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60" r:id="rId2"/>
  </p:sldMasterIdLst>
  <p:sldIdLst>
    <p:sldId id="290" r:id="rId3"/>
    <p:sldId id="274" r:id="rId4"/>
    <p:sldId id="277" r:id="rId5"/>
    <p:sldId id="289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7" r:id="rId14"/>
    <p:sldId id="276" r:id="rId15"/>
    <p:sldId id="275" r:id="rId16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CC9900"/>
    <a:srgbClr val="008000"/>
    <a:srgbClr val="0000CC"/>
    <a:srgbClr val="FF00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36999-2807-44B3-9FED-59F3095CDA2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6638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88081-CF23-4305-B822-A2ECB1C5365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6674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DF07A-83E8-4799-B8F0-924D12F5E2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1803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39E4D-8155-487B-A11F-EF3A5AFC73D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3517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404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eaLnBrk="1" hangingPunct="1">
              <a:defRPr/>
            </a:pPr>
            <a:fld id="{CF0C1E0F-25C2-4C62-BFBD-475CEE41CD01}" type="datetimeFigureOut">
              <a:rPr lang="pt-BR">
                <a:solidFill>
                  <a:prstClr val="black"/>
                </a:solidFill>
              </a:rPr>
              <a:pPr eaLnBrk="1" hangingPunct="1">
                <a:defRPr/>
              </a:pPr>
              <a:t>17/05/2017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 eaLnBrk="1" hangingPunct="1"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eaLnBrk="1" hangingPunct="1"/>
            <a:fld id="{D19B6D0E-77BF-41A6-A7BA-FE5740BD8619}" type="slidenum">
              <a:rPr lang="pt-BR" altLang="pt-BR" smtClean="0">
                <a:solidFill>
                  <a:prstClr val="black"/>
                </a:solidFill>
              </a:rPr>
              <a:pPr eaLnBrk="1" hangingPunct="1"/>
              <a:t>‹nº›</a:t>
            </a:fld>
            <a:endParaRPr lang="pt-BR" altLang="pt-BR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39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4FCFD-4F12-4D4C-8EB2-4900930A7C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541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3DCBA-9CA6-465E-B386-71D858B034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3215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D12BE-B473-48D1-9FC8-F483F6569E9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5737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837CC-4248-4A2B-86A8-D65E23C5620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0623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28AC9-ADAA-4A71-A8B9-68139D2813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3546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99ACF-4472-477A-A897-3208F976E26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700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9555A-91C4-4C4C-926E-369DF2321C3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329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7E12B-721F-4E73-8B96-F5FA6631D78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8432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3680729-5182-450D-A602-BB8FFE6C2CA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rtmed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85" y="6022976"/>
            <a:ext cx="66528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3"/>
          <p:cNvSpPr txBox="1"/>
          <p:nvPr userDrawn="1"/>
        </p:nvSpPr>
        <p:spPr>
          <a:xfrm>
            <a:off x="215413" y="198438"/>
            <a:ext cx="4985238" cy="127856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831" b="1">
                <a:solidFill>
                  <a:prstClr val="black"/>
                </a:solidFill>
                <a:ea typeface="Geneva" pitchFamily="-112" charset="-128"/>
                <a:cs typeface="Arial" pitchFamily="34" charset="0"/>
              </a:rPr>
              <a:t>Microbiologia de Brock - Michael T. Madigan, John M. Martinko, Paul V. Dunlap e David P. Clark</a:t>
            </a:r>
          </a:p>
        </p:txBody>
      </p:sp>
      <p:cxnSp>
        <p:nvCxnSpPr>
          <p:cNvPr id="16" name="Straight Connector 4"/>
          <p:cNvCxnSpPr>
            <a:cxnSpLocks noChangeShapeType="1"/>
          </p:cNvCxnSpPr>
          <p:nvPr userDrawn="1"/>
        </p:nvCxnSpPr>
        <p:spPr bwMode="auto">
          <a:xfrm>
            <a:off x="215412" y="360364"/>
            <a:ext cx="7874977" cy="1587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2053" name="Imagem 6" descr="pag_3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12" y="6021388"/>
            <a:ext cx="148150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Imagem 7" descr="Capa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85" y="198439"/>
            <a:ext cx="665285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929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4062">
          <a:solidFill>
            <a:schemeClr val="tx1"/>
          </a:solidFill>
          <a:latin typeface="Calibri" pitchFamily="34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7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7" Type="http://schemas.openxmlformats.org/officeDocument/2006/relationships/image" Target="../media/image17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jpeg"/><Relationship Id="rId3" Type="http://schemas.openxmlformats.org/officeDocument/2006/relationships/image" Target="../media/image27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9.jpe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11" Type="http://schemas.openxmlformats.org/officeDocument/2006/relationships/image" Target="../media/image20.jpeg"/><Relationship Id="rId5" Type="http://schemas.openxmlformats.org/officeDocument/2006/relationships/image" Target="../media/image23.png"/><Relationship Id="rId15" Type="http://schemas.openxmlformats.org/officeDocument/2006/relationships/image" Target="../media/image32.jpeg"/><Relationship Id="rId10" Type="http://schemas.openxmlformats.org/officeDocument/2006/relationships/image" Target="../media/image25.png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3.jpe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34.jpe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87624" y="332656"/>
            <a:ext cx="7488832" cy="56634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755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600200" y="10001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smtClean="0">
              <a:latin typeface="+mn-lt"/>
            </a:endParaRPr>
          </a:p>
        </p:txBody>
      </p:sp>
      <p:sp>
        <p:nvSpPr>
          <p:cNvPr id="4099" name="Text Box 15"/>
          <p:cNvSpPr txBox="1">
            <a:spLocks noChangeArrowheads="1"/>
          </p:cNvSpPr>
          <p:nvPr/>
        </p:nvSpPr>
        <p:spPr bwMode="auto">
          <a:xfrm>
            <a:off x="1291852" y="908720"/>
            <a:ext cx="65468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bg2"/>
                </a:solidFill>
              </a:rPr>
              <a:t>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bg2"/>
                </a:solidFill>
              </a:rPr>
              <a:t> 1 </a:t>
            </a:r>
            <a:r>
              <a:rPr lang="pt-BR" altLang="en-US" sz="1800" b="1" dirty="0">
                <a:solidFill>
                  <a:schemeClr val="bg2"/>
                </a:solidFill>
              </a:rPr>
              <a:t>–</a:t>
            </a:r>
            <a:r>
              <a:rPr lang="en-US" altLang="en-US" sz="1800" b="1" dirty="0">
                <a:solidFill>
                  <a:schemeClr val="bg2"/>
                </a:solidFill>
              </a:rPr>
              <a:t> </a:t>
            </a:r>
            <a:r>
              <a:rPr lang="en-US" altLang="en-US" sz="1800" b="1" dirty="0" err="1">
                <a:solidFill>
                  <a:schemeClr val="bg2"/>
                </a:solidFill>
              </a:rPr>
              <a:t>Associação</a:t>
            </a:r>
            <a:r>
              <a:rPr lang="en-US" altLang="en-US" sz="1800" b="1" dirty="0">
                <a:solidFill>
                  <a:schemeClr val="bg2"/>
                </a:solidFill>
              </a:rPr>
              <a:t> </a:t>
            </a:r>
            <a:r>
              <a:rPr lang="en-US" altLang="en-US" sz="1800" b="1" dirty="0" err="1">
                <a:solidFill>
                  <a:schemeClr val="bg2"/>
                </a:solidFill>
              </a:rPr>
              <a:t>constante</a:t>
            </a:r>
            <a:r>
              <a:rPr lang="en-US" altLang="en-US" sz="1800" b="1" dirty="0">
                <a:solidFill>
                  <a:schemeClr val="bg2"/>
                </a:solidFill>
              </a:rPr>
              <a:t> </a:t>
            </a:r>
            <a:r>
              <a:rPr lang="en-US" altLang="en-US" sz="1800" b="1" dirty="0" err="1">
                <a:solidFill>
                  <a:schemeClr val="bg2"/>
                </a:solidFill>
              </a:rPr>
              <a:t>patógeno-hospedeiro</a:t>
            </a:r>
            <a:endParaRPr lang="pt-BR" altLang="en-US" sz="1800" dirty="0">
              <a:solidFill>
                <a:schemeClr val="bg2"/>
              </a:solidFill>
            </a:endParaRPr>
          </a:p>
        </p:txBody>
      </p:sp>
      <p:sp>
        <p:nvSpPr>
          <p:cNvPr id="4100" name="Text Box 16"/>
          <p:cNvSpPr txBox="1">
            <a:spLocks noChangeArrowheads="1"/>
          </p:cNvSpPr>
          <p:nvPr/>
        </p:nvSpPr>
        <p:spPr bwMode="auto">
          <a:xfrm>
            <a:off x="1355352" y="1203995"/>
            <a:ext cx="3697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808080"/>
                </a:solidFill>
              </a:rPr>
              <a:t>			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808080"/>
                </a:solidFill>
              </a:rPr>
              <a:t>2 </a:t>
            </a:r>
            <a:r>
              <a:rPr lang="pt-BR" altLang="en-US" sz="1800" b="1" dirty="0">
                <a:solidFill>
                  <a:srgbClr val="808080"/>
                </a:solidFill>
              </a:rPr>
              <a:t>–</a:t>
            </a:r>
            <a:r>
              <a:rPr lang="en-US" altLang="en-US" sz="1800" b="1" dirty="0">
                <a:solidFill>
                  <a:srgbClr val="808080"/>
                </a:solidFill>
              </a:rPr>
              <a:t> </a:t>
            </a:r>
            <a:r>
              <a:rPr lang="en-US" altLang="en-US" sz="1800" b="1" dirty="0" err="1">
                <a:solidFill>
                  <a:srgbClr val="808080"/>
                </a:solidFill>
              </a:rPr>
              <a:t>Isolamento</a:t>
            </a:r>
            <a:r>
              <a:rPr lang="en-US" altLang="en-US" sz="1800" b="1" dirty="0">
                <a:solidFill>
                  <a:srgbClr val="808080"/>
                </a:solidFill>
              </a:rPr>
              <a:t> / </a:t>
            </a:r>
            <a:r>
              <a:rPr lang="en-US" altLang="en-US" sz="1800" b="1" dirty="0" err="1">
                <a:solidFill>
                  <a:srgbClr val="808080"/>
                </a:solidFill>
              </a:rPr>
              <a:t>cultivo</a:t>
            </a:r>
            <a:endParaRPr lang="pt-BR" altLang="en-US" sz="1800" dirty="0">
              <a:solidFill>
                <a:srgbClr val="808080"/>
              </a:solidFill>
            </a:endParaRPr>
          </a:p>
        </p:txBody>
      </p:sp>
      <p:sp>
        <p:nvSpPr>
          <p:cNvPr id="3079" name="Rectangle 3071"/>
          <p:cNvSpPr>
            <a:spLocks noChangeArrowheads="1"/>
          </p:cNvSpPr>
          <p:nvPr/>
        </p:nvSpPr>
        <p:spPr bwMode="auto">
          <a:xfrm>
            <a:off x="1341065" y="4783313"/>
            <a:ext cx="208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b="1" dirty="0" smtClean="0">
                <a:solidFill>
                  <a:srgbClr val="808080"/>
                </a:solidFill>
                <a:latin typeface="+mn-lt"/>
              </a:rPr>
              <a:t>4 </a:t>
            </a:r>
            <a:r>
              <a:rPr lang="pt-BR" altLang="en-US" sz="1800" b="1" dirty="0" smtClean="0">
                <a:solidFill>
                  <a:srgbClr val="808080"/>
                </a:solidFill>
                <a:latin typeface="+mn-lt"/>
              </a:rPr>
              <a:t>–</a:t>
            </a:r>
            <a:r>
              <a:rPr lang="en-US" altLang="en-US" sz="1800" b="1" dirty="0" smtClean="0">
                <a:solidFill>
                  <a:srgbClr val="808080"/>
                </a:solidFill>
                <a:latin typeface="+mn-lt"/>
              </a:rPr>
              <a:t> </a:t>
            </a:r>
            <a:r>
              <a:rPr lang="en-US" altLang="en-US" sz="1800" b="1" dirty="0" err="1" smtClean="0">
                <a:solidFill>
                  <a:srgbClr val="808080"/>
                </a:solidFill>
                <a:latin typeface="+mn-lt"/>
              </a:rPr>
              <a:t>Reisolamento</a:t>
            </a:r>
            <a:endParaRPr lang="pt-BR" altLang="en-US" sz="1800" dirty="0" smtClean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3084" name="Rectangle 3083"/>
          <p:cNvSpPr>
            <a:spLocks noChangeArrowheads="1"/>
          </p:cNvSpPr>
          <p:nvPr/>
        </p:nvSpPr>
        <p:spPr bwMode="auto">
          <a:xfrm>
            <a:off x="5878140" y="4009108"/>
            <a:ext cx="2654300" cy="17541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800" dirty="0" err="1" smtClean="0">
                <a:solidFill>
                  <a:srgbClr val="000000"/>
                </a:solidFill>
                <a:latin typeface="+mn-lt"/>
              </a:rPr>
              <a:t>Colocar</a:t>
            </a:r>
            <a:r>
              <a:rPr lang="en-US" altLang="en-US" sz="1800" dirty="0" smtClean="0">
                <a:solidFill>
                  <a:srgbClr val="000000"/>
                </a:solidFill>
                <a:latin typeface="+mn-lt"/>
              </a:rPr>
              <a:t> um </a:t>
            </a:r>
            <a:r>
              <a:rPr lang="en-US" altLang="en-US" sz="1800" dirty="0" err="1" smtClean="0">
                <a:solidFill>
                  <a:srgbClr val="000000"/>
                </a:solidFill>
                <a:latin typeface="+mn-lt"/>
              </a:rPr>
              <a:t>patógeno</a:t>
            </a:r>
            <a:r>
              <a:rPr lang="en-US" altLang="en-US" sz="18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+mn-lt"/>
              </a:rPr>
              <a:t>em</a:t>
            </a:r>
            <a:r>
              <a:rPr lang="en-US" altLang="en-US" sz="18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+mn-lt"/>
              </a:rPr>
              <a:t>contato</a:t>
            </a:r>
            <a:r>
              <a:rPr lang="en-US" altLang="en-US" sz="1800" dirty="0" smtClean="0">
                <a:solidFill>
                  <a:srgbClr val="000000"/>
                </a:solidFill>
                <a:latin typeface="+mn-lt"/>
              </a:rPr>
              <a:t> com - </a:t>
            </a:r>
            <a:r>
              <a:rPr lang="en-US" altLang="en-US" sz="1800" dirty="0" err="1" smtClean="0">
                <a:solidFill>
                  <a:srgbClr val="000000"/>
                </a:solidFill>
                <a:latin typeface="+mn-lt"/>
              </a:rPr>
              <a:t>ou</a:t>
            </a:r>
            <a:r>
              <a:rPr lang="en-US" altLang="en-US" sz="1800" dirty="0" smtClean="0">
                <a:solidFill>
                  <a:srgbClr val="000000"/>
                </a:solidFill>
                <a:latin typeface="+mn-lt"/>
              </a:rPr>
              <a:t> no interior de - </a:t>
            </a:r>
            <a:r>
              <a:rPr lang="en-US" altLang="en-US" sz="1800" dirty="0" err="1" smtClean="0">
                <a:solidFill>
                  <a:srgbClr val="000000"/>
                </a:solidFill>
                <a:latin typeface="+mn-lt"/>
              </a:rPr>
              <a:t>tecido</a:t>
            </a:r>
            <a:r>
              <a:rPr lang="en-US" altLang="en-US" sz="1800" dirty="0" smtClean="0">
                <a:solidFill>
                  <a:srgbClr val="000000"/>
                </a:solidFill>
                <a:latin typeface="+mn-lt"/>
              </a:rPr>
              <a:t> de planta </a:t>
            </a:r>
            <a:r>
              <a:rPr lang="en-US" altLang="en-US" sz="1800" dirty="0" err="1" smtClean="0">
                <a:solidFill>
                  <a:srgbClr val="000000"/>
                </a:solidFill>
                <a:latin typeface="+mn-lt"/>
              </a:rPr>
              <a:t>hospedeira</a:t>
            </a:r>
            <a:r>
              <a:rPr lang="en-US" altLang="en-US" sz="1800" dirty="0" smtClean="0">
                <a:solidFill>
                  <a:srgbClr val="000000"/>
                </a:solidFill>
                <a:latin typeface="+mn-lt"/>
              </a:rPr>
              <a:t> e </a:t>
            </a:r>
            <a:r>
              <a:rPr lang="en-US" altLang="en-US" sz="1800" dirty="0" err="1" smtClean="0">
                <a:solidFill>
                  <a:srgbClr val="000000"/>
                </a:solidFill>
                <a:latin typeface="+mn-lt"/>
              </a:rPr>
              <a:t>fornecer</a:t>
            </a:r>
            <a:r>
              <a:rPr lang="en-US" altLang="en-US" sz="18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+mn-lt"/>
              </a:rPr>
              <a:t>condições</a:t>
            </a:r>
            <a:r>
              <a:rPr lang="en-US" altLang="en-US" sz="1800" dirty="0" smtClean="0">
                <a:solidFill>
                  <a:srgbClr val="000000"/>
                </a:solidFill>
                <a:latin typeface="+mn-lt"/>
              </a:rPr>
              <a:t> para </a:t>
            </a:r>
            <a:r>
              <a:rPr lang="en-US" altLang="en-US" sz="1800" dirty="0" err="1" smtClean="0">
                <a:solidFill>
                  <a:srgbClr val="000000"/>
                </a:solidFill>
                <a:latin typeface="+mn-lt"/>
              </a:rPr>
              <a:t>seu</a:t>
            </a:r>
            <a:r>
              <a:rPr lang="en-US" altLang="en-US" sz="18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altLang="en-US" sz="1800" dirty="0" err="1" smtClean="0">
                <a:solidFill>
                  <a:srgbClr val="000000"/>
                </a:solidFill>
                <a:latin typeface="+mn-lt"/>
              </a:rPr>
              <a:t>desenvolvimento</a:t>
            </a:r>
            <a:endParaRPr lang="pt-BR" altLang="en-US" sz="1800" dirty="0" smtClean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3087" name="Straight Arrow Connector 3086"/>
          <p:cNvCxnSpPr>
            <a:cxnSpLocks noChangeShapeType="1"/>
          </p:cNvCxnSpPr>
          <p:nvPr/>
        </p:nvCxnSpPr>
        <p:spPr bwMode="auto">
          <a:xfrm flipH="1">
            <a:off x="4725615" y="3447926"/>
            <a:ext cx="215900" cy="288925"/>
          </a:xfrm>
          <a:prstGeom prst="straightConnector1">
            <a:avLst/>
          </a:prstGeom>
          <a:ln>
            <a:headEnd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88" name="Rectangle 3087"/>
          <p:cNvSpPr>
            <a:spLocks noChangeArrowheads="1"/>
          </p:cNvSpPr>
          <p:nvPr/>
        </p:nvSpPr>
        <p:spPr bwMode="auto">
          <a:xfrm>
            <a:off x="1297462" y="3892576"/>
            <a:ext cx="3671887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sz="1800" smtClean="0">
                <a:solidFill>
                  <a:srgbClr val="000000"/>
                </a:solidFill>
                <a:latin typeface="+mn-lt"/>
              </a:rPr>
              <a:t>Considerar o período de incubação de cada doença</a:t>
            </a:r>
          </a:p>
        </p:txBody>
      </p:sp>
      <p:sp>
        <p:nvSpPr>
          <p:cNvPr id="3086" name="Rectangle 17"/>
          <p:cNvSpPr>
            <a:spLocks noChangeArrowheads="1"/>
          </p:cNvSpPr>
          <p:nvPr/>
        </p:nvSpPr>
        <p:spPr bwMode="auto">
          <a:xfrm>
            <a:off x="1341065" y="2448595"/>
            <a:ext cx="698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smtClean="0">
                <a:latin typeface="+mn-lt"/>
              </a:rPr>
              <a:t>O </a:t>
            </a:r>
            <a:r>
              <a:rPr lang="en-US" altLang="en-US" sz="2000" dirty="0" err="1" smtClean="0">
                <a:latin typeface="+mn-lt"/>
              </a:rPr>
              <a:t>microrganismo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em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cultura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pura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deve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ser</a:t>
            </a:r>
            <a:r>
              <a:rPr lang="en-US" altLang="en-US" sz="2000" u="sng" dirty="0" smtClean="0">
                <a:latin typeface="+mn-lt"/>
              </a:rPr>
              <a:t> </a:t>
            </a:r>
            <a:r>
              <a:rPr lang="en-US" altLang="en-US" sz="2000" u="sng" dirty="0" err="1" smtClean="0">
                <a:latin typeface="+mn-lt"/>
              </a:rPr>
              <a:t>inoculado</a:t>
            </a:r>
            <a:endParaRPr lang="en-US" altLang="en-US" sz="2000" u="sng" dirty="0" smtClean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u="sng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sobre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plantas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sadias</a:t>
            </a:r>
            <a:r>
              <a:rPr lang="en-US" altLang="en-US" sz="2000" dirty="0" smtClean="0">
                <a:latin typeface="+mn-lt"/>
              </a:rPr>
              <a:t> (</a:t>
            </a:r>
            <a:r>
              <a:rPr lang="en-US" altLang="en-US" sz="2000" dirty="0" err="1" smtClean="0">
                <a:latin typeface="+mn-lt"/>
              </a:rPr>
              <a:t>mesma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espécie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ou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variedade</a:t>
            </a:r>
            <a:r>
              <a:rPr lang="en-US" altLang="en-US" sz="2000" dirty="0" smtClean="0">
                <a:latin typeface="+mn-lt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000" dirty="0" err="1" smtClean="0">
                <a:latin typeface="+mn-lt"/>
              </a:rPr>
              <a:t>na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qual</a:t>
            </a:r>
            <a:r>
              <a:rPr lang="en-US" altLang="en-US" sz="2000" dirty="0" smtClean="0">
                <a:latin typeface="+mn-lt"/>
              </a:rPr>
              <a:t> a </a:t>
            </a:r>
            <a:r>
              <a:rPr lang="en-US" altLang="en-US" sz="2000" dirty="0" err="1" smtClean="0">
                <a:latin typeface="+mn-lt"/>
              </a:rPr>
              <a:t>doença</a:t>
            </a:r>
            <a:r>
              <a:rPr lang="en-US" altLang="en-US" sz="2000" dirty="0" smtClean="0">
                <a:latin typeface="+mn-lt"/>
              </a:rPr>
              <a:t> </a:t>
            </a:r>
            <a:r>
              <a:rPr lang="en-US" altLang="en-US" sz="2000" dirty="0" err="1" smtClean="0">
                <a:latin typeface="+mn-lt"/>
              </a:rPr>
              <a:t>apareceu</a:t>
            </a:r>
            <a:r>
              <a:rPr lang="en-US" altLang="en-US" sz="2000" dirty="0" smtClean="0">
                <a:latin typeface="+mn-lt"/>
              </a:rPr>
              <a:t>) e </a:t>
            </a:r>
            <a:r>
              <a:rPr lang="en-US" altLang="en-US" sz="2000" dirty="0" err="1" smtClean="0">
                <a:latin typeface="+mn-lt"/>
              </a:rPr>
              <a:t>reproduzir</a:t>
            </a:r>
            <a:r>
              <a:rPr lang="en-US" altLang="en-US" sz="2000" dirty="0" smtClean="0">
                <a:latin typeface="+mn-lt"/>
              </a:rPr>
              <a:t> a </a:t>
            </a:r>
            <a:r>
              <a:rPr lang="en-US" altLang="en-US" sz="2000" dirty="0" err="1" smtClean="0">
                <a:latin typeface="+mn-lt"/>
              </a:rPr>
              <a:t>doença</a:t>
            </a:r>
            <a:endParaRPr lang="pt-BR" altLang="en-US" sz="2000" b="1" dirty="0" smtClean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" name="Rectangle 3072"/>
          <p:cNvSpPr>
            <a:spLocks noChangeArrowheads="1"/>
          </p:cNvSpPr>
          <p:nvPr/>
        </p:nvSpPr>
        <p:spPr bwMode="auto">
          <a:xfrm>
            <a:off x="1283915" y="1912020"/>
            <a:ext cx="675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sz="2000" b="1" dirty="0" smtClean="0">
                <a:latin typeface="+mn-lt"/>
              </a:rPr>
              <a:t> 3 – </a:t>
            </a:r>
            <a:r>
              <a:rPr lang="en-US" altLang="en-US" sz="2000" b="1" dirty="0" err="1" smtClean="0">
                <a:latin typeface="+mn-lt"/>
              </a:rPr>
              <a:t>Inoculação</a:t>
            </a:r>
            <a:r>
              <a:rPr lang="en-US" altLang="en-US" sz="2000" b="1" dirty="0" smtClean="0">
                <a:latin typeface="+mn-lt"/>
              </a:rPr>
              <a:t> do </a:t>
            </a:r>
            <a:r>
              <a:rPr lang="en-US" altLang="en-US" sz="2000" b="1" dirty="0" err="1" smtClean="0">
                <a:latin typeface="+mn-lt"/>
              </a:rPr>
              <a:t>organismo</a:t>
            </a:r>
            <a:r>
              <a:rPr lang="en-US" altLang="en-US" sz="2000" b="1" dirty="0" smtClean="0">
                <a:latin typeface="+mn-lt"/>
              </a:rPr>
              <a:t> </a:t>
            </a:r>
            <a:r>
              <a:rPr lang="en-US" altLang="en-US" sz="2000" b="1" dirty="0" err="1" smtClean="0">
                <a:latin typeface="+mn-lt"/>
              </a:rPr>
              <a:t>em</a:t>
            </a:r>
            <a:r>
              <a:rPr lang="en-US" altLang="en-US" sz="2000" b="1" dirty="0" smtClean="0">
                <a:latin typeface="+mn-lt"/>
              </a:rPr>
              <a:t> </a:t>
            </a:r>
            <a:r>
              <a:rPr lang="en-US" altLang="en-US" sz="2000" b="1" dirty="0" err="1" smtClean="0">
                <a:latin typeface="+mn-lt"/>
              </a:rPr>
              <a:t>plantas</a:t>
            </a:r>
            <a:r>
              <a:rPr lang="en-US" altLang="en-US" sz="2000" b="1" dirty="0" smtClean="0">
                <a:latin typeface="+mn-lt"/>
              </a:rPr>
              <a:t> </a:t>
            </a:r>
            <a:r>
              <a:rPr lang="en-US" altLang="en-US" sz="2000" b="1" dirty="0" err="1" smtClean="0">
                <a:latin typeface="+mn-lt"/>
              </a:rPr>
              <a:t>sadias</a:t>
            </a:r>
            <a:endParaRPr lang="en-US" altLang="en-US" sz="2000" dirty="0" smtClean="0">
              <a:latin typeface="+mn-lt"/>
            </a:endParaRPr>
          </a:p>
        </p:txBody>
      </p:sp>
      <p:cxnSp>
        <p:nvCxnSpPr>
          <p:cNvPr id="8" name="Conector reto 7"/>
          <p:cNvCxnSpPr/>
          <p:nvPr/>
        </p:nvCxnSpPr>
        <p:spPr bwMode="auto">
          <a:xfrm>
            <a:off x="6255392" y="2780928"/>
            <a:ext cx="125253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108" name="Text Box 2"/>
          <p:cNvSpPr txBox="1">
            <a:spLocks noChangeArrowheads="1"/>
          </p:cNvSpPr>
          <p:nvPr/>
        </p:nvSpPr>
        <p:spPr bwMode="auto">
          <a:xfrm>
            <a:off x="3909701" y="440532"/>
            <a:ext cx="4640263" cy="4302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200" b="1"/>
              <a:t>POSTULADOS DE KOCH – 1881</a:t>
            </a:r>
          </a:p>
        </p:txBody>
      </p:sp>
      <p:cxnSp>
        <p:nvCxnSpPr>
          <p:cNvPr id="5" name="Conector de seta reta 4"/>
          <p:cNvCxnSpPr/>
          <p:nvPr/>
        </p:nvCxnSpPr>
        <p:spPr>
          <a:xfrm>
            <a:off x="7505119" y="2780928"/>
            <a:ext cx="0" cy="115411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etângulo 13"/>
          <p:cNvSpPr/>
          <p:nvPr/>
        </p:nvSpPr>
        <p:spPr>
          <a:xfrm>
            <a:off x="1187624" y="332656"/>
            <a:ext cx="7488832" cy="56634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59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468313" y="1341438"/>
            <a:ext cx="83518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graphicFrame>
        <p:nvGraphicFramePr>
          <p:cNvPr id="5234" name="Group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839118"/>
              </p:ext>
            </p:extLst>
          </p:nvPr>
        </p:nvGraphicFramePr>
        <p:xfrm>
          <a:off x="1187624" y="1341438"/>
          <a:ext cx="7345189" cy="4535835"/>
        </p:xfrm>
        <a:graphic>
          <a:graphicData uri="http://schemas.openxmlformats.org/drawingml/2006/table">
            <a:tbl>
              <a:tblPr/>
              <a:tblGrid>
                <a:gridCol w="3011322"/>
                <a:gridCol w="4333867"/>
              </a:tblGrid>
              <a:tr h="2098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    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Fungos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91436" marR="91436"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   a - Direta – através da cutícula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                                          - estômatos                                                                                                                   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    b - Aberturas naturais   - lenticelas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                                          - hidatódios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     c - Ferimentos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ＭＳ Ｐゴシック" pitchFamily="-84" charset="-128"/>
                      </a:endParaRPr>
                    </a:p>
                  </a:txBody>
                  <a:tcPr marL="91436" marR="91436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12132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    </a:t>
                      </a: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Bactérias</a:t>
                      </a:r>
                    </a:p>
                  </a:txBody>
                  <a:tcPr marL="91436" marR="91436"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     a - Ferimentos    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     b - Aberturas naturais          </a:t>
                      </a:r>
                    </a:p>
                  </a:txBody>
                  <a:tcPr marL="91436" marR="91436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  <a:tr h="12239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    Vírus  </a:t>
                      </a:r>
                    </a:p>
                  </a:txBody>
                  <a:tcPr marL="91436" marR="91436"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     a - Ferimentos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     b - Vetores </a:t>
                      </a: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-84" charset="-128"/>
                        </a:rPr>
                        <a:t>(insetos, nematoides, etc.)</a:t>
                      </a:r>
                    </a:p>
                  </a:txBody>
                  <a:tcPr marL="91436" marR="91436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5137" name="AutoShape 35"/>
          <p:cNvSpPr>
            <a:spLocks/>
          </p:cNvSpPr>
          <p:nvPr/>
        </p:nvSpPr>
        <p:spPr bwMode="auto">
          <a:xfrm>
            <a:off x="6858000" y="1812925"/>
            <a:ext cx="142875" cy="1079500"/>
          </a:xfrm>
          <a:prstGeom prst="leftBrace">
            <a:avLst>
              <a:gd name="adj1" fmla="val 7135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5138" name="Text Box 2"/>
          <p:cNvSpPr txBox="1">
            <a:spLocks noChangeArrowheads="1"/>
          </p:cNvSpPr>
          <p:nvPr/>
        </p:nvSpPr>
        <p:spPr bwMode="auto">
          <a:xfrm>
            <a:off x="1908175" y="692150"/>
            <a:ext cx="5773738" cy="4302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2200" b="1"/>
              <a:t>VIAS DE PENETRAÇÃO DE PATÓGENOS</a:t>
            </a:r>
          </a:p>
        </p:txBody>
      </p:sp>
      <p:pic>
        <p:nvPicPr>
          <p:cNvPr id="5139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0" t="9279" r="13734" b="20528"/>
          <a:stretch>
            <a:fillRect/>
          </a:stretch>
        </p:blipFill>
        <p:spPr bwMode="auto">
          <a:xfrm>
            <a:off x="1491433" y="2350437"/>
            <a:ext cx="1370012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" t="11549" r="11049" b="7268"/>
          <a:stretch>
            <a:fillRect/>
          </a:stretch>
        </p:blipFill>
        <p:spPr bwMode="auto">
          <a:xfrm>
            <a:off x="2792437" y="2425700"/>
            <a:ext cx="134937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162" y="3550587"/>
            <a:ext cx="13906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2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12875"/>
            <a:ext cx="1349375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3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324" y="4683502"/>
            <a:ext cx="1105600" cy="111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1187624" y="332656"/>
            <a:ext cx="7488832" cy="56634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828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Text Box 20"/>
          <p:cNvSpPr txBox="1">
            <a:spLocks noChangeArrowheads="1"/>
          </p:cNvSpPr>
          <p:nvPr/>
        </p:nvSpPr>
        <p:spPr bwMode="auto">
          <a:xfrm>
            <a:off x="5289048" y="4527134"/>
            <a:ext cx="335121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2000" dirty="0" smtClean="0">
                <a:latin typeface="Calibri" panose="020F0502020204030204" pitchFamily="34" charset="0"/>
              </a:rPr>
              <a:t>molhar algodão na suspensão e passar sobre a folhas </a:t>
            </a:r>
            <a:r>
              <a:rPr lang="pt-BR" altLang="en-US" sz="2000" b="1" dirty="0" smtClean="0">
                <a:latin typeface="Calibri" panose="020F0502020204030204" pitchFamily="34" charset="0"/>
              </a:rPr>
              <a:t>(inoculação por </a:t>
            </a:r>
            <a:r>
              <a:rPr lang="pt-BR" altLang="en-US" sz="2000" b="1" dirty="0" err="1" smtClean="0">
                <a:latin typeface="Calibri" panose="020F0502020204030204" pitchFamily="34" charset="0"/>
              </a:rPr>
              <a:t>microferimentos</a:t>
            </a:r>
            <a:r>
              <a:rPr lang="pt-BR" altLang="en-US" sz="2000" b="1" dirty="0" smtClean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1295400" y="481734"/>
            <a:ext cx="7235527" cy="40005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2000" dirty="0" smtClean="0">
                <a:solidFill>
                  <a:srgbClr val="FF3300"/>
                </a:solidFill>
                <a:latin typeface="+mn-lt"/>
              </a:rPr>
              <a:t>Inoculação de vírus em abobrinha</a:t>
            </a:r>
          </a:p>
        </p:txBody>
      </p:sp>
      <p:sp>
        <p:nvSpPr>
          <p:cNvPr id="7171" name="Text Box 8"/>
          <p:cNvSpPr txBox="1">
            <a:spLocks noChangeArrowheads="1"/>
          </p:cNvSpPr>
          <p:nvPr/>
        </p:nvSpPr>
        <p:spPr bwMode="auto">
          <a:xfrm>
            <a:off x="1189930" y="881784"/>
            <a:ext cx="25193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sz="2000" dirty="0" smtClean="0">
                <a:latin typeface="Calibri" panose="020F0502020204030204" pitchFamily="34" charset="0"/>
              </a:rPr>
              <a:t>folhas de abobrinha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sz="2000" dirty="0" smtClean="0">
                <a:latin typeface="Calibri" panose="020F0502020204030204" pitchFamily="34" charset="0"/>
              </a:rPr>
              <a:t>c/ vírus </a:t>
            </a:r>
            <a:endParaRPr lang="pt-BR" altLang="en-US" sz="2400" dirty="0" smtClean="0">
              <a:latin typeface="Calibri" panose="020F0502020204030204" pitchFamily="34" charset="0"/>
            </a:endParaRPr>
          </a:p>
        </p:txBody>
      </p:sp>
      <p:pic>
        <p:nvPicPr>
          <p:cNvPr id="8196" name="Picture 9" descr="565-abobrinha-tronc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44" y="1645033"/>
            <a:ext cx="259238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Line 11"/>
          <p:cNvSpPr>
            <a:spLocks noChangeShapeType="1"/>
          </p:cNvSpPr>
          <p:nvPr/>
        </p:nvSpPr>
        <p:spPr bwMode="auto">
          <a:xfrm>
            <a:off x="4354513" y="1922770"/>
            <a:ext cx="431800" cy="0"/>
          </a:xfrm>
          <a:prstGeom prst="line">
            <a:avLst/>
          </a:prstGeom>
          <a:ln w="57150">
            <a:solidFill>
              <a:srgbClr val="FF0000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7174" name="Text Box 12"/>
          <p:cNvSpPr txBox="1">
            <a:spLocks noChangeArrowheads="1"/>
          </p:cNvSpPr>
          <p:nvPr/>
        </p:nvSpPr>
        <p:spPr bwMode="auto">
          <a:xfrm>
            <a:off x="3671650" y="907107"/>
            <a:ext cx="485927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sz="2000" dirty="0" smtClean="0">
                <a:latin typeface="Calibri" panose="020F0502020204030204" pitchFamily="34" charset="0"/>
              </a:rPr>
              <a:t>macerar o tecido foliar em tampão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en-US" sz="2000" dirty="0" smtClean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en-US" sz="2000" dirty="0" smtClean="0">
                <a:latin typeface="Calibri" panose="020F0502020204030204" pitchFamily="34" charset="0"/>
              </a:rPr>
              <a:t>                      </a:t>
            </a:r>
          </a:p>
        </p:txBody>
      </p:sp>
      <p:sp>
        <p:nvSpPr>
          <p:cNvPr id="7175" name="Line 16"/>
          <p:cNvSpPr>
            <a:spLocks noChangeShapeType="1"/>
          </p:cNvSpPr>
          <p:nvPr/>
        </p:nvSpPr>
        <p:spPr bwMode="auto">
          <a:xfrm>
            <a:off x="6175030" y="4166771"/>
            <a:ext cx="0" cy="36036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GB">
              <a:latin typeface="+mn-lt"/>
            </a:endParaRPr>
          </a:p>
        </p:txBody>
      </p:sp>
      <p:sp>
        <p:nvSpPr>
          <p:cNvPr id="7176" name="Text Box 17"/>
          <p:cNvSpPr txBox="1">
            <a:spLocks noChangeArrowheads="1"/>
          </p:cNvSpPr>
          <p:nvPr/>
        </p:nvSpPr>
        <p:spPr bwMode="auto">
          <a:xfrm>
            <a:off x="4606687" y="3157090"/>
            <a:ext cx="33131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2000" dirty="0" smtClean="0">
                <a:latin typeface="Calibri" panose="020F0502020204030204" pitchFamily="34" charset="0"/>
              </a:rPr>
              <a:t>polvilhar </a:t>
            </a:r>
            <a:r>
              <a:rPr lang="pt-BR" altLang="en-US" sz="2000" dirty="0" err="1" smtClean="0">
                <a:latin typeface="Calibri" panose="020F0502020204030204" pitchFamily="34" charset="0"/>
              </a:rPr>
              <a:t>carborundo</a:t>
            </a:r>
            <a:r>
              <a:rPr lang="pt-BR" altLang="en-US" sz="2000" dirty="0" smtClean="0">
                <a:latin typeface="Calibri" panose="020F0502020204030204" pitchFamily="34" charset="0"/>
              </a:rPr>
              <a:t> nas folhas das plantas sadias de abobrinha</a:t>
            </a:r>
          </a:p>
        </p:txBody>
      </p:sp>
      <p:sp>
        <p:nvSpPr>
          <p:cNvPr id="7179" name="Text Box 22"/>
          <p:cNvSpPr txBox="1">
            <a:spLocks noChangeArrowheads="1"/>
          </p:cNvSpPr>
          <p:nvPr/>
        </p:nvSpPr>
        <p:spPr bwMode="auto">
          <a:xfrm>
            <a:off x="3347535" y="4868933"/>
            <a:ext cx="15113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2000" dirty="0" smtClean="0">
                <a:latin typeface="Calibri" panose="020F0502020204030204" pitchFamily="34" charset="0"/>
              </a:rPr>
              <a:t>lavar a folha com água</a:t>
            </a:r>
          </a:p>
        </p:txBody>
      </p:sp>
      <p:sp>
        <p:nvSpPr>
          <p:cNvPr id="7180" name="Text Box 24"/>
          <p:cNvSpPr txBox="1">
            <a:spLocks noChangeArrowheads="1"/>
          </p:cNvSpPr>
          <p:nvPr/>
        </p:nvSpPr>
        <p:spPr bwMode="auto">
          <a:xfrm>
            <a:off x="1476375" y="4561157"/>
            <a:ext cx="13684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2000" dirty="0" smtClean="0">
                <a:latin typeface="Calibri" panose="020F0502020204030204" pitchFamily="34" charset="0"/>
              </a:rPr>
              <a:t>colocar a planta em condições adequadas</a:t>
            </a:r>
          </a:p>
        </p:txBody>
      </p:sp>
      <p:sp>
        <p:nvSpPr>
          <p:cNvPr id="7181" name="Line 25"/>
          <p:cNvSpPr>
            <a:spLocks noChangeShapeType="1"/>
          </p:cNvSpPr>
          <p:nvPr/>
        </p:nvSpPr>
        <p:spPr bwMode="auto">
          <a:xfrm flipH="1">
            <a:off x="4932040" y="5337969"/>
            <a:ext cx="431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GB">
              <a:latin typeface="+mn-lt"/>
            </a:endParaRPr>
          </a:p>
        </p:txBody>
      </p:sp>
      <p:sp>
        <p:nvSpPr>
          <p:cNvPr id="7182" name="Line 27"/>
          <p:cNvSpPr>
            <a:spLocks noChangeShapeType="1"/>
          </p:cNvSpPr>
          <p:nvPr/>
        </p:nvSpPr>
        <p:spPr bwMode="auto">
          <a:xfrm flipH="1">
            <a:off x="2843213" y="5258608"/>
            <a:ext cx="431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GB">
              <a:latin typeface="+mn-lt"/>
            </a:endParaRPr>
          </a:p>
        </p:txBody>
      </p:sp>
      <p:grpSp>
        <p:nvGrpSpPr>
          <p:cNvPr id="8208" name="Group 32"/>
          <p:cNvGrpSpPr>
            <a:grpSpLocks/>
          </p:cNvGrpSpPr>
          <p:nvPr/>
        </p:nvGrpSpPr>
        <p:grpSpPr bwMode="auto">
          <a:xfrm>
            <a:off x="5218135" y="1292514"/>
            <a:ext cx="1944688" cy="1457325"/>
            <a:chOff x="2517" y="875"/>
            <a:chExt cx="1225" cy="918"/>
          </a:xfrm>
        </p:grpSpPr>
        <p:pic>
          <p:nvPicPr>
            <p:cNvPr id="8209" name="Picture 13" descr="massa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875"/>
              <a:ext cx="1225" cy="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6" name="Oval 31"/>
            <p:cNvSpPr>
              <a:spLocks noChangeArrowheads="1"/>
            </p:cNvSpPr>
            <p:nvPr/>
          </p:nvSpPr>
          <p:spPr bwMode="auto">
            <a:xfrm>
              <a:off x="2789" y="1240"/>
              <a:ext cx="498" cy="194"/>
            </a:xfrm>
            <a:prstGeom prst="ellipse">
              <a:avLst/>
            </a:prstGeom>
            <a:solidFill>
              <a:srgbClr val="009900">
                <a:alpha val="3411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endParaRPr lang="en-US" altLang="en-US" sz="1800" smtClean="0">
                <a:latin typeface="+mn-lt"/>
              </a:endParaRPr>
            </a:p>
          </p:txBody>
        </p:sp>
      </p:grpSp>
      <p:sp>
        <p:nvSpPr>
          <p:cNvPr id="19" name="Retângulo 18"/>
          <p:cNvSpPr/>
          <p:nvPr/>
        </p:nvSpPr>
        <p:spPr>
          <a:xfrm>
            <a:off x="1187624" y="332656"/>
            <a:ext cx="7488832" cy="56634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6175030" y="2905402"/>
            <a:ext cx="0" cy="36036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163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5148064" y="696339"/>
            <a:ext cx="35609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pt-BR" altLang="pt-BR" sz="3200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hospedeiros e vetor</a:t>
            </a:r>
            <a:endParaRPr lang="en-US" altLang="pt-BR" sz="3200" b="1" dirty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166101" y="1274497"/>
            <a:ext cx="347197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ZYMV: </a:t>
            </a:r>
            <a:r>
              <a:rPr lang="pt-BR" altLang="pt-BR" sz="2800" b="1" dirty="0" err="1" smtClean="0">
                <a:solidFill>
                  <a:srgbClr val="FFC000"/>
                </a:solidFill>
                <a:latin typeface="Calibri" panose="020F0502020204030204" pitchFamily="34" charset="0"/>
              </a:rPr>
              <a:t>Potyvirus</a:t>
            </a:r>
            <a:endParaRPr lang="pt-BR" altLang="pt-BR" sz="2800" b="1" dirty="0">
              <a:solidFill>
                <a:srgbClr val="FFC000"/>
              </a:solidFill>
              <a:latin typeface="Calibri" panose="020F0502020204030204" pitchFamily="34" charset="0"/>
            </a:endParaRPr>
          </a:p>
          <a:p>
            <a:r>
              <a:rPr lang="pt-BR" altLang="pt-BR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RNA </a:t>
            </a:r>
            <a:r>
              <a:rPr lang="pt-BR" altLang="pt-BR" sz="2800" b="1" dirty="0" err="1">
                <a:solidFill>
                  <a:srgbClr val="FFC000"/>
                </a:solidFill>
                <a:latin typeface="Calibri" panose="020F0502020204030204" pitchFamily="34" charset="0"/>
              </a:rPr>
              <a:t>fs</a:t>
            </a:r>
            <a:r>
              <a:rPr lang="pt-BR" altLang="pt-BR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, senso positivo</a:t>
            </a:r>
            <a:endParaRPr lang="en-US" altLang="pt-BR" sz="2800" b="1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pic>
        <p:nvPicPr>
          <p:cNvPr id="5125" name="Picture 5" descr="Morfologia de particulas - Alongada flexuos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94" y="1248119"/>
            <a:ext cx="294733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187747" y="2646139"/>
            <a:ext cx="43941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pt-BR" altLang="pt-BR" sz="2800" b="1" dirty="0" smtClean="0">
                <a:latin typeface="Calibri" panose="020F0502020204030204" pitchFamily="34" charset="0"/>
              </a:rPr>
              <a:t>hospedeiros</a:t>
            </a:r>
            <a:r>
              <a:rPr lang="pt-BR" altLang="pt-BR" sz="2800" dirty="0" smtClean="0">
                <a:latin typeface="Calibri" panose="020F0502020204030204" pitchFamily="34" charset="0"/>
              </a:rPr>
              <a:t>: principalmente </a:t>
            </a:r>
            <a:r>
              <a:rPr lang="pt-BR" altLang="pt-BR" sz="2800" b="1" dirty="0">
                <a:latin typeface="Calibri" panose="020F0502020204030204" pitchFamily="34" charset="0"/>
              </a:rPr>
              <a:t>cucurbitáceas</a:t>
            </a:r>
            <a:endParaRPr lang="en-US" altLang="pt-BR" sz="2800" b="1" dirty="0">
              <a:latin typeface="Calibri" panose="020F0502020204030204" pitchFamily="34" charset="0"/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4009380" y="5045801"/>
            <a:ext cx="366151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800" b="1" dirty="0" smtClean="0">
                <a:solidFill>
                  <a:srgbClr val="CC9900"/>
                </a:solidFill>
                <a:latin typeface="Calibri" panose="020F0502020204030204" pitchFamily="34" charset="0"/>
              </a:rPr>
              <a:t>vetor</a:t>
            </a:r>
            <a:r>
              <a:rPr lang="pt-BR" altLang="pt-BR" sz="2800" dirty="0" smtClean="0">
                <a:solidFill>
                  <a:srgbClr val="CC9900"/>
                </a:solidFill>
                <a:latin typeface="Calibri" panose="020F0502020204030204" pitchFamily="34" charset="0"/>
              </a:rPr>
              <a:t>: </a:t>
            </a:r>
            <a:r>
              <a:rPr lang="pt-BR" altLang="pt-BR" sz="2800" dirty="0">
                <a:solidFill>
                  <a:srgbClr val="CC9900"/>
                </a:solidFill>
                <a:latin typeface="Calibri" panose="020F0502020204030204" pitchFamily="34" charset="0"/>
              </a:rPr>
              <a:t>afídeos (pulgões)</a:t>
            </a:r>
          </a:p>
          <a:p>
            <a:r>
              <a:rPr lang="pt-BR" altLang="pt-BR" sz="2800" dirty="0" smtClean="0">
                <a:solidFill>
                  <a:srgbClr val="CC9900"/>
                </a:solidFill>
                <a:latin typeface="Calibri" panose="020F0502020204030204" pitchFamily="34" charset="0"/>
              </a:rPr>
              <a:t>relação </a:t>
            </a:r>
            <a:r>
              <a:rPr lang="pt-BR" altLang="pt-BR" sz="2800" dirty="0">
                <a:solidFill>
                  <a:srgbClr val="CC9900"/>
                </a:solidFill>
                <a:latin typeface="Calibri" panose="020F0502020204030204" pitchFamily="34" charset="0"/>
              </a:rPr>
              <a:t>não persistente </a:t>
            </a:r>
            <a:endParaRPr lang="en-US" altLang="pt-BR" sz="2800" dirty="0">
              <a:solidFill>
                <a:srgbClr val="CC9900"/>
              </a:solidFill>
              <a:latin typeface="Calibri" panose="020F0502020204030204" pitchFamily="34" charset="0"/>
            </a:endParaRPr>
          </a:p>
        </p:txBody>
      </p:sp>
      <p:pic>
        <p:nvPicPr>
          <p:cNvPr id="5130" name="Picture 10" descr="Afídeo vetor - VYuk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096" y="3573016"/>
            <a:ext cx="2453834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GPA-alate-aph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10" y="3573016"/>
            <a:ext cx="189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760114" y="292921"/>
            <a:ext cx="49099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pt-BR" altLang="pt-BR" sz="2400" b="1" i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Zucchini</a:t>
            </a:r>
            <a:r>
              <a:rPr lang="pt-BR" altLang="pt-BR" sz="2400" b="1" i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2400" b="1" i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yellow</a:t>
            </a:r>
            <a:r>
              <a:rPr lang="pt-BR" altLang="pt-BR" sz="2400" b="1" i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2400" b="1" i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mosaic</a:t>
            </a:r>
            <a:r>
              <a:rPr lang="pt-BR" altLang="pt-BR" sz="2400" b="1" i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2400" b="1" i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virus</a:t>
            </a:r>
            <a:r>
              <a:rPr lang="pt-BR" altLang="pt-BR" sz="2400" b="1" i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2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(ZYMV)</a:t>
            </a:r>
            <a:endParaRPr lang="en-US" altLang="pt-BR" sz="2400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187624" y="332656"/>
            <a:ext cx="7488832" cy="56634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5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339752" y="303039"/>
            <a:ext cx="641092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sz="2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sintomas do </a:t>
            </a:r>
            <a:r>
              <a:rPr lang="pt-BR" altLang="pt-BR" sz="2400" b="1" i="1" dirty="0" err="1">
                <a:solidFill>
                  <a:schemeClr val="accent2"/>
                </a:solidFill>
                <a:latin typeface="Calibri" panose="020F0502020204030204" pitchFamily="34" charset="0"/>
              </a:rPr>
              <a:t>Z</a:t>
            </a:r>
            <a:r>
              <a:rPr lang="pt-BR" altLang="pt-BR" sz="2400" b="1" i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ucchini</a:t>
            </a:r>
            <a:r>
              <a:rPr lang="pt-BR" altLang="pt-BR" sz="2400" b="1" i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2400" b="1" i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yellow</a:t>
            </a:r>
            <a:r>
              <a:rPr lang="pt-BR" altLang="pt-BR" sz="2400" b="1" i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2400" b="1" i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mosaic</a:t>
            </a:r>
            <a:r>
              <a:rPr lang="pt-BR" altLang="pt-BR" sz="2400" b="1" i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2400" b="1" i="1" dirty="0" err="1" smtClean="0">
                <a:solidFill>
                  <a:schemeClr val="accent2"/>
                </a:solidFill>
                <a:latin typeface="Calibri" panose="020F0502020204030204" pitchFamily="34" charset="0"/>
              </a:rPr>
              <a:t>virus</a:t>
            </a:r>
            <a:r>
              <a:rPr lang="pt-BR" altLang="pt-BR" sz="2400" b="1" i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pt-BR" altLang="pt-BR" sz="2400" b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(ZYMV)</a:t>
            </a:r>
            <a:endParaRPr lang="en-US" altLang="pt-BR" sz="2400" b="1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615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207832"/>
              </p:ext>
            </p:extLst>
          </p:nvPr>
        </p:nvGraphicFramePr>
        <p:xfrm>
          <a:off x="1270524" y="866898"/>
          <a:ext cx="3216000" cy="230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Image" r:id="rId3" imgW="4581153" imgH="3282286" progId="Photoshop.Image.6">
                  <p:embed/>
                </p:oleObj>
              </mc:Choice>
              <mc:Fallback>
                <p:oleObj name="Image" r:id="rId3" imgW="4581153" imgH="3282286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524" y="866898"/>
                        <a:ext cx="3216000" cy="230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56" name="Picture 12" descr="ZYMV EM MELANCIA -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18305"/>
            <a:ext cx="3167999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15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062444"/>
              </p:ext>
            </p:extLst>
          </p:nvPr>
        </p:nvGraphicFramePr>
        <p:xfrm>
          <a:off x="1561490" y="3645304"/>
          <a:ext cx="2691966" cy="2231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Image" r:id="rId6" imgW="3666751" imgH="3433143" progId="Photoshop.Image.6">
                  <p:embed/>
                </p:oleObj>
              </mc:Choice>
              <mc:Fallback>
                <p:oleObj name="Image" r:id="rId6" imgW="3666751" imgH="3433143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1490" y="3645304"/>
                        <a:ext cx="2691966" cy="22319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2339752" y="3200515"/>
            <a:ext cx="2285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</a:rPr>
              <a:t>a</a:t>
            </a:r>
            <a:r>
              <a:rPr lang="pt-BR" sz="2000" b="1" dirty="0" smtClean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</a:rPr>
              <a:t>bobrinha de moita</a:t>
            </a:r>
            <a:endParaRPr lang="pt-BR" sz="2000" b="1" dirty="0">
              <a:solidFill>
                <a:schemeClr val="accent5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176929" y="3323922"/>
            <a:ext cx="1146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</a:rPr>
              <a:t>m</a:t>
            </a:r>
            <a:r>
              <a:rPr lang="pt-BR" sz="2000" b="1" dirty="0" smtClean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</a:rPr>
              <a:t>elancia</a:t>
            </a:r>
            <a:endParaRPr lang="pt-BR" sz="2000" b="1" dirty="0">
              <a:solidFill>
                <a:schemeClr val="accent5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268998" y="5490613"/>
            <a:ext cx="984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err="1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</a:rPr>
              <a:t>k</a:t>
            </a:r>
            <a:r>
              <a:rPr lang="pt-BR" sz="2000" b="1" dirty="0" err="1" smtClean="0">
                <a:solidFill>
                  <a:schemeClr val="accent5">
                    <a:lumMod val="25000"/>
                  </a:schemeClr>
                </a:solidFill>
                <a:latin typeface="Calibri" panose="020F0502020204030204" pitchFamily="34" charset="0"/>
              </a:rPr>
              <a:t>abotia</a:t>
            </a:r>
            <a:endParaRPr lang="pt-BR" sz="2000" b="1" dirty="0">
              <a:solidFill>
                <a:schemeClr val="accent5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1187624" y="332656"/>
            <a:ext cx="7488832" cy="56634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273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54749" y="980728"/>
            <a:ext cx="7352029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pt-BR" sz="2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Primeira parte (Caracterização de microrganismos)</a:t>
            </a:r>
          </a:p>
          <a:p>
            <a:pPr marL="457200" indent="-45720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Preparo e observação de lâminas</a:t>
            </a:r>
          </a:p>
          <a:p>
            <a:pPr marL="457200" indent="-45720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Microscopia de luz</a:t>
            </a:r>
          </a:p>
          <a:p>
            <a:pPr marL="457200" indent="-457200" algn="just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Morfologia de bactérias e fungos</a:t>
            </a:r>
          </a:p>
          <a:p>
            <a:pPr marL="457200" indent="-457200" algn="just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2000" dirty="0" smtClean="0">
                <a:solidFill>
                  <a:schemeClr val="bg2"/>
                </a:solidFill>
                <a:latin typeface="Calibri" panose="020F0502020204030204" pitchFamily="34" charset="0"/>
              </a:rPr>
              <a:t>1ª. Prova Prática – 10, 11 e 12 de Maio 2017</a:t>
            </a:r>
          </a:p>
          <a:p>
            <a:pPr algn="just">
              <a:spcBef>
                <a:spcPts val="1800"/>
              </a:spcBef>
              <a:spcAft>
                <a:spcPts val="0"/>
              </a:spcAft>
            </a:pPr>
            <a:r>
              <a:rPr lang="pt-BR" sz="2400" b="1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Segunda parte (Microbiologia aplicada)</a:t>
            </a:r>
          </a:p>
          <a:p>
            <a:pPr marL="457200" indent="-45720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Postulados de Koch</a:t>
            </a:r>
          </a:p>
          <a:p>
            <a:pPr marL="457200" indent="-45720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Esterilização e meio de cultivo</a:t>
            </a:r>
          </a:p>
          <a:p>
            <a:pPr marL="457200" indent="-45720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Efeito de antimicrobianos</a:t>
            </a:r>
            <a:r>
              <a:rPr lang="pt-BR" sz="2400" b="1" dirty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pt-BR" sz="2400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e temperatura</a:t>
            </a:r>
          </a:p>
          <a:p>
            <a:pPr marL="457200" indent="-457200" algn="just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400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Análise e tratamento de água</a:t>
            </a:r>
          </a:p>
          <a:p>
            <a:pPr marL="457200" indent="-457200" algn="just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pt-BR" sz="2000" dirty="0" smtClean="0">
                <a:latin typeface="Calibri" panose="020F0502020204030204" pitchFamily="34" charset="0"/>
              </a:rPr>
              <a:t>2ª. Prova Prática – 28, 29 e 30 de Junho 2017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691680" y="260648"/>
            <a:ext cx="69150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4400" b="1" dirty="0" smtClean="0">
                <a:latin typeface="Calibri" panose="020F0502020204030204" pitchFamily="34" charset="0"/>
              </a:rPr>
              <a:t>Microbiologia – aula práticas</a:t>
            </a:r>
            <a:endParaRPr lang="pt-BR" sz="4400" b="1" dirty="0">
              <a:latin typeface="Calibri" panose="020F050202020403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7624" y="332656"/>
            <a:ext cx="7488832" cy="56634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116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1679575" y="16510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1196389" y="332656"/>
            <a:ext cx="75520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b="1" dirty="0">
                <a:latin typeface="Calibri" panose="020F0502020204030204" pitchFamily="34" charset="0"/>
              </a:rPr>
              <a:t>Postulados de Koch (1881)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sequência </a:t>
            </a:r>
            <a:r>
              <a:rPr lang="pt-BR" alt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de procedimentos utilizada para se </a:t>
            </a:r>
            <a:r>
              <a:rPr lang="pt-BR" altLang="en-US" sz="2400" b="1" dirty="0" smtClean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estabelecer </a:t>
            </a:r>
            <a:r>
              <a:rPr lang="pt-BR" alt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a relação causal entre um microrganismo e uma doença</a:t>
            </a:r>
          </a:p>
        </p:txBody>
      </p:sp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1222215" y="1682455"/>
            <a:ext cx="7419651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 eaLnBrk="1" hangingPunct="1">
              <a:defRPr/>
            </a:pPr>
            <a:r>
              <a:rPr lang="en-US" sz="21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1)</a:t>
            </a:r>
            <a:r>
              <a:rPr lang="en-US" sz="2100" b="1" dirty="0" smtClean="0">
                <a:latin typeface="Calibri" panose="020F0502020204030204" pitchFamily="34" charset="0"/>
              </a:rPr>
              <a:t> o </a:t>
            </a:r>
            <a:r>
              <a:rPr lang="en-US" sz="2100" b="1" dirty="0" err="1" smtClean="0">
                <a:latin typeface="Calibri" panose="020F0502020204030204" pitchFamily="34" charset="0"/>
              </a:rPr>
              <a:t>microrganismo</a:t>
            </a:r>
            <a:r>
              <a:rPr lang="en-US" sz="2100" b="1" dirty="0" smtClean="0">
                <a:latin typeface="Calibri" panose="020F0502020204030204" pitchFamily="34" charset="0"/>
              </a:rPr>
              <a:t> </a:t>
            </a:r>
            <a:r>
              <a:rPr lang="en-US" sz="2100" b="1" dirty="0" err="1" smtClean="0">
                <a:latin typeface="Calibri" panose="020F0502020204030204" pitchFamily="34" charset="0"/>
              </a:rPr>
              <a:t>deve</a:t>
            </a:r>
            <a:r>
              <a:rPr lang="en-US" sz="2100" b="1" dirty="0" smtClean="0">
                <a:latin typeface="Calibri" panose="020F0502020204030204" pitchFamily="34" charset="0"/>
              </a:rPr>
              <a:t> </a:t>
            </a:r>
            <a:r>
              <a:rPr lang="en-US" sz="2100" b="1" dirty="0" err="1" smtClean="0">
                <a:latin typeface="Calibri" panose="020F0502020204030204" pitchFamily="34" charset="0"/>
              </a:rPr>
              <a:t>estar</a:t>
            </a:r>
            <a:r>
              <a:rPr lang="en-US" sz="2100" b="1" dirty="0" smtClean="0">
                <a:latin typeface="Calibri" panose="020F0502020204030204" pitchFamily="34" charset="0"/>
              </a:rPr>
              <a:t> </a:t>
            </a:r>
            <a:r>
              <a:rPr lang="en-US" sz="2100" b="1" dirty="0" err="1" smtClean="0">
                <a:latin typeface="Calibri" panose="020F0502020204030204" pitchFamily="34" charset="0"/>
              </a:rPr>
              <a:t>associado</a:t>
            </a:r>
            <a:r>
              <a:rPr lang="en-US" sz="2100" b="1" dirty="0" smtClean="0">
                <a:latin typeface="Calibri" panose="020F0502020204030204" pitchFamily="34" charset="0"/>
              </a:rPr>
              <a:t> com a </a:t>
            </a:r>
            <a:r>
              <a:rPr lang="en-US" sz="2100" b="1" dirty="0" err="1" smtClean="0">
                <a:latin typeface="Calibri" panose="020F0502020204030204" pitchFamily="34" charset="0"/>
              </a:rPr>
              <a:t>doença</a:t>
            </a:r>
            <a:r>
              <a:rPr lang="en-US" sz="2100" b="1" dirty="0" smtClean="0">
                <a:latin typeface="Calibri" panose="020F0502020204030204" pitchFamily="34" charset="0"/>
              </a:rPr>
              <a:t> </a:t>
            </a:r>
            <a:r>
              <a:rPr lang="en-US" sz="2100" b="1" dirty="0" err="1" smtClean="0">
                <a:latin typeface="Calibri" panose="020F0502020204030204" pitchFamily="34" charset="0"/>
              </a:rPr>
              <a:t>em</a:t>
            </a:r>
            <a:r>
              <a:rPr lang="en-US" sz="2100" b="1" dirty="0" smtClean="0">
                <a:latin typeface="Calibri" panose="020F0502020204030204" pitchFamily="34" charset="0"/>
              </a:rPr>
              <a:t> </a:t>
            </a:r>
            <a:r>
              <a:rPr lang="en-US" sz="2100" b="1" dirty="0" err="1" smtClean="0">
                <a:latin typeface="Calibri" panose="020F0502020204030204" pitchFamily="34" charset="0"/>
              </a:rPr>
              <a:t>todas</a:t>
            </a:r>
            <a:r>
              <a:rPr lang="en-US" sz="2100" b="1" dirty="0" smtClean="0">
                <a:latin typeface="Calibri" panose="020F0502020204030204" pitchFamily="34" charset="0"/>
              </a:rPr>
              <a:t> as </a:t>
            </a:r>
            <a:r>
              <a:rPr lang="en-US" sz="2100" b="1" dirty="0" err="1" smtClean="0">
                <a:latin typeface="Calibri" panose="020F0502020204030204" pitchFamily="34" charset="0"/>
              </a:rPr>
              <a:t>plantas</a:t>
            </a:r>
            <a:r>
              <a:rPr lang="en-US" sz="2100" b="1" dirty="0" smtClean="0">
                <a:latin typeface="Calibri" panose="020F0502020204030204" pitchFamily="34" charset="0"/>
              </a:rPr>
              <a:t> </a:t>
            </a:r>
            <a:r>
              <a:rPr lang="en-US" sz="2100" b="1" dirty="0" err="1" smtClean="0">
                <a:latin typeface="Calibri" panose="020F0502020204030204" pitchFamily="34" charset="0"/>
              </a:rPr>
              <a:t>sintomáticas</a:t>
            </a:r>
            <a:r>
              <a:rPr lang="en-US" sz="2100" b="1" dirty="0">
                <a:latin typeface="Calibri" panose="020F0502020204030204" pitchFamily="34" charset="0"/>
              </a:rPr>
              <a:t> </a:t>
            </a:r>
            <a:r>
              <a:rPr lang="en-US" sz="2100" b="1" dirty="0" smtClean="0">
                <a:solidFill>
                  <a:srgbClr val="003300"/>
                </a:solidFill>
                <a:latin typeface="Calibri" panose="020F0502020204030204" pitchFamily="34" charset="0"/>
              </a:rPr>
              <a:t>(</a:t>
            </a:r>
            <a:r>
              <a:rPr lang="en-US" sz="2100" b="1" dirty="0" err="1" smtClean="0">
                <a:solidFill>
                  <a:srgbClr val="003300"/>
                </a:solidFill>
                <a:latin typeface="Calibri" panose="020F0502020204030204" pitchFamily="34" charset="0"/>
              </a:rPr>
              <a:t>associação</a:t>
            </a:r>
            <a:r>
              <a:rPr lang="en-US" sz="2100" b="1" dirty="0" smtClean="0">
                <a:solidFill>
                  <a:srgbClr val="003300"/>
                </a:solidFill>
                <a:latin typeface="Calibri" panose="020F0502020204030204" pitchFamily="34" charset="0"/>
              </a:rPr>
              <a:t> </a:t>
            </a:r>
            <a:r>
              <a:rPr lang="en-US" sz="2100" b="1" dirty="0" err="1" smtClean="0">
                <a:solidFill>
                  <a:srgbClr val="003300"/>
                </a:solidFill>
                <a:latin typeface="Calibri" panose="020F0502020204030204" pitchFamily="34" charset="0"/>
              </a:rPr>
              <a:t>constante</a:t>
            </a:r>
            <a:r>
              <a:rPr lang="en-US" sz="2100" b="1" dirty="0" smtClean="0">
                <a:solidFill>
                  <a:srgbClr val="003300"/>
                </a:solidFill>
                <a:latin typeface="Calibri" panose="020F0502020204030204" pitchFamily="34" charset="0"/>
              </a:rPr>
              <a:t> </a:t>
            </a:r>
            <a:r>
              <a:rPr lang="en-US" sz="2100" b="1" dirty="0" err="1" smtClean="0">
                <a:solidFill>
                  <a:srgbClr val="003300"/>
                </a:solidFill>
                <a:latin typeface="Calibri" panose="020F0502020204030204" pitchFamily="34" charset="0"/>
              </a:rPr>
              <a:t>patógeno-hospedeiro</a:t>
            </a:r>
            <a:r>
              <a:rPr lang="en-US" sz="2100" b="1" dirty="0" smtClean="0">
                <a:solidFill>
                  <a:srgbClr val="003300"/>
                </a:solidFill>
                <a:latin typeface="Calibri" panose="020F0502020204030204" pitchFamily="34" charset="0"/>
              </a:rPr>
              <a:t>)</a:t>
            </a:r>
            <a:endParaRPr lang="pt-BR" sz="2100" b="1" dirty="0" smtClean="0">
              <a:solidFill>
                <a:srgbClr val="003300"/>
              </a:solidFill>
              <a:latin typeface="Calibri" panose="020F0502020204030204" pitchFamily="34" charset="0"/>
            </a:endParaRP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1222215" y="2754217"/>
            <a:ext cx="741965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2)</a:t>
            </a:r>
            <a:r>
              <a:rPr lang="en-US" altLang="en-US" sz="2100" b="1" dirty="0" smtClean="0">
                <a:latin typeface="Calibri" panose="020F0502020204030204" pitchFamily="34" charset="0"/>
              </a:rPr>
              <a:t> o </a:t>
            </a:r>
            <a:r>
              <a:rPr lang="en-US" altLang="en-US" sz="2100" b="1" dirty="0" err="1">
                <a:latin typeface="Calibri" panose="020F0502020204030204" pitchFamily="34" charset="0"/>
              </a:rPr>
              <a:t>microrganismo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deve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ser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isolado</a:t>
            </a:r>
            <a:r>
              <a:rPr lang="en-US" altLang="en-US" sz="2100" b="1" dirty="0">
                <a:latin typeface="Calibri" panose="020F0502020204030204" pitchFamily="34" charset="0"/>
              </a:rPr>
              <a:t> da planta </a:t>
            </a:r>
            <a:r>
              <a:rPr lang="en-US" altLang="en-US" sz="2100" b="1" dirty="0" err="1">
                <a:latin typeface="Calibri" panose="020F0502020204030204" pitchFamily="34" charset="0"/>
              </a:rPr>
              <a:t>doente</a:t>
            </a:r>
            <a:r>
              <a:rPr lang="en-US" altLang="en-US" sz="2100" b="1" dirty="0">
                <a:latin typeface="Calibri" panose="020F0502020204030204" pitchFamily="34" charset="0"/>
              </a:rPr>
              <a:t>  e </a:t>
            </a:r>
            <a:r>
              <a:rPr lang="en-US" altLang="en-US" sz="2100" b="1" dirty="0" err="1">
                <a:latin typeface="Calibri" panose="020F0502020204030204" pitchFamily="34" charset="0"/>
              </a:rPr>
              <a:t>cultivado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em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cultura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 smtClean="0">
                <a:latin typeface="Calibri" panose="020F0502020204030204" pitchFamily="34" charset="0"/>
              </a:rPr>
              <a:t>pura</a:t>
            </a:r>
            <a:r>
              <a:rPr lang="en-US" altLang="en-US" sz="21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100" b="1" dirty="0" smtClean="0">
                <a:solidFill>
                  <a:srgbClr val="003300"/>
                </a:solidFill>
                <a:latin typeface="Calibri" panose="020F0502020204030204" pitchFamily="34" charset="0"/>
              </a:rPr>
              <a:t>(</a:t>
            </a:r>
            <a:r>
              <a:rPr lang="en-US" altLang="en-US" sz="2100" b="1" dirty="0" err="1" smtClean="0">
                <a:solidFill>
                  <a:srgbClr val="003300"/>
                </a:solidFill>
                <a:latin typeface="Calibri" panose="020F0502020204030204" pitchFamily="34" charset="0"/>
              </a:rPr>
              <a:t>isolamento</a:t>
            </a:r>
            <a:r>
              <a:rPr lang="en-US" altLang="en-US" sz="2100" b="1" dirty="0" smtClean="0">
                <a:solidFill>
                  <a:srgbClr val="003300"/>
                </a:solidFill>
                <a:latin typeface="Calibri" panose="020F0502020204030204" pitchFamily="34" charset="0"/>
              </a:rPr>
              <a:t>/</a:t>
            </a:r>
            <a:r>
              <a:rPr lang="en-US" altLang="en-US" sz="2100" b="1" dirty="0" err="1" smtClean="0">
                <a:solidFill>
                  <a:srgbClr val="003300"/>
                </a:solidFill>
                <a:latin typeface="Calibri" panose="020F0502020204030204" pitchFamily="34" charset="0"/>
              </a:rPr>
              <a:t>cultivo</a:t>
            </a:r>
            <a:r>
              <a:rPr lang="en-US" altLang="en-US" sz="2100" b="1" dirty="0" smtClean="0">
                <a:solidFill>
                  <a:srgbClr val="003300"/>
                </a:solidFill>
                <a:latin typeface="Calibri" panose="020F0502020204030204" pitchFamily="34" charset="0"/>
              </a:rPr>
              <a:t>)</a:t>
            </a:r>
            <a:endParaRPr lang="pt-BR" altLang="en-US" sz="2100" b="1" dirty="0">
              <a:solidFill>
                <a:srgbClr val="003300"/>
              </a:solidFill>
              <a:latin typeface="Calibri" panose="020F0502020204030204" pitchFamily="34" charset="0"/>
            </a:endParaRPr>
          </a:p>
        </p:txBody>
      </p:sp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1222215" y="3502814"/>
            <a:ext cx="741965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3)</a:t>
            </a:r>
            <a:r>
              <a:rPr lang="en-US" altLang="en-US" sz="2100" b="1" dirty="0" smtClean="0">
                <a:latin typeface="Calibri" panose="020F0502020204030204" pitchFamily="34" charset="0"/>
              </a:rPr>
              <a:t> o </a:t>
            </a:r>
            <a:r>
              <a:rPr lang="en-US" altLang="en-US" sz="2100" b="1" dirty="0" err="1">
                <a:latin typeface="Calibri" panose="020F0502020204030204" pitchFamily="34" charset="0"/>
              </a:rPr>
              <a:t>microrganismo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em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cultura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pura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deve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ser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inoculado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sobre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plantas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sadias</a:t>
            </a:r>
            <a:r>
              <a:rPr lang="en-US" altLang="en-US" sz="2100" b="1" dirty="0">
                <a:latin typeface="Calibri" panose="020F0502020204030204" pitchFamily="34" charset="0"/>
              </a:rPr>
              <a:t> (</a:t>
            </a:r>
            <a:r>
              <a:rPr lang="en-US" altLang="en-US" sz="2100" b="1" dirty="0" err="1">
                <a:latin typeface="Calibri" panose="020F0502020204030204" pitchFamily="34" charset="0"/>
              </a:rPr>
              <a:t>mesma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espécie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ou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variedade</a:t>
            </a:r>
            <a:r>
              <a:rPr lang="en-US" altLang="en-US" sz="2100" b="1" dirty="0">
                <a:latin typeface="Calibri" panose="020F0502020204030204" pitchFamily="34" charset="0"/>
              </a:rPr>
              <a:t>) e </a:t>
            </a:r>
            <a:r>
              <a:rPr lang="en-US" altLang="en-US" sz="2100" b="1" dirty="0" err="1">
                <a:latin typeface="Calibri" panose="020F0502020204030204" pitchFamily="34" charset="0"/>
              </a:rPr>
              <a:t>produzir</a:t>
            </a:r>
            <a:r>
              <a:rPr lang="en-US" altLang="en-US" sz="2100" b="1" dirty="0">
                <a:latin typeface="Calibri" panose="020F0502020204030204" pitchFamily="34" charset="0"/>
              </a:rPr>
              <a:t> a </a:t>
            </a:r>
            <a:r>
              <a:rPr lang="en-US" altLang="en-US" sz="2100" b="1" dirty="0" err="1">
                <a:latin typeface="Calibri" panose="020F0502020204030204" pitchFamily="34" charset="0"/>
              </a:rPr>
              <a:t>mesma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doença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nas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plantas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 smtClean="0">
                <a:latin typeface="Calibri" panose="020F0502020204030204" pitchFamily="34" charset="0"/>
              </a:rPr>
              <a:t>inoculadas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smtClean="0">
                <a:solidFill>
                  <a:srgbClr val="003300"/>
                </a:solidFill>
                <a:latin typeface="Calibri" panose="020F0502020204030204" pitchFamily="34" charset="0"/>
              </a:rPr>
              <a:t>(</a:t>
            </a:r>
            <a:r>
              <a:rPr lang="pt-BR" altLang="en-US" sz="2100" b="1" dirty="0" smtClean="0">
                <a:solidFill>
                  <a:srgbClr val="003300"/>
                </a:solidFill>
                <a:latin typeface="Calibri" panose="020F0502020204030204" pitchFamily="34" charset="0"/>
              </a:rPr>
              <a:t>i</a:t>
            </a:r>
            <a:r>
              <a:rPr lang="en-US" altLang="en-US" sz="2100" b="1" dirty="0" err="1" smtClean="0">
                <a:solidFill>
                  <a:srgbClr val="003300"/>
                </a:solidFill>
                <a:latin typeface="Calibri" panose="020F0502020204030204" pitchFamily="34" charset="0"/>
              </a:rPr>
              <a:t>noculação</a:t>
            </a:r>
            <a:r>
              <a:rPr lang="en-US" altLang="en-US" sz="2100" b="1" dirty="0" smtClean="0">
                <a:solidFill>
                  <a:srgbClr val="0033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100" b="1" dirty="0">
                <a:solidFill>
                  <a:srgbClr val="003300"/>
                </a:solidFill>
                <a:latin typeface="Calibri" panose="020F0502020204030204" pitchFamily="34" charset="0"/>
              </a:rPr>
              <a:t>do </a:t>
            </a:r>
            <a:r>
              <a:rPr lang="en-US" altLang="en-US" sz="2100" b="1" dirty="0" err="1">
                <a:solidFill>
                  <a:srgbClr val="003300"/>
                </a:solidFill>
                <a:latin typeface="Calibri" panose="020F0502020204030204" pitchFamily="34" charset="0"/>
              </a:rPr>
              <a:t>organismo</a:t>
            </a:r>
            <a:r>
              <a:rPr lang="en-US" altLang="en-US" sz="2100" b="1" dirty="0">
                <a:solidFill>
                  <a:srgbClr val="0033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solidFill>
                  <a:srgbClr val="003300"/>
                </a:solidFill>
                <a:latin typeface="Calibri" panose="020F0502020204030204" pitchFamily="34" charset="0"/>
              </a:rPr>
              <a:t>em</a:t>
            </a:r>
            <a:r>
              <a:rPr lang="en-US" altLang="en-US" sz="2100" b="1" dirty="0">
                <a:solidFill>
                  <a:srgbClr val="0033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solidFill>
                  <a:srgbClr val="003300"/>
                </a:solidFill>
                <a:latin typeface="Calibri" panose="020F0502020204030204" pitchFamily="34" charset="0"/>
              </a:rPr>
              <a:t>plantas</a:t>
            </a:r>
            <a:r>
              <a:rPr lang="en-US" altLang="en-US" sz="2100" b="1" dirty="0">
                <a:solidFill>
                  <a:srgbClr val="0033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100" b="1" dirty="0" err="1" smtClean="0">
                <a:solidFill>
                  <a:srgbClr val="003300"/>
                </a:solidFill>
                <a:latin typeface="Calibri" panose="020F0502020204030204" pitchFamily="34" charset="0"/>
              </a:rPr>
              <a:t>sadias</a:t>
            </a:r>
            <a:r>
              <a:rPr lang="en-US" altLang="en-US" sz="2100" b="1" dirty="0" smtClean="0">
                <a:solidFill>
                  <a:srgbClr val="003300"/>
                </a:solidFill>
                <a:latin typeface="Calibri" panose="020F0502020204030204" pitchFamily="34" charset="0"/>
              </a:rPr>
              <a:t>)</a:t>
            </a:r>
            <a:endParaRPr lang="pt-BR" altLang="en-US" sz="2100" b="1" dirty="0">
              <a:solidFill>
                <a:srgbClr val="003300"/>
              </a:solidFill>
              <a:latin typeface="Calibri" panose="020F0502020204030204" pitchFamily="34" charset="0"/>
            </a:endParaRPr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1222215" y="4897742"/>
            <a:ext cx="741965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4)</a:t>
            </a:r>
            <a:r>
              <a:rPr lang="en-US" altLang="en-US" sz="2100" b="1" dirty="0" smtClean="0">
                <a:latin typeface="Calibri" panose="020F0502020204030204" pitchFamily="34" charset="0"/>
              </a:rPr>
              <a:t> o </a:t>
            </a:r>
            <a:r>
              <a:rPr lang="en-US" altLang="en-US" sz="2100" b="1" dirty="0" err="1">
                <a:latin typeface="Calibri" panose="020F0502020204030204" pitchFamily="34" charset="0"/>
              </a:rPr>
              <a:t>microrganismo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deve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ser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isolado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em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cultura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pura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novamente</a:t>
            </a:r>
            <a:r>
              <a:rPr lang="en-US" altLang="en-US" sz="2100" b="1" dirty="0">
                <a:latin typeface="Calibri" panose="020F0502020204030204" pitchFamily="34" charset="0"/>
              </a:rPr>
              <a:t> e </a:t>
            </a:r>
            <a:r>
              <a:rPr lang="en-US" altLang="en-US" sz="2100" b="1" dirty="0" err="1" smtClean="0">
                <a:latin typeface="Calibri" panose="020F0502020204030204" pitchFamily="34" charset="0"/>
              </a:rPr>
              <a:t>suas</a:t>
            </a:r>
            <a:r>
              <a:rPr lang="en-US" altLang="en-US" sz="2100" b="1" dirty="0" smtClean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 smtClean="0">
                <a:latin typeface="Calibri" panose="020F0502020204030204" pitchFamily="34" charset="0"/>
              </a:rPr>
              <a:t>características</a:t>
            </a:r>
            <a:r>
              <a:rPr lang="en-US" altLang="en-US" sz="2100" b="1" dirty="0" smtClean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devem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ser</a:t>
            </a:r>
            <a:r>
              <a:rPr lang="en-US" altLang="en-US" sz="2100" b="1" dirty="0">
                <a:latin typeface="Calibri" panose="020F0502020204030204" pitchFamily="34" charset="0"/>
              </a:rPr>
              <a:t> as </a:t>
            </a:r>
            <a:r>
              <a:rPr lang="en-US" altLang="en-US" sz="2100" b="1" dirty="0" err="1">
                <a:latin typeface="Calibri" panose="020F0502020204030204" pitchFamily="34" charset="0"/>
              </a:rPr>
              <a:t>mesmas</a:t>
            </a:r>
            <a:r>
              <a:rPr lang="en-US" altLang="en-US" sz="2100" b="1" dirty="0">
                <a:latin typeface="Calibri" panose="020F0502020204030204" pitchFamily="34" charset="0"/>
              </a:rPr>
              <a:t> das </a:t>
            </a:r>
            <a:r>
              <a:rPr lang="en-US" altLang="en-US" sz="2100" b="1" dirty="0" err="1">
                <a:latin typeface="Calibri" panose="020F0502020204030204" pitchFamily="34" charset="0"/>
              </a:rPr>
              <a:t>observadas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err="1">
                <a:latin typeface="Calibri" panose="020F0502020204030204" pitchFamily="34" charset="0"/>
              </a:rPr>
              <a:t>em</a:t>
            </a:r>
            <a:r>
              <a:rPr lang="en-US" altLang="en-US" sz="2100" b="1" dirty="0">
                <a:latin typeface="Calibri" panose="020F0502020204030204" pitchFamily="34" charset="0"/>
              </a:rPr>
              <a:t> </a:t>
            </a:r>
            <a:r>
              <a:rPr lang="en-US" altLang="en-US" sz="21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(2)</a:t>
            </a:r>
            <a:r>
              <a:rPr lang="en-US" altLang="en-US" sz="2100" b="1" dirty="0" smtClean="0">
                <a:latin typeface="Calibri" panose="020F0502020204030204" pitchFamily="34" charset="0"/>
              </a:rPr>
              <a:t> </a:t>
            </a:r>
            <a:r>
              <a:rPr lang="en-US" altLang="en-US" sz="2100" b="1" dirty="0" smtClean="0">
                <a:solidFill>
                  <a:srgbClr val="003300"/>
                </a:solidFill>
                <a:latin typeface="Calibri" panose="020F0502020204030204" pitchFamily="34" charset="0"/>
              </a:rPr>
              <a:t>(</a:t>
            </a:r>
            <a:r>
              <a:rPr lang="en-US" altLang="en-US" sz="2100" b="1" dirty="0" err="1" smtClean="0">
                <a:solidFill>
                  <a:srgbClr val="003300"/>
                </a:solidFill>
                <a:latin typeface="Calibri" panose="020F0502020204030204" pitchFamily="34" charset="0"/>
              </a:rPr>
              <a:t>reisolamento</a:t>
            </a:r>
            <a:r>
              <a:rPr lang="en-US" altLang="en-US" sz="2100" b="1" dirty="0" smtClean="0">
                <a:solidFill>
                  <a:srgbClr val="0033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100" b="1" dirty="0">
                <a:solidFill>
                  <a:srgbClr val="003300"/>
                </a:solidFill>
                <a:latin typeface="Calibri" panose="020F0502020204030204" pitchFamily="34" charset="0"/>
              </a:rPr>
              <a:t>do </a:t>
            </a:r>
            <a:r>
              <a:rPr lang="en-US" altLang="en-US" sz="2100" b="1" dirty="0" err="1" smtClean="0">
                <a:solidFill>
                  <a:srgbClr val="003300"/>
                </a:solidFill>
                <a:latin typeface="Calibri" panose="020F0502020204030204" pitchFamily="34" charset="0"/>
              </a:rPr>
              <a:t>patógeno</a:t>
            </a:r>
            <a:r>
              <a:rPr lang="en-US" altLang="en-US" sz="2100" b="1" dirty="0" smtClean="0">
                <a:solidFill>
                  <a:srgbClr val="003300"/>
                </a:solidFill>
                <a:latin typeface="Calibri" panose="020F0502020204030204" pitchFamily="34" charset="0"/>
              </a:rPr>
              <a:t>)</a:t>
            </a:r>
            <a:endParaRPr lang="pt-BR" altLang="en-US" sz="2100" b="1" dirty="0">
              <a:solidFill>
                <a:srgbClr val="0033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187624" y="332656"/>
            <a:ext cx="7488832" cy="56634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623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403350" y="407989"/>
            <a:ext cx="6985000" cy="366712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800" b="1" u="sng" smtClean="0">
                <a:solidFill>
                  <a:srgbClr val="FF3300"/>
                </a:solidFill>
                <a:latin typeface="+mn-lt"/>
              </a:rPr>
              <a:t>POSTULADOS DE KOCH EM FITOPATOLOGIA</a:t>
            </a:r>
            <a:r>
              <a:rPr lang="pt-BR" altLang="en-US" sz="1800" b="1" smtClean="0">
                <a:latin typeface="+mn-lt"/>
              </a:rPr>
              <a:t> </a:t>
            </a:r>
          </a:p>
        </p:txBody>
      </p:sp>
      <p:pic>
        <p:nvPicPr>
          <p:cNvPr id="10243" name="Picture 8" descr="Altertomat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36712"/>
            <a:ext cx="100647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1755273" y="2329414"/>
            <a:ext cx="3662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pt-BR" altLang="en-US" sz="1600" dirty="0" smtClean="0">
                <a:latin typeface="Calibri" panose="020F0502020204030204" pitchFamily="34" charset="0"/>
              </a:rPr>
              <a:t>Microrganismo presente em plantas sintomáticas (</a:t>
            </a:r>
            <a:r>
              <a:rPr lang="pt-BR" altLang="en-US" sz="1600" b="1" dirty="0" smtClean="0">
                <a:latin typeface="Calibri" panose="020F0502020204030204" pitchFamily="34" charset="0"/>
              </a:rPr>
              <a:t>Associação constante</a:t>
            </a:r>
            <a:r>
              <a:rPr lang="pt-BR" altLang="en-US" sz="1600" b="1" baseline="40000" dirty="0" smtClean="0">
                <a:latin typeface="Calibri" panose="020F0502020204030204" pitchFamily="34" charset="0"/>
              </a:rPr>
              <a:t>1</a:t>
            </a:r>
            <a:r>
              <a:rPr lang="pt-BR" altLang="en-US" sz="1600" dirty="0" smtClean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9224" name="Line 10"/>
          <p:cNvSpPr>
            <a:spLocks noChangeShapeType="1"/>
          </p:cNvSpPr>
          <p:nvPr/>
        </p:nvSpPr>
        <p:spPr bwMode="auto">
          <a:xfrm>
            <a:off x="3653434" y="1514575"/>
            <a:ext cx="36036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GB">
              <a:latin typeface="+mn-lt"/>
            </a:endParaRPr>
          </a:p>
        </p:txBody>
      </p:sp>
      <p:sp>
        <p:nvSpPr>
          <p:cNvPr id="9225" name="Text Box 11"/>
          <p:cNvSpPr txBox="1">
            <a:spLocks noChangeArrowheads="1"/>
          </p:cNvSpPr>
          <p:nvPr/>
        </p:nvSpPr>
        <p:spPr bwMode="auto">
          <a:xfrm>
            <a:off x="4104804" y="1298675"/>
            <a:ext cx="14398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600" smtClean="0">
                <a:latin typeface="Calibri" panose="020F0502020204030204" pitchFamily="34" charset="0"/>
              </a:rPr>
              <a:t>Desinfestação superficial</a:t>
            </a:r>
          </a:p>
        </p:txBody>
      </p:sp>
      <p:sp>
        <p:nvSpPr>
          <p:cNvPr id="9226" name="Text Box 13"/>
          <p:cNvSpPr txBox="1">
            <a:spLocks noChangeArrowheads="1"/>
          </p:cNvSpPr>
          <p:nvPr/>
        </p:nvSpPr>
        <p:spPr bwMode="auto">
          <a:xfrm>
            <a:off x="5616104" y="993875"/>
            <a:ext cx="2663825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600" smtClean="0">
                <a:latin typeface="Calibri" panose="020F0502020204030204" pitchFamily="34" charset="0"/>
              </a:rPr>
              <a:t>Transferência para o meio de cultura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1600" smtClean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1600" smtClean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1600" smtClean="0">
              <a:latin typeface="Calibri" panose="020F0502020204030204" pitchFamily="34" charset="0"/>
            </a:endParaRPr>
          </a:p>
        </p:txBody>
      </p:sp>
      <p:sp>
        <p:nvSpPr>
          <p:cNvPr id="9227" name="Line 14"/>
          <p:cNvSpPr>
            <a:spLocks noChangeShapeType="1"/>
          </p:cNvSpPr>
          <p:nvPr/>
        </p:nvSpPr>
        <p:spPr bwMode="auto">
          <a:xfrm>
            <a:off x="7297634" y="2667319"/>
            <a:ext cx="0" cy="360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GB">
              <a:latin typeface="+mn-lt"/>
            </a:endParaRPr>
          </a:p>
        </p:txBody>
      </p:sp>
      <p:sp>
        <p:nvSpPr>
          <p:cNvPr id="9228" name="Text Box 15"/>
          <p:cNvSpPr txBox="1">
            <a:spLocks noChangeArrowheads="1"/>
          </p:cNvSpPr>
          <p:nvPr/>
        </p:nvSpPr>
        <p:spPr bwMode="auto">
          <a:xfrm>
            <a:off x="5614988" y="2924944"/>
            <a:ext cx="295275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600" b="1" dirty="0" smtClean="0">
                <a:latin typeface="Calibri" panose="020F0502020204030204" pitchFamily="34" charset="0"/>
              </a:rPr>
              <a:t>Isolamento</a:t>
            </a:r>
            <a:r>
              <a:rPr lang="pt-BR" altLang="en-US" sz="1600" b="1" baseline="40000" dirty="0" smtClean="0">
                <a:latin typeface="Calibri" panose="020F0502020204030204" pitchFamily="34" charset="0"/>
              </a:rPr>
              <a:t>2</a:t>
            </a:r>
            <a:r>
              <a:rPr lang="pt-BR" altLang="en-US" sz="1600" dirty="0" smtClean="0">
                <a:latin typeface="Calibri" panose="020F0502020204030204" pitchFamily="34" charset="0"/>
              </a:rPr>
              <a:t> do microrganismo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1600" dirty="0" smtClean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1600" dirty="0" smtClean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1600" dirty="0" smtClean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endParaRPr lang="pt-BR" altLang="en-US" sz="1600" dirty="0" smtClean="0">
              <a:latin typeface="Calibri" panose="020F0502020204030204" pitchFamily="34" charset="0"/>
            </a:endParaRPr>
          </a:p>
        </p:txBody>
      </p:sp>
      <p:sp>
        <p:nvSpPr>
          <p:cNvPr id="9229" name="Line 17"/>
          <p:cNvSpPr>
            <a:spLocks noChangeShapeType="1"/>
          </p:cNvSpPr>
          <p:nvPr/>
        </p:nvSpPr>
        <p:spPr bwMode="auto">
          <a:xfrm flipH="1">
            <a:off x="5275263" y="3812007"/>
            <a:ext cx="431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GB">
              <a:latin typeface="+mn-lt"/>
            </a:endParaRPr>
          </a:p>
        </p:txBody>
      </p:sp>
      <p:sp>
        <p:nvSpPr>
          <p:cNvPr id="9230" name="Text Box 18"/>
          <p:cNvSpPr txBox="1">
            <a:spLocks noChangeArrowheads="1"/>
          </p:cNvSpPr>
          <p:nvPr/>
        </p:nvSpPr>
        <p:spPr bwMode="auto">
          <a:xfrm>
            <a:off x="3241383" y="4588842"/>
            <a:ext cx="1944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600" b="1" dirty="0" smtClean="0">
                <a:latin typeface="Calibri" panose="020F0502020204030204" pitchFamily="34" charset="0"/>
              </a:rPr>
              <a:t>Inoculação</a:t>
            </a:r>
            <a:r>
              <a:rPr lang="pt-BR" altLang="en-US" sz="1600" b="1" baseline="40000" dirty="0" smtClean="0">
                <a:latin typeface="Calibri" panose="020F0502020204030204" pitchFamily="34" charset="0"/>
              </a:rPr>
              <a:t>3</a:t>
            </a:r>
            <a:r>
              <a:rPr lang="pt-BR" altLang="en-US" sz="1600" dirty="0" smtClean="0">
                <a:latin typeface="Calibri" panose="020F0502020204030204" pitchFamily="34" charset="0"/>
              </a:rPr>
              <a:t> de planta sadia</a:t>
            </a:r>
          </a:p>
        </p:txBody>
      </p:sp>
      <p:pic>
        <p:nvPicPr>
          <p:cNvPr id="10252" name="Picture 19" descr="FluxoLamin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76" y="1496209"/>
            <a:ext cx="132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20" descr="alternaria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01" y="3380775"/>
            <a:ext cx="137795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3" name="Line 21"/>
          <p:cNvSpPr>
            <a:spLocks noChangeShapeType="1"/>
          </p:cNvSpPr>
          <p:nvPr/>
        </p:nvSpPr>
        <p:spPr bwMode="auto">
          <a:xfrm>
            <a:off x="5544666" y="1514575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GB">
              <a:latin typeface="+mn-lt"/>
            </a:endParaRPr>
          </a:p>
        </p:txBody>
      </p:sp>
      <p:pic>
        <p:nvPicPr>
          <p:cNvPr id="10255" name="Picture 22" descr="Alternar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551" y="3383950"/>
            <a:ext cx="15017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23" descr="520-tomateiro_meloidogy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873" y="3015806"/>
            <a:ext cx="21717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6" name="Line 25"/>
          <p:cNvSpPr>
            <a:spLocks noChangeShapeType="1"/>
          </p:cNvSpPr>
          <p:nvPr/>
        </p:nvSpPr>
        <p:spPr bwMode="auto">
          <a:xfrm flipH="1">
            <a:off x="2768922" y="3830193"/>
            <a:ext cx="2873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GB">
              <a:latin typeface="+mn-lt"/>
            </a:endParaRPr>
          </a:p>
        </p:txBody>
      </p:sp>
      <p:pic>
        <p:nvPicPr>
          <p:cNvPr id="10258" name="Picture 26" descr="Altertomate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66" y="3009334"/>
            <a:ext cx="12763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8" name="Text Box 27"/>
          <p:cNvSpPr txBox="1">
            <a:spLocks noChangeArrowheads="1"/>
          </p:cNvSpPr>
          <p:nvPr/>
        </p:nvSpPr>
        <p:spPr bwMode="auto">
          <a:xfrm>
            <a:off x="1063616" y="4407194"/>
            <a:ext cx="18732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600" dirty="0" smtClean="0">
                <a:latin typeface="Calibri" panose="020F0502020204030204" pitchFamily="34" charset="0"/>
              </a:rPr>
              <a:t>Reprodução dos sintomas</a:t>
            </a:r>
          </a:p>
        </p:txBody>
      </p:sp>
      <p:sp>
        <p:nvSpPr>
          <p:cNvPr id="9239" name="Line 28"/>
          <p:cNvSpPr>
            <a:spLocks noChangeShapeType="1"/>
          </p:cNvSpPr>
          <p:nvPr/>
        </p:nvSpPr>
        <p:spPr bwMode="auto">
          <a:xfrm flipH="1">
            <a:off x="2195736" y="4956945"/>
            <a:ext cx="0" cy="41627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GB">
              <a:latin typeface="+mn-lt"/>
            </a:endParaRPr>
          </a:p>
        </p:txBody>
      </p:sp>
      <p:sp>
        <p:nvSpPr>
          <p:cNvPr id="9240" name="Text Box 29"/>
          <p:cNvSpPr txBox="1">
            <a:spLocks noChangeArrowheads="1"/>
          </p:cNvSpPr>
          <p:nvPr/>
        </p:nvSpPr>
        <p:spPr bwMode="auto">
          <a:xfrm>
            <a:off x="1259632" y="5367238"/>
            <a:ext cx="23050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en-US" sz="1600" b="1" dirty="0" smtClean="0">
                <a:latin typeface="Calibri" panose="020F0502020204030204" pitchFamily="34" charset="0"/>
              </a:rPr>
              <a:t>Reisolamento</a:t>
            </a:r>
            <a:r>
              <a:rPr lang="pt-BR" altLang="en-US" sz="1600" b="1" baseline="40000" dirty="0" smtClean="0">
                <a:latin typeface="Calibri" panose="020F0502020204030204" pitchFamily="34" charset="0"/>
              </a:rPr>
              <a:t>4</a:t>
            </a:r>
            <a:r>
              <a:rPr lang="pt-BR" altLang="en-US" sz="1600" dirty="0" smtClean="0">
                <a:latin typeface="Calibri" panose="020F0502020204030204" pitchFamily="34" charset="0"/>
              </a:rPr>
              <a:t> do microrganismo</a:t>
            </a:r>
          </a:p>
        </p:txBody>
      </p:sp>
      <p:pic>
        <p:nvPicPr>
          <p:cNvPr id="10262" name="Picture 30" descr="alternaria_alternata_(c)_AlkAbell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307" y="5294213"/>
            <a:ext cx="717550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3" name="Picture 31" descr="Alternari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591" y="1054200"/>
            <a:ext cx="72707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tângulo 23"/>
          <p:cNvSpPr/>
          <p:nvPr/>
        </p:nvSpPr>
        <p:spPr>
          <a:xfrm>
            <a:off x="1187624" y="332656"/>
            <a:ext cx="7488832" cy="56634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313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187625" y="395953"/>
            <a:ext cx="748883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 smtClean="0">
                <a:latin typeface="Calibri" panose="020F0502020204030204" pitchFamily="34" charset="0"/>
              </a:rPr>
              <a:t>parasita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não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obrigatório</a:t>
            </a:r>
            <a:r>
              <a:rPr lang="en-US" altLang="en-US" dirty="0">
                <a:latin typeface="Calibri" panose="020F0502020204030204" pitchFamily="34" charset="0"/>
              </a:rPr>
              <a:t> (</a:t>
            </a:r>
            <a:r>
              <a:rPr lang="en-US" altLang="en-US" dirty="0" err="1">
                <a:latin typeface="Calibri" panose="020F0502020204030204" pitchFamily="34" charset="0"/>
              </a:rPr>
              <a:t>necrotrófico</a:t>
            </a:r>
            <a:r>
              <a:rPr lang="en-US" altLang="en-US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187623" y="1022885"/>
            <a:ext cx="7452444" cy="190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organismos</a:t>
            </a:r>
            <a:r>
              <a:rPr lang="en-US" altLang="en-US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que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possuem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fases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como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parasitas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, mas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que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também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podem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viver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na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ausência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do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hospedeiro</a:t>
            </a:r>
            <a:endParaRPr lang="pt-BR" altLang="en-US" sz="24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r" eaLnBrk="1" hangingPunct="1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latin typeface="Calibri" panose="020F0502020204030204" pitchFamily="34" charset="0"/>
              </a:rPr>
              <a:t>(</a:t>
            </a:r>
            <a:r>
              <a:rPr lang="en-US" altLang="en-US" sz="2400" dirty="0" err="1" smtClean="0">
                <a:latin typeface="Calibri" panose="020F0502020204030204" pitchFamily="34" charset="0"/>
              </a:rPr>
              <a:t>maioria</a:t>
            </a:r>
            <a:r>
              <a:rPr lang="en-US" altLang="en-US" sz="2400" dirty="0" smtClean="0">
                <a:latin typeface="Calibri" panose="020F0502020204030204" pitchFamily="34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</a:rPr>
              <a:t>dos </a:t>
            </a:r>
            <a:r>
              <a:rPr lang="en-US" altLang="en-US" sz="2400" b="1" dirty="0" err="1">
                <a:latin typeface="Calibri" panose="020F0502020204030204" pitchFamily="34" charset="0"/>
              </a:rPr>
              <a:t>fungos</a:t>
            </a:r>
            <a:r>
              <a:rPr lang="en-US" altLang="en-US" sz="2400" dirty="0">
                <a:latin typeface="Calibri" panose="020F0502020204030204" pitchFamily="34" charset="0"/>
              </a:rPr>
              <a:t> e </a:t>
            </a:r>
            <a:r>
              <a:rPr lang="en-US" altLang="en-US" sz="2400" b="1" dirty="0" err="1">
                <a:latin typeface="Calibri" panose="020F0502020204030204" pitchFamily="34" charset="0"/>
              </a:rPr>
              <a:t>bactérias</a:t>
            </a:r>
            <a:r>
              <a:rPr lang="en-US" altLang="en-US" sz="2400" dirty="0">
                <a:latin typeface="Calibri" panose="020F0502020204030204" pitchFamily="34" charset="0"/>
              </a:rPr>
              <a:t>)</a:t>
            </a:r>
          </a:p>
          <a:p>
            <a:pPr algn="r" eaLnBrk="1" hangingPunct="1">
              <a:lnSpc>
                <a:spcPct val="145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podem</a:t>
            </a:r>
            <a:r>
              <a:rPr lang="en-US" alt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ser</a:t>
            </a:r>
            <a:r>
              <a:rPr lang="en-US" alt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isolados</a:t>
            </a:r>
            <a:r>
              <a:rPr lang="en-US" alt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facilmente</a:t>
            </a:r>
            <a:endParaRPr lang="en-US" alt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2102156" y="3212948"/>
            <a:ext cx="555190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 smtClean="0">
                <a:latin typeface="Calibri" panose="020F0502020204030204" pitchFamily="34" charset="0"/>
              </a:rPr>
              <a:t>parasita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obrigatório</a:t>
            </a:r>
            <a:r>
              <a:rPr lang="en-US" altLang="en-US" dirty="0">
                <a:latin typeface="Calibri" panose="020F0502020204030204" pitchFamily="34" charset="0"/>
              </a:rPr>
              <a:t> (</a:t>
            </a:r>
            <a:r>
              <a:rPr lang="en-US" altLang="en-US" dirty="0" err="1">
                <a:latin typeface="Calibri" panose="020F0502020204030204" pitchFamily="34" charset="0"/>
              </a:rPr>
              <a:t>biotrófico</a:t>
            </a:r>
            <a:r>
              <a:rPr lang="en-US" altLang="en-US" dirty="0"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187624" y="3856399"/>
            <a:ext cx="738097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organismos</a:t>
            </a:r>
            <a:r>
              <a:rPr lang="en-US" altLang="en-US" sz="2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que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dependem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de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seu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hospedeiro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vivo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durante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seu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ciclo</a:t>
            </a:r>
            <a:r>
              <a:rPr lang="en-US" altLang="en-US" sz="2400" b="1" dirty="0">
                <a:solidFill>
                  <a:srgbClr val="002060"/>
                </a:solidFill>
                <a:latin typeface="Calibri" panose="020F0502020204030204" pitchFamily="34" charset="0"/>
              </a:rPr>
              <a:t> de </a:t>
            </a:r>
            <a:r>
              <a:rPr lang="en-US" altLang="en-US" sz="24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vida</a:t>
            </a:r>
            <a:endParaRPr lang="en-US" altLang="en-US" sz="24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pt-BR" altLang="en-US" sz="1000" dirty="0">
              <a:latin typeface="Calibri" panose="020F050202020403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latin typeface="Calibri" panose="020F0502020204030204" pitchFamily="34" charset="0"/>
              </a:rPr>
              <a:t>(</a:t>
            </a:r>
            <a:r>
              <a:rPr lang="en-US" altLang="en-US" sz="2400" b="1" dirty="0" err="1" smtClean="0">
                <a:latin typeface="Calibri" panose="020F0502020204030204" pitchFamily="34" charset="0"/>
              </a:rPr>
              <a:t>vírus</a:t>
            </a:r>
            <a:r>
              <a:rPr lang="en-US" altLang="en-US" sz="2400" dirty="0">
                <a:latin typeface="Calibri" panose="020F0502020204030204" pitchFamily="34" charset="0"/>
              </a:rPr>
              <a:t>, </a:t>
            </a:r>
            <a:r>
              <a:rPr lang="en-US" altLang="en-US" sz="2400" dirty="0" err="1">
                <a:latin typeface="Calibri" panose="020F0502020204030204" pitchFamily="34" charset="0"/>
              </a:rPr>
              <a:t>fungos</a:t>
            </a:r>
            <a:r>
              <a:rPr lang="en-US" altLang="en-US" sz="2400" dirty="0">
                <a:latin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</a:rPr>
              <a:t>causadores</a:t>
            </a:r>
            <a:r>
              <a:rPr lang="en-US" altLang="en-US" sz="2400" dirty="0">
                <a:latin typeface="Calibri" panose="020F0502020204030204" pitchFamily="34" charset="0"/>
              </a:rPr>
              <a:t> de </a:t>
            </a:r>
            <a:r>
              <a:rPr lang="en-US" altLang="en-US" sz="2400" b="1" dirty="0" err="1">
                <a:latin typeface="Calibri" panose="020F0502020204030204" pitchFamily="34" charset="0"/>
              </a:rPr>
              <a:t>ferrugens</a:t>
            </a:r>
            <a:r>
              <a:rPr lang="en-US" altLang="en-US" sz="2400" dirty="0">
                <a:latin typeface="Calibri" panose="020F0502020204030204" pitchFamily="34" charset="0"/>
              </a:rPr>
              <a:t>, </a:t>
            </a:r>
            <a:r>
              <a:rPr lang="en-US" altLang="en-US" sz="2400" b="1" dirty="0" err="1">
                <a:latin typeface="Calibri" panose="020F0502020204030204" pitchFamily="34" charset="0"/>
              </a:rPr>
              <a:t>míldio</a:t>
            </a:r>
            <a:r>
              <a:rPr lang="en-US" altLang="en-US" sz="2400" b="1" dirty="0">
                <a:latin typeface="Calibri" panose="020F0502020204030204" pitchFamily="34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</a:rPr>
              <a:t>e, </a:t>
            </a:r>
            <a:r>
              <a:rPr lang="en-US" altLang="en-US" sz="2400" b="1" dirty="0" err="1">
                <a:latin typeface="Calibri" panose="020F0502020204030204" pitchFamily="34" charset="0"/>
              </a:rPr>
              <a:t>oídios</a:t>
            </a:r>
            <a:r>
              <a:rPr lang="en-US" altLang="en-US" sz="2400" dirty="0">
                <a:latin typeface="Calibri" panose="020F0502020204030204" pitchFamily="34" charset="0"/>
              </a:rPr>
              <a:t>)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não</a:t>
            </a:r>
            <a:r>
              <a:rPr lang="en-US" alt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podem</a:t>
            </a:r>
            <a:r>
              <a:rPr lang="en-US" alt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ser</a:t>
            </a:r>
            <a:r>
              <a:rPr lang="en-US" altLang="en-US" sz="24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isolados</a:t>
            </a:r>
            <a:endParaRPr lang="en-US" alt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pt-BR" altLang="en-US" sz="2400" b="1" dirty="0" smtClean="0">
                <a:latin typeface="Calibri" panose="020F0502020204030204" pitchFamily="34" charset="0"/>
              </a:rPr>
              <a:t>devem </a:t>
            </a:r>
            <a:r>
              <a:rPr lang="pt-BR" altLang="en-US" sz="2400" b="1" dirty="0">
                <a:latin typeface="Calibri" panose="020F0502020204030204" pitchFamily="34" charset="0"/>
              </a:rPr>
              <a:t>ser transferidos da planta doente para uma </a:t>
            </a:r>
            <a:r>
              <a:rPr lang="pt-BR" altLang="en-US" sz="2400" b="1" dirty="0" smtClean="0">
                <a:latin typeface="Calibri" panose="020F0502020204030204" pitchFamily="34" charset="0"/>
              </a:rPr>
              <a:t>sadia</a:t>
            </a:r>
            <a:endParaRPr lang="en-US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187624" y="332656"/>
            <a:ext cx="7488832" cy="56634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142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-107950" y="2687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-107950" y="3200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1187624" y="961201"/>
            <a:ext cx="74168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smtClean="0">
                <a:latin typeface="Calibri" panose="020F0502020204030204" pitchFamily="34" charset="0"/>
              </a:rPr>
              <a:t>o </a:t>
            </a:r>
            <a:r>
              <a:rPr lang="en-US" altLang="en-US" sz="2400" dirty="0" err="1">
                <a:latin typeface="Calibri" panose="020F0502020204030204" pitchFamily="34" charset="0"/>
              </a:rPr>
              <a:t>microrganismo</a:t>
            </a:r>
            <a:r>
              <a:rPr lang="en-US" altLang="en-US" sz="2400" dirty="0">
                <a:latin typeface="Calibri" panose="020F0502020204030204" pitchFamily="34" charset="0"/>
              </a:rPr>
              <a:t> (</a:t>
            </a:r>
            <a:r>
              <a:rPr lang="en-US" altLang="en-US" sz="2400" dirty="0" err="1">
                <a:latin typeface="Calibri" panose="020F0502020204030204" pitchFamily="34" charset="0"/>
              </a:rPr>
              <a:t>patógeno</a:t>
            </a:r>
            <a:r>
              <a:rPr lang="en-US" altLang="en-US" sz="2400" dirty="0">
                <a:latin typeface="Calibri" panose="020F0502020204030204" pitchFamily="34" charset="0"/>
              </a:rPr>
              <a:t>) </a:t>
            </a:r>
            <a:r>
              <a:rPr lang="en-US" altLang="en-US" sz="2400" dirty="0" err="1">
                <a:latin typeface="Calibri" panose="020F0502020204030204" pitchFamily="34" charset="0"/>
              </a:rPr>
              <a:t>deve</a:t>
            </a:r>
            <a:r>
              <a:rPr lang="en-US" altLang="en-US" sz="2400" dirty="0">
                <a:latin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</a:rPr>
              <a:t>ser</a:t>
            </a:r>
            <a:r>
              <a:rPr lang="en-US" altLang="en-US" sz="2400" dirty="0">
                <a:latin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</a:rPr>
              <a:t>isolado</a:t>
            </a:r>
            <a:r>
              <a:rPr lang="en-US" altLang="en-US" sz="2400" dirty="0">
                <a:latin typeface="Calibri" panose="020F0502020204030204" pitchFamily="34" charset="0"/>
              </a:rPr>
              <a:t> da planta </a:t>
            </a:r>
            <a:r>
              <a:rPr lang="en-US" altLang="en-US" sz="2400" dirty="0" err="1">
                <a:latin typeface="Calibri" panose="020F0502020204030204" pitchFamily="34" charset="0"/>
              </a:rPr>
              <a:t>doente</a:t>
            </a:r>
            <a:r>
              <a:rPr lang="en-US" altLang="en-US" sz="2400" dirty="0">
                <a:latin typeface="Calibri" panose="020F0502020204030204" pitchFamily="34" charset="0"/>
              </a:rPr>
              <a:t>, </a:t>
            </a:r>
            <a:r>
              <a:rPr lang="en-US" altLang="en-US" sz="2400" dirty="0" err="1">
                <a:latin typeface="Calibri" panose="020F0502020204030204" pitchFamily="34" charset="0"/>
              </a:rPr>
              <a:t>cultivado</a:t>
            </a:r>
            <a:r>
              <a:rPr lang="en-US" altLang="en-US" sz="2400" dirty="0">
                <a:latin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</a:rPr>
              <a:t>em</a:t>
            </a:r>
            <a:r>
              <a:rPr lang="en-US" altLang="en-US" sz="2400" dirty="0">
                <a:latin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</a:rPr>
              <a:t>cultura</a:t>
            </a:r>
            <a:r>
              <a:rPr lang="en-US" altLang="en-US" sz="2400" dirty="0">
                <a:latin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</a:rPr>
              <a:t>pura</a:t>
            </a:r>
            <a:r>
              <a:rPr lang="en-US" altLang="en-US" sz="2400" dirty="0">
                <a:latin typeface="Calibri" panose="020F0502020204030204" pitchFamily="34" charset="0"/>
              </a:rPr>
              <a:t> e </a:t>
            </a:r>
            <a:r>
              <a:rPr lang="en-US" altLang="en-US" sz="2400" dirty="0" err="1">
                <a:latin typeface="Calibri" panose="020F0502020204030204" pitchFamily="34" charset="0"/>
              </a:rPr>
              <a:t>suas</a:t>
            </a:r>
            <a:r>
              <a:rPr lang="en-US" altLang="en-US" sz="2400" dirty="0">
                <a:latin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</a:rPr>
              <a:t>características</a:t>
            </a:r>
            <a:r>
              <a:rPr lang="en-US" altLang="en-US" sz="2400" dirty="0">
                <a:latin typeface="Calibri" panose="020F0502020204030204" pitchFamily="34" charset="0"/>
              </a:rPr>
              <a:t> </a:t>
            </a:r>
            <a:r>
              <a:rPr lang="en-US" altLang="en-US" sz="2400" dirty="0" err="1">
                <a:latin typeface="Calibri" panose="020F0502020204030204" pitchFamily="34" charset="0"/>
              </a:rPr>
              <a:t>descritas</a:t>
            </a:r>
            <a:endParaRPr lang="en-US" altLang="en-US" sz="2400" dirty="0">
              <a:latin typeface="Calibri" panose="020F0502020204030204" pitchFamily="34" charset="0"/>
            </a:endParaRPr>
          </a:p>
        </p:txBody>
      </p:sp>
      <p:sp>
        <p:nvSpPr>
          <p:cNvPr id="8197" name="CaixaDeTexto 6"/>
          <p:cNvSpPr txBox="1">
            <a:spLocks noChangeArrowheads="1"/>
          </p:cNvSpPr>
          <p:nvPr/>
        </p:nvSpPr>
        <p:spPr bwMode="auto">
          <a:xfrm>
            <a:off x="1259632" y="379294"/>
            <a:ext cx="73448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BR" altLang="en-US" sz="2400" dirty="0">
                <a:latin typeface="Calibri" panose="020F0502020204030204" pitchFamily="34" charset="0"/>
              </a:rPr>
              <a:t>Segundo postulado – </a:t>
            </a:r>
            <a:r>
              <a:rPr lang="pt-BR" alt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Isolamento e cultivo do patógeno</a:t>
            </a:r>
            <a:endParaRPr lang="en-US" altLang="en-US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717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895" y="4512386"/>
            <a:ext cx="2119313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08" y="4550486"/>
            <a:ext cx="1460500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6" name="CaixaDeTexto 21"/>
          <p:cNvSpPr txBox="1">
            <a:spLocks noChangeArrowheads="1"/>
          </p:cNvSpPr>
          <p:nvPr/>
        </p:nvSpPr>
        <p:spPr bwMode="auto">
          <a:xfrm>
            <a:off x="5091908" y="4232986"/>
            <a:ext cx="1647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 dirty="0"/>
              <a:t>Micélio emergente</a:t>
            </a:r>
            <a:endParaRPr lang="en-US" altLang="en-US" sz="1400" dirty="0"/>
          </a:p>
        </p:txBody>
      </p:sp>
      <p:sp>
        <p:nvSpPr>
          <p:cNvPr id="7177" name="CaixaDeTexto 22"/>
          <p:cNvSpPr txBox="1">
            <a:spLocks noChangeArrowheads="1"/>
          </p:cNvSpPr>
          <p:nvPr/>
        </p:nvSpPr>
        <p:spPr bwMode="auto">
          <a:xfrm>
            <a:off x="7512845" y="4232986"/>
            <a:ext cx="1090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/>
              <a:t>Repicagem</a:t>
            </a:r>
            <a:endParaRPr lang="en-US" altLang="en-US" sz="1400"/>
          </a:p>
        </p:txBody>
      </p:sp>
      <p:grpSp>
        <p:nvGrpSpPr>
          <p:cNvPr id="7178" name="Grupo 29"/>
          <p:cNvGrpSpPr>
            <a:grpSpLocks/>
          </p:cNvGrpSpPr>
          <p:nvPr/>
        </p:nvGrpSpPr>
        <p:grpSpPr bwMode="auto">
          <a:xfrm>
            <a:off x="1553370" y="4599066"/>
            <a:ext cx="1476375" cy="1409700"/>
            <a:chOff x="7396206" y="252406"/>
            <a:chExt cx="3457575" cy="3305175"/>
          </a:xfrm>
        </p:grpSpPr>
        <p:pic>
          <p:nvPicPr>
            <p:cNvPr id="821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6206" y="252406"/>
              <a:ext cx="3457575" cy="3305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Forma livre 31"/>
            <p:cNvSpPr/>
            <p:nvPr/>
          </p:nvSpPr>
          <p:spPr>
            <a:xfrm>
              <a:off x="8730903" y="699051"/>
              <a:ext cx="211917" cy="182379"/>
            </a:xfrm>
            <a:custGeom>
              <a:avLst/>
              <a:gdLst>
                <a:gd name="connsiteX0" fmla="*/ 99391 w 210710"/>
                <a:gd name="connsiteY0" fmla="*/ 182880 h 182880"/>
                <a:gd name="connsiteX1" fmla="*/ 79513 w 210710"/>
                <a:gd name="connsiteY1" fmla="*/ 170953 h 182880"/>
                <a:gd name="connsiteX2" fmla="*/ 55659 w 210710"/>
                <a:gd name="connsiteY2" fmla="*/ 163002 h 182880"/>
                <a:gd name="connsiteX3" fmla="*/ 47708 w 210710"/>
                <a:gd name="connsiteY3" fmla="*/ 155050 h 182880"/>
                <a:gd name="connsiteX4" fmla="*/ 23854 w 210710"/>
                <a:gd name="connsiteY4" fmla="*/ 139148 h 182880"/>
                <a:gd name="connsiteX5" fmla="*/ 15903 w 210710"/>
                <a:gd name="connsiteY5" fmla="*/ 131196 h 182880"/>
                <a:gd name="connsiteX6" fmla="*/ 3976 w 210710"/>
                <a:gd name="connsiteY6" fmla="*/ 107342 h 182880"/>
                <a:gd name="connsiteX7" fmla="*/ 0 w 210710"/>
                <a:gd name="connsiteY7" fmla="*/ 95415 h 182880"/>
                <a:gd name="connsiteX8" fmla="*/ 3976 w 210710"/>
                <a:gd name="connsiteY8" fmla="*/ 39756 h 182880"/>
                <a:gd name="connsiteX9" fmla="*/ 19878 w 210710"/>
                <a:gd name="connsiteY9" fmla="*/ 35781 h 182880"/>
                <a:gd name="connsiteX10" fmla="*/ 27830 w 210710"/>
                <a:gd name="connsiteY10" fmla="*/ 27829 h 182880"/>
                <a:gd name="connsiteX11" fmla="*/ 39757 w 210710"/>
                <a:gd name="connsiteY11" fmla="*/ 19878 h 182880"/>
                <a:gd name="connsiteX12" fmla="*/ 51684 w 210710"/>
                <a:gd name="connsiteY12" fmla="*/ 7951 h 182880"/>
                <a:gd name="connsiteX13" fmla="*/ 75538 w 210710"/>
                <a:gd name="connsiteY13" fmla="*/ 0 h 182880"/>
                <a:gd name="connsiteX14" fmla="*/ 155051 w 210710"/>
                <a:gd name="connsiteY14" fmla="*/ 7951 h 182880"/>
                <a:gd name="connsiteX15" fmla="*/ 166978 w 210710"/>
                <a:gd name="connsiteY15" fmla="*/ 11927 h 182880"/>
                <a:gd name="connsiteX16" fmla="*/ 178905 w 210710"/>
                <a:gd name="connsiteY16" fmla="*/ 19878 h 182880"/>
                <a:gd name="connsiteX17" fmla="*/ 194807 w 210710"/>
                <a:gd name="connsiteY17" fmla="*/ 43732 h 182880"/>
                <a:gd name="connsiteX18" fmla="*/ 210710 w 210710"/>
                <a:gd name="connsiteY18" fmla="*/ 79513 h 182880"/>
                <a:gd name="connsiteX19" fmla="*/ 210710 w 210710"/>
                <a:gd name="connsiteY19" fmla="*/ 127221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0710" h="182880">
                  <a:moveTo>
                    <a:pt x="99391" y="182880"/>
                  </a:moveTo>
                  <a:cubicBezTo>
                    <a:pt x="92765" y="178904"/>
                    <a:pt x="86548" y="174151"/>
                    <a:pt x="79513" y="170953"/>
                  </a:cubicBezTo>
                  <a:cubicBezTo>
                    <a:pt x="71883" y="167485"/>
                    <a:pt x="55659" y="163002"/>
                    <a:pt x="55659" y="163002"/>
                  </a:cubicBezTo>
                  <a:cubicBezTo>
                    <a:pt x="53009" y="160351"/>
                    <a:pt x="50707" y="157299"/>
                    <a:pt x="47708" y="155050"/>
                  </a:cubicBezTo>
                  <a:cubicBezTo>
                    <a:pt x="40063" y="149316"/>
                    <a:pt x="30611" y="145906"/>
                    <a:pt x="23854" y="139148"/>
                  </a:cubicBezTo>
                  <a:lnTo>
                    <a:pt x="15903" y="131196"/>
                  </a:lnTo>
                  <a:cubicBezTo>
                    <a:pt x="5909" y="101217"/>
                    <a:pt x="19390" y="138170"/>
                    <a:pt x="3976" y="107342"/>
                  </a:cubicBezTo>
                  <a:cubicBezTo>
                    <a:pt x="2102" y="103594"/>
                    <a:pt x="1325" y="99391"/>
                    <a:pt x="0" y="95415"/>
                  </a:cubicBezTo>
                  <a:cubicBezTo>
                    <a:pt x="1325" y="76862"/>
                    <a:pt x="-1906" y="57402"/>
                    <a:pt x="3976" y="39756"/>
                  </a:cubicBezTo>
                  <a:cubicBezTo>
                    <a:pt x="5704" y="34573"/>
                    <a:pt x="14991" y="38224"/>
                    <a:pt x="19878" y="35781"/>
                  </a:cubicBezTo>
                  <a:cubicBezTo>
                    <a:pt x="23231" y="34105"/>
                    <a:pt x="24903" y="30171"/>
                    <a:pt x="27830" y="27829"/>
                  </a:cubicBezTo>
                  <a:cubicBezTo>
                    <a:pt x="31561" y="24844"/>
                    <a:pt x="36086" y="22937"/>
                    <a:pt x="39757" y="19878"/>
                  </a:cubicBezTo>
                  <a:cubicBezTo>
                    <a:pt x="44076" y="16279"/>
                    <a:pt x="46769" y="10681"/>
                    <a:pt x="51684" y="7951"/>
                  </a:cubicBezTo>
                  <a:cubicBezTo>
                    <a:pt x="59011" y="3881"/>
                    <a:pt x="75538" y="0"/>
                    <a:pt x="75538" y="0"/>
                  </a:cubicBezTo>
                  <a:cubicBezTo>
                    <a:pt x="121887" y="2896"/>
                    <a:pt x="124380" y="-813"/>
                    <a:pt x="155051" y="7951"/>
                  </a:cubicBezTo>
                  <a:cubicBezTo>
                    <a:pt x="159080" y="9102"/>
                    <a:pt x="163230" y="10053"/>
                    <a:pt x="166978" y="11927"/>
                  </a:cubicBezTo>
                  <a:cubicBezTo>
                    <a:pt x="171252" y="14064"/>
                    <a:pt x="174929" y="17228"/>
                    <a:pt x="178905" y="19878"/>
                  </a:cubicBezTo>
                  <a:lnTo>
                    <a:pt x="194807" y="43732"/>
                  </a:lnTo>
                  <a:cubicBezTo>
                    <a:pt x="202012" y="54541"/>
                    <a:pt x="210710" y="65321"/>
                    <a:pt x="210710" y="79513"/>
                  </a:cubicBezTo>
                  <a:lnTo>
                    <a:pt x="210710" y="127221"/>
                  </a:lnTo>
                </a:path>
              </a:pathLst>
            </a:custGeom>
            <a:solidFill>
              <a:srgbClr val="FFC000"/>
            </a:solidFill>
            <a:ln w="12700" cap="flat" cmpd="sng" algn="ctr">
              <a:solidFill>
                <a:srgbClr val="FFC0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Forma livre 32"/>
            <p:cNvSpPr/>
            <p:nvPr/>
          </p:nvSpPr>
          <p:spPr>
            <a:xfrm>
              <a:off x="7961315" y="1127085"/>
              <a:ext cx="208198" cy="182381"/>
            </a:xfrm>
            <a:custGeom>
              <a:avLst/>
              <a:gdLst>
                <a:gd name="connsiteX0" fmla="*/ 99391 w 210710"/>
                <a:gd name="connsiteY0" fmla="*/ 182880 h 182880"/>
                <a:gd name="connsiteX1" fmla="*/ 79513 w 210710"/>
                <a:gd name="connsiteY1" fmla="*/ 170953 h 182880"/>
                <a:gd name="connsiteX2" fmla="*/ 55659 w 210710"/>
                <a:gd name="connsiteY2" fmla="*/ 163002 h 182880"/>
                <a:gd name="connsiteX3" fmla="*/ 47708 w 210710"/>
                <a:gd name="connsiteY3" fmla="*/ 155050 h 182880"/>
                <a:gd name="connsiteX4" fmla="*/ 23854 w 210710"/>
                <a:gd name="connsiteY4" fmla="*/ 139148 h 182880"/>
                <a:gd name="connsiteX5" fmla="*/ 15903 w 210710"/>
                <a:gd name="connsiteY5" fmla="*/ 131196 h 182880"/>
                <a:gd name="connsiteX6" fmla="*/ 3976 w 210710"/>
                <a:gd name="connsiteY6" fmla="*/ 107342 h 182880"/>
                <a:gd name="connsiteX7" fmla="*/ 0 w 210710"/>
                <a:gd name="connsiteY7" fmla="*/ 95415 h 182880"/>
                <a:gd name="connsiteX8" fmla="*/ 3976 w 210710"/>
                <a:gd name="connsiteY8" fmla="*/ 39756 h 182880"/>
                <a:gd name="connsiteX9" fmla="*/ 19878 w 210710"/>
                <a:gd name="connsiteY9" fmla="*/ 35781 h 182880"/>
                <a:gd name="connsiteX10" fmla="*/ 27830 w 210710"/>
                <a:gd name="connsiteY10" fmla="*/ 27829 h 182880"/>
                <a:gd name="connsiteX11" fmla="*/ 39757 w 210710"/>
                <a:gd name="connsiteY11" fmla="*/ 19878 h 182880"/>
                <a:gd name="connsiteX12" fmla="*/ 51684 w 210710"/>
                <a:gd name="connsiteY12" fmla="*/ 7951 h 182880"/>
                <a:gd name="connsiteX13" fmla="*/ 75538 w 210710"/>
                <a:gd name="connsiteY13" fmla="*/ 0 h 182880"/>
                <a:gd name="connsiteX14" fmla="*/ 155051 w 210710"/>
                <a:gd name="connsiteY14" fmla="*/ 7951 h 182880"/>
                <a:gd name="connsiteX15" fmla="*/ 166978 w 210710"/>
                <a:gd name="connsiteY15" fmla="*/ 11927 h 182880"/>
                <a:gd name="connsiteX16" fmla="*/ 178905 w 210710"/>
                <a:gd name="connsiteY16" fmla="*/ 19878 h 182880"/>
                <a:gd name="connsiteX17" fmla="*/ 194807 w 210710"/>
                <a:gd name="connsiteY17" fmla="*/ 43732 h 182880"/>
                <a:gd name="connsiteX18" fmla="*/ 210710 w 210710"/>
                <a:gd name="connsiteY18" fmla="*/ 79513 h 182880"/>
                <a:gd name="connsiteX19" fmla="*/ 210710 w 210710"/>
                <a:gd name="connsiteY19" fmla="*/ 127221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0710" h="182880">
                  <a:moveTo>
                    <a:pt x="99391" y="182880"/>
                  </a:moveTo>
                  <a:cubicBezTo>
                    <a:pt x="92765" y="178904"/>
                    <a:pt x="86548" y="174151"/>
                    <a:pt x="79513" y="170953"/>
                  </a:cubicBezTo>
                  <a:cubicBezTo>
                    <a:pt x="71883" y="167485"/>
                    <a:pt x="55659" y="163002"/>
                    <a:pt x="55659" y="163002"/>
                  </a:cubicBezTo>
                  <a:cubicBezTo>
                    <a:pt x="53009" y="160351"/>
                    <a:pt x="50707" y="157299"/>
                    <a:pt x="47708" y="155050"/>
                  </a:cubicBezTo>
                  <a:cubicBezTo>
                    <a:pt x="40063" y="149316"/>
                    <a:pt x="30611" y="145906"/>
                    <a:pt x="23854" y="139148"/>
                  </a:cubicBezTo>
                  <a:lnTo>
                    <a:pt x="15903" y="131196"/>
                  </a:lnTo>
                  <a:cubicBezTo>
                    <a:pt x="5909" y="101217"/>
                    <a:pt x="19390" y="138170"/>
                    <a:pt x="3976" y="107342"/>
                  </a:cubicBezTo>
                  <a:cubicBezTo>
                    <a:pt x="2102" y="103594"/>
                    <a:pt x="1325" y="99391"/>
                    <a:pt x="0" y="95415"/>
                  </a:cubicBezTo>
                  <a:cubicBezTo>
                    <a:pt x="1325" y="76862"/>
                    <a:pt x="-1906" y="57402"/>
                    <a:pt x="3976" y="39756"/>
                  </a:cubicBezTo>
                  <a:cubicBezTo>
                    <a:pt x="5704" y="34573"/>
                    <a:pt x="14991" y="38224"/>
                    <a:pt x="19878" y="35781"/>
                  </a:cubicBezTo>
                  <a:cubicBezTo>
                    <a:pt x="23231" y="34105"/>
                    <a:pt x="24903" y="30171"/>
                    <a:pt x="27830" y="27829"/>
                  </a:cubicBezTo>
                  <a:cubicBezTo>
                    <a:pt x="31561" y="24844"/>
                    <a:pt x="36086" y="22937"/>
                    <a:pt x="39757" y="19878"/>
                  </a:cubicBezTo>
                  <a:cubicBezTo>
                    <a:pt x="44076" y="16279"/>
                    <a:pt x="46769" y="10681"/>
                    <a:pt x="51684" y="7951"/>
                  </a:cubicBezTo>
                  <a:cubicBezTo>
                    <a:pt x="59011" y="3881"/>
                    <a:pt x="75538" y="0"/>
                    <a:pt x="75538" y="0"/>
                  </a:cubicBezTo>
                  <a:cubicBezTo>
                    <a:pt x="121887" y="2896"/>
                    <a:pt x="124380" y="-813"/>
                    <a:pt x="155051" y="7951"/>
                  </a:cubicBezTo>
                  <a:cubicBezTo>
                    <a:pt x="159080" y="9102"/>
                    <a:pt x="163230" y="10053"/>
                    <a:pt x="166978" y="11927"/>
                  </a:cubicBezTo>
                  <a:cubicBezTo>
                    <a:pt x="171252" y="14064"/>
                    <a:pt x="174929" y="17228"/>
                    <a:pt x="178905" y="19878"/>
                  </a:cubicBezTo>
                  <a:lnTo>
                    <a:pt x="194807" y="43732"/>
                  </a:lnTo>
                  <a:cubicBezTo>
                    <a:pt x="202012" y="54541"/>
                    <a:pt x="210710" y="65321"/>
                    <a:pt x="210710" y="79513"/>
                  </a:cubicBezTo>
                  <a:lnTo>
                    <a:pt x="210710" y="127221"/>
                  </a:lnTo>
                </a:path>
              </a:pathLst>
            </a:custGeom>
            <a:solidFill>
              <a:srgbClr val="FFC000"/>
            </a:solidFill>
            <a:ln w="12700" cap="flat" cmpd="sng" algn="ctr">
              <a:solidFill>
                <a:srgbClr val="FFC0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4" name="Forma livre 33"/>
            <p:cNvSpPr/>
            <p:nvPr/>
          </p:nvSpPr>
          <p:spPr>
            <a:xfrm>
              <a:off x="9511646" y="1093588"/>
              <a:ext cx="211917" cy="182379"/>
            </a:xfrm>
            <a:custGeom>
              <a:avLst/>
              <a:gdLst>
                <a:gd name="connsiteX0" fmla="*/ 99391 w 210710"/>
                <a:gd name="connsiteY0" fmla="*/ 182880 h 182880"/>
                <a:gd name="connsiteX1" fmla="*/ 79513 w 210710"/>
                <a:gd name="connsiteY1" fmla="*/ 170953 h 182880"/>
                <a:gd name="connsiteX2" fmla="*/ 55659 w 210710"/>
                <a:gd name="connsiteY2" fmla="*/ 163002 h 182880"/>
                <a:gd name="connsiteX3" fmla="*/ 47708 w 210710"/>
                <a:gd name="connsiteY3" fmla="*/ 155050 h 182880"/>
                <a:gd name="connsiteX4" fmla="*/ 23854 w 210710"/>
                <a:gd name="connsiteY4" fmla="*/ 139148 h 182880"/>
                <a:gd name="connsiteX5" fmla="*/ 15903 w 210710"/>
                <a:gd name="connsiteY5" fmla="*/ 131196 h 182880"/>
                <a:gd name="connsiteX6" fmla="*/ 3976 w 210710"/>
                <a:gd name="connsiteY6" fmla="*/ 107342 h 182880"/>
                <a:gd name="connsiteX7" fmla="*/ 0 w 210710"/>
                <a:gd name="connsiteY7" fmla="*/ 95415 h 182880"/>
                <a:gd name="connsiteX8" fmla="*/ 3976 w 210710"/>
                <a:gd name="connsiteY8" fmla="*/ 39756 h 182880"/>
                <a:gd name="connsiteX9" fmla="*/ 19878 w 210710"/>
                <a:gd name="connsiteY9" fmla="*/ 35781 h 182880"/>
                <a:gd name="connsiteX10" fmla="*/ 27830 w 210710"/>
                <a:gd name="connsiteY10" fmla="*/ 27829 h 182880"/>
                <a:gd name="connsiteX11" fmla="*/ 39757 w 210710"/>
                <a:gd name="connsiteY11" fmla="*/ 19878 h 182880"/>
                <a:gd name="connsiteX12" fmla="*/ 51684 w 210710"/>
                <a:gd name="connsiteY12" fmla="*/ 7951 h 182880"/>
                <a:gd name="connsiteX13" fmla="*/ 75538 w 210710"/>
                <a:gd name="connsiteY13" fmla="*/ 0 h 182880"/>
                <a:gd name="connsiteX14" fmla="*/ 155051 w 210710"/>
                <a:gd name="connsiteY14" fmla="*/ 7951 h 182880"/>
                <a:gd name="connsiteX15" fmla="*/ 166978 w 210710"/>
                <a:gd name="connsiteY15" fmla="*/ 11927 h 182880"/>
                <a:gd name="connsiteX16" fmla="*/ 178905 w 210710"/>
                <a:gd name="connsiteY16" fmla="*/ 19878 h 182880"/>
                <a:gd name="connsiteX17" fmla="*/ 194807 w 210710"/>
                <a:gd name="connsiteY17" fmla="*/ 43732 h 182880"/>
                <a:gd name="connsiteX18" fmla="*/ 210710 w 210710"/>
                <a:gd name="connsiteY18" fmla="*/ 79513 h 182880"/>
                <a:gd name="connsiteX19" fmla="*/ 210710 w 210710"/>
                <a:gd name="connsiteY19" fmla="*/ 127221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0710" h="182880">
                  <a:moveTo>
                    <a:pt x="99391" y="182880"/>
                  </a:moveTo>
                  <a:cubicBezTo>
                    <a:pt x="92765" y="178904"/>
                    <a:pt x="86548" y="174151"/>
                    <a:pt x="79513" y="170953"/>
                  </a:cubicBezTo>
                  <a:cubicBezTo>
                    <a:pt x="71883" y="167485"/>
                    <a:pt x="55659" y="163002"/>
                    <a:pt x="55659" y="163002"/>
                  </a:cubicBezTo>
                  <a:cubicBezTo>
                    <a:pt x="53009" y="160351"/>
                    <a:pt x="50707" y="157299"/>
                    <a:pt x="47708" y="155050"/>
                  </a:cubicBezTo>
                  <a:cubicBezTo>
                    <a:pt x="40063" y="149316"/>
                    <a:pt x="30611" y="145906"/>
                    <a:pt x="23854" y="139148"/>
                  </a:cubicBezTo>
                  <a:lnTo>
                    <a:pt x="15903" y="131196"/>
                  </a:lnTo>
                  <a:cubicBezTo>
                    <a:pt x="5909" y="101217"/>
                    <a:pt x="19390" y="138170"/>
                    <a:pt x="3976" y="107342"/>
                  </a:cubicBezTo>
                  <a:cubicBezTo>
                    <a:pt x="2102" y="103594"/>
                    <a:pt x="1325" y="99391"/>
                    <a:pt x="0" y="95415"/>
                  </a:cubicBezTo>
                  <a:cubicBezTo>
                    <a:pt x="1325" y="76862"/>
                    <a:pt x="-1906" y="57402"/>
                    <a:pt x="3976" y="39756"/>
                  </a:cubicBezTo>
                  <a:cubicBezTo>
                    <a:pt x="5704" y="34573"/>
                    <a:pt x="14991" y="38224"/>
                    <a:pt x="19878" y="35781"/>
                  </a:cubicBezTo>
                  <a:cubicBezTo>
                    <a:pt x="23231" y="34105"/>
                    <a:pt x="24903" y="30171"/>
                    <a:pt x="27830" y="27829"/>
                  </a:cubicBezTo>
                  <a:cubicBezTo>
                    <a:pt x="31561" y="24844"/>
                    <a:pt x="36086" y="22937"/>
                    <a:pt x="39757" y="19878"/>
                  </a:cubicBezTo>
                  <a:cubicBezTo>
                    <a:pt x="44076" y="16279"/>
                    <a:pt x="46769" y="10681"/>
                    <a:pt x="51684" y="7951"/>
                  </a:cubicBezTo>
                  <a:cubicBezTo>
                    <a:pt x="59011" y="3881"/>
                    <a:pt x="75538" y="0"/>
                    <a:pt x="75538" y="0"/>
                  </a:cubicBezTo>
                  <a:cubicBezTo>
                    <a:pt x="121887" y="2896"/>
                    <a:pt x="124380" y="-813"/>
                    <a:pt x="155051" y="7951"/>
                  </a:cubicBezTo>
                  <a:cubicBezTo>
                    <a:pt x="159080" y="9102"/>
                    <a:pt x="163230" y="10053"/>
                    <a:pt x="166978" y="11927"/>
                  </a:cubicBezTo>
                  <a:cubicBezTo>
                    <a:pt x="171252" y="14064"/>
                    <a:pt x="174929" y="17228"/>
                    <a:pt x="178905" y="19878"/>
                  </a:cubicBezTo>
                  <a:lnTo>
                    <a:pt x="194807" y="43732"/>
                  </a:lnTo>
                  <a:cubicBezTo>
                    <a:pt x="202012" y="54541"/>
                    <a:pt x="210710" y="65321"/>
                    <a:pt x="210710" y="79513"/>
                  </a:cubicBezTo>
                  <a:lnTo>
                    <a:pt x="210710" y="127221"/>
                  </a:lnTo>
                </a:path>
              </a:pathLst>
            </a:custGeom>
            <a:solidFill>
              <a:srgbClr val="FFC000"/>
            </a:solidFill>
            <a:ln w="12700" cap="flat" cmpd="sng" algn="ctr">
              <a:solidFill>
                <a:srgbClr val="FFC0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5" name="Forma livre 34"/>
            <p:cNvSpPr/>
            <p:nvPr/>
          </p:nvSpPr>
          <p:spPr>
            <a:xfrm>
              <a:off x="8764365" y="1536510"/>
              <a:ext cx="211915" cy="182381"/>
            </a:xfrm>
            <a:custGeom>
              <a:avLst/>
              <a:gdLst>
                <a:gd name="connsiteX0" fmla="*/ 99391 w 210710"/>
                <a:gd name="connsiteY0" fmla="*/ 182880 h 182880"/>
                <a:gd name="connsiteX1" fmla="*/ 79513 w 210710"/>
                <a:gd name="connsiteY1" fmla="*/ 170953 h 182880"/>
                <a:gd name="connsiteX2" fmla="*/ 55659 w 210710"/>
                <a:gd name="connsiteY2" fmla="*/ 163002 h 182880"/>
                <a:gd name="connsiteX3" fmla="*/ 47708 w 210710"/>
                <a:gd name="connsiteY3" fmla="*/ 155050 h 182880"/>
                <a:gd name="connsiteX4" fmla="*/ 23854 w 210710"/>
                <a:gd name="connsiteY4" fmla="*/ 139148 h 182880"/>
                <a:gd name="connsiteX5" fmla="*/ 15903 w 210710"/>
                <a:gd name="connsiteY5" fmla="*/ 131196 h 182880"/>
                <a:gd name="connsiteX6" fmla="*/ 3976 w 210710"/>
                <a:gd name="connsiteY6" fmla="*/ 107342 h 182880"/>
                <a:gd name="connsiteX7" fmla="*/ 0 w 210710"/>
                <a:gd name="connsiteY7" fmla="*/ 95415 h 182880"/>
                <a:gd name="connsiteX8" fmla="*/ 3976 w 210710"/>
                <a:gd name="connsiteY8" fmla="*/ 39756 h 182880"/>
                <a:gd name="connsiteX9" fmla="*/ 19878 w 210710"/>
                <a:gd name="connsiteY9" fmla="*/ 35781 h 182880"/>
                <a:gd name="connsiteX10" fmla="*/ 27830 w 210710"/>
                <a:gd name="connsiteY10" fmla="*/ 27829 h 182880"/>
                <a:gd name="connsiteX11" fmla="*/ 39757 w 210710"/>
                <a:gd name="connsiteY11" fmla="*/ 19878 h 182880"/>
                <a:gd name="connsiteX12" fmla="*/ 51684 w 210710"/>
                <a:gd name="connsiteY12" fmla="*/ 7951 h 182880"/>
                <a:gd name="connsiteX13" fmla="*/ 75538 w 210710"/>
                <a:gd name="connsiteY13" fmla="*/ 0 h 182880"/>
                <a:gd name="connsiteX14" fmla="*/ 155051 w 210710"/>
                <a:gd name="connsiteY14" fmla="*/ 7951 h 182880"/>
                <a:gd name="connsiteX15" fmla="*/ 166978 w 210710"/>
                <a:gd name="connsiteY15" fmla="*/ 11927 h 182880"/>
                <a:gd name="connsiteX16" fmla="*/ 178905 w 210710"/>
                <a:gd name="connsiteY16" fmla="*/ 19878 h 182880"/>
                <a:gd name="connsiteX17" fmla="*/ 194807 w 210710"/>
                <a:gd name="connsiteY17" fmla="*/ 43732 h 182880"/>
                <a:gd name="connsiteX18" fmla="*/ 210710 w 210710"/>
                <a:gd name="connsiteY18" fmla="*/ 79513 h 182880"/>
                <a:gd name="connsiteX19" fmla="*/ 210710 w 210710"/>
                <a:gd name="connsiteY19" fmla="*/ 127221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0710" h="182880">
                  <a:moveTo>
                    <a:pt x="99391" y="182880"/>
                  </a:moveTo>
                  <a:cubicBezTo>
                    <a:pt x="92765" y="178904"/>
                    <a:pt x="86548" y="174151"/>
                    <a:pt x="79513" y="170953"/>
                  </a:cubicBezTo>
                  <a:cubicBezTo>
                    <a:pt x="71883" y="167485"/>
                    <a:pt x="55659" y="163002"/>
                    <a:pt x="55659" y="163002"/>
                  </a:cubicBezTo>
                  <a:cubicBezTo>
                    <a:pt x="53009" y="160351"/>
                    <a:pt x="50707" y="157299"/>
                    <a:pt x="47708" y="155050"/>
                  </a:cubicBezTo>
                  <a:cubicBezTo>
                    <a:pt x="40063" y="149316"/>
                    <a:pt x="30611" y="145906"/>
                    <a:pt x="23854" y="139148"/>
                  </a:cubicBezTo>
                  <a:lnTo>
                    <a:pt x="15903" y="131196"/>
                  </a:lnTo>
                  <a:cubicBezTo>
                    <a:pt x="5909" y="101217"/>
                    <a:pt x="19390" y="138170"/>
                    <a:pt x="3976" y="107342"/>
                  </a:cubicBezTo>
                  <a:cubicBezTo>
                    <a:pt x="2102" y="103594"/>
                    <a:pt x="1325" y="99391"/>
                    <a:pt x="0" y="95415"/>
                  </a:cubicBezTo>
                  <a:cubicBezTo>
                    <a:pt x="1325" y="76862"/>
                    <a:pt x="-1906" y="57402"/>
                    <a:pt x="3976" y="39756"/>
                  </a:cubicBezTo>
                  <a:cubicBezTo>
                    <a:pt x="5704" y="34573"/>
                    <a:pt x="14991" y="38224"/>
                    <a:pt x="19878" y="35781"/>
                  </a:cubicBezTo>
                  <a:cubicBezTo>
                    <a:pt x="23231" y="34105"/>
                    <a:pt x="24903" y="30171"/>
                    <a:pt x="27830" y="27829"/>
                  </a:cubicBezTo>
                  <a:cubicBezTo>
                    <a:pt x="31561" y="24844"/>
                    <a:pt x="36086" y="22937"/>
                    <a:pt x="39757" y="19878"/>
                  </a:cubicBezTo>
                  <a:cubicBezTo>
                    <a:pt x="44076" y="16279"/>
                    <a:pt x="46769" y="10681"/>
                    <a:pt x="51684" y="7951"/>
                  </a:cubicBezTo>
                  <a:cubicBezTo>
                    <a:pt x="59011" y="3881"/>
                    <a:pt x="75538" y="0"/>
                    <a:pt x="75538" y="0"/>
                  </a:cubicBezTo>
                  <a:cubicBezTo>
                    <a:pt x="121887" y="2896"/>
                    <a:pt x="124380" y="-813"/>
                    <a:pt x="155051" y="7951"/>
                  </a:cubicBezTo>
                  <a:cubicBezTo>
                    <a:pt x="159080" y="9102"/>
                    <a:pt x="163230" y="10053"/>
                    <a:pt x="166978" y="11927"/>
                  </a:cubicBezTo>
                  <a:cubicBezTo>
                    <a:pt x="171252" y="14064"/>
                    <a:pt x="174929" y="17228"/>
                    <a:pt x="178905" y="19878"/>
                  </a:cubicBezTo>
                  <a:lnTo>
                    <a:pt x="194807" y="43732"/>
                  </a:lnTo>
                  <a:cubicBezTo>
                    <a:pt x="202012" y="54541"/>
                    <a:pt x="210710" y="65321"/>
                    <a:pt x="210710" y="79513"/>
                  </a:cubicBezTo>
                  <a:lnTo>
                    <a:pt x="210710" y="127221"/>
                  </a:lnTo>
                </a:path>
              </a:pathLst>
            </a:custGeom>
            <a:solidFill>
              <a:srgbClr val="FFC000"/>
            </a:solidFill>
            <a:ln w="12700" cap="flat" cmpd="sng" algn="ctr">
              <a:solidFill>
                <a:srgbClr val="FFC0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Forma livre 35"/>
            <p:cNvSpPr/>
            <p:nvPr/>
          </p:nvSpPr>
          <p:spPr>
            <a:xfrm>
              <a:off x="9511646" y="1945935"/>
              <a:ext cx="211917" cy="182381"/>
            </a:xfrm>
            <a:custGeom>
              <a:avLst/>
              <a:gdLst>
                <a:gd name="connsiteX0" fmla="*/ 99391 w 210710"/>
                <a:gd name="connsiteY0" fmla="*/ 182880 h 182880"/>
                <a:gd name="connsiteX1" fmla="*/ 79513 w 210710"/>
                <a:gd name="connsiteY1" fmla="*/ 170953 h 182880"/>
                <a:gd name="connsiteX2" fmla="*/ 55659 w 210710"/>
                <a:gd name="connsiteY2" fmla="*/ 163002 h 182880"/>
                <a:gd name="connsiteX3" fmla="*/ 47708 w 210710"/>
                <a:gd name="connsiteY3" fmla="*/ 155050 h 182880"/>
                <a:gd name="connsiteX4" fmla="*/ 23854 w 210710"/>
                <a:gd name="connsiteY4" fmla="*/ 139148 h 182880"/>
                <a:gd name="connsiteX5" fmla="*/ 15903 w 210710"/>
                <a:gd name="connsiteY5" fmla="*/ 131196 h 182880"/>
                <a:gd name="connsiteX6" fmla="*/ 3976 w 210710"/>
                <a:gd name="connsiteY6" fmla="*/ 107342 h 182880"/>
                <a:gd name="connsiteX7" fmla="*/ 0 w 210710"/>
                <a:gd name="connsiteY7" fmla="*/ 95415 h 182880"/>
                <a:gd name="connsiteX8" fmla="*/ 3976 w 210710"/>
                <a:gd name="connsiteY8" fmla="*/ 39756 h 182880"/>
                <a:gd name="connsiteX9" fmla="*/ 19878 w 210710"/>
                <a:gd name="connsiteY9" fmla="*/ 35781 h 182880"/>
                <a:gd name="connsiteX10" fmla="*/ 27830 w 210710"/>
                <a:gd name="connsiteY10" fmla="*/ 27829 h 182880"/>
                <a:gd name="connsiteX11" fmla="*/ 39757 w 210710"/>
                <a:gd name="connsiteY11" fmla="*/ 19878 h 182880"/>
                <a:gd name="connsiteX12" fmla="*/ 51684 w 210710"/>
                <a:gd name="connsiteY12" fmla="*/ 7951 h 182880"/>
                <a:gd name="connsiteX13" fmla="*/ 75538 w 210710"/>
                <a:gd name="connsiteY13" fmla="*/ 0 h 182880"/>
                <a:gd name="connsiteX14" fmla="*/ 155051 w 210710"/>
                <a:gd name="connsiteY14" fmla="*/ 7951 h 182880"/>
                <a:gd name="connsiteX15" fmla="*/ 166978 w 210710"/>
                <a:gd name="connsiteY15" fmla="*/ 11927 h 182880"/>
                <a:gd name="connsiteX16" fmla="*/ 178905 w 210710"/>
                <a:gd name="connsiteY16" fmla="*/ 19878 h 182880"/>
                <a:gd name="connsiteX17" fmla="*/ 194807 w 210710"/>
                <a:gd name="connsiteY17" fmla="*/ 43732 h 182880"/>
                <a:gd name="connsiteX18" fmla="*/ 210710 w 210710"/>
                <a:gd name="connsiteY18" fmla="*/ 79513 h 182880"/>
                <a:gd name="connsiteX19" fmla="*/ 210710 w 210710"/>
                <a:gd name="connsiteY19" fmla="*/ 127221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0710" h="182880">
                  <a:moveTo>
                    <a:pt x="99391" y="182880"/>
                  </a:moveTo>
                  <a:cubicBezTo>
                    <a:pt x="92765" y="178904"/>
                    <a:pt x="86548" y="174151"/>
                    <a:pt x="79513" y="170953"/>
                  </a:cubicBezTo>
                  <a:cubicBezTo>
                    <a:pt x="71883" y="167485"/>
                    <a:pt x="55659" y="163002"/>
                    <a:pt x="55659" y="163002"/>
                  </a:cubicBezTo>
                  <a:cubicBezTo>
                    <a:pt x="53009" y="160351"/>
                    <a:pt x="50707" y="157299"/>
                    <a:pt x="47708" y="155050"/>
                  </a:cubicBezTo>
                  <a:cubicBezTo>
                    <a:pt x="40063" y="149316"/>
                    <a:pt x="30611" y="145906"/>
                    <a:pt x="23854" y="139148"/>
                  </a:cubicBezTo>
                  <a:lnTo>
                    <a:pt x="15903" y="131196"/>
                  </a:lnTo>
                  <a:cubicBezTo>
                    <a:pt x="5909" y="101217"/>
                    <a:pt x="19390" y="138170"/>
                    <a:pt x="3976" y="107342"/>
                  </a:cubicBezTo>
                  <a:cubicBezTo>
                    <a:pt x="2102" y="103594"/>
                    <a:pt x="1325" y="99391"/>
                    <a:pt x="0" y="95415"/>
                  </a:cubicBezTo>
                  <a:cubicBezTo>
                    <a:pt x="1325" y="76862"/>
                    <a:pt x="-1906" y="57402"/>
                    <a:pt x="3976" y="39756"/>
                  </a:cubicBezTo>
                  <a:cubicBezTo>
                    <a:pt x="5704" y="34573"/>
                    <a:pt x="14991" y="38224"/>
                    <a:pt x="19878" y="35781"/>
                  </a:cubicBezTo>
                  <a:cubicBezTo>
                    <a:pt x="23231" y="34105"/>
                    <a:pt x="24903" y="30171"/>
                    <a:pt x="27830" y="27829"/>
                  </a:cubicBezTo>
                  <a:cubicBezTo>
                    <a:pt x="31561" y="24844"/>
                    <a:pt x="36086" y="22937"/>
                    <a:pt x="39757" y="19878"/>
                  </a:cubicBezTo>
                  <a:cubicBezTo>
                    <a:pt x="44076" y="16279"/>
                    <a:pt x="46769" y="10681"/>
                    <a:pt x="51684" y="7951"/>
                  </a:cubicBezTo>
                  <a:cubicBezTo>
                    <a:pt x="59011" y="3881"/>
                    <a:pt x="75538" y="0"/>
                    <a:pt x="75538" y="0"/>
                  </a:cubicBezTo>
                  <a:cubicBezTo>
                    <a:pt x="121887" y="2896"/>
                    <a:pt x="124380" y="-813"/>
                    <a:pt x="155051" y="7951"/>
                  </a:cubicBezTo>
                  <a:cubicBezTo>
                    <a:pt x="159080" y="9102"/>
                    <a:pt x="163230" y="10053"/>
                    <a:pt x="166978" y="11927"/>
                  </a:cubicBezTo>
                  <a:cubicBezTo>
                    <a:pt x="171252" y="14064"/>
                    <a:pt x="174929" y="17228"/>
                    <a:pt x="178905" y="19878"/>
                  </a:cubicBezTo>
                  <a:lnTo>
                    <a:pt x="194807" y="43732"/>
                  </a:lnTo>
                  <a:cubicBezTo>
                    <a:pt x="202012" y="54541"/>
                    <a:pt x="210710" y="65321"/>
                    <a:pt x="210710" y="79513"/>
                  </a:cubicBezTo>
                  <a:lnTo>
                    <a:pt x="210710" y="127221"/>
                  </a:lnTo>
                </a:path>
              </a:pathLst>
            </a:custGeom>
            <a:solidFill>
              <a:srgbClr val="FFC000"/>
            </a:solidFill>
            <a:ln w="12700" cap="flat" cmpd="sng" algn="ctr">
              <a:solidFill>
                <a:srgbClr val="FFC0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Forma livre 36"/>
            <p:cNvSpPr/>
            <p:nvPr/>
          </p:nvSpPr>
          <p:spPr>
            <a:xfrm>
              <a:off x="8734622" y="2403747"/>
              <a:ext cx="208198" cy="182379"/>
            </a:xfrm>
            <a:custGeom>
              <a:avLst/>
              <a:gdLst>
                <a:gd name="connsiteX0" fmla="*/ 99391 w 210710"/>
                <a:gd name="connsiteY0" fmla="*/ 182880 h 182880"/>
                <a:gd name="connsiteX1" fmla="*/ 79513 w 210710"/>
                <a:gd name="connsiteY1" fmla="*/ 170953 h 182880"/>
                <a:gd name="connsiteX2" fmla="*/ 55659 w 210710"/>
                <a:gd name="connsiteY2" fmla="*/ 163002 h 182880"/>
                <a:gd name="connsiteX3" fmla="*/ 47708 w 210710"/>
                <a:gd name="connsiteY3" fmla="*/ 155050 h 182880"/>
                <a:gd name="connsiteX4" fmla="*/ 23854 w 210710"/>
                <a:gd name="connsiteY4" fmla="*/ 139148 h 182880"/>
                <a:gd name="connsiteX5" fmla="*/ 15903 w 210710"/>
                <a:gd name="connsiteY5" fmla="*/ 131196 h 182880"/>
                <a:gd name="connsiteX6" fmla="*/ 3976 w 210710"/>
                <a:gd name="connsiteY6" fmla="*/ 107342 h 182880"/>
                <a:gd name="connsiteX7" fmla="*/ 0 w 210710"/>
                <a:gd name="connsiteY7" fmla="*/ 95415 h 182880"/>
                <a:gd name="connsiteX8" fmla="*/ 3976 w 210710"/>
                <a:gd name="connsiteY8" fmla="*/ 39756 h 182880"/>
                <a:gd name="connsiteX9" fmla="*/ 19878 w 210710"/>
                <a:gd name="connsiteY9" fmla="*/ 35781 h 182880"/>
                <a:gd name="connsiteX10" fmla="*/ 27830 w 210710"/>
                <a:gd name="connsiteY10" fmla="*/ 27829 h 182880"/>
                <a:gd name="connsiteX11" fmla="*/ 39757 w 210710"/>
                <a:gd name="connsiteY11" fmla="*/ 19878 h 182880"/>
                <a:gd name="connsiteX12" fmla="*/ 51684 w 210710"/>
                <a:gd name="connsiteY12" fmla="*/ 7951 h 182880"/>
                <a:gd name="connsiteX13" fmla="*/ 75538 w 210710"/>
                <a:gd name="connsiteY13" fmla="*/ 0 h 182880"/>
                <a:gd name="connsiteX14" fmla="*/ 155051 w 210710"/>
                <a:gd name="connsiteY14" fmla="*/ 7951 h 182880"/>
                <a:gd name="connsiteX15" fmla="*/ 166978 w 210710"/>
                <a:gd name="connsiteY15" fmla="*/ 11927 h 182880"/>
                <a:gd name="connsiteX16" fmla="*/ 178905 w 210710"/>
                <a:gd name="connsiteY16" fmla="*/ 19878 h 182880"/>
                <a:gd name="connsiteX17" fmla="*/ 194807 w 210710"/>
                <a:gd name="connsiteY17" fmla="*/ 43732 h 182880"/>
                <a:gd name="connsiteX18" fmla="*/ 210710 w 210710"/>
                <a:gd name="connsiteY18" fmla="*/ 79513 h 182880"/>
                <a:gd name="connsiteX19" fmla="*/ 210710 w 210710"/>
                <a:gd name="connsiteY19" fmla="*/ 127221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0710" h="182880">
                  <a:moveTo>
                    <a:pt x="99391" y="182880"/>
                  </a:moveTo>
                  <a:cubicBezTo>
                    <a:pt x="92765" y="178904"/>
                    <a:pt x="86548" y="174151"/>
                    <a:pt x="79513" y="170953"/>
                  </a:cubicBezTo>
                  <a:cubicBezTo>
                    <a:pt x="71883" y="167485"/>
                    <a:pt x="55659" y="163002"/>
                    <a:pt x="55659" y="163002"/>
                  </a:cubicBezTo>
                  <a:cubicBezTo>
                    <a:pt x="53009" y="160351"/>
                    <a:pt x="50707" y="157299"/>
                    <a:pt x="47708" y="155050"/>
                  </a:cubicBezTo>
                  <a:cubicBezTo>
                    <a:pt x="40063" y="149316"/>
                    <a:pt x="30611" y="145906"/>
                    <a:pt x="23854" y="139148"/>
                  </a:cubicBezTo>
                  <a:lnTo>
                    <a:pt x="15903" y="131196"/>
                  </a:lnTo>
                  <a:cubicBezTo>
                    <a:pt x="5909" y="101217"/>
                    <a:pt x="19390" y="138170"/>
                    <a:pt x="3976" y="107342"/>
                  </a:cubicBezTo>
                  <a:cubicBezTo>
                    <a:pt x="2102" y="103594"/>
                    <a:pt x="1325" y="99391"/>
                    <a:pt x="0" y="95415"/>
                  </a:cubicBezTo>
                  <a:cubicBezTo>
                    <a:pt x="1325" y="76862"/>
                    <a:pt x="-1906" y="57402"/>
                    <a:pt x="3976" y="39756"/>
                  </a:cubicBezTo>
                  <a:cubicBezTo>
                    <a:pt x="5704" y="34573"/>
                    <a:pt x="14991" y="38224"/>
                    <a:pt x="19878" y="35781"/>
                  </a:cubicBezTo>
                  <a:cubicBezTo>
                    <a:pt x="23231" y="34105"/>
                    <a:pt x="24903" y="30171"/>
                    <a:pt x="27830" y="27829"/>
                  </a:cubicBezTo>
                  <a:cubicBezTo>
                    <a:pt x="31561" y="24844"/>
                    <a:pt x="36086" y="22937"/>
                    <a:pt x="39757" y="19878"/>
                  </a:cubicBezTo>
                  <a:cubicBezTo>
                    <a:pt x="44076" y="16279"/>
                    <a:pt x="46769" y="10681"/>
                    <a:pt x="51684" y="7951"/>
                  </a:cubicBezTo>
                  <a:cubicBezTo>
                    <a:pt x="59011" y="3881"/>
                    <a:pt x="75538" y="0"/>
                    <a:pt x="75538" y="0"/>
                  </a:cubicBezTo>
                  <a:cubicBezTo>
                    <a:pt x="121887" y="2896"/>
                    <a:pt x="124380" y="-813"/>
                    <a:pt x="155051" y="7951"/>
                  </a:cubicBezTo>
                  <a:cubicBezTo>
                    <a:pt x="159080" y="9102"/>
                    <a:pt x="163230" y="10053"/>
                    <a:pt x="166978" y="11927"/>
                  </a:cubicBezTo>
                  <a:cubicBezTo>
                    <a:pt x="171252" y="14064"/>
                    <a:pt x="174929" y="17228"/>
                    <a:pt x="178905" y="19878"/>
                  </a:cubicBezTo>
                  <a:lnTo>
                    <a:pt x="194807" y="43732"/>
                  </a:lnTo>
                  <a:cubicBezTo>
                    <a:pt x="202012" y="54541"/>
                    <a:pt x="210710" y="65321"/>
                    <a:pt x="210710" y="79513"/>
                  </a:cubicBezTo>
                  <a:lnTo>
                    <a:pt x="210710" y="127221"/>
                  </a:lnTo>
                </a:path>
              </a:pathLst>
            </a:custGeom>
            <a:solidFill>
              <a:srgbClr val="FFC000"/>
            </a:solidFill>
            <a:ln w="12700" cap="flat" cmpd="sng" algn="ctr">
              <a:solidFill>
                <a:srgbClr val="FFC0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Forma livre 37"/>
            <p:cNvSpPr/>
            <p:nvPr/>
          </p:nvSpPr>
          <p:spPr>
            <a:xfrm>
              <a:off x="7924137" y="1923603"/>
              <a:ext cx="211915" cy="182381"/>
            </a:xfrm>
            <a:custGeom>
              <a:avLst/>
              <a:gdLst>
                <a:gd name="connsiteX0" fmla="*/ 99391 w 210710"/>
                <a:gd name="connsiteY0" fmla="*/ 182880 h 182880"/>
                <a:gd name="connsiteX1" fmla="*/ 79513 w 210710"/>
                <a:gd name="connsiteY1" fmla="*/ 170953 h 182880"/>
                <a:gd name="connsiteX2" fmla="*/ 55659 w 210710"/>
                <a:gd name="connsiteY2" fmla="*/ 163002 h 182880"/>
                <a:gd name="connsiteX3" fmla="*/ 47708 w 210710"/>
                <a:gd name="connsiteY3" fmla="*/ 155050 h 182880"/>
                <a:gd name="connsiteX4" fmla="*/ 23854 w 210710"/>
                <a:gd name="connsiteY4" fmla="*/ 139148 h 182880"/>
                <a:gd name="connsiteX5" fmla="*/ 15903 w 210710"/>
                <a:gd name="connsiteY5" fmla="*/ 131196 h 182880"/>
                <a:gd name="connsiteX6" fmla="*/ 3976 w 210710"/>
                <a:gd name="connsiteY6" fmla="*/ 107342 h 182880"/>
                <a:gd name="connsiteX7" fmla="*/ 0 w 210710"/>
                <a:gd name="connsiteY7" fmla="*/ 95415 h 182880"/>
                <a:gd name="connsiteX8" fmla="*/ 3976 w 210710"/>
                <a:gd name="connsiteY8" fmla="*/ 39756 h 182880"/>
                <a:gd name="connsiteX9" fmla="*/ 19878 w 210710"/>
                <a:gd name="connsiteY9" fmla="*/ 35781 h 182880"/>
                <a:gd name="connsiteX10" fmla="*/ 27830 w 210710"/>
                <a:gd name="connsiteY10" fmla="*/ 27829 h 182880"/>
                <a:gd name="connsiteX11" fmla="*/ 39757 w 210710"/>
                <a:gd name="connsiteY11" fmla="*/ 19878 h 182880"/>
                <a:gd name="connsiteX12" fmla="*/ 51684 w 210710"/>
                <a:gd name="connsiteY12" fmla="*/ 7951 h 182880"/>
                <a:gd name="connsiteX13" fmla="*/ 75538 w 210710"/>
                <a:gd name="connsiteY13" fmla="*/ 0 h 182880"/>
                <a:gd name="connsiteX14" fmla="*/ 155051 w 210710"/>
                <a:gd name="connsiteY14" fmla="*/ 7951 h 182880"/>
                <a:gd name="connsiteX15" fmla="*/ 166978 w 210710"/>
                <a:gd name="connsiteY15" fmla="*/ 11927 h 182880"/>
                <a:gd name="connsiteX16" fmla="*/ 178905 w 210710"/>
                <a:gd name="connsiteY16" fmla="*/ 19878 h 182880"/>
                <a:gd name="connsiteX17" fmla="*/ 194807 w 210710"/>
                <a:gd name="connsiteY17" fmla="*/ 43732 h 182880"/>
                <a:gd name="connsiteX18" fmla="*/ 210710 w 210710"/>
                <a:gd name="connsiteY18" fmla="*/ 79513 h 182880"/>
                <a:gd name="connsiteX19" fmla="*/ 210710 w 210710"/>
                <a:gd name="connsiteY19" fmla="*/ 127221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0710" h="182880">
                  <a:moveTo>
                    <a:pt x="99391" y="182880"/>
                  </a:moveTo>
                  <a:cubicBezTo>
                    <a:pt x="92765" y="178904"/>
                    <a:pt x="86548" y="174151"/>
                    <a:pt x="79513" y="170953"/>
                  </a:cubicBezTo>
                  <a:cubicBezTo>
                    <a:pt x="71883" y="167485"/>
                    <a:pt x="55659" y="163002"/>
                    <a:pt x="55659" y="163002"/>
                  </a:cubicBezTo>
                  <a:cubicBezTo>
                    <a:pt x="53009" y="160351"/>
                    <a:pt x="50707" y="157299"/>
                    <a:pt x="47708" y="155050"/>
                  </a:cubicBezTo>
                  <a:cubicBezTo>
                    <a:pt x="40063" y="149316"/>
                    <a:pt x="30611" y="145906"/>
                    <a:pt x="23854" y="139148"/>
                  </a:cubicBezTo>
                  <a:lnTo>
                    <a:pt x="15903" y="131196"/>
                  </a:lnTo>
                  <a:cubicBezTo>
                    <a:pt x="5909" y="101217"/>
                    <a:pt x="19390" y="138170"/>
                    <a:pt x="3976" y="107342"/>
                  </a:cubicBezTo>
                  <a:cubicBezTo>
                    <a:pt x="2102" y="103594"/>
                    <a:pt x="1325" y="99391"/>
                    <a:pt x="0" y="95415"/>
                  </a:cubicBezTo>
                  <a:cubicBezTo>
                    <a:pt x="1325" y="76862"/>
                    <a:pt x="-1906" y="57402"/>
                    <a:pt x="3976" y="39756"/>
                  </a:cubicBezTo>
                  <a:cubicBezTo>
                    <a:pt x="5704" y="34573"/>
                    <a:pt x="14991" y="38224"/>
                    <a:pt x="19878" y="35781"/>
                  </a:cubicBezTo>
                  <a:cubicBezTo>
                    <a:pt x="23231" y="34105"/>
                    <a:pt x="24903" y="30171"/>
                    <a:pt x="27830" y="27829"/>
                  </a:cubicBezTo>
                  <a:cubicBezTo>
                    <a:pt x="31561" y="24844"/>
                    <a:pt x="36086" y="22937"/>
                    <a:pt x="39757" y="19878"/>
                  </a:cubicBezTo>
                  <a:cubicBezTo>
                    <a:pt x="44076" y="16279"/>
                    <a:pt x="46769" y="10681"/>
                    <a:pt x="51684" y="7951"/>
                  </a:cubicBezTo>
                  <a:cubicBezTo>
                    <a:pt x="59011" y="3881"/>
                    <a:pt x="75538" y="0"/>
                    <a:pt x="75538" y="0"/>
                  </a:cubicBezTo>
                  <a:cubicBezTo>
                    <a:pt x="121887" y="2896"/>
                    <a:pt x="124380" y="-813"/>
                    <a:pt x="155051" y="7951"/>
                  </a:cubicBezTo>
                  <a:cubicBezTo>
                    <a:pt x="159080" y="9102"/>
                    <a:pt x="163230" y="10053"/>
                    <a:pt x="166978" y="11927"/>
                  </a:cubicBezTo>
                  <a:cubicBezTo>
                    <a:pt x="171252" y="14064"/>
                    <a:pt x="174929" y="17228"/>
                    <a:pt x="178905" y="19878"/>
                  </a:cubicBezTo>
                  <a:lnTo>
                    <a:pt x="194807" y="43732"/>
                  </a:lnTo>
                  <a:cubicBezTo>
                    <a:pt x="202012" y="54541"/>
                    <a:pt x="210710" y="65321"/>
                    <a:pt x="210710" y="79513"/>
                  </a:cubicBezTo>
                  <a:lnTo>
                    <a:pt x="210710" y="127221"/>
                  </a:lnTo>
                </a:path>
              </a:pathLst>
            </a:custGeom>
            <a:solidFill>
              <a:srgbClr val="FFC000"/>
            </a:solidFill>
            <a:ln w="12700" cap="flat" cmpd="sng" algn="ctr">
              <a:solidFill>
                <a:srgbClr val="FFC0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Forma livre 38"/>
            <p:cNvSpPr/>
            <p:nvPr/>
          </p:nvSpPr>
          <p:spPr>
            <a:xfrm>
              <a:off x="9195632" y="840489"/>
              <a:ext cx="89228" cy="115382"/>
            </a:xfrm>
            <a:custGeom>
              <a:avLst/>
              <a:gdLst>
                <a:gd name="connsiteX0" fmla="*/ 0 w 87465"/>
                <a:gd name="connsiteY0" fmla="*/ 99391 h 115678"/>
                <a:gd name="connsiteX1" fmla="*/ 19879 w 87465"/>
                <a:gd name="connsiteY1" fmla="*/ 115294 h 115678"/>
                <a:gd name="connsiteX2" fmla="*/ 55660 w 87465"/>
                <a:gd name="connsiteY2" fmla="*/ 107342 h 115678"/>
                <a:gd name="connsiteX3" fmla="*/ 71562 w 87465"/>
                <a:gd name="connsiteY3" fmla="*/ 83488 h 115678"/>
                <a:gd name="connsiteX4" fmla="*/ 75538 w 87465"/>
                <a:gd name="connsiteY4" fmla="*/ 71561 h 115678"/>
                <a:gd name="connsiteX5" fmla="*/ 87465 w 87465"/>
                <a:gd name="connsiteY5" fmla="*/ 47707 h 115678"/>
                <a:gd name="connsiteX6" fmla="*/ 83489 w 87465"/>
                <a:gd name="connsiteY6" fmla="*/ 19878 h 115678"/>
                <a:gd name="connsiteX7" fmla="*/ 71562 w 87465"/>
                <a:gd name="connsiteY7" fmla="*/ 11927 h 115678"/>
                <a:gd name="connsiteX8" fmla="*/ 51684 w 87465"/>
                <a:gd name="connsiteY8" fmla="*/ 0 h 115678"/>
                <a:gd name="connsiteX9" fmla="*/ 11927 w 87465"/>
                <a:gd name="connsiteY9" fmla="*/ 19878 h 115678"/>
                <a:gd name="connsiteX10" fmla="*/ 11927 w 87465"/>
                <a:gd name="connsiteY10" fmla="*/ 27829 h 115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465" h="115678">
                  <a:moveTo>
                    <a:pt x="0" y="99391"/>
                  </a:moveTo>
                  <a:cubicBezTo>
                    <a:pt x="6626" y="104692"/>
                    <a:pt x="11692" y="113061"/>
                    <a:pt x="19879" y="115294"/>
                  </a:cubicBezTo>
                  <a:cubicBezTo>
                    <a:pt x="27576" y="117393"/>
                    <a:pt x="46634" y="110351"/>
                    <a:pt x="55660" y="107342"/>
                  </a:cubicBezTo>
                  <a:cubicBezTo>
                    <a:pt x="60961" y="99391"/>
                    <a:pt x="68540" y="92554"/>
                    <a:pt x="71562" y="83488"/>
                  </a:cubicBezTo>
                  <a:cubicBezTo>
                    <a:pt x="72887" y="79512"/>
                    <a:pt x="73664" y="75309"/>
                    <a:pt x="75538" y="71561"/>
                  </a:cubicBezTo>
                  <a:cubicBezTo>
                    <a:pt x="90952" y="40733"/>
                    <a:pt x="77471" y="77686"/>
                    <a:pt x="87465" y="47707"/>
                  </a:cubicBezTo>
                  <a:cubicBezTo>
                    <a:pt x="86140" y="38431"/>
                    <a:pt x="87295" y="28441"/>
                    <a:pt x="83489" y="19878"/>
                  </a:cubicBezTo>
                  <a:cubicBezTo>
                    <a:pt x="81548" y="15512"/>
                    <a:pt x="75293" y="14912"/>
                    <a:pt x="71562" y="11927"/>
                  </a:cubicBezTo>
                  <a:cubicBezTo>
                    <a:pt x="55969" y="-548"/>
                    <a:pt x="72398" y="6903"/>
                    <a:pt x="51684" y="0"/>
                  </a:cubicBezTo>
                  <a:cubicBezTo>
                    <a:pt x="43664" y="1336"/>
                    <a:pt x="11927" y="1875"/>
                    <a:pt x="11927" y="19878"/>
                  </a:cubicBezTo>
                  <a:lnTo>
                    <a:pt x="11927" y="27829"/>
                  </a:lnTo>
                </a:path>
              </a:pathLst>
            </a:custGeom>
            <a:solidFill>
              <a:srgbClr val="FFC000"/>
            </a:solidFill>
            <a:ln w="12700" cap="flat" cmpd="sng" algn="ctr">
              <a:solidFill>
                <a:srgbClr val="FFC0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0" name="Forma livre 39"/>
            <p:cNvSpPr/>
            <p:nvPr/>
          </p:nvSpPr>
          <p:spPr>
            <a:xfrm>
              <a:off x="10020989" y="1220137"/>
              <a:ext cx="85509" cy="115382"/>
            </a:xfrm>
            <a:custGeom>
              <a:avLst/>
              <a:gdLst>
                <a:gd name="connsiteX0" fmla="*/ 0 w 87465"/>
                <a:gd name="connsiteY0" fmla="*/ 99391 h 115678"/>
                <a:gd name="connsiteX1" fmla="*/ 19879 w 87465"/>
                <a:gd name="connsiteY1" fmla="*/ 115294 h 115678"/>
                <a:gd name="connsiteX2" fmla="*/ 55660 w 87465"/>
                <a:gd name="connsiteY2" fmla="*/ 107342 h 115678"/>
                <a:gd name="connsiteX3" fmla="*/ 71562 w 87465"/>
                <a:gd name="connsiteY3" fmla="*/ 83488 h 115678"/>
                <a:gd name="connsiteX4" fmla="*/ 75538 w 87465"/>
                <a:gd name="connsiteY4" fmla="*/ 71561 h 115678"/>
                <a:gd name="connsiteX5" fmla="*/ 87465 w 87465"/>
                <a:gd name="connsiteY5" fmla="*/ 47707 h 115678"/>
                <a:gd name="connsiteX6" fmla="*/ 83489 w 87465"/>
                <a:gd name="connsiteY6" fmla="*/ 19878 h 115678"/>
                <a:gd name="connsiteX7" fmla="*/ 71562 w 87465"/>
                <a:gd name="connsiteY7" fmla="*/ 11927 h 115678"/>
                <a:gd name="connsiteX8" fmla="*/ 51684 w 87465"/>
                <a:gd name="connsiteY8" fmla="*/ 0 h 115678"/>
                <a:gd name="connsiteX9" fmla="*/ 11927 w 87465"/>
                <a:gd name="connsiteY9" fmla="*/ 19878 h 115678"/>
                <a:gd name="connsiteX10" fmla="*/ 11927 w 87465"/>
                <a:gd name="connsiteY10" fmla="*/ 27829 h 115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465" h="115678">
                  <a:moveTo>
                    <a:pt x="0" y="99391"/>
                  </a:moveTo>
                  <a:cubicBezTo>
                    <a:pt x="6626" y="104692"/>
                    <a:pt x="11692" y="113061"/>
                    <a:pt x="19879" y="115294"/>
                  </a:cubicBezTo>
                  <a:cubicBezTo>
                    <a:pt x="27576" y="117393"/>
                    <a:pt x="46634" y="110351"/>
                    <a:pt x="55660" y="107342"/>
                  </a:cubicBezTo>
                  <a:cubicBezTo>
                    <a:pt x="60961" y="99391"/>
                    <a:pt x="68540" y="92554"/>
                    <a:pt x="71562" y="83488"/>
                  </a:cubicBezTo>
                  <a:cubicBezTo>
                    <a:pt x="72887" y="79512"/>
                    <a:pt x="73664" y="75309"/>
                    <a:pt x="75538" y="71561"/>
                  </a:cubicBezTo>
                  <a:cubicBezTo>
                    <a:pt x="90952" y="40733"/>
                    <a:pt x="77471" y="77686"/>
                    <a:pt x="87465" y="47707"/>
                  </a:cubicBezTo>
                  <a:cubicBezTo>
                    <a:pt x="86140" y="38431"/>
                    <a:pt x="87295" y="28441"/>
                    <a:pt x="83489" y="19878"/>
                  </a:cubicBezTo>
                  <a:cubicBezTo>
                    <a:pt x="81548" y="15512"/>
                    <a:pt x="75293" y="14912"/>
                    <a:pt x="71562" y="11927"/>
                  </a:cubicBezTo>
                  <a:cubicBezTo>
                    <a:pt x="55969" y="-548"/>
                    <a:pt x="72398" y="6903"/>
                    <a:pt x="51684" y="0"/>
                  </a:cubicBezTo>
                  <a:cubicBezTo>
                    <a:pt x="43664" y="1336"/>
                    <a:pt x="11927" y="1875"/>
                    <a:pt x="11927" y="19878"/>
                  </a:cubicBezTo>
                  <a:lnTo>
                    <a:pt x="11927" y="27829"/>
                  </a:lnTo>
                </a:path>
              </a:pathLst>
            </a:custGeom>
            <a:solidFill>
              <a:srgbClr val="FFC000"/>
            </a:solidFill>
            <a:ln w="12700" cap="flat" cmpd="sng" algn="ctr">
              <a:solidFill>
                <a:srgbClr val="FFC0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Forma livre 40"/>
            <p:cNvSpPr/>
            <p:nvPr/>
          </p:nvSpPr>
          <p:spPr>
            <a:xfrm>
              <a:off x="10020989" y="2068763"/>
              <a:ext cx="85509" cy="119105"/>
            </a:xfrm>
            <a:custGeom>
              <a:avLst/>
              <a:gdLst>
                <a:gd name="connsiteX0" fmla="*/ 0 w 87465"/>
                <a:gd name="connsiteY0" fmla="*/ 99391 h 115678"/>
                <a:gd name="connsiteX1" fmla="*/ 19879 w 87465"/>
                <a:gd name="connsiteY1" fmla="*/ 115294 h 115678"/>
                <a:gd name="connsiteX2" fmla="*/ 55660 w 87465"/>
                <a:gd name="connsiteY2" fmla="*/ 107342 h 115678"/>
                <a:gd name="connsiteX3" fmla="*/ 71562 w 87465"/>
                <a:gd name="connsiteY3" fmla="*/ 83488 h 115678"/>
                <a:gd name="connsiteX4" fmla="*/ 75538 w 87465"/>
                <a:gd name="connsiteY4" fmla="*/ 71561 h 115678"/>
                <a:gd name="connsiteX5" fmla="*/ 87465 w 87465"/>
                <a:gd name="connsiteY5" fmla="*/ 47707 h 115678"/>
                <a:gd name="connsiteX6" fmla="*/ 83489 w 87465"/>
                <a:gd name="connsiteY6" fmla="*/ 19878 h 115678"/>
                <a:gd name="connsiteX7" fmla="*/ 71562 w 87465"/>
                <a:gd name="connsiteY7" fmla="*/ 11927 h 115678"/>
                <a:gd name="connsiteX8" fmla="*/ 51684 w 87465"/>
                <a:gd name="connsiteY8" fmla="*/ 0 h 115678"/>
                <a:gd name="connsiteX9" fmla="*/ 11927 w 87465"/>
                <a:gd name="connsiteY9" fmla="*/ 19878 h 115678"/>
                <a:gd name="connsiteX10" fmla="*/ 11927 w 87465"/>
                <a:gd name="connsiteY10" fmla="*/ 27829 h 115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465" h="115678">
                  <a:moveTo>
                    <a:pt x="0" y="99391"/>
                  </a:moveTo>
                  <a:cubicBezTo>
                    <a:pt x="6626" y="104692"/>
                    <a:pt x="11692" y="113061"/>
                    <a:pt x="19879" y="115294"/>
                  </a:cubicBezTo>
                  <a:cubicBezTo>
                    <a:pt x="27576" y="117393"/>
                    <a:pt x="46634" y="110351"/>
                    <a:pt x="55660" y="107342"/>
                  </a:cubicBezTo>
                  <a:cubicBezTo>
                    <a:pt x="60961" y="99391"/>
                    <a:pt x="68540" y="92554"/>
                    <a:pt x="71562" y="83488"/>
                  </a:cubicBezTo>
                  <a:cubicBezTo>
                    <a:pt x="72887" y="79512"/>
                    <a:pt x="73664" y="75309"/>
                    <a:pt x="75538" y="71561"/>
                  </a:cubicBezTo>
                  <a:cubicBezTo>
                    <a:pt x="90952" y="40733"/>
                    <a:pt x="77471" y="77686"/>
                    <a:pt x="87465" y="47707"/>
                  </a:cubicBezTo>
                  <a:cubicBezTo>
                    <a:pt x="86140" y="38431"/>
                    <a:pt x="87295" y="28441"/>
                    <a:pt x="83489" y="19878"/>
                  </a:cubicBezTo>
                  <a:cubicBezTo>
                    <a:pt x="81548" y="15512"/>
                    <a:pt x="75293" y="14912"/>
                    <a:pt x="71562" y="11927"/>
                  </a:cubicBezTo>
                  <a:cubicBezTo>
                    <a:pt x="55969" y="-548"/>
                    <a:pt x="72398" y="6903"/>
                    <a:pt x="51684" y="0"/>
                  </a:cubicBezTo>
                  <a:cubicBezTo>
                    <a:pt x="43664" y="1336"/>
                    <a:pt x="11927" y="1875"/>
                    <a:pt x="11927" y="19878"/>
                  </a:cubicBezTo>
                  <a:lnTo>
                    <a:pt x="11927" y="27829"/>
                  </a:lnTo>
                </a:path>
              </a:pathLst>
            </a:custGeom>
            <a:solidFill>
              <a:srgbClr val="FFC000"/>
            </a:solidFill>
            <a:ln w="12700" cap="flat" cmpd="sng" algn="ctr">
              <a:solidFill>
                <a:srgbClr val="FFC0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Forma livre 41"/>
            <p:cNvSpPr/>
            <p:nvPr/>
          </p:nvSpPr>
          <p:spPr>
            <a:xfrm>
              <a:off x="9236527" y="1659339"/>
              <a:ext cx="89228" cy="119105"/>
            </a:xfrm>
            <a:custGeom>
              <a:avLst/>
              <a:gdLst>
                <a:gd name="connsiteX0" fmla="*/ 0 w 87465"/>
                <a:gd name="connsiteY0" fmla="*/ 99391 h 115678"/>
                <a:gd name="connsiteX1" fmla="*/ 19879 w 87465"/>
                <a:gd name="connsiteY1" fmla="*/ 115294 h 115678"/>
                <a:gd name="connsiteX2" fmla="*/ 55660 w 87465"/>
                <a:gd name="connsiteY2" fmla="*/ 107342 h 115678"/>
                <a:gd name="connsiteX3" fmla="*/ 71562 w 87465"/>
                <a:gd name="connsiteY3" fmla="*/ 83488 h 115678"/>
                <a:gd name="connsiteX4" fmla="*/ 75538 w 87465"/>
                <a:gd name="connsiteY4" fmla="*/ 71561 h 115678"/>
                <a:gd name="connsiteX5" fmla="*/ 87465 w 87465"/>
                <a:gd name="connsiteY5" fmla="*/ 47707 h 115678"/>
                <a:gd name="connsiteX6" fmla="*/ 83489 w 87465"/>
                <a:gd name="connsiteY6" fmla="*/ 19878 h 115678"/>
                <a:gd name="connsiteX7" fmla="*/ 71562 w 87465"/>
                <a:gd name="connsiteY7" fmla="*/ 11927 h 115678"/>
                <a:gd name="connsiteX8" fmla="*/ 51684 w 87465"/>
                <a:gd name="connsiteY8" fmla="*/ 0 h 115678"/>
                <a:gd name="connsiteX9" fmla="*/ 11927 w 87465"/>
                <a:gd name="connsiteY9" fmla="*/ 19878 h 115678"/>
                <a:gd name="connsiteX10" fmla="*/ 11927 w 87465"/>
                <a:gd name="connsiteY10" fmla="*/ 27829 h 115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465" h="115678">
                  <a:moveTo>
                    <a:pt x="0" y="99391"/>
                  </a:moveTo>
                  <a:cubicBezTo>
                    <a:pt x="6626" y="104692"/>
                    <a:pt x="11692" y="113061"/>
                    <a:pt x="19879" y="115294"/>
                  </a:cubicBezTo>
                  <a:cubicBezTo>
                    <a:pt x="27576" y="117393"/>
                    <a:pt x="46634" y="110351"/>
                    <a:pt x="55660" y="107342"/>
                  </a:cubicBezTo>
                  <a:cubicBezTo>
                    <a:pt x="60961" y="99391"/>
                    <a:pt x="68540" y="92554"/>
                    <a:pt x="71562" y="83488"/>
                  </a:cubicBezTo>
                  <a:cubicBezTo>
                    <a:pt x="72887" y="79512"/>
                    <a:pt x="73664" y="75309"/>
                    <a:pt x="75538" y="71561"/>
                  </a:cubicBezTo>
                  <a:cubicBezTo>
                    <a:pt x="90952" y="40733"/>
                    <a:pt x="77471" y="77686"/>
                    <a:pt x="87465" y="47707"/>
                  </a:cubicBezTo>
                  <a:cubicBezTo>
                    <a:pt x="86140" y="38431"/>
                    <a:pt x="87295" y="28441"/>
                    <a:pt x="83489" y="19878"/>
                  </a:cubicBezTo>
                  <a:cubicBezTo>
                    <a:pt x="81548" y="15512"/>
                    <a:pt x="75293" y="14912"/>
                    <a:pt x="71562" y="11927"/>
                  </a:cubicBezTo>
                  <a:cubicBezTo>
                    <a:pt x="55969" y="-548"/>
                    <a:pt x="72398" y="6903"/>
                    <a:pt x="51684" y="0"/>
                  </a:cubicBezTo>
                  <a:cubicBezTo>
                    <a:pt x="43664" y="1336"/>
                    <a:pt x="11927" y="1875"/>
                    <a:pt x="11927" y="19878"/>
                  </a:cubicBezTo>
                  <a:lnTo>
                    <a:pt x="11927" y="27829"/>
                  </a:lnTo>
                </a:path>
              </a:pathLst>
            </a:custGeom>
            <a:solidFill>
              <a:srgbClr val="FFC000"/>
            </a:solidFill>
            <a:ln w="12700" cap="flat" cmpd="sng" algn="ctr">
              <a:solidFill>
                <a:srgbClr val="FFC0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Forma livre 42"/>
            <p:cNvSpPr/>
            <p:nvPr/>
          </p:nvSpPr>
          <p:spPr>
            <a:xfrm>
              <a:off x="8452068" y="1249914"/>
              <a:ext cx="89228" cy="115382"/>
            </a:xfrm>
            <a:custGeom>
              <a:avLst/>
              <a:gdLst>
                <a:gd name="connsiteX0" fmla="*/ 0 w 87465"/>
                <a:gd name="connsiteY0" fmla="*/ 99391 h 115678"/>
                <a:gd name="connsiteX1" fmla="*/ 19879 w 87465"/>
                <a:gd name="connsiteY1" fmla="*/ 115294 h 115678"/>
                <a:gd name="connsiteX2" fmla="*/ 55660 w 87465"/>
                <a:gd name="connsiteY2" fmla="*/ 107342 h 115678"/>
                <a:gd name="connsiteX3" fmla="*/ 71562 w 87465"/>
                <a:gd name="connsiteY3" fmla="*/ 83488 h 115678"/>
                <a:gd name="connsiteX4" fmla="*/ 75538 w 87465"/>
                <a:gd name="connsiteY4" fmla="*/ 71561 h 115678"/>
                <a:gd name="connsiteX5" fmla="*/ 87465 w 87465"/>
                <a:gd name="connsiteY5" fmla="*/ 47707 h 115678"/>
                <a:gd name="connsiteX6" fmla="*/ 83489 w 87465"/>
                <a:gd name="connsiteY6" fmla="*/ 19878 h 115678"/>
                <a:gd name="connsiteX7" fmla="*/ 71562 w 87465"/>
                <a:gd name="connsiteY7" fmla="*/ 11927 h 115678"/>
                <a:gd name="connsiteX8" fmla="*/ 51684 w 87465"/>
                <a:gd name="connsiteY8" fmla="*/ 0 h 115678"/>
                <a:gd name="connsiteX9" fmla="*/ 11927 w 87465"/>
                <a:gd name="connsiteY9" fmla="*/ 19878 h 115678"/>
                <a:gd name="connsiteX10" fmla="*/ 11927 w 87465"/>
                <a:gd name="connsiteY10" fmla="*/ 27829 h 115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465" h="115678">
                  <a:moveTo>
                    <a:pt x="0" y="99391"/>
                  </a:moveTo>
                  <a:cubicBezTo>
                    <a:pt x="6626" y="104692"/>
                    <a:pt x="11692" y="113061"/>
                    <a:pt x="19879" y="115294"/>
                  </a:cubicBezTo>
                  <a:cubicBezTo>
                    <a:pt x="27576" y="117393"/>
                    <a:pt x="46634" y="110351"/>
                    <a:pt x="55660" y="107342"/>
                  </a:cubicBezTo>
                  <a:cubicBezTo>
                    <a:pt x="60961" y="99391"/>
                    <a:pt x="68540" y="92554"/>
                    <a:pt x="71562" y="83488"/>
                  </a:cubicBezTo>
                  <a:cubicBezTo>
                    <a:pt x="72887" y="79512"/>
                    <a:pt x="73664" y="75309"/>
                    <a:pt x="75538" y="71561"/>
                  </a:cubicBezTo>
                  <a:cubicBezTo>
                    <a:pt x="90952" y="40733"/>
                    <a:pt x="77471" y="77686"/>
                    <a:pt x="87465" y="47707"/>
                  </a:cubicBezTo>
                  <a:cubicBezTo>
                    <a:pt x="86140" y="38431"/>
                    <a:pt x="87295" y="28441"/>
                    <a:pt x="83489" y="19878"/>
                  </a:cubicBezTo>
                  <a:cubicBezTo>
                    <a:pt x="81548" y="15512"/>
                    <a:pt x="75293" y="14912"/>
                    <a:pt x="71562" y="11927"/>
                  </a:cubicBezTo>
                  <a:cubicBezTo>
                    <a:pt x="55969" y="-548"/>
                    <a:pt x="72398" y="6903"/>
                    <a:pt x="51684" y="0"/>
                  </a:cubicBezTo>
                  <a:cubicBezTo>
                    <a:pt x="43664" y="1336"/>
                    <a:pt x="11927" y="1875"/>
                    <a:pt x="11927" y="19878"/>
                  </a:cubicBezTo>
                  <a:lnTo>
                    <a:pt x="11927" y="27829"/>
                  </a:lnTo>
                </a:path>
              </a:pathLst>
            </a:custGeom>
            <a:solidFill>
              <a:srgbClr val="FFC000"/>
            </a:solidFill>
            <a:ln w="12700" cap="flat" cmpd="sng" algn="ctr">
              <a:solidFill>
                <a:srgbClr val="FFC0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Forma livre 43"/>
            <p:cNvSpPr/>
            <p:nvPr/>
          </p:nvSpPr>
          <p:spPr>
            <a:xfrm>
              <a:off x="8366557" y="2046431"/>
              <a:ext cx="85511" cy="115382"/>
            </a:xfrm>
            <a:custGeom>
              <a:avLst/>
              <a:gdLst>
                <a:gd name="connsiteX0" fmla="*/ 0 w 87465"/>
                <a:gd name="connsiteY0" fmla="*/ 99391 h 115678"/>
                <a:gd name="connsiteX1" fmla="*/ 19879 w 87465"/>
                <a:gd name="connsiteY1" fmla="*/ 115294 h 115678"/>
                <a:gd name="connsiteX2" fmla="*/ 55660 w 87465"/>
                <a:gd name="connsiteY2" fmla="*/ 107342 h 115678"/>
                <a:gd name="connsiteX3" fmla="*/ 71562 w 87465"/>
                <a:gd name="connsiteY3" fmla="*/ 83488 h 115678"/>
                <a:gd name="connsiteX4" fmla="*/ 75538 w 87465"/>
                <a:gd name="connsiteY4" fmla="*/ 71561 h 115678"/>
                <a:gd name="connsiteX5" fmla="*/ 87465 w 87465"/>
                <a:gd name="connsiteY5" fmla="*/ 47707 h 115678"/>
                <a:gd name="connsiteX6" fmla="*/ 83489 w 87465"/>
                <a:gd name="connsiteY6" fmla="*/ 19878 h 115678"/>
                <a:gd name="connsiteX7" fmla="*/ 71562 w 87465"/>
                <a:gd name="connsiteY7" fmla="*/ 11927 h 115678"/>
                <a:gd name="connsiteX8" fmla="*/ 51684 w 87465"/>
                <a:gd name="connsiteY8" fmla="*/ 0 h 115678"/>
                <a:gd name="connsiteX9" fmla="*/ 11927 w 87465"/>
                <a:gd name="connsiteY9" fmla="*/ 19878 h 115678"/>
                <a:gd name="connsiteX10" fmla="*/ 11927 w 87465"/>
                <a:gd name="connsiteY10" fmla="*/ 27829 h 115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7465" h="115678">
                  <a:moveTo>
                    <a:pt x="0" y="99391"/>
                  </a:moveTo>
                  <a:cubicBezTo>
                    <a:pt x="6626" y="104692"/>
                    <a:pt x="11692" y="113061"/>
                    <a:pt x="19879" y="115294"/>
                  </a:cubicBezTo>
                  <a:cubicBezTo>
                    <a:pt x="27576" y="117393"/>
                    <a:pt x="46634" y="110351"/>
                    <a:pt x="55660" y="107342"/>
                  </a:cubicBezTo>
                  <a:cubicBezTo>
                    <a:pt x="60961" y="99391"/>
                    <a:pt x="68540" y="92554"/>
                    <a:pt x="71562" y="83488"/>
                  </a:cubicBezTo>
                  <a:cubicBezTo>
                    <a:pt x="72887" y="79512"/>
                    <a:pt x="73664" y="75309"/>
                    <a:pt x="75538" y="71561"/>
                  </a:cubicBezTo>
                  <a:cubicBezTo>
                    <a:pt x="90952" y="40733"/>
                    <a:pt x="77471" y="77686"/>
                    <a:pt x="87465" y="47707"/>
                  </a:cubicBezTo>
                  <a:cubicBezTo>
                    <a:pt x="86140" y="38431"/>
                    <a:pt x="87295" y="28441"/>
                    <a:pt x="83489" y="19878"/>
                  </a:cubicBezTo>
                  <a:cubicBezTo>
                    <a:pt x="81548" y="15512"/>
                    <a:pt x="75293" y="14912"/>
                    <a:pt x="71562" y="11927"/>
                  </a:cubicBezTo>
                  <a:cubicBezTo>
                    <a:pt x="55969" y="-548"/>
                    <a:pt x="72398" y="6903"/>
                    <a:pt x="51684" y="0"/>
                  </a:cubicBezTo>
                  <a:cubicBezTo>
                    <a:pt x="43664" y="1336"/>
                    <a:pt x="11927" y="1875"/>
                    <a:pt x="11927" y="19878"/>
                  </a:cubicBezTo>
                  <a:lnTo>
                    <a:pt x="11927" y="27829"/>
                  </a:lnTo>
                </a:path>
              </a:pathLst>
            </a:custGeom>
            <a:solidFill>
              <a:srgbClr val="FFC000"/>
            </a:solidFill>
            <a:ln w="12700" cap="flat" cmpd="sng" algn="ctr">
              <a:solidFill>
                <a:srgbClr val="FFC00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4" name="Conector de seta reta 3"/>
          <p:cNvCxnSpPr/>
          <p:nvPr/>
        </p:nvCxnSpPr>
        <p:spPr>
          <a:xfrm>
            <a:off x="4371977" y="3871112"/>
            <a:ext cx="838200" cy="8096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8" name="Conector de seta reta 47"/>
          <p:cNvCxnSpPr/>
          <p:nvPr/>
        </p:nvCxnSpPr>
        <p:spPr>
          <a:xfrm flipH="1">
            <a:off x="3220245" y="3857595"/>
            <a:ext cx="658812" cy="8175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181" name="CaixaDeTexto 21"/>
          <p:cNvSpPr txBox="1">
            <a:spLocks noChangeArrowheads="1"/>
          </p:cNvSpPr>
          <p:nvPr/>
        </p:nvSpPr>
        <p:spPr bwMode="auto">
          <a:xfrm>
            <a:off x="1483520" y="4203778"/>
            <a:ext cx="1676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 dirty="0"/>
              <a:t>Colônia bacteriana</a:t>
            </a:r>
            <a:endParaRPr lang="en-US" altLang="en-US" sz="1400" dirty="0"/>
          </a:p>
        </p:txBody>
      </p:sp>
      <p:pic>
        <p:nvPicPr>
          <p:cNvPr id="7182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132" y="4756228"/>
            <a:ext cx="12763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" name="CaixaDeTexto 22"/>
          <p:cNvSpPr txBox="1">
            <a:spLocks noChangeArrowheads="1"/>
          </p:cNvSpPr>
          <p:nvPr/>
        </p:nvSpPr>
        <p:spPr bwMode="auto">
          <a:xfrm>
            <a:off x="3809207" y="4481591"/>
            <a:ext cx="1090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400"/>
              <a:t>Repicagem</a:t>
            </a:r>
            <a:endParaRPr lang="en-US" altLang="en-US" sz="1400"/>
          </a:p>
        </p:txBody>
      </p:sp>
      <p:grpSp>
        <p:nvGrpSpPr>
          <p:cNvPr id="8208" name="Grupo 6"/>
          <p:cNvGrpSpPr>
            <a:grpSpLocks/>
          </p:cNvGrpSpPr>
          <p:nvPr/>
        </p:nvGrpSpPr>
        <p:grpSpPr bwMode="auto">
          <a:xfrm>
            <a:off x="2936083" y="1726367"/>
            <a:ext cx="4576762" cy="2128837"/>
            <a:chOff x="-108520" y="3068960"/>
            <a:chExt cx="4576762" cy="2129632"/>
          </a:xfrm>
        </p:grpSpPr>
        <p:pic>
          <p:nvPicPr>
            <p:cNvPr id="8211" name="Imagem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20" y="3222154"/>
              <a:ext cx="2876550" cy="1884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2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2130" y="3503142"/>
              <a:ext cx="1460500" cy="1320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13" name="CaixaDeTexto 2"/>
            <p:cNvSpPr txBox="1">
              <a:spLocks noChangeArrowheads="1"/>
            </p:cNvSpPr>
            <p:nvPr/>
          </p:nvSpPr>
          <p:spPr bwMode="auto">
            <a:xfrm>
              <a:off x="56580" y="4890617"/>
              <a:ext cx="178593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en-US" sz="1400"/>
                <a:t>Folha com sintomas</a:t>
              </a:r>
              <a:endParaRPr lang="en-US" altLang="en-US" sz="1400"/>
            </a:p>
          </p:txBody>
        </p:sp>
        <p:sp>
          <p:nvSpPr>
            <p:cNvPr id="8214" name="CaixaDeTexto 19"/>
            <p:cNvSpPr txBox="1">
              <a:spLocks noChangeArrowheads="1"/>
            </p:cNvSpPr>
            <p:nvPr/>
          </p:nvSpPr>
          <p:spPr bwMode="auto">
            <a:xfrm>
              <a:off x="1329755" y="3068960"/>
              <a:ext cx="830263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en-US" sz="1400"/>
                <a:t>amostra</a:t>
              </a:r>
              <a:endParaRPr lang="en-US" altLang="en-US" sz="1400"/>
            </a:p>
          </p:txBody>
        </p:sp>
        <p:sp>
          <p:nvSpPr>
            <p:cNvPr id="8215" name="CaixaDeTexto 20"/>
            <p:cNvSpPr txBox="1">
              <a:spLocks noChangeArrowheads="1"/>
            </p:cNvSpPr>
            <p:nvPr/>
          </p:nvSpPr>
          <p:spPr bwMode="auto">
            <a:xfrm>
              <a:off x="2096517" y="4890617"/>
              <a:ext cx="23717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en-US" sz="1400"/>
                <a:t>Plaqueamento de amostras</a:t>
              </a:r>
              <a:endParaRPr lang="en-US" altLang="en-US" sz="1400"/>
            </a:p>
          </p:txBody>
        </p:sp>
        <p:cxnSp>
          <p:nvCxnSpPr>
            <p:cNvPr id="54" name="Conector de seta reta 53"/>
            <p:cNvCxnSpPr/>
            <p:nvPr/>
          </p:nvCxnSpPr>
          <p:spPr>
            <a:xfrm>
              <a:off x="1675830" y="4234620"/>
              <a:ext cx="714375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56" name="Conector de seta reta 55"/>
          <p:cNvCxnSpPr/>
          <p:nvPr/>
        </p:nvCxnSpPr>
        <p:spPr>
          <a:xfrm>
            <a:off x="6512720" y="5364873"/>
            <a:ext cx="71596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7" name="Conector de seta reta 56"/>
          <p:cNvCxnSpPr/>
          <p:nvPr/>
        </p:nvCxnSpPr>
        <p:spPr>
          <a:xfrm>
            <a:off x="3002757" y="5346778"/>
            <a:ext cx="71437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5" name="Retângulo 44"/>
          <p:cNvSpPr/>
          <p:nvPr/>
        </p:nvSpPr>
        <p:spPr>
          <a:xfrm>
            <a:off x="1187624" y="332656"/>
            <a:ext cx="7488832" cy="56634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992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405483" y="342822"/>
            <a:ext cx="734481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 smtClean="0">
                <a:latin typeface="Calibri" panose="020F0502020204030204" pitchFamily="34" charset="0"/>
              </a:rPr>
              <a:t>isolamento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>
                <a:latin typeface="Calibri" panose="020F0502020204030204" pitchFamily="34" charset="0"/>
              </a:rPr>
              <a:t>de </a:t>
            </a:r>
            <a:r>
              <a:rPr lang="en-US" altLang="en-US" dirty="0" err="1">
                <a:latin typeface="Calibri" panose="020F0502020204030204" pitchFamily="34" charset="0"/>
              </a:rPr>
              <a:t>patógeno</a:t>
            </a:r>
            <a:r>
              <a:rPr lang="en-US" altLang="en-US" dirty="0">
                <a:latin typeface="Calibri" panose="020F0502020204030204" pitchFamily="34" charset="0"/>
              </a:rPr>
              <a:t> </a:t>
            </a:r>
            <a:r>
              <a:rPr lang="en-US" altLang="en-US" dirty="0" err="1">
                <a:latin typeface="Calibri" panose="020F0502020204030204" pitchFamily="34" charset="0"/>
              </a:rPr>
              <a:t>fúngico</a:t>
            </a:r>
            <a:r>
              <a:rPr lang="en-US" altLang="en-US" dirty="0">
                <a:latin typeface="Calibri" panose="020F0502020204030204" pitchFamily="34" charset="0"/>
              </a:rPr>
              <a:t> foliar</a:t>
            </a: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1273124" y="4757099"/>
            <a:ext cx="22140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400" b="1" dirty="0"/>
              <a:t>m</a:t>
            </a:r>
            <a:r>
              <a:rPr lang="pt-BR" altLang="en-US" sz="1400" b="1" dirty="0" smtClean="0"/>
              <a:t>ancha </a:t>
            </a:r>
            <a:r>
              <a:rPr lang="pt-BR" altLang="en-US" sz="1400" b="1" dirty="0"/>
              <a:t>de </a:t>
            </a:r>
            <a:r>
              <a:rPr lang="pt-BR" altLang="en-US" sz="1400" b="1" i="1" dirty="0" err="1"/>
              <a:t>Cercospora</a:t>
            </a:r>
            <a:r>
              <a:rPr lang="pt-BR" altLang="en-US" sz="1400" b="1" i="1" dirty="0"/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1400" b="1" dirty="0"/>
              <a:t>      (beterraba)</a:t>
            </a:r>
          </a:p>
        </p:txBody>
      </p:sp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3118386" y="897409"/>
            <a:ext cx="56409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000" dirty="0" smtClean="0">
                <a:latin typeface="Calibri" panose="020F0502020204030204" pitchFamily="34" charset="0"/>
              </a:rPr>
              <a:t>retirar </a:t>
            </a:r>
            <a:r>
              <a:rPr lang="pt-BR" altLang="en-US" sz="2000" dirty="0">
                <a:latin typeface="Calibri" panose="020F0502020204030204" pitchFamily="34" charset="0"/>
              </a:rPr>
              <a:t>4-5 frações da região de transição (3 a 5 mm)</a:t>
            </a:r>
          </a:p>
        </p:txBody>
      </p:sp>
      <p:graphicFrame>
        <p:nvGraphicFramePr>
          <p:cNvPr id="922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816302"/>
              </p:ext>
            </p:extLst>
          </p:nvPr>
        </p:nvGraphicFramePr>
        <p:xfrm>
          <a:off x="5519738" y="1248246"/>
          <a:ext cx="292100" cy="27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Foto do Photo Editor" r:id="rId3" imgW="542857" imgH="504762" progId="MSPhotoEd.3">
                  <p:embed/>
                </p:oleObj>
              </mc:Choice>
              <mc:Fallback>
                <p:oleObj name="Foto do Photo Editor" r:id="rId3" imgW="542857" imgH="50476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20000" contras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9738" y="1248246"/>
                        <a:ext cx="292100" cy="27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3793753" y="2008096"/>
            <a:ext cx="35274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000" dirty="0" smtClean="0">
                <a:latin typeface="Calibri" panose="020F0502020204030204" pitchFamily="34" charset="0"/>
              </a:rPr>
              <a:t>lavar </a:t>
            </a:r>
            <a:r>
              <a:rPr lang="pt-BR" altLang="en-US" sz="2000" dirty="0">
                <a:latin typeface="Calibri" panose="020F0502020204030204" pitchFamily="34" charset="0"/>
              </a:rPr>
              <a:t>c/ álcool 70% (30 a 60 s)</a:t>
            </a:r>
          </a:p>
        </p:txBody>
      </p:sp>
      <p:sp>
        <p:nvSpPr>
          <p:cNvPr id="9224" name="Text Box 10"/>
          <p:cNvSpPr txBox="1">
            <a:spLocks noChangeArrowheads="1"/>
          </p:cNvSpPr>
          <p:nvPr/>
        </p:nvSpPr>
        <p:spPr bwMode="auto">
          <a:xfrm>
            <a:off x="3521888" y="2727166"/>
            <a:ext cx="40566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000" dirty="0" smtClean="0">
                <a:latin typeface="Calibri" panose="020F0502020204030204" pitchFamily="34" charset="0"/>
              </a:rPr>
              <a:t>hipoclorito </a:t>
            </a:r>
            <a:r>
              <a:rPr lang="pt-BR" altLang="en-US" sz="2000" dirty="0">
                <a:latin typeface="Calibri" panose="020F0502020204030204" pitchFamily="34" charset="0"/>
              </a:rPr>
              <a:t>de sódio (0,5-1</a:t>
            </a:r>
            <a:r>
              <a:rPr lang="pt-BR" altLang="en-US" sz="2000" dirty="0" smtClean="0">
                <a:latin typeface="Calibri" panose="020F0502020204030204" pitchFamily="34" charset="0"/>
              </a:rPr>
              <a:t>%)/1 </a:t>
            </a:r>
            <a:r>
              <a:rPr lang="pt-BR" altLang="en-US" sz="2000" dirty="0">
                <a:latin typeface="Calibri" panose="020F0502020204030204" pitchFamily="34" charset="0"/>
              </a:rPr>
              <a:t>min.</a:t>
            </a:r>
          </a:p>
        </p:txBody>
      </p:sp>
      <p:sp>
        <p:nvSpPr>
          <p:cNvPr id="3" name="Oval 12"/>
          <p:cNvSpPr>
            <a:spLocks noChangeArrowheads="1"/>
          </p:cNvSpPr>
          <p:nvPr/>
        </p:nvSpPr>
        <p:spPr bwMode="auto">
          <a:xfrm>
            <a:off x="4639832" y="4323301"/>
            <a:ext cx="1368425" cy="12969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latin typeface="Calibri" panose="020F0502020204030204" pitchFamily="34" charset="0"/>
            </a:endParaRPr>
          </a:p>
        </p:txBody>
      </p:sp>
      <p:pic>
        <p:nvPicPr>
          <p:cNvPr id="9227" name="Picture 13"/>
          <p:cNvPicPr>
            <a:picLocks noChangeAspect="1" noChangeArrowheads="1"/>
          </p:cNvPicPr>
          <p:nvPr/>
        </p:nvPicPr>
        <p:blipFill>
          <a:blip r:embed="rId5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1295871"/>
            <a:ext cx="29368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8" name="Text Box 14"/>
          <p:cNvSpPr txBox="1">
            <a:spLocks noChangeArrowheads="1"/>
          </p:cNvSpPr>
          <p:nvPr/>
        </p:nvSpPr>
        <p:spPr bwMode="auto">
          <a:xfrm>
            <a:off x="5697180" y="4077051"/>
            <a:ext cx="8191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en-US" sz="2000" dirty="0" smtClean="0">
                <a:latin typeface="Calibri" panose="020F0502020204030204" pitchFamily="34" charset="0"/>
              </a:rPr>
              <a:t>pinça</a:t>
            </a:r>
            <a:endParaRPr lang="pt-BR" altLang="en-US" sz="2000" dirty="0">
              <a:latin typeface="Calibri" panose="020F0502020204030204" pitchFamily="34" charset="0"/>
            </a:endParaRPr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5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852" y="4515799"/>
            <a:ext cx="2619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7"/>
          <p:cNvPicPr>
            <a:picLocks noChangeAspect="1" noChangeArrowheads="1"/>
          </p:cNvPicPr>
          <p:nvPr/>
        </p:nvPicPr>
        <p:blipFill>
          <a:blip r:embed="rId5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029" y="4875845"/>
            <a:ext cx="2619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8"/>
          <p:cNvPicPr>
            <a:picLocks noChangeAspect="1" noChangeArrowheads="1"/>
          </p:cNvPicPr>
          <p:nvPr/>
        </p:nvPicPr>
        <p:blipFill>
          <a:blip r:embed="rId5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853" y="5269105"/>
            <a:ext cx="2619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9"/>
          <p:cNvPicPr>
            <a:picLocks noChangeAspect="1" noChangeArrowheads="1"/>
          </p:cNvPicPr>
          <p:nvPr/>
        </p:nvPicPr>
        <p:blipFill>
          <a:blip r:embed="rId5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79" y="4851144"/>
            <a:ext cx="26193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4" name="Text Box 20"/>
          <p:cNvSpPr txBox="1">
            <a:spLocks noChangeArrowheads="1"/>
          </p:cNvSpPr>
          <p:nvPr/>
        </p:nvSpPr>
        <p:spPr bwMode="auto">
          <a:xfrm>
            <a:off x="5502275" y="5307678"/>
            <a:ext cx="255587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pt-BR" altLang="en-US" sz="2000" dirty="0" smtClean="0">
                <a:latin typeface="Calibri" panose="020F0502020204030204" pitchFamily="34" charset="0"/>
              </a:rPr>
              <a:t>meio </a:t>
            </a:r>
            <a:r>
              <a:rPr lang="pt-BR" altLang="en-US" sz="2000" dirty="0">
                <a:latin typeface="Calibri" panose="020F0502020204030204" pitchFamily="34" charset="0"/>
              </a:rPr>
              <a:t>de cultura</a:t>
            </a:r>
          </a:p>
        </p:txBody>
      </p:sp>
      <p:sp>
        <p:nvSpPr>
          <p:cNvPr id="9235" name="Text Box 22"/>
          <p:cNvSpPr txBox="1">
            <a:spLocks noChangeArrowheads="1"/>
          </p:cNvSpPr>
          <p:nvPr/>
        </p:nvSpPr>
        <p:spPr bwMode="auto">
          <a:xfrm>
            <a:off x="4009414" y="3440920"/>
            <a:ext cx="29287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000" dirty="0" smtClean="0">
                <a:latin typeface="Calibri" panose="020F0502020204030204" pitchFamily="34" charset="0"/>
              </a:rPr>
              <a:t>lavar </a:t>
            </a:r>
            <a:r>
              <a:rPr lang="pt-BR" altLang="en-US" sz="2000" dirty="0">
                <a:latin typeface="Calibri" panose="020F0502020204030204" pitchFamily="34" charset="0"/>
              </a:rPr>
              <a:t>em água esterilizada</a:t>
            </a:r>
          </a:p>
        </p:txBody>
      </p:sp>
      <p:sp>
        <p:nvSpPr>
          <p:cNvPr id="10264" name="Rectangle 24"/>
          <p:cNvSpPr>
            <a:spLocks noChangeArrowheads="1"/>
          </p:cNvSpPr>
          <p:nvPr/>
        </p:nvSpPr>
        <p:spPr bwMode="auto">
          <a:xfrm>
            <a:off x="3142302" y="5543705"/>
            <a:ext cx="462152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 smtClean="0">
                <a:latin typeface="Calibri" panose="020F0502020204030204" pitchFamily="34" charset="0"/>
              </a:rPr>
              <a:t>realizar</a:t>
            </a:r>
            <a:r>
              <a:rPr lang="en-US" altLang="en-US" sz="2000" dirty="0" smtClean="0">
                <a:latin typeface="Calibri" panose="020F0502020204030204" pitchFamily="34" charset="0"/>
              </a:rPr>
              <a:t> </a:t>
            </a:r>
            <a:r>
              <a:rPr lang="en-US" altLang="en-US" sz="2000" dirty="0">
                <a:latin typeface="Calibri" panose="020F0502020204030204" pitchFamily="34" charset="0"/>
              </a:rPr>
              <a:t>o </a:t>
            </a:r>
            <a:r>
              <a:rPr lang="en-US" altLang="en-US" sz="2000" dirty="0" err="1">
                <a:latin typeface="Calibri" panose="020F0502020204030204" pitchFamily="34" charset="0"/>
              </a:rPr>
              <a:t>isolamento</a:t>
            </a:r>
            <a:r>
              <a:rPr lang="en-US" altLang="en-US" sz="2000" dirty="0">
                <a:latin typeface="Calibri" panose="020F0502020204030204" pitchFamily="34" charset="0"/>
              </a:rPr>
              <a:t> </a:t>
            </a:r>
            <a:r>
              <a:rPr lang="en-US" altLang="en-US" sz="2000" dirty="0" err="1">
                <a:latin typeface="Calibri" panose="020F0502020204030204" pitchFamily="34" charset="0"/>
              </a:rPr>
              <a:t>próximo</a:t>
            </a:r>
            <a:r>
              <a:rPr lang="en-US" altLang="en-US" sz="2000" dirty="0">
                <a:latin typeface="Calibri" panose="020F0502020204030204" pitchFamily="34" charset="0"/>
              </a:rPr>
              <a:t> a </a:t>
            </a:r>
            <a:r>
              <a:rPr lang="en-US" altLang="en-US" sz="2000" dirty="0" err="1">
                <a:latin typeface="Calibri" panose="020F0502020204030204" pitchFamily="34" charset="0"/>
              </a:rPr>
              <a:t>lamparina</a:t>
            </a:r>
            <a:endParaRPr lang="en-US" altLang="en-US" sz="2000" dirty="0">
              <a:latin typeface="Calibri" panose="020F0502020204030204" pitchFamily="34" charset="0"/>
            </a:endParaRPr>
          </a:p>
        </p:txBody>
      </p:sp>
      <p:pic>
        <p:nvPicPr>
          <p:cNvPr id="10265" name="Picture 25" descr="Bunsen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4"/>
          <a:stretch>
            <a:fillRect/>
          </a:stretch>
        </p:blipFill>
        <p:spPr bwMode="auto">
          <a:xfrm>
            <a:off x="7716112" y="4509120"/>
            <a:ext cx="672312" cy="1377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9" name="Picture 26"/>
          <p:cNvPicPr>
            <a:picLocks noChangeAspect="1" noChangeArrowheads="1"/>
          </p:cNvPicPr>
          <p:nvPr/>
        </p:nvPicPr>
        <p:blipFill>
          <a:blip r:embed="rId5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1395884"/>
            <a:ext cx="29210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27"/>
          <p:cNvPicPr>
            <a:picLocks noChangeAspect="1" noChangeArrowheads="1"/>
          </p:cNvPicPr>
          <p:nvPr/>
        </p:nvPicPr>
        <p:blipFill>
          <a:blip r:embed="rId5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75" y="1537171"/>
            <a:ext cx="292100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Imagem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1340768"/>
            <a:ext cx="1052513" cy="310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2" name="Picture 3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25" y="1443977"/>
            <a:ext cx="23336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3717926" y="1263305"/>
            <a:ext cx="376237" cy="498946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8" name="Retângulo 27"/>
          <p:cNvSpPr/>
          <p:nvPr/>
        </p:nvSpPr>
        <p:spPr>
          <a:xfrm>
            <a:off x="1187624" y="332656"/>
            <a:ext cx="7488832" cy="56634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Line 23"/>
          <p:cNvSpPr>
            <a:spLocks noChangeShapeType="1"/>
          </p:cNvSpPr>
          <p:nvPr/>
        </p:nvSpPr>
        <p:spPr bwMode="auto">
          <a:xfrm flipH="1">
            <a:off x="5320075" y="1772015"/>
            <a:ext cx="7937" cy="287337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 sz="2000">
              <a:latin typeface="Calibri" panose="020F0502020204030204" pitchFamily="34" charset="0"/>
            </a:endParaRPr>
          </a:p>
        </p:txBody>
      </p:sp>
      <p:sp>
        <p:nvSpPr>
          <p:cNvPr id="31" name="Line 23"/>
          <p:cNvSpPr>
            <a:spLocks noChangeShapeType="1"/>
          </p:cNvSpPr>
          <p:nvPr/>
        </p:nvSpPr>
        <p:spPr bwMode="auto">
          <a:xfrm flipH="1">
            <a:off x="5361482" y="3899229"/>
            <a:ext cx="7937" cy="287337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 sz="2000">
              <a:latin typeface="Calibri" panose="020F0502020204030204" pitchFamily="34" charset="0"/>
            </a:endParaRPr>
          </a:p>
        </p:txBody>
      </p:sp>
      <p:sp>
        <p:nvSpPr>
          <p:cNvPr id="33" name="Line 23"/>
          <p:cNvSpPr>
            <a:spLocks noChangeShapeType="1"/>
          </p:cNvSpPr>
          <p:nvPr/>
        </p:nvSpPr>
        <p:spPr bwMode="auto">
          <a:xfrm flipH="1">
            <a:off x="5324057" y="2376428"/>
            <a:ext cx="7937" cy="287337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 sz="2000">
              <a:latin typeface="Calibri" panose="020F0502020204030204" pitchFamily="34" charset="0"/>
            </a:endParaRPr>
          </a:p>
        </p:txBody>
      </p:sp>
      <p:sp>
        <p:nvSpPr>
          <p:cNvPr id="34" name="Line 23"/>
          <p:cNvSpPr>
            <a:spLocks noChangeShapeType="1"/>
          </p:cNvSpPr>
          <p:nvPr/>
        </p:nvSpPr>
        <p:spPr bwMode="auto">
          <a:xfrm flipH="1">
            <a:off x="5357513" y="3110852"/>
            <a:ext cx="7937" cy="287337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 sz="20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67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28" b="44926"/>
          <a:stretch>
            <a:fillRect/>
          </a:stretch>
        </p:blipFill>
        <p:spPr bwMode="auto">
          <a:xfrm flipH="1">
            <a:off x="1314451" y="963613"/>
            <a:ext cx="20669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1286695" y="366655"/>
            <a:ext cx="741756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3000" dirty="0">
                <a:latin typeface="Calibri" panose="020F0502020204030204" pitchFamily="34" charset="0"/>
              </a:rPr>
              <a:t>Isolamento de patógeno bacteriano foliar</a:t>
            </a:r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8077620"/>
              </p:ext>
            </p:extLst>
          </p:nvPr>
        </p:nvGraphicFramePr>
        <p:xfrm>
          <a:off x="5510998" y="1261727"/>
          <a:ext cx="207963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Foto do Photo Editor" r:id="rId4" imgW="257007" imgH="266737" progId="MSPhotoEd.3">
                  <p:embed/>
                </p:oleObj>
              </mc:Choice>
              <mc:Fallback>
                <p:oleObj name="Foto do Photo Editor" r:id="rId4" imgW="257007" imgH="26673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20000" contras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0998" y="1261727"/>
                        <a:ext cx="207963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034634" y="866253"/>
            <a:ext cx="56696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000" dirty="0" smtClean="0">
                <a:latin typeface="Calibri" panose="020F0502020204030204" pitchFamily="34" charset="0"/>
              </a:rPr>
              <a:t>cortar 1-2 pedaços da região de transição (3 a 5 mm)</a:t>
            </a:r>
            <a:endParaRPr lang="pt-BR" altLang="en-US" sz="2000" dirty="0">
              <a:latin typeface="Calibri" panose="020F0502020204030204" pitchFamily="34" charset="0"/>
            </a:endParaRP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636" y="1261727"/>
            <a:ext cx="2079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4959353" y="1287721"/>
            <a:ext cx="6421" cy="315520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3396550" y="1649793"/>
            <a:ext cx="35274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000" dirty="0" smtClean="0">
                <a:latin typeface="Calibri" panose="020F0502020204030204" pitchFamily="34" charset="0"/>
              </a:rPr>
              <a:t>lavar c/ álcool 70% (30 a 60 s)</a:t>
            </a:r>
            <a:endParaRPr lang="pt-BR" altLang="en-US" sz="2000" dirty="0">
              <a:latin typeface="Calibri" panose="020F0502020204030204" pitchFamily="34" charset="0"/>
            </a:endParaRP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2961705" y="2395657"/>
            <a:ext cx="40566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000" dirty="0" smtClean="0">
                <a:latin typeface="Calibri" panose="020F0502020204030204" pitchFamily="34" charset="0"/>
              </a:rPr>
              <a:t>hipoclorito de sódio (0,5-1%)/1 min.</a:t>
            </a:r>
            <a:endParaRPr lang="pt-BR" altLang="en-US" sz="2000" dirty="0">
              <a:latin typeface="Calibri" panose="020F0502020204030204" pitchFamily="34" charset="0"/>
            </a:endParaRPr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H="1">
            <a:off x="4959353" y="1988840"/>
            <a:ext cx="6421" cy="340324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4959353" y="4683316"/>
            <a:ext cx="0" cy="431800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3815967" y="3933056"/>
            <a:ext cx="338553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BR" altLang="en-US" sz="2000" dirty="0" smtClean="0">
                <a:latin typeface="Calibri" panose="020F0502020204030204" pitchFamily="34" charset="0"/>
              </a:rPr>
              <a:t>picar os fragmentos em lâmina de vidro com água esterilizada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BR" altLang="en-US" sz="2000" dirty="0" smtClean="0">
                <a:latin typeface="Calibri" panose="020F0502020204030204" pitchFamily="34" charset="0"/>
              </a:rPr>
              <a:t>(esperar 1-2 min.)</a:t>
            </a:r>
            <a:endParaRPr lang="pt-BR" altLang="en-US" sz="2000" dirty="0">
              <a:latin typeface="Calibri" panose="020F0502020204030204" pitchFamily="34" charset="0"/>
            </a:endParaRPr>
          </a:p>
        </p:txBody>
      </p:sp>
      <p:sp>
        <p:nvSpPr>
          <p:cNvPr id="10255" name="Text Box 16"/>
          <p:cNvSpPr txBox="1">
            <a:spLocks noChangeArrowheads="1"/>
          </p:cNvSpPr>
          <p:nvPr/>
        </p:nvSpPr>
        <p:spPr bwMode="auto">
          <a:xfrm>
            <a:off x="3887206" y="5117001"/>
            <a:ext cx="396448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BR" altLang="en-US" sz="2000" dirty="0" smtClean="0">
                <a:latin typeface="Calibri" panose="020F0502020204030204" pitchFamily="34" charset="0"/>
              </a:rPr>
              <a:t>transferir a suspensão para meio NA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BR" altLang="en-US" sz="2000" dirty="0" smtClean="0">
                <a:latin typeface="Calibri" panose="020F0502020204030204" pitchFamily="34" charset="0"/>
              </a:rPr>
              <a:t> fazendo riscas com alça</a:t>
            </a:r>
            <a:endParaRPr lang="pt-BR" altLang="en-US" sz="2000" dirty="0">
              <a:latin typeface="Calibri" panose="020F0502020204030204" pitchFamily="34" charset="0"/>
            </a:endParaRPr>
          </a:p>
        </p:txBody>
      </p:sp>
      <p:grpSp>
        <p:nvGrpSpPr>
          <p:cNvPr id="10257" name="Group 19"/>
          <p:cNvGrpSpPr>
            <a:grpSpLocks/>
          </p:cNvGrpSpPr>
          <p:nvPr/>
        </p:nvGrpSpPr>
        <p:grpSpPr bwMode="auto">
          <a:xfrm>
            <a:off x="4160423" y="5302041"/>
            <a:ext cx="936625" cy="936625"/>
            <a:chOff x="4023" y="2260"/>
            <a:chExt cx="1306" cy="761"/>
          </a:xfrm>
        </p:grpSpPr>
        <p:graphicFrame>
          <p:nvGraphicFramePr>
            <p:cNvPr id="10265" name="Object 20"/>
            <p:cNvGraphicFramePr>
              <a:graphicFrameLocks noChangeAspect="1"/>
            </p:cNvGraphicFramePr>
            <p:nvPr/>
          </p:nvGraphicFramePr>
          <p:xfrm>
            <a:off x="4023" y="2575"/>
            <a:ext cx="635" cy="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5" name="Foto do Photo Editor" r:id="rId7" imgW="1257476" imgH="447856" progId="MSPhotoEd.3">
                    <p:embed/>
                  </p:oleObj>
                </mc:Choice>
                <mc:Fallback>
                  <p:oleObj name="Foto do Photo Editor" r:id="rId7" imgW="1257476" imgH="447856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23" y="2575"/>
                          <a:ext cx="635" cy="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66" name="Object 21"/>
            <p:cNvGraphicFramePr>
              <a:graphicFrameLocks noChangeAspect="1"/>
            </p:cNvGraphicFramePr>
            <p:nvPr/>
          </p:nvGraphicFramePr>
          <p:xfrm>
            <a:off x="4531" y="2260"/>
            <a:ext cx="798" cy="7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96" name="Foto do Photo Editor" r:id="rId9" imgW="685714" imgH="542857" progId="MSPhotoEd.3">
                    <p:embed/>
                  </p:oleObj>
                </mc:Choice>
                <mc:Fallback>
                  <p:oleObj name="Foto do Photo Editor" r:id="rId9" imgW="685714" imgH="542857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1" y="2260"/>
                          <a:ext cx="798" cy="7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58" name="Text Box 22"/>
          <p:cNvSpPr txBox="1">
            <a:spLocks noChangeArrowheads="1"/>
          </p:cNvSpPr>
          <p:nvPr/>
        </p:nvSpPr>
        <p:spPr bwMode="auto">
          <a:xfrm>
            <a:off x="3491709" y="3187745"/>
            <a:ext cx="288066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000" dirty="0" smtClean="0">
                <a:latin typeface="Calibri" panose="020F0502020204030204" pitchFamily="34" charset="0"/>
              </a:rPr>
              <a:t>lavar em água esterilizada</a:t>
            </a:r>
            <a:endParaRPr lang="pt-BR" altLang="en-US" sz="2000" dirty="0">
              <a:latin typeface="Calibri" panose="020F0502020204030204" pitchFamily="34" charset="0"/>
            </a:endParaRPr>
          </a:p>
        </p:txBody>
      </p:sp>
      <p:pic>
        <p:nvPicPr>
          <p:cNvPr id="11288" name="Picture 24" descr="Bunsen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4"/>
          <a:stretch>
            <a:fillRect/>
          </a:stretch>
        </p:blipFill>
        <p:spPr bwMode="auto">
          <a:xfrm>
            <a:off x="7830257" y="4301110"/>
            <a:ext cx="7731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007" y="2867139"/>
            <a:ext cx="150336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Imagem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58" y="1287721"/>
            <a:ext cx="14319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3" name="Imagem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1"/>
          <a:stretch>
            <a:fillRect/>
          </a:stretch>
        </p:blipFill>
        <p:spPr bwMode="auto">
          <a:xfrm>
            <a:off x="1272524" y="4034029"/>
            <a:ext cx="24923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4" name="Imagem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13" y="5156791"/>
            <a:ext cx="85725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tângulo 26"/>
          <p:cNvSpPr/>
          <p:nvPr/>
        </p:nvSpPr>
        <p:spPr>
          <a:xfrm>
            <a:off x="1187624" y="332656"/>
            <a:ext cx="7488832" cy="56634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 flipH="1">
            <a:off x="4962563" y="3573016"/>
            <a:ext cx="6421" cy="340324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9" name="Line 11"/>
          <p:cNvSpPr>
            <a:spLocks noChangeShapeType="1"/>
          </p:cNvSpPr>
          <p:nvPr/>
        </p:nvSpPr>
        <p:spPr bwMode="auto">
          <a:xfrm flipH="1">
            <a:off x="4983595" y="2843940"/>
            <a:ext cx="6421" cy="340324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graphicFrame>
        <p:nvGraphicFramePr>
          <p:cNvPr id="1025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7706232"/>
              </p:ext>
            </p:extLst>
          </p:nvPr>
        </p:nvGraphicFramePr>
        <p:xfrm>
          <a:off x="2857626" y="4931347"/>
          <a:ext cx="1008062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Foto do Photo Editor" r:id="rId16" imgW="3761905" imgH="3561905" progId="MSPhotoEd.3">
                  <p:embed/>
                </p:oleObj>
              </mc:Choice>
              <mc:Fallback>
                <p:oleObj name="Foto do Photo Editor" r:id="rId16" imgW="3761905" imgH="356190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626" y="4931347"/>
                        <a:ext cx="1008062" cy="954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419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lacadePetriaber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865" y="3947357"/>
            <a:ext cx="2103438" cy="16081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504449" y="352137"/>
            <a:ext cx="705708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latin typeface="Calibri" panose="020F0502020204030204" pitchFamily="34" charset="0"/>
              </a:rPr>
              <a:t>Isolamento</a:t>
            </a:r>
            <a:r>
              <a:rPr lang="en-US" altLang="en-US" dirty="0">
                <a:latin typeface="Calibri" panose="020F0502020204030204" pitchFamily="34" charset="0"/>
              </a:rPr>
              <a:t>  </a:t>
            </a:r>
            <a:r>
              <a:rPr lang="en-US" altLang="en-US" dirty="0" err="1">
                <a:latin typeface="Calibri" panose="020F0502020204030204" pitchFamily="34" charset="0"/>
              </a:rPr>
              <a:t>direto</a:t>
            </a:r>
            <a:r>
              <a:rPr lang="en-US" altLang="en-US" dirty="0">
                <a:latin typeface="Calibri" panose="020F0502020204030204" pitchFamily="34" charset="0"/>
              </a:rPr>
              <a:t>  do  </a:t>
            </a:r>
            <a:r>
              <a:rPr lang="en-US" altLang="en-US" dirty="0" err="1">
                <a:latin typeface="Calibri" panose="020F0502020204030204" pitchFamily="34" charset="0"/>
              </a:rPr>
              <a:t>patógeno</a:t>
            </a:r>
            <a:endParaRPr lang="pt-BR" altLang="en-US" dirty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Calibri" panose="020F0502020204030204" pitchFamily="34" charset="0"/>
              </a:rPr>
              <a:t>(</a:t>
            </a:r>
            <a:r>
              <a:rPr lang="en-US" altLang="en-US" sz="2800" dirty="0" err="1">
                <a:latin typeface="Calibri" panose="020F0502020204030204" pitchFamily="34" charset="0"/>
              </a:rPr>
              <a:t>esporos</a:t>
            </a:r>
            <a:r>
              <a:rPr lang="en-US" altLang="en-US" sz="2800" dirty="0">
                <a:latin typeface="Calibri" panose="020F0502020204030204" pitchFamily="34" charset="0"/>
              </a:rPr>
              <a:t> + </a:t>
            </a:r>
            <a:r>
              <a:rPr lang="en-US" altLang="en-US" sz="2800" dirty="0" err="1">
                <a:latin typeface="Calibri" panose="020F0502020204030204" pitchFamily="34" charset="0"/>
              </a:rPr>
              <a:t>micélio</a:t>
            </a:r>
            <a:r>
              <a:rPr lang="en-US" altLang="en-US" sz="2800" dirty="0">
                <a:latin typeface="Calibri" panose="020F0502020204030204" pitchFamily="34" charset="0"/>
              </a:rPr>
              <a:t> </a:t>
            </a:r>
            <a:r>
              <a:rPr lang="en-US" altLang="en-US" sz="2800" dirty="0" err="1">
                <a:latin typeface="Calibri" panose="020F0502020204030204" pitchFamily="34" charset="0"/>
              </a:rPr>
              <a:t>presentes</a:t>
            </a:r>
            <a:r>
              <a:rPr lang="en-US" altLang="en-US" sz="2800" dirty="0">
                <a:latin typeface="Calibri" panose="020F0502020204030204" pitchFamily="34" charset="0"/>
              </a:rPr>
              <a:t>)</a:t>
            </a:r>
          </a:p>
        </p:txBody>
      </p:sp>
      <p:pic>
        <p:nvPicPr>
          <p:cNvPr id="12292" name="Picture 4" descr="304496450_29186800c3_m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t="5894" r="8681" b="7205"/>
          <a:stretch>
            <a:fillRect/>
          </a:stretch>
        </p:blipFill>
        <p:spPr bwMode="auto">
          <a:xfrm>
            <a:off x="5310188" y="1611312"/>
            <a:ext cx="19431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552575" y="1766262"/>
            <a:ext cx="22320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800" dirty="0" smtClean="0"/>
              <a:t>micélio</a:t>
            </a:r>
            <a:r>
              <a:rPr lang="pt-BR" altLang="en-US" sz="1800" dirty="0"/>
              <a:t>, conidióforo e conídios </a:t>
            </a: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 flipH="1">
            <a:off x="3995415" y="2098908"/>
            <a:ext cx="936625" cy="0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grpSp>
        <p:nvGrpSpPr>
          <p:cNvPr id="12295" name="Group 7"/>
          <p:cNvGrpSpPr>
            <a:grpSpLocks/>
          </p:cNvGrpSpPr>
          <p:nvPr/>
        </p:nvGrpSpPr>
        <p:grpSpPr bwMode="auto">
          <a:xfrm>
            <a:off x="6114949" y="3031372"/>
            <a:ext cx="2141538" cy="1208087"/>
            <a:chOff x="4007" y="2161"/>
            <a:chExt cx="1349" cy="761"/>
          </a:xfrm>
        </p:grpSpPr>
        <p:graphicFrame>
          <p:nvGraphicFramePr>
            <p:cNvPr id="2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7397247"/>
                </p:ext>
              </p:extLst>
            </p:nvPr>
          </p:nvGraphicFramePr>
          <p:xfrm>
            <a:off x="4007" y="2472"/>
            <a:ext cx="635" cy="1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6" name="Foto do Photo Editor" r:id="rId5" imgW="1257476" imgH="447856" progId="MSPhotoEd.3">
                    <p:embed/>
                  </p:oleObj>
                </mc:Choice>
                <mc:Fallback>
                  <p:oleObj name="Foto do Photo Editor" r:id="rId5" imgW="1257476" imgH="447856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07" y="2472"/>
                          <a:ext cx="635" cy="1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80319874"/>
                </p:ext>
              </p:extLst>
            </p:nvPr>
          </p:nvGraphicFramePr>
          <p:xfrm>
            <a:off x="4558" y="2161"/>
            <a:ext cx="798" cy="7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7" name="Foto do Photo Editor" r:id="rId7" imgW="685714" imgH="542857" progId="MSPhotoEd.3">
                    <p:embed/>
                  </p:oleObj>
                </mc:Choice>
                <mc:Fallback>
                  <p:oleObj name="Foto do Photo Editor" r:id="rId7" imgW="685714" imgH="542857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58" y="2161"/>
                          <a:ext cx="798" cy="7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298" name="Oval 10"/>
          <p:cNvSpPr>
            <a:spLocks noChangeArrowheads="1"/>
          </p:cNvSpPr>
          <p:nvPr/>
        </p:nvSpPr>
        <p:spPr bwMode="auto">
          <a:xfrm>
            <a:off x="6040007" y="4894301"/>
            <a:ext cx="71437" cy="7302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9" name="Oval 11"/>
          <p:cNvSpPr>
            <a:spLocks noChangeArrowheads="1"/>
          </p:cNvSpPr>
          <p:nvPr/>
        </p:nvSpPr>
        <p:spPr bwMode="auto">
          <a:xfrm>
            <a:off x="6040007" y="4678401"/>
            <a:ext cx="71437" cy="7302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300" name="Oval 12"/>
          <p:cNvSpPr>
            <a:spLocks noChangeArrowheads="1"/>
          </p:cNvSpPr>
          <p:nvPr/>
        </p:nvSpPr>
        <p:spPr bwMode="auto">
          <a:xfrm>
            <a:off x="6257494" y="4822863"/>
            <a:ext cx="71438" cy="7302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755502" y="3638733"/>
            <a:ext cx="2016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pt-BR" altLang="en-US" sz="1800" dirty="0" smtClean="0"/>
              <a:t>placa </a:t>
            </a:r>
            <a:r>
              <a:rPr lang="pt-BR" altLang="en-US" sz="1800" dirty="0"/>
              <a:t>de Petri com BDA</a:t>
            </a:r>
          </a:p>
        </p:txBody>
      </p:sp>
      <p:sp>
        <p:nvSpPr>
          <p:cNvPr id="5" name="Line 14"/>
          <p:cNvSpPr>
            <a:spLocks noChangeShapeType="1"/>
          </p:cNvSpPr>
          <p:nvPr/>
        </p:nvSpPr>
        <p:spPr bwMode="auto">
          <a:xfrm flipH="1" flipV="1">
            <a:off x="3670095" y="3962648"/>
            <a:ext cx="1584325" cy="425450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2303" name="Rectangle 15"/>
          <p:cNvSpPr>
            <a:spLocks noChangeArrowheads="1"/>
          </p:cNvSpPr>
          <p:nvPr/>
        </p:nvSpPr>
        <p:spPr bwMode="auto">
          <a:xfrm>
            <a:off x="1167014" y="5608926"/>
            <a:ext cx="45561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 smtClean="0"/>
              <a:t>realizar</a:t>
            </a:r>
            <a:r>
              <a:rPr lang="en-US" altLang="en-US" sz="1800" dirty="0" smtClean="0"/>
              <a:t> </a:t>
            </a:r>
            <a:r>
              <a:rPr lang="en-US" altLang="en-US" sz="1800" dirty="0"/>
              <a:t>o </a:t>
            </a:r>
            <a:r>
              <a:rPr lang="en-US" altLang="en-US" sz="1800" dirty="0" err="1"/>
              <a:t>isolamento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próximo</a:t>
            </a:r>
            <a:r>
              <a:rPr lang="en-US" altLang="en-US" sz="1800" dirty="0"/>
              <a:t> à </a:t>
            </a:r>
            <a:r>
              <a:rPr lang="en-US" altLang="en-US" sz="1800" dirty="0" err="1"/>
              <a:t>lamparina</a:t>
            </a:r>
            <a:endParaRPr lang="en-US" altLang="en-US" sz="1800" dirty="0"/>
          </a:p>
        </p:txBody>
      </p:sp>
      <p:pic>
        <p:nvPicPr>
          <p:cNvPr id="12304" name="Picture 16" descr="Bunsen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4"/>
          <a:stretch>
            <a:fillRect/>
          </a:stretch>
        </p:blipFill>
        <p:spPr bwMode="auto">
          <a:xfrm>
            <a:off x="7788419" y="4318706"/>
            <a:ext cx="77311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1187624" y="332656"/>
            <a:ext cx="7488832" cy="56634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387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3814</TotalTime>
  <Words>738</Words>
  <Application>Microsoft Office PowerPoint</Application>
  <PresentationFormat>Apresentação na tela (4:3)</PresentationFormat>
  <Paragraphs>118</Paragraphs>
  <Slides>14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14</vt:i4>
      </vt:variant>
    </vt:vector>
  </HeadingPairs>
  <TitlesOfParts>
    <vt:vector size="24" baseType="lpstr">
      <vt:lpstr>ＭＳ Ｐゴシック</vt:lpstr>
      <vt:lpstr>Arial</vt:lpstr>
      <vt:lpstr>Calibri</vt:lpstr>
      <vt:lpstr>Comic Sans MS</vt:lpstr>
      <vt:lpstr>Geneva</vt:lpstr>
      <vt:lpstr>Wingdings</vt:lpstr>
      <vt:lpstr>Design padrão</vt:lpstr>
      <vt:lpstr>Personalizar design</vt:lpstr>
      <vt:lpstr>Image</vt:lpstr>
      <vt:lpstr>Foto do Photo Editor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ESALQ-USP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Jorge Alberto Marques Rezende;José Belasque Jr</dc:creator>
  <cp:lastModifiedBy>Usuario</cp:lastModifiedBy>
  <cp:revision>75</cp:revision>
  <dcterms:created xsi:type="dcterms:W3CDTF">2007-02-26T19:18:56Z</dcterms:created>
  <dcterms:modified xsi:type="dcterms:W3CDTF">2017-05-17T17:15:52Z</dcterms:modified>
</cp:coreProperties>
</file>