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60" r:id="rId2"/>
    <p:sldId id="408" r:id="rId3"/>
    <p:sldId id="362" r:id="rId4"/>
    <p:sldId id="402" r:id="rId5"/>
    <p:sldId id="403" r:id="rId6"/>
    <p:sldId id="404" r:id="rId7"/>
    <p:sldId id="405" r:id="rId8"/>
    <p:sldId id="406" r:id="rId9"/>
    <p:sldId id="407" r:id="rId10"/>
    <p:sldId id="401" r:id="rId11"/>
  </p:sldIdLst>
  <p:sldSz cx="9144000" cy="6858000" type="screen4x3"/>
  <p:notesSz cx="6797675" cy="9928225"/>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8592" autoAdjust="0"/>
  </p:normalViewPr>
  <p:slideViewPr>
    <p:cSldViewPr>
      <p:cViewPr varScale="1">
        <p:scale>
          <a:sx n="72" d="100"/>
          <a:sy n="72" d="100"/>
        </p:scale>
        <p:origin x="1266" y="6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955" cy="497397"/>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245" y="0"/>
            <a:ext cx="2945955" cy="497397"/>
          </a:xfrm>
          <a:prstGeom prst="rect">
            <a:avLst/>
          </a:prstGeom>
        </p:spPr>
        <p:txBody>
          <a:bodyPr vert="horz" lIns="91440" tIns="45720" rIns="91440" bIns="45720" rtlCol="0"/>
          <a:lstStyle>
            <a:lvl1pPr algn="r">
              <a:defRPr sz="1200"/>
            </a:lvl1pPr>
          </a:lstStyle>
          <a:p>
            <a:fld id="{8E7BE14E-5090-4D6E-BC89-BA963478AB2F}" type="datetimeFigureOut">
              <a:rPr lang="pt-BR" smtClean="0"/>
              <a:t>05/10/2016</a:t>
            </a:fld>
            <a:endParaRPr lang="pt-BR"/>
          </a:p>
        </p:txBody>
      </p:sp>
      <p:sp>
        <p:nvSpPr>
          <p:cNvPr id="4" name="Espaço Reservado para Rodapé 3"/>
          <p:cNvSpPr>
            <a:spLocks noGrp="1"/>
          </p:cNvSpPr>
          <p:nvPr>
            <p:ph type="ftr" sz="quarter" idx="2"/>
          </p:nvPr>
        </p:nvSpPr>
        <p:spPr>
          <a:xfrm>
            <a:off x="0" y="9430829"/>
            <a:ext cx="2945955" cy="497396"/>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245" y="9430829"/>
            <a:ext cx="2945955" cy="497396"/>
          </a:xfrm>
          <a:prstGeom prst="rect">
            <a:avLst/>
          </a:prstGeom>
        </p:spPr>
        <p:txBody>
          <a:bodyPr vert="horz" lIns="91440" tIns="45720" rIns="91440" bIns="45720" rtlCol="0" anchor="b"/>
          <a:lstStyle>
            <a:lvl1pPr algn="r">
              <a:defRPr sz="1200"/>
            </a:lvl1pPr>
          </a:lstStyle>
          <a:p>
            <a:fld id="{7F1286F8-8D43-4709-9E79-A7D8E452B122}" type="slidenum">
              <a:rPr lang="pt-BR" smtClean="0"/>
              <a:t>‹nº›</a:t>
            </a:fld>
            <a:endParaRPr lang="pt-BR"/>
          </a:p>
        </p:txBody>
      </p:sp>
    </p:spTree>
    <p:extLst>
      <p:ext uri="{BB962C8B-B14F-4D97-AF65-F5344CB8AC3E}">
        <p14:creationId xmlns:p14="http://schemas.microsoft.com/office/powerpoint/2010/main" val="1049219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411"/>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pt-BR"/>
          </a:p>
        </p:txBody>
      </p:sp>
      <p:sp>
        <p:nvSpPr>
          <p:cNvPr id="3" name="Espaço Reservado para Data 2"/>
          <p:cNvSpPr>
            <a:spLocks noGrp="1"/>
          </p:cNvSpPr>
          <p:nvPr>
            <p:ph type="dt" idx="1"/>
          </p:nvPr>
        </p:nvSpPr>
        <p:spPr>
          <a:xfrm>
            <a:off x="3850443" y="0"/>
            <a:ext cx="2945659" cy="496411"/>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1BF87C58-A537-4718-96BB-4A3C74557D9E}" type="datetimeFigureOut">
              <a:rPr lang="pt-BR"/>
              <a:pPr>
                <a:defRPr/>
              </a:pPr>
              <a:t>05/10/2016</a:t>
            </a:fld>
            <a:endParaRPr lang="pt-BR"/>
          </a:p>
        </p:txBody>
      </p:sp>
      <p:sp>
        <p:nvSpPr>
          <p:cNvPr id="4" name="Espaço Reservado para Imagem de Slide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6661" tIns="48331" rIns="96661" bIns="48331" rtlCol="0" anchor="ctr"/>
          <a:lstStyle/>
          <a:p>
            <a:pPr lvl="0"/>
            <a:endParaRPr lang="pt-BR" noProof="0"/>
          </a:p>
        </p:txBody>
      </p:sp>
      <p:sp>
        <p:nvSpPr>
          <p:cNvPr id="5" name="Espaço Reservado para Anotações 4"/>
          <p:cNvSpPr>
            <a:spLocks noGrp="1"/>
          </p:cNvSpPr>
          <p:nvPr>
            <p:ph type="body" sz="quarter" idx="3"/>
          </p:nvPr>
        </p:nvSpPr>
        <p:spPr>
          <a:xfrm>
            <a:off x="679768" y="4715907"/>
            <a:ext cx="5438140" cy="4467701"/>
          </a:xfrm>
          <a:prstGeom prst="rect">
            <a:avLst/>
          </a:prstGeom>
        </p:spPr>
        <p:txBody>
          <a:bodyPr vert="horz" lIns="96661" tIns="48331" rIns="96661" bIns="48331"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430091"/>
            <a:ext cx="2945659" cy="496411"/>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50443" y="9430091"/>
            <a:ext cx="2945659" cy="496411"/>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175B6E27-96FD-45B7-8403-9B5C5B3E5A2B}" type="slidenum">
              <a:rPr lang="pt-BR"/>
              <a:pPr>
                <a:defRPr/>
              </a:pPr>
              <a:t>‹nº›</a:t>
            </a:fld>
            <a:endParaRPr lang="pt-BR"/>
          </a:p>
        </p:txBody>
      </p:sp>
    </p:spTree>
    <p:extLst>
      <p:ext uri="{BB962C8B-B14F-4D97-AF65-F5344CB8AC3E}">
        <p14:creationId xmlns:p14="http://schemas.microsoft.com/office/powerpoint/2010/main" val="29422107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Segoe UI" pitchFamily="34" charset="0"/>
              </a:defRPr>
            </a:lvl1pPr>
            <a:lvl2pPr marL="785372" indent="-302066">
              <a:defRPr>
                <a:solidFill>
                  <a:schemeClr val="tx1"/>
                </a:solidFill>
                <a:latin typeface="Segoe UI" pitchFamily="34" charset="0"/>
              </a:defRPr>
            </a:lvl2pPr>
            <a:lvl3pPr marL="1208265" indent="-241653">
              <a:defRPr>
                <a:solidFill>
                  <a:schemeClr val="tx1"/>
                </a:solidFill>
                <a:latin typeface="Segoe UI" pitchFamily="34" charset="0"/>
              </a:defRPr>
            </a:lvl3pPr>
            <a:lvl4pPr marL="1691571" indent="-241653">
              <a:defRPr>
                <a:solidFill>
                  <a:schemeClr val="tx1"/>
                </a:solidFill>
                <a:latin typeface="Segoe UI" pitchFamily="34" charset="0"/>
              </a:defRPr>
            </a:lvl4pPr>
            <a:lvl5pPr marL="2174878" indent="-241653">
              <a:defRPr>
                <a:solidFill>
                  <a:schemeClr val="tx1"/>
                </a:solidFill>
                <a:latin typeface="Segoe UI" pitchFamily="34" charset="0"/>
              </a:defRPr>
            </a:lvl5pPr>
            <a:lvl6pPr marL="2658184" indent="-241653" fontAlgn="base">
              <a:spcBef>
                <a:spcPct val="0"/>
              </a:spcBef>
              <a:spcAft>
                <a:spcPct val="0"/>
              </a:spcAft>
              <a:defRPr>
                <a:solidFill>
                  <a:schemeClr val="tx1"/>
                </a:solidFill>
                <a:latin typeface="Segoe UI" pitchFamily="34" charset="0"/>
              </a:defRPr>
            </a:lvl6pPr>
            <a:lvl7pPr marL="3141490" indent="-241653" fontAlgn="base">
              <a:spcBef>
                <a:spcPct val="0"/>
              </a:spcBef>
              <a:spcAft>
                <a:spcPct val="0"/>
              </a:spcAft>
              <a:defRPr>
                <a:solidFill>
                  <a:schemeClr val="tx1"/>
                </a:solidFill>
                <a:latin typeface="Segoe UI" pitchFamily="34" charset="0"/>
              </a:defRPr>
            </a:lvl7pPr>
            <a:lvl8pPr marL="3624796" indent="-241653" fontAlgn="base">
              <a:spcBef>
                <a:spcPct val="0"/>
              </a:spcBef>
              <a:spcAft>
                <a:spcPct val="0"/>
              </a:spcAft>
              <a:defRPr>
                <a:solidFill>
                  <a:schemeClr val="tx1"/>
                </a:solidFill>
                <a:latin typeface="Segoe UI" pitchFamily="34" charset="0"/>
              </a:defRPr>
            </a:lvl8pPr>
            <a:lvl9pPr marL="4108102" indent="-241653" fontAlgn="base">
              <a:spcBef>
                <a:spcPct val="0"/>
              </a:spcBef>
              <a:spcAft>
                <a:spcPct val="0"/>
              </a:spcAft>
              <a:defRPr>
                <a:solidFill>
                  <a:schemeClr val="tx1"/>
                </a:solidFill>
                <a:latin typeface="Segoe UI" pitchFamily="34" charset="0"/>
              </a:defRPr>
            </a:lvl9pPr>
          </a:lstStyle>
          <a:p>
            <a:pPr fontAlgn="base">
              <a:spcBef>
                <a:spcPct val="0"/>
              </a:spcBef>
              <a:spcAft>
                <a:spcPct val="0"/>
              </a:spcAft>
              <a:buSzPct val="100000"/>
            </a:pPr>
            <a:fld id="{0C103141-2F93-4681-87A7-632E53A52797}" type="slidenum">
              <a:rPr lang="en-US">
                <a:solidFill>
                  <a:srgbClr val="000000"/>
                </a:solidFill>
                <a:latin typeface="Calibri" pitchFamily="34" charset="0"/>
              </a:rPr>
              <a:pPr fontAlgn="base">
                <a:spcBef>
                  <a:spcPct val="0"/>
                </a:spcBef>
                <a:spcAft>
                  <a:spcPct val="0"/>
                </a:spcAft>
                <a:buSzPct val="100000"/>
              </a:pPr>
              <a:t>1</a:t>
            </a:fld>
            <a:endParaRPr lang="en-US">
              <a:solidFill>
                <a:srgbClr val="000000"/>
              </a:solidFill>
              <a:latin typeface="Calibri" pitchFamily="34" charset="0"/>
            </a:endParaRPr>
          </a:p>
        </p:txBody>
      </p:sp>
    </p:spTree>
    <p:extLst>
      <p:ext uri="{BB962C8B-B14F-4D97-AF65-F5344CB8AC3E}">
        <p14:creationId xmlns:p14="http://schemas.microsoft.com/office/powerpoint/2010/main" val="330585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6" name="Espaço Reservado para Data 3"/>
          <p:cNvSpPr>
            <a:spLocks noGrp="1"/>
          </p:cNvSpPr>
          <p:nvPr>
            <p:ph type="dt" sz="half" idx="10"/>
          </p:nvPr>
        </p:nvSpPr>
        <p:spPr/>
        <p:txBody>
          <a:bodyPr/>
          <a:lstStyle>
            <a:lvl1pPr>
              <a:defRPr/>
            </a:lvl1pPr>
          </a:lstStyle>
          <a:p>
            <a:pPr>
              <a:defRPr/>
            </a:pPr>
            <a:fld id="{0F2D524A-CB6A-49E3-BA33-AD7F04E810B5}" type="datetimeFigureOut">
              <a:rPr lang="pt-BR"/>
              <a:pPr>
                <a:defRPr/>
              </a:pPr>
              <a:t>05/10/2016</a:t>
            </a:fld>
            <a:endParaRPr lang="pt-BR"/>
          </a:p>
        </p:txBody>
      </p:sp>
      <p:sp>
        <p:nvSpPr>
          <p:cNvPr id="7" name="Espaço Reservado para Rodapé 4"/>
          <p:cNvSpPr>
            <a:spLocks noGrp="1"/>
          </p:cNvSpPr>
          <p:nvPr>
            <p:ph type="ftr" sz="quarter" idx="11"/>
          </p:nvPr>
        </p:nvSpPr>
        <p:spPr/>
        <p:txBody>
          <a:bodyPr/>
          <a:lstStyle>
            <a:lvl1pPr>
              <a:defRPr/>
            </a:lvl1pPr>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lstStyle>
          <a:p>
            <a:pPr>
              <a:defRPr/>
            </a:pPr>
            <a:fld id="{00EB8F1E-B931-4C35-B1F7-87E39588C9D7}"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estilo do título mestre</a:t>
            </a:r>
          </a:p>
        </p:txBody>
      </p:sp>
      <p:sp>
        <p:nvSpPr>
          <p:cNvPr id="4" name="Espaço Reservado para Data 3"/>
          <p:cNvSpPr>
            <a:spLocks noGrp="1"/>
          </p:cNvSpPr>
          <p:nvPr>
            <p:ph type="dt" sz="half" idx="10"/>
          </p:nvPr>
        </p:nvSpPr>
        <p:spPr/>
        <p:txBody>
          <a:bodyPr/>
          <a:lstStyle>
            <a:lvl1pPr>
              <a:defRPr/>
            </a:lvl1pPr>
          </a:lstStyle>
          <a:p>
            <a:pPr>
              <a:defRPr/>
            </a:pPr>
            <a:fld id="{CDD2A5B6-9C31-42B5-9AAE-C0BEBDAB738A}" type="datetimeFigureOut">
              <a:rPr lang="pt-BR"/>
              <a:pPr>
                <a:defRPr/>
              </a:pPr>
              <a:t>05/10/2016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5D68CEC-EAAE-47BD-8EEE-EFD719D32600}"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0A842BD4-46AD-40B2-9116-31B606E5729C}" type="datetimeFigureOut">
              <a:rPr lang="pt-BR"/>
              <a:pPr>
                <a:defRPr/>
              </a:pPr>
              <a:t>05/10/2016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62B6CAE9-977E-4878-B887-5D405776877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estilo do título mestre</a:t>
            </a:r>
          </a:p>
        </p:txBody>
      </p:sp>
      <p:sp>
        <p:nvSpPr>
          <p:cNvPr id="3" name="Espaço Reservado para Conteúdo 2"/>
          <p:cNvSpPr>
            <a:spLocks noGrp="1"/>
          </p:cNvSpPr>
          <p:nvPr>
            <p:ph idx="1"/>
          </p:nvPr>
        </p:nvSpPr>
        <p:spPr>
          <a:xfrm>
            <a:off x="539552" y="2332037"/>
            <a:ext cx="8229600" cy="4525963"/>
          </a:xfrm>
        </p:spPr>
        <p:txBody>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lvl1pPr>
              <a:defRPr/>
            </a:lvl1pPr>
          </a:lstStyle>
          <a:p>
            <a:pPr>
              <a:defRPr/>
            </a:pPr>
            <a:fld id="{7BB2BF07-5E38-43BE-ABB6-332B15167AAC}" type="datetimeFigureOut">
              <a:rPr lang="pt-BR"/>
              <a:pPr>
                <a:defRPr/>
              </a:pPr>
              <a:t>05/10/2016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9CEF7DE-1754-4F25-843C-3C838FD10EAB}"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8B9B9062-2418-42B6-B471-7BB41608D805}" type="datetimeFigureOut">
              <a:rPr lang="pt-BR"/>
              <a:pPr>
                <a:defRPr/>
              </a:pPr>
              <a:t>05/10/2016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102D248A-AEA7-4C2C-9865-2C946572D31C}"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as Partes de Conteúd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4C27A003-A846-47E1-BF85-04986AA3463B}" type="datetimeFigureOut">
              <a:rPr lang="pt-BR"/>
              <a:pPr>
                <a:defRPr/>
              </a:pPr>
              <a:t>05/10/2016</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2450A956-0E4E-485A-A15F-76C16346E85E}"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916831"/>
            <a:ext cx="6851104" cy="79208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a:t>Clique para editar os estilos do texto mestre</a:t>
            </a:r>
          </a:p>
        </p:txBody>
      </p:sp>
      <p:sp>
        <p:nvSpPr>
          <p:cNvPr id="4" name="Espaço Reservado para Conteúdo 3"/>
          <p:cNvSpPr>
            <a:spLocks noGrp="1"/>
          </p:cNvSpPr>
          <p:nvPr>
            <p:ph sz="half" idx="2"/>
          </p:nvPr>
        </p:nvSpPr>
        <p:spPr>
          <a:xfrm>
            <a:off x="457200" y="2174875"/>
            <a:ext cx="69231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3"/>
          <p:cNvSpPr>
            <a:spLocks noGrp="1"/>
          </p:cNvSpPr>
          <p:nvPr>
            <p:ph type="dt" sz="half" idx="10"/>
          </p:nvPr>
        </p:nvSpPr>
        <p:spPr/>
        <p:txBody>
          <a:bodyPr/>
          <a:lstStyle>
            <a:lvl1pPr>
              <a:defRPr/>
            </a:lvl1pPr>
          </a:lstStyle>
          <a:p>
            <a:pPr>
              <a:defRPr/>
            </a:pPr>
            <a:fld id="{B0B7DEA4-076B-493A-8DCA-80D5F2E31BEF}" type="datetimeFigureOut">
              <a:rPr lang="pt-BR"/>
              <a:pPr>
                <a:defRPr/>
              </a:pPr>
              <a:t>05/10/2016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A71883C9-3CB6-4A2D-B538-4A82349061D6}"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87754BAD-DECC-4C7F-84FE-9F4B327DE573}" type="datetimeFigureOut">
              <a:rPr lang="pt-BR"/>
              <a:pPr>
                <a:defRPr/>
              </a:pPr>
              <a:t>05/10/2016</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45BCE493-630F-439A-BC50-5323D39A1DAB}"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Espaço Reservado para Data 1"/>
          <p:cNvSpPr>
            <a:spLocks noGrp="1"/>
          </p:cNvSpPr>
          <p:nvPr>
            <p:ph type="dt" sz="half" idx="10"/>
          </p:nvPr>
        </p:nvSpPr>
        <p:spPr/>
        <p:txBody>
          <a:bodyPr/>
          <a:lstStyle>
            <a:lvl1pPr>
              <a:defRPr/>
            </a:lvl1pPr>
          </a:lstStyle>
          <a:p>
            <a:pPr>
              <a:defRPr/>
            </a:pPr>
            <a:fld id="{1B323A24-B7A1-417B-A9E2-B906695DE5A5}" type="datetimeFigureOut">
              <a:rPr lang="pt-BR"/>
              <a:pPr>
                <a:defRPr/>
              </a:pPr>
              <a:t>05/10/2016</a:t>
            </a:fld>
            <a:endParaRPr lang="pt-BR"/>
          </a:p>
        </p:txBody>
      </p:sp>
      <p:sp>
        <p:nvSpPr>
          <p:cNvPr id="4" name="Espaço Reservado para Rodapé 2"/>
          <p:cNvSpPr>
            <a:spLocks noGrp="1"/>
          </p:cNvSpPr>
          <p:nvPr>
            <p:ph type="ftr" sz="quarter" idx="11"/>
          </p:nvPr>
        </p:nvSpPr>
        <p:spPr/>
        <p:txBody>
          <a:bodyPr/>
          <a:lstStyle>
            <a:lvl1pPr>
              <a:defRPr/>
            </a:lvl1pPr>
          </a:lstStyle>
          <a:p>
            <a:pPr>
              <a:defRPr/>
            </a:pPr>
            <a:endParaRPr lang="pt-BR"/>
          </a:p>
        </p:txBody>
      </p:sp>
      <p:sp>
        <p:nvSpPr>
          <p:cNvPr id="5" name="Espaço Reservado para Número de Slide 3"/>
          <p:cNvSpPr>
            <a:spLocks noGrp="1"/>
          </p:cNvSpPr>
          <p:nvPr>
            <p:ph type="sldNum" sz="quarter" idx="12"/>
          </p:nvPr>
        </p:nvSpPr>
        <p:spPr/>
        <p:txBody>
          <a:bodyPr/>
          <a:lstStyle>
            <a:lvl1pPr>
              <a:defRPr/>
            </a:lvl1pPr>
          </a:lstStyle>
          <a:p>
            <a:pPr>
              <a:defRPr/>
            </a:pPr>
            <a:fld id="{3FF65E8B-69B3-4EBE-9C88-04DEE26EB62E}"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dirty="0"/>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dirty="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6D52059C-AE85-4E8D-A9CF-F58D55CF83FD}" type="datetimeFigureOut">
              <a:rPr lang="pt-BR"/>
              <a:pPr>
                <a:defRPr/>
              </a:pPr>
              <a:t>05/10/2016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4A592F9A-ED33-44D6-83DA-A46B25F9853E}"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BEEAA53C-F339-40D9-8697-251D0AE70E95}" type="datetimeFigureOut">
              <a:rPr lang="pt-BR"/>
              <a:pPr>
                <a:defRPr/>
              </a:pPr>
              <a:t>05/10/2016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7D129B92-43C4-47E4-B5A4-8FE873C0B7F4}"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5EBA318-EF3C-4571-AA02-86A09F9B3E4F}" type="datetimeFigureOut">
              <a:rPr lang="pt-BR"/>
              <a:pPr>
                <a:defRPr/>
              </a:pPr>
              <a:t>05/10/2016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27CDDAA-84FD-4396-B989-D5E10CCABD05}"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49" r:id="rId1"/>
    <p:sldLayoutId id="2147483740" r:id="rId2"/>
    <p:sldLayoutId id="2147483741" r:id="rId3"/>
    <p:sldLayoutId id="2147483742" r:id="rId4"/>
    <p:sldLayoutId id="2147483743" r:id="rId5"/>
    <p:sldLayoutId id="2147483744" r:id="rId6"/>
    <p:sldLayoutId id="2147483750" r:id="rId7"/>
    <p:sldLayoutId id="2147483745" r:id="rId8"/>
    <p:sldLayoutId id="2147483746" r:id="rId9"/>
    <p:sldLayoutId id="2147483747" r:id="rId10"/>
    <p:sldLayoutId id="214748374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3D_Printing" TargetMode="External"/><Relationship Id="rId2" Type="http://schemas.openxmlformats.org/officeDocument/2006/relationships/hyperlink" Target="https://en.wikipedia.org/wiki/Emerging_technologies" TargetMode="External"/><Relationship Id="rId1" Type="http://schemas.openxmlformats.org/officeDocument/2006/relationships/slideLayout" Target="../slideLayouts/slideLayout2.xml"/><Relationship Id="rId6" Type="http://schemas.openxmlformats.org/officeDocument/2006/relationships/hyperlink" Target="https://en.wikipedia.org/wiki/Emerging_technologies#cite_note-18" TargetMode="External"/><Relationship Id="rId5" Type="http://schemas.openxmlformats.org/officeDocument/2006/relationships/hyperlink" Target="https://en.wikipedia.org/wiki/Digital_Revolution" TargetMode="External"/><Relationship Id="rId4" Type="http://schemas.openxmlformats.org/officeDocument/2006/relationships/hyperlink" Target="https://en.wikipedia.org/wiki/Jeremy_Rifki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0"/>
            <a:ext cx="9144000" cy="486568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dirty="0">
              <a:solidFill>
                <a:srgbClr val="FF0000"/>
              </a:solidFill>
            </a:endParaRPr>
          </a:p>
        </p:txBody>
      </p:sp>
      <p:sp>
        <p:nvSpPr>
          <p:cNvPr id="5" name="Título 4"/>
          <p:cNvSpPr>
            <a:spLocks noGrp="1"/>
          </p:cNvSpPr>
          <p:nvPr>
            <p:ph type="ctrTitle"/>
          </p:nvPr>
        </p:nvSpPr>
        <p:spPr>
          <a:xfrm>
            <a:off x="755576" y="908720"/>
            <a:ext cx="7772400" cy="1470025"/>
          </a:xfrm>
        </p:spPr>
        <p:txBody>
          <a:bodyPr/>
          <a:lstStyle/>
          <a:p>
            <a:r>
              <a:rPr lang="en-US" dirty="0">
                <a:solidFill>
                  <a:schemeClr val="bg1"/>
                </a:solidFill>
              </a:rPr>
              <a:t>Problem-based Learning</a:t>
            </a:r>
            <a:br>
              <a:rPr lang="en-US" dirty="0">
                <a:solidFill>
                  <a:schemeClr val="bg1"/>
                </a:solidFill>
              </a:rPr>
            </a:br>
            <a:r>
              <a:rPr lang="en-US" dirty="0">
                <a:solidFill>
                  <a:schemeClr val="bg1"/>
                </a:solidFill>
              </a:rPr>
              <a:t>(PBL)</a:t>
            </a:r>
            <a:br>
              <a:rPr lang="en-US" dirty="0">
                <a:solidFill>
                  <a:schemeClr val="bg1"/>
                </a:solidFill>
              </a:rPr>
            </a:br>
            <a:r>
              <a:rPr lang="en-US" dirty="0">
                <a:solidFill>
                  <a:schemeClr val="bg1"/>
                </a:solidFill>
              </a:rPr>
              <a:t>POLI DESIGN FAIR</a:t>
            </a:r>
            <a:br>
              <a:rPr lang="en-US" dirty="0">
                <a:solidFill>
                  <a:schemeClr val="bg1"/>
                </a:solidFill>
              </a:rPr>
            </a:br>
            <a:r>
              <a:rPr lang="en-US" dirty="0" err="1">
                <a:solidFill>
                  <a:schemeClr val="bg1"/>
                </a:solidFill>
              </a:rPr>
              <a:t>Testando</a:t>
            </a:r>
            <a:r>
              <a:rPr lang="en-US" dirty="0">
                <a:solidFill>
                  <a:schemeClr val="bg1"/>
                </a:solidFill>
              </a:rPr>
              <a:t> </a:t>
            </a:r>
            <a:r>
              <a:rPr lang="en-US" dirty="0" err="1">
                <a:solidFill>
                  <a:schemeClr val="bg1"/>
                </a:solidFill>
              </a:rPr>
              <a:t>suas</a:t>
            </a:r>
            <a:r>
              <a:rPr lang="en-US" dirty="0">
                <a:solidFill>
                  <a:schemeClr val="bg1"/>
                </a:solidFill>
              </a:rPr>
              <a:t> </a:t>
            </a:r>
            <a:r>
              <a:rPr lang="en-US" dirty="0" err="1">
                <a:solidFill>
                  <a:schemeClr val="bg1"/>
                </a:solidFill>
              </a:rPr>
              <a:t>ideias</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Mãos à obra</a:t>
            </a:r>
          </a:p>
        </p:txBody>
      </p:sp>
      <p:sp>
        <p:nvSpPr>
          <p:cNvPr id="3" name="Espaço Reservado para Conteúdo 2"/>
          <p:cNvSpPr>
            <a:spLocks noGrp="1"/>
          </p:cNvSpPr>
          <p:nvPr>
            <p:ph idx="1"/>
          </p:nvPr>
        </p:nvSpPr>
        <p:spPr>
          <a:xfrm>
            <a:off x="457200" y="1268760"/>
            <a:ext cx="8229600" cy="4525963"/>
          </a:xfrm>
        </p:spPr>
        <p:txBody>
          <a:bodyPr/>
          <a:lstStyle/>
          <a:p>
            <a:r>
              <a:rPr lang="pt-BR" dirty="0"/>
              <a:t>Apresentar a folha A3 para ser fotografada ao final da aula.</a:t>
            </a:r>
          </a:p>
          <a:p>
            <a:r>
              <a:rPr lang="pt-BR" dirty="0"/>
              <a:t>Assinar a folha de presença ao entregar o trabalho ao final </a:t>
            </a:r>
            <a:r>
              <a:rPr lang="pt-BR"/>
              <a:t>da aula.</a:t>
            </a:r>
            <a:endParaRPr lang="pt-BR" dirty="0"/>
          </a:p>
        </p:txBody>
      </p:sp>
    </p:spTree>
    <p:extLst>
      <p:ext uri="{BB962C8B-B14F-4D97-AF65-F5344CB8AC3E}">
        <p14:creationId xmlns:p14="http://schemas.microsoft.com/office/powerpoint/2010/main" val="390443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69168" y="1441167"/>
            <a:ext cx="8517632" cy="5085184"/>
          </a:xfrm>
        </p:spPr>
        <p:txBody>
          <a:bodyPr/>
          <a:lstStyle/>
          <a:p>
            <a:pPr marL="457200" lvl="1" indent="0">
              <a:buNone/>
            </a:pPr>
            <a:r>
              <a:rPr lang="pt-BR" dirty="0"/>
              <a:t>Não haverá prova P2, que será substituída por um diário de bordo:</a:t>
            </a:r>
          </a:p>
          <a:p>
            <a:pPr marL="457200" lvl="1" indent="0">
              <a:buNone/>
            </a:pPr>
            <a:r>
              <a:rPr lang="pt-BR" dirty="0"/>
              <a:t>-tudo que você já fez nesta disciplina até hoje.</a:t>
            </a:r>
          </a:p>
          <a:p>
            <a:pPr marL="457200" lvl="1" indent="0">
              <a:buNone/>
            </a:pPr>
            <a:r>
              <a:rPr lang="pt-BR" dirty="0"/>
              <a:t>-relate com clareza e objetividade.</a:t>
            </a:r>
          </a:p>
          <a:p>
            <a:pPr marL="457200" lvl="1" indent="0">
              <a:buNone/>
            </a:pPr>
            <a:r>
              <a:rPr lang="pt-BR" dirty="0"/>
              <a:t>-indique o seu papel na equipe e como o desempenhou até o momento.</a:t>
            </a:r>
          </a:p>
          <a:p>
            <a:pPr marL="457200" lvl="1" indent="0">
              <a:buNone/>
            </a:pPr>
            <a:r>
              <a:rPr lang="pt-BR" dirty="0"/>
              <a:t>-como pretende atuar no restante do semestre.</a:t>
            </a:r>
          </a:p>
          <a:p>
            <a:pPr marL="457200" lvl="1" indent="0">
              <a:buNone/>
            </a:pPr>
            <a:r>
              <a:rPr lang="pt-BR" dirty="0"/>
              <a:t>-qualquer outro comentário que você ache importante.</a:t>
            </a:r>
          </a:p>
          <a:p>
            <a:pPr marL="457200" lvl="1" indent="0">
              <a:buNone/>
            </a:pPr>
            <a:r>
              <a:rPr lang="pt-BR" dirty="0"/>
              <a:t>-digitado e impresso. Entregar na secretaria do PEF até o dia 19 de outubro.</a:t>
            </a:r>
          </a:p>
        </p:txBody>
      </p:sp>
      <p:sp>
        <p:nvSpPr>
          <p:cNvPr id="4" name="Título 3"/>
          <p:cNvSpPr>
            <a:spLocks noGrp="1"/>
          </p:cNvSpPr>
          <p:nvPr>
            <p:ph type="title"/>
          </p:nvPr>
        </p:nvSpPr>
        <p:spPr/>
        <p:txBody>
          <a:bodyPr/>
          <a:lstStyle/>
          <a:p>
            <a:endParaRPr lang="pt-BR"/>
          </a:p>
        </p:txBody>
      </p:sp>
      <p:sp>
        <p:nvSpPr>
          <p:cNvPr id="5" name="Título 1"/>
          <p:cNvSpPr txBox="1">
            <a:spLocks/>
          </p:cNvSpPr>
          <p:nvPr/>
        </p:nvSpPr>
        <p:spPr bwMode="auto">
          <a:xfrm>
            <a:off x="0" y="9598"/>
            <a:ext cx="9144000" cy="1143000"/>
          </a:xfrm>
          <a:prstGeom prst="rect">
            <a:avLst/>
          </a:prstGeom>
          <a:solidFill>
            <a:srgbClr val="C00000"/>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3200" dirty="0">
                <a:solidFill>
                  <a:schemeClr val="bg1"/>
                </a:solidFill>
              </a:rPr>
              <a:t>AVISOS</a:t>
            </a:r>
            <a:br>
              <a:rPr lang="pt-BR" sz="3200" dirty="0"/>
            </a:br>
            <a:endParaRPr lang="pt-BR" sz="3200" dirty="0"/>
          </a:p>
        </p:txBody>
      </p:sp>
    </p:spTree>
    <p:extLst>
      <p:ext uri="{BB962C8B-B14F-4D97-AF65-F5344CB8AC3E}">
        <p14:creationId xmlns:p14="http://schemas.microsoft.com/office/powerpoint/2010/main" val="118096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598"/>
            <a:ext cx="9144000" cy="1143000"/>
          </a:xfrm>
          <a:solidFill>
            <a:srgbClr val="C00000"/>
          </a:solidFill>
        </p:spPr>
        <p:txBody>
          <a:bodyPr/>
          <a:lstStyle/>
          <a:p>
            <a:r>
              <a:rPr lang="pt-BR" sz="3200" dirty="0">
                <a:solidFill>
                  <a:schemeClr val="bg1"/>
                </a:solidFill>
              </a:rPr>
              <a:t>UMA BOA IDEIA PARA A POLI DESIGN FAIR...</a:t>
            </a:r>
            <a:br>
              <a:rPr lang="pt-BR" sz="3200" dirty="0"/>
            </a:br>
            <a:endParaRPr lang="pt-BR" sz="3200" dirty="0"/>
          </a:p>
        </p:txBody>
      </p:sp>
      <p:sp>
        <p:nvSpPr>
          <p:cNvPr id="3" name="Espaço Reservado para Conteúdo 2"/>
          <p:cNvSpPr>
            <a:spLocks noGrp="1"/>
          </p:cNvSpPr>
          <p:nvPr>
            <p:ph idx="1"/>
          </p:nvPr>
        </p:nvSpPr>
        <p:spPr>
          <a:xfrm>
            <a:off x="472683" y="1772816"/>
            <a:ext cx="8229600" cy="4525963"/>
          </a:xfrm>
        </p:spPr>
        <p:txBody>
          <a:bodyPr/>
          <a:lstStyle/>
          <a:p>
            <a:r>
              <a:rPr lang="pt-BR" dirty="0"/>
              <a:t>Propõe um problema bem definido através da técnica dos 5 porquês.</a:t>
            </a:r>
            <a:endParaRPr lang="pt-BR" b="1" dirty="0"/>
          </a:p>
          <a:p>
            <a:r>
              <a:rPr lang="pt-BR" dirty="0"/>
              <a:t>Propõe uma solução que utilize tecnologias emergentes</a:t>
            </a:r>
          </a:p>
          <a:p>
            <a:r>
              <a:rPr lang="pt-BR" dirty="0"/>
              <a:t>Aceita uma solução já aplicada em outro contexto</a:t>
            </a:r>
          </a:p>
          <a:p>
            <a:r>
              <a:rPr lang="pt-BR" dirty="0"/>
              <a:t>Pode ser demonstrada na PDF</a:t>
            </a:r>
          </a:p>
          <a:p>
            <a:r>
              <a:rPr lang="pt-BR" dirty="0"/>
              <a:t>Pode ser desenvolvida e testada no futuro</a:t>
            </a:r>
            <a:endParaRPr lang="pt-BR" b="1" dirty="0"/>
          </a:p>
        </p:txBody>
      </p:sp>
    </p:spTree>
    <p:extLst>
      <p:ext uri="{BB962C8B-B14F-4D97-AF65-F5344CB8AC3E}">
        <p14:creationId xmlns:p14="http://schemas.microsoft.com/office/powerpoint/2010/main" val="17756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143000"/>
          </a:xfrm>
          <a:solidFill>
            <a:srgbClr val="C00000"/>
          </a:solidFill>
        </p:spPr>
        <p:txBody>
          <a:bodyPr/>
          <a:lstStyle/>
          <a:p>
            <a:r>
              <a:rPr lang="pt-BR" sz="3600" dirty="0">
                <a:solidFill>
                  <a:schemeClr val="bg1"/>
                </a:solidFill>
              </a:rPr>
              <a:t>Exemplo de Aplicação da técnica dos 5 porquês</a:t>
            </a:r>
            <a:endParaRPr lang="pt-BR" sz="3600" dirty="0"/>
          </a:p>
        </p:txBody>
      </p:sp>
      <p:sp>
        <p:nvSpPr>
          <p:cNvPr id="3" name="Espaço Reservado para Conteúdo 2"/>
          <p:cNvSpPr>
            <a:spLocks noGrp="1"/>
          </p:cNvSpPr>
          <p:nvPr>
            <p:ph idx="1"/>
          </p:nvPr>
        </p:nvSpPr>
        <p:spPr>
          <a:xfrm>
            <a:off x="107504" y="1162744"/>
            <a:ext cx="8686800" cy="5655500"/>
          </a:xfrm>
        </p:spPr>
        <p:txBody>
          <a:bodyPr/>
          <a:lstStyle/>
          <a:p>
            <a:r>
              <a:rPr lang="pt-BR" sz="2400" dirty="0"/>
              <a:t>O problema é falta de treinamento dos que trabalham em obra.</a:t>
            </a:r>
          </a:p>
          <a:p>
            <a:r>
              <a:rPr lang="pt-BR" sz="2400" dirty="0"/>
              <a:t>Por quê?</a:t>
            </a:r>
          </a:p>
          <a:p>
            <a:r>
              <a:rPr lang="pt-BR" sz="2400" dirty="0"/>
              <a:t>Porque eles não conseguem entender o que está definido no projeto.</a:t>
            </a:r>
          </a:p>
          <a:p>
            <a:r>
              <a:rPr lang="pt-BR" sz="2400" dirty="0"/>
              <a:t>Por quê eles precisam entender o que está definido no projeto?</a:t>
            </a:r>
          </a:p>
          <a:p>
            <a:r>
              <a:rPr lang="pt-BR" sz="2400" dirty="0"/>
              <a:t>Porque eles precisam construir as formas no canteiro.</a:t>
            </a:r>
          </a:p>
          <a:p>
            <a:r>
              <a:rPr lang="pt-BR" sz="2400" dirty="0"/>
              <a:t>Por quê, não dá para ser antes?</a:t>
            </a:r>
          </a:p>
          <a:p>
            <a:r>
              <a:rPr lang="pt-BR" sz="2400" dirty="0"/>
              <a:t>Não, porque não dá tempo de fabricar antes, na marcenaria.</a:t>
            </a:r>
          </a:p>
          <a:p>
            <a:r>
              <a:rPr lang="pt-BR" sz="2400" dirty="0"/>
              <a:t>Por quê não dá tempo?</a:t>
            </a:r>
          </a:p>
          <a:p>
            <a:r>
              <a:rPr lang="pt-BR" sz="2400" dirty="0"/>
              <a:t>Porque o planejamento da obra é mal feito e incompleto.</a:t>
            </a:r>
          </a:p>
          <a:p>
            <a:r>
              <a:rPr lang="pt-BR" sz="2400" dirty="0"/>
              <a:t>Como se resolveria o problema da compreensão do projeto na obra? Dá para construir um guia de montagem das formas? Ou então mostrar a forma em 3D e permitir consultas às medidas?</a:t>
            </a:r>
          </a:p>
          <a:p>
            <a:endParaRPr lang="pt-BR" sz="2400" dirty="0"/>
          </a:p>
          <a:p>
            <a:endParaRPr lang="pt-BR" dirty="0"/>
          </a:p>
          <a:p>
            <a:endParaRPr lang="pt-BR" dirty="0"/>
          </a:p>
        </p:txBody>
      </p:sp>
    </p:spTree>
    <p:extLst>
      <p:ext uri="{BB962C8B-B14F-4D97-AF65-F5344CB8AC3E}">
        <p14:creationId xmlns:p14="http://schemas.microsoft.com/office/powerpoint/2010/main" val="10082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40" y="13252"/>
            <a:ext cx="9141160" cy="1143000"/>
          </a:xfrm>
          <a:solidFill>
            <a:srgbClr val="C00000"/>
          </a:solidFill>
        </p:spPr>
        <p:txBody>
          <a:bodyPr/>
          <a:lstStyle/>
          <a:p>
            <a:r>
              <a:rPr lang="pt-BR" dirty="0">
                <a:solidFill>
                  <a:schemeClr val="bg1"/>
                </a:solidFill>
              </a:rPr>
              <a:t>Utilização de tecnologias emergentes</a:t>
            </a:r>
          </a:p>
        </p:txBody>
      </p:sp>
      <p:sp>
        <p:nvSpPr>
          <p:cNvPr id="3" name="Espaço Reservado para Conteúdo 2"/>
          <p:cNvSpPr>
            <a:spLocks noGrp="1"/>
          </p:cNvSpPr>
          <p:nvPr>
            <p:ph idx="1"/>
          </p:nvPr>
        </p:nvSpPr>
        <p:spPr>
          <a:xfrm>
            <a:off x="251520" y="1412776"/>
            <a:ext cx="8568952" cy="4968552"/>
          </a:xfrm>
        </p:spPr>
        <p:txBody>
          <a:bodyPr/>
          <a:lstStyle/>
          <a:p>
            <a:pPr marL="0" indent="0">
              <a:buNone/>
            </a:pPr>
            <a:r>
              <a:rPr lang="en-US" b="1" dirty="0"/>
              <a:t>Emerging technologies</a:t>
            </a:r>
            <a:r>
              <a:rPr lang="en-US" dirty="0"/>
              <a:t> are technologies that are perceived as capable of changing the status quo </a:t>
            </a:r>
            <a:r>
              <a:rPr lang="en-US" sz="2800" dirty="0">
                <a:hlinkClick r:id="rId2"/>
              </a:rPr>
              <a:t>https://en.wikipedia.org/wiki/Emerging_technologies</a:t>
            </a:r>
            <a:endParaRPr lang="en-US" sz="2800" dirty="0"/>
          </a:p>
          <a:p>
            <a:pPr marL="0" indent="0">
              <a:buNone/>
            </a:pPr>
            <a:r>
              <a:rPr lang="en-US" sz="2800" dirty="0" err="1"/>
              <a:t>Exemplo</a:t>
            </a:r>
            <a:r>
              <a:rPr lang="en-US" sz="2800" dirty="0"/>
              <a:t>:</a:t>
            </a:r>
          </a:p>
          <a:p>
            <a:pPr marL="0" indent="0">
              <a:buNone/>
            </a:pPr>
            <a:r>
              <a:rPr lang="en-US" sz="2000" b="1" dirty="0"/>
              <a:t>3D Printing</a:t>
            </a:r>
          </a:p>
          <a:p>
            <a:pPr marL="0" indent="0">
              <a:buNone/>
            </a:pPr>
            <a:r>
              <a:rPr lang="en-US" sz="2000" dirty="0"/>
              <a:t>Main article: </a:t>
            </a:r>
            <a:r>
              <a:rPr lang="en-US" sz="2000" dirty="0">
                <a:hlinkClick r:id="rId3" tooltip="3D Printing"/>
              </a:rPr>
              <a:t>3D Printing</a:t>
            </a:r>
            <a:endParaRPr lang="en-US" sz="2000" dirty="0"/>
          </a:p>
          <a:p>
            <a:pPr marL="0" indent="0">
              <a:buNone/>
            </a:pPr>
            <a:r>
              <a:rPr lang="en-US" sz="2000" dirty="0"/>
              <a:t>3D printing, also known as additive manufacturing, has been posited by </a:t>
            </a:r>
            <a:r>
              <a:rPr lang="en-US" sz="2000" dirty="0">
                <a:hlinkClick r:id="rId4" tooltip="Jeremy Rifkin"/>
              </a:rPr>
              <a:t>Jeremy Rifkin</a:t>
            </a:r>
            <a:r>
              <a:rPr lang="en-US" sz="2000" dirty="0"/>
              <a:t> and others as part of the </a:t>
            </a:r>
            <a:r>
              <a:rPr lang="en-US" sz="2000" dirty="0">
                <a:hlinkClick r:id="rId5" tooltip="Digital Revolution"/>
              </a:rPr>
              <a:t>third industrial revolution</a:t>
            </a:r>
            <a:r>
              <a:rPr lang="en-US" sz="2000" dirty="0"/>
              <a:t>. </a:t>
            </a:r>
            <a:r>
              <a:rPr lang="en-US" sz="2000" baseline="30000" dirty="0">
                <a:hlinkClick r:id="rId6"/>
              </a:rPr>
              <a:t>[18]</a:t>
            </a:r>
            <a:endParaRPr lang="en-US" sz="2000" dirty="0"/>
          </a:p>
          <a:p>
            <a:pPr marL="0" indent="0">
              <a:buNone/>
            </a:pPr>
            <a:r>
              <a:rPr lang="en-US" sz="2000" dirty="0"/>
              <a:t>Combined with Internet technology, 3D printing would allow for digital blueprints of virtually any material product to be sent instantly to another person to be produced on the spot, making purchasing a product online almost instantaneous.</a:t>
            </a:r>
          </a:p>
          <a:p>
            <a:pPr marL="0" indent="0">
              <a:buNone/>
            </a:pPr>
            <a:r>
              <a:rPr lang="en-US" sz="2000" dirty="0"/>
              <a:t>Although this technology is still too crude to produce most products, it was controversially done with guns in 2013 and the technology is rapidly developing. </a:t>
            </a:r>
          </a:p>
          <a:p>
            <a:pPr marL="0" indent="0">
              <a:buNone/>
            </a:pPr>
            <a:endParaRPr lang="pt-BR" dirty="0"/>
          </a:p>
        </p:txBody>
      </p:sp>
    </p:spTree>
    <p:extLst>
      <p:ext uri="{BB962C8B-B14F-4D97-AF65-F5344CB8AC3E}">
        <p14:creationId xmlns:p14="http://schemas.microsoft.com/office/powerpoint/2010/main" val="405302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143000"/>
          </a:xfrm>
          <a:solidFill>
            <a:srgbClr val="C00000"/>
          </a:solidFill>
        </p:spPr>
        <p:txBody>
          <a:bodyPr/>
          <a:lstStyle/>
          <a:p>
            <a:r>
              <a:rPr lang="pt-BR" sz="4000" dirty="0">
                <a:solidFill>
                  <a:schemeClr val="bg1"/>
                </a:solidFill>
              </a:rPr>
              <a:t>Tecnologias emergentes na construção</a:t>
            </a:r>
          </a:p>
        </p:txBody>
      </p:sp>
      <p:pic>
        <p:nvPicPr>
          <p:cNvPr id="4" name="Espaço Reservado para Conteúdo 3"/>
          <p:cNvPicPr>
            <a:picLocks noGrp="1" noChangeAspect="1"/>
          </p:cNvPicPr>
          <p:nvPr>
            <p:ph idx="1"/>
          </p:nvPr>
        </p:nvPicPr>
        <p:blipFill rotWithShape="1">
          <a:blip r:embed="rId2">
            <a:extLst>
              <a:ext uri="{28A0092B-C50C-407E-A947-70E740481C1C}">
                <a14:useLocalDpi xmlns:a14="http://schemas.microsoft.com/office/drawing/2010/main" val="0"/>
              </a:ext>
            </a:extLst>
          </a:blip>
          <a:srcRect l="14092" t="28624" r="1825" b="20465"/>
          <a:stretch/>
        </p:blipFill>
        <p:spPr>
          <a:xfrm>
            <a:off x="134508" y="1412776"/>
            <a:ext cx="8883987" cy="3816424"/>
          </a:xfrm>
        </p:spPr>
      </p:pic>
    </p:spTree>
    <p:extLst>
      <p:ext uri="{BB962C8B-B14F-4D97-AF65-F5344CB8AC3E}">
        <p14:creationId xmlns:p14="http://schemas.microsoft.com/office/powerpoint/2010/main" val="354952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143000"/>
          </a:xfrm>
          <a:solidFill>
            <a:srgbClr val="C00000"/>
          </a:solidFill>
        </p:spPr>
        <p:txBody>
          <a:bodyPr/>
          <a:lstStyle/>
          <a:p>
            <a:r>
              <a:rPr lang="pt-BR" sz="4000" dirty="0">
                <a:solidFill>
                  <a:schemeClr val="bg1"/>
                </a:solidFill>
              </a:rPr>
              <a:t>Para que serve o BIM na construção?</a:t>
            </a:r>
          </a:p>
        </p:txBody>
      </p:sp>
      <p:sp>
        <p:nvSpPr>
          <p:cNvPr id="3" name="Espaço Reservado para Conteúdo 2"/>
          <p:cNvSpPr>
            <a:spLocks noGrp="1"/>
          </p:cNvSpPr>
          <p:nvPr>
            <p:ph idx="1"/>
          </p:nvPr>
        </p:nvSpPr>
        <p:spPr>
          <a:xfrm>
            <a:off x="179512" y="1340768"/>
            <a:ext cx="8712968" cy="4525963"/>
          </a:xfrm>
        </p:spPr>
        <p:txBody>
          <a:bodyPr/>
          <a:lstStyle/>
          <a:p>
            <a:pPr marL="0" indent="0">
              <a:buNone/>
            </a:pPr>
            <a:r>
              <a:rPr lang="pt-BR" dirty="0"/>
              <a:t>Produto virtual </a:t>
            </a:r>
            <a:r>
              <a:rPr lang="pt-BR" dirty="0" err="1"/>
              <a:t>vs</a:t>
            </a:r>
            <a:r>
              <a:rPr lang="pt-BR" dirty="0"/>
              <a:t> produto real: como podemos usar o primeiro para gerar o segundo?</a:t>
            </a:r>
          </a:p>
          <a:p>
            <a:r>
              <a:rPr lang="pt-BR" dirty="0"/>
              <a:t>Verificação de compatibilidades entre projetos</a:t>
            </a:r>
          </a:p>
          <a:p>
            <a:r>
              <a:rPr lang="pt-BR" dirty="0"/>
              <a:t>Verificação das armaduras </a:t>
            </a:r>
            <a:r>
              <a:rPr lang="pt-BR" dirty="0" err="1"/>
              <a:t>pré</a:t>
            </a:r>
            <a:r>
              <a:rPr lang="pt-BR" dirty="0"/>
              <a:t>-concretagem</a:t>
            </a:r>
          </a:p>
          <a:p>
            <a:r>
              <a:rPr lang="pt-BR" dirty="0"/>
              <a:t>Fabricação da gaiola de armadura por robô</a:t>
            </a:r>
          </a:p>
          <a:p>
            <a:r>
              <a:rPr lang="pt-BR" dirty="0"/>
              <a:t>Verificação de precisão com a comparação entre a imagem virtual e a imagem do que foi construído </a:t>
            </a:r>
            <a:r>
              <a:rPr lang="pt-BR" dirty="0" err="1"/>
              <a:t>escaneado</a:t>
            </a:r>
            <a:r>
              <a:rPr lang="pt-BR" dirty="0"/>
              <a:t> por sistema 3D</a:t>
            </a:r>
          </a:p>
          <a:p>
            <a:r>
              <a:rPr lang="pt-BR" dirty="0" err="1"/>
              <a:t>Etc</a:t>
            </a:r>
            <a:r>
              <a:rPr lang="pt-BR" dirty="0"/>
              <a:t>, </a:t>
            </a:r>
            <a:r>
              <a:rPr lang="pt-BR" dirty="0" err="1"/>
              <a:t>etc</a:t>
            </a:r>
            <a:r>
              <a:rPr lang="pt-BR" dirty="0"/>
              <a:t>, etc. </a:t>
            </a:r>
          </a:p>
        </p:txBody>
      </p:sp>
    </p:spTree>
    <p:extLst>
      <p:ext uri="{BB962C8B-B14F-4D97-AF65-F5344CB8AC3E}">
        <p14:creationId xmlns:p14="http://schemas.microsoft.com/office/powerpoint/2010/main" val="2028311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598"/>
            <a:ext cx="9144000" cy="1143000"/>
          </a:xfrm>
          <a:solidFill>
            <a:srgbClr val="C00000"/>
          </a:solidFill>
        </p:spPr>
        <p:txBody>
          <a:bodyPr/>
          <a:lstStyle/>
          <a:p>
            <a:r>
              <a:rPr lang="pt-BR" dirty="0">
                <a:solidFill>
                  <a:schemeClr val="bg1"/>
                </a:solidFill>
              </a:rPr>
              <a:t>Proposta de trabalho de hoje</a:t>
            </a:r>
          </a:p>
        </p:txBody>
      </p:sp>
      <p:sp>
        <p:nvSpPr>
          <p:cNvPr id="3" name="Espaço Reservado para Conteúdo 2"/>
          <p:cNvSpPr>
            <a:spLocks noGrp="1"/>
          </p:cNvSpPr>
          <p:nvPr>
            <p:ph idx="1"/>
          </p:nvPr>
        </p:nvSpPr>
        <p:spPr>
          <a:xfrm>
            <a:off x="107504" y="1268761"/>
            <a:ext cx="8856984" cy="576064"/>
          </a:xfrm>
        </p:spPr>
        <p:txBody>
          <a:bodyPr/>
          <a:lstStyle/>
          <a:p>
            <a:r>
              <a:rPr lang="pt-BR" sz="2800" dirty="0"/>
              <a:t>Parte 1: descrever sua proposta em uma folha A3</a:t>
            </a:r>
          </a:p>
          <a:p>
            <a:r>
              <a:rPr lang="pt-BR" sz="2800" dirty="0"/>
              <a:t>Tempo: 15 minutos.</a:t>
            </a:r>
          </a:p>
        </p:txBody>
      </p:sp>
      <p:sp>
        <p:nvSpPr>
          <p:cNvPr id="4" name="CaixaDeTexto 3"/>
          <p:cNvSpPr txBox="1"/>
          <p:nvPr/>
        </p:nvSpPr>
        <p:spPr>
          <a:xfrm>
            <a:off x="1403648" y="2276872"/>
            <a:ext cx="5904656" cy="3528392"/>
          </a:xfrm>
          <a:prstGeom prst="rect">
            <a:avLst/>
          </a:prstGeom>
          <a:solidFill>
            <a:schemeClr val="bg1">
              <a:lumMod val="95000"/>
            </a:schemeClr>
          </a:solidFill>
          <a:ln>
            <a:solidFill>
              <a:schemeClr val="tx1"/>
            </a:solidFill>
          </a:ln>
        </p:spPr>
        <p:txBody>
          <a:bodyPr wrap="square" rtlCol="0">
            <a:spAutoFit/>
          </a:bodyPr>
          <a:lstStyle/>
          <a:p>
            <a:endParaRPr lang="pt-BR" dirty="0"/>
          </a:p>
        </p:txBody>
      </p:sp>
      <p:sp>
        <p:nvSpPr>
          <p:cNvPr id="5" name="CaixaDeTexto 4"/>
          <p:cNvSpPr txBox="1"/>
          <p:nvPr/>
        </p:nvSpPr>
        <p:spPr>
          <a:xfrm>
            <a:off x="5292080" y="5158933"/>
            <a:ext cx="2016224" cy="646331"/>
          </a:xfrm>
          <a:prstGeom prst="rect">
            <a:avLst/>
          </a:prstGeom>
          <a:solidFill>
            <a:schemeClr val="bg1"/>
          </a:solidFill>
          <a:ln>
            <a:solidFill>
              <a:schemeClr val="tx1"/>
            </a:solidFill>
          </a:ln>
        </p:spPr>
        <p:txBody>
          <a:bodyPr wrap="square" rtlCol="0">
            <a:spAutoFit/>
          </a:bodyPr>
          <a:lstStyle/>
          <a:p>
            <a:r>
              <a:rPr lang="pt-BR" dirty="0"/>
              <a:t>Equipe</a:t>
            </a:r>
          </a:p>
          <a:p>
            <a:r>
              <a:rPr lang="pt-BR" dirty="0"/>
              <a:t>Título</a:t>
            </a:r>
          </a:p>
        </p:txBody>
      </p:sp>
      <p:sp>
        <p:nvSpPr>
          <p:cNvPr id="6" name="CaixaDeTexto 5"/>
          <p:cNvSpPr txBox="1"/>
          <p:nvPr/>
        </p:nvSpPr>
        <p:spPr>
          <a:xfrm>
            <a:off x="1403648" y="2348880"/>
            <a:ext cx="2232248" cy="2585323"/>
          </a:xfrm>
          <a:prstGeom prst="rect">
            <a:avLst/>
          </a:prstGeom>
          <a:solidFill>
            <a:schemeClr val="bg1"/>
          </a:solidFill>
          <a:ln>
            <a:solidFill>
              <a:schemeClr val="tx1"/>
            </a:solidFill>
          </a:ln>
        </p:spPr>
        <p:txBody>
          <a:bodyPr wrap="square" rtlCol="0">
            <a:spAutoFit/>
          </a:bodyPr>
          <a:lstStyle/>
          <a:p>
            <a:r>
              <a:rPr lang="pt-BR" dirty="0"/>
              <a:t>O PROBLEMA</a:t>
            </a:r>
          </a:p>
          <a:p>
            <a:endParaRPr lang="pt-BR" dirty="0"/>
          </a:p>
          <a:p>
            <a:endParaRPr lang="pt-BR" dirty="0"/>
          </a:p>
          <a:p>
            <a:endParaRPr lang="pt-BR" dirty="0"/>
          </a:p>
          <a:p>
            <a:endParaRPr lang="pt-BR" dirty="0"/>
          </a:p>
          <a:p>
            <a:endParaRPr lang="pt-BR" dirty="0"/>
          </a:p>
          <a:p>
            <a:endParaRPr lang="pt-BR" dirty="0"/>
          </a:p>
          <a:p>
            <a:endParaRPr lang="pt-BR" dirty="0"/>
          </a:p>
          <a:p>
            <a:endParaRPr lang="pt-BR" dirty="0"/>
          </a:p>
        </p:txBody>
      </p:sp>
      <p:sp>
        <p:nvSpPr>
          <p:cNvPr id="7" name="CaixaDeTexto 6"/>
          <p:cNvSpPr txBox="1"/>
          <p:nvPr/>
        </p:nvSpPr>
        <p:spPr>
          <a:xfrm>
            <a:off x="3851920" y="2348880"/>
            <a:ext cx="3384376" cy="2585323"/>
          </a:xfrm>
          <a:prstGeom prst="rect">
            <a:avLst/>
          </a:prstGeom>
          <a:solidFill>
            <a:schemeClr val="bg1"/>
          </a:solidFill>
          <a:ln>
            <a:solidFill>
              <a:schemeClr val="tx1"/>
            </a:solidFill>
          </a:ln>
        </p:spPr>
        <p:txBody>
          <a:bodyPr wrap="square" rtlCol="0">
            <a:spAutoFit/>
          </a:bodyPr>
          <a:lstStyle/>
          <a:p>
            <a:r>
              <a:rPr lang="pt-BR" dirty="0"/>
              <a:t>A SOLUÇÃO</a:t>
            </a:r>
          </a:p>
          <a:p>
            <a:endParaRPr lang="pt-BR" dirty="0"/>
          </a:p>
          <a:p>
            <a:endParaRPr lang="pt-BR" dirty="0"/>
          </a:p>
          <a:p>
            <a:endParaRPr lang="pt-BR" dirty="0"/>
          </a:p>
          <a:p>
            <a:endParaRPr lang="pt-BR" dirty="0"/>
          </a:p>
          <a:p>
            <a:endParaRPr lang="pt-BR" dirty="0"/>
          </a:p>
          <a:p>
            <a:endParaRPr lang="pt-BR" dirty="0"/>
          </a:p>
          <a:p>
            <a:endParaRPr lang="pt-BR" dirty="0"/>
          </a:p>
          <a:p>
            <a:endParaRPr lang="pt-BR" dirty="0"/>
          </a:p>
        </p:txBody>
      </p:sp>
      <p:sp>
        <p:nvSpPr>
          <p:cNvPr id="8" name="CaixaDeTexto 7"/>
          <p:cNvSpPr txBox="1"/>
          <p:nvPr/>
        </p:nvSpPr>
        <p:spPr>
          <a:xfrm>
            <a:off x="1475656" y="5158933"/>
            <a:ext cx="1080120" cy="646331"/>
          </a:xfrm>
          <a:prstGeom prst="rect">
            <a:avLst/>
          </a:prstGeom>
          <a:solidFill>
            <a:schemeClr val="bg1"/>
          </a:solidFill>
          <a:ln>
            <a:solidFill>
              <a:schemeClr val="tx1"/>
            </a:solidFill>
          </a:ln>
        </p:spPr>
        <p:txBody>
          <a:bodyPr wrap="square" rtlCol="0">
            <a:spAutoFit/>
          </a:bodyPr>
          <a:lstStyle/>
          <a:p>
            <a:r>
              <a:rPr lang="pt-BR" dirty="0"/>
              <a:t>DEMO 1</a:t>
            </a:r>
          </a:p>
          <a:p>
            <a:endParaRPr lang="pt-BR" dirty="0"/>
          </a:p>
        </p:txBody>
      </p:sp>
      <p:sp>
        <p:nvSpPr>
          <p:cNvPr id="9" name="CaixaDeTexto 8"/>
          <p:cNvSpPr txBox="1"/>
          <p:nvPr/>
        </p:nvSpPr>
        <p:spPr>
          <a:xfrm>
            <a:off x="2741644" y="5158933"/>
            <a:ext cx="1080120" cy="646331"/>
          </a:xfrm>
          <a:prstGeom prst="rect">
            <a:avLst/>
          </a:prstGeom>
          <a:solidFill>
            <a:schemeClr val="bg1"/>
          </a:solidFill>
          <a:ln>
            <a:solidFill>
              <a:schemeClr val="tx1"/>
            </a:solidFill>
          </a:ln>
        </p:spPr>
        <p:txBody>
          <a:bodyPr wrap="square" rtlCol="0">
            <a:spAutoFit/>
          </a:bodyPr>
          <a:lstStyle/>
          <a:p>
            <a:r>
              <a:rPr lang="pt-BR" dirty="0"/>
              <a:t>DEMO 2</a:t>
            </a:r>
          </a:p>
          <a:p>
            <a:endParaRPr lang="pt-BR" dirty="0"/>
          </a:p>
        </p:txBody>
      </p:sp>
      <p:sp>
        <p:nvSpPr>
          <p:cNvPr id="10" name="CaixaDeTexto 9"/>
          <p:cNvSpPr txBox="1"/>
          <p:nvPr/>
        </p:nvSpPr>
        <p:spPr>
          <a:xfrm>
            <a:off x="4079640" y="5158933"/>
            <a:ext cx="1080120" cy="646331"/>
          </a:xfrm>
          <a:prstGeom prst="rect">
            <a:avLst/>
          </a:prstGeom>
          <a:solidFill>
            <a:schemeClr val="bg1"/>
          </a:solidFill>
          <a:ln>
            <a:solidFill>
              <a:schemeClr val="tx1"/>
            </a:solidFill>
          </a:ln>
        </p:spPr>
        <p:txBody>
          <a:bodyPr wrap="square" rtlCol="0">
            <a:spAutoFit/>
          </a:bodyPr>
          <a:lstStyle/>
          <a:p>
            <a:r>
              <a:rPr lang="pt-BR" dirty="0"/>
              <a:t>DEMO 3</a:t>
            </a:r>
          </a:p>
          <a:p>
            <a:endParaRPr lang="pt-BR" dirty="0"/>
          </a:p>
        </p:txBody>
      </p:sp>
    </p:spTree>
    <p:extLst>
      <p:ext uri="{BB962C8B-B14F-4D97-AF65-F5344CB8AC3E}">
        <p14:creationId xmlns:p14="http://schemas.microsoft.com/office/powerpoint/2010/main" val="285431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36" y="0"/>
            <a:ext cx="9153736" cy="1143000"/>
          </a:xfrm>
        </p:spPr>
        <p:txBody>
          <a:bodyPr/>
          <a:lstStyle/>
          <a:p>
            <a:endParaRPr lang="pt-BR"/>
          </a:p>
        </p:txBody>
      </p:sp>
      <p:sp>
        <p:nvSpPr>
          <p:cNvPr id="3" name="Espaço Reservado para Conteúdo 2"/>
          <p:cNvSpPr>
            <a:spLocks noGrp="1"/>
          </p:cNvSpPr>
          <p:nvPr>
            <p:ph idx="1"/>
          </p:nvPr>
        </p:nvSpPr>
        <p:spPr>
          <a:xfrm>
            <a:off x="0" y="1170242"/>
            <a:ext cx="9144000" cy="5256583"/>
          </a:xfrm>
        </p:spPr>
        <p:txBody>
          <a:bodyPr/>
          <a:lstStyle/>
          <a:p>
            <a:r>
              <a:rPr lang="pt-BR" sz="2800" dirty="0"/>
              <a:t>Parte 2: </a:t>
            </a:r>
            <a:r>
              <a:rPr lang="pt-BR" sz="2800" u="sng" dirty="0"/>
              <a:t>demonstrar</a:t>
            </a:r>
            <a:r>
              <a:rPr lang="pt-BR" sz="2800" dirty="0"/>
              <a:t> sua solução para três outras equipes</a:t>
            </a:r>
          </a:p>
          <a:p>
            <a:r>
              <a:rPr lang="pt-BR" sz="2800" dirty="0"/>
              <a:t>Tempo: 15 minutos para cada demonstração</a:t>
            </a:r>
          </a:p>
          <a:p>
            <a:r>
              <a:rPr lang="pt-BR" sz="2800" dirty="0"/>
              <a:t>Critérios a serem analisados:</a:t>
            </a:r>
          </a:p>
          <a:p>
            <a:pPr marL="514350" indent="-514350">
              <a:buFont typeface="+mj-lt"/>
              <a:buAutoNum type="arabicPeriod"/>
            </a:pPr>
            <a:r>
              <a:rPr lang="pt-BR" sz="2800" dirty="0"/>
              <a:t>O problema está bem definido? (2 pontos)</a:t>
            </a:r>
          </a:p>
          <a:p>
            <a:pPr marL="514350" indent="-514350">
              <a:buFont typeface="+mj-lt"/>
              <a:buAutoNum type="arabicPeriod"/>
            </a:pPr>
            <a:r>
              <a:rPr lang="pt-BR" sz="2800" dirty="0"/>
              <a:t>Utiliza alta tecnologia, emergente ou não? (2 pontos)</a:t>
            </a:r>
          </a:p>
          <a:p>
            <a:pPr marL="514350" indent="-514350">
              <a:buFont typeface="+mj-lt"/>
              <a:buAutoNum type="arabicPeriod"/>
            </a:pPr>
            <a:r>
              <a:rPr lang="pt-BR" sz="2800" dirty="0"/>
              <a:t>Utiliza algo que já foi feito em outro contexto? Onde? (2 pontos)</a:t>
            </a:r>
          </a:p>
          <a:p>
            <a:pPr marL="514350" indent="-514350">
              <a:buFont typeface="+mj-lt"/>
              <a:buAutoNum type="arabicPeriod"/>
            </a:pPr>
            <a:r>
              <a:rPr lang="pt-BR" sz="2800" dirty="0"/>
              <a:t>Poderá ser apresentada e demonstrada através de protótipos na Poli Design Fair? (4 pontos)</a:t>
            </a:r>
          </a:p>
          <a:p>
            <a:pPr marL="0" indent="0">
              <a:buNone/>
            </a:pPr>
            <a:r>
              <a:rPr lang="pt-BR" sz="2400" dirty="0"/>
              <a:t>Anotar as notas de cada demonstração e identificar as equipes que deram as notas. Os alunos serão avaliados pelo trabalho de propor uma solução e pelo trabalho de avaliar três soluções.</a:t>
            </a:r>
          </a:p>
          <a:p>
            <a:pPr marL="514350" indent="-514350">
              <a:buFont typeface="+mj-lt"/>
              <a:buAutoNum type="arabicPeriod"/>
            </a:pPr>
            <a:endParaRPr lang="pt-BR" sz="2800" dirty="0"/>
          </a:p>
          <a:p>
            <a:pPr marL="514350" indent="-514350">
              <a:buFont typeface="+mj-lt"/>
              <a:buAutoNum type="arabicPeriod"/>
            </a:pPr>
            <a:endParaRPr lang="pt-BR" sz="2800" dirty="0"/>
          </a:p>
        </p:txBody>
      </p:sp>
      <p:sp>
        <p:nvSpPr>
          <p:cNvPr id="4" name="Título 1"/>
          <p:cNvSpPr txBox="1">
            <a:spLocks/>
          </p:cNvSpPr>
          <p:nvPr/>
        </p:nvSpPr>
        <p:spPr bwMode="auto">
          <a:xfrm>
            <a:off x="0" y="9598"/>
            <a:ext cx="9144000" cy="1143000"/>
          </a:xfrm>
          <a:prstGeom prst="rect">
            <a:avLst/>
          </a:prstGeom>
          <a:solidFill>
            <a:srgbClr val="C00000"/>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a:solidFill>
                  <a:schemeClr val="bg1"/>
                </a:solidFill>
              </a:rPr>
              <a:t>Proposta de trabalho de hoje</a:t>
            </a:r>
            <a:endParaRPr lang="pt-BR" dirty="0">
              <a:solidFill>
                <a:schemeClr val="bg1"/>
              </a:solidFill>
            </a:endParaRPr>
          </a:p>
        </p:txBody>
      </p:sp>
    </p:spTree>
    <p:extLst>
      <p:ext uri="{BB962C8B-B14F-4D97-AF65-F5344CB8AC3E}">
        <p14:creationId xmlns:p14="http://schemas.microsoft.com/office/powerpoint/2010/main" val="207189705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2079</TotalTime>
  <Words>635</Words>
  <Application>Microsoft Office PowerPoint</Application>
  <PresentationFormat>Apresentação na tela (4:3)</PresentationFormat>
  <Paragraphs>78</Paragraphs>
  <Slides>10</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10</vt:i4>
      </vt:variant>
    </vt:vector>
  </HeadingPairs>
  <TitlesOfParts>
    <vt:vector size="13" baseType="lpstr">
      <vt:lpstr>Arial</vt:lpstr>
      <vt:lpstr>Calibri</vt:lpstr>
      <vt:lpstr>Tema do Office</vt:lpstr>
      <vt:lpstr>Problem-based Learning (PBL) POLI DESIGN FAIR Testando suas ideias</vt:lpstr>
      <vt:lpstr>Apresentação do PowerPoint</vt:lpstr>
      <vt:lpstr>UMA BOA IDEIA PARA A POLI DESIGN FAIR... </vt:lpstr>
      <vt:lpstr>Exemplo de Aplicação da técnica dos 5 porquês</vt:lpstr>
      <vt:lpstr>Utilização de tecnologias emergentes</vt:lpstr>
      <vt:lpstr>Tecnologias emergentes na construção</vt:lpstr>
      <vt:lpstr>Para que serve o BIM na construção?</vt:lpstr>
      <vt:lpstr>Proposta de trabalho de hoje</vt:lpstr>
      <vt:lpstr>Apresentação do PowerPoint</vt:lpstr>
      <vt:lpstr>Mãos à obra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IAG-USP</dc:creator>
  <cp:lastModifiedBy>Jose Siqueira</cp:lastModifiedBy>
  <cp:revision>83</cp:revision>
  <cp:lastPrinted>2016-09-28T15:57:25Z</cp:lastPrinted>
  <dcterms:created xsi:type="dcterms:W3CDTF">2010-06-29T16:47:10Z</dcterms:created>
  <dcterms:modified xsi:type="dcterms:W3CDTF">2016-10-05T14:56:12Z</dcterms:modified>
</cp:coreProperties>
</file>