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256" r:id="rId2"/>
    <p:sldId id="269" r:id="rId3"/>
    <p:sldId id="268" r:id="rId4"/>
    <p:sldId id="267" r:id="rId5"/>
    <p:sldId id="270" r:id="rId6"/>
    <p:sldId id="259" r:id="rId7"/>
    <p:sldId id="262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803B-189F-1B49-98E0-DD44D2E32379}" type="datetimeFigureOut">
              <a:rPr lang="en-US" smtClean="0"/>
              <a:t>4/17/15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F18DA-F103-8F40-B8ED-B8149E425B1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11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-proteção dos</a:t>
            </a:r>
            <a:r>
              <a:rPr lang="pt-BR" baseline="0" dirty="0" smtClean="0"/>
              <a:t> vulneráveis, ex: nulidade da cláusula de renúncia antecipada a direito de indenização e retenção por benfeitorias necessárias em contrato de locação feito por adesão.</a:t>
            </a:r>
          </a:p>
          <a:p>
            <a:r>
              <a:rPr lang="pt-BR" baseline="0" dirty="0" smtClean="0"/>
              <a:t>-proteção de dignidade humana: limite de internação em emergência hospitalar, negação de tratamento, etc.</a:t>
            </a:r>
          </a:p>
          <a:p>
            <a:r>
              <a:rPr lang="pt-BR" baseline="0" dirty="0" smtClean="0"/>
              <a:t>-cláusulas abusivas: repasse do custo administrativo, taxas, etc., ao consumidor (ex: contratos de financiamento bancário, cobrança de pacote de mensalidade da conta aberta para fins de financiamento). Testamento com desejo de morte de ser enterrado com obra de arte valiosa.</a:t>
            </a:r>
            <a:endParaRPr lang="pt-BR" dirty="0" smtClean="0"/>
          </a:p>
          <a:p>
            <a:r>
              <a:rPr lang="pt-BR" dirty="0" smtClean="0"/>
              <a:t>-Art. 2.035 – sendo de ordem pública, cabe intervenção do MP e pode ser conhecida</a:t>
            </a:r>
            <a:r>
              <a:rPr lang="pt-BR" baseline="0" dirty="0" smtClean="0"/>
              <a:t> de ofício pelo juiz (abusividade dos contratos, p. ex.).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18DA-F103-8F40-B8ED-B8149E425B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9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Direito Público e </a:t>
            </a:r>
            <a:br>
              <a:rPr lang="pt-BR" dirty="0" smtClean="0"/>
            </a:br>
            <a:r>
              <a:rPr lang="pt-BR" dirty="0" smtClean="0"/>
              <a:t>Direito Privado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39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89" y="5352743"/>
            <a:ext cx="7019611" cy="1143000"/>
          </a:xfrm>
        </p:spPr>
        <p:txBody>
          <a:bodyPr/>
          <a:lstStyle/>
          <a:p>
            <a:r>
              <a:rPr lang="pt-BR" dirty="0" smtClean="0"/>
              <a:t>As grandes dicotomias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 Direito Natural e Direito Positivo</a:t>
            </a:r>
          </a:p>
          <a:p>
            <a:r>
              <a:rPr lang="pt-BR" dirty="0"/>
              <a:t> </a:t>
            </a:r>
            <a:r>
              <a:rPr lang="pt-BR" dirty="0" smtClean="0"/>
              <a:t>Direito Material e Direito Processual</a:t>
            </a:r>
          </a:p>
          <a:p>
            <a:r>
              <a:rPr lang="pt-BR" dirty="0"/>
              <a:t> </a:t>
            </a:r>
            <a:r>
              <a:rPr lang="pt-BR" b="1" dirty="0" smtClean="0"/>
              <a:t>Direito Público e Direito Privado</a:t>
            </a:r>
            <a:endParaRPr lang="pt-BR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8008" y="2379101"/>
            <a:ext cx="8175004" cy="369332"/>
            <a:chOff x="418008" y="2379101"/>
            <a:chExt cx="817500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418008" y="2379101"/>
              <a:ext cx="3938954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Direito, Política e Governo</a:t>
              </a:r>
              <a:endParaRPr lang="pt-BR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54058" y="2379101"/>
              <a:ext cx="3938954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Direito, Mercado e Família</a:t>
              </a:r>
              <a:endParaRPr lang="pt-BR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008" y="2877426"/>
            <a:ext cx="8175004" cy="1754327"/>
            <a:chOff x="418008" y="2877426"/>
            <a:chExt cx="8175004" cy="1754327"/>
          </a:xfrm>
        </p:grpSpPr>
        <p:sp>
          <p:nvSpPr>
            <p:cNvPr id="4" name="TextBox 3"/>
            <p:cNvSpPr txBox="1"/>
            <p:nvPr/>
          </p:nvSpPr>
          <p:spPr>
            <a:xfrm>
              <a:off x="418008" y="2877426"/>
              <a:ext cx="3938954" cy="175432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pt-BR" dirty="0" smtClean="0"/>
                <a:t>“O direito público compreende o Direito Constitucional e todas as outras partes do direito que estabelecem e </a:t>
              </a:r>
              <a:r>
                <a:rPr lang="pt-BR" dirty="0" err="1" smtClean="0"/>
                <a:t>empoderam</a:t>
              </a:r>
              <a:r>
                <a:rPr lang="pt-BR" dirty="0" smtClean="0"/>
                <a:t> o Poder Executivo e outras agências de governo”.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6355" y="2877426"/>
              <a:ext cx="3946657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pt-BR" dirty="0" smtClean="0"/>
                <a:t>“O direito privado compreende as áreas em que pessoas de status equivalente relacionam-se umas com as outras enquanto tais”.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497" y="4206240"/>
              <a:ext cx="2980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MacCormick, </a:t>
              </a:r>
              <a:r>
                <a:rPr lang="pt-BR" sz="1200" i="1" dirty="0" err="1" smtClean="0"/>
                <a:t>Institutions</a:t>
              </a:r>
              <a:r>
                <a:rPr lang="pt-BR" sz="1200" i="1" dirty="0" smtClean="0"/>
                <a:t> of Private Law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63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09" y="5515168"/>
            <a:ext cx="7703392" cy="1143000"/>
          </a:xfrm>
        </p:spPr>
        <p:txBody>
          <a:bodyPr/>
          <a:lstStyle/>
          <a:p>
            <a:r>
              <a:rPr lang="pt-BR" dirty="0" smtClean="0"/>
              <a:t>Direito Público </a:t>
            </a:r>
            <a:r>
              <a:rPr lang="pt-BR" dirty="0" err="1" smtClean="0"/>
              <a:t>x</a:t>
            </a:r>
            <a:r>
              <a:rPr lang="pt-BR" dirty="0" smtClean="0"/>
              <a:t> Privado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0287793"/>
              </p:ext>
            </p:extLst>
          </p:nvPr>
        </p:nvGraphicFramePr>
        <p:xfrm>
          <a:off x="846628" y="731838"/>
          <a:ext cx="7277754" cy="4206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25918"/>
                <a:gridCol w="2425918"/>
                <a:gridCol w="2425918"/>
              </a:tblGrid>
              <a:tr h="427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Direito Público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Direito Privado</a:t>
                      </a:r>
                      <a:endParaRPr lang="pt-BR" sz="2000" dirty="0"/>
                    </a:p>
                  </a:txBody>
                  <a:tcPr/>
                </a:tc>
              </a:tr>
              <a:tr h="427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Interesses</a:t>
                      </a:r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Interesse público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Autonomia privada</a:t>
                      </a:r>
                      <a:endParaRPr lang="pt-BR" sz="2000" dirty="0"/>
                    </a:p>
                  </a:txBody>
                  <a:tcPr/>
                </a:tc>
              </a:tr>
              <a:tr h="10857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Sujeitos</a:t>
                      </a:r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Entes públicos e privados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Entes privados, ou sob regime de direito privado</a:t>
                      </a:r>
                      <a:endParaRPr lang="pt-BR" sz="2000" dirty="0"/>
                    </a:p>
                  </a:txBody>
                  <a:tcPr/>
                </a:tc>
              </a:tr>
              <a:tr h="427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Relação</a:t>
                      </a:r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Submissão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Paridade</a:t>
                      </a:r>
                      <a:endParaRPr lang="pt-BR" sz="2000" dirty="0"/>
                    </a:p>
                  </a:txBody>
                  <a:tcPr/>
                </a:tc>
              </a:tr>
              <a:tr h="427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err="1" smtClean="0">
                          <a:solidFill>
                            <a:schemeClr val="bg1"/>
                          </a:solidFill>
                        </a:rPr>
                        <a:t>Politicidade</a:t>
                      </a:r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Forte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Fraca</a:t>
                      </a:r>
                      <a:endParaRPr lang="pt-BR" sz="2000" dirty="0"/>
                    </a:p>
                  </a:txBody>
                  <a:tcPr/>
                </a:tc>
              </a:tr>
              <a:tr h="427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Imperatividade</a:t>
                      </a:r>
                      <a:endParaRPr lang="pt-B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Forte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dirty="0" smtClean="0"/>
                        <a:t>Fraca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97845" y="5001036"/>
            <a:ext cx="4408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Dimoulis,</a:t>
            </a:r>
            <a:r>
              <a:rPr lang="pt-BR" sz="1200" i="1" dirty="0" smtClean="0"/>
              <a:t> Manual de Introdução ao Estudo do Direito,</a:t>
            </a:r>
            <a:r>
              <a:rPr lang="pt-BR" sz="1200" dirty="0" smtClean="0"/>
              <a:t>  p. 244</a:t>
            </a:r>
            <a:endParaRPr lang="pt-BR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8566" y="1"/>
            <a:ext cx="9143999" cy="6857999"/>
            <a:chOff x="38566" y="1"/>
            <a:chExt cx="9143999" cy="6857999"/>
          </a:xfrm>
        </p:grpSpPr>
        <p:grpSp>
          <p:nvGrpSpPr>
            <p:cNvPr id="9" name="Group 8"/>
            <p:cNvGrpSpPr/>
            <p:nvPr/>
          </p:nvGrpSpPr>
          <p:grpSpPr>
            <a:xfrm>
              <a:off x="38566" y="1"/>
              <a:ext cx="9143999" cy="6857999"/>
              <a:chOff x="0" y="0"/>
              <a:chExt cx="9143999" cy="68579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9143999" cy="68579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pic>
            <p:nvPicPr>
              <p:cNvPr id="3" name="Picture 2" descr="Screen Shot 2015-04-16 at 9.56.12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427" y="1157401"/>
                <a:ext cx="2714332" cy="3780676"/>
              </a:xfrm>
              <a:prstGeom prst="rect">
                <a:avLst/>
              </a:prstGeom>
            </p:spPr>
          </p:pic>
          <p:pic>
            <p:nvPicPr>
              <p:cNvPr id="6" name="Picture 5" descr="Screen Shot 2015-04-16 at 9.54.52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143" y="1157400"/>
                <a:ext cx="5379125" cy="378067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02409" y="498325"/>
              <a:ext cx="8100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“D. Público” e “D. Privado”: tipos normativos extremos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66569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2616" y="1229242"/>
            <a:ext cx="3363241" cy="919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Direito Constitucional</a:t>
            </a:r>
            <a:r>
              <a:rPr lang="pt-BR" sz="1600" dirty="0" smtClean="0"/>
              <a:t> (competências, processo legislativo)</a:t>
            </a:r>
            <a:endParaRPr lang="pt-B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76603" y="1015646"/>
            <a:ext cx="3200599" cy="14642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Direito Processual </a:t>
            </a:r>
            <a:r>
              <a:rPr lang="pt-BR" sz="1600" dirty="0" smtClean="0"/>
              <a:t>(processo constitucional, processo civil, processo penal, processo trabalhista, processo administrativo...)</a:t>
            </a:r>
            <a:endParaRPr lang="pt-B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41018" y="2905146"/>
            <a:ext cx="6953111" cy="6469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Normas de obrigação com baixa disponibilidade </a:t>
            </a:r>
          </a:p>
          <a:p>
            <a:pPr algn="ctr"/>
            <a:r>
              <a:rPr lang="pt-BR" sz="1600" dirty="0" smtClean="0"/>
              <a:t>(Direito Penal, Tributário, Administrativo, Regulatório ...)</a:t>
            </a:r>
            <a:endParaRPr lang="pt-B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1019" y="4635476"/>
            <a:ext cx="6953110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Normas de obrigação com alta disponibilidade</a:t>
            </a:r>
          </a:p>
          <a:p>
            <a:pPr algn="ctr"/>
            <a:r>
              <a:rPr lang="pt-BR" sz="1600" dirty="0" smtClean="0"/>
              <a:t>(Direito contratual, Direito comercial...)</a:t>
            </a:r>
            <a:endParaRPr lang="pt-B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1018" y="3775953"/>
            <a:ext cx="6953111" cy="6469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Normas de obrigação com média disponibilidade</a:t>
            </a:r>
          </a:p>
          <a:p>
            <a:pPr algn="ctr"/>
            <a:r>
              <a:rPr lang="pt-BR" sz="1600" dirty="0" smtClean="0"/>
              <a:t>(Direito Trabalhista, Direito do Consumidor...)</a:t>
            </a:r>
            <a:endParaRPr lang="pt-BR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5517650"/>
            <a:ext cx="8889604" cy="1143000"/>
          </a:xfrm>
        </p:spPr>
        <p:txBody>
          <a:bodyPr/>
          <a:lstStyle/>
          <a:p>
            <a:r>
              <a:rPr lang="pt-BR" dirty="0" smtClean="0"/>
              <a:t>(In)disponibilidade do direito</a:t>
            </a:r>
            <a:endParaRPr lang="pt-BR" dirty="0"/>
          </a:p>
        </p:txBody>
      </p:sp>
      <p:sp>
        <p:nvSpPr>
          <p:cNvPr id="16" name="Left-Right Arrow 15"/>
          <p:cNvSpPr/>
          <p:nvPr/>
        </p:nvSpPr>
        <p:spPr>
          <a:xfrm rot="16200000">
            <a:off x="6145291" y="2519737"/>
            <a:ext cx="4895958" cy="795074"/>
          </a:xfrm>
          <a:prstGeom prst="left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0000">
                <a:srgbClr val="FFFF00"/>
              </a:gs>
              <a:gs pos="75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eft-Right Arrow 17"/>
          <p:cNvSpPr/>
          <p:nvPr/>
        </p:nvSpPr>
        <p:spPr>
          <a:xfrm rot="16200000">
            <a:off x="-1813380" y="2521611"/>
            <a:ext cx="4895958" cy="795074"/>
          </a:xfrm>
          <a:prstGeom prst="leftRight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0000">
                <a:srgbClr val="FFFF00"/>
              </a:gs>
              <a:gs pos="75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729442" y="1573413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Direito Público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7727076" y="3944083"/>
            <a:ext cx="171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Direito Privado</a:t>
            </a:r>
            <a:endParaRPr lang="pt-BR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382069" y="2792005"/>
            <a:ext cx="40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+ + + + + + Autonomia - - - - - -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59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7" y="5515168"/>
            <a:ext cx="8504924" cy="1143000"/>
          </a:xfrm>
        </p:spPr>
        <p:txBody>
          <a:bodyPr/>
          <a:lstStyle/>
          <a:p>
            <a:r>
              <a:rPr lang="pt-BR" sz="4200" dirty="0" smtClean="0"/>
              <a:t>Direito Privado e Função Social</a:t>
            </a:r>
            <a:endParaRPr lang="pt-BR" sz="4200" dirty="0"/>
          </a:p>
        </p:txBody>
      </p:sp>
      <p:sp>
        <p:nvSpPr>
          <p:cNvPr id="5" name="Rectangle 4"/>
          <p:cNvSpPr/>
          <p:nvPr/>
        </p:nvSpPr>
        <p:spPr>
          <a:xfrm>
            <a:off x="900335" y="3326144"/>
            <a:ext cx="768498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“O </a:t>
            </a:r>
            <a:r>
              <a:rPr lang="pt-BR" dirty="0"/>
              <a:t>contrato, a propriedade, a família, a função social, a boa-fé, todos eles passam agora pelo crivo constitucional. Tratar de algum desses temas sem fazer uma releitura dos institutos privados à luz da Constituição de 1988 é fazer trabalho lacunoso, sem o rigor jurídico-científico assaz necessário aos </a:t>
            </a:r>
            <a:r>
              <a:rPr lang="pt-BR" dirty="0" smtClean="0"/>
              <a:t>juristas”.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Fachin</a:t>
            </a:r>
            <a:r>
              <a:rPr lang="pt-BR" dirty="0" smtClean="0"/>
              <a:t>, </a:t>
            </a:r>
            <a:r>
              <a:rPr lang="pt-BR" i="1" dirty="0" smtClean="0"/>
              <a:t>O Direito que foi privado</a:t>
            </a:r>
            <a:r>
              <a:rPr lang="pt-BR" dirty="0" smtClean="0"/>
              <a:t>, Rev. Inf. Leg. 145)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407" y="436175"/>
            <a:ext cx="7877908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1600" dirty="0" smtClean="0"/>
              <a:t>Art. 5º, XXII e XXIII: é garantido o direito de propriedade; </a:t>
            </a:r>
            <a:r>
              <a:rPr lang="pt-BR" sz="1600" dirty="0" smtClean="0">
                <a:solidFill>
                  <a:srgbClr val="FFFF00"/>
                </a:solidFill>
              </a:rPr>
              <a:t>a propriedade atenderá sua </a:t>
            </a:r>
            <a:r>
              <a:rPr lang="pt-BR" sz="1600" b="1" dirty="0" smtClean="0">
                <a:solidFill>
                  <a:srgbClr val="FFFF00"/>
                </a:solidFill>
              </a:rPr>
              <a:t>função social</a:t>
            </a:r>
            <a:r>
              <a:rPr lang="pt-BR" sz="16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Art. 170. A </a:t>
            </a:r>
            <a:r>
              <a:rPr lang="en-US" sz="1600" dirty="0" err="1"/>
              <a:t>ordem</a:t>
            </a:r>
            <a:r>
              <a:rPr lang="en-US" sz="1600" dirty="0"/>
              <a:t> </a:t>
            </a:r>
            <a:r>
              <a:rPr lang="en-US" sz="1600" dirty="0" err="1"/>
              <a:t>econômica</a:t>
            </a:r>
            <a:r>
              <a:rPr lang="en-US" sz="1600" dirty="0"/>
              <a:t>, </a:t>
            </a:r>
            <a:r>
              <a:rPr lang="en-US" sz="1600" dirty="0" err="1"/>
              <a:t>fundada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valorização</a:t>
            </a:r>
            <a:r>
              <a:rPr lang="en-US" sz="1600" dirty="0"/>
              <a:t> do </a:t>
            </a:r>
            <a:r>
              <a:rPr lang="en-US" sz="1600" dirty="0" err="1"/>
              <a:t>trabalho</a:t>
            </a:r>
            <a:r>
              <a:rPr lang="en-US" sz="1600" dirty="0"/>
              <a:t> </a:t>
            </a:r>
            <a:r>
              <a:rPr lang="en-US" sz="1600" dirty="0" err="1"/>
              <a:t>humano</a:t>
            </a:r>
            <a:r>
              <a:rPr lang="en-US" sz="1600" dirty="0"/>
              <a:t> 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livre</a:t>
            </a:r>
            <a:r>
              <a:rPr lang="en-US" sz="1600" dirty="0"/>
              <a:t> </a:t>
            </a:r>
            <a:r>
              <a:rPr lang="en-US" sz="1600" dirty="0" err="1"/>
              <a:t>iniciativa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FF00"/>
                </a:solidFill>
              </a:rPr>
              <a:t>tem </a:t>
            </a:r>
            <a:r>
              <a:rPr lang="en-US" sz="1600" dirty="0" err="1">
                <a:solidFill>
                  <a:srgbClr val="FFFF00"/>
                </a:solidFill>
              </a:rPr>
              <a:t>por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fim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assegurar</a:t>
            </a:r>
            <a:r>
              <a:rPr lang="en-US" sz="1600" dirty="0">
                <a:solidFill>
                  <a:srgbClr val="FFFF00"/>
                </a:solidFill>
              </a:rPr>
              <a:t> a </a:t>
            </a:r>
            <a:r>
              <a:rPr lang="en-US" sz="1600" dirty="0" err="1">
                <a:solidFill>
                  <a:srgbClr val="FFFF00"/>
                </a:solidFill>
              </a:rPr>
              <a:t>todos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existência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digna</a:t>
            </a:r>
            <a:r>
              <a:rPr lang="en-US" sz="1600" dirty="0">
                <a:solidFill>
                  <a:srgbClr val="FFFF00"/>
                </a:solidFill>
              </a:rPr>
              <a:t>,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FF00"/>
                </a:solidFill>
              </a:rPr>
              <a:t>conforme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os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ditames</a:t>
            </a:r>
            <a:r>
              <a:rPr lang="en-US" sz="1600" dirty="0">
                <a:solidFill>
                  <a:srgbClr val="FFFF00"/>
                </a:solidFill>
              </a:rPr>
              <a:t> da </a:t>
            </a:r>
            <a:r>
              <a:rPr lang="en-US" sz="1600" dirty="0" err="1">
                <a:solidFill>
                  <a:srgbClr val="FFFF00"/>
                </a:solidFill>
              </a:rPr>
              <a:t>justiça</a:t>
            </a:r>
            <a:r>
              <a:rPr lang="en-US" sz="1600" dirty="0">
                <a:solidFill>
                  <a:srgbClr val="FFFF00"/>
                </a:solidFill>
              </a:rPr>
              <a:t> social</a:t>
            </a:r>
            <a:r>
              <a:rPr lang="en-US" sz="1600" dirty="0"/>
              <a:t>, </a:t>
            </a:r>
            <a:r>
              <a:rPr lang="en-US" sz="1600" dirty="0" err="1"/>
              <a:t>observados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seguintes</a:t>
            </a:r>
            <a:r>
              <a:rPr lang="en-US" sz="1600" dirty="0"/>
              <a:t> </a:t>
            </a:r>
            <a:r>
              <a:rPr lang="en-US" sz="1600" dirty="0" err="1"/>
              <a:t>princípios</a:t>
            </a:r>
            <a:r>
              <a:rPr lang="en-US" sz="1600" dirty="0"/>
              <a:t>:</a:t>
            </a:r>
          </a:p>
          <a:p>
            <a:r>
              <a:rPr lang="pt-BR" sz="1600" dirty="0"/>
              <a:t>	III – </a:t>
            </a:r>
            <a:r>
              <a:rPr lang="pt-BR" sz="1600" dirty="0">
                <a:solidFill>
                  <a:srgbClr val="FFFF00"/>
                </a:solidFill>
              </a:rPr>
              <a:t>função social da </a:t>
            </a:r>
            <a:r>
              <a:rPr lang="pt-BR" sz="1600" dirty="0" smtClean="0">
                <a:solidFill>
                  <a:srgbClr val="FFFF00"/>
                </a:solidFill>
              </a:rPr>
              <a:t>propriedade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Art. 182, </a:t>
            </a:r>
            <a:r>
              <a:rPr lang="en-US" sz="1600" dirty="0"/>
              <a:t>§ 2º - A </a:t>
            </a:r>
            <a:r>
              <a:rPr lang="en-US" sz="1600" dirty="0" err="1"/>
              <a:t>propriedade</a:t>
            </a:r>
            <a:r>
              <a:rPr lang="en-US" sz="1600" dirty="0"/>
              <a:t> </a:t>
            </a:r>
            <a:r>
              <a:rPr lang="en-US" sz="1600" dirty="0" err="1"/>
              <a:t>urbana</a:t>
            </a:r>
            <a:r>
              <a:rPr lang="en-US" sz="1600" dirty="0"/>
              <a:t> </a:t>
            </a:r>
            <a:r>
              <a:rPr lang="en-US" sz="1600" dirty="0" err="1"/>
              <a:t>cumpre</a:t>
            </a:r>
            <a:r>
              <a:rPr lang="en-US" sz="1600" dirty="0"/>
              <a:t> </a:t>
            </a:r>
            <a:r>
              <a:rPr lang="en-US" sz="1600" dirty="0" err="1"/>
              <a:t>sua</a:t>
            </a:r>
            <a:r>
              <a:rPr lang="en-US" sz="1600" dirty="0"/>
              <a:t> </a:t>
            </a:r>
            <a:r>
              <a:rPr lang="en-US" sz="1600" b="1" dirty="0" err="1"/>
              <a:t>função</a:t>
            </a:r>
            <a:r>
              <a:rPr lang="en-US" sz="1600" b="1" dirty="0"/>
              <a:t> social</a:t>
            </a:r>
            <a:r>
              <a:rPr lang="en-US" sz="1600" dirty="0"/>
              <a:t> </a:t>
            </a:r>
            <a:r>
              <a:rPr lang="en-US" sz="1600" dirty="0" err="1"/>
              <a:t>quando</a:t>
            </a:r>
            <a:r>
              <a:rPr lang="en-US" sz="1600" dirty="0"/>
              <a:t> </a:t>
            </a:r>
            <a:r>
              <a:rPr lang="en-US" sz="1600" dirty="0" err="1"/>
              <a:t>atende</a:t>
            </a:r>
            <a:r>
              <a:rPr lang="en-US" sz="1600" dirty="0"/>
              <a:t> </a:t>
            </a:r>
            <a:r>
              <a:rPr lang="en-US" sz="1600" dirty="0" err="1"/>
              <a:t>às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FF00"/>
                </a:solidFill>
              </a:rPr>
              <a:t>exigências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fundamentais</a:t>
            </a:r>
            <a:r>
              <a:rPr lang="en-US" sz="1600" dirty="0">
                <a:solidFill>
                  <a:srgbClr val="FFFF00"/>
                </a:solidFill>
              </a:rPr>
              <a:t> de </a:t>
            </a:r>
            <a:r>
              <a:rPr lang="en-US" sz="1600" dirty="0" err="1">
                <a:solidFill>
                  <a:srgbClr val="FFFF00"/>
                </a:solidFill>
              </a:rPr>
              <a:t>ordenação</a:t>
            </a:r>
            <a:r>
              <a:rPr lang="en-US" sz="1600" dirty="0">
                <a:solidFill>
                  <a:srgbClr val="FFFF00"/>
                </a:solidFill>
              </a:rPr>
              <a:t> da </a:t>
            </a:r>
            <a:r>
              <a:rPr lang="en-US" sz="1600" dirty="0" err="1">
                <a:solidFill>
                  <a:srgbClr val="FFFF00"/>
                </a:solidFill>
              </a:rPr>
              <a:t>cidade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expressas</a:t>
            </a:r>
            <a:r>
              <a:rPr lang="en-US" sz="1600" dirty="0">
                <a:solidFill>
                  <a:srgbClr val="FFFF00"/>
                </a:solidFill>
              </a:rPr>
              <a:t> no </a:t>
            </a:r>
            <a:r>
              <a:rPr lang="en-US" sz="1600" dirty="0" err="1">
                <a:solidFill>
                  <a:srgbClr val="FFFF00"/>
                </a:solidFill>
              </a:rPr>
              <a:t>plano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diretor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Art. 184. Compete </a:t>
            </a:r>
            <a:r>
              <a:rPr lang="en-US" sz="1600" dirty="0" err="1"/>
              <a:t>à</a:t>
            </a:r>
            <a:r>
              <a:rPr lang="en-US" sz="1600" dirty="0"/>
              <a:t> União </a:t>
            </a:r>
            <a:r>
              <a:rPr lang="en-US" sz="1600" dirty="0" err="1"/>
              <a:t>desapropriar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interesse</a:t>
            </a:r>
            <a:r>
              <a:rPr lang="en-US" sz="1600" dirty="0"/>
              <a:t> social, </a:t>
            </a:r>
            <a:r>
              <a:rPr lang="en-US" sz="1600" dirty="0" err="1"/>
              <a:t>para</a:t>
            </a:r>
            <a:r>
              <a:rPr lang="en-US" sz="1600" dirty="0"/>
              <a:t> fins de </a:t>
            </a:r>
            <a:r>
              <a:rPr lang="en-US" sz="1600" dirty="0" err="1"/>
              <a:t>reforma</a:t>
            </a:r>
            <a:r>
              <a:rPr lang="en-US" sz="1600" dirty="0"/>
              <a:t> </a:t>
            </a:r>
            <a:r>
              <a:rPr lang="en-US" sz="1600" dirty="0" err="1"/>
              <a:t>agrária</a:t>
            </a:r>
            <a:r>
              <a:rPr lang="en-US" sz="1600" dirty="0">
                <a:solidFill>
                  <a:srgbClr val="FFFF00"/>
                </a:solidFill>
              </a:rPr>
              <a:t>, o </a:t>
            </a:r>
            <a:r>
              <a:rPr lang="en-US" sz="1600" dirty="0" err="1">
                <a:solidFill>
                  <a:srgbClr val="FFFF00"/>
                </a:solidFill>
              </a:rPr>
              <a:t>imóvel</a:t>
            </a:r>
            <a:r>
              <a:rPr lang="en-US" sz="1600" dirty="0">
                <a:solidFill>
                  <a:srgbClr val="FFFF00"/>
                </a:solidFill>
              </a:rPr>
              <a:t> rural </a:t>
            </a:r>
            <a:r>
              <a:rPr lang="en-US" sz="1600" dirty="0" err="1">
                <a:solidFill>
                  <a:srgbClr val="FFFF00"/>
                </a:solidFill>
              </a:rPr>
              <a:t>que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não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esteja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cumprindo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sua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função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social</a:t>
            </a:r>
            <a:r>
              <a:rPr lang="en-US" sz="1600" dirty="0" smtClean="0"/>
              <a:t>…</a:t>
            </a:r>
            <a:r>
              <a:rPr lang="en-US" sz="1600" dirty="0"/>
              <a:t> 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029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92" y="5417043"/>
            <a:ext cx="780896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Função social da propriedade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6045" y="2485064"/>
            <a:ext cx="5702606" cy="2774126"/>
          </a:xfrm>
        </p:spPr>
        <p:txBody>
          <a:bodyPr>
            <a:normAutofit/>
          </a:bodyPr>
          <a:lstStyle/>
          <a:p>
            <a:r>
              <a:rPr lang="pt-BR" dirty="0" smtClean="0"/>
              <a:t>Função social e tipos de bens privados:</a:t>
            </a:r>
          </a:p>
          <a:p>
            <a:pPr lvl="1"/>
            <a:r>
              <a:rPr lang="pt-BR" dirty="0" smtClean="0"/>
              <a:t>Bens de consumo?</a:t>
            </a:r>
          </a:p>
          <a:p>
            <a:pPr lvl="1"/>
            <a:r>
              <a:rPr lang="pt-BR" dirty="0" smtClean="0"/>
              <a:t>Bens de produção?</a:t>
            </a:r>
          </a:p>
          <a:p>
            <a:pPr lvl="1"/>
            <a:r>
              <a:rPr lang="pt-BR" dirty="0" smtClean="0"/>
              <a:t>Bens culturais?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737992" y="270565"/>
            <a:ext cx="7808963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Constituição de 1988, art. 5º, XXII e XXIII:</a:t>
            </a: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dirty="0" smtClean="0"/>
              <a:t>É garantido o direito de propriedade;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 propriedade atenderá sua função social.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Art. 170. A </a:t>
            </a:r>
            <a:r>
              <a:rPr lang="en-US" dirty="0" err="1"/>
              <a:t>ordem</a:t>
            </a:r>
            <a:r>
              <a:rPr lang="en-US" dirty="0"/>
              <a:t> </a:t>
            </a:r>
            <a:r>
              <a:rPr lang="en-US" dirty="0" err="1"/>
              <a:t>econômica</a:t>
            </a:r>
            <a:r>
              <a:rPr lang="en-US" dirty="0"/>
              <a:t>, </a:t>
            </a:r>
            <a:r>
              <a:rPr lang="en-US" dirty="0" err="1"/>
              <a:t>fundada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valorização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livre</a:t>
            </a:r>
            <a:r>
              <a:rPr lang="en-US" dirty="0"/>
              <a:t> </a:t>
            </a:r>
            <a:r>
              <a:rPr lang="en-US" dirty="0" err="1"/>
              <a:t>iniciativa</a:t>
            </a:r>
            <a:r>
              <a:rPr lang="en-US" dirty="0"/>
              <a:t>, tem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fim</a:t>
            </a:r>
            <a:r>
              <a:rPr lang="en-US" dirty="0"/>
              <a:t> </a:t>
            </a:r>
            <a:r>
              <a:rPr lang="en-US" dirty="0" err="1"/>
              <a:t>assegurar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existência</a:t>
            </a:r>
            <a:r>
              <a:rPr lang="en-US" dirty="0"/>
              <a:t> </a:t>
            </a:r>
            <a:r>
              <a:rPr lang="en-US" dirty="0" err="1"/>
              <a:t>digna</a:t>
            </a:r>
            <a:r>
              <a:rPr lang="en-US" dirty="0"/>
              <a:t>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ditames</a:t>
            </a:r>
            <a:r>
              <a:rPr lang="en-US" dirty="0"/>
              <a:t> da </a:t>
            </a:r>
            <a:r>
              <a:rPr lang="en-US" dirty="0" err="1"/>
              <a:t>justiça</a:t>
            </a:r>
            <a:r>
              <a:rPr lang="en-US" dirty="0"/>
              <a:t> social, </a:t>
            </a:r>
            <a:r>
              <a:rPr lang="en-US" dirty="0" err="1"/>
              <a:t>observados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 smtClean="0"/>
              <a:t>princípios</a:t>
            </a:r>
            <a:r>
              <a:rPr lang="en-US" dirty="0" smtClean="0"/>
              <a:t>: (…)</a:t>
            </a:r>
            <a:r>
              <a:rPr lang="pt-BR" dirty="0" smtClean="0"/>
              <a:t>III </a:t>
            </a:r>
            <a:r>
              <a:rPr lang="pt-BR" dirty="0"/>
              <a:t>– função social da </a:t>
            </a:r>
            <a:r>
              <a:rPr lang="pt-BR" dirty="0" smtClean="0"/>
              <a:t>propriedade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45" y="2468989"/>
            <a:ext cx="2679738" cy="29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298" y="5289838"/>
            <a:ext cx="6512511" cy="1143000"/>
          </a:xfrm>
        </p:spPr>
        <p:txBody>
          <a:bodyPr/>
          <a:lstStyle/>
          <a:p>
            <a:r>
              <a:rPr lang="pt-BR" dirty="0" smtClean="0"/>
              <a:t>Função social e PPBP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472" y="487332"/>
            <a:ext cx="8353532" cy="4545540"/>
          </a:xfrm>
        </p:spPr>
        <p:txBody>
          <a:bodyPr>
            <a:normAutofit/>
          </a:bodyPr>
          <a:lstStyle/>
          <a:p>
            <a:r>
              <a:rPr lang="pt-BR" dirty="0" smtClean="0"/>
              <a:t>Propriedade privada de </a:t>
            </a:r>
            <a:r>
              <a:rPr lang="pt-BR" b="1" dirty="0" smtClean="0"/>
              <a:t>bens de produção</a:t>
            </a:r>
            <a:r>
              <a:rPr lang="pt-BR" dirty="0" smtClean="0"/>
              <a:t> (PPBP): opção político-econômica</a:t>
            </a:r>
          </a:p>
          <a:p>
            <a:pPr lvl="1"/>
            <a:r>
              <a:rPr lang="pt-BR" b="1" dirty="0" smtClean="0"/>
              <a:t>Vantagens:</a:t>
            </a:r>
            <a:r>
              <a:rPr lang="pt-BR" dirty="0" smtClean="0"/>
              <a:t> Eficiência, redução de custos, circulação de riquezas.</a:t>
            </a:r>
          </a:p>
          <a:p>
            <a:pPr lvl="1"/>
            <a:r>
              <a:rPr lang="pt-BR" b="1" dirty="0" smtClean="0"/>
              <a:t>Desvantagens:</a:t>
            </a:r>
            <a:r>
              <a:rPr lang="pt-BR" dirty="0" smtClean="0"/>
              <a:t> desigualdade, submissão das necessidades gerais a interesses econômicos de poucos.</a:t>
            </a:r>
          </a:p>
          <a:p>
            <a:r>
              <a:rPr lang="pt-BR" dirty="0" smtClean="0"/>
              <a:t>Função social da </a:t>
            </a:r>
            <a:r>
              <a:rPr lang="pt-BR" b="1" dirty="0" smtClean="0"/>
              <a:t>propriedade empresária</a:t>
            </a:r>
            <a:r>
              <a:rPr lang="pt-BR" dirty="0" smtClean="0"/>
              <a:t>: </a:t>
            </a:r>
          </a:p>
          <a:p>
            <a:pPr lvl="1"/>
            <a:r>
              <a:rPr lang="pt-BR" dirty="0" smtClean="0"/>
              <a:t>Recuperação de empresas (Lei 11.101/2005)</a:t>
            </a:r>
          </a:p>
          <a:p>
            <a:pPr lvl="1"/>
            <a:r>
              <a:rPr lang="pt-BR" dirty="0" smtClean="0"/>
              <a:t>Economia popular</a:t>
            </a:r>
          </a:p>
          <a:p>
            <a:pPr lvl="1"/>
            <a:r>
              <a:rPr lang="pt-BR" dirty="0" smtClean="0"/>
              <a:t>Proteção da concorrência</a:t>
            </a:r>
          </a:p>
          <a:p>
            <a:pPr lvl="1"/>
            <a:r>
              <a:rPr lang="pt-BR" dirty="0" smtClean="0"/>
              <a:t>Distribuição de lucros</a:t>
            </a:r>
          </a:p>
          <a:p>
            <a:pPr lvl="1"/>
            <a:r>
              <a:rPr lang="pt-BR" dirty="0" smtClean="0"/>
              <a:t>Proteção de acionistas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8" y="2186199"/>
            <a:ext cx="2377271" cy="3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36" y="5523685"/>
            <a:ext cx="8096796" cy="1143000"/>
          </a:xfrm>
        </p:spPr>
        <p:txBody>
          <a:bodyPr/>
          <a:lstStyle/>
          <a:p>
            <a:r>
              <a:rPr lang="pt-BR" dirty="0" smtClean="0"/>
              <a:t>Função social dos contratos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6882" y="2395176"/>
            <a:ext cx="5401142" cy="2917487"/>
          </a:xfrm>
        </p:spPr>
        <p:txBody>
          <a:bodyPr/>
          <a:lstStyle/>
          <a:p>
            <a:r>
              <a:rPr lang="pt-BR" dirty="0" smtClean="0"/>
              <a:t>Proteção dos vulneráveis contratuais (Ex: c. de adesão).</a:t>
            </a:r>
          </a:p>
          <a:p>
            <a:r>
              <a:rPr lang="pt-BR" dirty="0" smtClean="0"/>
              <a:t>Preservação do equilíbrio contratual</a:t>
            </a:r>
          </a:p>
          <a:p>
            <a:r>
              <a:rPr lang="pt-BR" dirty="0" smtClean="0"/>
              <a:t>Proteção da dignidade humana e </a:t>
            </a:r>
            <a:r>
              <a:rPr lang="pt-BR" dirty="0" err="1" smtClean="0"/>
              <a:t>dd.</a:t>
            </a:r>
            <a:r>
              <a:rPr lang="pt-BR" dirty="0" smtClean="0"/>
              <a:t> de personalidade</a:t>
            </a:r>
          </a:p>
          <a:p>
            <a:r>
              <a:rPr lang="pt-BR" dirty="0" smtClean="0"/>
              <a:t>Nulidade de cláusulas abusivas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470" y="291015"/>
            <a:ext cx="8321878" cy="17543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Código</a:t>
            </a:r>
            <a:r>
              <a:rPr lang="en-US" dirty="0"/>
              <a:t> Civil de </a:t>
            </a:r>
            <a:r>
              <a:rPr lang="en-US" dirty="0" smtClean="0"/>
              <a:t>2002, </a:t>
            </a:r>
            <a:r>
              <a:rPr lang="en-US" dirty="0"/>
              <a:t>art. 421: </a:t>
            </a:r>
            <a:r>
              <a:rPr lang="en-US" i="1" dirty="0"/>
              <a:t>“A </a:t>
            </a:r>
            <a:r>
              <a:rPr lang="en-US" i="1" dirty="0" err="1"/>
              <a:t>liberdade</a:t>
            </a:r>
            <a:r>
              <a:rPr lang="en-US" i="1" dirty="0"/>
              <a:t> de </a:t>
            </a:r>
            <a:r>
              <a:rPr lang="en-US" i="1" dirty="0" err="1" smtClean="0"/>
              <a:t>contratar</a:t>
            </a:r>
            <a:r>
              <a:rPr lang="en-US" i="1" dirty="0" smtClean="0"/>
              <a:t> [</a:t>
            </a:r>
            <a:r>
              <a:rPr lang="en-US" i="1" dirty="0" err="1" smtClean="0"/>
              <a:t>liberdade</a:t>
            </a:r>
            <a:r>
              <a:rPr lang="en-US" i="1" dirty="0" smtClean="0"/>
              <a:t> </a:t>
            </a:r>
            <a:r>
              <a:rPr lang="en-US" i="1" dirty="0" err="1" smtClean="0"/>
              <a:t>contratual</a:t>
            </a:r>
            <a:r>
              <a:rPr lang="en-US" i="1" dirty="0" smtClean="0"/>
              <a:t>] </a:t>
            </a:r>
            <a:r>
              <a:rPr lang="en-US" i="1" dirty="0" err="1"/>
              <a:t>será</a:t>
            </a:r>
            <a:r>
              <a:rPr lang="en-US" i="1" dirty="0"/>
              <a:t> </a:t>
            </a:r>
            <a:r>
              <a:rPr lang="en-US" i="1" dirty="0" err="1"/>
              <a:t>exercida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razão</a:t>
            </a:r>
            <a:r>
              <a:rPr lang="en-US" i="1" dirty="0"/>
              <a:t> e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i="1" dirty="0" err="1"/>
              <a:t>limites</a:t>
            </a:r>
            <a:r>
              <a:rPr lang="en-US" i="1" dirty="0"/>
              <a:t> da </a:t>
            </a:r>
            <a:r>
              <a:rPr lang="en-US" i="1" dirty="0" err="1"/>
              <a:t>função</a:t>
            </a:r>
            <a:r>
              <a:rPr lang="en-US" i="1" dirty="0"/>
              <a:t> social do </a:t>
            </a:r>
            <a:r>
              <a:rPr lang="en-US" i="1" dirty="0" err="1"/>
              <a:t>contrato</a:t>
            </a:r>
            <a:r>
              <a:rPr lang="en-US" i="1" dirty="0"/>
              <a:t>.</a:t>
            </a:r>
            <a:r>
              <a:rPr lang="en-US" i="1" dirty="0" smtClean="0"/>
              <a:t>”</a:t>
            </a:r>
          </a:p>
          <a:p>
            <a:r>
              <a:rPr lang="en-US" i="1" dirty="0" smtClean="0"/>
              <a:t>Art. 2.035, p.u.:</a:t>
            </a:r>
            <a:r>
              <a:rPr lang="en-US" i="1" dirty="0"/>
              <a:t> </a:t>
            </a:r>
            <a:r>
              <a:rPr lang="en-US" i="1" dirty="0" smtClean="0"/>
              <a:t>“</a:t>
            </a:r>
            <a:r>
              <a:rPr lang="en-US" i="1" dirty="0" err="1" smtClean="0"/>
              <a:t>Nenhuma</a:t>
            </a:r>
            <a:r>
              <a:rPr lang="en-US" i="1" dirty="0" smtClean="0"/>
              <a:t> </a:t>
            </a:r>
            <a:r>
              <a:rPr lang="en-US" i="1" dirty="0" err="1" smtClean="0"/>
              <a:t>convenção</a:t>
            </a:r>
            <a:r>
              <a:rPr lang="en-US" i="1" dirty="0" smtClean="0"/>
              <a:t> </a:t>
            </a:r>
            <a:r>
              <a:rPr lang="en-US" i="1" dirty="0" err="1" smtClean="0"/>
              <a:t>prevalecerá</a:t>
            </a:r>
            <a:r>
              <a:rPr lang="en-US" i="1" dirty="0" smtClean="0"/>
              <a:t> se </a:t>
            </a:r>
            <a:r>
              <a:rPr lang="en-US" i="1" dirty="0" err="1" smtClean="0"/>
              <a:t>contrariar</a:t>
            </a:r>
            <a:r>
              <a:rPr lang="en-US" i="1" dirty="0" smtClean="0"/>
              <a:t> </a:t>
            </a:r>
            <a:r>
              <a:rPr lang="en-US" i="1" dirty="0" err="1" smtClean="0"/>
              <a:t>preceitos</a:t>
            </a:r>
            <a:r>
              <a:rPr lang="en-US" i="1" dirty="0" smtClean="0"/>
              <a:t> de </a:t>
            </a:r>
            <a:r>
              <a:rPr lang="en-US" i="1" dirty="0" err="1" smtClean="0"/>
              <a:t>ordem</a:t>
            </a:r>
            <a:r>
              <a:rPr lang="en-US" i="1" dirty="0" smtClean="0"/>
              <a:t> </a:t>
            </a:r>
            <a:r>
              <a:rPr lang="en-US" i="1" dirty="0" err="1" smtClean="0"/>
              <a:t>pública</a:t>
            </a:r>
            <a:r>
              <a:rPr lang="en-US" i="1" dirty="0" smtClean="0"/>
              <a:t>, </a:t>
            </a:r>
            <a:r>
              <a:rPr lang="en-US" i="1" dirty="0" err="1" smtClean="0"/>
              <a:t>tais</a:t>
            </a:r>
            <a:r>
              <a:rPr lang="en-US" i="1" dirty="0" smtClean="0"/>
              <a:t> 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os</a:t>
            </a:r>
            <a:r>
              <a:rPr lang="en-US" i="1" dirty="0" smtClean="0"/>
              <a:t> </a:t>
            </a:r>
            <a:r>
              <a:rPr lang="en-US" i="1" dirty="0" err="1" smtClean="0"/>
              <a:t>estabelecidos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este</a:t>
            </a:r>
            <a:r>
              <a:rPr lang="en-US" i="1" dirty="0" smtClean="0"/>
              <a:t> </a:t>
            </a:r>
            <a:r>
              <a:rPr lang="en-US" i="1" dirty="0" err="1" smtClean="0"/>
              <a:t>Código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assegurar</a:t>
            </a:r>
            <a:r>
              <a:rPr lang="en-US" i="1" dirty="0" smtClean="0"/>
              <a:t> a </a:t>
            </a:r>
            <a:r>
              <a:rPr lang="en-US" i="1" dirty="0" err="1" smtClean="0"/>
              <a:t>função</a:t>
            </a:r>
            <a:r>
              <a:rPr lang="en-US" i="1" dirty="0" smtClean="0"/>
              <a:t> social da </a:t>
            </a:r>
            <a:r>
              <a:rPr lang="en-US" i="1" dirty="0" err="1" smtClean="0"/>
              <a:t>propriedade</a:t>
            </a:r>
            <a:r>
              <a:rPr lang="en-US" i="1" dirty="0" smtClean="0"/>
              <a:t> e dos </a:t>
            </a:r>
            <a:r>
              <a:rPr lang="en-US" i="1" dirty="0" err="1" smtClean="0"/>
              <a:t>contratos</a:t>
            </a:r>
            <a:r>
              <a:rPr lang="en-US" i="1" dirty="0" smtClean="0"/>
              <a:t>”. </a:t>
            </a:r>
            <a:endParaRPr lang="en-US" dirty="0"/>
          </a:p>
        </p:txBody>
      </p:sp>
      <p:pic>
        <p:nvPicPr>
          <p:cNvPr id="6" name="Picture 5" descr="Screen Shot 2015-04-16 at 11.4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2170053"/>
            <a:ext cx="2660622" cy="3192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838535" y="3653792"/>
            <a:ext cx="3861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Van Gogh, </a:t>
            </a:r>
            <a:r>
              <a:rPr lang="pt-BR" sz="1200" i="1" dirty="0" smtClean="0"/>
              <a:t>Retrato do Dr. </a:t>
            </a:r>
            <a:r>
              <a:rPr lang="pt-BR" sz="1200" i="1" dirty="0" err="1" smtClean="0"/>
              <a:t>Gachet</a:t>
            </a:r>
            <a:r>
              <a:rPr lang="pt-BR" sz="1200" i="1" dirty="0" smtClean="0"/>
              <a:t>, </a:t>
            </a:r>
            <a:r>
              <a:rPr lang="pt-BR" sz="1200" dirty="0" smtClean="0"/>
              <a:t>1890 (USD 82.5 mi)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9075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5250</TotalTime>
  <Words>769</Words>
  <Application>Microsoft Macintosh PowerPoint</Application>
  <PresentationFormat>On-screen Show (4:3)</PresentationFormat>
  <Paragraphs>82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Direito Público e  Direito Privado</vt:lpstr>
      <vt:lpstr>As grandes dicotomias</vt:lpstr>
      <vt:lpstr>Direito Público x Privado</vt:lpstr>
      <vt:lpstr>(In)disponibilidade do direito</vt:lpstr>
      <vt:lpstr>Direito Privado e Função Social</vt:lpstr>
      <vt:lpstr>Função social da propriedade</vt:lpstr>
      <vt:lpstr>Função social e PPBP</vt:lpstr>
      <vt:lpstr>Função social dos contratos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Propriedade</dc:title>
  <dc:creator>Rafael Mafei</dc:creator>
  <cp:lastModifiedBy>Rafael Mafei</cp:lastModifiedBy>
  <cp:revision>45</cp:revision>
  <dcterms:created xsi:type="dcterms:W3CDTF">2013-09-11T14:24:09Z</dcterms:created>
  <dcterms:modified xsi:type="dcterms:W3CDTF">2015-04-17T15:47:59Z</dcterms:modified>
</cp:coreProperties>
</file>