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90" r:id="rId2"/>
    <p:sldId id="291" r:id="rId3"/>
    <p:sldId id="293" r:id="rId4"/>
    <p:sldId id="294" r:id="rId5"/>
    <p:sldId id="295" r:id="rId6"/>
    <p:sldId id="319" r:id="rId7"/>
    <p:sldId id="320" r:id="rId8"/>
    <p:sldId id="297" r:id="rId9"/>
    <p:sldId id="298" r:id="rId10"/>
    <p:sldId id="301" r:id="rId11"/>
    <p:sldId id="322" r:id="rId12"/>
    <p:sldId id="302" r:id="rId13"/>
    <p:sldId id="303" r:id="rId14"/>
    <p:sldId id="304" r:id="rId15"/>
    <p:sldId id="307" r:id="rId16"/>
    <p:sldId id="308" r:id="rId17"/>
    <p:sldId id="278" r:id="rId18"/>
    <p:sldId id="310" r:id="rId19"/>
    <p:sldId id="326" r:id="rId20"/>
    <p:sldId id="327" r:id="rId21"/>
    <p:sldId id="279" r:id="rId22"/>
    <p:sldId id="309" r:id="rId23"/>
    <p:sldId id="325" r:id="rId24"/>
    <p:sldId id="311" r:id="rId25"/>
    <p:sldId id="328" r:id="rId26"/>
    <p:sldId id="329" r:id="rId27"/>
    <p:sldId id="281" r:id="rId28"/>
    <p:sldId id="316" r:id="rId29"/>
    <p:sldId id="317" r:id="rId30"/>
    <p:sldId id="282" r:id="rId31"/>
    <p:sldId id="313" r:id="rId32"/>
    <p:sldId id="283" r:id="rId33"/>
    <p:sldId id="315" r:id="rId34"/>
    <p:sldId id="314" r:id="rId35"/>
    <p:sldId id="330" r:id="rId36"/>
    <p:sldId id="331" r:id="rId37"/>
    <p:sldId id="288" r:id="rId38"/>
    <p:sldId id="323" r:id="rId39"/>
    <p:sldId id="324" r:id="rId40"/>
    <p:sldId id="318" r:id="rId41"/>
    <p:sldId id="333" r:id="rId42"/>
    <p:sldId id="289" r:id="rId43"/>
    <p:sldId id="334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01" autoAdjust="0"/>
  </p:normalViewPr>
  <p:slideViewPr>
    <p:cSldViewPr>
      <p:cViewPr varScale="1">
        <p:scale>
          <a:sx n="105" d="100"/>
          <a:sy n="105" d="100"/>
        </p:scale>
        <p:origin x="179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9F45-DBDA-4B4C-B890-C41CA046462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3DB12-9AEF-46F0-8BEE-2623ACDC557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902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4032"/>
            <a:ext cx="5486400" cy="4113834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944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DATA</a:t>
            </a:r>
            <a:r>
              <a:rPr lang="pt-BR" b="1" baseline="0" dirty="0" smtClean="0">
                <a:solidFill>
                  <a:srgbClr val="FF0000"/>
                </a:solidFill>
              </a:rPr>
              <a:t> ESTAVA ERRADA!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7523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38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9505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75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pt-BR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38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3286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578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042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090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93DB12-9AEF-46F0-8BEE-2623ACDC5573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4235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407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3679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001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9119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18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3515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806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936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84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74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3746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5C640-5B49-47E7-82A1-98358F9E3BA2}" type="datetimeFigureOut">
              <a:rPr lang="pt-BR" smtClean="0"/>
              <a:pPr/>
              <a:t>22/08/2017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B9BF33-5BBC-499C-AD8E-DE7F7F2E984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95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aixaDeTexto 2"/>
          <p:cNvSpPr txBox="1">
            <a:spLocks noChangeArrowheads="1"/>
          </p:cNvSpPr>
          <p:nvPr/>
        </p:nvSpPr>
        <p:spPr bwMode="auto">
          <a:xfrm>
            <a:off x="683568" y="1394773"/>
            <a:ext cx="768067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Relatório Final</a:t>
            </a:r>
          </a:p>
          <a:p>
            <a:pPr algn="ctr"/>
            <a:r>
              <a:rPr lang="pt-BR" altLang="pt-BR" sz="2800" b="1" dirty="0" smtClean="0">
                <a:effectLst/>
                <a:latin typeface="Arial" pitchFamily="34" charset="0"/>
              </a:rPr>
              <a:t>de Atividades Clínicas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19672" y="5990393"/>
            <a:ext cx="5832648" cy="7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912813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defTabSz="912813"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defTabSz="912813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defTabSz="912813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defTabSz="912813" eaLnBrk="0" hangingPunct="0"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000" dirty="0" err="1" smtClean="0">
                <a:effectLst/>
              </a:rPr>
              <a:t>Turma</a:t>
            </a:r>
            <a:r>
              <a:rPr lang="en-US" sz="2000" dirty="0" smtClean="0">
                <a:effectLst/>
              </a:rPr>
              <a:t>  A</a:t>
            </a:r>
          </a:p>
          <a:p>
            <a:pPr algn="ctr">
              <a:lnSpc>
                <a:spcPct val="110000"/>
              </a:lnSpc>
              <a:spcBef>
                <a:spcPct val="20000"/>
              </a:spcBef>
              <a:defRPr/>
            </a:pPr>
            <a:r>
              <a:rPr lang="pt-BR" altLang="pt-BR" sz="1600" dirty="0">
                <a:latin typeface="Arial" pitchFamily="34" charset="0"/>
              </a:rPr>
              <a:t>Primeiro Semestre </a:t>
            </a:r>
            <a:r>
              <a:rPr lang="pt-BR" altLang="pt-BR" sz="1600" dirty="0" smtClean="0">
                <a:latin typeface="Arial" pitchFamily="34" charset="0"/>
              </a:rPr>
              <a:t>2017</a:t>
            </a:r>
            <a:endParaRPr lang="en-US" sz="2000" dirty="0" smtClean="0">
              <a:effectLst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600749" y="267503"/>
            <a:ext cx="3959738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1pPr>
            <a:lvl2pPr marL="742950" indent="-28575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2pPr>
            <a:lvl3pPr marL="11430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3pPr>
            <a:lvl4pPr marL="16002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4pPr>
            <a:lvl5pPr marL="2057400" indent="-228600" defTabSz="912813"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pt-BR" sz="1200" b="1" dirty="0" err="1">
                <a:effectLst/>
                <a:latin typeface="Arial" pitchFamily="34" charset="0"/>
              </a:rPr>
              <a:t>Universidade</a:t>
            </a:r>
            <a:r>
              <a:rPr lang="en-US" altLang="pt-BR" sz="1200" b="1" dirty="0">
                <a:effectLst/>
                <a:latin typeface="Arial" pitchFamily="34" charset="0"/>
              </a:rPr>
              <a:t> de São Paulo</a:t>
            </a: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400" b="1" dirty="0" err="1">
                <a:effectLst/>
                <a:latin typeface="Arial" pitchFamily="34" charset="0"/>
              </a:rPr>
              <a:t>Faculdade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Odontologia</a:t>
            </a:r>
            <a:r>
              <a:rPr lang="en-US" altLang="pt-BR" sz="1400" b="1" dirty="0">
                <a:effectLst/>
                <a:latin typeface="Arial" pitchFamily="34" charset="0"/>
              </a:rPr>
              <a:t> de </a:t>
            </a:r>
            <a:r>
              <a:rPr lang="en-US" altLang="pt-BR" sz="1400" b="1" dirty="0" err="1">
                <a:effectLst/>
                <a:latin typeface="Arial" pitchFamily="34" charset="0"/>
              </a:rPr>
              <a:t>Ribeirão</a:t>
            </a:r>
            <a:r>
              <a:rPr lang="en-US" altLang="pt-BR" sz="1400" b="1" dirty="0">
                <a:effectLst/>
                <a:latin typeface="Arial" pitchFamily="34" charset="0"/>
              </a:rPr>
              <a:t> </a:t>
            </a:r>
            <a:r>
              <a:rPr lang="en-US" altLang="pt-BR" sz="1400" b="1" dirty="0" err="1">
                <a:effectLst/>
                <a:latin typeface="Arial" pitchFamily="34" charset="0"/>
              </a:rPr>
              <a:t>Preto</a:t>
            </a:r>
            <a:endParaRPr lang="en-US" altLang="pt-BR" sz="1400" b="1" dirty="0">
              <a:effectLst/>
              <a:latin typeface="Arial" pitchFamily="34" charset="0"/>
            </a:endParaRPr>
          </a:p>
          <a:p>
            <a:pPr algn="ctr" eaLnBrk="1" hangingPunct="1">
              <a:lnSpc>
                <a:spcPct val="120000"/>
              </a:lnSpc>
            </a:pPr>
            <a:r>
              <a:rPr lang="en-US" altLang="pt-BR" sz="1600" b="1" dirty="0" err="1">
                <a:effectLst/>
                <a:latin typeface="Arial" pitchFamily="34" charset="0"/>
              </a:rPr>
              <a:t>Disciplina</a:t>
            </a:r>
            <a:r>
              <a:rPr lang="en-US" altLang="pt-BR" sz="1600" b="1" dirty="0">
                <a:effectLst/>
                <a:latin typeface="Arial" pitchFamily="34" charset="0"/>
              </a:rPr>
              <a:t> de </a:t>
            </a:r>
            <a:r>
              <a:rPr lang="pt-BR" altLang="pt-BR" sz="1600" b="1" dirty="0">
                <a:effectLst/>
                <a:latin typeface="Arial" pitchFamily="34" charset="0"/>
              </a:rPr>
              <a:t>Dentística </a:t>
            </a:r>
            <a:r>
              <a:rPr lang="pt-BR" altLang="pt-BR" sz="1600" b="1" dirty="0" smtClean="0">
                <a:effectLst/>
                <a:latin typeface="Arial" pitchFamily="34" charset="0"/>
              </a:rPr>
              <a:t>I</a:t>
            </a:r>
          </a:p>
        </p:txBody>
      </p:sp>
      <p:pic>
        <p:nvPicPr>
          <p:cNvPr id="17412" name="Picture 5" descr="USP BRASAOcolor_gd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67" y="281700"/>
            <a:ext cx="7821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6" descr="USP-LogoFOR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550" y="244088"/>
            <a:ext cx="880930" cy="1015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51720" y="4725144"/>
            <a:ext cx="2155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Barbara L. S. Bezerra 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4644008" y="4725144"/>
            <a:ext cx="2637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Francislaine</a:t>
            </a:r>
            <a:r>
              <a:rPr lang="pt-BR" dirty="0" smtClean="0"/>
              <a:t> C. T. </a:t>
            </a:r>
            <a:r>
              <a:rPr lang="pt-BR" dirty="0" err="1" smtClean="0"/>
              <a:t>Mantuan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47664" y="5282489"/>
            <a:ext cx="567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Orientadora: </a:t>
            </a:r>
            <a:r>
              <a:rPr lang="pt-BR" sz="1600" dirty="0" smtClean="0"/>
              <a:t>Professora Doutora </a:t>
            </a:r>
            <a:r>
              <a:rPr lang="pt-BR" dirty="0" smtClean="0"/>
              <a:t>Regina </a:t>
            </a:r>
            <a:r>
              <a:rPr lang="pt-BR" dirty="0" err="1" smtClean="0"/>
              <a:t>Guenka</a:t>
            </a:r>
            <a:r>
              <a:rPr lang="pt-BR" dirty="0" smtClean="0"/>
              <a:t> </a:t>
            </a:r>
            <a:r>
              <a:rPr lang="pt-BR" dirty="0" err="1" smtClean="0"/>
              <a:t>Palma-Dibb</a:t>
            </a:r>
            <a:endParaRPr lang="pt-BR" dirty="0"/>
          </a:p>
        </p:txBody>
      </p:sp>
      <p:pic>
        <p:nvPicPr>
          <p:cNvPr id="1026" name="Picture 2" descr="C:\Users\Barbara\Pictures\Eu\IMG_2130 - Copia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2492896"/>
            <a:ext cx="1800200" cy="212858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2492896"/>
            <a:ext cx="1800200" cy="2165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148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02/05/2017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42756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95536" y="2161887"/>
            <a:ext cx="5400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Escovação supervisionada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Instrução sobre dieta e saúde bucal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Preenchimento do </a:t>
            </a:r>
            <a:r>
              <a:rPr lang="pt-BR" dirty="0" err="1" smtClean="0"/>
              <a:t>Odontograma</a:t>
            </a:r>
            <a:endParaRPr lang="pt-BR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Preenchimento do plano de tratamento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Aplicação de anestesia tópica no dente 17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Aplicação de anestesia </a:t>
            </a:r>
            <a:r>
              <a:rPr lang="pt-BR" dirty="0" err="1" smtClean="0"/>
              <a:t>Infiltrativa</a:t>
            </a:r>
            <a:endParaRPr lang="pt-BR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Isolamento absoluto do dente 17(com grampo 201) ao 15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Selante </a:t>
            </a:r>
            <a:r>
              <a:rPr lang="pt-BR" dirty="0" err="1" smtClean="0"/>
              <a:t>ionômerico</a:t>
            </a:r>
            <a:r>
              <a:rPr lang="pt-BR" dirty="0" smtClean="0"/>
              <a:t> do dente 17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Selante </a:t>
            </a:r>
            <a:r>
              <a:rPr lang="pt-BR" dirty="0" err="1" smtClean="0"/>
              <a:t>ionônerico</a:t>
            </a:r>
            <a:r>
              <a:rPr lang="pt-BR" dirty="0" smtClean="0"/>
              <a:t> do dente 16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pt-BR" dirty="0" smtClean="0"/>
              <a:t>Documentação Fotográfica dos selantes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112474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Paciente:  C.R.F.O</a:t>
            </a:r>
          </a:p>
          <a:p>
            <a:r>
              <a:rPr lang="pt-BR" dirty="0" smtClean="0"/>
              <a:t>Prontuário: RG046070</a:t>
            </a:r>
          </a:p>
        </p:txBody>
      </p:sp>
    </p:spTree>
    <p:extLst>
      <p:ext uri="{BB962C8B-B14F-4D97-AF65-F5344CB8AC3E}">
        <p14:creationId xmlns:p14="http://schemas.microsoft.com/office/powerpoint/2010/main" val="3746276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35772" y="692696"/>
            <a:ext cx="616104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Fotos dos procedimentos realizados no </a:t>
            </a:r>
            <a:r>
              <a:rPr lang="pt-BR" b="1" dirty="0" smtClean="0"/>
              <a:t>dia 02/04/2017:</a:t>
            </a:r>
          </a:p>
          <a:p>
            <a:pPr algn="ctr"/>
            <a:r>
              <a:rPr lang="pt-BR" b="1" dirty="0"/>
              <a:t> </a:t>
            </a:r>
            <a:r>
              <a:rPr lang="pt-BR" dirty="0"/>
              <a:t>Paciente: C.R.F.O Prontuário: </a:t>
            </a:r>
            <a:r>
              <a:rPr lang="pt-BR" dirty="0" smtClean="0"/>
              <a:t>RG046070</a:t>
            </a:r>
          </a:p>
          <a:p>
            <a:pPr algn="ctr"/>
            <a:r>
              <a:rPr lang="pt-BR" dirty="0" smtClean="0"/>
              <a:t>Procedimentos </a:t>
            </a:r>
            <a:r>
              <a:rPr lang="pt-BR" dirty="0" err="1" smtClean="0"/>
              <a:t>realizados:Odontograma</a:t>
            </a:r>
            <a:r>
              <a:rPr lang="pt-BR" dirty="0" smtClean="0"/>
              <a:t> e plano de tratamento </a:t>
            </a:r>
            <a:endParaRPr lang="pt-BR" dirty="0"/>
          </a:p>
          <a:p>
            <a:pPr algn="ctr"/>
            <a:endParaRPr lang="pt-BR" b="1" dirty="0" smtClean="0"/>
          </a:p>
          <a:p>
            <a:pPr algn="ctr"/>
            <a:endParaRPr lang="pt-BR" b="1" dirty="0"/>
          </a:p>
        </p:txBody>
      </p:sp>
      <p:pic>
        <p:nvPicPr>
          <p:cNvPr id="3074" name="Picture 2" descr="https://scontent.ffor8-1.fna.fbcdn.net/v/t34.0-12/19275085_10208510700799639_1773395359992409423_n.jpg?oh=d21fcd7655dac24740243be3ab3a8817&amp;oe=594D6B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3025"/>
            <a:ext cx="3549971" cy="485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for8-1.fna.fbcdn.net/v/t34.0-12/19399096_10208513307504805_2924534522943886615_n.jpg?oh=9080e9a949f0a6fe669bcca80ff6176b&amp;oe=594D4F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1856599"/>
            <a:ext cx="3591891" cy="489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27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979712" y="148570"/>
            <a:ext cx="5433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Fotos dos Procedimentos realizados: 02/05/2017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4032448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060848"/>
            <a:ext cx="4464496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835696" y="620688"/>
            <a:ext cx="5577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Paciente: C.R.F.OProntuário:RG046070</a:t>
            </a:r>
          </a:p>
          <a:p>
            <a:pPr algn="ctr"/>
            <a:r>
              <a:rPr lang="pt-BR" dirty="0" smtClean="0"/>
              <a:t>Procedimentos realizados: isolamento absoluto e selante </a:t>
            </a:r>
            <a:r>
              <a:rPr lang="pt-BR" dirty="0" err="1" smtClean="0"/>
              <a:t>ionômerico</a:t>
            </a:r>
            <a:r>
              <a:rPr lang="pt-BR" dirty="0" smtClean="0"/>
              <a:t> do dente 16 e 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6276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09/05/2017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461104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Barbara</a:t>
                      </a:r>
                      <a:endParaRPr lang="pt-BR" sz="1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10,4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635798" y="1556792"/>
            <a:ext cx="688496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 Instrução de higiene oral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Escovação supervisionada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Anestesia (tópica)  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Anestesia (</a:t>
            </a:r>
            <a:r>
              <a:rPr lang="pt-BR" dirty="0" err="1" smtClean="0"/>
              <a:t>infiltrativa</a:t>
            </a:r>
            <a:r>
              <a:rPr lang="pt-BR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Isolamento absoluto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Foto inicial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Remoção de restauração (Resina) na </a:t>
            </a:r>
            <a:r>
              <a:rPr lang="pt-BR" dirty="0" err="1" smtClean="0"/>
              <a:t>mesial</a:t>
            </a:r>
            <a:r>
              <a:rPr lang="pt-BR" dirty="0" smtClean="0"/>
              <a:t> do dente 55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Remoção de tecido cariado na distal do dente 54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Foto do preparo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Condicionamento com ácido fosfórico (Dente 54 e 55)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Aplicação de sistema adesivo (Dente 54 e55)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Restauração dente decíduo posterior com resina (Ocluso </a:t>
            </a:r>
            <a:r>
              <a:rPr lang="pt-BR" dirty="0" err="1" smtClean="0"/>
              <a:t>Mesial</a:t>
            </a:r>
            <a:r>
              <a:rPr lang="pt-BR" dirty="0" smtClean="0"/>
              <a:t> do 54)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Restauração dente decíduo posterior com resina (Ocluso Distal do 55)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Foto final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251520" y="7647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smtClean="0"/>
              <a:t>Paciente: </a:t>
            </a:r>
            <a:r>
              <a:rPr lang="pt-BR" dirty="0" err="1" smtClean="0"/>
              <a:t>R.G.V.</a:t>
            </a:r>
            <a:r>
              <a:rPr lang="pt-BR" dirty="0" smtClean="0"/>
              <a:t>S</a:t>
            </a:r>
          </a:p>
          <a:p>
            <a:r>
              <a:rPr lang="pt-BR" dirty="0" smtClean="0"/>
              <a:t>Prontuário: RG045705</a:t>
            </a:r>
          </a:p>
        </p:txBody>
      </p:sp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09/05/2017</a:t>
            </a:r>
            <a:r>
              <a:rPr lang="pt-BR" sz="2000" dirty="0" smtClean="0"/>
              <a:t>: </a:t>
            </a:r>
          </a:p>
        </p:txBody>
      </p:sp>
      <p:pic>
        <p:nvPicPr>
          <p:cNvPr id="1026" name="Picture 2" descr="https://scontent-gru2-2.xx.fbcdn.net/v/t34.0-12/18450162_1515432158469246_1430658155_n.jpg?oh=e1a22d03add70229e543a2d7fffebe1e&amp;oe=59162B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982199" y="4082697"/>
            <a:ext cx="2736304" cy="2437022"/>
          </a:xfrm>
          <a:prstGeom prst="rect">
            <a:avLst/>
          </a:prstGeom>
          <a:noFill/>
        </p:spPr>
      </p:pic>
      <p:pic>
        <p:nvPicPr>
          <p:cNvPr id="1028" name="Picture 4" descr="https://scontent-gru2-2.xx.fbcdn.net/v/t34.0-12/18424502_1515432208469241_384253139_n.jpg?oh=b64e9ce2803f755b3520e23d058c0b11&amp;oe=5915FE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5912906" y="1007974"/>
            <a:ext cx="2448272" cy="311386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1166472" y="959575"/>
            <a:ext cx="24185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467544" y="47841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Paciente:</a:t>
            </a:r>
            <a:r>
              <a:rPr lang="pt-BR" sz="1600" dirty="0" err="1" smtClean="0"/>
              <a:t>R.G.V.</a:t>
            </a:r>
            <a:r>
              <a:rPr lang="pt-BR" sz="1600" dirty="0" smtClean="0"/>
              <a:t>S Prontuário: RG045705</a:t>
            </a:r>
          </a:p>
          <a:p>
            <a:pPr algn="ctr"/>
            <a:r>
              <a:rPr lang="pt-BR" sz="1600" dirty="0" smtClean="0"/>
              <a:t>Procedimentos realizados: Slide Anterior</a:t>
            </a:r>
            <a:endParaRPr lang="pt-BR" sz="16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710614" y="3707740"/>
            <a:ext cx="999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Inicial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52120" y="3717032"/>
            <a:ext cx="31694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Foto do preparo – Remoção tecido cariado  no </a:t>
            </a:r>
          </a:p>
          <a:p>
            <a:r>
              <a:rPr lang="pt-BR" sz="1200" b="1" dirty="0" smtClean="0"/>
              <a:t>54 e remoção de restauração no 55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779912" y="6577607"/>
            <a:ext cx="913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Final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7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 </a:t>
            </a:r>
            <a:endParaRPr lang="pt-BR" sz="2000" dirty="0" smtClean="0"/>
          </a:p>
        </p:txBody>
      </p:sp>
      <p:pic>
        <p:nvPicPr>
          <p:cNvPr id="4098" name="Picture 2" descr="https://scontent-gru2-2.xx.fbcdn.net/v/t34.0-12/18424603_1515432111802584_1442871127_n.jpg?oh=d44c8cbbebaaf990c3efa9d80ed5ba23&amp;oe=591501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571145" y="-363947"/>
            <a:ext cx="5843383" cy="77911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16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7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 </a:t>
            </a:r>
            <a:endParaRPr lang="pt-BR" sz="2000" dirty="0" smtClean="0"/>
          </a:p>
        </p:txBody>
      </p:sp>
      <p:pic>
        <p:nvPicPr>
          <p:cNvPr id="3074" name="Picture 2" descr="https://scontent-gru2-2.xx.fbcdn.net/v/t34.0-12/18424569_1515432128469249_644199172_n.jpg?oh=a616a743780972f9046d913d49729881&amp;oe=5915FC1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664677" y="-360421"/>
            <a:ext cx="5886655" cy="78488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1609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16/05/2017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960437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13,2/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13,4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6,6/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8" name="Retângulo 7"/>
          <p:cNvSpPr/>
          <p:nvPr/>
        </p:nvSpPr>
        <p:spPr>
          <a:xfrm>
            <a:off x="251520" y="476672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C.R.F.O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RG046070</a:t>
            </a:r>
          </a:p>
        </p:txBody>
      </p:sp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0626"/>
              </p:ext>
            </p:extLst>
          </p:nvPr>
        </p:nvGraphicFramePr>
        <p:xfrm>
          <a:off x="144015" y="1577866"/>
          <a:ext cx="8748465" cy="36513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032"/>
                <a:gridCol w="1064163"/>
                <a:gridCol w="1312270"/>
              </a:tblGrid>
              <a:tr h="60491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</a:t>
                      </a:r>
                      <a:r>
                        <a:rPr lang="pt-BR" sz="1600" baseline="0" dirty="0" smtClean="0"/>
                        <a:t> absoluto do dente 16(grampo201)ao dente 14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1x1,0=1,0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Selante</a:t>
                      </a:r>
                      <a:r>
                        <a:rPr lang="pt-BR" sz="1600" baseline="0" dirty="0" smtClean="0"/>
                        <a:t> dos dentes 14 e 15 com </a:t>
                      </a:r>
                      <a:r>
                        <a:rPr lang="pt-BR" sz="1600" baseline="0" dirty="0" err="1" smtClean="0"/>
                        <a:t>ketac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2x1,0=2,0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baseline="0" dirty="0" err="1" smtClean="0"/>
                        <a:t>aboluto</a:t>
                      </a:r>
                      <a:r>
                        <a:rPr lang="pt-BR" sz="1600" baseline="0" dirty="0" smtClean="0"/>
                        <a:t> do dente 26(grampo 201)ao dente 24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1x1,0=1,0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8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Selante</a:t>
                      </a:r>
                      <a:r>
                        <a:rPr lang="pt-BR" sz="1600" baseline="0" dirty="0" smtClean="0"/>
                        <a:t> dos dente 26,25 e 24 com </a:t>
                      </a:r>
                      <a:r>
                        <a:rPr lang="pt-BR" sz="1600" baseline="0" dirty="0" err="1" smtClean="0"/>
                        <a:t>ketac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3x1,0=3,0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 do dente 37(grampo 201)ao dente 34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1x1,0=1,0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Selante dos dentes  37,36,35 e</a:t>
                      </a:r>
                      <a:r>
                        <a:rPr lang="pt-BR" sz="1600" baseline="0" dirty="0" smtClean="0"/>
                        <a:t> 34 com </a:t>
                      </a:r>
                      <a:r>
                        <a:rPr lang="pt-BR" sz="1600" baseline="0" dirty="0" err="1" smtClean="0"/>
                        <a:t>Ketac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4x1,0=4,0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Anestesia tópica</a:t>
                      </a:r>
                      <a:r>
                        <a:rPr lang="pt-BR" sz="1600" baseline="0" dirty="0" smtClean="0"/>
                        <a:t> e </a:t>
                      </a:r>
                      <a:r>
                        <a:rPr lang="pt-BR" sz="1600" baseline="0" dirty="0" err="1" smtClean="0"/>
                        <a:t>infiltrativa</a:t>
                      </a:r>
                      <a:r>
                        <a:rPr lang="pt-BR" sz="1600" baseline="0" dirty="0" smtClean="0"/>
                        <a:t> nos dentes 16,26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2x0,4=0,8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8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Anestesia tópica e Bloqueio do nervo alveolar inferior e lingual esquerdo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8671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16/05/2017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Paciente: C.R.F.O  Prontuário: RG046070</a:t>
            </a:r>
          </a:p>
          <a:p>
            <a:pPr algn="ctr"/>
            <a:r>
              <a:rPr lang="pt-BR" sz="1600" dirty="0" smtClean="0"/>
              <a:t>Procedimentos </a:t>
            </a:r>
            <a:r>
              <a:rPr lang="pt-BR" sz="1600" dirty="0" err="1" smtClean="0"/>
              <a:t>realizados:Isolamento</a:t>
            </a:r>
            <a:r>
              <a:rPr lang="pt-BR" sz="1600" dirty="0" smtClean="0"/>
              <a:t> absoluto e selante nos dentes:15,14,24,25,26,27,37,36,34,35</a:t>
            </a:r>
          </a:p>
        </p:txBody>
      </p:sp>
      <p:pic>
        <p:nvPicPr>
          <p:cNvPr id="9218" name="Picture 2" descr="https://scontent.ffor8-1.fna.fbcdn.net/v/t34.0-12/19399467_10208510842563183_3034011758756858502_n.jpg?oh=bb393d9919aae812ff6abea66056c97e&amp;oe=594D7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288032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content.ffor8-1.fna.fbcdn.net/v/t34.0-12/19399020_10208510841603159_5653063372890410187_n.jpg?oh=abf0186ff831aaa6f72a54584c2c1051&amp;oe=594E4D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6"/>
            <a:ext cx="316835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7915" y="4509120"/>
            <a:ext cx="3881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Dentes14,15,16,17 antes da aplicação do selante </a:t>
            </a:r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535996" y="4509120"/>
            <a:ext cx="428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Dentes14,15,16,17 após a </a:t>
            </a:r>
            <a:r>
              <a:rPr lang="pt-BR" dirty="0"/>
              <a:t>aplicação do selante </a:t>
            </a:r>
          </a:p>
        </p:txBody>
      </p:sp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content.ffor8-1.fna.fbcdn.net/v/t34.0-12/19397119_10208510836923042_5998206290101703748_n.jpg?oh=3037ee9af8de6f277e51d62555982a81&amp;oe=594D893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265958" cy="31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content.ffor8-1.fna.fbcdn.net/v/t34.0-12/19396939_10208510833722962_2512198029370911289_n.jpg?oh=6130e9441b365aec7db3a60cc49c22f5&amp;oe=594D3FA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671" y="332656"/>
            <a:ext cx="4257818" cy="319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4331" y="3789040"/>
            <a:ext cx="4413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Dentes:24,25 e 26 </a:t>
            </a:r>
            <a:r>
              <a:rPr lang="pt-BR" dirty="0"/>
              <a:t>antes da aplicação do selante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727366" y="3789040"/>
            <a:ext cx="4237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Dentes:24,25 e 26 após a </a:t>
            </a:r>
            <a:r>
              <a:rPr lang="pt-BR" dirty="0"/>
              <a:t>aplicação do selante </a:t>
            </a:r>
          </a:p>
        </p:txBody>
      </p:sp>
    </p:spTree>
    <p:extLst>
      <p:ext uri="{BB962C8B-B14F-4D97-AF65-F5344CB8AC3E}">
        <p14:creationId xmlns:p14="http://schemas.microsoft.com/office/powerpoint/2010/main" val="391245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21/03/2017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987824" y="260648"/>
            <a:ext cx="306417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Seleção dos Pacientes</a:t>
            </a:r>
          </a:p>
          <a:p>
            <a:pPr algn="ctr"/>
            <a:endParaRPr lang="pt-BR" sz="1200" dirty="0"/>
          </a:p>
          <a:p>
            <a:pPr algn="ctr"/>
            <a:r>
              <a:rPr lang="pt-BR" sz="1200" dirty="0" smtClean="0"/>
              <a:t>Somente nesta primeira clínica</a:t>
            </a:r>
          </a:p>
          <a:p>
            <a:pPr algn="ctr"/>
            <a:r>
              <a:rPr lang="pt-BR" sz="1200" dirty="0" smtClean="0"/>
              <a:t>Serão atendidos dois pacientes por dupla.</a:t>
            </a:r>
          </a:p>
          <a:p>
            <a:pPr algn="ctr">
              <a:lnSpc>
                <a:spcPct val="150000"/>
              </a:lnSpc>
            </a:pPr>
            <a:r>
              <a:rPr lang="pt-BR" sz="1200" dirty="0" smtClean="0"/>
              <a:t>Os dois trabalharão como operador e auxiliar</a:t>
            </a:r>
            <a:r>
              <a:rPr lang="pt-BR" sz="2000" dirty="0" smtClean="0"/>
              <a:t>.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222103"/>
              </p:ext>
            </p:extLst>
          </p:nvPr>
        </p:nvGraphicFramePr>
        <p:xfrm>
          <a:off x="251520" y="5384264"/>
          <a:ext cx="4156892" cy="7772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21456"/>
                <a:gridCol w="1083865"/>
                <a:gridCol w="115157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042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Barbara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1,8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11560" y="6287398"/>
            <a:ext cx="7920880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10343"/>
              </p:ext>
            </p:extLst>
          </p:nvPr>
        </p:nvGraphicFramePr>
        <p:xfrm>
          <a:off x="4721309" y="5384264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Franicislaine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3131840" y="162880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23528" y="2348880"/>
            <a:ext cx="366965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Operador: Barbara</a:t>
            </a:r>
          </a:p>
          <a:p>
            <a:r>
              <a:rPr lang="pt-BR" i="1" dirty="0" smtClean="0"/>
              <a:t>Auxiliar: </a:t>
            </a:r>
            <a:r>
              <a:rPr lang="pt-BR" i="1" dirty="0" err="1" smtClean="0"/>
              <a:t>Francislaine</a:t>
            </a:r>
            <a:endParaRPr lang="pt-BR" i="1" dirty="0" smtClean="0"/>
          </a:p>
          <a:p>
            <a:endParaRPr lang="pt-BR" dirty="0" smtClean="0"/>
          </a:p>
          <a:p>
            <a:r>
              <a:rPr lang="pt-BR" dirty="0" smtClean="0"/>
              <a:t>Paciente: </a:t>
            </a:r>
            <a:r>
              <a:rPr lang="pt-BR" dirty="0" err="1" smtClean="0"/>
              <a:t>R.G.V.</a:t>
            </a:r>
            <a:r>
              <a:rPr lang="pt-BR" dirty="0" smtClean="0"/>
              <a:t>S</a:t>
            </a:r>
          </a:p>
          <a:p>
            <a:r>
              <a:rPr lang="pt-BR" dirty="0" smtClean="0"/>
              <a:t>Prontuário: RG045705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err="1" smtClean="0"/>
              <a:t>Anamnese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Instrução sobre dieta e saúde bucal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Profilaxia (boca toda)</a:t>
            </a:r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5076056" y="2276872"/>
            <a:ext cx="383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/>
              <a:t>Operador: </a:t>
            </a:r>
            <a:r>
              <a:rPr lang="pt-BR" i="1" dirty="0" err="1" smtClean="0"/>
              <a:t>Francislaine</a:t>
            </a:r>
            <a:endParaRPr lang="pt-BR" i="1" dirty="0" smtClean="0"/>
          </a:p>
          <a:p>
            <a:r>
              <a:rPr lang="pt-BR" i="1" dirty="0" smtClean="0"/>
              <a:t>Auxiliar: Barbara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Não teve paciente para Atendimento.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15665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scontent.ffor8-1.fna.fbcdn.net/v/t34.0-12/19260719_10208510838283076_6349349193624029949_n.jpg?oh=5088c9eafa9d68d1524dbe36c2fb58cf&amp;oe=594DA06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2" y="908720"/>
            <a:ext cx="4392488" cy="25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content.ffor8-1.fna.fbcdn.net/v/t34.0-12/19424380_10208510840043120_5843966655184381774_n.jpg?oh=12f7b70d5737438dc5d1f8a702590c3c&amp;oe=594D1A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859" y="908719"/>
            <a:ext cx="4500638" cy="254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1" y="3861048"/>
            <a:ext cx="441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Dentes:34,35,36 e 37 antes </a:t>
            </a:r>
            <a:r>
              <a:rPr lang="pt-BR" dirty="0"/>
              <a:t>da aplicação do selante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644009" y="38610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Dentes:34,35,36 e 37 após a </a:t>
            </a:r>
            <a:r>
              <a:rPr lang="pt-BR" dirty="0"/>
              <a:t>aplicação do selante </a:t>
            </a:r>
          </a:p>
        </p:txBody>
      </p:sp>
    </p:spTree>
    <p:extLst>
      <p:ext uri="{BB962C8B-B14F-4D97-AF65-F5344CB8AC3E}">
        <p14:creationId xmlns:p14="http://schemas.microsoft.com/office/powerpoint/2010/main" val="372922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4554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-2738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23/05/2017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1438257"/>
              </p:ext>
            </p:extLst>
          </p:nvPr>
        </p:nvGraphicFramePr>
        <p:xfrm>
          <a:off x="303957" y="596032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Barbara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7,4/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7,8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3,7 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43411" y="5949280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144015" y="1005065"/>
          <a:ext cx="8892481" cy="48001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6928"/>
                <a:gridCol w="1081681"/>
                <a:gridCol w="1333872"/>
              </a:tblGrid>
              <a:tr h="58243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Documentação Fotográfica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3x0,4 = 1,2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Anestesia</a:t>
                      </a:r>
                      <a:r>
                        <a:rPr lang="pt-BR" sz="1600" baseline="0" dirty="0" smtClean="0"/>
                        <a:t> Tópica e </a:t>
                      </a:r>
                      <a:r>
                        <a:rPr lang="pt-BR" sz="1600" baseline="0" dirty="0" err="1" smtClean="0"/>
                        <a:t>Infiltrativa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 = 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</a:t>
                      </a:r>
                      <a:r>
                        <a:rPr lang="pt-BR" sz="1600" baseline="0" dirty="0" smtClean="0"/>
                        <a:t> Absoluto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 = 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Remoção de</a:t>
                      </a:r>
                      <a:r>
                        <a:rPr lang="pt-BR" sz="1600" baseline="0" dirty="0" smtClean="0"/>
                        <a:t> restauração (</a:t>
                      </a:r>
                      <a:r>
                        <a:rPr lang="pt-BR" sz="1600" baseline="0" dirty="0" err="1" smtClean="0"/>
                        <a:t>Selante</a:t>
                      </a:r>
                      <a:r>
                        <a:rPr lang="pt-BR" sz="1600" baseline="0" dirty="0" smtClean="0"/>
                        <a:t> Resinoso Fraturado), dente 36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Face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1x0,8 = 0,8 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Condicionamento com ácido fosfórico (Dente 36)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 = 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Aplicação Sistema Adesivo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 = 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err="1" smtClean="0"/>
                        <a:t>Selante</a:t>
                      </a:r>
                      <a:r>
                        <a:rPr lang="pt-BR" sz="1600" dirty="0" smtClean="0"/>
                        <a:t> (Resinoso) Dente 36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 = 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838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Recontorno e repolimento</a:t>
                      </a:r>
                      <a:r>
                        <a:rPr lang="pt-BR" sz="1600" baseline="0" dirty="0" smtClean="0"/>
                        <a:t> de Restauração (Face oclusal e </a:t>
                      </a:r>
                      <a:r>
                        <a:rPr lang="pt-BR" sz="1600" baseline="0" dirty="0" err="1" smtClean="0"/>
                        <a:t>mesial</a:t>
                      </a:r>
                      <a:r>
                        <a:rPr lang="pt-BR" sz="1600" baseline="0" dirty="0" smtClean="0"/>
                        <a:t> do 75)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Face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 = 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5483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Acabamento e Polimento de restauração (Face oclusal do 36</a:t>
                      </a:r>
                      <a:r>
                        <a:rPr lang="pt-BR" sz="1600" baseline="0" dirty="0" smtClean="0"/>
                        <a:t>, oclusal e distal do 54, e oclusal e </a:t>
                      </a:r>
                      <a:r>
                        <a:rPr lang="pt-BR" sz="1600" baseline="0" dirty="0" err="1" smtClean="0"/>
                        <a:t>mesial</a:t>
                      </a:r>
                      <a:r>
                        <a:rPr lang="pt-BR" sz="1600" baseline="0" dirty="0" smtClean="0"/>
                        <a:t> do 55)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Face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5x0,2 = 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39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Alta Total</a:t>
                      </a:r>
                      <a:r>
                        <a:rPr lang="pt-BR" sz="1600" baseline="0" dirty="0" smtClean="0"/>
                        <a:t> do Paciente na </a:t>
                      </a:r>
                      <a:r>
                        <a:rPr lang="pt-BR" sz="1600" baseline="0" dirty="0" err="1" smtClean="0"/>
                        <a:t>Dentística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tângulo 8"/>
          <p:cNvSpPr/>
          <p:nvPr/>
        </p:nvSpPr>
        <p:spPr>
          <a:xfrm>
            <a:off x="251520" y="33265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 smtClean="0"/>
              <a:t>Paciente: </a:t>
            </a:r>
            <a:r>
              <a:rPr lang="pt-BR" sz="1600" dirty="0" err="1" smtClean="0"/>
              <a:t>R.G.V.</a:t>
            </a:r>
            <a:r>
              <a:rPr lang="pt-BR" sz="1600" dirty="0" smtClean="0"/>
              <a:t>S</a:t>
            </a:r>
          </a:p>
          <a:p>
            <a:r>
              <a:rPr lang="pt-BR" sz="1600" dirty="0" smtClean="0"/>
              <a:t>Prontuário: RG045705</a:t>
            </a:r>
          </a:p>
        </p:txBody>
      </p:sp>
    </p:spTree>
    <p:extLst>
      <p:ext uri="{BB962C8B-B14F-4D97-AF65-F5344CB8AC3E}">
        <p14:creationId xmlns:p14="http://schemas.microsoft.com/office/powerpoint/2010/main" val="3671284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-2738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23/05/2017: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323945"/>
            <a:ext cx="87484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Paciente: </a:t>
            </a:r>
            <a:r>
              <a:rPr lang="pt-BR" sz="1600" dirty="0" err="1" smtClean="0"/>
              <a:t>R.G.V.</a:t>
            </a:r>
            <a:r>
              <a:rPr lang="pt-BR" sz="1600" dirty="0" smtClean="0"/>
              <a:t>S  Prontuário: RG045705</a:t>
            </a:r>
          </a:p>
        </p:txBody>
      </p:sp>
      <p:pic>
        <p:nvPicPr>
          <p:cNvPr id="1026" name="Picture 2" descr="https://scontent.fpoa10-1.fna.fbcdn.net/v/t34.0-12/19021640_1540628185949643_102258912_n.jpg?oh=260315d6df72334ed917b4895be39b98&amp;oe=593811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123251" y="3645502"/>
            <a:ext cx="2305211" cy="3168351"/>
          </a:xfrm>
          <a:prstGeom prst="rect">
            <a:avLst/>
          </a:prstGeom>
          <a:noFill/>
        </p:spPr>
      </p:pic>
      <p:pic>
        <p:nvPicPr>
          <p:cNvPr id="1028" name="Picture 4" descr="https://scontent.fpoa10-1.fna.fbcdn.net/v/t34.0-12/18944812_1540628155949646_611986308_n.jpg?oh=91ddd65a8e855493064dbd53dc737c51&amp;oe=5939231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837" y="1563304"/>
            <a:ext cx="2585587" cy="3737904"/>
          </a:xfrm>
          <a:prstGeom prst="rect">
            <a:avLst/>
          </a:prstGeom>
          <a:noFill/>
        </p:spPr>
      </p:pic>
      <p:pic>
        <p:nvPicPr>
          <p:cNvPr id="1030" name="Picture 6" descr="https://scontent.fpoa10-1.fna.fbcdn.net/v/t34.0-12/19021625_1540628272616301_1909750652_n.jpg?oh=579147026e99f5f7e9690f5ba8309558&amp;oe=59380AC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980728"/>
            <a:ext cx="3096344" cy="2767358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3851920" y="3717032"/>
            <a:ext cx="886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Foto Inicial</a:t>
            </a:r>
            <a:endParaRPr lang="pt-BR" sz="12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5564129" y="5282624"/>
            <a:ext cx="304031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Foto - </a:t>
            </a:r>
            <a:r>
              <a:rPr lang="pt-BR" sz="1200" b="1" dirty="0" err="1" smtClean="0"/>
              <a:t>Selante</a:t>
            </a:r>
            <a:r>
              <a:rPr lang="pt-BR" sz="1200" b="1" dirty="0" smtClean="0"/>
              <a:t> resinoso no 36 e recontorno e </a:t>
            </a:r>
          </a:p>
          <a:p>
            <a:pPr algn="ctr"/>
            <a:r>
              <a:rPr lang="pt-BR" sz="1200" b="1" dirty="0" smtClean="0"/>
              <a:t>repolimento do 75</a:t>
            </a:r>
            <a:r>
              <a:rPr lang="pt-BR" b="1" dirty="0" smtClean="0"/>
              <a:t> </a:t>
            </a:r>
            <a:r>
              <a:rPr lang="pt-BR" sz="1200" b="1" dirty="0" smtClean="0"/>
              <a:t>(face </a:t>
            </a:r>
            <a:r>
              <a:rPr lang="pt-BR" sz="1200" b="1" dirty="0" err="1" smtClean="0"/>
              <a:t>mesial</a:t>
            </a:r>
            <a:r>
              <a:rPr lang="pt-BR" sz="1200" b="1" dirty="0" smtClean="0"/>
              <a:t> e oclusal)</a:t>
            </a:r>
            <a:endParaRPr lang="pt-BR" sz="12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387869" y="6381328"/>
            <a:ext cx="38322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1200" b="1" dirty="0" smtClean="0"/>
              <a:t>Acabamento e Polimento dente 54 (face oclusal e distal), </a:t>
            </a:r>
          </a:p>
          <a:p>
            <a:pPr algn="ctr"/>
            <a:r>
              <a:rPr lang="pt-BR" sz="1200" b="1" dirty="0" smtClean="0"/>
              <a:t>Dente 55 (face oclusal e </a:t>
            </a:r>
            <a:r>
              <a:rPr lang="pt-BR" sz="1200" b="1" dirty="0" err="1" smtClean="0"/>
              <a:t>mesial</a:t>
            </a:r>
            <a:r>
              <a:rPr lang="pt-BR" sz="1200" b="1" dirty="0" smtClean="0"/>
              <a:t>) </a:t>
            </a:r>
            <a:endParaRPr lang="pt-BR" sz="12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9094720"/>
              </p:ext>
            </p:extLst>
          </p:nvPr>
        </p:nvGraphicFramePr>
        <p:xfrm>
          <a:off x="144015" y="1464145"/>
          <a:ext cx="8892481" cy="3582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6928"/>
                <a:gridCol w="1081681"/>
                <a:gridCol w="1333872"/>
              </a:tblGrid>
              <a:tr h="55172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Anestesia tópica e bloqueio do nervo alveolar inferior e lingual direito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</a:t>
                      </a:r>
                      <a:r>
                        <a:rPr lang="pt-BR" sz="1600" baseline="0" dirty="0" smtClean="0"/>
                        <a:t> absoluto do dente  47(grampo 26) ao dente  44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1x1,0=1,0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Remoção</a:t>
                      </a:r>
                      <a:r>
                        <a:rPr lang="pt-BR" sz="1600" baseline="0" dirty="0" smtClean="0"/>
                        <a:t> de tecido cariado  dos dentes:47(face </a:t>
                      </a:r>
                      <a:r>
                        <a:rPr lang="pt-BR" sz="1600" baseline="0" dirty="0" err="1" smtClean="0"/>
                        <a:t>oclusal</a:t>
                      </a:r>
                      <a:r>
                        <a:rPr lang="pt-BR" sz="1600" baseline="0" dirty="0" smtClean="0"/>
                        <a:t>),46(face </a:t>
                      </a:r>
                      <a:r>
                        <a:rPr lang="pt-BR" sz="1600" baseline="0" dirty="0" err="1" smtClean="0"/>
                        <a:t>oclusal</a:t>
                      </a:r>
                      <a:r>
                        <a:rPr lang="pt-BR" sz="1600" baseline="0" dirty="0" smtClean="0"/>
                        <a:t> e vestibular)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2x1,0=2,0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Condicionamento </a:t>
                      </a:r>
                      <a:r>
                        <a:rPr lang="pt-BR" sz="1600" baseline="0" dirty="0" smtClean="0"/>
                        <a:t> Ácido Fosfórico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2x0,4=0,8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Aplicação</a:t>
                      </a:r>
                      <a:r>
                        <a:rPr lang="pt-BR" sz="1600" baseline="0" dirty="0" smtClean="0"/>
                        <a:t> de sistema adesivo(single bons)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2x0,4=0,8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Restauração</a:t>
                      </a:r>
                      <a:r>
                        <a:rPr lang="pt-BR" sz="1600" baseline="0" dirty="0" smtClean="0"/>
                        <a:t> de dente permanente posterior com resina composta Z350:face </a:t>
                      </a:r>
                      <a:r>
                        <a:rPr lang="pt-BR" sz="1600" baseline="0" dirty="0" err="1" smtClean="0"/>
                        <a:t>oclusal</a:t>
                      </a:r>
                      <a:r>
                        <a:rPr lang="pt-BR" sz="1600" baseline="0" dirty="0" smtClean="0"/>
                        <a:t> do dente 47 e face ocluso-vestibular do dente 46.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3x2,0=6,0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Selante resinoso nos</a:t>
                      </a:r>
                      <a:r>
                        <a:rPr lang="pt-BR" sz="1600" baseline="0" dirty="0" smtClean="0"/>
                        <a:t> dentes :47,46,45 e 44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4x1,0=4,0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tângulo 2"/>
          <p:cNvSpPr/>
          <p:nvPr/>
        </p:nvSpPr>
        <p:spPr>
          <a:xfrm>
            <a:off x="251520" y="548680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C.R.F.O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RG046070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-2738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30/05/2017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98030" y="4554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596228"/>
              </p:ext>
            </p:extLst>
          </p:nvPr>
        </p:nvGraphicFramePr>
        <p:xfrm>
          <a:off x="303957" y="596032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743411" y="5949280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</p:spTree>
    <p:extLst>
      <p:ext uri="{BB962C8B-B14F-4D97-AF65-F5344CB8AC3E}">
        <p14:creationId xmlns:p14="http://schemas.microsoft.com/office/powerpoint/2010/main" val="12210514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30/05/2017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Paciente:C.R.F.O</a:t>
            </a:r>
            <a:r>
              <a:rPr lang="pt-BR" sz="1600" dirty="0" smtClean="0"/>
              <a:t>  Prontuário:RG046070 </a:t>
            </a:r>
          </a:p>
        </p:txBody>
      </p:sp>
      <p:pic>
        <p:nvPicPr>
          <p:cNvPr id="12290" name="Picture 2" descr="https://scontent.ffor8-1.fna.fbcdn.net/v/t34.0-12/19399634_10208513829197847_5226333473823384080_n.jpg?oh=c7beff0c25c4ec12bb4b7c32d75e68b9&amp;oe=594D109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29" y="923519"/>
            <a:ext cx="4505325" cy="45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scontent.ffor8-1.fna.fbcdn.net/v/t34.0-12/19400101_10208510731760413_6920323214630497913_n.jpg?oh=5595b32d7e1247609f458dba4c01803e&amp;oe=594D82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23519"/>
            <a:ext cx="4032448" cy="452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07859" y="56612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 47 e 46 antes do preparo e dentes 47,46,45,e 44antes  da aplicação do selante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.ffor8-1.fna.fbcdn.net/v/t34.0-12/19420862_10208514067723810_5008647697185044895_n.jpg?oh=ef40bc887139a4d1512decfd2ffa83d9&amp;oe=594D8FC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7"/>
            <a:ext cx="4644008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for8-1.fna.fbcdn.net/v/t34.0-12/19225831_10208514066763786_850298725601542551_n.jpg?oh=c1508a5d69438189440820243c459825&amp;oe=594D0DD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121" y="332658"/>
            <a:ext cx="392426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2987824" y="3933056"/>
            <a:ext cx="3357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Dentes 47 </a:t>
            </a:r>
            <a:r>
              <a:rPr lang="pt-BR" dirty="0" smtClean="0"/>
              <a:t>e 46 após o preparo da          cavidade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9394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content.ffor8-1.fna.fbcdn.net/v/t34.0-12/19366186_10208510730720387_5774353566655519564_n.jpg?oh=865322b7df41ce9ce8d2b3129633bd45&amp;oe=594D383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32048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436096" y="227687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Dentes 47 e 46 após a restauração e dentes 47,46,45 e 44 após aplicação do selante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37406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06/06/2017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7793010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Barbara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6,4 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 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5,4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/>
        </p:nvGraphicFramePr>
        <p:xfrm>
          <a:off x="144015" y="1556792"/>
          <a:ext cx="8892481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6928"/>
                <a:gridCol w="1081681"/>
                <a:gridCol w="1333872"/>
              </a:tblGrid>
              <a:tr h="55172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Profilaxia</a:t>
                      </a:r>
                      <a:r>
                        <a:rPr lang="pt-BR" sz="1600" baseline="0" dirty="0" smtClean="0"/>
                        <a:t> Boca Toda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Boca toda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 = 1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Instrução</a:t>
                      </a:r>
                      <a:r>
                        <a:rPr lang="pt-BR" sz="1600" baseline="0" dirty="0" smtClean="0"/>
                        <a:t> Sobre Dieta e Saúde Bucal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Paciente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x0,4 = 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Exame Clínico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Paciente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x0,4 = 0,4</a:t>
                      </a: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Preenchimento Ficha</a:t>
                      </a:r>
                      <a:r>
                        <a:rPr lang="pt-BR" sz="1600" baseline="0" dirty="0" smtClean="0"/>
                        <a:t> de Plano de Tratamento</a:t>
                      </a:r>
                      <a:r>
                        <a:rPr lang="pt-BR" sz="1600" dirty="0" smtClean="0"/>
                        <a:t>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Paciente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= 1,0</a:t>
                      </a: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Preenchimento Ficha</a:t>
                      </a:r>
                      <a:r>
                        <a:rPr lang="pt-BR" sz="1600" baseline="0" dirty="0" smtClean="0"/>
                        <a:t>  de Achados Clínicos e Tratamento Proposto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Paciente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x0,4 = 0,4</a:t>
                      </a: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Recontorno e Repolimento</a:t>
                      </a:r>
                      <a:r>
                        <a:rPr lang="pt-BR" sz="1600" baseline="0" dirty="0" smtClean="0"/>
                        <a:t> de restauração de Amalgama na face oclusal dos dentes 15, 16 24, 25, 26, 37, e 46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7x0,4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= 2,8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Documentação Fotográfica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Paciente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PDRS dia 20/06/17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tângulo 9"/>
          <p:cNvSpPr/>
          <p:nvPr/>
        </p:nvSpPr>
        <p:spPr>
          <a:xfrm>
            <a:off x="251520" y="692696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 </a:t>
            </a:r>
            <a:r>
              <a:rPr lang="pt-BR" sz="1400" dirty="0" err="1" smtClean="0"/>
              <a:t>R.L.</a:t>
            </a:r>
            <a:r>
              <a:rPr lang="pt-BR" sz="1400" dirty="0" smtClean="0"/>
              <a:t>F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RG044943</a:t>
            </a:r>
          </a:p>
        </p:txBody>
      </p:sp>
    </p:spTree>
    <p:extLst>
      <p:ext uri="{BB962C8B-B14F-4D97-AF65-F5344CB8AC3E}">
        <p14:creationId xmlns:p14="http://schemas.microsoft.com/office/powerpoint/2010/main" val="231245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06/06/2017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Paciente:  </a:t>
            </a:r>
            <a:r>
              <a:rPr lang="pt-BR" sz="1600" dirty="0" err="1" smtClean="0"/>
              <a:t>R.L.</a:t>
            </a:r>
            <a:r>
              <a:rPr lang="pt-BR" sz="1600" dirty="0" smtClean="0"/>
              <a:t>F  Prontuário:  RG044943</a:t>
            </a:r>
          </a:p>
          <a:p>
            <a:pPr algn="ctr"/>
            <a:endParaRPr lang="pt-BR" sz="1600" dirty="0"/>
          </a:p>
        </p:txBody>
      </p:sp>
      <p:pic>
        <p:nvPicPr>
          <p:cNvPr id="64514" name="Picture 2" descr="https://scontent-gru2-2.xx.fbcdn.net/v/t34.0-12/19433868_1556723951006733_1014587439_n.jpg?oh=50140b6df65424145986a231e606046d&amp;oe=594D6DB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111" y="1124744"/>
            <a:ext cx="3543857" cy="4725144"/>
          </a:xfrm>
          <a:prstGeom prst="rect">
            <a:avLst/>
          </a:prstGeom>
          <a:noFill/>
        </p:spPr>
      </p:pic>
      <p:pic>
        <p:nvPicPr>
          <p:cNvPr id="64516" name="Picture 4" descr="https://scontent-gru2-2.xx.fbcdn.net/v/t34.0-12/19415998_1556723947673400_807124666_n.jpg?oh=407064cf3daeecb8b81b37ba03d6a447&amp;oe=594DA2B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528392" cy="47045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06/06/2017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Paciente:  </a:t>
            </a:r>
            <a:r>
              <a:rPr lang="pt-BR" dirty="0" err="1" smtClean="0"/>
              <a:t>R.L.</a:t>
            </a:r>
            <a:r>
              <a:rPr lang="pt-BR" dirty="0" smtClean="0"/>
              <a:t>F  Prontuário:  RG044943</a:t>
            </a:r>
          </a:p>
        </p:txBody>
      </p:sp>
      <p:pic>
        <p:nvPicPr>
          <p:cNvPr id="52226" name="Picture 2" descr="https://scontent-gru2-2.xx.fbcdn.net/v/t34.0-12/19427853_1556724981006630_255416620_n.jpg?oh=925b6cd62e2633ab62d8117a554888e9&amp;oe=594C7BC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1842954" cy="1944216"/>
          </a:xfrm>
          <a:prstGeom prst="rect">
            <a:avLst/>
          </a:prstGeom>
          <a:noFill/>
        </p:spPr>
      </p:pic>
      <p:pic>
        <p:nvPicPr>
          <p:cNvPr id="52228" name="Picture 4" descr="https://scontent-gru2-2.xx.fbcdn.net/v/t34.0-12/19398820_1556724904339971_1062377983_n.jpg?oh=4c09ec47bd933d15ab8bb80ce7f7b467&amp;oe=594C88B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340768"/>
            <a:ext cx="1961074" cy="1944216"/>
          </a:xfrm>
          <a:prstGeom prst="rect">
            <a:avLst/>
          </a:prstGeom>
          <a:noFill/>
        </p:spPr>
      </p:pic>
      <p:pic>
        <p:nvPicPr>
          <p:cNvPr id="52230" name="Picture 6" descr="https://scontent-gru2-2.xx.fbcdn.net/v/t34.0-12/19398924_1556724937673301_635599621_n.jpg?oh=1f8db2013b5f37bcd2985fe77f17bf1b&amp;oe=594C6E9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1268760"/>
            <a:ext cx="1728192" cy="2197437"/>
          </a:xfrm>
          <a:prstGeom prst="rect">
            <a:avLst/>
          </a:prstGeom>
          <a:noFill/>
        </p:spPr>
      </p:pic>
      <p:pic>
        <p:nvPicPr>
          <p:cNvPr id="52232" name="Picture 8" descr="https://scontent-gru2-2.xx.fbcdn.net/v/t34.0-12/19415632_1556724921006636_776341082_n.jpg?oh=7cd9323d53b4f028c40d921109e2c912&amp;oe=594DA2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1340768"/>
            <a:ext cx="2277972" cy="1872208"/>
          </a:xfrm>
          <a:prstGeom prst="rect">
            <a:avLst/>
          </a:prstGeom>
          <a:noFill/>
        </p:spPr>
      </p:pic>
      <p:pic>
        <p:nvPicPr>
          <p:cNvPr id="52234" name="Picture 10" descr="https://scontent-gru2-2.xx.fbcdn.net/v/t34.0-12/19441322_1556725281006600_50777118_n.jpg?oh=11fcc8973868e011aba7fb3eebbd420e&amp;oe=594D52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933056"/>
            <a:ext cx="1885484" cy="1944216"/>
          </a:xfrm>
          <a:prstGeom prst="rect">
            <a:avLst/>
          </a:prstGeom>
          <a:noFill/>
        </p:spPr>
      </p:pic>
      <p:pic>
        <p:nvPicPr>
          <p:cNvPr id="52236" name="Picture 12" descr="https://scontent-gru2-2.xx.fbcdn.net/v/t34.0-12/19427780_1556725304339931_345210083_n.jpg?oh=1a00c9ff8d029573af85a0433cdd476d&amp;oe=594D92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4077072"/>
            <a:ext cx="2138851" cy="1800200"/>
          </a:xfrm>
          <a:prstGeom prst="rect">
            <a:avLst/>
          </a:prstGeom>
          <a:noFill/>
        </p:spPr>
      </p:pic>
      <p:pic>
        <p:nvPicPr>
          <p:cNvPr id="52240" name="Picture 16" descr="https://scontent-gru2-2.xx.fbcdn.net/v/t34.0-12/19415951_1556725814339880_1500217722_n.jpg?oh=9144afd76e1a2dfee97fe5356e71c286&amp;oe=594C5B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35896" y="3933056"/>
            <a:ext cx="1878280" cy="2007966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670158" y="3212976"/>
            <a:ext cx="140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Fotos iniciais</a:t>
            </a:r>
            <a:endParaRPr lang="pt-BR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822558" y="5867980"/>
            <a:ext cx="1405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Fotos Finais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28/03/2017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77249"/>
              </p:ext>
            </p:extLst>
          </p:nvPr>
        </p:nvGraphicFramePr>
        <p:xfrm>
          <a:off x="303957" y="5888321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7582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2843808" y="1268760"/>
            <a:ext cx="321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Falta Injustificada do paciente.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2060848"/>
            <a:ext cx="69857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 entanto foram realizados procedimentos clínico no auxiliar (Barbara):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Profilaxia (Boca toda)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089476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13/06/2017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332459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14/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10" name="Retângulo 9"/>
          <p:cNvSpPr/>
          <p:nvPr/>
        </p:nvSpPr>
        <p:spPr>
          <a:xfrm>
            <a:off x="251520" y="476672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C.T.P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RG048551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17996"/>
              </p:ext>
            </p:extLst>
          </p:nvPr>
        </p:nvGraphicFramePr>
        <p:xfrm>
          <a:off x="144015" y="1334026"/>
          <a:ext cx="8748465" cy="38951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2032"/>
                <a:gridCol w="1064163"/>
                <a:gridCol w="1312270"/>
              </a:tblGrid>
              <a:tr h="604918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Preenchimento da ficha de achados clínicos e tratamento proposto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Paciente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Anestesia tópica</a:t>
                      </a:r>
                      <a:r>
                        <a:rPr lang="pt-BR" sz="1600" baseline="0" dirty="0" smtClean="0"/>
                        <a:t> e bloqueio do nervo alveolar inferior  e lingual direito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 absoluto do dente </a:t>
                      </a:r>
                      <a:r>
                        <a:rPr lang="pt-BR" sz="1600" baseline="0" dirty="0" smtClean="0"/>
                        <a:t> 48(grampo 201) ao dente 44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Região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1x1,0=1,0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8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Preparo </a:t>
                      </a:r>
                      <a:r>
                        <a:rPr lang="pt-BR" sz="1600" dirty="0" err="1" smtClean="0"/>
                        <a:t>cavitário</a:t>
                      </a:r>
                      <a:r>
                        <a:rPr lang="pt-BR" sz="1600" baseline="0" dirty="0" smtClean="0"/>
                        <a:t>  do dente  47(face </a:t>
                      </a:r>
                      <a:r>
                        <a:rPr lang="pt-BR" sz="1600" baseline="0" dirty="0" err="1" smtClean="0"/>
                        <a:t>oclusal,mesial</a:t>
                      </a:r>
                      <a:r>
                        <a:rPr lang="pt-BR" sz="1600" baseline="0" dirty="0" smtClean="0"/>
                        <a:t> e lingual)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1x1,0=1,0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Condicionamento</a:t>
                      </a:r>
                      <a:r>
                        <a:rPr lang="pt-BR" sz="1600" baseline="0" dirty="0" smtClean="0"/>
                        <a:t> com Ácido Fosfórico  do dente 47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Aplicação de sistema</a:t>
                      </a:r>
                      <a:r>
                        <a:rPr lang="pt-BR" sz="1600" baseline="0" dirty="0" smtClean="0"/>
                        <a:t> adesivo  no dente  47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Dente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862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Restauração  de dente  posterior com resina</a:t>
                      </a:r>
                      <a:r>
                        <a:rPr lang="pt-BR" sz="1600" baseline="0" dirty="0" smtClean="0"/>
                        <a:t> composta 3M(dente 47 nas faces:oclusal,</a:t>
                      </a:r>
                      <a:r>
                        <a:rPr lang="pt-BR" sz="1600" baseline="0" dirty="0" err="1" smtClean="0"/>
                        <a:t>mesial</a:t>
                      </a:r>
                      <a:r>
                        <a:rPr lang="pt-BR" sz="1600" baseline="0" dirty="0" smtClean="0"/>
                        <a:t>, distal, lingual e vestibular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Face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5X2,0=10,O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787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Documentação</a:t>
                      </a:r>
                      <a:r>
                        <a:rPr lang="pt-BR" sz="1600" baseline="0" dirty="0" smtClean="0"/>
                        <a:t>  fotográfica  inicial e final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Paciente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1x0,4=0,4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071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13/06/2017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err="1" smtClean="0"/>
              <a:t>Paciente:C.T.P</a:t>
            </a:r>
            <a:r>
              <a:rPr lang="pt-BR" sz="1600" dirty="0" smtClean="0"/>
              <a:t>  Prontuário:RG048551 </a:t>
            </a:r>
          </a:p>
        </p:txBody>
      </p:sp>
      <p:pic>
        <p:nvPicPr>
          <p:cNvPr id="7170" name="Picture 2" descr="https://scontent.ffor8-1.fna.fbcdn.net/v/t34.0-12/19366471_10208510711119897_8538780382624733029_n.jpg?oh=8c7ca2e92414be5d3cc86cdc9e9423f6&amp;oe=594D4A9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061" y="980728"/>
            <a:ext cx="5724862" cy="572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20/06/2017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25024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Barbara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 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7,3 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7,5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10" name="Retângulo 9"/>
          <p:cNvSpPr/>
          <p:nvPr/>
        </p:nvSpPr>
        <p:spPr>
          <a:xfrm>
            <a:off x="251520" y="548680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 </a:t>
            </a:r>
            <a:r>
              <a:rPr lang="pt-BR" sz="1400" dirty="0" err="1" smtClean="0"/>
              <a:t>R.L.</a:t>
            </a:r>
            <a:r>
              <a:rPr lang="pt-BR" sz="1400" dirty="0" smtClean="0"/>
              <a:t>F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RG044943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44015" y="1264497"/>
          <a:ext cx="8892481" cy="40088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76928"/>
                <a:gridCol w="1081681"/>
                <a:gridCol w="1333872"/>
              </a:tblGrid>
              <a:tr h="551727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Radiografia</a:t>
                      </a:r>
                      <a:r>
                        <a:rPr lang="pt-BR" sz="1600" baseline="0" dirty="0" smtClean="0"/>
                        <a:t> Interproximais MD e ME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pt-BR" sz="1600" b="1" smtClean="0">
                          <a:solidFill>
                            <a:schemeClr val="tx1"/>
                          </a:solidFill>
                        </a:rPr>
                        <a:t>x0,6 </a:t>
                      </a: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= 1,2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Anestesia Tópica,</a:t>
                      </a:r>
                      <a:r>
                        <a:rPr lang="pt-BR" sz="1600" baseline="0" dirty="0" smtClean="0"/>
                        <a:t> Bloqueio N. Alveolar inferior e N. Lingual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= 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Isolamento</a:t>
                      </a:r>
                      <a:r>
                        <a:rPr lang="pt-BR" sz="1600" baseline="0" dirty="0" smtClean="0"/>
                        <a:t> Absoluto nos Dentes 37, 36 e 75, com grampo no 37 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1x1,0 = 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Remoção de restauração em resina</a:t>
                      </a:r>
                      <a:r>
                        <a:rPr lang="pt-BR" sz="1600" baseline="0" dirty="0" smtClean="0"/>
                        <a:t> nas faces distal e oclusal dos dentes 36 e 75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Face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4x0,8 =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3,2</a:t>
                      </a:r>
                      <a:endParaRPr lang="pt-BR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27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 smtClean="0"/>
                        <a:t>Condicionamento com ácido fosfórico</a:t>
                      </a:r>
                      <a:r>
                        <a:rPr lang="pt-BR" sz="1600" baseline="0" dirty="0" smtClean="0"/>
                        <a:t> nos dentes 36 e 75</a:t>
                      </a:r>
                      <a:endParaRPr lang="pt-BR" sz="16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</a:t>
                      </a:r>
                      <a:r>
                        <a:rPr lang="pt-BR" sz="1600" b="1" baseline="0" dirty="0" smtClean="0">
                          <a:solidFill>
                            <a:schemeClr val="tx1"/>
                          </a:solidFill>
                        </a:rPr>
                        <a:t> = 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Aplicação</a:t>
                      </a:r>
                      <a:r>
                        <a:rPr lang="pt-BR" sz="1600" baseline="0" dirty="0" smtClean="0"/>
                        <a:t> de Sistema  Adesivo nos dentes 36 e75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2x0,4 = 0,8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Reparo</a:t>
                      </a:r>
                      <a:r>
                        <a:rPr lang="pt-BR" sz="1600" baseline="0" dirty="0" smtClean="0"/>
                        <a:t> </a:t>
                      </a:r>
                      <a:r>
                        <a:rPr lang="pt-BR" sz="1600" dirty="0" smtClean="0"/>
                        <a:t>com resina composta nas faces ocluso</a:t>
                      </a:r>
                      <a:r>
                        <a:rPr lang="pt-BR" sz="1600" baseline="0" dirty="0" smtClean="0"/>
                        <a:t> distal dos dentes 36 e 75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Face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4x1,6= 6,4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086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Documentação Fotográfica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Paciente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001">
                <a:tc>
                  <a:txBody>
                    <a:bodyPr/>
                    <a:lstStyle/>
                    <a:p>
                      <a:r>
                        <a:rPr lang="pt-BR" sz="1600" dirty="0" smtClean="0"/>
                        <a:t>PDRS  dia 28/07/2017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-</a:t>
                      </a:r>
                      <a:endParaRPr lang="pt-B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2476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-2738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20/06/2017: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33439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Paciente: </a:t>
            </a:r>
            <a:r>
              <a:rPr lang="pt-BR" dirty="0" err="1" smtClean="0"/>
              <a:t>R.L.</a:t>
            </a:r>
            <a:r>
              <a:rPr lang="pt-BR" dirty="0" smtClean="0"/>
              <a:t>F Prontuário: RG04443</a:t>
            </a:r>
          </a:p>
          <a:p>
            <a:pPr algn="ctr"/>
            <a:r>
              <a:rPr lang="pt-BR" dirty="0" smtClean="0"/>
              <a:t>Radiografias Interproximais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259632" y="4869160"/>
            <a:ext cx="2063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Radiografia Interproximal ME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436096" y="4869160"/>
            <a:ext cx="2086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Radiografia Interproximal MD</a:t>
            </a:r>
          </a:p>
        </p:txBody>
      </p:sp>
      <p:pic>
        <p:nvPicPr>
          <p:cNvPr id="61442" name="Picture 2" descr="https://scontent-gru2-2.xx.fbcdn.net/v/t34.0-12/19398914_1556729867672808_1522004166_n.jpg?oh=9adc4db521080c77872ddbc74a6d0e4a&amp;oe=594D4D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23529" y="2132856"/>
            <a:ext cx="3846049" cy="2736304"/>
          </a:xfrm>
          <a:prstGeom prst="rect">
            <a:avLst/>
          </a:prstGeom>
          <a:noFill/>
        </p:spPr>
      </p:pic>
      <p:pic>
        <p:nvPicPr>
          <p:cNvPr id="61448" name="Picture 8" descr="https://scontent-gru2-2.xx.fbcdn.net/v/t34.0-12/19427829_1556729897672805_1545975615_n.jpg?oh=1551897999bb343d214b7066e91eb98b&amp;oe=594DAA9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27558"/>
            <a:ext cx="3888432" cy="27664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20/06/2017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Paciente: </a:t>
            </a:r>
            <a:r>
              <a:rPr lang="pt-BR" sz="1600" dirty="0" err="1" smtClean="0"/>
              <a:t>R.L.</a:t>
            </a:r>
            <a:r>
              <a:rPr lang="pt-BR" sz="1600" dirty="0" smtClean="0"/>
              <a:t>F Prontuário:  RG044943</a:t>
            </a:r>
          </a:p>
        </p:txBody>
      </p:sp>
      <p:pic>
        <p:nvPicPr>
          <p:cNvPr id="58370" name="Picture 2" descr="https://scontent-gru2-2.xx.fbcdn.net/v/t34.0-12/19398910_1556723861006742_869901962_n.jpg?oh=633fc762e5888d8782d2883414333e43&amp;oe=594D45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2603239" cy="2664296"/>
          </a:xfrm>
          <a:prstGeom prst="rect">
            <a:avLst/>
          </a:prstGeom>
          <a:noFill/>
        </p:spPr>
      </p:pic>
      <p:pic>
        <p:nvPicPr>
          <p:cNvPr id="58372" name="Picture 4" descr="https://scontent-gru2-2.xx.fbcdn.net/v/t34.0-12/19427800_1556723887673406_737264766_n.jpg?oh=514bcd1c8712fb79b89cbc17221fcdf4&amp;oe=594D585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340768"/>
            <a:ext cx="2808312" cy="2234949"/>
          </a:xfrm>
          <a:prstGeom prst="rect">
            <a:avLst/>
          </a:prstGeom>
          <a:noFill/>
        </p:spPr>
      </p:pic>
      <p:pic>
        <p:nvPicPr>
          <p:cNvPr id="58374" name="Picture 6" descr="https://scontent-gru2-2.xx.fbcdn.net/v/t34.0-12/19433860_1556723907673404_291890237_n.jpg?oh=c63c3f5bc4d84a20b864fab765ca930c&amp;oe=594D57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3717032"/>
            <a:ext cx="2470684" cy="272114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039779" y="3491716"/>
            <a:ext cx="999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Inicial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79912" y="3501008"/>
            <a:ext cx="1380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do Preparo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7092280" y="3419708"/>
            <a:ext cx="913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Final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27/06/2017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22500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05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Barbara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15,4/ </a:t>
                      </a:r>
                      <a:r>
                        <a:rPr lang="pt-BR" sz="11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10,2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7,7 /</a:t>
                      </a:r>
                      <a:r>
                        <a:rPr lang="pt-BR" sz="11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100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5,1</a:t>
                      </a:r>
                      <a:endParaRPr lang="pt-BR" sz="11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10" name="Retângulo 9"/>
          <p:cNvSpPr/>
          <p:nvPr/>
        </p:nvSpPr>
        <p:spPr>
          <a:xfrm>
            <a:off x="251520" y="548680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 </a:t>
            </a:r>
            <a:r>
              <a:rPr lang="pt-BR" sz="1400" dirty="0" err="1" smtClean="0"/>
              <a:t>R.L.</a:t>
            </a:r>
            <a:r>
              <a:rPr lang="pt-BR" sz="1400" dirty="0" smtClean="0"/>
              <a:t>F  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RG044943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360039" y="1397796"/>
          <a:ext cx="8460432" cy="41309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162241"/>
                <a:gridCol w="1029127"/>
                <a:gridCol w="1269064"/>
              </a:tblGrid>
              <a:tr h="542923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Procedimentos Realizados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Unidade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/>
                        <a:t>Quantidade/Pontos</a:t>
                      </a:r>
                      <a:endParaRPr lang="pt-BR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438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Anestesia Tópica,</a:t>
                      </a:r>
                      <a:r>
                        <a:rPr lang="pt-BR" sz="1400" baseline="0" dirty="0" smtClean="0"/>
                        <a:t> Bloqueio N. Alveolar inferior e N. Lingual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2x0,4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</a:rPr>
                        <a:t> = 0,8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Isolamento</a:t>
                      </a:r>
                      <a:r>
                        <a:rPr lang="pt-BR" sz="1400" baseline="0" dirty="0" smtClean="0"/>
                        <a:t> Absoluto nos Dentes 37, 36 e 75, com grampo no 37 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Região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1x1,0 = 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500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Remoção de Tecido Cariado no dente 36 (</a:t>
                      </a:r>
                      <a:r>
                        <a:rPr lang="pt-BR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foi</a:t>
                      </a:r>
                      <a:r>
                        <a:rPr lang="pt-BR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possível visualizar a lesão de cárie após o aumento do preparo para que a restauração não caia novamente</a:t>
                      </a:r>
                      <a:r>
                        <a:rPr lang="pt-BR" sz="1400" baseline="0" dirty="0" smtClean="0"/>
                        <a:t>)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1x1,0 = 1,0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216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Proteção da dentina</a:t>
                      </a:r>
                      <a:r>
                        <a:rPr lang="pt-BR" sz="1400" baseline="0" dirty="0" smtClean="0"/>
                        <a:t> com cimento ionômero de vidro </a:t>
                      </a:r>
                      <a:r>
                        <a:rPr lang="pt-BR" sz="1400" baseline="0" dirty="0" err="1" smtClean="0"/>
                        <a:t>ketac</a:t>
                      </a:r>
                      <a:r>
                        <a:rPr lang="pt-BR" sz="1400" baseline="0" dirty="0" smtClean="0"/>
                        <a:t> molar no dente 36. 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1x1,0 = 1,0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Condicionamento com ácido fosfórico</a:t>
                      </a:r>
                      <a:r>
                        <a:rPr lang="pt-BR" sz="1400" baseline="0" dirty="0" smtClean="0"/>
                        <a:t> nos dentes 36 e 75</a:t>
                      </a:r>
                      <a:endParaRPr lang="pt-BR" sz="14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2x0,4</a:t>
                      </a:r>
                      <a:r>
                        <a:rPr lang="pt-BR" sz="1400" b="1" baseline="0" dirty="0" smtClean="0">
                          <a:solidFill>
                            <a:schemeClr val="tx1"/>
                          </a:solidFill>
                        </a:rPr>
                        <a:t> = 0,8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Aplicação</a:t>
                      </a:r>
                      <a:r>
                        <a:rPr lang="pt-BR" sz="1400" baseline="0" dirty="0" smtClean="0"/>
                        <a:t> de Sistema  Adesivo nos dentes 36 e75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>
                          <a:solidFill>
                            <a:schemeClr val="tx1"/>
                          </a:solidFill>
                        </a:rPr>
                        <a:t>Dente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2x0,4 = 0,8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836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Reparo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dirty="0" smtClean="0"/>
                        <a:t>com resina composta nas faces</a:t>
                      </a:r>
                      <a:r>
                        <a:rPr lang="pt-BR" sz="1400" baseline="0" dirty="0" smtClean="0"/>
                        <a:t> </a:t>
                      </a:r>
                      <a:r>
                        <a:rPr lang="pt-BR" sz="1400" baseline="0" dirty="0" err="1" smtClean="0"/>
                        <a:t>ocluso-disto-lingual</a:t>
                      </a:r>
                      <a:r>
                        <a:rPr lang="pt-BR" sz="1400" baseline="0" dirty="0" smtClean="0"/>
                        <a:t> do 36 e nas faces </a:t>
                      </a:r>
                      <a:r>
                        <a:rPr lang="pt-BR" sz="1400" baseline="0" dirty="0" err="1" smtClean="0"/>
                        <a:t>ocluso-disto-vestibular</a:t>
                      </a:r>
                      <a:r>
                        <a:rPr lang="pt-BR" sz="1400" baseline="0" dirty="0" smtClean="0"/>
                        <a:t> do 75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Face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6x1,6= 9,6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Documentação Fotográfica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Paciente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0,4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388">
                <a:tc>
                  <a:txBody>
                    <a:bodyPr/>
                    <a:lstStyle/>
                    <a:p>
                      <a:r>
                        <a:rPr lang="pt-BR" sz="1400" dirty="0" smtClean="0"/>
                        <a:t>PDRS  dia 28/07/2017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dirty="0" smtClean="0"/>
                        <a:t>-</a:t>
                      </a:r>
                      <a:endParaRPr lang="pt-BR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pt-BR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683568" y="1044025"/>
            <a:ext cx="8232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PS: Caiu as restaurações do reparo realizado na paciente no dia 20/06, sendo necessário realizar novamente: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24769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691680" y="4462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27/06/2017</a:t>
            </a:r>
            <a:r>
              <a:rPr lang="pt-BR" sz="2000" dirty="0" smtClean="0"/>
              <a:t>: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67544" y="478413"/>
            <a:ext cx="81369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/>
              <a:t>Paciente: </a:t>
            </a:r>
            <a:r>
              <a:rPr lang="pt-BR" sz="1600" dirty="0" err="1" smtClean="0"/>
              <a:t>R.L.</a:t>
            </a:r>
            <a:r>
              <a:rPr lang="pt-BR" sz="1600" dirty="0" smtClean="0"/>
              <a:t>F Prontuário:  RG044943</a:t>
            </a:r>
          </a:p>
        </p:txBody>
      </p:sp>
      <p:pic>
        <p:nvPicPr>
          <p:cNvPr id="58372" name="Picture 4" descr="https://scontent-gru2-2.xx.fbcdn.net/v/t34.0-12/19427800_1556723887673406_737264766_n.jpg?oh=514bcd1c8712fb79b89cbc17221fcdf4&amp;oe=594D585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861048"/>
            <a:ext cx="2808312" cy="2234949"/>
          </a:xfrm>
          <a:prstGeom prst="rect">
            <a:avLst/>
          </a:prstGeom>
          <a:noFill/>
        </p:spPr>
      </p:pic>
      <p:sp>
        <p:nvSpPr>
          <p:cNvPr id="8" name="CaixaDeTexto 7"/>
          <p:cNvSpPr txBox="1"/>
          <p:nvPr/>
        </p:nvSpPr>
        <p:spPr>
          <a:xfrm>
            <a:off x="1039779" y="3491716"/>
            <a:ext cx="9998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Inicial</a:t>
            </a:r>
            <a:endParaRPr lang="pt-BR" sz="14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3779912" y="3501008"/>
            <a:ext cx="1380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do Preparo</a:t>
            </a:r>
            <a:endParaRPr lang="pt-BR" sz="1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876256" y="3481263"/>
            <a:ext cx="9133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dirty="0" smtClean="0"/>
              <a:t>Foto Final</a:t>
            </a:r>
            <a:endParaRPr lang="pt-BR" sz="1400" b="1" dirty="0"/>
          </a:p>
        </p:txBody>
      </p:sp>
      <p:pic>
        <p:nvPicPr>
          <p:cNvPr id="2050" name="Picture 2" descr="https://scontent-gru2-2.xx.fbcdn.net/v/t34.0-12/19691194_1566789250000203_1151116048_n.jpg?oh=18ec69278961954f558e01c55031d688&amp;oe=59592A9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1828" y="3861048"/>
            <a:ext cx="3206467" cy="2448272"/>
          </a:xfrm>
          <a:prstGeom prst="rect">
            <a:avLst/>
          </a:prstGeom>
          <a:noFill/>
        </p:spPr>
      </p:pic>
      <p:pic>
        <p:nvPicPr>
          <p:cNvPr id="2052" name="Picture 4" descr="https://scontent-gru2-2.xx.fbcdn.net/v/t34.0-12/19691246_1566789246666870_923127017_n.jpg?oh=3310ed8657305aae79a78d1b64891400&amp;oe=595970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196752"/>
            <a:ext cx="3068639" cy="2288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751193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27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</a:t>
            </a:r>
          </a:p>
          <a:p>
            <a:r>
              <a:rPr lang="pt-BR" sz="1600" dirty="0" err="1" smtClean="0"/>
              <a:t>Paciente:C.R.F.O</a:t>
            </a:r>
            <a:r>
              <a:rPr lang="pt-BR" sz="1600" dirty="0"/>
              <a:t> </a:t>
            </a:r>
            <a:r>
              <a:rPr lang="pt-BR" sz="1600" dirty="0" smtClean="0"/>
              <a:t>Pontuario:RG046070 </a:t>
            </a:r>
            <a:endParaRPr lang="pt-BR" sz="2000" dirty="0" smtClean="0"/>
          </a:p>
        </p:txBody>
      </p:sp>
      <p:pic>
        <p:nvPicPr>
          <p:cNvPr id="4098" name="Picture 2" descr="https://scontent.ffor8-1.fna.fbcdn.net/v/t34.0-12/19396902_10208510707439805_5354748492722787998_n.jpg?oh=91aad879a2a60a0152cbfbe52ecc15fa&amp;oe=594D3BD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920880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37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188640"/>
            <a:ext cx="50551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Fotografia das Fichas de Evolução Clínica </a:t>
            </a:r>
            <a:r>
              <a:rPr lang="pt-BR" sz="1400" dirty="0"/>
              <a:t>(cor amarela</a:t>
            </a:r>
            <a:r>
              <a:rPr lang="pt-BR" sz="1400" dirty="0" smtClean="0"/>
              <a:t>):</a:t>
            </a:r>
          </a:p>
          <a:p>
            <a:r>
              <a:rPr lang="pt-BR" sz="1400" dirty="0" err="1" smtClean="0"/>
              <a:t>Paciente:C.R.F.O</a:t>
            </a:r>
            <a:r>
              <a:rPr lang="pt-BR" sz="1400" dirty="0" smtClean="0"/>
              <a:t>  Prontuario:RG046070</a:t>
            </a:r>
            <a:endParaRPr lang="pt-BR" sz="1400" dirty="0"/>
          </a:p>
        </p:txBody>
      </p:sp>
      <p:pic>
        <p:nvPicPr>
          <p:cNvPr id="5122" name="Picture 2" descr="https://scontent.ffor8-1.fna.fbcdn.net/v/t34.0-12/19275134_10208510708079821_539310293051865736_n.jpg?oh=7d31302b0e9b6ab631420cb4a9171a47&amp;oe=594D2F3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" y="1628800"/>
            <a:ext cx="5807695" cy="39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scontent.ffor8-1.fna.fbcdn.net/v/t34.0-12/19275242_10208510704959743_6977712210194853152_n.jpg?oh=edf7b29df3bd23a597a88d84b78c996d&amp;oe=594D68F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93" y="1633329"/>
            <a:ext cx="3155204" cy="3984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730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79712" y="116632"/>
            <a:ext cx="5007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Fotografia das Fichas de Evolução Clínica </a:t>
            </a:r>
            <a:r>
              <a:rPr lang="pt-BR" sz="1400" dirty="0"/>
              <a:t>(cor amarela</a:t>
            </a:r>
            <a:r>
              <a:rPr lang="pt-BR" sz="1400" dirty="0" smtClean="0"/>
              <a:t>)</a:t>
            </a:r>
          </a:p>
          <a:p>
            <a:r>
              <a:rPr lang="pt-BR" sz="1400" dirty="0" err="1" smtClean="0"/>
              <a:t>Paciente:C.T.P</a:t>
            </a:r>
            <a:r>
              <a:rPr lang="pt-BR" sz="1400" dirty="0" smtClean="0"/>
              <a:t>  Prontuário:RG048551</a:t>
            </a:r>
            <a:endParaRPr lang="pt-BR" sz="1400" dirty="0"/>
          </a:p>
        </p:txBody>
      </p:sp>
      <p:pic>
        <p:nvPicPr>
          <p:cNvPr id="6146" name="Picture 2" descr="https://scontent.ffor8-1.fna.fbcdn.net/v/t34.0-12/19274898_10208510710359878_8792172252830500450_n.jpg?oh=203562798c3efbd8bd3c911802567a65&amp;oe=594D184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64" y="980728"/>
            <a:ext cx="86829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878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04/04/2017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953613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843808" y="1268760"/>
            <a:ext cx="3216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Falta Injustificada do paciente.</a:t>
            </a:r>
            <a:endParaRPr lang="pt-BR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2060848"/>
            <a:ext cx="735925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No entanto foram realizados procedimentos clínico no auxiliar (</a:t>
            </a:r>
            <a:r>
              <a:rPr lang="pt-BR" dirty="0" err="1" smtClean="0"/>
              <a:t>Francislaine</a:t>
            </a:r>
            <a:r>
              <a:rPr lang="pt-BR" dirty="0" smtClean="0"/>
              <a:t>):</a:t>
            </a:r>
          </a:p>
          <a:p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Profilaxia (Boca toda)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Moldagem total das arcadas superior e inferior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Vazamento de Modelo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2100104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7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51520" y="6119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 smtClean="0"/>
              <a:t>Paciente: </a:t>
            </a:r>
            <a:r>
              <a:rPr lang="pt-BR" sz="1600" dirty="0" err="1" smtClean="0"/>
              <a:t>R.G.V.</a:t>
            </a:r>
            <a:r>
              <a:rPr lang="pt-BR" sz="1600" dirty="0" smtClean="0"/>
              <a:t>S</a:t>
            </a:r>
          </a:p>
          <a:p>
            <a:r>
              <a:rPr lang="pt-BR" sz="1600" dirty="0" smtClean="0"/>
              <a:t>Prontuário: RG045705</a:t>
            </a:r>
          </a:p>
        </p:txBody>
      </p:sp>
      <p:pic>
        <p:nvPicPr>
          <p:cNvPr id="67586" name="Picture 2" descr="https://scontent-gru2-2.xx.fbcdn.net/v/t34.0-12/19433523_1556786321000496_309792568_n.jpg?oh=986f8235403bb4c68e4ccfed6a1d1536&amp;oe=594D43F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2060722" y="430904"/>
            <a:ext cx="5238582" cy="698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637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7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51520" y="61197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600" dirty="0" smtClean="0"/>
              <a:t>Paciente: </a:t>
            </a:r>
            <a:r>
              <a:rPr lang="pt-BR" sz="1600" dirty="0" err="1" smtClean="0"/>
              <a:t>R.G.V.</a:t>
            </a:r>
            <a:r>
              <a:rPr lang="pt-BR" sz="1600" dirty="0" smtClean="0"/>
              <a:t>S</a:t>
            </a:r>
          </a:p>
          <a:p>
            <a:r>
              <a:rPr lang="pt-BR" sz="1600" dirty="0" smtClean="0"/>
              <a:t>Prontuário: RG045705</a:t>
            </a:r>
          </a:p>
        </p:txBody>
      </p:sp>
      <p:pic>
        <p:nvPicPr>
          <p:cNvPr id="5" name="Picture 4" descr="https://scontent-gru2-2.xx.fbcdn.net/v/t34.0-12/19416081_1556786377667157_1494377892_n.jpg?oh=624c6b112f9ab1429f74c186ea61d2d7&amp;oe=594D551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988715" y="395663"/>
            <a:ext cx="5238582" cy="6984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4637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7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51520" y="476672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 </a:t>
            </a:r>
            <a:r>
              <a:rPr lang="pt-BR" sz="1400" dirty="0" err="1" smtClean="0"/>
              <a:t>R.L.</a:t>
            </a:r>
            <a:r>
              <a:rPr lang="pt-BR" sz="1400" dirty="0" smtClean="0"/>
              <a:t>F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RG044943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406" y="1124744"/>
            <a:ext cx="7373994" cy="534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80206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7664" y="148570"/>
            <a:ext cx="567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Fotografia das Fichas de Evolução Clínica </a:t>
            </a:r>
            <a:r>
              <a:rPr lang="pt-BR" sz="1600" dirty="0" smtClean="0"/>
              <a:t>(cor amarela): </a:t>
            </a:r>
            <a:endParaRPr lang="pt-BR" sz="2000" dirty="0" smtClean="0"/>
          </a:p>
        </p:txBody>
      </p:sp>
      <p:sp>
        <p:nvSpPr>
          <p:cNvPr id="3" name="Retângulo 2"/>
          <p:cNvSpPr/>
          <p:nvPr/>
        </p:nvSpPr>
        <p:spPr>
          <a:xfrm>
            <a:off x="251520" y="476672"/>
            <a:ext cx="4572000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Paciente:  </a:t>
            </a:r>
            <a:r>
              <a:rPr lang="pt-BR" sz="1400" dirty="0" err="1" smtClean="0"/>
              <a:t>R.L.</a:t>
            </a:r>
            <a:r>
              <a:rPr lang="pt-BR" sz="1400" dirty="0" smtClean="0"/>
              <a:t>F</a:t>
            </a:r>
          </a:p>
          <a:p>
            <a:r>
              <a:rPr lang="pt-BR" sz="1400" dirty="0" smtClean="0"/>
              <a:t>Prontuário</a:t>
            </a:r>
            <a:r>
              <a:rPr lang="pt-BR" sz="1600" dirty="0" smtClean="0"/>
              <a:t>: RG044943</a:t>
            </a:r>
          </a:p>
        </p:txBody>
      </p:sp>
      <p:pic>
        <p:nvPicPr>
          <p:cNvPr id="4098" name="Picture 2" descr="https://scontent-gru2-2.xx.fbcdn.net/v/t34.0-12/19578222_1566789270000201_1592248730_n.jpg?oh=f145af2aaea228b6045c7d8d4a6a9026&amp;oe=59595A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747938" y="132384"/>
            <a:ext cx="5522113" cy="7362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8020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284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18/04/2017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32129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05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Barbara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</a:t>
                      </a:r>
                      <a:endParaRPr lang="pt-BR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395536" y="1807364"/>
            <a:ext cx="600249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err="1" smtClean="0"/>
              <a:t>Anamnese</a:t>
            </a:r>
            <a:endParaRPr lang="pt-BR" dirty="0" smtClean="0"/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Profilaxia boca toda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err="1" smtClean="0"/>
              <a:t>Radiorafia</a:t>
            </a:r>
            <a:r>
              <a:rPr lang="pt-BR" dirty="0" smtClean="0"/>
              <a:t> </a:t>
            </a:r>
            <a:r>
              <a:rPr lang="pt-BR" dirty="0" err="1" smtClean="0"/>
              <a:t>interproximal</a:t>
            </a:r>
            <a:r>
              <a:rPr lang="pt-BR" dirty="0" smtClean="0"/>
              <a:t> digital de molares direito e molares esquerdo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Exame clínico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t-BR" dirty="0" smtClean="0"/>
              <a:t>Preenchimento da fica de achados clínicos e tratamento proposto</a:t>
            </a:r>
          </a:p>
          <a:p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323528" y="836712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Paciente: C.R.F.O</a:t>
            </a:r>
          </a:p>
          <a:p>
            <a:r>
              <a:rPr lang="pt-BR" dirty="0" smtClean="0"/>
              <a:t>Prontuário: RG046070</a:t>
            </a:r>
          </a:p>
        </p:txBody>
      </p:sp>
    </p:spTree>
    <p:extLst>
      <p:ext uri="{BB962C8B-B14F-4D97-AF65-F5344CB8AC3E}">
        <p14:creationId xmlns:p14="http://schemas.microsoft.com/office/powerpoint/2010/main" val="342722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69452" y="332656"/>
            <a:ext cx="5493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b="1" dirty="0"/>
              <a:t>Fotos dos procedimentos realizados no dia 25/04/2017</a:t>
            </a:r>
            <a:r>
              <a:rPr lang="pt-BR" b="1" dirty="0" smtClean="0"/>
              <a:t>:</a:t>
            </a:r>
          </a:p>
          <a:p>
            <a:pPr algn="ctr"/>
            <a:r>
              <a:rPr lang="pt-BR" b="1" dirty="0" smtClean="0"/>
              <a:t> </a:t>
            </a:r>
            <a:r>
              <a:rPr lang="pt-BR" dirty="0"/>
              <a:t>Paciente: </a:t>
            </a:r>
            <a:r>
              <a:rPr lang="pt-BR" dirty="0" smtClean="0"/>
              <a:t>C.R.F.O </a:t>
            </a:r>
            <a:r>
              <a:rPr lang="pt-BR" dirty="0"/>
              <a:t>Prontuário: </a:t>
            </a:r>
            <a:r>
              <a:rPr lang="pt-BR" dirty="0" smtClean="0"/>
              <a:t>RG046070</a:t>
            </a:r>
          </a:p>
          <a:p>
            <a:pPr algn="ctr"/>
            <a:r>
              <a:rPr lang="pt-BR" dirty="0" smtClean="0"/>
              <a:t>Radiografias </a:t>
            </a:r>
            <a:r>
              <a:rPr lang="pt-BR" dirty="0" err="1" smtClean="0"/>
              <a:t>interproximais</a:t>
            </a:r>
            <a:r>
              <a:rPr lang="pt-BR" dirty="0" smtClean="0"/>
              <a:t>  de pré-molares  e molares</a:t>
            </a:r>
            <a:endParaRPr lang="pt-BR" dirty="0"/>
          </a:p>
          <a:p>
            <a:pPr algn="ctr"/>
            <a:endParaRPr lang="pt-BR" b="1" dirty="0"/>
          </a:p>
        </p:txBody>
      </p:sp>
      <p:pic>
        <p:nvPicPr>
          <p:cNvPr id="1026" name="Picture 2" descr="https://scontent.ffor8-1.fna.fbcdn.net/v/t34.0-12/19366391_10208510716040020_6063964083277326830_n.jpg?oh=78e57f5574aee6807d1f4b585dc569e0&amp;oe=594D9F9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92" y="1912485"/>
            <a:ext cx="3042464" cy="216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.ffor8-1.fna.fbcdn.net/v/t34.0-12/18951266_10208510715119997_632604951426966540_n.jpg?oh=6a4ccf260efbc5db2a8dd773cb346546&amp;oe=594D532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3698"/>
            <a:ext cx="3240360" cy="230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251520" y="40770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Radiografia </a:t>
            </a:r>
            <a:r>
              <a:rPr lang="pt-BR" dirty="0" err="1" smtClean="0"/>
              <a:t>interproximal</a:t>
            </a:r>
            <a:r>
              <a:rPr lang="pt-BR" dirty="0" smtClean="0"/>
              <a:t> de pré-molares e molares direito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716016" y="4150821"/>
            <a:ext cx="3344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Radiografia </a:t>
            </a:r>
            <a:r>
              <a:rPr lang="pt-BR" dirty="0" err="1" smtClean="0"/>
              <a:t>interproximal</a:t>
            </a:r>
            <a:r>
              <a:rPr lang="pt-BR" dirty="0" smtClean="0"/>
              <a:t> de pré-molares e molares esquerdo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72083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53428" y="404664"/>
            <a:ext cx="6182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Fotos dos procedimentos realizados no dia 25/04/2017</a:t>
            </a:r>
            <a:r>
              <a:rPr lang="pt-BR" b="1" dirty="0" smtClean="0"/>
              <a:t>:</a:t>
            </a:r>
          </a:p>
          <a:p>
            <a:pPr algn="ctr"/>
            <a:r>
              <a:rPr lang="pt-BR" b="1" dirty="0"/>
              <a:t> </a:t>
            </a:r>
            <a:r>
              <a:rPr lang="pt-BR" dirty="0"/>
              <a:t>Paciente: C.R.F.O Prontuário: </a:t>
            </a:r>
            <a:r>
              <a:rPr lang="pt-BR" dirty="0" smtClean="0"/>
              <a:t>RG046070</a:t>
            </a:r>
          </a:p>
          <a:p>
            <a:pPr algn="ctr"/>
            <a:r>
              <a:rPr lang="pt-BR" dirty="0" smtClean="0"/>
              <a:t>Ficha de achados clínicos e tratamento proposto</a:t>
            </a:r>
          </a:p>
          <a:p>
            <a:pPr algn="ctr"/>
            <a:endParaRPr lang="pt-BR" b="1" dirty="0"/>
          </a:p>
        </p:txBody>
      </p:sp>
      <p:pic>
        <p:nvPicPr>
          <p:cNvPr id="2050" name="Picture 2" descr="https://scontent.ffor8-1.fna.fbcdn.net/v/t34.0-12/18600911_10208269826697937_1821529496_n.jpg?oh=25ef8a69de9dcbf7e8613e94fa690bc4&amp;oe=594D6AF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340768"/>
            <a:ext cx="3582398" cy="514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016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3098030" y="148570"/>
            <a:ext cx="2986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 smtClean="0"/>
              <a:t>Procedimentos realizados: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51520" y="179348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25/04/2017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25989"/>
              </p:ext>
            </p:extLst>
          </p:nvPr>
        </p:nvGraphicFramePr>
        <p:xfrm>
          <a:off x="303957" y="5899818"/>
          <a:ext cx="4248471" cy="781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63787"/>
                <a:gridCol w="1107743"/>
                <a:gridCol w="1176941"/>
              </a:tblGrid>
              <a:tr h="1261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pt-BR" sz="1100" b="1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Quantitativa*</a:t>
                      </a:r>
                      <a:endParaRPr lang="pt-BR" sz="110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Qualitativa**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288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Operador: Barbara</a:t>
                      </a:r>
                      <a:endParaRPr lang="pt-BR" sz="10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4,4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pt-BR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6504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Auxiliar: </a:t>
                      </a:r>
                      <a:r>
                        <a:rPr lang="pt-BR" sz="11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Francislaine</a:t>
                      </a:r>
                      <a:endParaRPr lang="pt-BR" sz="1100" b="1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pt-BR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</a:t>
                      </a:r>
                      <a:endParaRPr lang="pt-BR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743411" y="5899818"/>
            <a:ext cx="4221077" cy="777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pt-BR" sz="1050" b="1" dirty="0" smtClean="0"/>
              <a:t>* A dupla informa a soma de Pontos por procedimento, conforme “</a:t>
            </a:r>
            <a:r>
              <a:rPr lang="pt-BR" sz="1050" b="1" i="1" dirty="0" smtClean="0"/>
              <a:t>Procedimentos em </a:t>
            </a:r>
            <a:r>
              <a:rPr lang="pt-BR" sz="1050" b="1" i="1" dirty="0"/>
              <a:t>D</a:t>
            </a:r>
            <a:r>
              <a:rPr lang="pt-BR" sz="1050" b="1" i="1" dirty="0" smtClean="0"/>
              <a:t>entística, Códigos SUS e Pontos</a:t>
            </a:r>
            <a:r>
              <a:rPr lang="pt-BR" sz="1050" b="1" dirty="0" smtClean="0"/>
              <a:t>” e Sistema Romeu.</a:t>
            </a:r>
          </a:p>
          <a:p>
            <a:r>
              <a:rPr lang="pt-BR" sz="1050" b="1" dirty="0" smtClean="0"/>
              <a:t>** Notas de zero 1,0 para o operador e de zero a 0,5, para o auxiliar, </a:t>
            </a:r>
            <a:r>
              <a:rPr lang="pt-BR" sz="1050" b="1" dirty="0"/>
              <a:t>por </a:t>
            </a:r>
            <a:r>
              <a:rPr lang="pt-BR" sz="1050" b="1" dirty="0" smtClean="0"/>
              <a:t>clínica. As notas serão por concordância </a:t>
            </a:r>
            <a:r>
              <a:rPr lang="pt-BR" sz="1050" b="1" dirty="0"/>
              <a:t>entre </a:t>
            </a:r>
            <a:r>
              <a:rPr lang="pt-BR" sz="1050" b="1" dirty="0" smtClean="0"/>
              <a:t>2 ou 3 Professores.</a:t>
            </a:r>
            <a:endParaRPr lang="pt-BR" sz="105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1115616" y="1668864"/>
            <a:ext cx="440607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/>
              <a:t> Radiografia Interproximal Digital (MD e ME)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/>
              <a:t> Profilaxia (boca toda) com </a:t>
            </a:r>
            <a:r>
              <a:rPr lang="pt-BR" dirty="0" err="1" smtClean="0"/>
              <a:t>ultrasson</a:t>
            </a:r>
            <a:endParaRPr lang="pt-BR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/>
              <a:t> Exame clínico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/>
              <a:t> Preenchimento da ficha de achados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/>
              <a:t> Plano de Tratamento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pt-BR" dirty="0" smtClean="0"/>
              <a:t> Anestesia (tópica)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95536" y="69443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Paciente: </a:t>
            </a:r>
            <a:r>
              <a:rPr lang="pt-BR" dirty="0" err="1" smtClean="0"/>
              <a:t>R.G.V.</a:t>
            </a:r>
            <a:r>
              <a:rPr lang="pt-BR" dirty="0" smtClean="0"/>
              <a:t>S</a:t>
            </a:r>
          </a:p>
          <a:p>
            <a:r>
              <a:rPr lang="pt-BR" dirty="0" smtClean="0"/>
              <a:t>Prontuário: RG045705</a:t>
            </a:r>
          </a:p>
        </p:txBody>
      </p:sp>
    </p:spTree>
    <p:extLst>
      <p:ext uri="{BB962C8B-B14F-4D97-AF65-F5344CB8AC3E}">
        <p14:creationId xmlns:p14="http://schemas.microsoft.com/office/powerpoint/2010/main" val="94115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691680" y="-27384"/>
            <a:ext cx="6040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/>
              <a:t>Fotos dos procedimentos realizados no dia 25/04/2017: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39552" y="334397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Paciente: </a:t>
            </a:r>
            <a:r>
              <a:rPr lang="pt-BR" dirty="0" err="1" smtClean="0"/>
              <a:t>R.G.V.</a:t>
            </a:r>
            <a:r>
              <a:rPr lang="pt-BR" dirty="0" smtClean="0"/>
              <a:t>S Prontuário: RG045705</a:t>
            </a:r>
          </a:p>
          <a:p>
            <a:pPr algn="ctr"/>
            <a:r>
              <a:rPr lang="pt-BR" dirty="0" smtClean="0"/>
              <a:t>Procedimentos realizados: Radiografias Interproximais</a:t>
            </a:r>
            <a:endParaRPr lang="pt-BR" dirty="0"/>
          </a:p>
        </p:txBody>
      </p:sp>
      <p:pic>
        <p:nvPicPr>
          <p:cNvPr id="24578" name="Picture 2" descr="https://scontent-gru2-2.xx.fbcdn.net/v/t34.0-12/19398972_1556729814339480_702316455_n.jpg?oh=82a509e05a7d22a22be42c7d39d8a4fa&amp;oe=594D65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988840"/>
            <a:ext cx="4352108" cy="3096344"/>
          </a:xfrm>
          <a:prstGeom prst="rect">
            <a:avLst/>
          </a:prstGeom>
          <a:noFill/>
        </p:spPr>
      </p:pic>
      <p:pic>
        <p:nvPicPr>
          <p:cNvPr id="24580" name="Picture 4" descr="https://scontent-gru2-2.xx.fbcdn.net/v/t34.0-12/19415763_1556729844339477_167382953_n.jpg?oh=9f57a166c220a4f2df6c8b9c32a8ea75&amp;oe=594D82A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1666" y="1988840"/>
            <a:ext cx="4414830" cy="3140968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>
            <a:off x="1331640" y="5085184"/>
            <a:ext cx="2063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Radiografia Interproximal ME</a:t>
            </a:r>
            <a:endParaRPr lang="pt-BR" sz="12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5796136" y="5085184"/>
            <a:ext cx="2086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b="1" dirty="0" smtClean="0"/>
              <a:t>Radiografia Interproximal MD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2870</Words>
  <Application>Microsoft Office PowerPoint</Application>
  <PresentationFormat>Apresentação na tela (4:3)</PresentationFormat>
  <Paragraphs>579</Paragraphs>
  <Slides>43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9" baseType="lpstr">
      <vt:lpstr>MS PGothic</vt:lpstr>
      <vt:lpstr>MS PGothic</vt:lpstr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Mônica</dc:creator>
  <cp:lastModifiedBy>Reviewer</cp:lastModifiedBy>
  <cp:revision>99</cp:revision>
  <dcterms:created xsi:type="dcterms:W3CDTF">2017-01-09T12:47:03Z</dcterms:created>
  <dcterms:modified xsi:type="dcterms:W3CDTF">2017-08-22T13:18:56Z</dcterms:modified>
</cp:coreProperties>
</file>