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sldIdLst>
    <p:sldId id="396" r:id="rId4"/>
    <p:sldId id="376" r:id="rId5"/>
    <p:sldId id="379" r:id="rId6"/>
    <p:sldId id="388" r:id="rId7"/>
    <p:sldId id="389" r:id="rId8"/>
    <p:sldId id="380" r:id="rId9"/>
    <p:sldId id="387" r:id="rId10"/>
    <p:sldId id="384" r:id="rId11"/>
    <p:sldId id="385" r:id="rId12"/>
    <p:sldId id="381" r:id="rId13"/>
    <p:sldId id="383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323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3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9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3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21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31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C87BCD-F19E-4407-B66D-11CEEE7A832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161407-BE18-4956-B624-01199CEC1FD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6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9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E7694-BFB4-46F9-87C4-5E465719D99F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5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9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50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2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5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3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965238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47542" y="2921169"/>
            <a:ext cx="6296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 de </a:t>
            </a:r>
            <a:r>
              <a:rPr lang="pt-BR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endParaRPr lang="pt-BR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" y="1126880"/>
            <a:ext cx="12036669" cy="36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112137"/>
            <a:ext cx="11141914" cy="64551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965238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9214" y="1683115"/>
            <a:ext cx="11353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quantificando o crescimento de </a:t>
            </a:r>
            <a:r>
              <a:rPr lang="pt-BR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microrganismos</a:t>
            </a:r>
            <a:endParaRPr lang="pt-BR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4792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14792" y="2711764"/>
            <a:ext cx="5401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microrganismos crescem em </a:t>
            </a:r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populações</a:t>
            </a:r>
            <a:endParaRPr lang="pt-BR" sz="3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7" y="0"/>
            <a:ext cx="5641675" cy="67461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29" y="123088"/>
            <a:ext cx="6241471" cy="5299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57" y="1"/>
            <a:ext cx="9197085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22707" y="5711695"/>
            <a:ext cx="9236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conceitos importantes</a:t>
            </a:r>
          </a:p>
          <a:p>
            <a:pPr algn="r"/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geração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notações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logarítmica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59539"/>
          <a:stretch/>
        </p:blipFill>
        <p:spPr>
          <a:xfrm>
            <a:off x="6439395" y="0"/>
            <a:ext cx="5688000" cy="34810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40991"/>
          <a:stretch/>
        </p:blipFill>
        <p:spPr>
          <a:xfrm>
            <a:off x="70338" y="0"/>
            <a:ext cx="6369057" cy="5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34713"/>
          <a:stretch/>
        </p:blipFill>
        <p:spPr>
          <a:xfrm>
            <a:off x="5143500" y="0"/>
            <a:ext cx="7048500" cy="62714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65782"/>
          <a:stretch/>
        </p:blipFill>
        <p:spPr>
          <a:xfrm>
            <a:off x="0" y="4317757"/>
            <a:ext cx="5334000" cy="24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4327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5024" y="198407"/>
            <a:ext cx="833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medir populações de microrganismos?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0397" y="1096293"/>
            <a:ext cx="1001428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contagem </a:t>
            </a: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contagem em placas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diluição seriada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iltração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mais provável (NMP)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contagem direta em microscópio</a:t>
            </a:r>
            <a:r>
              <a:rPr lang="pt-BR" sz="4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9443" y="189782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de microrganismos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1267" y="1924026"/>
            <a:ext cx="4608954" cy="212365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pressão osmótica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7785" y="1924026"/>
            <a:ext cx="4608954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oxigênio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1267" y="1208777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3802" y="1208777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-1"/>
            <a:ext cx="11019796" cy="67976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258"/>
          <a:stretch/>
        </p:blipFill>
        <p:spPr>
          <a:xfrm>
            <a:off x="189782" y="0"/>
            <a:ext cx="8030028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731744" y="750499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contagem em placas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825" r="37579"/>
          <a:stretch/>
        </p:blipFill>
        <p:spPr>
          <a:xfrm>
            <a:off x="3795623" y="13596"/>
            <a:ext cx="7307740" cy="66791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3697" t="1951" r="1153" b="6325"/>
          <a:stretch/>
        </p:blipFill>
        <p:spPr>
          <a:xfrm>
            <a:off x="1043796" y="13596"/>
            <a:ext cx="4148078" cy="62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73" y="34503"/>
            <a:ext cx="6398899" cy="36921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8" y="60382"/>
            <a:ext cx="5555411" cy="67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6"/>
            <a:ext cx="12192000" cy="60224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926699" y="4384425"/>
            <a:ext cx="22338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câmaras de contagem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Neubauer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hemocitômetro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Buerker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Fuchs</a:t>
            </a:r>
            <a:r>
              <a:rPr lang="pt-BR" dirty="0" smtClean="0"/>
              <a:t>-Rosenthal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Thoma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Nageotte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Malassez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4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5024" y="198407"/>
            <a:ext cx="833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medir populações de microrganismos?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0397" y="1096293"/>
            <a:ext cx="868378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contagem </a:t>
            </a:r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turbidimetria</a:t>
            </a: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espectrofotômetro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colorímetro</a:t>
            </a:r>
            <a:endParaRPr lang="pt-BR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metabólica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8" y="83224"/>
            <a:ext cx="11269603" cy="64555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3078" y="353683"/>
            <a:ext cx="29033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densidade ótica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absorbância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transmitância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comprimento onda (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39876" y="285011"/>
            <a:ext cx="647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estudo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dirigido sobre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meios de cultura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4099" y="985548"/>
            <a:ext cx="1000690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rupos com até 4 alunos, em PDF, entregar via e-disciplinas até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/12/2022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23h59)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1955" y="1591443"/>
            <a:ext cx="11436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Descrever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 de cultura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apresentando para cada um: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fabricante (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 ou página da internet no trabalho),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meio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(complexo, quimicamente definido, diferencial,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seletivo, sólido, líquido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apresentados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seguintes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meios: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quimicamente definido, complexo, diferencial 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seletivo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descrição informem também quais componentes do meio são fontes de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seletivos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microrganismos de interesse.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9443" y="189782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de microrganismos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1267" y="1924026"/>
            <a:ext cx="4608954" cy="212365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pressão osmótica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7785" y="1924026"/>
            <a:ext cx="4608954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oxigênio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1267" y="1208777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3802" y="1208777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1267" y="4658264"/>
            <a:ext cx="10595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cultura</a:t>
            </a:r>
          </a:p>
          <a:p>
            <a:pPr algn="just"/>
            <a:r>
              <a:rPr lang="pt-BR" sz="36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preparado de nutrientes para o crescimento de microrganismos em laboratório</a:t>
            </a:r>
            <a:endParaRPr lang="pt-BR" sz="36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23"/>
            <a:ext cx="6507955" cy="650795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41056" y="655608"/>
            <a:ext cx="5479904" cy="30777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80000" indent="-216000" algn="ctr">
              <a:spcBef>
                <a:spcPts val="1200"/>
              </a:spcBef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tipos de meio de cultura</a:t>
            </a:r>
          </a:p>
          <a:p>
            <a:pPr marL="180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sólido ou líquido</a:t>
            </a:r>
          </a:p>
          <a:p>
            <a:pPr marL="180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complexo ou quimicamente definido</a:t>
            </a:r>
          </a:p>
          <a:p>
            <a:pPr marL="180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enriquecido</a:t>
            </a:r>
          </a:p>
          <a:p>
            <a:pPr marL="180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seletivo</a:t>
            </a:r>
          </a:p>
          <a:p>
            <a:pPr marL="180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diferencial</a:t>
            </a:r>
          </a:p>
        </p:txBody>
      </p:sp>
    </p:spTree>
    <p:extLst>
      <p:ext uri="{BB962C8B-B14F-4D97-AF65-F5344CB8AC3E}">
        <p14:creationId xmlns:p14="http://schemas.microsoft.com/office/powerpoint/2010/main" val="10709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7" y="0"/>
            <a:ext cx="4680727" cy="68579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435" y="518928"/>
            <a:ext cx="4680727" cy="29704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652" y="4027182"/>
            <a:ext cx="4577876" cy="26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2" y="27744"/>
            <a:ext cx="11553093" cy="68025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47" y="439948"/>
            <a:ext cx="5463189" cy="47186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8" y="802257"/>
            <a:ext cx="5715799" cy="53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7" y="-1"/>
            <a:ext cx="4019493" cy="68580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410" y="0"/>
            <a:ext cx="535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5" y="374538"/>
            <a:ext cx="6731564" cy="61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289</Words>
  <Application>Microsoft Office PowerPoint</Application>
  <PresentationFormat>Widescreen</PresentationFormat>
  <Paragraphs>67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Geneva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Belasque</dc:creator>
  <cp:lastModifiedBy>Usuario</cp:lastModifiedBy>
  <cp:revision>113</cp:revision>
  <dcterms:created xsi:type="dcterms:W3CDTF">2020-09-01T13:12:33Z</dcterms:created>
  <dcterms:modified xsi:type="dcterms:W3CDTF">2022-11-07T14:15:56Z</dcterms:modified>
</cp:coreProperties>
</file>