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435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97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69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03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842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888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646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11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20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634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618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CE38D72-54B9-4DE7-A626-492C8479C11A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F6C0081-30A0-47C2-A890-E9D1F440616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07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151" y="214132"/>
            <a:ext cx="10308297" cy="2615878"/>
          </a:xfrm>
          <a:noFill/>
        </p:spPr>
        <p:txBody>
          <a:bodyPr/>
          <a:lstStyle/>
          <a:p>
            <a:r>
              <a:rPr lang="pt-BR" b="1" dirty="0" smtClean="0"/>
              <a:t>EPEB 2016</a:t>
            </a:r>
            <a:br>
              <a:rPr lang="pt-BR" b="1" dirty="0" smtClean="0"/>
            </a:br>
            <a:r>
              <a:rPr lang="pt-BR" sz="3600" b="1" dirty="0"/>
              <a:t>0410515 - Estágio com Pesquisa no Ensino de </a:t>
            </a:r>
            <a:r>
              <a:rPr lang="pt-BR" sz="3600" b="1" dirty="0" smtClean="0"/>
              <a:t>Biologia</a:t>
            </a:r>
            <a:endParaRPr lang="pt-B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4260" y="4107381"/>
            <a:ext cx="10815372" cy="255444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pt-BR" sz="2000" b="1" dirty="0" smtClean="0"/>
              <a:t>Docentes</a:t>
            </a:r>
            <a:r>
              <a:rPr lang="pt-BR" sz="2000" b="1" dirty="0"/>
              <a:t>: </a:t>
            </a:r>
            <a:r>
              <a:rPr lang="pt-BR" sz="2000" dirty="0"/>
              <a:t>Maria Elice Brzezinski Prestes e Rosana Louro Ferreira Silva</a:t>
            </a:r>
          </a:p>
          <a:p>
            <a:r>
              <a:rPr lang="pt-BR" sz="2000" b="1" dirty="0"/>
              <a:t>Estagiários PAE: </a:t>
            </a:r>
            <a:r>
              <a:rPr lang="pt-BR" sz="2000" dirty="0"/>
              <a:t>Bruno Rafael Santos de Cerqueira, Gabriel de Moura Silva (noturno) e Naomi </a:t>
            </a:r>
            <a:r>
              <a:rPr lang="pt-BR" sz="2000" dirty="0" err="1"/>
              <a:t>Towata</a:t>
            </a:r>
            <a:r>
              <a:rPr lang="pt-BR" sz="2000" dirty="0"/>
              <a:t> (integral)</a:t>
            </a:r>
          </a:p>
          <a:p>
            <a:r>
              <a:rPr lang="pt-BR" sz="2000" b="1" dirty="0"/>
              <a:t>Monitores de Graduação: </a:t>
            </a:r>
            <a:r>
              <a:rPr lang="pt-BR" sz="2000" dirty="0"/>
              <a:t>Gabriela Christine Santos (integral) e Úrsula </a:t>
            </a:r>
            <a:r>
              <a:rPr lang="pt-BR" sz="2000" dirty="0" err="1"/>
              <a:t>Simonetti</a:t>
            </a:r>
            <a:r>
              <a:rPr lang="pt-BR" sz="2000" dirty="0"/>
              <a:t> </a:t>
            </a:r>
            <a:r>
              <a:rPr lang="pt-BR" sz="2000" dirty="0" err="1"/>
              <a:t>Lovaglio</a:t>
            </a:r>
            <a:r>
              <a:rPr lang="pt-BR" sz="2000" dirty="0"/>
              <a:t> (noturno)</a:t>
            </a:r>
          </a:p>
          <a:p>
            <a:r>
              <a:rPr lang="pt-BR" sz="2000" b="1" dirty="0"/>
              <a:t>Monitores-bolsistas </a:t>
            </a:r>
            <a:r>
              <a:rPr lang="pt-BR" sz="2000" b="1" dirty="0" err="1"/>
              <a:t>LabLic</a:t>
            </a:r>
            <a:r>
              <a:rPr lang="pt-BR" sz="2000" dirty="0"/>
              <a:t>: Renato </a:t>
            </a:r>
            <a:r>
              <a:rPr lang="pt-BR" sz="2000" dirty="0" err="1" smtClean="0"/>
              <a:t>Yoshikawa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1469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Estimulando a reflexão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Estudo dirigido: texto e questões distribuídas pelos monitores</a:t>
            </a:r>
          </a:p>
          <a:p>
            <a:endParaRPr lang="pt-BR" dirty="0"/>
          </a:p>
          <a:p>
            <a:r>
              <a:rPr lang="pt-BR" dirty="0" smtClean="0"/>
              <a:t>Discussão coletiva</a:t>
            </a:r>
          </a:p>
          <a:p>
            <a:endParaRPr lang="pt-BR" dirty="0"/>
          </a:p>
          <a:p>
            <a:r>
              <a:rPr lang="pt-BR" dirty="0" smtClean="0"/>
              <a:t>Tempo de execução: 1h30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60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Orientações para próxima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9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Escolhendo a escola-campo	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2571404"/>
          </a:xfrm>
        </p:spPr>
        <p:txBody>
          <a:bodyPr/>
          <a:lstStyle/>
          <a:p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Análise da compilação dos monitores-educadores do </a:t>
            </a:r>
            <a:r>
              <a:rPr lang="pt-BR" dirty="0" err="1" smtClean="0"/>
              <a:t>LabLic</a:t>
            </a:r>
            <a:r>
              <a:rPr lang="pt-BR" dirty="0" smtClean="0"/>
              <a:t> das escolas-campo de estágio.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Indicação das escolhas para os monitores.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3929149" y="5695123"/>
            <a:ext cx="3505703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BR" sz="2000" dirty="0" smtClean="0"/>
              <a:t>Terminada a tarefa, fim de aula!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852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Equipe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asters.com.br/wp-content/uploads/2013/01/equip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307" y="2413321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63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Futuros professores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1 Na licenciatura, já cursei ...</a:t>
            </a:r>
          </a:p>
          <a:p>
            <a:endParaRPr lang="pt-BR" sz="2800" dirty="0" smtClean="0"/>
          </a:p>
          <a:p>
            <a:r>
              <a:rPr lang="pt-BR" sz="2800" dirty="0" smtClean="0"/>
              <a:t>2 Já fiz estágio em escola nas disciplinas de ...</a:t>
            </a:r>
          </a:p>
          <a:p>
            <a:endParaRPr lang="pt-BR" sz="2800" dirty="0" smtClean="0"/>
          </a:p>
          <a:p>
            <a:r>
              <a:rPr lang="pt-BR" sz="2800" dirty="0" smtClean="0"/>
              <a:t>3 O que espero desta disciplina para a minha formação é 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8908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74" y="-318304"/>
            <a:ext cx="10772775" cy="1658198"/>
          </a:xfrm>
        </p:spPr>
        <p:txBody>
          <a:bodyPr/>
          <a:lstStyle/>
          <a:p>
            <a:r>
              <a:rPr lang="pt-BR" dirty="0" smtClean="0"/>
              <a:t>Como será o nosso trabalho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180165"/>
              </p:ext>
            </p:extLst>
          </p:nvPr>
        </p:nvGraphicFramePr>
        <p:xfrm>
          <a:off x="221543" y="1044877"/>
          <a:ext cx="11528387" cy="576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2679"/>
                <a:gridCol w="465410"/>
                <a:gridCol w="3621835"/>
                <a:gridCol w="4832211"/>
                <a:gridCol w="1976252"/>
              </a:tblGrid>
              <a:tr h="153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 DATA 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Aula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Temas e estratégias de ensino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Atividades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50h escola-campo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</a:tr>
              <a:tr h="89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02/08 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01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 dos presentes e da disciplina (cronograma do curso)</a:t>
                      </a:r>
                    </a:p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Definição dos grupos de trabalho (2 a 3 alunos) e da escola-campo de estágio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Ensino com pesquisa: questões de concepções prévias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Estudo dirigido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Levantamento de percepções sobre o estágio com pesquisa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Atividade Texto 1 –Cap. 10 e 11 de Carvalho, A. M. P.  Os Estágios nos cursos de licenciatura. São Paulo: CENGAGE Learning, 2012.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</a:tr>
              <a:tr h="792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09/08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Aula expositivo-dialogada: Análise de interações discursivas de uma transcrição de aula / Mediação docente e o papel do estágio</a:t>
                      </a:r>
                    </a:p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Ensino com pesquisa: questionário do perfil dos licenciandos</a:t>
                      </a:r>
                    </a:p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Plantão de dúvidas e orientações da prática na escola 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Leitura prévia Texto 2 –MORTIMER, E. F. e SCOTT, P. Atividade Discursiva nas Salas de Aula de Ciências: Uma ferramenta sociocultural para analisar e planejar o ensino. Investigações no Ensino de Ciências, 7 (3): 283-306, 2002.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10 h</a:t>
                      </a:r>
                      <a:r>
                        <a:rPr lang="pt-BR" sz="1400" dirty="0">
                          <a:effectLst/>
                        </a:rPr>
                        <a:t> de observação da escola, seu contexto e professores e levantamento e análise de dados de avaliações externas.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</a:rPr>
                        <a:t>20h</a:t>
                      </a:r>
                      <a:r>
                        <a:rPr lang="pt-BR" sz="1400" dirty="0">
                          <a:effectLst/>
                        </a:rPr>
                        <a:t> de observação de </a:t>
                      </a:r>
                      <a:r>
                        <a:rPr lang="pt-BR" sz="1400" dirty="0" smtClean="0">
                          <a:effectLst/>
                        </a:rPr>
                        <a:t>aula. 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</a:tr>
              <a:tr h="451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16/08 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ME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Aula expositivo-dialogada: Temas de pesquisa e Métodos de coleta de dados de pesquisa em ensino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Seminário EPEB 2015 (Úrsula e Gabriela)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23/08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Aula expositivo-dialogada: Análise de dados de pesquisa em ensino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Análise de conteúdo em grupos a partir de dados de uma pesquisa em ensino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5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30/08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Aula expositivo-dialogada: Avaliações externas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Texto 3: </a:t>
                      </a:r>
                      <a:r>
                        <a:rPr lang="pt-BR" sz="1400" cap="all">
                          <a:effectLst/>
                        </a:rPr>
                        <a:t>Blasis, E.; Falsarella, E.M.; Alavarse, O.M.</a:t>
                      </a:r>
                      <a:r>
                        <a:rPr lang="pt-BR" sz="1400">
                          <a:effectLst/>
                        </a:rPr>
                        <a:t> Avaliações externas: perspectivas para a ação pedagógica e a gestão do ensino. São Paulo: CENPEC : Fundação Itaú Social, 2013.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8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06/09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Não haverá aula: Semana da Pátria, 5 a 10 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13/09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06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Aula no laboratório de informática, com plantão da equipe (integral)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Preparação dos seminários de observação. 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078" marR="570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31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93" y="-391718"/>
            <a:ext cx="10772775" cy="1658198"/>
          </a:xfrm>
        </p:spPr>
        <p:txBody>
          <a:bodyPr/>
          <a:lstStyle/>
          <a:p>
            <a:r>
              <a:rPr lang="pt-BR" dirty="0" smtClean="0"/>
              <a:t>Como será o nosso curso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372469"/>
              </p:ext>
            </p:extLst>
          </p:nvPr>
        </p:nvGraphicFramePr>
        <p:xfrm>
          <a:off x="443093" y="1166411"/>
          <a:ext cx="11229977" cy="554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6303"/>
                <a:gridCol w="534833"/>
                <a:gridCol w="3446615"/>
                <a:gridCol w="4707131"/>
                <a:gridCol w="1925095"/>
              </a:tblGrid>
              <a:tr h="351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20/09 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ME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Questões atuais de educação – diretrizes curriculares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</a:tr>
              <a:tr h="1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27/09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Seminários de observação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</a:tr>
              <a:tr h="1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04/10 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Não haverá aula: Semana Temática da Biologia, 03 a 07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10h de intervenção e coleta de dados na escola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 horas de análise de dados da intervenção com pesquisa.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</a:tr>
              <a:tr h="940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11/10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Plantão/Tutoria: projetos de intervenção com pesquisa. (ver tabela postada no </a:t>
                      </a:r>
                      <a:r>
                        <a:rPr lang="pt-BR" sz="1400" dirty="0" err="1">
                          <a:effectLst/>
                        </a:rPr>
                        <a:t>Moodle</a:t>
                      </a:r>
                      <a:r>
                        <a:rPr lang="pt-BR" sz="1400" dirty="0">
                          <a:effectLst/>
                        </a:rPr>
                        <a:t>, para saber qual o dia e horário de tutoria do seu grupo)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Discussão, com cada grupo separadamente (de acordo com os horários da tabela) das propostas de Plano de Intervenção com pesquisa.</a:t>
                      </a:r>
                    </a:p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Roteiro de plano de intervenção com pesquisa. Postar roteiro preenchido no </a:t>
                      </a:r>
                      <a:r>
                        <a:rPr lang="pt-BR" sz="1400" dirty="0" err="1">
                          <a:effectLst/>
                        </a:rPr>
                        <a:t>Moodle</a:t>
                      </a:r>
                      <a:r>
                        <a:rPr lang="pt-BR" sz="1400" dirty="0">
                          <a:effectLst/>
                        </a:rPr>
                        <a:t> até 10/10.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77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18/10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Plantão/Tutoria dos projetos de intervenção com pesquisa. (ver tabela postada no Moodle, para saber qual o dia e horário de tutoria do seu grupo)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Discussão, com cada grupo separadamente (de acordo com os horários da tabela) das propostas de Plano de Intervenção com pesquisa.</a:t>
                      </a:r>
                    </a:p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Roteiro de plano de intervenção com pesquisa. Postar roteiro preenchido no </a:t>
                      </a:r>
                      <a:r>
                        <a:rPr lang="pt-BR" sz="1400" dirty="0" err="1">
                          <a:effectLst/>
                        </a:rPr>
                        <a:t>Moodle</a:t>
                      </a:r>
                      <a:r>
                        <a:rPr lang="pt-BR" sz="1400" dirty="0">
                          <a:effectLst/>
                        </a:rPr>
                        <a:t> até 17/10.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1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25/10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Discussão coletiva sobre os planos de intervenção e levantamento de contribuições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1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01/11 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Reunião dos grupos: Preparação da apresentação da intervenção de estágio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1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08/11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Seminários de apresentação audiovisual da intervenção de estágio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1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15/11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Não haverá aula: Proclamação da República, 14 e 15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1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22/11 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Seminários de apresentação audiovisual da intervenção de estágio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Entrega do relatório de estágio.</a:t>
                      </a:r>
                    </a:p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1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29/11 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132715" indent="-132715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Encerramento e avaliação da disciplina e da proposta de estágio por projeto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Avaliação final.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472" marR="584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46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Comunicação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Moodle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Caderno itinerante</a:t>
            </a:r>
          </a:p>
          <a:p>
            <a:endParaRPr lang="pt-BR" dirty="0"/>
          </a:p>
          <a:p>
            <a:r>
              <a:rPr lang="pt-BR" dirty="0" smtClean="0"/>
              <a:t>E-mails (do </a:t>
            </a:r>
            <a:r>
              <a:rPr lang="pt-BR" dirty="0" err="1" smtClean="0"/>
              <a:t>Jupiter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929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10159"/>
            <a:ext cx="10772775" cy="165819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Acordos sobre os estágios com pesquisa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36" y="1352203"/>
            <a:ext cx="10987867" cy="1468367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Grupos de 2 a 3 alunos: não serão aceitos estágios individuais nem grupos maiores, não insista! </a:t>
            </a:r>
            <a:endParaRPr lang="pt-BR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bg1"/>
                </a:solidFill>
              </a:rPr>
              <a:t> Escolas-campo distintas para cada grupo: indicar escolhas para os monitores.</a:t>
            </a:r>
            <a:endParaRPr lang="pt-B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2136" y="3072348"/>
            <a:ext cx="10987867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Tema e estratégia da intervenção devem ser definidos a partir das atividades de observação e do diálogo com professores: não somos os donos do saber docente!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Atividade de intervenção deve ter os alunos como protagonistas: não serão aceitas aulas expositivas.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As abordagens de pesquisa devem ser escolhidos entre: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Educação ambiental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Motivação e/ou emoção da aprendizagem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Concepções de Natureza da Ciência (</a:t>
            </a:r>
            <a:r>
              <a:rPr lang="pt-BR" sz="2400" dirty="0" err="1" smtClean="0"/>
              <a:t>NdC</a:t>
            </a:r>
            <a:r>
              <a:rPr lang="pt-BR" sz="2400" dirty="0" smtClean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Trabalhos práticos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Concepções prévias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67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Iniciar as leituras!</a:t>
            </a:r>
            <a:endParaRPr lang="pt-BR" dirty="0"/>
          </a:p>
        </p:txBody>
      </p:sp>
      <p:pic>
        <p:nvPicPr>
          <p:cNvPr id="4098" name="Picture 2" descr="http://noticias.universia.com.br/net/images/educacion/a/ap/apr/aprenda-a-montar-um-bom-grupo-de-estudos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82" y="2344906"/>
            <a:ext cx="6105546" cy="35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54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0"/>
            <a:ext cx="10772775" cy="1658198"/>
          </a:xfrm>
        </p:spPr>
        <p:txBody>
          <a:bodyPr/>
          <a:lstStyle/>
          <a:p>
            <a:r>
              <a:rPr lang="pt-BR" dirty="0" smtClean="0"/>
              <a:t>Iniciando as atividades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402080"/>
            <a:ext cx="10753725" cy="4444538"/>
          </a:xfrm>
        </p:spPr>
        <p:txBody>
          <a:bodyPr>
            <a:noAutofit/>
          </a:bodyPr>
          <a:lstStyle/>
          <a:p>
            <a:r>
              <a:rPr lang="pt-BR" sz="2000" dirty="0" smtClean="0"/>
              <a:t>1) Com quem vou trabalhar? </a:t>
            </a:r>
          </a:p>
          <a:p>
            <a:r>
              <a:rPr lang="pt-BR" sz="2000" dirty="0" smtClean="0"/>
              <a:t>Definam os grupos dos estágios com pesquisa e indiquem aos monitores. Podem incluir colegas que não estão presentes hoje, desde que acordado entre vocês.</a:t>
            </a:r>
          </a:p>
          <a:p>
            <a:r>
              <a:rPr lang="pt-BR" sz="2000" dirty="0" smtClean="0"/>
              <a:t>2) Contribuindo com o ensino com pesquisa, da equipe de EPEB</a:t>
            </a:r>
          </a:p>
          <a:p>
            <a:r>
              <a:rPr lang="pt-BR" sz="2000" dirty="0"/>
              <a:t>Discutam </a:t>
            </a:r>
            <a:r>
              <a:rPr lang="pt-BR" sz="2000" dirty="0" smtClean="0"/>
              <a:t>o </a:t>
            </a:r>
            <a:r>
              <a:rPr lang="pt-BR" sz="2000" dirty="0"/>
              <a:t>que significa ser um professor pesquisador e </a:t>
            </a:r>
            <a:r>
              <a:rPr lang="pt-BR" sz="2000" dirty="0" smtClean="0"/>
              <a:t>respondam (no grupo):</a:t>
            </a:r>
            <a:endParaRPr lang="pt-BR" sz="2000" dirty="0"/>
          </a:p>
          <a:p>
            <a:pPr marL="714375" lvl="0" indent="-354013">
              <a:buFont typeface="+mj-lt"/>
              <a:buAutoNum type="alphaLcParenR"/>
            </a:pPr>
            <a:r>
              <a:rPr lang="pt-BR" sz="2000" dirty="0"/>
              <a:t>Que aspectos da ação pedagógica que ocorre nos estágios poderiam ser objeto de pesquisa/investigação?</a:t>
            </a:r>
          </a:p>
          <a:p>
            <a:pPr marL="714375" lvl="0" indent="-354013">
              <a:buFont typeface="+mj-lt"/>
              <a:buAutoNum type="alphaLcParenR"/>
            </a:pPr>
            <a:r>
              <a:rPr lang="pt-BR" sz="2000" dirty="0"/>
              <a:t>Que benefícios a investigação desses aspectos poderiam trazer para a escola?</a:t>
            </a:r>
          </a:p>
          <a:p>
            <a:pPr marL="714375" indent="-354013">
              <a:buFont typeface="+mj-lt"/>
              <a:buAutoNum type="alphaLcParenR"/>
            </a:pPr>
            <a:r>
              <a:rPr lang="pt-BR" sz="2000" dirty="0"/>
              <a:t>Que benefícios a investigação desses aspectos poderiam trazer para a sua formação como </a:t>
            </a:r>
            <a:r>
              <a:rPr lang="pt-BR" sz="2000" dirty="0" err="1"/>
              <a:t>licenciandos</a:t>
            </a:r>
            <a:r>
              <a:rPr lang="pt-BR" sz="2000" dirty="0"/>
              <a:t> de ciências biológicas</a:t>
            </a:r>
            <a:r>
              <a:rPr lang="pt-BR" sz="2000" dirty="0" smtClean="0"/>
              <a:t>?</a:t>
            </a:r>
          </a:p>
          <a:p>
            <a:r>
              <a:rPr lang="pt-BR" sz="2000" dirty="0" smtClean="0"/>
              <a:t>Preencham individualmente o Termo de Consentimento Livre e Esclarecido (TCLE)</a:t>
            </a:r>
            <a:endParaRPr lang="pt-B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44684" y="6096000"/>
            <a:ext cx="7194598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BR" sz="2000" dirty="0" smtClean="0"/>
              <a:t>Terminadas as tarefas, podem ir para o intervalo – retorno 16h / 21h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4922657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60</TotalTime>
  <Words>941</Words>
  <Application>Microsoft Office PowerPoint</Application>
  <PresentationFormat>Widescreen</PresentationFormat>
  <Paragraphs>179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Metropolitan</vt:lpstr>
      <vt:lpstr>EPEB 2016 0410515 - Estágio com Pesquisa no Ensino de Biologia</vt:lpstr>
      <vt:lpstr>Equipe</vt:lpstr>
      <vt:lpstr>Futuros professores</vt:lpstr>
      <vt:lpstr>Como será o nosso trabalho</vt:lpstr>
      <vt:lpstr>Como será o nosso curso</vt:lpstr>
      <vt:lpstr>Comunicação</vt:lpstr>
      <vt:lpstr>Acordos sobre os estágios com pesquisa</vt:lpstr>
      <vt:lpstr>Iniciar as leituras!</vt:lpstr>
      <vt:lpstr>Iniciando as atividades</vt:lpstr>
      <vt:lpstr>Estimulando a reflexão</vt:lpstr>
      <vt:lpstr>Orientações para próxima aula</vt:lpstr>
      <vt:lpstr>Escolhendo a escola-campo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EPEB 2016</dc:title>
  <dc:creator>Maria Elice Prestes</dc:creator>
  <cp:lastModifiedBy>Maria Elice Prestes</cp:lastModifiedBy>
  <cp:revision>9</cp:revision>
  <dcterms:created xsi:type="dcterms:W3CDTF">2016-08-02T13:00:51Z</dcterms:created>
  <dcterms:modified xsi:type="dcterms:W3CDTF">2016-08-02T14:01:29Z</dcterms:modified>
</cp:coreProperties>
</file>