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3" r:id="rId2"/>
    <p:sldMasterId id="2147483654" r:id="rId3"/>
    <p:sldMasterId id="2147483655" r:id="rId4"/>
  </p:sldMasterIdLst>
  <p:notesMasterIdLst>
    <p:notesMasterId r:id="rId3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embeddedFontLst>
    <p:embeddedFont>
      <p:font typeface="Roboto" charset="0"/>
      <p:regular r:id="rId37"/>
      <p:bold r:id="rId38"/>
      <p:italic r:id="rId39"/>
      <p:boldItalic r:id="rId40"/>
    </p:embeddedFont>
    <p:embeddedFont>
      <p:font typeface="Questrial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206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3367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4f68aedb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54f68aedb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4e0c41e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54e0c41e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e0c41ec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54e0c41ec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4e0c41ec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4e0c41ec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54e0c41ec6_0_14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4e0c41ec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4e0c41ec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54e0c41ec6_0_15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4f68aedb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54f68aedb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4e0c41ec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4e0c41ec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54e0c41ec6_0_15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53a98200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53a98200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53a98200c_0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3a98200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3a98200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553a98200c_0_1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e0c41ec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54e0c41ec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4f68aed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54f68aed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4f68aedb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54f68aedb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231288d3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231288d3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231288d3d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5231288d3d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231288d3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5231288d3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231288d3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5231288d3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231288d3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5231288d3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4f68aedb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54f68aedb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4bbe9d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g54bbe9db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54bbe9db7a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4e0c41ec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4e0c41ec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54e0c41ec6_0_9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sz="14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bbe9db7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54bbe9db7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4bbe9db7a_0_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4f68aed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54f68aed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4bbe9db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g54bbe9db7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54bbe9db7a_0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4e01078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54e01078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4f68aedb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4f68aedb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4e0c41ec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54e0c41ec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Questrial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Questrial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Questrial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Questrial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Questrial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⬜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spcBef>
                <a:spcPts val="550"/>
              </a:spcBef>
              <a:spcAft>
                <a:spcPts val="0"/>
              </a:spcAft>
              <a:buSzPts val="1260"/>
              <a:buChar char="⬜"/>
              <a:defRPr/>
            </a:lvl2pPr>
            <a:lvl3pPr marL="1371600" lvl="2" indent="-314325" algn="l" rtl="0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/>
        </p:nvSpPr>
        <p:spPr>
          <a:xfrm>
            <a:off x="0" y="1235075"/>
            <a:ext cx="9144000" cy="3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590550" y="1279525"/>
            <a:ext cx="8553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0" y="1235075"/>
            <a:ext cx="9144000" cy="3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590550" y="1279525"/>
            <a:ext cx="8553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scap.ipp.pt/~celia/SI%20Organizacoes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2362200" y="6049962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/>
              <a:t>Orientador: Reinaldo Pacheco da Costa</a:t>
            </a: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</a:pPr>
            <a:r>
              <a:rPr lang="en-US"/>
              <a:t>ANÁLISE ECONÔMICA DE INDÚSTRIA DE LENÇOS UMEDECIDOS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</a:pPr>
            <a:r>
              <a:rPr lang="en-US" sz="2600"/>
              <a:t>Bruna Barberato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</a:pPr>
            <a:r>
              <a:rPr lang="en-US" sz="2600"/>
              <a:t>Camila Lembo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</a:pPr>
            <a:r>
              <a:rPr lang="en-US" sz="2600"/>
              <a:t>Julia zum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fld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◻"/>
            </a:pPr>
            <a:r>
              <a:rPr lang="en-US" sz="2000">
                <a:solidFill>
                  <a:schemeClr val="accent1"/>
                </a:solidFill>
              </a:rPr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Metodologia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000"/>
              <a:buChar char="❏"/>
            </a:pPr>
            <a:r>
              <a:rPr lang="en-US" sz="2000">
                <a:solidFill>
                  <a:srgbClr val="000000"/>
                </a:solidFill>
              </a:rPr>
              <a:t>Estudo de referências teóricas </a:t>
            </a:r>
            <a:endParaRPr sz="2000">
              <a:solidFill>
                <a:srgbClr val="000000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Coleta de dados da indústria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Implementação de dados no POC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Análises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Conclusões e Discussão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000"/>
              <a:t>O POC é um software de apoio à decisão</a:t>
            </a:r>
            <a:endParaRPr sz="3000"/>
          </a:p>
        </p:txBody>
      </p:sp>
      <p:pic>
        <p:nvPicPr>
          <p:cNvPr id="152" name="Google Shape;152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6900" y="2146300"/>
            <a:ext cx="3537000" cy="37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5389562" y="5200650"/>
            <a:ext cx="895200" cy="755700"/>
          </a:xfrm>
          <a:prstGeom prst="rect">
            <a:avLst/>
          </a:prstGeom>
          <a:solidFill>
            <a:srgbClr val="F1CBB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DFE"/>
              </a:buClr>
              <a:buSzPts val="1800"/>
              <a:buFont typeface="Questrial"/>
              <a:buNone/>
            </a:pPr>
            <a:r>
              <a:rPr lang="en-US" sz="1800" b="1" i="0" u="none" strike="noStrike" cap="none">
                <a:solidFill>
                  <a:srgbClr val="FDFDFE"/>
                </a:solidFill>
                <a:latin typeface="Questrial"/>
                <a:ea typeface="Questrial"/>
                <a:cs typeface="Questrial"/>
                <a:sym typeface="Questrial"/>
              </a:rPr>
              <a:t>SPT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5389562" y="4206875"/>
            <a:ext cx="895200" cy="755700"/>
          </a:xfrm>
          <a:prstGeom prst="rect">
            <a:avLst/>
          </a:prstGeom>
          <a:solidFill>
            <a:srgbClr val="EAB28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DFE"/>
              </a:buClr>
              <a:buSzPts val="1800"/>
              <a:buFont typeface="Questrial"/>
              <a:buNone/>
            </a:pPr>
            <a:r>
              <a:rPr lang="en-US" sz="1800" b="1" i="0" u="none" strike="noStrike" cap="none">
                <a:solidFill>
                  <a:srgbClr val="FDFDFE"/>
                </a:solidFill>
                <a:latin typeface="Questrial"/>
                <a:ea typeface="Questrial"/>
                <a:cs typeface="Questrial"/>
                <a:sym typeface="Questrial"/>
              </a:rPr>
              <a:t>SIG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5389562" y="3213100"/>
            <a:ext cx="895200" cy="755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DFE"/>
              </a:buClr>
              <a:buSzPts val="1800"/>
              <a:buFont typeface="Questrial"/>
              <a:buNone/>
            </a:pPr>
            <a:r>
              <a:rPr lang="en-US" sz="1800" b="1" i="0" u="none" strike="noStrike" cap="none">
                <a:solidFill>
                  <a:srgbClr val="FDFDFE"/>
                </a:solidFill>
                <a:latin typeface="Questrial"/>
                <a:ea typeface="Questrial"/>
                <a:cs typeface="Questrial"/>
                <a:sym typeface="Questrial"/>
              </a:rPr>
              <a:t>SAD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389562" y="2219325"/>
            <a:ext cx="895200" cy="749400"/>
          </a:xfrm>
          <a:prstGeom prst="rect">
            <a:avLst/>
          </a:prstGeom>
          <a:solidFill>
            <a:srgbClr val="B85B2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DFE"/>
              </a:buClr>
              <a:buSzPts val="1800"/>
              <a:buFont typeface="Questrial"/>
              <a:buNone/>
            </a:pPr>
            <a:r>
              <a:rPr lang="en-US" sz="1800" b="1" i="0" u="none" strike="noStrike" cap="none">
                <a:solidFill>
                  <a:srgbClr val="FDFDFE"/>
                </a:solidFill>
                <a:latin typeface="Questrial"/>
                <a:ea typeface="Questrial"/>
                <a:cs typeface="Questrial"/>
                <a:sym typeface="Questrial"/>
              </a:rPr>
              <a:t>SAE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7334250" y="3475037"/>
            <a:ext cx="1224000" cy="1047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DFE"/>
              </a:buClr>
              <a:buSzPts val="1800"/>
              <a:buFont typeface="Questrial"/>
              <a:buNone/>
            </a:pPr>
            <a:r>
              <a:rPr lang="en-US" sz="1800" b="1" i="0" u="none" strike="noStrike" cap="none">
                <a:solidFill>
                  <a:srgbClr val="FDFDFE"/>
                </a:solidFill>
                <a:latin typeface="Questrial"/>
                <a:ea typeface="Questrial"/>
                <a:cs typeface="Questrial"/>
                <a:sym typeface="Questrial"/>
              </a:rPr>
              <a:t>SGBD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19"/>
          <p:cNvCxnSpPr/>
          <p:nvPr/>
        </p:nvCxnSpPr>
        <p:spPr>
          <a:xfrm flipH="1">
            <a:off x="3105275" y="3563937"/>
            <a:ext cx="2320800" cy="3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cxnSp>
        <p:nvCxnSpPr>
          <p:cNvPr id="159" name="Google Shape;159;p19"/>
          <p:cNvCxnSpPr/>
          <p:nvPr/>
        </p:nvCxnSpPr>
        <p:spPr>
          <a:xfrm rot="10800000">
            <a:off x="3487774" y="4560887"/>
            <a:ext cx="193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cxnSp>
        <p:nvCxnSpPr>
          <p:cNvPr id="160" name="Google Shape;160;p19"/>
          <p:cNvCxnSpPr/>
          <p:nvPr/>
        </p:nvCxnSpPr>
        <p:spPr>
          <a:xfrm rot="10800000">
            <a:off x="2562275" y="2562275"/>
            <a:ext cx="2863800" cy="6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cxnSp>
        <p:nvCxnSpPr>
          <p:cNvPr id="161" name="Google Shape;161;p19"/>
          <p:cNvCxnSpPr/>
          <p:nvPr/>
        </p:nvCxnSpPr>
        <p:spPr>
          <a:xfrm rot="10800000">
            <a:off x="3973474" y="5541849"/>
            <a:ext cx="1452600" cy="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cxnSp>
        <p:nvCxnSpPr>
          <p:cNvPr id="162" name="Google Shape;162;p19"/>
          <p:cNvCxnSpPr/>
          <p:nvPr/>
        </p:nvCxnSpPr>
        <p:spPr>
          <a:xfrm rot="10800000" flipH="1">
            <a:off x="6200775" y="4424349"/>
            <a:ext cx="1719300" cy="11319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cxnSp>
        <p:nvCxnSpPr>
          <p:cNvPr id="163" name="Google Shape;163;p19"/>
          <p:cNvCxnSpPr/>
          <p:nvPr/>
        </p:nvCxnSpPr>
        <p:spPr>
          <a:xfrm rot="10800000">
            <a:off x="6200812" y="2568525"/>
            <a:ext cx="1176300" cy="140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cxnSp>
        <p:nvCxnSpPr>
          <p:cNvPr id="164" name="Google Shape;164;p19"/>
          <p:cNvCxnSpPr/>
          <p:nvPr/>
        </p:nvCxnSpPr>
        <p:spPr>
          <a:xfrm rot="10800000">
            <a:off x="6200812" y="3565425"/>
            <a:ext cx="1176300" cy="406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cxnSp>
        <p:nvCxnSpPr>
          <p:cNvPr id="165" name="Google Shape;165;p19"/>
          <p:cNvCxnSpPr/>
          <p:nvPr/>
        </p:nvCxnSpPr>
        <p:spPr>
          <a:xfrm flipH="1">
            <a:off x="6200812" y="3971925"/>
            <a:ext cx="1176300" cy="588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30000" dir="5400000">
              <a:srgbClr val="000000">
                <a:alpha val="44310"/>
              </a:srgbClr>
            </a:outerShdw>
          </a:effectLst>
        </p:spPr>
      </p:cxnSp>
      <p:sp>
        <p:nvSpPr>
          <p:cNvPr id="166" name="Google Shape;166;p19"/>
          <p:cNvSpPr txBox="1"/>
          <p:nvPr/>
        </p:nvSpPr>
        <p:spPr>
          <a:xfrm>
            <a:off x="22860" y="6398419"/>
            <a:ext cx="43560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Interligação entre os sistemas de informação e os níveis de gestão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(fonte: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http://www.iscap.ipp.pt/~celia/SI%20Organizacoes.pdf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1133475" y="3157537"/>
            <a:ext cx="5248200" cy="881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B95B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603725" y="228600"/>
            <a:ext cx="8461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000"/>
              <a:t>O </a:t>
            </a:r>
            <a:r>
              <a:rPr lang="en-US" sz="3000" b="0" i="0" u="none">
                <a:solidFill>
                  <a:schemeClr val="dk2"/>
                </a:solidFill>
              </a:rPr>
              <a:t>POC procura responder </a:t>
            </a:r>
            <a:r>
              <a:rPr lang="en-US" sz="3000"/>
              <a:t>à importantes questões gerenciais</a:t>
            </a:r>
            <a:endParaRPr sz="3000"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307975" y="1683702"/>
            <a:ext cx="8835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Como </a:t>
            </a:r>
            <a:r>
              <a:rPr lang="en-US" sz="2400" b="0" i="1" u="none" strike="noStrike" cap="none">
                <a:solidFill>
                  <a:schemeClr val="accent2"/>
                </a:solidFill>
              </a:rPr>
              <a:t>formar</a:t>
            </a:r>
            <a:r>
              <a:rPr lang="en-US" sz="2400" b="0" i="1" u="none" strike="noStrike" cap="none">
                <a:solidFill>
                  <a:schemeClr val="dk1"/>
                </a:solidFill>
              </a:rPr>
              <a:t> meus </a:t>
            </a:r>
            <a:r>
              <a:rPr lang="en-US" sz="2400" b="0" i="1" u="none" strike="noStrike" cap="none">
                <a:solidFill>
                  <a:schemeClr val="accent2"/>
                </a:solidFill>
              </a:rPr>
              <a:t>preços</a:t>
            </a:r>
            <a:r>
              <a:rPr lang="en-US" sz="2400" b="0" i="1" u="none" strike="noStrike" cap="none">
                <a:solidFill>
                  <a:schemeClr val="dk1"/>
                </a:solidFill>
              </a:rPr>
              <a:t> e/ou meus </a:t>
            </a:r>
            <a:r>
              <a:rPr lang="en-US" sz="2400" b="0" i="1" u="none" strike="noStrike" cap="none">
                <a:solidFill>
                  <a:schemeClr val="accent2"/>
                </a:solidFill>
              </a:rPr>
              <a:t>custos</a:t>
            </a:r>
            <a:r>
              <a:rPr lang="en-US" sz="2400" b="0" i="1" u="none" strike="noStrike" cap="none">
                <a:solidFill>
                  <a:schemeClr val="dk1"/>
                </a:solidFill>
              </a:rPr>
              <a:t>?</a:t>
            </a: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Como </a:t>
            </a:r>
            <a:r>
              <a:rPr lang="en-US" sz="2400" b="0" i="1" u="none" strike="noStrike" cap="none">
                <a:solidFill>
                  <a:schemeClr val="accent2"/>
                </a:solidFill>
              </a:rPr>
              <a:t>comprar melhor</a:t>
            </a:r>
            <a:r>
              <a:rPr lang="en-US" sz="2400" b="0" i="1" u="none" strike="noStrike" cap="none">
                <a:solidFill>
                  <a:schemeClr val="dk1"/>
                </a:solidFill>
              </a:rPr>
              <a:t>?</a:t>
            </a: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Estamos </a:t>
            </a:r>
            <a:r>
              <a:rPr lang="en-US" sz="2400" b="0" i="1" u="none" strike="noStrike" cap="none">
                <a:solidFill>
                  <a:schemeClr val="accent2"/>
                </a:solidFill>
              </a:rPr>
              <a:t>ganhando ou perdendo</a:t>
            </a:r>
            <a:r>
              <a:rPr lang="en-US" sz="2400" b="0" i="1" u="none" strike="noStrike" cap="none">
                <a:solidFill>
                  <a:schemeClr val="dk1"/>
                </a:solidFill>
              </a:rPr>
              <a:t>? Em quais produtos?</a:t>
            </a: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Dados os preços, quais as margens?</a:t>
            </a: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Dadas as margens, quais os preços?</a:t>
            </a: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MARGEM x Volume VOLUME x Margem?</a:t>
            </a: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Como planejar compras e </a:t>
            </a:r>
            <a:r>
              <a:rPr lang="en-US" sz="2400" b="0" i="1" u="none" strike="noStrike" cap="none">
                <a:solidFill>
                  <a:schemeClr val="accent2"/>
                </a:solidFill>
              </a:rPr>
              <a:t>estoques</a:t>
            </a:r>
            <a:r>
              <a:rPr lang="en-US" sz="2400" b="0" i="1" u="none" strike="noStrike" cap="none">
                <a:solidFill>
                  <a:schemeClr val="dk1"/>
                </a:solidFill>
              </a:rPr>
              <a:t>?</a:t>
            </a:r>
            <a:endParaRPr sz="2400"/>
          </a:p>
          <a:p>
            <a:pPr marL="639762" marR="0" lvl="1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⬜"/>
            </a:pPr>
            <a:r>
              <a:rPr lang="en-US" sz="2400" b="0" i="1" u="none" strike="noStrike" cap="none">
                <a:solidFill>
                  <a:schemeClr val="dk1"/>
                </a:solidFill>
              </a:rPr>
              <a:t>Qual o melhor arranjo físico (layout)? </a:t>
            </a:r>
            <a:endParaRPr sz="2400"/>
          </a:p>
          <a:p>
            <a:pPr marL="319087" marR="0" lvl="0" indent="-21621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endParaRPr sz="2400" b="0" i="1" u="none" strike="noStrike" cap="none">
              <a:solidFill>
                <a:schemeClr val="dk1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Foram estudados Classificação e Métodos de Custeio</a:t>
            </a:r>
            <a:endParaRPr sz="3000"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79249" y="2514600"/>
            <a:ext cx="3897900" cy="259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      </a:t>
            </a:r>
            <a:r>
              <a:rPr lang="en-US">
                <a:solidFill>
                  <a:schemeClr val="accent2"/>
                </a:solidFill>
              </a:rPr>
              <a:t>Classificação</a:t>
            </a:r>
            <a:endParaRPr/>
          </a:p>
          <a:p>
            <a: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❏"/>
            </a:pPr>
            <a:r>
              <a:rPr lang="en-US"/>
              <a:t>Fixo e Variável</a:t>
            </a:r>
            <a:endParaRPr/>
          </a:p>
          <a:p>
            <a:pPr marL="45720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❏"/>
            </a:pPr>
            <a:r>
              <a:rPr lang="en-US" b="1"/>
              <a:t>Direto</a:t>
            </a:r>
            <a:r>
              <a:rPr lang="en-US"/>
              <a:t> e Indireto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4453725" y="2438400"/>
            <a:ext cx="4567200" cy="476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    </a:t>
            </a:r>
            <a:r>
              <a:rPr lang="en-US">
                <a:solidFill>
                  <a:schemeClr val="accent2"/>
                </a:solidFill>
              </a:rPr>
              <a:t> Métodos</a:t>
            </a:r>
            <a:endParaRPr/>
          </a:p>
          <a:p>
            <a:pPr marL="457200" lvl="0" indent="-297180" algn="l" rtl="0">
              <a:spcBef>
                <a:spcPts val="700"/>
              </a:spcBef>
              <a:spcAft>
                <a:spcPts val="0"/>
              </a:spcAft>
              <a:buSzPts val="1080"/>
              <a:buChar char="❏"/>
            </a:pPr>
            <a:r>
              <a:rPr lang="en-US"/>
              <a:t>Absorção</a:t>
            </a:r>
            <a:endParaRPr/>
          </a:p>
          <a:p>
            <a:pPr marL="45720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❏"/>
            </a:pPr>
            <a:r>
              <a:rPr lang="en-US"/>
              <a:t>Real e Padrão</a:t>
            </a:r>
            <a:endParaRPr/>
          </a:p>
          <a:p>
            <a:pPr marL="45720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❏"/>
            </a:pPr>
            <a:r>
              <a:rPr lang="en-US" b="1"/>
              <a:t>Direto</a:t>
            </a:r>
            <a:r>
              <a:rPr lang="en-US"/>
              <a:t> ou Variável</a:t>
            </a:r>
            <a:endParaRPr/>
          </a:p>
          <a:p>
            <a:pPr marL="457200" lvl="0" indent="-297180" algn="l" rtl="0">
              <a:spcBef>
                <a:spcPts val="0"/>
              </a:spcBef>
              <a:spcAft>
                <a:spcPts val="0"/>
              </a:spcAft>
              <a:buSzPts val="1080"/>
              <a:buChar char="❏"/>
            </a:pPr>
            <a:r>
              <a:rPr lang="en-US"/>
              <a:t>Baseado em Atividades</a:t>
            </a:r>
            <a:endParaRPr/>
          </a:p>
        </p:txBody>
      </p:sp>
      <p:cxnSp>
        <p:nvCxnSpPr>
          <p:cNvPr id="185" name="Google Shape;185;p21"/>
          <p:cNvCxnSpPr/>
          <p:nvPr/>
        </p:nvCxnSpPr>
        <p:spPr>
          <a:xfrm flipH="1">
            <a:off x="3945750" y="2451275"/>
            <a:ext cx="14100" cy="243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21"/>
          <p:cNvSpPr txBox="1"/>
          <p:nvPr/>
        </p:nvSpPr>
        <p:spPr>
          <a:xfrm>
            <a:off x="256400" y="6256525"/>
            <a:ext cx="495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Fonte: 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COSTA; FERREIRA; JÚNIOR, 2010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Porque aplicamos no case e utilizamos o POC</a:t>
            </a:r>
            <a:endParaRPr sz="3000"/>
          </a:p>
        </p:txBody>
      </p:sp>
      <p:sp>
        <p:nvSpPr>
          <p:cNvPr id="193" name="Google Shape;193;p22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836525" y="4920025"/>
            <a:ext cx="74262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95B22"/>
                </a:solidFill>
                <a:latin typeface="Questrial"/>
                <a:ea typeface="Questrial"/>
                <a:cs typeface="Questrial"/>
                <a:sym typeface="Questrial"/>
              </a:rPr>
              <a:t>Mesmo sistema: Software e Estudo de Caso -</a:t>
            </a:r>
            <a:endParaRPr sz="2200">
              <a:solidFill>
                <a:srgbClr val="B95B2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B95B22"/>
                </a:solidFill>
                <a:latin typeface="Questrial"/>
                <a:ea typeface="Questrial"/>
                <a:cs typeface="Questrial"/>
                <a:sym typeface="Questrial"/>
              </a:rPr>
              <a:t> Custeio Direto</a:t>
            </a:r>
            <a:endParaRPr sz="2200">
              <a:solidFill>
                <a:srgbClr val="B95B2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95" name="Google Shape;195;p22"/>
          <p:cNvGrpSpPr/>
          <p:nvPr/>
        </p:nvGrpSpPr>
        <p:grpSpPr>
          <a:xfrm>
            <a:off x="684136" y="1219510"/>
            <a:ext cx="2592530" cy="2714572"/>
            <a:chOff x="1083025" y="1574025"/>
            <a:chExt cx="1834900" cy="2315200"/>
          </a:xfrm>
        </p:grpSpPr>
        <p:sp>
          <p:nvSpPr>
            <p:cNvPr id="196" name="Google Shape;196;p22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>
                <a:solidFill>
                  <a:srgbClr val="B95B2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B95B22"/>
                  </a:solidFill>
                  <a:latin typeface="Roboto"/>
                  <a:ea typeface="Roboto"/>
                  <a:cs typeface="Roboto"/>
                  <a:sym typeface="Roboto"/>
                </a:rPr>
                <a:t>Metodologia POC</a:t>
              </a:r>
              <a:endParaRPr sz="1600" b="1">
                <a:solidFill>
                  <a:srgbClr val="B95B2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2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Custeio Direto</a:t>
              </a:r>
              <a:endParaRPr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Roboto"/>
                <a:buChar char="❏"/>
              </a:pPr>
              <a:r>
                <a:rPr lang="en-US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Diagrama de Montagem</a:t>
              </a:r>
              <a:endParaRPr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B95B22"/>
                  </a:solidFill>
                </a:rPr>
                <a:t>  </a:t>
              </a:r>
              <a:endParaRPr>
                <a:solidFill>
                  <a:srgbClr val="B95B22"/>
                </a:solidFill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95B22"/>
                </a:solidFill>
              </a:endParaRPr>
            </a:p>
          </p:txBody>
        </p:sp>
      </p:grpSp>
      <p:grpSp>
        <p:nvGrpSpPr>
          <p:cNvPr id="201" name="Google Shape;201;p22"/>
          <p:cNvGrpSpPr/>
          <p:nvPr/>
        </p:nvGrpSpPr>
        <p:grpSpPr>
          <a:xfrm>
            <a:off x="3098814" y="2078484"/>
            <a:ext cx="2592530" cy="2765218"/>
            <a:chOff x="1083025" y="2306625"/>
            <a:chExt cx="1834900" cy="2358395"/>
          </a:xfrm>
        </p:grpSpPr>
        <p:sp>
          <p:nvSpPr>
            <p:cNvPr id="202" name="Google Shape;202;p22"/>
            <p:cNvSpPr txBox="1"/>
            <p:nvPr/>
          </p:nvSpPr>
          <p:spPr>
            <a:xfrm>
              <a:off x="1235825" y="28474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B95B22"/>
                  </a:solidFill>
                  <a:latin typeface="Roboto"/>
                  <a:ea typeface="Roboto"/>
                  <a:cs typeface="Roboto"/>
                  <a:sym typeface="Roboto"/>
                </a:rPr>
                <a:t>Organização Custos Indústria</a:t>
              </a:r>
              <a:endParaRPr sz="1600" b="1">
                <a:solidFill>
                  <a:srgbClr val="B95B2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22"/>
            <p:cNvSpPr txBox="1"/>
            <p:nvPr/>
          </p:nvSpPr>
          <p:spPr>
            <a:xfrm>
              <a:off x="1269617" y="3151820"/>
              <a:ext cx="1633800" cy="15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Direto</a:t>
              </a:r>
              <a:endParaRPr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1"/>
                </a:buClr>
                <a:buSzPts val="1500"/>
                <a:buFont typeface="Roboto"/>
                <a:buChar char="❏"/>
              </a:pPr>
              <a:r>
                <a:rPr lang="en-US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Custos diretamente ligados à produção</a:t>
              </a:r>
              <a:endParaRPr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 </a:t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22"/>
          <p:cNvGrpSpPr/>
          <p:nvPr/>
        </p:nvGrpSpPr>
        <p:grpSpPr>
          <a:xfrm>
            <a:off x="5517584" y="2077650"/>
            <a:ext cx="2592530" cy="2575766"/>
            <a:chOff x="1083025" y="2306625"/>
            <a:chExt cx="1834900" cy="2196815"/>
          </a:xfrm>
        </p:grpSpPr>
        <p:sp>
          <p:nvSpPr>
            <p:cNvPr id="207" name="Google Shape;207;p22"/>
            <p:cNvSpPr txBox="1"/>
            <p:nvPr/>
          </p:nvSpPr>
          <p:spPr>
            <a:xfrm>
              <a:off x="1235825" y="2825004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B95B22"/>
                  </a:solidFill>
                  <a:latin typeface="Roboto"/>
                  <a:ea typeface="Roboto"/>
                  <a:cs typeface="Roboto"/>
                  <a:sym typeface="Roboto"/>
                </a:rPr>
                <a:t>Implementação Adequada</a:t>
              </a:r>
              <a:endParaRPr sz="1600" b="1">
                <a:solidFill>
                  <a:srgbClr val="B95B2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22"/>
            <p:cNvSpPr txBox="1"/>
            <p:nvPr/>
          </p:nvSpPr>
          <p:spPr>
            <a:xfrm>
              <a:off x="1215707" y="3086840"/>
              <a:ext cx="1545600" cy="14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US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O estudo de caso e metodologia do Software coincidem</a:t>
              </a:r>
              <a:endParaRPr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85B2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  </a:t>
              </a: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85B2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15</a:t>
            </a:fld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◻"/>
            </a:pPr>
            <a:r>
              <a:rPr lang="en-US" sz="2000">
                <a:solidFill>
                  <a:schemeClr val="accent1"/>
                </a:solidFill>
              </a:rPr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Metodologia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referências teóricas 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000"/>
              <a:buChar char="❏"/>
            </a:pPr>
            <a:r>
              <a:rPr lang="en-US" sz="2000">
                <a:solidFill>
                  <a:srgbClr val="000000"/>
                </a:solidFill>
              </a:rPr>
              <a:t>Coleta de dados da indústria</a:t>
            </a:r>
            <a:endParaRPr sz="2000">
              <a:solidFill>
                <a:srgbClr val="000000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Implementação de dados no POC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Análises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Conclusões e Discussão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/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16</a:t>
            </a:fld>
            <a:endParaRPr/>
          </a:p>
        </p:txBody>
      </p:sp>
      <p:pic>
        <p:nvPicPr>
          <p:cNvPr id="223" name="Google Shape;2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875" y="1593050"/>
            <a:ext cx="6183936" cy="51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000"/>
              <a:t>Primeiramente foi feito um levantamento do fluxograma de beneficiamento da indústria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Foram definidos e levantados todos os custos fixos e variáveis relacionados ao processo</a:t>
            </a:r>
            <a:endParaRPr sz="3000"/>
          </a:p>
        </p:txBody>
      </p:sp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62696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000" b="1" dirty="0" err="1"/>
              <a:t>Custos</a:t>
            </a:r>
            <a:r>
              <a:rPr lang="en-US" sz="2000" b="1" dirty="0"/>
              <a:t> </a:t>
            </a:r>
            <a:r>
              <a:rPr lang="en-US" sz="2000" b="1" dirty="0" err="1"/>
              <a:t>Fixos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000" dirty="0"/>
              <a:t>	- </a:t>
            </a:r>
            <a:r>
              <a:rPr lang="en-US" sz="2000" dirty="0" err="1"/>
              <a:t>Aluguel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000" dirty="0"/>
              <a:t>	- </a:t>
            </a:r>
            <a:r>
              <a:rPr lang="en-US" sz="2000" dirty="0" err="1"/>
              <a:t>Administrativo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000" dirty="0"/>
              <a:t>	- Marketing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000" dirty="0"/>
              <a:t>	- </a:t>
            </a:r>
            <a:r>
              <a:rPr lang="en-US" sz="2000" dirty="0" err="1"/>
              <a:t>Água</a:t>
            </a:r>
            <a:r>
              <a:rPr lang="en-US" sz="2000" dirty="0"/>
              <a:t> e Luz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000" dirty="0"/>
              <a:t>	- </a:t>
            </a:r>
            <a:r>
              <a:rPr lang="en-US" sz="2000" dirty="0" err="1"/>
              <a:t>Telefone</a:t>
            </a:r>
            <a:r>
              <a:rPr lang="en-US" sz="2000" dirty="0"/>
              <a:t> e Internet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+"/>
            </a:pPr>
            <a:r>
              <a:rPr lang="en-US" sz="2000" dirty="0" err="1"/>
              <a:t>Máquina</a:t>
            </a:r>
            <a:r>
              <a:rPr lang="en-US" sz="2000" dirty="0"/>
              <a:t>: </a:t>
            </a:r>
            <a:r>
              <a:rPr lang="en-US" sz="2000" dirty="0" err="1"/>
              <a:t>preço</a:t>
            </a:r>
            <a:r>
              <a:rPr lang="en-US" sz="2000" dirty="0"/>
              <a:t>,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útil</a:t>
            </a:r>
            <a:r>
              <a:rPr lang="en-US" sz="2000" dirty="0"/>
              <a:t> e </a:t>
            </a:r>
            <a:r>
              <a:rPr lang="en-US" sz="2000" dirty="0" err="1"/>
              <a:t>consumo</a:t>
            </a:r>
            <a:r>
              <a:rPr lang="en-US" sz="2000" dirty="0"/>
              <a:t> de </a:t>
            </a:r>
            <a:r>
              <a:rPr lang="en-US" sz="2000" dirty="0" err="1"/>
              <a:t>energia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+"/>
            </a:pPr>
            <a:r>
              <a:rPr lang="en-US" sz="2000" dirty="0" err="1"/>
              <a:t>Prazo</a:t>
            </a:r>
            <a:r>
              <a:rPr lang="en-US" sz="2000" dirty="0"/>
              <a:t> de </a:t>
            </a:r>
            <a:r>
              <a:rPr lang="en-US" sz="2000" dirty="0" err="1"/>
              <a:t>Pagamento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Foram definidos e levantados todos os custos fixos e variáveis relacionados ao processo</a:t>
            </a:r>
            <a:endParaRPr sz="3000"/>
          </a:p>
        </p:txBody>
      </p: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000" b="1" dirty="0" err="1"/>
              <a:t>Custos</a:t>
            </a:r>
            <a:r>
              <a:rPr lang="en-US" sz="2000" b="1" dirty="0"/>
              <a:t> </a:t>
            </a:r>
            <a:r>
              <a:rPr lang="en-US" sz="2000" b="1" dirty="0" err="1"/>
              <a:t>Variáveis</a:t>
            </a:r>
            <a:r>
              <a:rPr lang="en-US" sz="2000" b="1" dirty="0"/>
              <a:t>: 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 dirty="0"/>
              <a:t>	- </a:t>
            </a:r>
            <a:r>
              <a:rPr lang="en-US" sz="2000" dirty="0" err="1"/>
              <a:t>Embalagem</a:t>
            </a:r>
            <a:r>
              <a:rPr lang="en-US" sz="2000" dirty="0"/>
              <a:t> </a:t>
            </a:r>
            <a:r>
              <a:rPr lang="en-US" sz="2000" dirty="0" err="1"/>
              <a:t>primária</a:t>
            </a:r>
            <a:r>
              <a:rPr lang="en-US" sz="2000" dirty="0"/>
              <a:t>: </a:t>
            </a:r>
            <a:r>
              <a:rPr lang="en-US" sz="2000" dirty="0" err="1"/>
              <a:t>flowpack</a:t>
            </a:r>
            <a:r>
              <a:rPr lang="en-US" sz="2000" dirty="0"/>
              <a:t>, </a:t>
            </a:r>
            <a:r>
              <a:rPr lang="en-US" sz="2000" dirty="0" err="1"/>
              <a:t>etiqueta</a:t>
            </a:r>
            <a:r>
              <a:rPr lang="en-US" sz="2000" dirty="0"/>
              <a:t> </a:t>
            </a:r>
            <a:r>
              <a:rPr lang="en-US" sz="2000" dirty="0" err="1"/>
              <a:t>rígida</a:t>
            </a:r>
            <a:r>
              <a:rPr lang="en-US" sz="2000" dirty="0"/>
              <a:t> e </a:t>
            </a:r>
            <a:r>
              <a:rPr lang="en-US" sz="2000" dirty="0" err="1"/>
              <a:t>adesivo</a:t>
            </a:r>
            <a:r>
              <a:rPr lang="en-US" sz="2000" dirty="0"/>
              <a:t> de </a:t>
            </a:r>
            <a:r>
              <a:rPr lang="en-US" sz="2000" dirty="0" err="1"/>
              <a:t>segurança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 dirty="0"/>
              <a:t>	- </a:t>
            </a:r>
            <a:r>
              <a:rPr lang="en-US" sz="2000" dirty="0" err="1"/>
              <a:t>Embalagem</a:t>
            </a:r>
            <a:r>
              <a:rPr lang="en-US" sz="2000" dirty="0"/>
              <a:t> </a:t>
            </a:r>
            <a:r>
              <a:rPr lang="en-US" sz="2000" dirty="0" err="1"/>
              <a:t>secundária</a:t>
            </a:r>
            <a:r>
              <a:rPr lang="en-US" sz="2000" dirty="0"/>
              <a:t>: </a:t>
            </a:r>
            <a:r>
              <a:rPr lang="en-US" sz="2000" dirty="0" err="1"/>
              <a:t>caixa</a:t>
            </a:r>
            <a:r>
              <a:rPr lang="en-US" sz="2000" dirty="0"/>
              <a:t> de </a:t>
            </a:r>
            <a:r>
              <a:rPr lang="en-US" sz="2000" dirty="0" err="1"/>
              <a:t>embarque</a:t>
            </a:r>
            <a:r>
              <a:rPr lang="en-US" sz="2000" dirty="0"/>
              <a:t>, </a:t>
            </a:r>
            <a:r>
              <a:rPr lang="en-US" sz="2000" dirty="0" err="1"/>
              <a:t>fita</a:t>
            </a:r>
            <a:r>
              <a:rPr lang="en-US" sz="2000" dirty="0"/>
              <a:t> e </a:t>
            </a:r>
            <a:r>
              <a:rPr lang="en-US" sz="2000" dirty="0" err="1"/>
              <a:t>plástico</a:t>
            </a:r>
            <a:r>
              <a:rPr lang="en-US" sz="2000" dirty="0"/>
              <a:t> </a:t>
            </a:r>
            <a:r>
              <a:rPr lang="en-US" sz="2000" i="1" dirty="0"/>
              <a:t>shrink</a:t>
            </a:r>
            <a:endParaRPr sz="2000" i="1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 dirty="0"/>
              <a:t>	- </a:t>
            </a:r>
            <a:r>
              <a:rPr lang="en-US" sz="2000" dirty="0" err="1"/>
              <a:t>Produto</a:t>
            </a:r>
            <a:r>
              <a:rPr lang="en-US" sz="2000" dirty="0"/>
              <a:t>: </a:t>
            </a:r>
            <a:r>
              <a:rPr lang="en-US" sz="2000" dirty="0" err="1"/>
              <a:t>lenço</a:t>
            </a:r>
            <a:r>
              <a:rPr lang="en-US" sz="2000" dirty="0"/>
              <a:t> </a:t>
            </a:r>
            <a:r>
              <a:rPr lang="en-US" sz="2000" i="1" dirty="0"/>
              <a:t>non woven</a:t>
            </a:r>
            <a:r>
              <a:rPr lang="en-US" sz="2000" dirty="0"/>
              <a:t>, </a:t>
            </a:r>
            <a:r>
              <a:rPr lang="en-US" sz="2000" dirty="0" err="1"/>
              <a:t>água</a:t>
            </a:r>
            <a:r>
              <a:rPr lang="en-US" sz="2000" dirty="0"/>
              <a:t> e </a:t>
            </a:r>
            <a:r>
              <a:rPr lang="en-US" sz="2000" dirty="0" err="1"/>
              <a:t>componentes</a:t>
            </a:r>
            <a:r>
              <a:rPr lang="en-US" sz="2000" dirty="0"/>
              <a:t> da </a:t>
            </a:r>
            <a:r>
              <a:rPr lang="en-US" sz="2000" dirty="0" err="1"/>
              <a:t>lista</a:t>
            </a:r>
            <a:r>
              <a:rPr lang="en-US" sz="2000" dirty="0"/>
              <a:t> de </a:t>
            </a:r>
            <a:r>
              <a:rPr lang="en-US" sz="2000" dirty="0" err="1"/>
              <a:t>ingredientes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 dirty="0"/>
              <a:t>	- </a:t>
            </a:r>
            <a:r>
              <a:rPr lang="en-US" sz="2000" dirty="0" err="1"/>
              <a:t>Impostos</a:t>
            </a:r>
            <a:r>
              <a:rPr lang="en-US" sz="2000" dirty="0"/>
              <a:t>: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dentro</a:t>
            </a:r>
            <a:r>
              <a:rPr lang="en-US" sz="2000" dirty="0"/>
              <a:t>(ICMS, CSLL, COFINS, PIS) e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fora</a:t>
            </a:r>
            <a:r>
              <a:rPr lang="en-US" sz="2000" dirty="0"/>
              <a:t>(IPI)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 dirty="0"/>
              <a:t>	- </a:t>
            </a:r>
            <a:r>
              <a:rPr lang="en-US" sz="2000" dirty="0" err="1"/>
              <a:t>Funcionários</a:t>
            </a:r>
            <a:r>
              <a:rPr lang="en-US" sz="2000" dirty="0"/>
              <a:t> </a:t>
            </a:r>
            <a:r>
              <a:rPr lang="en-US" sz="2000" dirty="0" err="1"/>
              <a:t>diretamente</a:t>
            </a:r>
            <a:r>
              <a:rPr lang="en-US" sz="2000" dirty="0"/>
              <a:t> </a:t>
            </a:r>
            <a:r>
              <a:rPr lang="en-US" sz="2000" dirty="0" err="1"/>
              <a:t>ligados</a:t>
            </a:r>
            <a:r>
              <a:rPr lang="en-US" sz="2000" dirty="0"/>
              <a:t> à </a:t>
            </a:r>
            <a:r>
              <a:rPr lang="en-US" sz="2000" dirty="0" err="1"/>
              <a:t>linha</a:t>
            </a:r>
            <a:r>
              <a:rPr lang="en-US" sz="2000" dirty="0"/>
              <a:t> de </a:t>
            </a:r>
            <a:r>
              <a:rPr lang="en-US" sz="2000" dirty="0" err="1"/>
              <a:t>montagem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+"/>
            </a:pPr>
            <a:r>
              <a:rPr lang="en-US" sz="2000" dirty="0"/>
              <a:t>Volume de </a:t>
            </a:r>
            <a:r>
              <a:rPr lang="en-US" sz="2000" dirty="0" err="1"/>
              <a:t>produção</a:t>
            </a:r>
            <a:r>
              <a:rPr lang="en-US" sz="2000" dirty="0"/>
              <a:t> e </a:t>
            </a:r>
            <a:r>
              <a:rPr lang="en-US" sz="2000" dirty="0" err="1"/>
              <a:t>histórico</a:t>
            </a:r>
            <a:r>
              <a:rPr lang="en-US" sz="2000" dirty="0"/>
              <a:t> de </a:t>
            </a:r>
            <a:r>
              <a:rPr lang="en-US" sz="2000" dirty="0" err="1"/>
              <a:t>venda</a:t>
            </a: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Foram definidos e levantados todos os custos fixos e variáveis relacionados ao processo</a:t>
            </a:r>
            <a:endParaRPr sz="3000"/>
          </a:p>
        </p:txBody>
      </p:sp>
      <p:sp>
        <p:nvSpPr>
          <p:cNvPr id="247" name="Google Shape;247;p27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375" y="1625009"/>
            <a:ext cx="3215299" cy="259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225" y="1629049"/>
            <a:ext cx="3215295" cy="25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0450" y="4360421"/>
            <a:ext cx="6523099" cy="241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fld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◻"/>
            </a:pPr>
            <a:r>
              <a:rPr lang="en-US" sz="2000"/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Metodologia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referências teóricas 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Coleta de dados da indústria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Implementação de dados no POC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Análises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Conclusões e Discussão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fld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◻"/>
            </a:pPr>
            <a:r>
              <a:rPr lang="en-US" sz="2000">
                <a:solidFill>
                  <a:schemeClr val="accent1"/>
                </a:solidFill>
              </a:rPr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Metodologia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referências teóricas 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Coleta de dados da indústria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000"/>
              <a:buChar char="❏"/>
            </a:pPr>
            <a:r>
              <a:rPr lang="en-US" sz="2000">
                <a:solidFill>
                  <a:srgbClr val="000000"/>
                </a:solidFill>
              </a:rPr>
              <a:t>Implementação de dados no POC</a:t>
            </a:r>
            <a:endParaRPr sz="2000">
              <a:solidFill>
                <a:srgbClr val="000000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Análises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Conclusões e Discussão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000"/>
              <a:t>No POC foram construídos os diagramas de montagem dos 20 produtos</a:t>
            </a:r>
            <a:endParaRPr sz="3000"/>
          </a:p>
        </p:txBody>
      </p:sp>
      <p:sp>
        <p:nvSpPr>
          <p:cNvPr id="263" name="Google Shape;263;p29"/>
          <p:cNvSpPr txBox="1"/>
          <p:nvPr/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21</a:t>
            </a:fld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2547600"/>
            <a:ext cx="54006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00" y="3871575"/>
            <a:ext cx="57816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000" y="4881225"/>
            <a:ext cx="5400675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272" name="Google Shape;272;p30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22</a:t>
            </a:fld>
            <a:endParaRPr/>
          </a:p>
        </p:txBody>
      </p:sp>
      <p:sp>
        <p:nvSpPr>
          <p:cNvPr id="273" name="Google Shape;273;p3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◻"/>
            </a:pPr>
            <a:r>
              <a:rPr lang="en-US" sz="2000">
                <a:solidFill>
                  <a:schemeClr val="accent1"/>
                </a:solidFill>
              </a:rPr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Metodologia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referências teóricas 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Coleta de dados da indústria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Implementação de dados no POC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000"/>
              <a:buChar char="❏"/>
            </a:pPr>
            <a:r>
              <a:rPr lang="en-US" sz="2000">
                <a:solidFill>
                  <a:srgbClr val="000000"/>
                </a:solidFill>
              </a:rPr>
              <a:t>Análises</a:t>
            </a:r>
            <a:endParaRPr sz="2000">
              <a:solidFill>
                <a:srgbClr val="000000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Conclusões e Discussão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/>
        </p:nvSpPr>
        <p:spPr>
          <a:xfrm>
            <a:off x="5980700" y="2482425"/>
            <a:ext cx="2352900" cy="3744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Somente os custos diretos, como matéria-prima e mão-de-obra direta, são considerados como custos dos produtos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 opera com margem de contribuição de ~40%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Análise Econômica</a:t>
            </a:r>
            <a:endParaRPr/>
          </a:p>
        </p:txBody>
      </p:sp>
      <p:sp>
        <p:nvSpPr>
          <p:cNvPr id="280" name="Google Shape;280;p31"/>
          <p:cNvSpPr txBox="1"/>
          <p:nvPr/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23</a:t>
            </a:fld>
            <a:endParaRPr/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 r="86842" b="34967"/>
          <a:stretch/>
        </p:blipFill>
        <p:spPr>
          <a:xfrm>
            <a:off x="1926875" y="2111142"/>
            <a:ext cx="2032650" cy="44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1"/>
          <p:cNvSpPr/>
          <p:nvPr/>
        </p:nvSpPr>
        <p:spPr>
          <a:xfrm rot="8100000">
            <a:off x="4412681" y="3699446"/>
            <a:ext cx="1058539" cy="1050902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1"/>
          <p:cNvSpPr txBox="1"/>
          <p:nvPr/>
        </p:nvSpPr>
        <p:spPr>
          <a:xfrm>
            <a:off x="0" y="1305900"/>
            <a:ext cx="7210200" cy="1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Análise de lucratividade e Ponto de Equilíbrio</a:t>
            </a:r>
            <a:endParaRPr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/>
        </p:nvSpPr>
        <p:spPr>
          <a:xfrm>
            <a:off x="7210200" y="2188525"/>
            <a:ext cx="1821000" cy="3744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abscissa: volume em receitas obtidas a partir da venda de um mix de produto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Questrial"/>
              <a:buChar char="●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ordenada: valores totais de custos 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Análise Econômica</a:t>
            </a:r>
            <a:endParaRPr/>
          </a:p>
        </p:txBody>
      </p:sp>
      <p:sp>
        <p:nvSpPr>
          <p:cNvPr id="290" name="Google Shape;290;p32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24</a:t>
            </a:fld>
            <a:endParaRPr/>
          </a:p>
        </p:txBody>
      </p:sp>
      <p:pic>
        <p:nvPicPr>
          <p:cNvPr id="291" name="Google Shape;2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00" y="2141225"/>
            <a:ext cx="6386350" cy="400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2"/>
          <p:cNvSpPr/>
          <p:nvPr/>
        </p:nvSpPr>
        <p:spPr>
          <a:xfrm rot="8100000">
            <a:off x="6108356" y="3535521"/>
            <a:ext cx="1058539" cy="1050902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 txBox="1"/>
          <p:nvPr/>
        </p:nvSpPr>
        <p:spPr>
          <a:xfrm>
            <a:off x="0" y="1305900"/>
            <a:ext cx="72102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Análise de lucratividade e Ponto de Equilíbrio</a:t>
            </a:r>
            <a:endParaRPr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Análise Econômica</a:t>
            </a:r>
            <a:endParaRPr/>
          </a:p>
        </p:txBody>
      </p:sp>
      <p:sp>
        <p:nvSpPr>
          <p:cNvPr id="299" name="Google Shape;299;p33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25</a:t>
            </a:fld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25" y="2262500"/>
            <a:ext cx="8251899" cy="38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 txBox="1"/>
          <p:nvPr/>
        </p:nvSpPr>
        <p:spPr>
          <a:xfrm>
            <a:off x="0" y="1305900"/>
            <a:ext cx="721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Análise das margens de contribuição</a:t>
            </a:r>
            <a:endParaRPr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Análise Econômica</a:t>
            </a:r>
            <a:endParaRPr/>
          </a:p>
        </p:txBody>
      </p:sp>
      <p:sp>
        <p:nvSpPr>
          <p:cNvPr id="307" name="Google Shape;307;p34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26</a:t>
            </a:fld>
            <a:endParaRPr/>
          </a:p>
        </p:txBody>
      </p:sp>
      <p:pic>
        <p:nvPicPr>
          <p:cNvPr id="308" name="Google Shape;3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50" y="2117545"/>
            <a:ext cx="6671850" cy="46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/>
        </p:nvSpPr>
        <p:spPr>
          <a:xfrm>
            <a:off x="0" y="1305900"/>
            <a:ext cx="721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Análise das margens de contribuição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7342275" y="3184150"/>
            <a:ext cx="1575900" cy="2241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Questrial"/>
                <a:ea typeface="Questrial"/>
                <a:cs typeface="Questrial"/>
                <a:sym typeface="Questrial"/>
              </a:rPr>
              <a:t>Análise permite determinar quais são os produtos mais rentáveis e para qual cliente</a:t>
            </a:r>
            <a:endParaRPr sz="16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Análise Econômica</a:t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fld>
            <a:endParaRPr/>
          </a:p>
        </p:txBody>
      </p:sp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700" y="2125600"/>
            <a:ext cx="3901887" cy="28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587" y="2125603"/>
            <a:ext cx="4041588" cy="288346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/>
          <p:nvPr/>
        </p:nvSpPr>
        <p:spPr>
          <a:xfrm>
            <a:off x="684775" y="5213600"/>
            <a:ext cx="8009400" cy="84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De 21 produtos estudados, os 10 que apresentam maior margem de contribuição total somam mais de 62% da margem de contribuição total &gt; as margens de contribuição total são bem distribuídas entre os produtos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/>
              <a:t>Análise Econômica</a:t>
            </a:r>
            <a:endParaRPr/>
          </a:p>
        </p:txBody>
      </p:sp>
      <p:sp>
        <p:nvSpPr>
          <p:cNvPr id="325" name="Google Shape;325;p36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28</a:t>
            </a:fld>
            <a:endParaRPr/>
          </a:p>
        </p:txBody>
      </p:sp>
      <p:pic>
        <p:nvPicPr>
          <p:cNvPr id="326" name="Google Shape;3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25" y="2330025"/>
            <a:ext cx="6731950" cy="36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7316150" y="2616100"/>
            <a:ext cx="1684500" cy="3096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Os dois mais custosos representam 76% dos custos estão concentrados em dois itens.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Além disso, dos 28 itens, 18 correspondem a uma pequena parcela dos custos.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29</a:t>
            </a:fld>
            <a:endParaRPr/>
          </a:p>
        </p:txBody>
      </p:sp>
      <p:sp>
        <p:nvSpPr>
          <p:cNvPr id="334" name="Google Shape;334;p3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◻"/>
            </a:pPr>
            <a:r>
              <a:rPr lang="en-US" sz="2000">
                <a:solidFill>
                  <a:schemeClr val="accent1"/>
                </a:solidFill>
              </a:rPr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Metodologia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referências teóricas 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Coleta de dados da indústria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Implementação de dados no POC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Análises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000"/>
              <a:buChar char="❏"/>
            </a:pPr>
            <a:r>
              <a:rPr lang="en-US" sz="2000">
                <a:solidFill>
                  <a:srgbClr val="000000"/>
                </a:solidFill>
              </a:rPr>
              <a:t>Conclusões e Discussão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Motivação</a:t>
            </a:r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1280160" y="1844040"/>
            <a:ext cx="74859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200"/>
              <a:t>Aplicar os aprendizados obtidos no curso de Engenharia Química no entendimento do processo de produção </a:t>
            </a:r>
            <a:endParaRPr sz="2200"/>
          </a:p>
          <a:p>
            <a:pPr marL="457200" lvl="0" indent="-3886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2200"/>
          </a:p>
          <a:p>
            <a:pPr marL="457200" lvl="0" indent="-3886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2200"/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200"/>
              <a:t>Obter novos aprendizados acerca de vertentes de engenharia econômica de empresas</a:t>
            </a:r>
            <a:endParaRPr sz="2200"/>
          </a:p>
          <a:p>
            <a:pPr marL="457200" lvl="0" indent="-38862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2200"/>
          </a:p>
          <a:p>
            <a:pPr marL="0" lvl="0" indent="0" algn="just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200"/>
              <a:t>Compreender aspectos econômicos que são relevantes para quaisquer indústrias e/ou negócios - aprofundar conhecimentos em preços e formação de custos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2200"/>
          </a:p>
        </p:txBody>
      </p:sp>
      <p:pic>
        <p:nvPicPr>
          <p:cNvPr id="90" name="Google Shape;90;p11" descr="C:\Users\Debora\Downloads\knowled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72" y="3444315"/>
            <a:ext cx="944805" cy="94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 descr="C:\Users\Debora\Downloads\brai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99" y="2032211"/>
            <a:ext cx="970069" cy="97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 descr="C:\Users\Debora\Downloads\han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194" y="4831082"/>
            <a:ext cx="975360" cy="97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Conclusões e discussão</a:t>
            </a:r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body" idx="1"/>
          </p:nvPr>
        </p:nvSpPr>
        <p:spPr>
          <a:xfrm>
            <a:off x="612650" y="1524000"/>
            <a:ext cx="8153400" cy="51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Char char="◻"/>
            </a:pPr>
            <a:r>
              <a:rPr lang="en-US" sz="2000" dirty="0" err="1"/>
              <a:t>Entendimento</a:t>
            </a:r>
            <a:r>
              <a:rPr lang="en-US" sz="2000" dirty="0"/>
              <a:t> </a:t>
            </a:r>
            <a:r>
              <a:rPr lang="en-US" sz="2000" dirty="0" err="1"/>
              <a:t>procesos</a:t>
            </a:r>
            <a:r>
              <a:rPr lang="en-US" sz="2000" dirty="0"/>
              <a:t> </a:t>
            </a:r>
            <a:r>
              <a:rPr lang="en-US" sz="2000" dirty="0" err="1"/>
              <a:t>produtivos</a:t>
            </a:r>
            <a:endParaRPr sz="20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◻"/>
            </a:pPr>
            <a:r>
              <a:rPr lang="en-US" sz="2000" dirty="0" err="1"/>
              <a:t>Levantamento</a:t>
            </a:r>
            <a:r>
              <a:rPr lang="en-US" sz="2000" dirty="0"/>
              <a:t> de </a:t>
            </a:r>
            <a:r>
              <a:rPr lang="en-US" sz="2000" dirty="0" err="1"/>
              <a:t>Custos</a:t>
            </a:r>
            <a:endParaRPr sz="20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◻"/>
            </a:pPr>
            <a:r>
              <a:rPr lang="en-US" sz="2000" dirty="0" err="1"/>
              <a:t>Análises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Mix de </a:t>
            </a:r>
            <a:r>
              <a:rPr lang="en-US" sz="2000" dirty="0" err="1"/>
              <a:t>Produtos</a:t>
            </a:r>
            <a:r>
              <a:rPr lang="en-US" sz="2000" dirty="0"/>
              <a:t>, </a:t>
            </a:r>
            <a:r>
              <a:rPr lang="en-US" sz="2000" dirty="0" err="1"/>
              <a:t>Rentabilidades</a:t>
            </a:r>
            <a:r>
              <a:rPr lang="en-US" sz="2000" dirty="0"/>
              <a:t>, </a:t>
            </a:r>
            <a:r>
              <a:rPr lang="en-US" sz="2000" dirty="0" err="1"/>
              <a:t>Margens</a:t>
            </a:r>
            <a:r>
              <a:rPr lang="en-US" sz="2000" dirty="0"/>
              <a:t> de </a:t>
            </a:r>
            <a:r>
              <a:rPr lang="en-US" sz="2000" dirty="0" err="1"/>
              <a:t>Contribuição</a:t>
            </a:r>
            <a:r>
              <a:rPr lang="en-US" sz="2000" dirty="0"/>
              <a:t>, </a:t>
            </a:r>
            <a:r>
              <a:rPr lang="en-US" sz="2000" dirty="0" err="1"/>
              <a:t>Curva</a:t>
            </a:r>
            <a:r>
              <a:rPr lang="en-US" sz="2000" dirty="0"/>
              <a:t> ABC</a:t>
            </a:r>
            <a:endParaRPr sz="20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◻"/>
            </a:pPr>
            <a:r>
              <a:rPr lang="en-US" sz="2000" dirty="0" err="1"/>
              <a:t>Destaque</a:t>
            </a:r>
            <a:r>
              <a:rPr lang="en-US" sz="2000" dirty="0"/>
              <a:t>: </a:t>
            </a:r>
            <a:endParaRPr sz="20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⬜"/>
            </a:pPr>
            <a:r>
              <a:rPr lang="en-US" sz="2000" dirty="0" err="1"/>
              <a:t>Margem</a:t>
            </a:r>
            <a:r>
              <a:rPr lang="en-US" sz="2000" dirty="0"/>
              <a:t> de </a:t>
            </a:r>
            <a:r>
              <a:rPr lang="en-US" sz="2000" dirty="0" err="1"/>
              <a:t>Contribuição</a:t>
            </a:r>
            <a:r>
              <a:rPr lang="en-US" sz="2000" dirty="0"/>
              <a:t> (BU: 40%); </a:t>
            </a:r>
            <a:endParaRPr sz="20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⬜"/>
            </a:pPr>
            <a:r>
              <a:rPr lang="en-US" sz="2000" dirty="0" err="1"/>
              <a:t>Preço</a:t>
            </a:r>
            <a:r>
              <a:rPr lang="en-US" sz="2000" dirty="0"/>
              <a:t> de Venda (48 </a:t>
            </a:r>
            <a:r>
              <a:rPr lang="en-US" sz="2000" dirty="0" err="1"/>
              <a:t>Uni</a:t>
            </a:r>
            <a:r>
              <a:rPr lang="en-US" sz="2000" dirty="0"/>
              <a:t> - Indústria:R$4,35 ; </a:t>
            </a:r>
            <a:r>
              <a:rPr lang="en-US" sz="2000" dirty="0" err="1"/>
              <a:t>Concorrentes</a:t>
            </a:r>
            <a:r>
              <a:rPr lang="en-US" sz="2000" dirty="0"/>
              <a:t>: R$5,82 / 60 </a:t>
            </a:r>
            <a:r>
              <a:rPr lang="en-US" sz="2000" dirty="0" err="1"/>
              <a:t>Uni</a:t>
            </a:r>
            <a:r>
              <a:rPr lang="en-US" sz="2000" dirty="0"/>
              <a:t> -Indústria:R$5,45; </a:t>
            </a:r>
            <a:r>
              <a:rPr lang="en-US" sz="2000" dirty="0" err="1"/>
              <a:t>Concorrentes</a:t>
            </a:r>
            <a:r>
              <a:rPr lang="en-US" sz="2000" dirty="0"/>
              <a:t>: R$6,30 )</a:t>
            </a:r>
            <a:endParaRPr sz="20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⬜"/>
            </a:pPr>
            <a:r>
              <a:rPr lang="en-US" sz="2000" dirty="0" err="1"/>
              <a:t>Líder</a:t>
            </a:r>
            <a:r>
              <a:rPr lang="en-US" sz="2000" dirty="0"/>
              <a:t> de </a:t>
            </a:r>
            <a:r>
              <a:rPr lang="en-US" sz="2000" dirty="0" err="1"/>
              <a:t>mercado</a:t>
            </a:r>
            <a:r>
              <a:rPr lang="en-US" sz="2000" dirty="0"/>
              <a:t> - </a:t>
            </a:r>
            <a:r>
              <a:rPr lang="en-US" sz="2000" dirty="0" err="1"/>
              <a:t>diferencial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margens</a:t>
            </a:r>
            <a:endParaRPr sz="20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◻"/>
            </a:pPr>
            <a:r>
              <a:rPr lang="en-US" sz="2000" dirty="0" err="1"/>
              <a:t>Sistema</a:t>
            </a:r>
            <a:r>
              <a:rPr lang="en-US" sz="2000" dirty="0"/>
              <a:t> de </a:t>
            </a:r>
            <a:r>
              <a:rPr lang="en-US" sz="2000" dirty="0" err="1"/>
              <a:t>custos</a:t>
            </a:r>
            <a:r>
              <a:rPr lang="en-US" sz="2000" dirty="0"/>
              <a:t> </a:t>
            </a:r>
            <a:r>
              <a:rPr lang="en-US" sz="2000" dirty="0" err="1"/>
              <a:t>condizente</a:t>
            </a:r>
            <a:r>
              <a:rPr lang="en-US" sz="2000" dirty="0"/>
              <a:t> com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produtivo</a:t>
            </a:r>
            <a:r>
              <a:rPr lang="en-US" sz="2000" dirty="0"/>
              <a:t> - </a:t>
            </a:r>
            <a:r>
              <a:rPr lang="en-US" sz="2000" dirty="0" err="1"/>
              <a:t>Auxílio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decisões</a:t>
            </a:r>
            <a:r>
              <a:rPr lang="en-US" sz="2000" dirty="0"/>
              <a:t> </a:t>
            </a:r>
            <a:r>
              <a:rPr lang="en-US" sz="2000" dirty="0" err="1"/>
              <a:t>gerenciais</a:t>
            </a:r>
            <a:endParaRPr sz="2000" dirty="0"/>
          </a:p>
        </p:txBody>
      </p:sp>
      <p:sp>
        <p:nvSpPr>
          <p:cNvPr id="342" name="Google Shape;342;p38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"/>
              <a:buNone/>
            </a:pPr>
            <a:r>
              <a:rPr lang="en-US">
                <a:solidFill>
                  <a:srgbClr val="000000"/>
                </a:solidFill>
              </a:rPr>
              <a:t>bruna.barberato@usp.br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"/>
              <a:buNone/>
            </a:pPr>
            <a:r>
              <a:rPr lang="en-US"/>
              <a:t>camila.lembo@usp.br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0"/>
              <a:buNone/>
            </a:pPr>
            <a:r>
              <a:rPr lang="en-US"/>
              <a:t>julia.winkel@usp.br</a:t>
            </a:r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</a:pPr>
            <a:r>
              <a:rPr lang="en-US" sz="2800" b="0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Obrigad</a:t>
            </a:r>
            <a:r>
              <a:rPr lang="en-US"/>
              <a:t>a!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Objetivos do Trabalho</a:t>
            </a: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/>
              <a:t>Análise econômica de uma indústria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/>
              <a:t>	- Método de Custeio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/>
              <a:t>	- Uso de Software de auxílio: POC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/>
              <a:t>Análises: 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Font typeface="Questrial"/>
              <a:buChar char="-"/>
            </a:pPr>
            <a:r>
              <a:rPr lang="en-US" sz="2400"/>
              <a:t>margem por mix de produtos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Font typeface="Questrial"/>
              <a:buChar char="-"/>
            </a:pPr>
            <a:r>
              <a:rPr lang="en-US" sz="2400"/>
              <a:t>orçamentos de produtos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Font typeface="Questrial"/>
              <a:buChar char="-"/>
            </a:pPr>
            <a:r>
              <a:rPr lang="en-US" sz="2400"/>
              <a:t>formação de preços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Font typeface="Questrial"/>
              <a:buChar char="-"/>
            </a:pPr>
            <a:r>
              <a:rPr lang="en-US" sz="2400"/>
              <a:t>previsão de compra e pessoal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Font typeface="Questrial"/>
              <a:buChar char="-"/>
            </a:pPr>
            <a:r>
              <a:rPr lang="en-US" sz="2400"/>
              <a:t>curva ABC de custos e faturamento</a:t>
            </a:r>
            <a:endParaRPr sz="2400"/>
          </a:p>
          <a:p>
            <a:pPr marL="45720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Font typeface="Questrial"/>
              <a:buChar char="-"/>
            </a:pPr>
            <a:r>
              <a:rPr lang="en-US" sz="2400"/>
              <a:t>entre outros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fld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◻"/>
            </a:pPr>
            <a:r>
              <a:rPr lang="en-US" sz="2000">
                <a:solidFill>
                  <a:schemeClr val="accent1"/>
                </a:solidFill>
              </a:rPr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000"/>
              <a:buChar char="❏"/>
            </a:pPr>
            <a:r>
              <a:rPr lang="en-US" sz="2000"/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Metodologia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referências teóricas 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Coleta de dados da indústria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Implementação de dados no POC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Análises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Conclusões e Discussão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/>
              <a:t>A indústria case é de grande relevância no segmento em que atua</a:t>
            </a:r>
            <a:endParaRPr sz="3000"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 b="1"/>
              <a:t>Localização da Indústria:</a:t>
            </a:r>
            <a:r>
              <a:rPr lang="en-US" sz="2400"/>
              <a:t> São Paulo, SP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 b="1"/>
              <a:t>Produto:</a:t>
            </a:r>
            <a:r>
              <a:rPr lang="en-US" sz="2400"/>
              <a:t> Lenços Umedecidos – Baby (Marca própria)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 b="1"/>
              <a:t>Produção:</a:t>
            </a:r>
            <a:r>
              <a:rPr lang="en-US" sz="2400"/>
              <a:t> 4.000.000 unidades/mês - R$200.000.000/ano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 b="1"/>
              <a:t>Aspectos Gerais:</a:t>
            </a: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/>
              <a:t>Mercado  Nacional e Internacional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/>
              <a:t>~100 funcionários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rPr lang="en-US" sz="2400"/>
              <a:t>Compliance</a:t>
            </a:r>
            <a:endParaRPr sz="2400"/>
          </a:p>
        </p:txBody>
      </p:sp>
      <p:pic>
        <p:nvPicPr>
          <p:cNvPr id="116" name="Google Shape;116;p14" descr="C:\Users\Debora\Downloads\manufactur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3975" y="3611880"/>
            <a:ext cx="1722226" cy="172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2400">
                <a:solidFill>
                  <a:schemeClr val="dk1"/>
                </a:solidFill>
              </a:rPr>
              <a:t>O foco do estudo é na BU de marcas próprias com 3 marcas e 20 produtos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800">
                <a:solidFill>
                  <a:schemeClr val="bg1"/>
                </a:solidFill>
                <a:latin typeface="Questrial"/>
                <a:ea typeface="Questrial"/>
                <a:cs typeface="Questrial"/>
                <a:sym typeface="Questrial"/>
              </a:rPr>
              <a:t>7</a:t>
            </a:fld>
            <a:endParaRPr sz="2400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00" y="3193550"/>
            <a:ext cx="42100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155250" y="1761700"/>
            <a:ext cx="883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-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indústria case possui uma estrutura complexa de mais de um segmento de produção. 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-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margem bruta de contribuição de cada produto vendido (e de cada</a:t>
            </a:r>
            <a:r>
              <a:rPr lang="en-US" sz="16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business unit</a:t>
            </a: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 deve cobrir os custos e despesas fixas da empresa. 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-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 BUs não possuem lucro, mas margem de contribuição.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5536775" y="31935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Para 1 BU: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-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cadastrados produtos de 3 marcas próprias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-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diferentes fragrâncias, tipo de tampa, design de embalagem, número de lenços por pacote e caixa de embarque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-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construção de diagramas de 21 produtos</a:t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4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Índice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fld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35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◻"/>
            </a:pPr>
            <a:r>
              <a:rPr lang="en-US" sz="2000">
                <a:solidFill>
                  <a:schemeClr val="accent1"/>
                </a:solidFill>
              </a:rPr>
              <a:t>Motivação e Objetivos</a:t>
            </a:r>
            <a:endParaRPr sz="2000"/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Caso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9900"/>
              </a:buClr>
              <a:buSzPts val="2000"/>
              <a:buChar char="❏"/>
            </a:pPr>
            <a:r>
              <a:rPr lang="en-US" sz="2000">
                <a:solidFill>
                  <a:srgbClr val="000000"/>
                </a:solidFill>
              </a:rPr>
              <a:t>Metodologia</a:t>
            </a:r>
            <a:endParaRPr sz="2000">
              <a:solidFill>
                <a:srgbClr val="000000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Estudo de referências teóricas 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Coleta de dados da indústria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Implementação de dados no POC</a:t>
            </a:r>
            <a:endParaRPr sz="2000">
              <a:solidFill>
                <a:schemeClr val="accent1"/>
              </a:solidFill>
            </a:endParaRPr>
          </a:p>
          <a:p>
            <a:pPr marL="639762" marR="0" lvl="1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Análises</a:t>
            </a:r>
            <a:endParaRPr sz="2000">
              <a:solidFill>
                <a:schemeClr val="accent1"/>
              </a:solidFill>
            </a:endParaRPr>
          </a:p>
          <a:p>
            <a:pPr marL="319087" marR="0" lvl="0" indent="-33559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❏"/>
            </a:pPr>
            <a:r>
              <a:rPr lang="en-US" sz="2000">
                <a:solidFill>
                  <a:schemeClr val="accent1"/>
                </a:solidFill>
              </a:rPr>
              <a:t>Conclusões e Discussão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19087" marR="0" lvl="0" indent="-208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sz="2400"/>
              <a:t>Estudo de referências teóricas</a:t>
            </a: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sz="2400"/>
              <a:t>Coleta de dados da indústria</a:t>
            </a: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sz="2400"/>
              <a:t>Implementação de dados no POC</a:t>
            </a:r>
            <a:endParaRPr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sz="2400"/>
              <a:t>Análises</a:t>
            </a:r>
            <a:endParaRPr sz="2400"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 sz="2400"/>
              <a:t>Interpretação e análise crítica</a:t>
            </a:r>
            <a:endParaRPr sz="2400" b="1">
              <a:solidFill>
                <a:srgbClr val="FFC000"/>
              </a:solidFill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</a:pPr>
            <a:r>
              <a:rPr lang="en-US" sz="3000"/>
              <a:t>O trabalho foi dividido em macro atividades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ediano">
  <a:themeElements>
    <a:clrScheme name="Median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Mediano">
  <a:themeElements>
    <a:clrScheme name="Median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iano">
  <a:themeElements>
    <a:clrScheme name="Median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ediano">
  <a:themeElements>
    <a:clrScheme name="Median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Apresentação na tela (4:3)</PresentationFormat>
  <Paragraphs>255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Roboto</vt:lpstr>
      <vt:lpstr>Questrial</vt:lpstr>
      <vt:lpstr>Noto Sans Symbols</vt:lpstr>
      <vt:lpstr>Times New Roman</vt:lpstr>
      <vt:lpstr>1_Mediano</vt:lpstr>
      <vt:lpstr>9_Mediano</vt:lpstr>
      <vt:lpstr>2_Mediano</vt:lpstr>
      <vt:lpstr>2_Mediano</vt:lpstr>
      <vt:lpstr>ANÁLISE ECONÔMICA DE INDÚSTRIA DE LENÇOS UMEDECIDOS  Bruna Barberato Camila Lembo Julia zum</vt:lpstr>
      <vt:lpstr>Índice</vt:lpstr>
      <vt:lpstr>Motivação</vt:lpstr>
      <vt:lpstr>Objetivos do Trabalho</vt:lpstr>
      <vt:lpstr>Índice</vt:lpstr>
      <vt:lpstr>A indústria case é de grande relevância no segmento em que atua</vt:lpstr>
      <vt:lpstr>O foco do estudo é na BU de marcas próprias com 3 marcas e 20 produtos</vt:lpstr>
      <vt:lpstr>Índice</vt:lpstr>
      <vt:lpstr>O trabalho foi dividido em macro atividades</vt:lpstr>
      <vt:lpstr>Índice</vt:lpstr>
      <vt:lpstr>O POC é um software de apoio à decisão</vt:lpstr>
      <vt:lpstr>O POC procura responder à importantes questões gerenciais</vt:lpstr>
      <vt:lpstr>Foram estudados Classificação e Métodos de Custeio</vt:lpstr>
      <vt:lpstr>Porque aplicamos no case e utilizamos o POC</vt:lpstr>
      <vt:lpstr>Índice</vt:lpstr>
      <vt:lpstr>Primeiramente foi feito um levantamento do fluxograma de beneficiamento da indústria</vt:lpstr>
      <vt:lpstr>Foram definidos e levantados todos os custos fixos e variáveis relacionados ao processo</vt:lpstr>
      <vt:lpstr>Foram definidos e levantados todos os custos fixos e variáveis relacionados ao processo</vt:lpstr>
      <vt:lpstr>Foram definidos e levantados todos os custos fixos e variáveis relacionados ao processo</vt:lpstr>
      <vt:lpstr>Índice</vt:lpstr>
      <vt:lpstr>No POC foram construídos os diagramas de montagem dos 20 produtos</vt:lpstr>
      <vt:lpstr>Índice</vt:lpstr>
      <vt:lpstr>Análise Econômica</vt:lpstr>
      <vt:lpstr>Análise Econômica</vt:lpstr>
      <vt:lpstr>Análise Econômica</vt:lpstr>
      <vt:lpstr>Análise Econômica</vt:lpstr>
      <vt:lpstr>Análise Econômica</vt:lpstr>
      <vt:lpstr>Análise Econômica</vt:lpstr>
      <vt:lpstr>Índice</vt:lpstr>
      <vt:lpstr>Conclusões e discussão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ECONÔMICA DE INDÚSTRIA DE LENÇOS UMEDECIDOS  Bruna Barberato Camila Lembo Julia zum</dc:title>
  <dc:creator>Bruna Barberato</dc:creator>
  <cp:lastModifiedBy>Bruna Barberato</cp:lastModifiedBy>
  <cp:revision>1</cp:revision>
  <dcterms:modified xsi:type="dcterms:W3CDTF">2019-04-02T22:53:09Z</dcterms:modified>
</cp:coreProperties>
</file>