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88" r:id="rId9"/>
    <p:sldId id="265" r:id="rId10"/>
    <p:sldId id="268" r:id="rId11"/>
    <p:sldId id="281" r:id="rId12"/>
    <p:sldId id="283" r:id="rId13"/>
    <p:sldId id="284" r:id="rId14"/>
    <p:sldId id="282" r:id="rId15"/>
    <p:sldId id="266" r:id="rId16"/>
    <p:sldId id="277" r:id="rId17"/>
    <p:sldId id="276" r:id="rId18"/>
    <p:sldId id="278" r:id="rId19"/>
    <p:sldId id="274" r:id="rId20"/>
    <p:sldId id="275" r:id="rId21"/>
    <p:sldId id="279" r:id="rId22"/>
    <p:sldId id="280" r:id="rId23"/>
    <p:sldId id="263" r:id="rId24"/>
    <p:sldId id="270" r:id="rId25"/>
    <p:sldId id="272" r:id="rId26"/>
    <p:sldId id="273" r:id="rId27"/>
    <p:sldId id="271" r:id="rId28"/>
    <p:sldId id="285" r:id="rId29"/>
    <p:sldId id="286" r:id="rId30"/>
    <p:sldId id="287" r:id="rId31"/>
    <p:sldId id="289" r:id="rId32"/>
    <p:sldId id="290" r:id="rId33"/>
    <p:sldId id="291" r:id="rId34"/>
    <p:sldId id="293" r:id="rId35"/>
    <p:sldId id="294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17E"/>
    <a:srgbClr val="004570"/>
    <a:srgbClr val="0040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65" autoAdjust="0"/>
    <p:restoredTop sz="94660"/>
  </p:normalViewPr>
  <p:slideViewPr>
    <p:cSldViewPr snapToGrid="0">
      <p:cViewPr varScale="1">
        <p:scale>
          <a:sx n="91" d="100"/>
          <a:sy n="91" d="100"/>
        </p:scale>
        <p:origin x="84" y="3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Planilha1!$A$3</c:f>
              <c:strCache>
                <c:ptCount val="1"/>
                <c:pt idx="0">
                  <c:v>LUCRO LIQUIDO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Planilha1!$B$1:$F$1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Planilha1!$B$3:$F$3</c:f>
              <c:numCache>
                <c:formatCode>_(* #,##0.00_);_(* \(#,##0.00\);_(* "-"??_);_(@_)</c:formatCode>
                <c:ptCount val="5"/>
                <c:pt idx="0">
                  <c:v>-38659240.68</c:v>
                </c:pt>
                <c:pt idx="1">
                  <c:v>-25790012.48</c:v>
                </c:pt>
                <c:pt idx="2">
                  <c:v>-29317742.960000001</c:v>
                </c:pt>
                <c:pt idx="3">
                  <c:v>-16844160.059999999</c:v>
                </c:pt>
                <c:pt idx="4">
                  <c:v>-27236795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F65-45A8-935E-E0C6ED469D24}"/>
            </c:ext>
          </c:extLst>
        </c:ser>
        <c:ser>
          <c:idx val="1"/>
          <c:order val="1"/>
          <c:tx>
            <c:strRef>
              <c:f>Planilha1!$A$4</c:f>
              <c:strCache>
                <c:ptCount val="1"/>
                <c:pt idx="0">
                  <c:v>PATRIMÔNIO LÍQUIDO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Planilha1!$B$1:$F$1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Planilha1!$B$4:$F$4</c:f>
              <c:numCache>
                <c:formatCode>_(* #,##0.00_);_(* \(#,##0.00\);_(* "-"??_);_(@_)</c:formatCode>
                <c:ptCount val="5"/>
                <c:pt idx="0">
                  <c:v>60047374.520000003</c:v>
                </c:pt>
                <c:pt idx="1">
                  <c:v>32021440.600000001</c:v>
                </c:pt>
                <c:pt idx="2">
                  <c:v>1090532.1499999999</c:v>
                </c:pt>
                <c:pt idx="3">
                  <c:v>-17345768.59</c:v>
                </c:pt>
                <c:pt idx="4">
                  <c:v>-46174704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F65-45A8-935E-E0C6ED469D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69009936"/>
        <c:axId val="-269011568"/>
      </c:barChart>
      <c:catAx>
        <c:axId val="-2690099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69011568"/>
        <c:crosses val="autoZero"/>
        <c:auto val="1"/>
        <c:lblAlgn val="ctr"/>
        <c:lblOffset val="100"/>
        <c:noMultiLvlLbl val="0"/>
      </c:catAx>
      <c:valAx>
        <c:axId val="-269011568"/>
        <c:scaling>
          <c:orientation val="minMax"/>
        </c:scaling>
        <c:delete val="0"/>
        <c:axPos val="l"/>
        <c:numFmt formatCode="_(* #,##0.00_);_(* \(#,##0.00\);_(* &quot;-&quot;??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69009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Planilha1!$A$23</c:f>
              <c:strCache>
                <c:ptCount val="1"/>
                <c:pt idx="0">
                  <c:v>Brasileiro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Planilha1!$B$22:$J$22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Planilha1!$B$23:$J$23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DFD-45FF-818A-F9081F757C3E}"/>
            </c:ext>
          </c:extLst>
        </c:ser>
        <c:ser>
          <c:idx val="1"/>
          <c:order val="1"/>
          <c:tx>
            <c:strRef>
              <c:f>Planilha1!$A$24</c:f>
              <c:strCache>
                <c:ptCount val="1"/>
                <c:pt idx="0">
                  <c:v>Mineiro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Planilha1!$B$22:$J$22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Planilha1!$B$24:$J$24</c:f>
              <c:numCache>
                <c:formatCode>General</c:formatCode>
                <c:ptCount val="9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DFD-45FF-818A-F9081F757C3E}"/>
            </c:ext>
          </c:extLst>
        </c:ser>
        <c:ser>
          <c:idx val="2"/>
          <c:order val="2"/>
          <c:tx>
            <c:strRef>
              <c:f>Planilha1!$A$25</c:f>
              <c:strCache>
                <c:ptCount val="1"/>
                <c:pt idx="0">
                  <c:v>Copas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Planilha1!$B$22:$J$22</c:f>
              <c:numCache>
                <c:formatCode>General</c:formatCode>
                <c:ptCount val="9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</c:numCache>
            </c:numRef>
          </c:cat>
          <c:val>
            <c:numRef>
              <c:f>Planilha1!$B$25:$J$25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DFD-45FF-818A-F9081F757C3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69008304"/>
        <c:axId val="-269020272"/>
      </c:barChart>
      <c:catAx>
        <c:axId val="-269008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69020272"/>
        <c:crosses val="autoZero"/>
        <c:auto val="1"/>
        <c:lblAlgn val="ctr"/>
        <c:lblOffset val="100"/>
        <c:noMultiLvlLbl val="0"/>
      </c:catAx>
      <c:valAx>
        <c:axId val="-269020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69008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4F3E4-27AA-4971-B213-6E22DCBA1F26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EC7A-865A-4F85-AADB-FF0C80CC3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6454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4F3E4-27AA-4971-B213-6E22DCBA1F26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EC7A-865A-4F85-AADB-FF0C80CC3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0248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4F3E4-27AA-4971-B213-6E22DCBA1F26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EC7A-865A-4F85-AADB-FF0C80CC3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4244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4F3E4-27AA-4971-B213-6E22DCBA1F26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EC7A-865A-4F85-AADB-FF0C80CC3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3320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4F3E4-27AA-4971-B213-6E22DCBA1F26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EC7A-865A-4F85-AADB-FF0C80CC3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876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4F3E4-27AA-4971-B213-6E22DCBA1F26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EC7A-865A-4F85-AADB-FF0C80CC3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8608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4F3E4-27AA-4971-B213-6E22DCBA1F26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EC7A-865A-4F85-AADB-FF0C80CC3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0763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4F3E4-27AA-4971-B213-6E22DCBA1F26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EC7A-865A-4F85-AADB-FF0C80CC3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4521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4F3E4-27AA-4971-B213-6E22DCBA1F26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EC7A-865A-4F85-AADB-FF0C80CC3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0201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4F3E4-27AA-4971-B213-6E22DCBA1F26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EC7A-865A-4F85-AADB-FF0C80CC3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4278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4F3E4-27AA-4971-B213-6E22DCBA1F26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9BEC7A-865A-4F85-AADB-FF0C80CC3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8904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4F3E4-27AA-4971-B213-6E22DCBA1F26}" type="datetimeFigureOut">
              <a:rPr lang="pt-BR" smtClean="0"/>
              <a:t>24/06/2019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9BEC7A-865A-4F85-AADB-FF0C80CC39F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947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41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cruzeiro esporte cl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6"/>
          <a:stretch/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830957" y="1346200"/>
            <a:ext cx="5554593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200" dirty="0">
                <a:solidFill>
                  <a:schemeClr val="bg1"/>
                </a:solidFill>
                <a:latin typeface="Coneria Script Demo" pitchFamily="2" charset="0"/>
              </a:rPr>
              <a:t>Análise das </a:t>
            </a:r>
            <a:r>
              <a:rPr lang="pt-BR" sz="6600" dirty="0">
                <a:solidFill>
                  <a:schemeClr val="bg1"/>
                </a:solidFill>
                <a:latin typeface="Coneria Script Demo" pitchFamily="2" charset="0"/>
              </a:rPr>
              <a:t>Demonstrações Contábeis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9347813" y="5123835"/>
            <a:ext cx="20377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dirty="0">
                <a:solidFill>
                  <a:schemeClr val="bg1"/>
                </a:solidFill>
                <a:latin typeface="Bahnschrift Light" panose="020B0502040204020203" pitchFamily="34" charset="0"/>
              </a:rPr>
              <a:t>Felippe Paolucci</a:t>
            </a:r>
          </a:p>
          <a:p>
            <a:pPr algn="r"/>
            <a:r>
              <a:rPr lang="pt-BR" dirty="0" err="1">
                <a:solidFill>
                  <a:schemeClr val="bg1"/>
                </a:solidFill>
                <a:latin typeface="Bahnschrift Light" panose="020B0502040204020203" pitchFamily="34" charset="0"/>
              </a:rPr>
              <a:t>Marlos</a:t>
            </a:r>
            <a:r>
              <a:rPr lang="pt-BR" dirty="0">
                <a:solidFill>
                  <a:schemeClr val="bg1"/>
                </a:solidFill>
                <a:latin typeface="Bahnschrift Light" panose="020B0502040204020203" pitchFamily="34" charset="0"/>
              </a:rPr>
              <a:t> Fernandes</a:t>
            </a:r>
          </a:p>
          <a:p>
            <a:pPr algn="r"/>
            <a:r>
              <a:rPr lang="pt-BR" dirty="0">
                <a:solidFill>
                  <a:schemeClr val="bg1"/>
                </a:solidFill>
                <a:latin typeface="Bahnschrift Light" panose="020B0502040204020203" pitchFamily="34" charset="0"/>
              </a:rPr>
              <a:t>Pedro Vilhena</a:t>
            </a:r>
          </a:p>
        </p:txBody>
      </p:sp>
    </p:spTree>
    <p:extLst>
      <p:ext uri="{BB962C8B-B14F-4D97-AF65-F5344CB8AC3E}">
        <p14:creationId xmlns:p14="http://schemas.microsoft.com/office/powerpoint/2010/main" val="1329431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Impact" panose="020B0806030902050204" pitchFamily="34" charset="0"/>
              </a:rPr>
              <a:t>ATIVO INTANGÍVEL</a:t>
            </a:r>
            <a:br>
              <a:rPr lang="pt-BR" dirty="0">
                <a:latin typeface="Impact" panose="020B0806030902050204" pitchFamily="34" charset="0"/>
              </a:rPr>
            </a:br>
            <a:r>
              <a:rPr lang="pt-BR" sz="1600" dirty="0">
                <a:latin typeface="Impact" panose="020B0806030902050204" pitchFamily="34" charset="0"/>
              </a:rPr>
              <a:t>(EM REAIS)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838190" y="1615187"/>
            <a:ext cx="10515610" cy="1740409"/>
            <a:chOff x="322976" y="2432807"/>
            <a:chExt cx="9341141" cy="1546026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 rotWithShape="1">
            <a:blip r:embed="rId2"/>
            <a:srcRect t="17537"/>
            <a:stretch/>
          </p:blipFill>
          <p:spPr>
            <a:xfrm>
              <a:off x="322976" y="2432807"/>
              <a:ext cx="9341141" cy="1546026"/>
            </a:xfrm>
            <a:prstGeom prst="rect">
              <a:avLst/>
            </a:prstGeom>
          </p:spPr>
        </p:pic>
        <p:sp>
          <p:nvSpPr>
            <p:cNvPr id="5" name="Retângulo 4"/>
            <p:cNvSpPr/>
            <p:nvPr/>
          </p:nvSpPr>
          <p:spPr>
            <a:xfrm>
              <a:off x="322977" y="2432807"/>
              <a:ext cx="1874940" cy="2850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b="17955"/>
          <a:stretch/>
        </p:blipFill>
        <p:spPr>
          <a:xfrm>
            <a:off x="1603040" y="3518875"/>
            <a:ext cx="5740822" cy="2990369"/>
          </a:xfrm>
          <a:prstGeom prst="rect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9" name="Retângulo 8"/>
          <p:cNvSpPr/>
          <p:nvPr/>
        </p:nvSpPr>
        <p:spPr>
          <a:xfrm>
            <a:off x="838190" y="2432807"/>
            <a:ext cx="2450294" cy="268448"/>
          </a:xfrm>
          <a:prstGeom prst="rect">
            <a:avLst/>
          </a:prstGeom>
          <a:noFill/>
          <a:ln w="381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1" name="Conector angulado 10"/>
          <p:cNvCxnSpPr>
            <a:stCxn id="9" idx="1"/>
            <a:endCxn id="8" idx="1"/>
          </p:cNvCxnSpPr>
          <p:nvPr/>
        </p:nvCxnSpPr>
        <p:spPr>
          <a:xfrm rot="10800000" flipH="1" flipV="1">
            <a:off x="838190" y="2567030"/>
            <a:ext cx="764850" cy="2447029"/>
          </a:xfrm>
          <a:prstGeom prst="bentConnector3">
            <a:avLst>
              <a:gd name="adj1" fmla="val -29888"/>
            </a:avLst>
          </a:prstGeom>
          <a:ln w="38100">
            <a:solidFill>
              <a:schemeClr val="accent4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/>
          <p:cNvSpPr txBox="1"/>
          <p:nvPr/>
        </p:nvSpPr>
        <p:spPr>
          <a:xfrm>
            <a:off x="8108713" y="4413894"/>
            <a:ext cx="2956259" cy="1200329"/>
          </a:xfrm>
          <a:prstGeom prst="rect">
            <a:avLst/>
          </a:prstGeom>
          <a:solidFill>
            <a:srgbClr val="01417E"/>
          </a:solidFill>
        </p:spPr>
        <p:txBody>
          <a:bodyPr wrap="non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Impact" panose="020B0806030902050204" pitchFamily="34" charset="0"/>
              </a:rPr>
              <a:t>DIREITOS ECONÔMICOS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  <a:latin typeface="Impact" panose="020B0806030902050204" pitchFamily="34" charset="0"/>
              </a:rPr>
              <a:t>X</a:t>
            </a:r>
          </a:p>
          <a:p>
            <a:pPr algn="ctr"/>
            <a:r>
              <a:rPr lang="pt-BR" sz="2400" dirty="0">
                <a:solidFill>
                  <a:schemeClr val="bg1"/>
                </a:solidFill>
                <a:latin typeface="Impact" panose="020B0806030902050204" pitchFamily="34" charset="0"/>
              </a:rPr>
              <a:t>DIREITOS FEDERATIVOS</a:t>
            </a:r>
          </a:p>
        </p:txBody>
      </p:sp>
    </p:spTree>
    <p:extLst>
      <p:ext uri="{BB962C8B-B14F-4D97-AF65-F5344CB8AC3E}">
        <p14:creationId xmlns:p14="http://schemas.microsoft.com/office/powerpoint/2010/main" val="65230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Impact" panose="020B0806030902050204" pitchFamily="34" charset="0"/>
              </a:rPr>
              <a:t>Contas a receber</a:t>
            </a:r>
            <a:br>
              <a:rPr lang="pt-BR" dirty="0">
                <a:latin typeface="Impact" panose="020B0806030902050204" pitchFamily="34" charset="0"/>
              </a:rPr>
            </a:br>
            <a:r>
              <a:rPr lang="pt-BR" sz="1600" dirty="0">
                <a:latin typeface="Impact" panose="020B0806030902050204" pitchFamily="34" charset="0"/>
              </a:rPr>
              <a:t>(EM REAIS)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002EEE29-C34D-48DB-ACAF-FB32CCC02C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5749696"/>
              </p:ext>
            </p:extLst>
          </p:nvPr>
        </p:nvGraphicFramePr>
        <p:xfrm>
          <a:off x="1232452" y="1957852"/>
          <a:ext cx="8931965" cy="198691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4215271">
                  <a:extLst>
                    <a:ext uri="{9D8B030D-6E8A-4147-A177-3AD203B41FA5}">
                      <a16:colId xmlns:a16="http://schemas.microsoft.com/office/drawing/2014/main" xmlns="" val="435405873"/>
                    </a:ext>
                  </a:extLst>
                </a:gridCol>
                <a:gridCol w="1300397">
                  <a:extLst>
                    <a:ext uri="{9D8B030D-6E8A-4147-A177-3AD203B41FA5}">
                      <a16:colId xmlns:a16="http://schemas.microsoft.com/office/drawing/2014/main" xmlns="" val="3054978056"/>
                    </a:ext>
                  </a:extLst>
                </a:gridCol>
                <a:gridCol w="1300397">
                  <a:extLst>
                    <a:ext uri="{9D8B030D-6E8A-4147-A177-3AD203B41FA5}">
                      <a16:colId xmlns:a16="http://schemas.microsoft.com/office/drawing/2014/main" xmlns="" val="2444508671"/>
                    </a:ext>
                  </a:extLst>
                </a:gridCol>
                <a:gridCol w="1057950">
                  <a:extLst>
                    <a:ext uri="{9D8B030D-6E8A-4147-A177-3AD203B41FA5}">
                      <a16:colId xmlns:a16="http://schemas.microsoft.com/office/drawing/2014/main" xmlns="" val="766040166"/>
                    </a:ext>
                  </a:extLst>
                </a:gridCol>
                <a:gridCol w="1057950">
                  <a:extLst>
                    <a:ext uri="{9D8B030D-6E8A-4147-A177-3AD203B41FA5}">
                      <a16:colId xmlns:a16="http://schemas.microsoft.com/office/drawing/2014/main" xmlns="" val="33760996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u="none" strike="noStrike" dirty="0">
                          <a:effectLst/>
                        </a:rPr>
                        <a:t>Contas a receber circulante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2018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2017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A.V 2018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A.V 2017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775899518"/>
                  </a:ext>
                </a:extLst>
              </a:tr>
              <a:tr h="21404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>
                          <a:effectLst/>
                        </a:rPr>
                        <a:t>Licenciamentos, patrocínios e royalties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7.453.482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5.687.834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6,72%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>
                          <a:effectLst/>
                        </a:rPr>
                        <a:t>5,57%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947678324"/>
                  </a:ext>
                </a:extLst>
              </a:tr>
              <a:tr h="21404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>
                          <a:effectLst/>
                        </a:rPr>
                        <a:t>Mecanismo de solidariedade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2.573.976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2,32%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>
                          <a:effectLst/>
                        </a:rPr>
                        <a:t>0,00%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422996844"/>
                  </a:ext>
                </a:extLst>
              </a:tr>
              <a:tr h="21404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</a:rPr>
                        <a:t>Programa sócio torcedor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1.867.522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784.530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1,68%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>
                          <a:effectLst/>
                        </a:rPr>
                        <a:t>0,77%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200619630"/>
                  </a:ext>
                </a:extLst>
              </a:tr>
              <a:tr h="21404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Direitos de transmissão</a:t>
                      </a:r>
                      <a:endParaRPr lang="pt-BR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36.522.779</a:t>
                      </a:r>
                      <a:endParaRPr lang="pt-BR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89.097.327</a:t>
                      </a:r>
                      <a:endParaRPr lang="pt-BR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32,91%</a:t>
                      </a:r>
                      <a:endParaRPr lang="pt-BR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87,25%</a:t>
                      </a:r>
                      <a:endParaRPr lang="pt-BR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7801643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Valores a receber na venda de atletas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62.576.064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6.543.034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56,38%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6,41%</a:t>
                      </a:r>
                      <a:endParaRPr lang="pt-BR" sz="18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327885341"/>
                  </a:ext>
                </a:extLst>
              </a:tr>
              <a:tr h="21404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u="none" strike="noStrike" dirty="0">
                          <a:effectLst/>
                        </a:rPr>
                        <a:t>TOTAL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effectLst/>
                        </a:rPr>
                        <a:t>110.993.823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effectLst/>
                        </a:rPr>
                        <a:t>102.112.725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effectLst/>
                        </a:rPr>
                        <a:t>100%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effectLst/>
                        </a:rPr>
                        <a:t>100,00%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100691371"/>
                  </a:ext>
                </a:extLst>
              </a:tr>
            </a:tbl>
          </a:graphicData>
        </a:graphic>
      </p:graphicFrame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xmlns="" id="{FEBD90EF-B993-4D67-8BFC-4BD429864D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328532"/>
              </p:ext>
            </p:extLst>
          </p:nvPr>
        </p:nvGraphicFramePr>
        <p:xfrm>
          <a:off x="1232452" y="4157583"/>
          <a:ext cx="8931964" cy="141922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4215270">
                  <a:extLst>
                    <a:ext uri="{9D8B030D-6E8A-4147-A177-3AD203B41FA5}">
                      <a16:colId xmlns:a16="http://schemas.microsoft.com/office/drawing/2014/main" xmlns="" val="3232489185"/>
                    </a:ext>
                  </a:extLst>
                </a:gridCol>
                <a:gridCol w="1300397">
                  <a:extLst>
                    <a:ext uri="{9D8B030D-6E8A-4147-A177-3AD203B41FA5}">
                      <a16:colId xmlns:a16="http://schemas.microsoft.com/office/drawing/2014/main" xmlns="" val="4096427767"/>
                    </a:ext>
                  </a:extLst>
                </a:gridCol>
                <a:gridCol w="1300397">
                  <a:extLst>
                    <a:ext uri="{9D8B030D-6E8A-4147-A177-3AD203B41FA5}">
                      <a16:colId xmlns:a16="http://schemas.microsoft.com/office/drawing/2014/main" xmlns="" val="1271586816"/>
                    </a:ext>
                  </a:extLst>
                </a:gridCol>
                <a:gridCol w="1057950">
                  <a:extLst>
                    <a:ext uri="{9D8B030D-6E8A-4147-A177-3AD203B41FA5}">
                      <a16:colId xmlns:a16="http://schemas.microsoft.com/office/drawing/2014/main" xmlns="" val="148887421"/>
                    </a:ext>
                  </a:extLst>
                </a:gridCol>
                <a:gridCol w="1057950">
                  <a:extLst>
                    <a:ext uri="{9D8B030D-6E8A-4147-A177-3AD203B41FA5}">
                      <a16:colId xmlns:a16="http://schemas.microsoft.com/office/drawing/2014/main" xmlns="" val="1104435255"/>
                    </a:ext>
                  </a:extLst>
                </a:gridCol>
              </a:tblGrid>
              <a:tr h="27901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u="none" strike="noStrike" dirty="0">
                          <a:effectLst/>
                        </a:rPr>
                        <a:t>Contas a receber não circulante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2018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2017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A.V 2018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A.V 2017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882368502"/>
                  </a:ext>
                </a:extLst>
              </a:tr>
              <a:tr h="27901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>
                          <a:effectLst/>
                        </a:rPr>
                        <a:t>Licenciamentos, patrocínios e royalties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7.987.500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270.000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7,20%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>
                          <a:effectLst/>
                        </a:rPr>
                        <a:t>0,26%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443032609"/>
                  </a:ext>
                </a:extLst>
              </a:tr>
              <a:tr h="27901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Direitos de transmissão</a:t>
                      </a:r>
                      <a:endParaRPr lang="pt-BR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36.287.485</a:t>
                      </a:r>
                      <a:endParaRPr lang="pt-BR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>
                          <a:solidFill>
                            <a:srgbClr val="FF0000"/>
                          </a:solidFill>
                          <a:effectLst/>
                        </a:rPr>
                        <a:t>89.178.271</a:t>
                      </a:r>
                      <a:endParaRPr lang="pt-BR" sz="18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>
                          <a:solidFill>
                            <a:srgbClr val="FF0000"/>
                          </a:solidFill>
                          <a:effectLst/>
                        </a:rPr>
                        <a:t>32,69%</a:t>
                      </a:r>
                      <a:endParaRPr lang="pt-BR" sz="18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87,33%</a:t>
                      </a:r>
                      <a:endParaRPr lang="pt-BR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282731813"/>
                  </a:ext>
                </a:extLst>
              </a:tr>
              <a:tr h="27901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</a:rPr>
                        <a:t>Valores a receber na venda de atletas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0,00%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>
                          <a:effectLst/>
                        </a:rPr>
                        <a:t>0,00%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303557402"/>
                  </a:ext>
                </a:extLst>
              </a:tr>
              <a:tr h="27901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u="none" strike="noStrike" dirty="0">
                          <a:effectLst/>
                        </a:rPr>
                        <a:t>TOTAL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effectLst/>
                        </a:rPr>
                        <a:t>44.274.985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effectLst/>
                        </a:rPr>
                        <a:t>89.448.271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effectLst/>
                        </a:rPr>
                        <a:t>40%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effectLst/>
                        </a:rPr>
                        <a:t>87,60%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496391629"/>
                  </a:ext>
                </a:extLst>
              </a:tr>
            </a:tbl>
          </a:graphicData>
        </a:graphic>
      </p:graphicFrame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F066C3FD-10E3-4D59-8A08-5AC188520C1E}"/>
              </a:ext>
            </a:extLst>
          </p:cNvPr>
          <p:cNvSpPr/>
          <p:nvPr/>
        </p:nvSpPr>
        <p:spPr>
          <a:xfrm>
            <a:off x="192157" y="5789624"/>
            <a:ext cx="118076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A renovação do </a:t>
            </a:r>
            <a:r>
              <a:rPr lang="pt-BR" b="1" dirty="0"/>
              <a:t>contrato de direitos de transmissão </a:t>
            </a:r>
            <a:r>
              <a:rPr lang="pt-BR" dirty="0"/>
              <a:t>para o ano de 2019 que o ocorreu no ano de 2018, trouxe </a:t>
            </a:r>
            <a:r>
              <a:rPr lang="pt-BR" b="1" u="sng" dirty="0"/>
              <a:t>significativa mudança na forma de mensuração do valor a receber</a:t>
            </a:r>
            <a:r>
              <a:rPr lang="pt-BR" dirty="0"/>
              <a:t>, a administração considerou prudente </a:t>
            </a:r>
            <a:r>
              <a:rPr lang="pt-BR" b="1" dirty="0">
                <a:solidFill>
                  <a:srgbClr val="FF0000"/>
                </a:solidFill>
              </a:rPr>
              <a:t>registro apenas dos valores fixos apresentados nos contratos</a:t>
            </a:r>
          </a:p>
        </p:txBody>
      </p:sp>
    </p:spTree>
    <p:extLst>
      <p:ext uri="{BB962C8B-B14F-4D97-AF65-F5344CB8AC3E}">
        <p14:creationId xmlns:p14="http://schemas.microsoft.com/office/powerpoint/2010/main" val="559618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Impact" panose="020B0806030902050204" pitchFamily="34" charset="0"/>
              </a:rPr>
              <a:t>Contas a receber</a:t>
            </a:r>
            <a:br>
              <a:rPr lang="pt-BR" dirty="0">
                <a:latin typeface="Impact" panose="020B0806030902050204" pitchFamily="34" charset="0"/>
              </a:rPr>
            </a:br>
            <a:r>
              <a:rPr lang="pt-BR" sz="1600" dirty="0">
                <a:latin typeface="Impact" panose="020B0806030902050204" pitchFamily="34" charset="0"/>
              </a:rPr>
              <a:t>(EM REAIS)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002EEE29-C34D-48DB-ACAF-FB32CCC02CF6}"/>
              </a:ext>
            </a:extLst>
          </p:cNvPr>
          <p:cNvGraphicFramePr>
            <a:graphicFrameLocks noGrp="1"/>
          </p:cNvGraphicFramePr>
          <p:nvPr/>
        </p:nvGraphicFramePr>
        <p:xfrm>
          <a:off x="1232452" y="1957852"/>
          <a:ext cx="8931965" cy="198691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4215271">
                  <a:extLst>
                    <a:ext uri="{9D8B030D-6E8A-4147-A177-3AD203B41FA5}">
                      <a16:colId xmlns:a16="http://schemas.microsoft.com/office/drawing/2014/main" xmlns="" val="435405873"/>
                    </a:ext>
                  </a:extLst>
                </a:gridCol>
                <a:gridCol w="1300397">
                  <a:extLst>
                    <a:ext uri="{9D8B030D-6E8A-4147-A177-3AD203B41FA5}">
                      <a16:colId xmlns:a16="http://schemas.microsoft.com/office/drawing/2014/main" xmlns="" val="3054978056"/>
                    </a:ext>
                  </a:extLst>
                </a:gridCol>
                <a:gridCol w="1300397">
                  <a:extLst>
                    <a:ext uri="{9D8B030D-6E8A-4147-A177-3AD203B41FA5}">
                      <a16:colId xmlns:a16="http://schemas.microsoft.com/office/drawing/2014/main" xmlns="" val="2444508671"/>
                    </a:ext>
                  </a:extLst>
                </a:gridCol>
                <a:gridCol w="1057950">
                  <a:extLst>
                    <a:ext uri="{9D8B030D-6E8A-4147-A177-3AD203B41FA5}">
                      <a16:colId xmlns:a16="http://schemas.microsoft.com/office/drawing/2014/main" xmlns="" val="766040166"/>
                    </a:ext>
                  </a:extLst>
                </a:gridCol>
                <a:gridCol w="1057950">
                  <a:extLst>
                    <a:ext uri="{9D8B030D-6E8A-4147-A177-3AD203B41FA5}">
                      <a16:colId xmlns:a16="http://schemas.microsoft.com/office/drawing/2014/main" xmlns="" val="33760996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u="none" strike="noStrike" dirty="0">
                          <a:effectLst/>
                        </a:rPr>
                        <a:t>Contas a receber circulante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2018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2017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A.V 2018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A.V 2017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775899518"/>
                  </a:ext>
                </a:extLst>
              </a:tr>
              <a:tr h="21404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>
                          <a:effectLst/>
                        </a:rPr>
                        <a:t>Licenciamentos, patrocínios e royalties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7.453.482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5.687.834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6,72%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>
                          <a:effectLst/>
                        </a:rPr>
                        <a:t>5,57%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947678324"/>
                  </a:ext>
                </a:extLst>
              </a:tr>
              <a:tr h="21404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>
                          <a:effectLst/>
                        </a:rPr>
                        <a:t>Mecanismo de solidariedade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2.573.976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2,32%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>
                          <a:effectLst/>
                        </a:rPr>
                        <a:t>0,00%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422996844"/>
                  </a:ext>
                </a:extLst>
              </a:tr>
              <a:tr h="21404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</a:rPr>
                        <a:t>Programa sócio torcedor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1.867.522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784.530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1,68%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>
                          <a:effectLst/>
                        </a:rPr>
                        <a:t>0,77%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200619630"/>
                  </a:ext>
                </a:extLst>
              </a:tr>
              <a:tr h="21404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>
                          <a:effectLst/>
                        </a:rPr>
                        <a:t>Direitos de transmissão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36.522.779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89.097.327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32,91%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>
                          <a:effectLst/>
                        </a:rPr>
                        <a:t>87,25%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7801643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Valores a receber na venda de atletas</a:t>
                      </a:r>
                      <a:endParaRPr lang="pt-BR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62.576.064</a:t>
                      </a:r>
                      <a:endParaRPr lang="pt-BR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6.543.034</a:t>
                      </a:r>
                      <a:endParaRPr lang="pt-BR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56,38%</a:t>
                      </a:r>
                      <a:endParaRPr lang="pt-BR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6,41%</a:t>
                      </a:r>
                      <a:endParaRPr lang="pt-BR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327885341"/>
                  </a:ext>
                </a:extLst>
              </a:tr>
              <a:tr h="21404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u="none" strike="noStrike" dirty="0">
                          <a:effectLst/>
                        </a:rPr>
                        <a:t>TOTAL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effectLst/>
                        </a:rPr>
                        <a:t>110.993.823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effectLst/>
                        </a:rPr>
                        <a:t>102.112.725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effectLst/>
                        </a:rPr>
                        <a:t>100%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effectLst/>
                        </a:rPr>
                        <a:t>100,00%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100691371"/>
                  </a:ext>
                </a:extLst>
              </a:tr>
            </a:tbl>
          </a:graphicData>
        </a:graphic>
      </p:graphicFrame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xmlns="" id="{FEBD90EF-B993-4D67-8BFC-4BD429864D22}"/>
              </a:ext>
            </a:extLst>
          </p:cNvPr>
          <p:cNvGraphicFramePr>
            <a:graphicFrameLocks noGrp="1"/>
          </p:cNvGraphicFramePr>
          <p:nvPr/>
        </p:nvGraphicFramePr>
        <p:xfrm>
          <a:off x="1232452" y="4157583"/>
          <a:ext cx="8931964" cy="141922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4215270">
                  <a:extLst>
                    <a:ext uri="{9D8B030D-6E8A-4147-A177-3AD203B41FA5}">
                      <a16:colId xmlns:a16="http://schemas.microsoft.com/office/drawing/2014/main" xmlns="" val="3232489185"/>
                    </a:ext>
                  </a:extLst>
                </a:gridCol>
                <a:gridCol w="1300397">
                  <a:extLst>
                    <a:ext uri="{9D8B030D-6E8A-4147-A177-3AD203B41FA5}">
                      <a16:colId xmlns:a16="http://schemas.microsoft.com/office/drawing/2014/main" xmlns="" val="4096427767"/>
                    </a:ext>
                  </a:extLst>
                </a:gridCol>
                <a:gridCol w="1300397">
                  <a:extLst>
                    <a:ext uri="{9D8B030D-6E8A-4147-A177-3AD203B41FA5}">
                      <a16:colId xmlns:a16="http://schemas.microsoft.com/office/drawing/2014/main" xmlns="" val="1271586816"/>
                    </a:ext>
                  </a:extLst>
                </a:gridCol>
                <a:gridCol w="1057950">
                  <a:extLst>
                    <a:ext uri="{9D8B030D-6E8A-4147-A177-3AD203B41FA5}">
                      <a16:colId xmlns:a16="http://schemas.microsoft.com/office/drawing/2014/main" xmlns="" val="148887421"/>
                    </a:ext>
                  </a:extLst>
                </a:gridCol>
                <a:gridCol w="1057950">
                  <a:extLst>
                    <a:ext uri="{9D8B030D-6E8A-4147-A177-3AD203B41FA5}">
                      <a16:colId xmlns:a16="http://schemas.microsoft.com/office/drawing/2014/main" xmlns="" val="1104435255"/>
                    </a:ext>
                  </a:extLst>
                </a:gridCol>
              </a:tblGrid>
              <a:tr h="27901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u="none" strike="noStrike" dirty="0">
                          <a:effectLst/>
                        </a:rPr>
                        <a:t>Contas a receber não circulante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2018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2017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A.V 2018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A.V 2017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882368502"/>
                  </a:ext>
                </a:extLst>
              </a:tr>
              <a:tr h="27901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>
                          <a:effectLst/>
                        </a:rPr>
                        <a:t>Licenciamentos, patrocínios e royalties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7.987.500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270.000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7,20%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>
                          <a:effectLst/>
                        </a:rPr>
                        <a:t>0,26%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443032609"/>
                  </a:ext>
                </a:extLst>
              </a:tr>
              <a:tr h="27901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</a:rPr>
                        <a:t>Direitos de transmissão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36.287.485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89.178.271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32,69%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>
                          <a:effectLst/>
                        </a:rPr>
                        <a:t>87,33%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282731813"/>
                  </a:ext>
                </a:extLst>
              </a:tr>
              <a:tr h="27901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</a:rPr>
                        <a:t>Valores a receber na venda de atletas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0,00%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>
                          <a:effectLst/>
                        </a:rPr>
                        <a:t>0,00%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303557402"/>
                  </a:ext>
                </a:extLst>
              </a:tr>
              <a:tr h="27901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u="none" strike="noStrike" dirty="0">
                          <a:effectLst/>
                        </a:rPr>
                        <a:t>TOTAL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effectLst/>
                        </a:rPr>
                        <a:t>44.274.985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effectLst/>
                        </a:rPr>
                        <a:t>89.448.271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effectLst/>
                        </a:rPr>
                        <a:t>40%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1" u="none" strike="noStrike" dirty="0">
                          <a:effectLst/>
                        </a:rPr>
                        <a:t>87,60%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496391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6720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Impact" panose="020B0806030902050204" pitchFamily="34" charset="0"/>
              </a:rPr>
              <a:t>Contas a receber</a:t>
            </a:r>
            <a:br>
              <a:rPr lang="pt-BR" dirty="0">
                <a:latin typeface="Impact" panose="020B0806030902050204" pitchFamily="34" charset="0"/>
              </a:rPr>
            </a:br>
            <a:r>
              <a:rPr lang="pt-BR" sz="1600" dirty="0">
                <a:latin typeface="Impact" panose="020B0806030902050204" pitchFamily="34" charset="0"/>
              </a:rPr>
              <a:t>(EM REAIS)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97689B60-8F97-49AF-90FD-6BEC336552E4}"/>
              </a:ext>
            </a:extLst>
          </p:cNvPr>
          <p:cNvSpPr/>
          <p:nvPr/>
        </p:nvSpPr>
        <p:spPr>
          <a:xfrm>
            <a:off x="838200" y="1690688"/>
            <a:ext cx="101346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0"/>
            <a:r>
              <a:rPr lang="pt-BR" b="1" dirty="0">
                <a:solidFill>
                  <a:srgbClr val="231F20"/>
                </a:solidFill>
                <a:latin typeface="TimesNewRomanPSMT"/>
              </a:rPr>
              <a:t>Base para opinião com ressalva sobre as demonstrações contábeis: Reconhecimento de receita em desacordo com as normas brasileiras de contabilidade.</a:t>
            </a:r>
          </a:p>
          <a:p>
            <a:pPr algn="just" defTabSz="0"/>
            <a:endParaRPr lang="pt-BR" dirty="0">
              <a:solidFill>
                <a:srgbClr val="231F20"/>
              </a:solidFill>
              <a:latin typeface="TimesNewRomanPSMT"/>
            </a:endParaRPr>
          </a:p>
          <a:p>
            <a:pPr algn="just" defTabSz="0"/>
            <a:r>
              <a:rPr lang="pt-BR" dirty="0">
                <a:solidFill>
                  <a:srgbClr val="231F20"/>
                </a:solidFill>
                <a:latin typeface="TimesNewRomanPSMT"/>
              </a:rPr>
              <a:t>O Clube apresenta na rubrica de Receitas com transações de direitos econômicos o valor de R$ 90.384 mil no ano de 2018. No entanto, a administração do Clube registrou em 2018, conforme nota explicativa nº 24, uma receita menos custos no valor líquido de R$ 23.618 mil.</a:t>
            </a:r>
            <a:br>
              <a:rPr lang="pt-BR" dirty="0">
                <a:solidFill>
                  <a:srgbClr val="231F20"/>
                </a:solidFill>
                <a:latin typeface="TimesNewRomanPSMT"/>
              </a:rPr>
            </a:br>
            <a:r>
              <a:rPr lang="pt-BR" dirty="0">
                <a:solidFill>
                  <a:srgbClr val="231F20"/>
                </a:solidFill>
                <a:latin typeface="TimesNewRomanPSMT"/>
              </a:rPr>
              <a:t>Como evento futuro, a venda se concretizou em € 3.000 mil a maior, valor este já registrado no balancete de janeiro de 2019. </a:t>
            </a:r>
          </a:p>
          <a:p>
            <a:pPr algn="just" defTabSz="0"/>
            <a:r>
              <a:rPr lang="pt-BR" b="1" dirty="0">
                <a:solidFill>
                  <a:srgbClr val="FF0000"/>
                </a:solidFill>
                <a:latin typeface="TimesNewRomanPSMT"/>
              </a:rPr>
              <a:t>Em dezembro de 2018 o Clube já possuía documentos probatórios de que a transação</a:t>
            </a:r>
            <a:br>
              <a:rPr lang="pt-BR" b="1" dirty="0">
                <a:solidFill>
                  <a:srgbClr val="FF0000"/>
                </a:solidFill>
                <a:latin typeface="TimesNewRomanPSMT"/>
              </a:rPr>
            </a:br>
            <a:r>
              <a:rPr lang="pt-BR" b="1" dirty="0">
                <a:solidFill>
                  <a:srgbClr val="FF0000"/>
                </a:solidFill>
                <a:latin typeface="TimesNewRomanPSMT"/>
              </a:rPr>
              <a:t>se realizaria, que o atleta estava indisponível e que o valor era de €10.000 mil, entretanto o direito econômico do atleta só foi transferi do em janeiro de 2019 pelo valor de € 13.000 mil.</a:t>
            </a:r>
            <a:br>
              <a:rPr lang="pt-BR" b="1" dirty="0">
                <a:solidFill>
                  <a:srgbClr val="FF0000"/>
                </a:solidFill>
                <a:latin typeface="TimesNewRomanPSMT"/>
              </a:rPr>
            </a:br>
            <a:r>
              <a:rPr lang="pt-BR" dirty="0">
                <a:solidFill>
                  <a:srgbClr val="231F20"/>
                </a:solidFill>
                <a:latin typeface="TimesNewRomanPSMT"/>
              </a:rPr>
              <a:t>Nossa auditoria foi conduzida de acordo com as normas brasileiras e internacionais de auditoria. Nossas responsabilidades, em conformidade com tais normas, estão descritas na seção a seguir intitulada</a:t>
            </a:r>
            <a:br>
              <a:rPr lang="pt-BR" dirty="0">
                <a:solidFill>
                  <a:srgbClr val="231F20"/>
                </a:solidFill>
                <a:latin typeface="TimesNewRomanPSMT"/>
              </a:rPr>
            </a:br>
            <a:r>
              <a:rPr lang="pt-BR" dirty="0">
                <a:solidFill>
                  <a:srgbClr val="231F20"/>
                </a:solidFill>
                <a:latin typeface="TimesNewRomanPSMT"/>
              </a:rPr>
              <a:t>“Responsabilidade do auditor pela auditoria das demonstrações contábeis”. </a:t>
            </a:r>
          </a:p>
          <a:p>
            <a:pPr algn="just" defTabSz="0"/>
            <a:r>
              <a:rPr lang="pt-BR" dirty="0">
                <a:solidFill>
                  <a:srgbClr val="231F20"/>
                </a:solidFill>
                <a:latin typeface="TimesNewRomanPSMT"/>
              </a:rPr>
              <a:t>Somos independentes em relação ao Clube, de acordo com os princípios éticos relevantes previstos no Código de Ética Profissional do Contador e nas normas profissionais emitidas pelo Conselho Federal de Contabilidade, e cumprimos com as demais responsabilidades éticas de acordo com essas normas. Acreditamos que a evidência de auditoria obtida é suficiente e apropriada para fundamentar nossa opinião.</a:t>
            </a:r>
            <a:endParaRPr lang="pt-BR" sz="4800" dirty="0"/>
          </a:p>
        </p:txBody>
      </p:sp>
    </p:spTree>
    <p:extLst>
      <p:ext uri="{BB962C8B-B14F-4D97-AF65-F5344CB8AC3E}">
        <p14:creationId xmlns:p14="http://schemas.microsoft.com/office/powerpoint/2010/main" val="3608096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Impact" panose="020B0806030902050204" pitchFamily="34" charset="0"/>
              </a:rPr>
              <a:t>Imobilizado</a:t>
            </a:r>
            <a:br>
              <a:rPr lang="pt-BR" dirty="0">
                <a:latin typeface="Impact" panose="020B0806030902050204" pitchFamily="34" charset="0"/>
              </a:rPr>
            </a:br>
            <a:r>
              <a:rPr lang="pt-BR" sz="1600" dirty="0">
                <a:latin typeface="Impact" panose="020B0806030902050204" pitchFamily="34" charset="0"/>
              </a:rPr>
              <a:t>(EM REAIS)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66DA4C32-AC2F-47F1-9AC8-D72A1737D1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491642"/>
              </p:ext>
            </p:extLst>
          </p:nvPr>
        </p:nvGraphicFramePr>
        <p:xfrm>
          <a:off x="838200" y="2729947"/>
          <a:ext cx="11128509" cy="2496378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448336">
                  <a:extLst>
                    <a:ext uri="{9D8B030D-6E8A-4147-A177-3AD203B41FA5}">
                      <a16:colId xmlns:a16="http://schemas.microsoft.com/office/drawing/2014/main" xmlns="" val="106607477"/>
                    </a:ext>
                  </a:extLst>
                </a:gridCol>
                <a:gridCol w="1272209">
                  <a:extLst>
                    <a:ext uri="{9D8B030D-6E8A-4147-A177-3AD203B41FA5}">
                      <a16:colId xmlns:a16="http://schemas.microsoft.com/office/drawing/2014/main" xmlns="" val="4068801997"/>
                    </a:ext>
                  </a:extLst>
                </a:gridCol>
                <a:gridCol w="1643269">
                  <a:extLst>
                    <a:ext uri="{9D8B030D-6E8A-4147-A177-3AD203B41FA5}">
                      <a16:colId xmlns:a16="http://schemas.microsoft.com/office/drawing/2014/main" xmlns="" val="2148321371"/>
                    </a:ext>
                  </a:extLst>
                </a:gridCol>
                <a:gridCol w="1192696">
                  <a:extLst>
                    <a:ext uri="{9D8B030D-6E8A-4147-A177-3AD203B41FA5}">
                      <a16:colId xmlns:a16="http://schemas.microsoft.com/office/drawing/2014/main" xmlns="" val="64171973"/>
                    </a:ext>
                  </a:extLst>
                </a:gridCol>
                <a:gridCol w="1007165">
                  <a:extLst>
                    <a:ext uri="{9D8B030D-6E8A-4147-A177-3AD203B41FA5}">
                      <a16:colId xmlns:a16="http://schemas.microsoft.com/office/drawing/2014/main" xmlns="" val="391072559"/>
                    </a:ext>
                  </a:extLst>
                </a:gridCol>
                <a:gridCol w="1205948">
                  <a:extLst>
                    <a:ext uri="{9D8B030D-6E8A-4147-A177-3AD203B41FA5}">
                      <a16:colId xmlns:a16="http://schemas.microsoft.com/office/drawing/2014/main" xmlns="" val="4276065799"/>
                    </a:ext>
                  </a:extLst>
                </a:gridCol>
                <a:gridCol w="1351722">
                  <a:extLst>
                    <a:ext uri="{9D8B030D-6E8A-4147-A177-3AD203B41FA5}">
                      <a16:colId xmlns:a16="http://schemas.microsoft.com/office/drawing/2014/main" xmlns="" val="3069385511"/>
                    </a:ext>
                  </a:extLst>
                </a:gridCol>
                <a:gridCol w="1007164">
                  <a:extLst>
                    <a:ext uri="{9D8B030D-6E8A-4147-A177-3AD203B41FA5}">
                      <a16:colId xmlns:a16="http://schemas.microsoft.com/office/drawing/2014/main" xmlns="" val="1734964523"/>
                    </a:ext>
                  </a:extLst>
                </a:gridCol>
              </a:tblGrid>
              <a:tr h="70678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Imobilizado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Taxa de depreciação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Saldo em 2017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Adições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Baixas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Depreciação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Saldo 2018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u="none" strike="noStrike" dirty="0">
                          <a:effectLst/>
                        </a:rPr>
                        <a:t>A.V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2526195116"/>
                  </a:ext>
                </a:extLst>
              </a:tr>
              <a:tr h="234122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>
                          <a:effectLst/>
                        </a:rPr>
                        <a:t>Terrenos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0%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170.547.683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170.547.683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>
                          <a:effectLst/>
                        </a:rPr>
                        <a:t>79,63%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429141291"/>
                  </a:ext>
                </a:extLst>
              </a:tr>
              <a:tr h="255077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>
                          <a:effectLst/>
                        </a:rPr>
                        <a:t>Edifícios e Construções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4%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32.528.650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>
                          <a:effectLst/>
                        </a:rPr>
                        <a:t>0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-2.350.684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30.177.966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>
                          <a:effectLst/>
                        </a:rPr>
                        <a:t>14,09%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8409227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</a:rPr>
                        <a:t>Móveis, </a:t>
                      </a:r>
                      <a:r>
                        <a:rPr lang="pt-BR" sz="1800" u="none" strike="noStrike" dirty="0" err="1">
                          <a:effectLst/>
                        </a:rPr>
                        <a:t>utens</a:t>
                      </a:r>
                      <a:r>
                        <a:rPr lang="pt-BR" sz="1800" u="none" strike="noStrike" dirty="0">
                          <a:effectLst/>
                        </a:rPr>
                        <a:t>. </a:t>
                      </a:r>
                      <a:r>
                        <a:rPr lang="pt-BR" sz="1800" u="none" strike="noStrike" dirty="0" err="1">
                          <a:effectLst/>
                        </a:rPr>
                        <a:t>benf</a:t>
                      </a:r>
                      <a:r>
                        <a:rPr lang="pt-BR" sz="1800" u="none" strike="noStrike" dirty="0">
                          <a:effectLst/>
                        </a:rPr>
                        <a:t>. e equipamentos 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>
                          <a:effectLst/>
                        </a:rPr>
                        <a:t>10%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>
                          <a:effectLst/>
                        </a:rPr>
                        <a:t>11.494.212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2.470.621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-104.443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-744.993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13.115.398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>
                          <a:effectLst/>
                        </a:rPr>
                        <a:t>6,12%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825121420"/>
                  </a:ext>
                </a:extLst>
              </a:tr>
              <a:tr h="37989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>
                          <a:effectLst/>
                        </a:rPr>
                        <a:t>Veículos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20%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253.052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155.297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-650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-100.083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307.616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>
                          <a:effectLst/>
                        </a:rPr>
                        <a:t>0,14%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224113775"/>
                  </a:ext>
                </a:extLst>
              </a:tr>
              <a:tr h="14635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>
                          <a:effectLst/>
                        </a:rPr>
                        <a:t>Obras em andamento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273.126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-252.176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20.950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>
                          <a:effectLst/>
                        </a:rPr>
                        <a:t>0,01%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6406171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97141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ângulo retângulo 6"/>
          <p:cNvSpPr/>
          <p:nvPr/>
        </p:nvSpPr>
        <p:spPr>
          <a:xfrm rot="10800000">
            <a:off x="7608815" y="-1"/>
            <a:ext cx="4583185" cy="3766661"/>
          </a:xfrm>
          <a:prstGeom prst="rtTriangle">
            <a:avLst/>
          </a:prstGeom>
          <a:solidFill>
            <a:srgbClr val="01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9040925" y="304159"/>
            <a:ext cx="2617492" cy="1325563"/>
          </a:xfrm>
        </p:spPr>
        <p:txBody>
          <a:bodyPr>
            <a:normAutofit/>
          </a:bodyPr>
          <a:lstStyle/>
          <a:p>
            <a:pPr algn="r"/>
            <a: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  <a:t>PASSIVO</a:t>
            </a:r>
            <a:b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pt-BR" sz="1800" dirty="0">
                <a:solidFill>
                  <a:schemeClr val="bg1"/>
                </a:solidFill>
                <a:latin typeface="Impact" panose="020B0806030902050204" pitchFamily="34" charset="0"/>
              </a:rPr>
              <a:t>(em reais)</a:t>
            </a:r>
            <a:endParaRPr lang="pt-BR" sz="4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27A86AE2-5947-46D7-B769-234BB5C653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07878"/>
              </p:ext>
            </p:extLst>
          </p:nvPr>
        </p:nvGraphicFramePr>
        <p:xfrm>
          <a:off x="169569" y="246480"/>
          <a:ext cx="7638029" cy="6124787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706153">
                  <a:extLst>
                    <a:ext uri="{9D8B030D-6E8A-4147-A177-3AD203B41FA5}">
                      <a16:colId xmlns:a16="http://schemas.microsoft.com/office/drawing/2014/main" xmlns="" val="523745686"/>
                    </a:ext>
                  </a:extLst>
                </a:gridCol>
                <a:gridCol w="1221268">
                  <a:extLst>
                    <a:ext uri="{9D8B030D-6E8A-4147-A177-3AD203B41FA5}">
                      <a16:colId xmlns:a16="http://schemas.microsoft.com/office/drawing/2014/main" xmlns="" val="1983217137"/>
                    </a:ext>
                  </a:extLst>
                </a:gridCol>
                <a:gridCol w="1301242">
                  <a:extLst>
                    <a:ext uri="{9D8B030D-6E8A-4147-A177-3AD203B41FA5}">
                      <a16:colId xmlns:a16="http://schemas.microsoft.com/office/drawing/2014/main" xmlns="" val="3757025237"/>
                    </a:ext>
                  </a:extLst>
                </a:gridCol>
                <a:gridCol w="803122">
                  <a:extLst>
                    <a:ext uri="{9D8B030D-6E8A-4147-A177-3AD203B41FA5}">
                      <a16:colId xmlns:a16="http://schemas.microsoft.com/office/drawing/2014/main" xmlns="" val="4194855782"/>
                    </a:ext>
                  </a:extLst>
                </a:gridCol>
                <a:gridCol w="803122">
                  <a:extLst>
                    <a:ext uri="{9D8B030D-6E8A-4147-A177-3AD203B41FA5}">
                      <a16:colId xmlns:a16="http://schemas.microsoft.com/office/drawing/2014/main" xmlns="" val="1675057280"/>
                    </a:ext>
                  </a:extLst>
                </a:gridCol>
                <a:gridCol w="803122">
                  <a:extLst>
                    <a:ext uri="{9D8B030D-6E8A-4147-A177-3AD203B41FA5}">
                      <a16:colId xmlns:a16="http://schemas.microsoft.com/office/drawing/2014/main" xmlns="" val="2347484722"/>
                    </a:ext>
                  </a:extLst>
                </a:gridCol>
              </a:tblGrid>
              <a:tr h="256362">
                <a:tc>
                  <a:txBody>
                    <a:bodyPr/>
                    <a:lstStyle/>
                    <a:p>
                      <a:pPr algn="l" fontAlgn="b"/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2018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effectLst/>
                        </a:rPr>
                        <a:t>2017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A.H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A.V 2018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A.V 2017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1164487632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effectLst/>
                        </a:rPr>
                        <a:t>Passivo Circulante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316.884.813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265.121.192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20%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55,05%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47,56%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949926782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Fornecedores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33.997.126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23.575.624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44%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5,91%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4,23%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730704084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Empréstimos e Financiamentos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49.545.683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33.989.931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46%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8,61%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6,10%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2204268215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Obrigações Trabalhistas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27.954.462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36.793.459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-24%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4,86%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6,60%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2640782706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Obrigações Fiscais e Sociais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41.042.526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15.291.540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168%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7,13%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2,74%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508349553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Obrigações Fiscais e Sociais Parceladas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5.396.380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0,94%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0,00%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2372149179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Contas a Pagar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98.093.644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65.325.694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50%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17,04%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11,72%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3519094302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Receitas a Pagar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57.839.677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88.554.035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-35%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10,05%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15,88%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1197883044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Outros Credores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3.015.315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1.590.909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90%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0,52%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0,29%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652767662"/>
                  </a:ext>
                </a:extLst>
              </a:tr>
              <a:tr h="98994"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2756573146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effectLst/>
                        </a:rPr>
                        <a:t>Passivo Não Circulante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304.915.834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309.701.753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-2%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52,97%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55,55%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1581484264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Empréstimos e Financiamentos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42.950.056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7,46%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0,00%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74271847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Obrigações Fiscais e Sociais Parceladas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170.442.232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170.822.611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0%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29,61%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30,64%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617467105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Receitas Futuras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41.145.106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101.867.327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-60%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7,15%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18,27%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58980306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Contas a Pagar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30.123.443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22.158.874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36%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5,23%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3,97%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234007557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Provisão para Contingência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20.254.997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14.852.941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36%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3,52%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2,66%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3067217360"/>
                  </a:ext>
                </a:extLst>
              </a:tr>
              <a:tr h="91790"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398379038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effectLst/>
                        </a:rPr>
                        <a:t>Patrimônio Líquido Negativo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-46.174.705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-17.345.769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166%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-8,02%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-3,11%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2744339327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>
                          <a:effectLst/>
                        </a:rPr>
                        <a:t>Patrimônio social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2.750.796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2.750.796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0%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0,48%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0,49%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1761538089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>
                          <a:effectLst/>
                        </a:rPr>
                        <a:t>Ajustes de Avaliação Patrimonial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207.918.213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209.510.354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-1%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36,12%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37,58%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3345275235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>
                          <a:effectLst/>
                        </a:rPr>
                        <a:t>Déficit Acumulado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-256.843.714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-229.606.919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12%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-44,62%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-41,19%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11741568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pt-BR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1063498270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effectLst/>
                        </a:rPr>
                        <a:t>TOTAL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575.625.942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557.477.176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3%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100,00%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100,00%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36863504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0502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ângulo retângulo 6"/>
          <p:cNvSpPr/>
          <p:nvPr/>
        </p:nvSpPr>
        <p:spPr>
          <a:xfrm rot="10800000">
            <a:off x="7608815" y="-1"/>
            <a:ext cx="4583185" cy="3766661"/>
          </a:xfrm>
          <a:prstGeom prst="rtTriangle">
            <a:avLst/>
          </a:prstGeom>
          <a:solidFill>
            <a:srgbClr val="01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9040925" y="304159"/>
            <a:ext cx="2617492" cy="1325563"/>
          </a:xfrm>
        </p:spPr>
        <p:txBody>
          <a:bodyPr>
            <a:normAutofit/>
          </a:bodyPr>
          <a:lstStyle/>
          <a:p>
            <a:pPr algn="r"/>
            <a: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  <a:t>PASSIVO</a:t>
            </a:r>
            <a:b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pt-BR" sz="1800" dirty="0">
                <a:solidFill>
                  <a:schemeClr val="bg1"/>
                </a:solidFill>
                <a:latin typeface="Impact" panose="020B0806030902050204" pitchFamily="34" charset="0"/>
              </a:rPr>
              <a:t>(em reais)</a:t>
            </a:r>
            <a:endParaRPr lang="pt-BR" sz="4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27A86AE2-5947-46D7-B769-234BB5C653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3553039"/>
              </p:ext>
            </p:extLst>
          </p:nvPr>
        </p:nvGraphicFramePr>
        <p:xfrm>
          <a:off x="169569" y="246480"/>
          <a:ext cx="7638029" cy="6124787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706153">
                  <a:extLst>
                    <a:ext uri="{9D8B030D-6E8A-4147-A177-3AD203B41FA5}">
                      <a16:colId xmlns:a16="http://schemas.microsoft.com/office/drawing/2014/main" xmlns="" val="523745686"/>
                    </a:ext>
                  </a:extLst>
                </a:gridCol>
                <a:gridCol w="1221268">
                  <a:extLst>
                    <a:ext uri="{9D8B030D-6E8A-4147-A177-3AD203B41FA5}">
                      <a16:colId xmlns:a16="http://schemas.microsoft.com/office/drawing/2014/main" xmlns="" val="1983217137"/>
                    </a:ext>
                  </a:extLst>
                </a:gridCol>
                <a:gridCol w="1301242">
                  <a:extLst>
                    <a:ext uri="{9D8B030D-6E8A-4147-A177-3AD203B41FA5}">
                      <a16:colId xmlns:a16="http://schemas.microsoft.com/office/drawing/2014/main" xmlns="" val="3757025237"/>
                    </a:ext>
                  </a:extLst>
                </a:gridCol>
                <a:gridCol w="803122">
                  <a:extLst>
                    <a:ext uri="{9D8B030D-6E8A-4147-A177-3AD203B41FA5}">
                      <a16:colId xmlns:a16="http://schemas.microsoft.com/office/drawing/2014/main" xmlns="" val="4194855782"/>
                    </a:ext>
                  </a:extLst>
                </a:gridCol>
                <a:gridCol w="803122">
                  <a:extLst>
                    <a:ext uri="{9D8B030D-6E8A-4147-A177-3AD203B41FA5}">
                      <a16:colId xmlns:a16="http://schemas.microsoft.com/office/drawing/2014/main" xmlns="" val="1675057280"/>
                    </a:ext>
                  </a:extLst>
                </a:gridCol>
                <a:gridCol w="803122">
                  <a:extLst>
                    <a:ext uri="{9D8B030D-6E8A-4147-A177-3AD203B41FA5}">
                      <a16:colId xmlns:a16="http://schemas.microsoft.com/office/drawing/2014/main" xmlns="" val="2347484722"/>
                    </a:ext>
                  </a:extLst>
                </a:gridCol>
              </a:tblGrid>
              <a:tr h="256362">
                <a:tc>
                  <a:txBody>
                    <a:bodyPr/>
                    <a:lstStyle/>
                    <a:p>
                      <a:pPr algn="l" fontAlgn="b"/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2018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effectLst/>
                        </a:rPr>
                        <a:t>2017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A.H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A.V 2018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A.V 2017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1164487632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effectLst/>
                        </a:rPr>
                        <a:t>Passivo Circulante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316.884.813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265.121.192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20%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55,05%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47,56%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949926782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Fornecedores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33.997.126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23.575.624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44%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5,91%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4,23%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730704084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Empréstimos e Financiamentos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49.545.683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33.989.931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46%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8,61%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6,10%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2204268215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Obrigações Trabalhistas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27.954.462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36.793.459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-24%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4,86%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6,60%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2640782706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Obrigações Fiscais e Sociais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>
                          <a:solidFill>
                            <a:srgbClr val="FF0000"/>
                          </a:solidFill>
                          <a:effectLst/>
                        </a:rPr>
                        <a:t>41.042.526</a:t>
                      </a:r>
                      <a:endParaRPr lang="pt-BR" sz="16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>
                          <a:solidFill>
                            <a:srgbClr val="FF0000"/>
                          </a:solidFill>
                          <a:effectLst/>
                        </a:rPr>
                        <a:t>15.291.540</a:t>
                      </a:r>
                      <a:endParaRPr lang="pt-BR" sz="16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>
                          <a:solidFill>
                            <a:srgbClr val="FF0000"/>
                          </a:solidFill>
                          <a:effectLst/>
                        </a:rPr>
                        <a:t>168%</a:t>
                      </a:r>
                      <a:endParaRPr lang="pt-BR" sz="16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>
                          <a:solidFill>
                            <a:srgbClr val="FF0000"/>
                          </a:solidFill>
                          <a:effectLst/>
                        </a:rPr>
                        <a:t>7,13%</a:t>
                      </a:r>
                      <a:endParaRPr lang="pt-BR" sz="16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2,74%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508349553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Obrigações Fiscais e Sociais Parceladas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5.396.380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0,94%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0,00%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2372149179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Contas a Pagar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98.093.644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65.325.694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50%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17,04%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11,72%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3519094302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Receitas a Pagar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57.839.677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88.554.035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-35%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10,05%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15,88%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1197883044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Outros Credores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3.015.315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1.590.909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90%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0,52%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0,29%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652767662"/>
                  </a:ext>
                </a:extLst>
              </a:tr>
              <a:tr h="98994"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2756573146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effectLst/>
                        </a:rPr>
                        <a:t>Passivo Não Circulante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304.915.834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309.701.753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-2%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52,97%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55,55%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1581484264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Empréstimos e Financiamentos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42.950.056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7,46%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0,00%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74271847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Obrigações Fiscais e Sociais Parceladas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170.442.232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170.822.611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0%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29,61%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30,64%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617467105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Receitas Futuras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41.145.106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101.867.327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-60%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7,15%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18,27%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58980306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Contas a Pagar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30.123.443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22.158.874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36%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5,23%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3,97%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234007557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Provisão para Contingência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20.254.997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14.852.941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36%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3,52%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2,66%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3067217360"/>
                  </a:ext>
                </a:extLst>
              </a:tr>
              <a:tr h="91790"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398379038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effectLst/>
                        </a:rPr>
                        <a:t>Patrimônio Líquido Negativo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-46.174.705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-17.345.769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166%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-8,02%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-3,11%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2744339327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>
                          <a:effectLst/>
                        </a:rPr>
                        <a:t>Patrimônio social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2.750.796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2.750.796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0%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0,48%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0,49%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1761538089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>
                          <a:effectLst/>
                        </a:rPr>
                        <a:t>Ajustes de Avaliação Patrimonial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207.918.213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209.510.354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-1%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36,12%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37,58%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3345275235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>
                          <a:effectLst/>
                        </a:rPr>
                        <a:t>Déficit Acumulado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-256.843.714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-229.606.919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12%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-44,62%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-41,19%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11741568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pt-BR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1063498270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effectLst/>
                        </a:rPr>
                        <a:t>TOTAL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575.625.942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557.477.176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3%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100,00%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100,00%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3686350443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19BFF920-5516-4B3B-AD4D-E446D800F9AE}"/>
              </a:ext>
            </a:extLst>
          </p:cNvPr>
          <p:cNvSpPr txBox="1"/>
          <p:nvPr/>
        </p:nvSpPr>
        <p:spPr>
          <a:xfrm>
            <a:off x="8852452" y="3909391"/>
            <a:ext cx="26239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2018 – </a:t>
            </a:r>
            <a:r>
              <a:rPr lang="pt-BR" sz="2800" b="1" dirty="0">
                <a:solidFill>
                  <a:srgbClr val="FF0000"/>
                </a:solidFill>
              </a:rPr>
              <a:t>37,68%</a:t>
            </a:r>
          </a:p>
          <a:p>
            <a:r>
              <a:rPr lang="pt-BR" sz="2800" b="1" dirty="0"/>
              <a:t>2017 –</a:t>
            </a:r>
            <a:r>
              <a:rPr lang="pt-BR" sz="2800" b="1" dirty="0">
                <a:solidFill>
                  <a:srgbClr val="FF0000"/>
                </a:solidFill>
              </a:rPr>
              <a:t> 33,39%</a:t>
            </a:r>
          </a:p>
        </p:txBody>
      </p:sp>
    </p:spTree>
    <p:extLst>
      <p:ext uri="{BB962C8B-B14F-4D97-AF65-F5344CB8AC3E}">
        <p14:creationId xmlns:p14="http://schemas.microsoft.com/office/powerpoint/2010/main" val="542150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ângulo retângulo 6"/>
          <p:cNvSpPr/>
          <p:nvPr/>
        </p:nvSpPr>
        <p:spPr>
          <a:xfrm rot="10800000">
            <a:off x="7608815" y="-1"/>
            <a:ext cx="4583185" cy="3766661"/>
          </a:xfrm>
          <a:prstGeom prst="rtTriangle">
            <a:avLst/>
          </a:prstGeom>
          <a:solidFill>
            <a:srgbClr val="01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9040925" y="304159"/>
            <a:ext cx="2617492" cy="1325563"/>
          </a:xfrm>
        </p:spPr>
        <p:txBody>
          <a:bodyPr>
            <a:normAutofit/>
          </a:bodyPr>
          <a:lstStyle/>
          <a:p>
            <a:pPr algn="r"/>
            <a: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  <a:t>PASSIVO</a:t>
            </a:r>
            <a:b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pt-BR" sz="1800" dirty="0">
                <a:solidFill>
                  <a:schemeClr val="bg1"/>
                </a:solidFill>
                <a:latin typeface="Impact" panose="020B0806030902050204" pitchFamily="34" charset="0"/>
              </a:rPr>
              <a:t>(em reais)</a:t>
            </a:r>
            <a:endParaRPr lang="pt-BR" sz="4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27A86AE2-5947-46D7-B769-234BB5C653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119659"/>
              </p:ext>
            </p:extLst>
          </p:nvPr>
        </p:nvGraphicFramePr>
        <p:xfrm>
          <a:off x="169569" y="246480"/>
          <a:ext cx="7638029" cy="6124787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706153">
                  <a:extLst>
                    <a:ext uri="{9D8B030D-6E8A-4147-A177-3AD203B41FA5}">
                      <a16:colId xmlns:a16="http://schemas.microsoft.com/office/drawing/2014/main" xmlns="" val="523745686"/>
                    </a:ext>
                  </a:extLst>
                </a:gridCol>
                <a:gridCol w="1221268">
                  <a:extLst>
                    <a:ext uri="{9D8B030D-6E8A-4147-A177-3AD203B41FA5}">
                      <a16:colId xmlns:a16="http://schemas.microsoft.com/office/drawing/2014/main" xmlns="" val="1983217137"/>
                    </a:ext>
                  </a:extLst>
                </a:gridCol>
                <a:gridCol w="1301242">
                  <a:extLst>
                    <a:ext uri="{9D8B030D-6E8A-4147-A177-3AD203B41FA5}">
                      <a16:colId xmlns:a16="http://schemas.microsoft.com/office/drawing/2014/main" xmlns="" val="3757025237"/>
                    </a:ext>
                  </a:extLst>
                </a:gridCol>
                <a:gridCol w="803122">
                  <a:extLst>
                    <a:ext uri="{9D8B030D-6E8A-4147-A177-3AD203B41FA5}">
                      <a16:colId xmlns:a16="http://schemas.microsoft.com/office/drawing/2014/main" xmlns="" val="4194855782"/>
                    </a:ext>
                  </a:extLst>
                </a:gridCol>
                <a:gridCol w="803122">
                  <a:extLst>
                    <a:ext uri="{9D8B030D-6E8A-4147-A177-3AD203B41FA5}">
                      <a16:colId xmlns:a16="http://schemas.microsoft.com/office/drawing/2014/main" xmlns="" val="1675057280"/>
                    </a:ext>
                  </a:extLst>
                </a:gridCol>
                <a:gridCol w="803122">
                  <a:extLst>
                    <a:ext uri="{9D8B030D-6E8A-4147-A177-3AD203B41FA5}">
                      <a16:colId xmlns:a16="http://schemas.microsoft.com/office/drawing/2014/main" xmlns="" val="2347484722"/>
                    </a:ext>
                  </a:extLst>
                </a:gridCol>
              </a:tblGrid>
              <a:tr h="256362">
                <a:tc>
                  <a:txBody>
                    <a:bodyPr/>
                    <a:lstStyle/>
                    <a:p>
                      <a:pPr algn="l" fontAlgn="b"/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2018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effectLst/>
                        </a:rPr>
                        <a:t>2017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A.H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A.V 2018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A.V 2017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1164487632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effectLst/>
                        </a:rPr>
                        <a:t>Passivo Circulante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316.884.813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265.121.192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20%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55,05%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47,56%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949926782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Fornecedores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33.997.126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23.575.624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44%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5,91%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4,23%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730704084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Empréstimos e Financiamentos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49.545.683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33.989.931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46%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8,61%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6,10%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2204268215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Obrigações Trabalhistas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27.954.462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36.793.459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-24%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4,86%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6,60%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2640782706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Obrigações Fiscais e Sociais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41.042.526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15.291.540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168%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7,13%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2,74%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508349553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Obrigações Fiscais e Sociais Parceladas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5.396.380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0,94%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0,00%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2372149179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Contas a Pagar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98.093.644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65.325.694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50%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17,04%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11,72%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3519094302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Receitas a Pagar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57.839.677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88.554.035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-35%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10,05%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15,88%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1197883044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Outros Credores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3.015.315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1.590.909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90%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0,52%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0,29%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652767662"/>
                  </a:ext>
                </a:extLst>
              </a:tr>
              <a:tr h="98994"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2756573146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effectLst/>
                        </a:rPr>
                        <a:t>Passivo Não Circulante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304.915.834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309.701.753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-2%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52,97%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55,55%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1581484264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Empréstimos e Financiamentos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42.950.056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7,46%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0,00%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74271847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Obrigações Fiscais e Sociais Parceladas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170.442.232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170.822.611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0%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29,61%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30,64%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617467105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Receitas Futuras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41.145.106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101.867.327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-60%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7,15%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18,27%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58980306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Contas a Pagar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30.123.443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22.158.874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36%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5,23%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3,97%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234007557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Provisão para Contingência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20.254.997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14.852.941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36%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3,52%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2,66%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3067217360"/>
                  </a:ext>
                </a:extLst>
              </a:tr>
              <a:tr h="91790"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398379038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effectLst/>
                        </a:rPr>
                        <a:t>Patrimônio Líquido Negativo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-46.174.705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-17.345.769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166%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-8,02%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-3,11%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2744339327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>
                          <a:effectLst/>
                        </a:rPr>
                        <a:t>Patrimônio social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2.750.796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2.750.796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0%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0,48%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0,49%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1761538089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>
                          <a:effectLst/>
                        </a:rPr>
                        <a:t>Ajustes de Avaliação Patrimonial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207.918.213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209.510.354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-1%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36,12%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37,58%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3345275235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>
                          <a:effectLst/>
                        </a:rPr>
                        <a:t>Déficit Acumulado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-256.843.714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-229.606.919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12%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-44,62%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-41,19%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11741568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pt-BR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1063498270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effectLst/>
                        </a:rPr>
                        <a:t>TOTAL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575.625.942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557.477.176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3%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100,00%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100,00%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3686350443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19BFF920-5516-4B3B-AD4D-E446D800F9AE}"/>
              </a:ext>
            </a:extLst>
          </p:cNvPr>
          <p:cNvSpPr txBox="1"/>
          <p:nvPr/>
        </p:nvSpPr>
        <p:spPr>
          <a:xfrm>
            <a:off x="8852452" y="3909391"/>
            <a:ext cx="26239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2018 – </a:t>
            </a:r>
            <a:r>
              <a:rPr lang="pt-BR" sz="2800" b="1" dirty="0">
                <a:solidFill>
                  <a:srgbClr val="FF0000"/>
                </a:solidFill>
              </a:rPr>
              <a:t>16,07%</a:t>
            </a:r>
          </a:p>
          <a:p>
            <a:r>
              <a:rPr lang="pt-BR" sz="2800" b="1" dirty="0"/>
              <a:t>2017 –</a:t>
            </a:r>
            <a:r>
              <a:rPr lang="pt-BR" sz="2800" b="1" dirty="0">
                <a:solidFill>
                  <a:srgbClr val="FF0000"/>
                </a:solidFill>
              </a:rPr>
              <a:t> 6,10%</a:t>
            </a:r>
          </a:p>
        </p:txBody>
      </p:sp>
    </p:spTree>
    <p:extLst>
      <p:ext uri="{BB962C8B-B14F-4D97-AF65-F5344CB8AC3E}">
        <p14:creationId xmlns:p14="http://schemas.microsoft.com/office/powerpoint/2010/main" val="1732221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ângulo retângulo 6"/>
          <p:cNvSpPr/>
          <p:nvPr/>
        </p:nvSpPr>
        <p:spPr>
          <a:xfrm rot="10800000">
            <a:off x="7608815" y="-1"/>
            <a:ext cx="4583185" cy="3766661"/>
          </a:xfrm>
          <a:prstGeom prst="rtTriangle">
            <a:avLst/>
          </a:prstGeom>
          <a:solidFill>
            <a:srgbClr val="01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9040925" y="304159"/>
            <a:ext cx="2617492" cy="1325563"/>
          </a:xfrm>
        </p:spPr>
        <p:txBody>
          <a:bodyPr>
            <a:normAutofit/>
          </a:bodyPr>
          <a:lstStyle/>
          <a:p>
            <a:pPr algn="r"/>
            <a: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  <a:t>PASSIVO</a:t>
            </a:r>
            <a:b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pt-BR" sz="1800" dirty="0">
                <a:solidFill>
                  <a:schemeClr val="bg1"/>
                </a:solidFill>
                <a:latin typeface="Impact" panose="020B0806030902050204" pitchFamily="34" charset="0"/>
              </a:rPr>
              <a:t>(em reais)</a:t>
            </a:r>
            <a:endParaRPr lang="pt-BR" sz="4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27A86AE2-5947-46D7-B769-234BB5C653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068415"/>
              </p:ext>
            </p:extLst>
          </p:nvPr>
        </p:nvGraphicFramePr>
        <p:xfrm>
          <a:off x="169569" y="246480"/>
          <a:ext cx="7638029" cy="6124787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706153">
                  <a:extLst>
                    <a:ext uri="{9D8B030D-6E8A-4147-A177-3AD203B41FA5}">
                      <a16:colId xmlns:a16="http://schemas.microsoft.com/office/drawing/2014/main" xmlns="" val="523745686"/>
                    </a:ext>
                  </a:extLst>
                </a:gridCol>
                <a:gridCol w="1221268">
                  <a:extLst>
                    <a:ext uri="{9D8B030D-6E8A-4147-A177-3AD203B41FA5}">
                      <a16:colId xmlns:a16="http://schemas.microsoft.com/office/drawing/2014/main" xmlns="" val="1983217137"/>
                    </a:ext>
                  </a:extLst>
                </a:gridCol>
                <a:gridCol w="1301242">
                  <a:extLst>
                    <a:ext uri="{9D8B030D-6E8A-4147-A177-3AD203B41FA5}">
                      <a16:colId xmlns:a16="http://schemas.microsoft.com/office/drawing/2014/main" xmlns="" val="3757025237"/>
                    </a:ext>
                  </a:extLst>
                </a:gridCol>
                <a:gridCol w="803122">
                  <a:extLst>
                    <a:ext uri="{9D8B030D-6E8A-4147-A177-3AD203B41FA5}">
                      <a16:colId xmlns:a16="http://schemas.microsoft.com/office/drawing/2014/main" xmlns="" val="4194855782"/>
                    </a:ext>
                  </a:extLst>
                </a:gridCol>
                <a:gridCol w="803122">
                  <a:extLst>
                    <a:ext uri="{9D8B030D-6E8A-4147-A177-3AD203B41FA5}">
                      <a16:colId xmlns:a16="http://schemas.microsoft.com/office/drawing/2014/main" xmlns="" val="1675057280"/>
                    </a:ext>
                  </a:extLst>
                </a:gridCol>
                <a:gridCol w="803122">
                  <a:extLst>
                    <a:ext uri="{9D8B030D-6E8A-4147-A177-3AD203B41FA5}">
                      <a16:colId xmlns:a16="http://schemas.microsoft.com/office/drawing/2014/main" xmlns="" val="2347484722"/>
                    </a:ext>
                  </a:extLst>
                </a:gridCol>
              </a:tblGrid>
              <a:tr h="256362">
                <a:tc>
                  <a:txBody>
                    <a:bodyPr/>
                    <a:lstStyle/>
                    <a:p>
                      <a:pPr algn="l" fontAlgn="b"/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2018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effectLst/>
                        </a:rPr>
                        <a:t>2017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A.H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A.V 2018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A.V 2017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1164487632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effectLst/>
                        </a:rPr>
                        <a:t>Passivo Circulante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316.884.813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265.121.192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20%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55,05%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47,56%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949926782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Fornecedores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33.997.126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23.575.624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44%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5,91%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4,23%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730704084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Empréstimos e Financiamentos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49.545.683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33.989.931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46%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8,61%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6,10%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2204268215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Obrigações Trabalhistas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27.954.462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36.793.459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-24%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4,86%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6,60%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2640782706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Obrigações Fiscais e Sociais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41.042.526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15.291.540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168%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7,13%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2,74%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508349553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Obrigações Fiscais e Sociais Parceladas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5.396.380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0,94%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0,00%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2372149179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Contas a Pagar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98.093.644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65.325.694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50%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17,04%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11,72%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3519094302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Receitas a Pagar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57.839.677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88.554.035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-35%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10,05%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15,88%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1197883044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Outros Credores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3.015.315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1.590.909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90%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0,52%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0,29%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652767662"/>
                  </a:ext>
                </a:extLst>
              </a:tr>
              <a:tr h="98994"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2756573146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effectLst/>
                        </a:rPr>
                        <a:t>Passivo Não Circulante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304.915.834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309.701.753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-2%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52,97%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55,55%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1581484264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Empréstimos e Financiamentos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42.950.056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7,46%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0,00%</a:t>
                      </a:r>
                      <a:endParaRPr lang="pt-BR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74271847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Obrigações Fiscais e Sociais Parceladas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170.442.232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170.822.611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0%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29,61%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30,64%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617467105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Receitas Futuras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41.145.106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101.867.327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-60%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7,15%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18,27%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58980306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Contas a Pagar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30.123.443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22.158.874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36%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5,23%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3,97%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234007557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Provisão para Contingência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20.254.997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14.852.941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36%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3,52%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2,66%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3067217360"/>
                  </a:ext>
                </a:extLst>
              </a:tr>
              <a:tr h="91790"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398379038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effectLst/>
                        </a:rPr>
                        <a:t>Patrimônio Líquido Negativo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-46.174.705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-17.345.769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166%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-8,02%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-3,11%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2744339327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>
                          <a:effectLst/>
                        </a:rPr>
                        <a:t>Patrimônio social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2.750.796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2.750.796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0%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0,48%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0,49%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1761538089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>
                          <a:effectLst/>
                        </a:rPr>
                        <a:t>Ajustes de Avaliação Patrimonial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207.918.213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209.510.354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-1%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36,12%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37,58%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3345275235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>
                          <a:effectLst/>
                        </a:rPr>
                        <a:t>Déficit Acumulado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-256.843.714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-229.606.919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12%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-44,62%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-41,19%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11741568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pt-BR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1063498270"/>
                  </a:ext>
                </a:extLst>
              </a:tr>
              <a:tr h="256362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effectLst/>
                        </a:rPr>
                        <a:t>TOTAL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575.625.942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557.477.176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3%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100,00%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100,00%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35" marR="8935" marT="8935" marB="0" anchor="b"/>
                </a:tc>
                <a:extLst>
                  <a:ext uri="{0D108BD9-81ED-4DB2-BD59-A6C34878D82A}">
                    <a16:rowId xmlns:a16="http://schemas.microsoft.com/office/drawing/2014/main" xmlns="" val="3686350443"/>
                  </a:ext>
                </a:extLst>
              </a:tr>
            </a:tbl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xmlns="" id="{19BFF920-5516-4B3B-AD4D-E446D800F9AE}"/>
              </a:ext>
            </a:extLst>
          </p:cNvPr>
          <p:cNvSpPr txBox="1"/>
          <p:nvPr/>
        </p:nvSpPr>
        <p:spPr>
          <a:xfrm>
            <a:off x="8852452" y="3909391"/>
            <a:ext cx="26239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2018 – </a:t>
            </a:r>
            <a:r>
              <a:rPr lang="pt-BR" sz="2800" b="1" dirty="0">
                <a:solidFill>
                  <a:srgbClr val="FF0000"/>
                </a:solidFill>
              </a:rPr>
              <a:t>17,20%</a:t>
            </a:r>
          </a:p>
          <a:p>
            <a:r>
              <a:rPr lang="pt-BR" sz="2800" b="1" dirty="0"/>
              <a:t>2017 –</a:t>
            </a:r>
            <a:r>
              <a:rPr lang="pt-BR" sz="2800" b="1" dirty="0">
                <a:solidFill>
                  <a:srgbClr val="FF0000"/>
                </a:solidFill>
              </a:rPr>
              <a:t> 34,16%</a:t>
            </a:r>
          </a:p>
        </p:txBody>
      </p:sp>
    </p:spTree>
    <p:extLst>
      <p:ext uri="{BB962C8B-B14F-4D97-AF65-F5344CB8AC3E}">
        <p14:creationId xmlns:p14="http://schemas.microsoft.com/office/powerpoint/2010/main" val="3175790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Impact" panose="020B0806030902050204" pitchFamily="34" charset="0"/>
              </a:rPr>
              <a:t>Provisão para contingência</a:t>
            </a:r>
            <a:br>
              <a:rPr lang="pt-BR" dirty="0">
                <a:latin typeface="Impact" panose="020B0806030902050204" pitchFamily="34" charset="0"/>
              </a:rPr>
            </a:br>
            <a:r>
              <a:rPr lang="pt-BR" sz="1600" dirty="0">
                <a:latin typeface="Impact" panose="020B0806030902050204" pitchFamily="34" charset="0"/>
              </a:rPr>
              <a:t>(EM REAIS)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E4922174-600A-4DD8-8A2E-941A107ABC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6801263"/>
              </p:ext>
            </p:extLst>
          </p:nvPr>
        </p:nvGraphicFramePr>
        <p:xfrm>
          <a:off x="175591" y="2155452"/>
          <a:ext cx="5559288" cy="1308498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155642">
                  <a:extLst>
                    <a:ext uri="{9D8B030D-6E8A-4147-A177-3AD203B41FA5}">
                      <a16:colId xmlns:a16="http://schemas.microsoft.com/office/drawing/2014/main" xmlns="" val="4246194898"/>
                    </a:ext>
                  </a:extLst>
                </a:gridCol>
                <a:gridCol w="1701823">
                  <a:extLst>
                    <a:ext uri="{9D8B030D-6E8A-4147-A177-3AD203B41FA5}">
                      <a16:colId xmlns:a16="http://schemas.microsoft.com/office/drawing/2014/main" xmlns="" val="578756129"/>
                    </a:ext>
                  </a:extLst>
                </a:gridCol>
                <a:gridCol w="1701823">
                  <a:extLst>
                    <a:ext uri="{9D8B030D-6E8A-4147-A177-3AD203B41FA5}">
                      <a16:colId xmlns:a16="http://schemas.microsoft.com/office/drawing/2014/main" xmlns="" val="4046815269"/>
                    </a:ext>
                  </a:extLst>
                </a:gridCol>
              </a:tblGrid>
              <a:tr h="331391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>
                          <a:effectLst/>
                        </a:rPr>
                        <a:t>Perda Provável</a:t>
                      </a:r>
                      <a:endParaRPr lang="pt-BR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>
                          <a:effectLst/>
                        </a:rPr>
                        <a:t>2018</a:t>
                      </a:r>
                      <a:endParaRPr lang="pt-BR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2017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965092657"/>
                  </a:ext>
                </a:extLst>
              </a:tr>
              <a:tr h="331391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Causas cíveis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>
                          <a:effectLst/>
                        </a:rPr>
                        <a:t>           7.208.866 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           5.100.667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582249949"/>
                  </a:ext>
                </a:extLst>
              </a:tr>
              <a:tr h="192329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>
                          <a:effectLst/>
                        </a:rPr>
                        <a:t>Causas trabalhistas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>
                          <a:effectLst/>
                        </a:rPr>
                        <a:t>         13.046.132 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>
                          <a:effectLst/>
                        </a:rPr>
                        <a:t>           9.752.275 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82309791"/>
                  </a:ext>
                </a:extLst>
              </a:tr>
              <a:tr h="331391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TOTAL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>
                          <a:effectLst/>
                        </a:rPr>
                        <a:t>         20.254.997 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         14.852.941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85549907"/>
                  </a:ext>
                </a:extLst>
              </a:tr>
            </a:tbl>
          </a:graphicData>
        </a:graphic>
      </p:graphicFrame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xmlns="" id="{1075E8F6-9F89-41E6-8115-6560E73AB3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3414355"/>
              </p:ext>
            </p:extLst>
          </p:nvPr>
        </p:nvGraphicFramePr>
        <p:xfrm>
          <a:off x="6096001" y="2138939"/>
          <a:ext cx="5791200" cy="1325011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245568">
                  <a:extLst>
                    <a:ext uri="{9D8B030D-6E8A-4147-A177-3AD203B41FA5}">
                      <a16:colId xmlns:a16="http://schemas.microsoft.com/office/drawing/2014/main" xmlns="" val="433398232"/>
                    </a:ext>
                  </a:extLst>
                </a:gridCol>
                <a:gridCol w="1772816">
                  <a:extLst>
                    <a:ext uri="{9D8B030D-6E8A-4147-A177-3AD203B41FA5}">
                      <a16:colId xmlns:a16="http://schemas.microsoft.com/office/drawing/2014/main" xmlns="" val="159653945"/>
                    </a:ext>
                  </a:extLst>
                </a:gridCol>
                <a:gridCol w="1772816">
                  <a:extLst>
                    <a:ext uri="{9D8B030D-6E8A-4147-A177-3AD203B41FA5}">
                      <a16:colId xmlns:a16="http://schemas.microsoft.com/office/drawing/2014/main" xmlns="" val="2141569255"/>
                    </a:ext>
                  </a:extLst>
                </a:gridCol>
              </a:tblGrid>
              <a:tr h="275585"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Perda Possível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2018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000" b="1" u="none" strike="noStrike" dirty="0">
                          <a:effectLst/>
                        </a:rPr>
                        <a:t>2017</a:t>
                      </a:r>
                      <a:endParaRPr lang="pt-B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228563481"/>
                  </a:ext>
                </a:extLst>
              </a:tr>
              <a:tr h="27558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Causas cíveis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         14.876.575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         13.574.583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050668937"/>
                  </a:ext>
                </a:extLst>
              </a:tr>
              <a:tr h="382036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Causas trabalhistas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           3.780.000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               980.000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506839109"/>
                  </a:ext>
                </a:extLst>
              </a:tr>
              <a:tr h="275585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TOTAL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         18.656.575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>
                          <a:effectLst/>
                        </a:rPr>
                        <a:t>         14.554.583 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714187051"/>
                  </a:ext>
                </a:extLst>
              </a:tr>
            </a:tbl>
          </a:graphicData>
        </a:graphic>
      </p:graphicFrame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EAFD532E-9F32-48E3-A608-B86661DBCF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4406762" y="3928714"/>
            <a:ext cx="7096125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00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900" y="527873"/>
            <a:ext cx="2654300" cy="922338"/>
          </a:xfrm>
          <a:noFill/>
        </p:spPr>
        <p:txBody>
          <a:bodyPr>
            <a:normAutofit fontScale="90000"/>
          </a:bodyPr>
          <a:lstStyle/>
          <a:p>
            <a:r>
              <a:rPr lang="pt-BR" sz="3200" dirty="0"/>
              <a:t>Normas Brasileiras de Contabilidade</a:t>
            </a:r>
          </a:p>
        </p:txBody>
      </p:sp>
      <p:sp>
        <p:nvSpPr>
          <p:cNvPr id="4" name="Retângulo 3"/>
          <p:cNvSpPr/>
          <p:nvPr/>
        </p:nvSpPr>
        <p:spPr>
          <a:xfrm>
            <a:off x="342900" y="1450211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0000" dirty="0">
                <a:latin typeface="Impact" panose="020B0806030902050204" pitchFamily="34" charset="0"/>
              </a:rPr>
              <a:t>ITG 2003</a:t>
            </a:r>
            <a:r>
              <a:rPr lang="pt-BR" sz="2800" dirty="0">
                <a:latin typeface="Impact" panose="020B0806030902050204" pitchFamily="34" charset="0"/>
              </a:rPr>
              <a:t/>
            </a:r>
            <a:br>
              <a:rPr lang="pt-BR" sz="2800" dirty="0">
                <a:latin typeface="Impact" panose="020B0806030902050204" pitchFamily="34" charset="0"/>
              </a:rPr>
            </a:br>
            <a:r>
              <a:rPr lang="pt-BR" sz="2800" dirty="0">
                <a:latin typeface="Impact" panose="020B0806030902050204" pitchFamily="34" charset="0"/>
              </a:rPr>
              <a:t>Entidade Desportiva Profissional</a:t>
            </a:r>
          </a:p>
        </p:txBody>
      </p:sp>
      <p:sp>
        <p:nvSpPr>
          <p:cNvPr id="6" name="Retângulo 5"/>
          <p:cNvSpPr/>
          <p:nvPr/>
        </p:nvSpPr>
        <p:spPr>
          <a:xfrm>
            <a:off x="3733800" y="4838700"/>
            <a:ext cx="7937500" cy="444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1244600" y="5344130"/>
            <a:ext cx="9728200" cy="444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342900" y="4279900"/>
            <a:ext cx="1153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i="1" dirty="0"/>
              <a:t>“Os registros contábeis devem evidenciar as contas de receitas, custos e despesas, segregando o desporto profissional das demais atividades esportivas, recreativas ou sociais da entidade.”</a:t>
            </a:r>
          </a:p>
        </p:txBody>
      </p:sp>
      <p:pic>
        <p:nvPicPr>
          <p:cNvPr id="2052" name="Picture 4" descr="Resultado de imagem para bola futebol 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0" y="1125536"/>
            <a:ext cx="268605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1495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latin typeface="Impact" panose="020B0806030902050204" pitchFamily="34" charset="0"/>
              </a:rPr>
              <a:t>Contas a pagar</a:t>
            </a:r>
            <a:br>
              <a:rPr lang="pt-BR" dirty="0">
                <a:latin typeface="Impact" panose="020B0806030902050204" pitchFamily="34" charset="0"/>
              </a:rPr>
            </a:br>
            <a:r>
              <a:rPr lang="pt-BR" sz="1600" dirty="0">
                <a:latin typeface="Impact" panose="020B0806030902050204" pitchFamily="34" charset="0"/>
              </a:rPr>
              <a:t>(EM REAIS)</a:t>
            </a:r>
          </a:p>
        </p:txBody>
      </p:sp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xmlns="" id="{97F3668A-8335-4275-969B-5B749560B5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7824"/>
              </p:ext>
            </p:extLst>
          </p:nvPr>
        </p:nvGraphicFramePr>
        <p:xfrm>
          <a:off x="2199861" y="1853854"/>
          <a:ext cx="7792278" cy="187642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3739150">
                  <a:extLst>
                    <a:ext uri="{9D8B030D-6E8A-4147-A177-3AD203B41FA5}">
                      <a16:colId xmlns:a16="http://schemas.microsoft.com/office/drawing/2014/main" xmlns="" val="38889082"/>
                    </a:ext>
                  </a:extLst>
                </a:gridCol>
                <a:gridCol w="2026564">
                  <a:extLst>
                    <a:ext uri="{9D8B030D-6E8A-4147-A177-3AD203B41FA5}">
                      <a16:colId xmlns:a16="http://schemas.microsoft.com/office/drawing/2014/main" xmlns="" val="252613490"/>
                    </a:ext>
                  </a:extLst>
                </a:gridCol>
                <a:gridCol w="2026564">
                  <a:extLst>
                    <a:ext uri="{9D8B030D-6E8A-4147-A177-3AD203B41FA5}">
                      <a16:colId xmlns:a16="http://schemas.microsoft.com/office/drawing/2014/main" xmlns="" val="2552293031"/>
                    </a:ext>
                  </a:extLst>
                </a:gridCol>
              </a:tblGrid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2400" b="1" u="none" strike="noStrike" dirty="0">
                          <a:effectLst/>
                        </a:rPr>
                        <a:t>Circulante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803138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u="none" strike="noStrike">
                          <a:effectLst/>
                        </a:rPr>
                        <a:t>Clubes nacionais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7.340.004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3.259.955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49561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u="none" strike="noStrike">
                          <a:effectLst/>
                        </a:rPr>
                        <a:t>Clubes estrangeiros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53.326.254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45.061.618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9811863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u="none" strike="noStrike">
                          <a:effectLst/>
                        </a:rPr>
                        <a:t>Terceiros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37.427.385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17.004.122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0403076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1" u="none" strike="noStrike" dirty="0">
                          <a:effectLst/>
                        </a:rPr>
                        <a:t>TOTAL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1" u="none" strike="noStrike" dirty="0">
                          <a:effectLst/>
                        </a:rPr>
                        <a:t>98.093.643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1" u="none" strike="noStrike" dirty="0">
                          <a:effectLst/>
                        </a:rPr>
                        <a:t>65.325.695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16338496"/>
                  </a:ext>
                </a:extLst>
              </a:tr>
            </a:tbl>
          </a:graphicData>
        </a:graphic>
      </p:graphicFrame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xmlns="" id="{8C00BEBC-B523-413F-8230-692B0CA287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5289"/>
              </p:ext>
            </p:extLst>
          </p:nvPr>
        </p:nvGraphicFramePr>
        <p:xfrm>
          <a:off x="2199861" y="3893445"/>
          <a:ext cx="7792278" cy="187642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3739150">
                  <a:extLst>
                    <a:ext uri="{9D8B030D-6E8A-4147-A177-3AD203B41FA5}">
                      <a16:colId xmlns:a16="http://schemas.microsoft.com/office/drawing/2014/main" xmlns="" val="554100050"/>
                    </a:ext>
                  </a:extLst>
                </a:gridCol>
                <a:gridCol w="2026564">
                  <a:extLst>
                    <a:ext uri="{9D8B030D-6E8A-4147-A177-3AD203B41FA5}">
                      <a16:colId xmlns:a16="http://schemas.microsoft.com/office/drawing/2014/main" xmlns="" val="4283243514"/>
                    </a:ext>
                  </a:extLst>
                </a:gridCol>
                <a:gridCol w="2026564">
                  <a:extLst>
                    <a:ext uri="{9D8B030D-6E8A-4147-A177-3AD203B41FA5}">
                      <a16:colId xmlns:a16="http://schemas.microsoft.com/office/drawing/2014/main" xmlns="" val="1045802825"/>
                    </a:ext>
                  </a:extLst>
                </a:gridCol>
              </a:tblGrid>
              <a:tr h="19050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pt-BR" sz="2400" b="1" u="none" strike="noStrike" dirty="0">
                          <a:effectLst/>
                        </a:rPr>
                        <a:t>Não Circulante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229772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u="none" strike="noStrike" dirty="0">
                          <a:effectLst/>
                        </a:rPr>
                        <a:t>Clubes nacionais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30.123.443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20.596.770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29027468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u="none" strike="noStrike" dirty="0">
                          <a:effectLst/>
                        </a:rPr>
                        <a:t>Clubes estrangeiros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1.276.800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8420609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u="none" strike="noStrike" dirty="0">
                          <a:effectLst/>
                        </a:rPr>
                        <a:t>Terceiros</a:t>
                      </a:r>
                      <a:endParaRPr lang="pt-BR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u="none" strike="noStrike">
                          <a:effectLst/>
                        </a:rPr>
                        <a:t>285.304</a:t>
                      </a:r>
                      <a:endParaRPr lang="pt-BR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5791286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2400" b="1" u="none" strike="noStrike" dirty="0">
                          <a:effectLst/>
                        </a:rPr>
                        <a:t>TOTAL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1" u="none" strike="noStrike" dirty="0">
                          <a:effectLst/>
                        </a:rPr>
                        <a:t>30.123.443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400" b="1" u="none" strike="noStrike" dirty="0">
                          <a:effectLst/>
                        </a:rPr>
                        <a:t>22.158.874</a:t>
                      </a:r>
                      <a:endParaRPr lang="pt-BR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131315948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873D031D-B6B8-48A9-8EA2-F0CF7356DB15}"/>
              </a:ext>
            </a:extLst>
          </p:cNvPr>
          <p:cNvSpPr txBox="1"/>
          <p:nvPr/>
        </p:nvSpPr>
        <p:spPr>
          <a:xfrm>
            <a:off x="838200" y="6122504"/>
            <a:ext cx="11423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Os valores na rubrica Clubes Estrangeiros estão em sua maioria em cobranças através de processos na FIFA.</a:t>
            </a:r>
          </a:p>
        </p:txBody>
      </p:sp>
    </p:spTree>
    <p:extLst>
      <p:ext uri="{BB962C8B-B14F-4D97-AF65-F5344CB8AC3E}">
        <p14:creationId xmlns:p14="http://schemas.microsoft.com/office/powerpoint/2010/main" val="6479588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Imagem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4"/>
          <a:stretch/>
        </p:blipFill>
        <p:spPr bwMode="auto">
          <a:xfrm>
            <a:off x="-25400" y="0"/>
            <a:ext cx="73953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m para treino futebol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51984" y="1017984"/>
            <a:ext cx="6858001" cy="482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Espaço Reservado para Conteúdo 1">
            <a:extLst>
              <a:ext uri="{FF2B5EF4-FFF2-40B4-BE49-F238E27FC236}">
                <a16:creationId xmlns:a16="http://schemas.microsoft.com/office/drawing/2014/main" xmlns="" id="{25DF4851-1EF2-4699-99DA-1667B643AB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1725880"/>
              </p:ext>
            </p:extLst>
          </p:nvPr>
        </p:nvGraphicFramePr>
        <p:xfrm>
          <a:off x="278887" y="1749287"/>
          <a:ext cx="7091082" cy="4328321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618441">
                  <a:extLst>
                    <a:ext uri="{9D8B030D-6E8A-4147-A177-3AD203B41FA5}">
                      <a16:colId xmlns:a16="http://schemas.microsoft.com/office/drawing/2014/main" xmlns="" val="3184569458"/>
                    </a:ext>
                  </a:extLst>
                </a:gridCol>
                <a:gridCol w="2191507">
                  <a:extLst>
                    <a:ext uri="{9D8B030D-6E8A-4147-A177-3AD203B41FA5}">
                      <a16:colId xmlns:a16="http://schemas.microsoft.com/office/drawing/2014/main" xmlns="" val="3920768955"/>
                    </a:ext>
                  </a:extLst>
                </a:gridCol>
                <a:gridCol w="2281134">
                  <a:extLst>
                    <a:ext uri="{9D8B030D-6E8A-4147-A177-3AD203B41FA5}">
                      <a16:colId xmlns:a16="http://schemas.microsoft.com/office/drawing/2014/main" xmlns="" val="1695968174"/>
                    </a:ext>
                  </a:extLst>
                </a:gridCol>
              </a:tblGrid>
              <a:tr h="625336">
                <a:tc>
                  <a:txBody>
                    <a:bodyPr/>
                    <a:lstStyle/>
                    <a:p>
                      <a:pPr algn="l" fontAlgn="b"/>
                      <a:endParaRPr lang="pt-BR" sz="2800" b="0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2018</a:t>
                      </a:r>
                      <a:endParaRPr lang="pt-BR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2017</a:t>
                      </a:r>
                      <a:endParaRPr lang="pt-BR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930354135"/>
                  </a:ext>
                </a:extLst>
              </a:tr>
              <a:tr h="673377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CCL</a:t>
                      </a:r>
                      <a:endParaRPr lang="pt-BR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-197.923.933</a:t>
                      </a:r>
                      <a:endParaRPr lang="pt-BR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-158.994.035</a:t>
                      </a:r>
                      <a:endParaRPr lang="pt-BR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192287361"/>
                  </a:ext>
                </a:extLst>
              </a:tr>
              <a:tr h="651839">
                <a:tc>
                  <a:txBody>
                    <a:bodyPr/>
                    <a:lstStyle/>
                    <a:p>
                      <a:pPr algn="l" fontAlgn="b"/>
                      <a:endParaRPr lang="pt-BR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8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8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701979762"/>
                  </a:ext>
                </a:extLst>
              </a:tr>
              <a:tr h="788488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Índice de liquidez corrente</a:t>
                      </a:r>
                      <a:endParaRPr lang="pt-BR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b="1" u="none" strike="noStrike">
                          <a:solidFill>
                            <a:schemeClr val="bg1"/>
                          </a:solidFill>
                          <a:effectLst/>
                        </a:rPr>
                        <a:t>37,54%</a:t>
                      </a:r>
                      <a:endParaRPr lang="pt-BR" sz="28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b="1" u="none" strike="noStrike">
                          <a:solidFill>
                            <a:schemeClr val="bg1"/>
                          </a:solidFill>
                          <a:effectLst/>
                        </a:rPr>
                        <a:t>40,03%</a:t>
                      </a:r>
                      <a:endParaRPr lang="pt-BR" sz="28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379248619"/>
                  </a:ext>
                </a:extLst>
              </a:tr>
              <a:tr h="651839">
                <a:tc>
                  <a:txBody>
                    <a:bodyPr/>
                    <a:lstStyle/>
                    <a:p>
                      <a:pPr algn="l" fontAlgn="b"/>
                      <a:endParaRPr lang="pt-BR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pt-BR" sz="28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4211064815"/>
                  </a:ext>
                </a:extLst>
              </a:tr>
              <a:tr h="788488">
                <a:tc>
                  <a:txBody>
                    <a:bodyPr/>
                    <a:lstStyle/>
                    <a:p>
                      <a:pPr algn="l" fontAlgn="b"/>
                      <a:r>
                        <a:rPr lang="pt-BR" sz="2800" b="1" u="none" strike="noStrike">
                          <a:solidFill>
                            <a:schemeClr val="bg1"/>
                          </a:solidFill>
                          <a:effectLst/>
                        </a:rPr>
                        <a:t>Índice de endividamento</a:t>
                      </a:r>
                      <a:endParaRPr lang="pt-BR" sz="280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108,02%</a:t>
                      </a:r>
                      <a:endParaRPr lang="pt-BR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8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103,11%</a:t>
                      </a:r>
                      <a:endParaRPr lang="pt-BR" sz="28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82124762"/>
                  </a:ext>
                </a:extLst>
              </a:tr>
            </a:tbl>
          </a:graphicData>
        </a:graphic>
      </p:graphicFrame>
      <p:sp>
        <p:nvSpPr>
          <p:cNvPr id="4" name="Retângulo 3"/>
          <p:cNvSpPr/>
          <p:nvPr/>
        </p:nvSpPr>
        <p:spPr>
          <a:xfrm>
            <a:off x="278886" y="424343"/>
            <a:ext cx="76899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Impact" panose="020B0806030902050204" pitchFamily="34" charset="0"/>
              </a:rPr>
              <a:t>Indicadores da saúde financeira</a:t>
            </a:r>
            <a:endParaRPr lang="pt-BR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18150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Imagem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4"/>
          <a:stretch/>
        </p:blipFill>
        <p:spPr bwMode="auto">
          <a:xfrm>
            <a:off x="-25400" y="0"/>
            <a:ext cx="73953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m para treino futebol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51984" y="1017984"/>
            <a:ext cx="6858001" cy="482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78886" y="424343"/>
            <a:ext cx="76899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Impact" panose="020B0806030902050204" pitchFamily="34" charset="0"/>
              </a:rPr>
              <a:t>Indicadores da saúde financeira</a:t>
            </a:r>
            <a:endParaRPr lang="pt-BR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xmlns="" id="{63FB532F-808F-42CF-B069-BA7C5B917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pt-BR" dirty="0">
                <a:solidFill>
                  <a:schemeClr val="bg1"/>
                </a:solidFill>
              </a:rPr>
              <a:t>Ênfase</a:t>
            </a:r>
          </a:p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</a:rPr>
              <a:t>Conforme apresentado nas demonstrações financeiras, o clube apresenta deficiência de capital de giro de R$ 197.925 mil em 31 de dezembro de 2018 e um patrimônio líquido negativo no montante de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R$ 46.175 mil, evidenciando a necessidade de captação de recursos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financeiros para cumprimento de suas obrigações. A administração está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envidando esforços com o objetivo de minimizar os impactos em seu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fluxo de caixa, conforme mencionado nas Notas 1.1 (Equilíbrio </a:t>
            </a:r>
            <a:r>
              <a:rPr lang="pt-BR" dirty="0" err="1">
                <a:solidFill>
                  <a:schemeClr val="bg1"/>
                </a:solidFill>
              </a:rPr>
              <a:t>Econô</a:t>
            </a:r>
            <a:r>
              <a:rPr lang="pt-BR" dirty="0">
                <a:solidFill>
                  <a:schemeClr val="bg1"/>
                </a:solidFill>
              </a:rPr>
              <a:t>-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mico) e 24 (Eventos Subsequentes). As ações estão sendo desenvolvidas para o reestabelecimento do equilíbrio econômico financeiro e da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posição patrimonial do clube, bem como da necessidade de geração de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caixa para funcionamento das respectivas atividades. </a:t>
            </a:r>
            <a:r>
              <a:rPr lang="pt-BR" b="1" dirty="0">
                <a:solidFill>
                  <a:srgbClr val="FF0000"/>
                </a:solidFill>
              </a:rPr>
              <a:t>A continuidade</a:t>
            </a:r>
            <a:br>
              <a:rPr lang="pt-BR" b="1" dirty="0">
                <a:solidFill>
                  <a:srgbClr val="FF0000"/>
                </a:solidFill>
              </a:rPr>
            </a:br>
            <a:r>
              <a:rPr lang="pt-BR" b="1" dirty="0">
                <a:solidFill>
                  <a:srgbClr val="FF0000"/>
                </a:solidFill>
              </a:rPr>
              <a:t>das atividades do clube dependerá do sucesso das medidas que estão</a:t>
            </a:r>
            <a:br>
              <a:rPr lang="pt-BR" b="1" dirty="0">
                <a:solidFill>
                  <a:srgbClr val="FF0000"/>
                </a:solidFill>
              </a:rPr>
            </a:br>
            <a:r>
              <a:rPr lang="pt-BR" b="1" dirty="0">
                <a:solidFill>
                  <a:srgbClr val="FF0000"/>
                </a:solidFill>
              </a:rPr>
              <a:t>sendo tomadas pela administração</a:t>
            </a:r>
            <a:r>
              <a:rPr lang="pt-BR" dirty="0">
                <a:solidFill>
                  <a:schemeClr val="bg1"/>
                </a:solidFill>
              </a:rPr>
              <a:t>. Nossa opinião não contém ressalva</a:t>
            </a:r>
            <a:br>
              <a:rPr lang="pt-BR" dirty="0">
                <a:solidFill>
                  <a:schemeClr val="bg1"/>
                </a:solidFill>
              </a:rPr>
            </a:br>
            <a:r>
              <a:rPr lang="pt-BR" dirty="0">
                <a:solidFill>
                  <a:schemeClr val="bg1"/>
                </a:solidFill>
              </a:rPr>
              <a:t>em relação a esse assunto. </a:t>
            </a:r>
          </a:p>
        </p:txBody>
      </p:sp>
    </p:spTree>
    <p:extLst>
      <p:ext uri="{BB962C8B-B14F-4D97-AF65-F5344CB8AC3E}">
        <p14:creationId xmlns:p14="http://schemas.microsoft.com/office/powerpoint/2010/main" val="424245662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/>
        </p:nvSpPr>
        <p:spPr>
          <a:xfrm>
            <a:off x="67112" y="0"/>
            <a:ext cx="2072081" cy="1722001"/>
          </a:xfrm>
          <a:prstGeom prst="rect">
            <a:avLst/>
          </a:prstGeom>
          <a:solidFill>
            <a:srgbClr val="01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t="10768" b="6534"/>
          <a:stretch/>
        </p:blipFill>
        <p:spPr>
          <a:xfrm>
            <a:off x="2231157" y="835375"/>
            <a:ext cx="4716794" cy="5567850"/>
          </a:xfrm>
          <a:prstGeom prst="rect">
            <a:avLst/>
          </a:prstGeom>
        </p:spPr>
      </p:pic>
      <p:grpSp>
        <p:nvGrpSpPr>
          <p:cNvPr id="15" name="Grupo 14"/>
          <p:cNvGrpSpPr/>
          <p:nvPr/>
        </p:nvGrpSpPr>
        <p:grpSpPr>
          <a:xfrm>
            <a:off x="6947951" y="848627"/>
            <a:ext cx="4761305" cy="4186220"/>
            <a:chOff x="7577440" y="1333849"/>
            <a:chExt cx="4132099" cy="3851858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 rotWithShape="1">
            <a:blip r:embed="rId3"/>
            <a:srcRect b="46529"/>
            <a:stretch/>
          </p:blipFill>
          <p:spPr>
            <a:xfrm>
              <a:off x="7577440" y="1667189"/>
              <a:ext cx="4093470" cy="1864576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3"/>
            <a:srcRect t="66663"/>
            <a:stretch/>
          </p:blipFill>
          <p:spPr>
            <a:xfrm>
              <a:off x="7577440" y="4023249"/>
              <a:ext cx="4093470" cy="1162458"/>
            </a:xfrm>
            <a:prstGeom prst="rect">
              <a:avLst/>
            </a:prstGeom>
          </p:spPr>
        </p:pic>
        <p:grpSp>
          <p:nvGrpSpPr>
            <p:cNvPr id="12" name="Grupo 11"/>
            <p:cNvGrpSpPr/>
            <p:nvPr/>
          </p:nvGrpSpPr>
          <p:grpSpPr>
            <a:xfrm>
              <a:off x="7646308" y="1333849"/>
              <a:ext cx="4063231" cy="387547"/>
              <a:chOff x="7646308" y="1107346"/>
              <a:chExt cx="4063231" cy="387547"/>
            </a:xfrm>
          </p:grpSpPr>
          <p:pic>
            <p:nvPicPr>
              <p:cNvPr id="6" name="Imagem 5"/>
              <p:cNvPicPr>
                <a:picLocks noChangeAspect="1"/>
              </p:cNvPicPr>
              <p:nvPr/>
            </p:nvPicPr>
            <p:blipFill rotWithShape="1">
              <a:blip r:embed="rId2"/>
              <a:srcRect t="93367" r="53371"/>
              <a:stretch/>
            </p:blipFill>
            <p:spPr>
              <a:xfrm>
                <a:off x="7646308" y="1107346"/>
                <a:ext cx="1908753" cy="387547"/>
              </a:xfrm>
              <a:prstGeom prst="rect">
                <a:avLst/>
              </a:prstGeom>
            </p:spPr>
          </p:pic>
          <p:pic>
            <p:nvPicPr>
              <p:cNvPr id="11" name="Imagem 10"/>
              <p:cNvPicPr>
                <a:picLocks noChangeAspect="1"/>
              </p:cNvPicPr>
              <p:nvPr/>
            </p:nvPicPr>
            <p:blipFill rotWithShape="1">
              <a:blip r:embed="rId2"/>
              <a:srcRect l="46424" t="10768" b="86231"/>
              <a:stretch/>
            </p:blipFill>
            <p:spPr>
              <a:xfrm>
                <a:off x="9516433" y="1213447"/>
                <a:ext cx="2193106" cy="175343"/>
              </a:xfrm>
              <a:prstGeom prst="rect">
                <a:avLst/>
              </a:prstGeom>
            </p:spPr>
          </p:pic>
        </p:grpSp>
        <p:pic>
          <p:nvPicPr>
            <p:cNvPr id="14" name="Imagem 13"/>
            <p:cNvPicPr>
              <a:picLocks noChangeAspect="1"/>
            </p:cNvPicPr>
            <p:nvPr/>
          </p:nvPicPr>
          <p:blipFill rotWithShape="1">
            <a:blip r:embed="rId3"/>
            <a:srcRect t="58703" b="33537"/>
            <a:stretch/>
          </p:blipFill>
          <p:spPr>
            <a:xfrm>
              <a:off x="7577440" y="3514987"/>
              <a:ext cx="4093470" cy="270603"/>
            </a:xfrm>
            <a:prstGeom prst="rect">
              <a:avLst/>
            </a:prstGeom>
          </p:spPr>
        </p:pic>
      </p:grp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494825" y="396438"/>
            <a:ext cx="1317771" cy="1325563"/>
          </a:xfrm>
        </p:spPr>
        <p:txBody>
          <a:bodyPr>
            <a:norm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  <a:t>DRE</a:t>
            </a:r>
            <a:b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pt-BR" sz="1800" dirty="0">
                <a:solidFill>
                  <a:schemeClr val="bg1"/>
                </a:solidFill>
                <a:latin typeface="Impact" panose="020B0806030902050204" pitchFamily="34" charset="0"/>
              </a:rPr>
              <a:t>(em reais)</a:t>
            </a:r>
            <a:endParaRPr lang="pt-BR" sz="4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231157" y="1333850"/>
            <a:ext cx="1342553" cy="251669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2231157" y="2985665"/>
            <a:ext cx="1778781" cy="251669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6947952" y="1269815"/>
            <a:ext cx="1457818" cy="251669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6947952" y="2038525"/>
            <a:ext cx="1793376" cy="205932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280968" y="1912719"/>
            <a:ext cx="1644368" cy="923330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atendendo às normas da ITG2003</a:t>
            </a:r>
          </a:p>
        </p:txBody>
      </p:sp>
    </p:spTree>
    <p:extLst>
      <p:ext uri="{BB962C8B-B14F-4D97-AF65-F5344CB8AC3E}">
        <p14:creationId xmlns:p14="http://schemas.microsoft.com/office/powerpoint/2010/main" val="42256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7" grpId="0" animBg="1"/>
      <p:bldP spid="19" grpId="0" animBg="1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/>
        </p:nvSpPr>
        <p:spPr>
          <a:xfrm>
            <a:off x="67112" y="0"/>
            <a:ext cx="2072081" cy="1722001"/>
          </a:xfrm>
          <a:prstGeom prst="rect">
            <a:avLst/>
          </a:prstGeom>
          <a:solidFill>
            <a:srgbClr val="01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t="10768" b="6534"/>
          <a:stretch/>
        </p:blipFill>
        <p:spPr>
          <a:xfrm>
            <a:off x="2231157" y="835375"/>
            <a:ext cx="4716794" cy="5567850"/>
          </a:xfrm>
          <a:prstGeom prst="rect">
            <a:avLst/>
          </a:prstGeom>
        </p:spPr>
      </p:pic>
      <p:grpSp>
        <p:nvGrpSpPr>
          <p:cNvPr id="15" name="Grupo 14"/>
          <p:cNvGrpSpPr/>
          <p:nvPr/>
        </p:nvGrpSpPr>
        <p:grpSpPr>
          <a:xfrm>
            <a:off x="6947951" y="848627"/>
            <a:ext cx="4761305" cy="4186220"/>
            <a:chOff x="7577440" y="1333849"/>
            <a:chExt cx="4132099" cy="3851858"/>
          </a:xfrm>
        </p:grpSpPr>
        <p:pic>
          <p:nvPicPr>
            <p:cNvPr id="5" name="Imagem 4"/>
            <p:cNvPicPr>
              <a:picLocks noChangeAspect="1"/>
            </p:cNvPicPr>
            <p:nvPr/>
          </p:nvPicPr>
          <p:blipFill rotWithShape="1">
            <a:blip r:embed="rId3"/>
            <a:srcRect b="46529"/>
            <a:stretch/>
          </p:blipFill>
          <p:spPr>
            <a:xfrm>
              <a:off x="7577440" y="1667189"/>
              <a:ext cx="4093470" cy="1864576"/>
            </a:xfrm>
            <a:prstGeom prst="rect">
              <a:avLst/>
            </a:prstGeom>
          </p:spPr>
        </p:pic>
        <p:pic>
          <p:nvPicPr>
            <p:cNvPr id="9" name="Imagem 8"/>
            <p:cNvPicPr>
              <a:picLocks noChangeAspect="1"/>
            </p:cNvPicPr>
            <p:nvPr/>
          </p:nvPicPr>
          <p:blipFill rotWithShape="1">
            <a:blip r:embed="rId3"/>
            <a:srcRect t="66663"/>
            <a:stretch/>
          </p:blipFill>
          <p:spPr>
            <a:xfrm>
              <a:off x="7577440" y="4023249"/>
              <a:ext cx="4093470" cy="1162458"/>
            </a:xfrm>
            <a:prstGeom prst="rect">
              <a:avLst/>
            </a:prstGeom>
          </p:spPr>
        </p:pic>
        <p:grpSp>
          <p:nvGrpSpPr>
            <p:cNvPr id="12" name="Grupo 11"/>
            <p:cNvGrpSpPr/>
            <p:nvPr/>
          </p:nvGrpSpPr>
          <p:grpSpPr>
            <a:xfrm>
              <a:off x="7646308" y="1333849"/>
              <a:ext cx="4063231" cy="387547"/>
              <a:chOff x="7646308" y="1107346"/>
              <a:chExt cx="4063231" cy="387547"/>
            </a:xfrm>
          </p:grpSpPr>
          <p:pic>
            <p:nvPicPr>
              <p:cNvPr id="6" name="Imagem 5"/>
              <p:cNvPicPr>
                <a:picLocks noChangeAspect="1"/>
              </p:cNvPicPr>
              <p:nvPr/>
            </p:nvPicPr>
            <p:blipFill rotWithShape="1">
              <a:blip r:embed="rId2"/>
              <a:srcRect t="93367" r="53371"/>
              <a:stretch/>
            </p:blipFill>
            <p:spPr>
              <a:xfrm>
                <a:off x="7646308" y="1107346"/>
                <a:ext cx="1908753" cy="387547"/>
              </a:xfrm>
              <a:prstGeom prst="rect">
                <a:avLst/>
              </a:prstGeom>
            </p:spPr>
          </p:pic>
          <p:pic>
            <p:nvPicPr>
              <p:cNvPr id="11" name="Imagem 10"/>
              <p:cNvPicPr>
                <a:picLocks noChangeAspect="1"/>
              </p:cNvPicPr>
              <p:nvPr/>
            </p:nvPicPr>
            <p:blipFill rotWithShape="1">
              <a:blip r:embed="rId2"/>
              <a:srcRect l="46424" t="10768" b="86231"/>
              <a:stretch/>
            </p:blipFill>
            <p:spPr>
              <a:xfrm>
                <a:off x="9516433" y="1213447"/>
                <a:ext cx="2193106" cy="175343"/>
              </a:xfrm>
              <a:prstGeom prst="rect">
                <a:avLst/>
              </a:prstGeom>
            </p:spPr>
          </p:pic>
        </p:grpSp>
        <p:pic>
          <p:nvPicPr>
            <p:cNvPr id="14" name="Imagem 13"/>
            <p:cNvPicPr>
              <a:picLocks noChangeAspect="1"/>
            </p:cNvPicPr>
            <p:nvPr/>
          </p:nvPicPr>
          <p:blipFill rotWithShape="1">
            <a:blip r:embed="rId3"/>
            <a:srcRect t="58703" b="33537"/>
            <a:stretch/>
          </p:blipFill>
          <p:spPr>
            <a:xfrm>
              <a:off x="7577440" y="3514987"/>
              <a:ext cx="4093470" cy="270603"/>
            </a:xfrm>
            <a:prstGeom prst="rect">
              <a:avLst/>
            </a:prstGeom>
          </p:spPr>
        </p:pic>
      </p:grp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494825" y="396438"/>
            <a:ext cx="1317771" cy="1325563"/>
          </a:xfrm>
        </p:spPr>
        <p:txBody>
          <a:bodyPr>
            <a:norm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  <a:t>DRE</a:t>
            </a:r>
            <a:b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pt-BR" sz="1800" dirty="0">
                <a:solidFill>
                  <a:schemeClr val="bg1"/>
                </a:solidFill>
                <a:latin typeface="Impact" panose="020B0806030902050204" pitchFamily="34" charset="0"/>
              </a:rPr>
              <a:t>(em reais)</a:t>
            </a:r>
            <a:endParaRPr lang="pt-BR" sz="4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2231157" y="1333850"/>
            <a:ext cx="1342553" cy="251669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/>
          <p:cNvSpPr/>
          <p:nvPr/>
        </p:nvSpPr>
        <p:spPr>
          <a:xfrm>
            <a:off x="2231157" y="2985665"/>
            <a:ext cx="1778781" cy="251669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6947952" y="1269815"/>
            <a:ext cx="1457818" cy="251669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/>
          <p:cNvSpPr/>
          <p:nvPr/>
        </p:nvSpPr>
        <p:spPr>
          <a:xfrm>
            <a:off x="6947952" y="2038525"/>
            <a:ext cx="1793376" cy="205932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280968" y="1912719"/>
            <a:ext cx="1644368" cy="923330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atendendo às normas da ITG2003</a:t>
            </a:r>
          </a:p>
        </p:txBody>
      </p:sp>
    </p:spTree>
    <p:extLst>
      <p:ext uri="{BB962C8B-B14F-4D97-AF65-F5344CB8AC3E}">
        <p14:creationId xmlns:p14="http://schemas.microsoft.com/office/powerpoint/2010/main" val="329196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7" grpId="0" animBg="1"/>
      <p:bldP spid="19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/>
        </p:nvSpPr>
        <p:spPr>
          <a:xfrm>
            <a:off x="67112" y="0"/>
            <a:ext cx="9129897" cy="1722001"/>
          </a:xfrm>
          <a:prstGeom prst="rect">
            <a:avLst/>
          </a:prstGeom>
          <a:solidFill>
            <a:srgbClr val="01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494825" y="396438"/>
            <a:ext cx="7867297" cy="1325563"/>
          </a:xfrm>
        </p:spPr>
        <p:txBody>
          <a:bodyPr>
            <a:normAutofit fontScale="90000"/>
          </a:bodyPr>
          <a:lstStyle/>
          <a:p>
            <a: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  <a:t>Publicidade e transmissões de TV</a:t>
            </a:r>
            <a:b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pt-BR" sz="1800" dirty="0">
                <a:solidFill>
                  <a:schemeClr val="bg1"/>
                </a:solidFill>
                <a:latin typeface="Impact" panose="020B0806030902050204" pitchFamily="34" charset="0"/>
              </a:rPr>
              <a:t>(em reais)</a:t>
            </a:r>
            <a:endParaRPr lang="pt-BR" sz="4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24D411BD-906A-4240-BC15-935454770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678" y="2758149"/>
            <a:ext cx="1213237" cy="1341697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xmlns="" id="{67B40530-2451-445E-A695-CF2E01B3EA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249" y="3015688"/>
            <a:ext cx="1785809" cy="982705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xmlns="" id="{3A05F1C4-9FF6-4CED-9EDA-41EAF664F1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482" y="2391025"/>
            <a:ext cx="2075946" cy="2075946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xmlns="" id="{D0931694-FA25-4BB9-8DD2-6CD9E531E0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879" y="2758151"/>
            <a:ext cx="1924235" cy="1497783"/>
          </a:xfrm>
          <a:prstGeom prst="rect">
            <a:avLst/>
          </a:prstGeom>
        </p:spPr>
      </p:pic>
      <p:pic>
        <p:nvPicPr>
          <p:cNvPr id="28" name="Imagem 27">
            <a:extLst>
              <a:ext uri="{FF2B5EF4-FFF2-40B4-BE49-F238E27FC236}">
                <a16:creationId xmlns:a16="http://schemas.microsoft.com/office/drawing/2014/main" xmlns="" id="{B362AF02-1F35-4AF7-B54D-23AD59EAEC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61681" y="2758150"/>
            <a:ext cx="1762097" cy="1497783"/>
          </a:xfrm>
          <a:prstGeom prst="rect">
            <a:avLst/>
          </a:prstGeom>
        </p:spPr>
      </p:pic>
      <p:graphicFrame>
        <p:nvGraphicFramePr>
          <p:cNvPr id="29" name="Tabela 28">
            <a:extLst>
              <a:ext uri="{FF2B5EF4-FFF2-40B4-BE49-F238E27FC236}">
                <a16:creationId xmlns:a16="http://schemas.microsoft.com/office/drawing/2014/main" xmlns="" id="{F62CC151-E488-47F8-96AB-C1FC99BA83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0654789"/>
              </p:ext>
            </p:extLst>
          </p:nvPr>
        </p:nvGraphicFramePr>
        <p:xfrm>
          <a:off x="100032" y="4466971"/>
          <a:ext cx="11823746" cy="851535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384211">
                  <a:extLst>
                    <a:ext uri="{9D8B030D-6E8A-4147-A177-3AD203B41FA5}">
                      <a16:colId xmlns:a16="http://schemas.microsoft.com/office/drawing/2014/main" xmlns="" val="1682131581"/>
                    </a:ext>
                  </a:extLst>
                </a:gridCol>
                <a:gridCol w="1325218">
                  <a:extLst>
                    <a:ext uri="{9D8B030D-6E8A-4147-A177-3AD203B41FA5}">
                      <a16:colId xmlns:a16="http://schemas.microsoft.com/office/drawing/2014/main" xmlns="" val="3749296888"/>
                    </a:ext>
                  </a:extLst>
                </a:gridCol>
                <a:gridCol w="2584174">
                  <a:extLst>
                    <a:ext uri="{9D8B030D-6E8A-4147-A177-3AD203B41FA5}">
                      <a16:colId xmlns:a16="http://schemas.microsoft.com/office/drawing/2014/main" xmlns="" val="2681862288"/>
                    </a:ext>
                  </a:extLst>
                </a:gridCol>
                <a:gridCol w="2266122">
                  <a:extLst>
                    <a:ext uri="{9D8B030D-6E8A-4147-A177-3AD203B41FA5}">
                      <a16:colId xmlns:a16="http://schemas.microsoft.com/office/drawing/2014/main" xmlns="" val="336622540"/>
                    </a:ext>
                  </a:extLst>
                </a:gridCol>
                <a:gridCol w="2332382">
                  <a:extLst>
                    <a:ext uri="{9D8B030D-6E8A-4147-A177-3AD203B41FA5}">
                      <a16:colId xmlns:a16="http://schemas.microsoft.com/office/drawing/2014/main" xmlns="" val="422194662"/>
                    </a:ext>
                  </a:extLst>
                </a:gridCol>
                <a:gridCol w="1931639">
                  <a:extLst>
                    <a:ext uri="{9D8B030D-6E8A-4147-A177-3AD203B41FA5}">
                      <a16:colId xmlns:a16="http://schemas.microsoft.com/office/drawing/2014/main" xmlns="" val="2655576821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>
                          <a:effectLst/>
                        </a:rPr>
                        <a:t>Cotas</a:t>
                      </a:r>
                      <a:endParaRPr lang="pt-B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95.587.007</a:t>
                      </a:r>
                      <a:endParaRPr lang="pt-B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>
                          <a:effectLst/>
                        </a:rPr>
                        <a:t>12.302.526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11.951.913</a:t>
                      </a:r>
                      <a:endParaRPr lang="pt-B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12.895.846</a:t>
                      </a:r>
                      <a:endParaRPr lang="pt-B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5.816.993</a:t>
                      </a:r>
                      <a:endParaRPr lang="pt-B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6057868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</a:rPr>
                        <a:t>Premiações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>
                          <a:effectLst/>
                        </a:rPr>
                        <a:t>2.133.798</a:t>
                      </a:r>
                      <a:endParaRPr lang="pt-BR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>
                          <a:effectLst/>
                        </a:rPr>
                        <a:t>                   -***   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>
                          <a:effectLst/>
                        </a:rPr>
                        <a:t>50.000.000***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>
                          <a:effectLst/>
                        </a:rPr>
                        <a:t>                 -   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>
                          <a:effectLst/>
                        </a:rPr>
                        <a:t>               -   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9787113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</a:rPr>
                        <a:t>% do total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>
                          <a:effectLst/>
                        </a:rPr>
                        <a:t>51,23%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>
                          <a:effectLst/>
                        </a:rPr>
                        <a:t>6,45%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>
                          <a:effectLst/>
                        </a:rPr>
                        <a:t>32,48%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>
                          <a:effectLst/>
                        </a:rPr>
                        <a:t>6,76%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u="none" strike="noStrike" dirty="0">
                          <a:effectLst/>
                        </a:rPr>
                        <a:t>3,05%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298179864"/>
                  </a:ext>
                </a:extLst>
              </a:tr>
            </a:tbl>
          </a:graphicData>
        </a:graphic>
      </p:graphicFrame>
      <p:sp>
        <p:nvSpPr>
          <p:cNvPr id="30" name="CaixaDeTexto 29">
            <a:extLst>
              <a:ext uri="{FF2B5EF4-FFF2-40B4-BE49-F238E27FC236}">
                <a16:creationId xmlns:a16="http://schemas.microsoft.com/office/drawing/2014/main" xmlns="" id="{6DC60B90-6A59-47C7-9412-42A6DFCE4D75}"/>
              </a:ext>
            </a:extLst>
          </p:cNvPr>
          <p:cNvSpPr txBox="1"/>
          <p:nvPr/>
        </p:nvSpPr>
        <p:spPr>
          <a:xfrm>
            <a:off x="172277" y="5989983"/>
            <a:ext cx="3260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***Campeão</a:t>
            </a:r>
          </a:p>
          <a:p>
            <a:r>
              <a:rPr lang="pt-BR" dirty="0"/>
              <a:t>Alto risco financeiro-desportivo</a:t>
            </a:r>
          </a:p>
        </p:txBody>
      </p:sp>
    </p:spTree>
    <p:extLst>
      <p:ext uri="{BB962C8B-B14F-4D97-AF65-F5344CB8AC3E}">
        <p14:creationId xmlns:p14="http://schemas.microsoft.com/office/powerpoint/2010/main" val="1356808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/>
        </p:nvSpPr>
        <p:spPr>
          <a:xfrm>
            <a:off x="67112" y="0"/>
            <a:ext cx="9129897" cy="1722001"/>
          </a:xfrm>
          <a:prstGeom prst="rect">
            <a:avLst/>
          </a:prstGeom>
          <a:solidFill>
            <a:srgbClr val="01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494825" y="396438"/>
            <a:ext cx="7867297" cy="1325563"/>
          </a:xfrm>
        </p:spPr>
        <p:txBody>
          <a:bodyPr>
            <a:norm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  <a:t>Direitos econômicos </a:t>
            </a:r>
            <a:b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pt-BR" sz="1800" dirty="0">
                <a:solidFill>
                  <a:schemeClr val="bg1"/>
                </a:solidFill>
                <a:latin typeface="Impact" panose="020B0806030902050204" pitchFamily="34" charset="0"/>
              </a:rPr>
              <a:t>(em reais)</a:t>
            </a:r>
            <a:endParaRPr lang="pt-BR" sz="4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6FEE17E5-CC8B-4FE7-A71C-93A2062967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719466"/>
              </p:ext>
            </p:extLst>
          </p:nvPr>
        </p:nvGraphicFramePr>
        <p:xfrm>
          <a:off x="494825" y="1970041"/>
          <a:ext cx="6320735" cy="25146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4931348">
                  <a:extLst>
                    <a:ext uri="{9D8B030D-6E8A-4147-A177-3AD203B41FA5}">
                      <a16:colId xmlns:a16="http://schemas.microsoft.com/office/drawing/2014/main" xmlns="" val="250697083"/>
                    </a:ext>
                  </a:extLst>
                </a:gridCol>
                <a:gridCol w="1389387">
                  <a:extLst>
                    <a:ext uri="{9D8B030D-6E8A-4147-A177-3AD203B41FA5}">
                      <a16:colId xmlns:a16="http://schemas.microsoft.com/office/drawing/2014/main" xmlns="" val="426131060"/>
                    </a:ext>
                  </a:extLst>
                </a:gridCol>
              </a:tblGrid>
              <a:tr h="207169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>
                          <a:effectLst/>
                        </a:rPr>
                        <a:t>Direitos Economicos - Brasil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>
                          <a:effectLst/>
                        </a:rPr>
                        <a:t>69.831.497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678423983"/>
                  </a:ext>
                </a:extLst>
              </a:tr>
              <a:tr h="207169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>
                          <a:effectLst/>
                        </a:rPr>
                        <a:t>Direitos Economicos Exterior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>
                          <a:effectLst/>
                        </a:rPr>
                        <a:t>15.115.990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329394699"/>
                  </a:ext>
                </a:extLst>
              </a:tr>
              <a:tr h="207169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>
                          <a:effectLst/>
                        </a:rPr>
                        <a:t>Mecanismo de Solidadriedade - Brasil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>
                          <a:effectLst/>
                        </a:rPr>
                        <a:t>278.646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389207488"/>
                  </a:ext>
                </a:extLst>
              </a:tr>
              <a:tr h="207169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>
                          <a:effectLst/>
                        </a:rPr>
                        <a:t>Mecanismo de Solidariedade - Exterior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>
                          <a:effectLst/>
                        </a:rPr>
                        <a:t>3.547.691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688222365"/>
                  </a:ext>
                </a:extLst>
              </a:tr>
              <a:tr h="207169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>
                          <a:effectLst/>
                        </a:rPr>
                        <a:t>Renda com </a:t>
                      </a:r>
                      <a:r>
                        <a:rPr lang="pt-BR" sz="2000" b="0" u="none" strike="noStrike" dirty="0" err="1">
                          <a:effectLst/>
                        </a:rPr>
                        <a:t>Emprestimos</a:t>
                      </a:r>
                      <a:r>
                        <a:rPr lang="pt-BR" sz="2000" b="0" u="none" strike="noStrike" dirty="0">
                          <a:effectLst/>
                        </a:rPr>
                        <a:t> - Exterior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>
                          <a:effectLst/>
                        </a:rPr>
                        <a:t>1.244.023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039168668"/>
                  </a:ext>
                </a:extLst>
              </a:tr>
              <a:tr h="207169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>
                          <a:effectLst/>
                        </a:rPr>
                        <a:t>Renda com Emprestimos - Exterior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>
                          <a:effectLst/>
                        </a:rPr>
                        <a:t>66.667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912593863"/>
                  </a:ext>
                </a:extLst>
              </a:tr>
              <a:tr h="207169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>
                          <a:effectLst/>
                        </a:rPr>
                        <a:t>Multas Contratuais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>
                          <a:effectLst/>
                        </a:rPr>
                        <a:t>299.500</a:t>
                      </a:r>
                      <a:endParaRPr lang="pt-BR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100347480"/>
                  </a:ext>
                </a:extLst>
              </a:tr>
              <a:tr h="207169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0" u="none" strike="noStrike" dirty="0">
                          <a:effectLst/>
                        </a:rPr>
                        <a:t>TOTAL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2000" b="0" u="none" strike="noStrike" dirty="0">
                          <a:effectLst/>
                        </a:rPr>
                        <a:t>90.384.013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785855713"/>
                  </a:ext>
                </a:extLst>
              </a:tr>
            </a:tbl>
          </a:graphicData>
        </a:graphic>
      </p:graphicFrame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B95AC403-8926-4BC7-97E0-570058335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3109" y="4537649"/>
            <a:ext cx="7058025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1832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5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b="44577"/>
          <a:stretch/>
        </p:blipFill>
        <p:spPr>
          <a:xfrm>
            <a:off x="499797" y="2303870"/>
            <a:ext cx="7990908" cy="183080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b="41568"/>
          <a:stretch/>
        </p:blipFill>
        <p:spPr>
          <a:xfrm>
            <a:off x="3579458" y="4408052"/>
            <a:ext cx="8323758" cy="205595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0061EAEF-AD54-43EA-959E-CBD799993740}"/>
              </a:ext>
            </a:extLst>
          </p:cNvPr>
          <p:cNvSpPr txBox="1"/>
          <p:nvPr/>
        </p:nvSpPr>
        <p:spPr>
          <a:xfrm>
            <a:off x="3352801" y="610991"/>
            <a:ext cx="8550416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4000" b="1" dirty="0"/>
              <a:t>Cruzeiro inclui venda de </a:t>
            </a:r>
            <a:r>
              <a:rPr lang="pt-BR" sz="4000" b="1" dirty="0" err="1"/>
              <a:t>Arrascaeta</a:t>
            </a:r>
            <a:r>
              <a:rPr lang="pt-BR" sz="4000" b="1" dirty="0"/>
              <a:t> em contas de 2018 e evita rombo maior</a:t>
            </a:r>
          </a:p>
        </p:txBody>
      </p:sp>
    </p:spTree>
    <p:extLst>
      <p:ext uri="{BB962C8B-B14F-4D97-AF65-F5344CB8AC3E}">
        <p14:creationId xmlns:p14="http://schemas.microsoft.com/office/powerpoint/2010/main" val="4219743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/>
        </p:nvSpPr>
        <p:spPr>
          <a:xfrm>
            <a:off x="67112" y="0"/>
            <a:ext cx="9129897" cy="1722001"/>
          </a:xfrm>
          <a:prstGeom prst="rect">
            <a:avLst/>
          </a:prstGeom>
          <a:solidFill>
            <a:srgbClr val="01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494825" y="396438"/>
            <a:ext cx="7867297" cy="1325563"/>
          </a:xfrm>
        </p:spPr>
        <p:txBody>
          <a:bodyPr>
            <a:normAutofit fontScale="90000"/>
          </a:bodyPr>
          <a:lstStyle/>
          <a:p>
            <a: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  <a:t>Lei nº 13.155 - </a:t>
            </a:r>
            <a:r>
              <a:rPr lang="pt-BR" sz="4800" dirty="0" err="1">
                <a:solidFill>
                  <a:schemeClr val="bg1"/>
                </a:solidFill>
                <a:latin typeface="Impact" panose="020B0806030902050204" pitchFamily="34" charset="0"/>
              </a:rPr>
              <a:t>Profut</a:t>
            </a:r>
            <a: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  <a:t/>
            </a:r>
            <a:b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endParaRPr lang="pt-BR" sz="4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51089944-031D-470A-9A92-3648379E1876}"/>
              </a:ext>
            </a:extLst>
          </p:cNvPr>
          <p:cNvSpPr txBox="1"/>
          <p:nvPr/>
        </p:nvSpPr>
        <p:spPr>
          <a:xfrm>
            <a:off x="677007" y="1960686"/>
            <a:ext cx="10023231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dirty="0"/>
              <a:t>O que ficou estabelecido com o </a:t>
            </a:r>
            <a:r>
              <a:rPr lang="pt-BR" sz="2800" dirty="0" err="1"/>
              <a:t>Profut</a:t>
            </a:r>
            <a:r>
              <a:rPr lang="pt-BR" sz="2800" dirty="0"/>
              <a:t>?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QUEM PODE COMPETIR Clubes só estariam habilitados a disputar campeonatos oficiais caso pagassem seus impostos, salários e FGTS de seus funcionários e os direitos de imagem dos atletas. 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ACESSO E REBAIXAMENTO Clubes sem responsabilidade financeira seriam rebaixados e substituídos pelos melhores colocados da divisão inferior, desde que estes também comprovassem estar em dia com os pagamentos. 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COMPROVAÇÃO DE RESPONSABILIDADE Os clubes devem provar que cumpriram com todos os seus vencimentos por meio de Certidões Negativas de Débito, expedidas pelo governo</a:t>
            </a:r>
          </a:p>
          <a:p>
            <a:endParaRPr lang="pt-BR" sz="2000" dirty="0"/>
          </a:p>
          <a:p>
            <a:r>
              <a:rPr lang="pt-BR" sz="2400" dirty="0" err="1"/>
              <a:t>Art</a:t>
            </a:r>
            <a:r>
              <a:rPr lang="pt-BR" sz="2400" dirty="0"/>
              <a:t> º 40 - </a:t>
            </a:r>
            <a:r>
              <a:rPr lang="pt-BR" sz="2000" dirty="0"/>
              <a:t>Questão financeira como tão importante quanto o desempenho esportivo.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5545521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/>
        </p:nvSpPr>
        <p:spPr>
          <a:xfrm>
            <a:off x="67112" y="0"/>
            <a:ext cx="9129897" cy="1722001"/>
          </a:xfrm>
          <a:prstGeom prst="rect">
            <a:avLst/>
          </a:prstGeom>
          <a:solidFill>
            <a:srgbClr val="01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494825" y="396438"/>
            <a:ext cx="7867297" cy="1325563"/>
          </a:xfrm>
        </p:spPr>
        <p:txBody>
          <a:bodyPr>
            <a:normAutofit fontScale="90000"/>
          </a:bodyPr>
          <a:lstStyle/>
          <a:p>
            <a: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  <a:t>Lei nº 13.155 - </a:t>
            </a:r>
            <a:r>
              <a:rPr lang="pt-BR" sz="4800" dirty="0" err="1">
                <a:solidFill>
                  <a:schemeClr val="bg1"/>
                </a:solidFill>
                <a:latin typeface="Impact" panose="020B0806030902050204" pitchFamily="34" charset="0"/>
              </a:rPr>
              <a:t>Profut</a:t>
            </a:r>
            <a: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  <a:t/>
            </a:r>
            <a:b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endParaRPr lang="pt-BR" sz="4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51089944-031D-470A-9A92-3648379E1876}"/>
              </a:ext>
            </a:extLst>
          </p:cNvPr>
          <p:cNvSpPr txBox="1"/>
          <p:nvPr/>
        </p:nvSpPr>
        <p:spPr>
          <a:xfrm>
            <a:off x="677007" y="1960686"/>
            <a:ext cx="1002323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Valores do Balanço dívida do Cruzeiro com </a:t>
            </a:r>
            <a:r>
              <a:rPr lang="pt-BR" sz="2400" dirty="0" err="1"/>
              <a:t>Profut</a:t>
            </a:r>
            <a:r>
              <a:rPr lang="pt-BR" sz="2400" dirty="0"/>
              <a:t>.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/>
              <a:t>-2017 – </a:t>
            </a:r>
            <a:r>
              <a:rPr lang="pt-BR" sz="2400" dirty="0">
                <a:solidFill>
                  <a:srgbClr val="FF0000"/>
                </a:solidFill>
              </a:rPr>
              <a:t>143.270.867</a:t>
            </a:r>
            <a:r>
              <a:rPr lang="pt-BR" sz="2400" dirty="0"/>
              <a:t> / 2018 – </a:t>
            </a:r>
            <a:r>
              <a:rPr lang="pt-BR" sz="2400" dirty="0">
                <a:solidFill>
                  <a:srgbClr val="FF0000"/>
                </a:solidFill>
              </a:rPr>
              <a:t>128.104.045 </a:t>
            </a:r>
            <a:r>
              <a:rPr lang="pt-BR" sz="2400" dirty="0"/>
              <a:t>-  Redução de 11,84%</a:t>
            </a:r>
            <a:endParaRPr lang="pt-BR" sz="2400" dirty="0">
              <a:solidFill>
                <a:srgbClr val="FF0000"/>
              </a:solidFill>
            </a:endParaRPr>
          </a:p>
          <a:p>
            <a:pPr algn="just"/>
            <a:endParaRPr lang="pt-BR" sz="2400" dirty="0"/>
          </a:p>
          <a:p>
            <a:pPr algn="just"/>
            <a:r>
              <a:rPr lang="pt-BR" sz="2400" dirty="0"/>
              <a:t>-Alongamento da dívida em 240 meses para pagamento.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/>
              <a:t>-Proibição de déficits superiores a 10% da receita bruta registrada no ano anterior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/>
              <a:t>-Receita 2017 – R$ 344 Milhões.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/>
              <a:t>-Déficit de 2018 não pode ser menor do que R$ 34,4 milhões.</a:t>
            </a:r>
          </a:p>
        </p:txBody>
      </p:sp>
    </p:spTree>
    <p:extLst>
      <p:ext uri="{BB962C8B-B14F-4D97-AF65-F5344CB8AC3E}">
        <p14:creationId xmlns:p14="http://schemas.microsoft.com/office/powerpoint/2010/main" val="2308242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Imagem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4"/>
          <a:stretch/>
        </p:blipFill>
        <p:spPr bwMode="auto">
          <a:xfrm>
            <a:off x="4796632" y="0"/>
            <a:ext cx="73953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Imagem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4"/>
          <a:stretch/>
        </p:blipFill>
        <p:spPr bwMode="auto">
          <a:xfrm>
            <a:off x="-25400" y="0"/>
            <a:ext cx="73953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lipse 11"/>
          <p:cNvSpPr/>
          <p:nvPr/>
        </p:nvSpPr>
        <p:spPr>
          <a:xfrm>
            <a:off x="7122745" y="-84943"/>
            <a:ext cx="5112000" cy="5112000"/>
          </a:xfrm>
          <a:prstGeom prst="ellipse">
            <a:avLst/>
          </a:prstGeom>
          <a:solidFill>
            <a:srgbClr val="01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/>
          <p:cNvSpPr/>
          <p:nvPr/>
        </p:nvSpPr>
        <p:spPr>
          <a:xfrm>
            <a:off x="7564672" y="947563"/>
            <a:ext cx="41783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400" dirty="0">
                <a:solidFill>
                  <a:schemeClr val="bg1"/>
                </a:solidFill>
                <a:latin typeface="Bahnschrift Light" panose="020B0502040204020203" pitchFamily="34" charset="0"/>
              </a:rPr>
              <a:t>Avaliação ao final do exercício da recuperabilidade do valor do contrato</a:t>
            </a:r>
          </a:p>
          <a:p>
            <a:pPr algn="r"/>
            <a:endParaRPr lang="pt-BR" sz="2400" dirty="0">
              <a:solidFill>
                <a:schemeClr val="bg1"/>
              </a:solidFill>
              <a:latin typeface="Bahnschrift Light" panose="020B0502040204020203" pitchFamily="34" charset="0"/>
            </a:endParaRPr>
          </a:p>
          <a:p>
            <a:pPr lvl="1" algn="r"/>
            <a:r>
              <a:rPr lang="pt-BR" sz="2400" dirty="0">
                <a:solidFill>
                  <a:schemeClr val="bg1"/>
                </a:solidFill>
                <a:latin typeface="Bahnschrift Light" panose="020B0502040204020203" pitchFamily="34" charset="0"/>
              </a:rPr>
              <a:t>Se for provável não se recuperar, reconhece perda pelo valor não-recuperável</a:t>
            </a:r>
          </a:p>
        </p:txBody>
      </p:sp>
      <p:sp>
        <p:nvSpPr>
          <p:cNvPr id="6" name="Retângulo 5"/>
          <p:cNvSpPr/>
          <p:nvPr/>
        </p:nvSpPr>
        <p:spPr>
          <a:xfrm>
            <a:off x="278886" y="424343"/>
            <a:ext cx="5473871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Impact" panose="020B0806030902050204" pitchFamily="34" charset="0"/>
              </a:rPr>
              <a:t>DIREITOS CONTRATUAIS </a:t>
            </a:r>
          </a:p>
          <a:p>
            <a:r>
              <a:rPr lang="pt-BR" dirty="0">
                <a:solidFill>
                  <a:schemeClr val="bg1"/>
                </a:solidFill>
                <a:latin typeface="Impact" panose="020B0806030902050204" pitchFamily="34" charset="0"/>
              </a:rPr>
              <a:t>ITG2003</a:t>
            </a:r>
          </a:p>
        </p:txBody>
      </p:sp>
      <p:sp>
        <p:nvSpPr>
          <p:cNvPr id="10" name="Retângulo 9"/>
          <p:cNvSpPr/>
          <p:nvPr/>
        </p:nvSpPr>
        <p:spPr>
          <a:xfrm>
            <a:off x="388467" y="4775309"/>
            <a:ext cx="54738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Multas</a:t>
            </a:r>
            <a:r>
              <a:rPr lang="pt-BR" sz="2400" dirty="0">
                <a:solidFill>
                  <a:schemeClr val="bg1"/>
                </a:solidFill>
                <a:latin typeface="Bahnschrift Light" panose="020B0502040204020203" pitchFamily="34" charset="0"/>
              </a:rPr>
              <a:t> impostas ao atleta ou multas contratuais (rescisórias) devem ser registradas em conta específica da </a:t>
            </a:r>
            <a:r>
              <a:rPr lang="pt-BR" sz="2400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Receita Operacional </a:t>
            </a:r>
          </a:p>
        </p:txBody>
      </p:sp>
      <p:sp>
        <p:nvSpPr>
          <p:cNvPr id="8" name="Retângulo 7"/>
          <p:cNvSpPr/>
          <p:nvPr/>
        </p:nvSpPr>
        <p:spPr>
          <a:xfrm>
            <a:off x="357303" y="1685578"/>
            <a:ext cx="550503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>
                <a:solidFill>
                  <a:schemeClr val="bg1"/>
                </a:solidFill>
                <a:latin typeface="Bahnschrift Light" panose="020B0502040204020203" pitchFamily="34" charset="0"/>
              </a:rPr>
              <a:t>Registro de direitos contratuais: </a:t>
            </a:r>
          </a:p>
          <a:p>
            <a:r>
              <a:rPr lang="pt-BR" sz="2400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Ativo Intangível</a:t>
            </a:r>
            <a:r>
              <a:rPr lang="pt-BR" sz="2400" dirty="0">
                <a:solidFill>
                  <a:schemeClr val="bg1"/>
                </a:solidFill>
                <a:latin typeface="Bahnschrift Light" panose="020B0502040204020203" pitchFamily="34" charset="0"/>
              </a:rPr>
              <a:t>, pelo valor efetivamente pago ou incorrido</a:t>
            </a:r>
          </a:p>
          <a:p>
            <a:pPr lvl="1"/>
            <a:r>
              <a:rPr lang="pt-BR" sz="1600" dirty="0">
                <a:solidFill>
                  <a:schemeClr val="bg1"/>
                </a:solidFill>
                <a:latin typeface="Bahnschrift Light" panose="020B0502040204020203" pitchFamily="34" charset="0"/>
              </a:rPr>
              <a:t>Amortizado de acordo com prazo do contrato</a:t>
            </a:r>
          </a:p>
        </p:txBody>
      </p:sp>
      <p:sp>
        <p:nvSpPr>
          <p:cNvPr id="9" name="Retângulo 8"/>
          <p:cNvSpPr/>
          <p:nvPr/>
        </p:nvSpPr>
        <p:spPr>
          <a:xfrm>
            <a:off x="357304" y="3353554"/>
            <a:ext cx="55050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Gastos</a:t>
            </a:r>
            <a:r>
              <a:rPr lang="pt-BR" sz="2400" dirty="0">
                <a:solidFill>
                  <a:schemeClr val="bg1"/>
                </a:solidFill>
                <a:latin typeface="Bahnschrift Light" panose="020B0502040204020203" pitchFamily="34" charset="0"/>
              </a:rPr>
              <a:t> relacionados diretamente com a formação de atletas – </a:t>
            </a:r>
            <a:r>
              <a:rPr lang="pt-BR" sz="2400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intangível ou despesa</a:t>
            </a:r>
          </a:p>
        </p:txBody>
      </p:sp>
    </p:spTree>
    <p:extLst>
      <p:ext uri="{BB962C8B-B14F-4D97-AF65-F5344CB8AC3E}">
        <p14:creationId xmlns:p14="http://schemas.microsoft.com/office/powerpoint/2010/main" val="36100322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/>
        </p:nvSpPr>
        <p:spPr>
          <a:xfrm>
            <a:off x="67112" y="0"/>
            <a:ext cx="9129897" cy="1722001"/>
          </a:xfrm>
          <a:prstGeom prst="rect">
            <a:avLst/>
          </a:prstGeom>
          <a:solidFill>
            <a:srgbClr val="01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468448" y="332760"/>
            <a:ext cx="7867297" cy="1325563"/>
          </a:xfrm>
        </p:spPr>
        <p:txBody>
          <a:bodyPr>
            <a:normAutofit fontScale="90000"/>
          </a:bodyPr>
          <a:lstStyle/>
          <a:p>
            <a: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  <a:t>Lei nº 13.155 – </a:t>
            </a:r>
            <a:r>
              <a:rPr lang="pt-BR" sz="4800" dirty="0" err="1">
                <a:solidFill>
                  <a:schemeClr val="bg1"/>
                </a:solidFill>
                <a:latin typeface="Impact" panose="020B0806030902050204" pitchFamily="34" charset="0"/>
              </a:rPr>
              <a:t>Profut</a:t>
            </a:r>
            <a: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  <a:t/>
            </a:r>
            <a:b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pt-BR" sz="2000" dirty="0">
                <a:solidFill>
                  <a:schemeClr val="bg1"/>
                </a:solidFill>
                <a:latin typeface="Impact" panose="020B0806030902050204" pitchFamily="34" charset="0"/>
              </a:rPr>
              <a:t>Caso </a:t>
            </a:r>
            <a:r>
              <a:rPr lang="pt-BR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Arrascaeta</a:t>
            </a:r>
            <a:r>
              <a:rPr lang="pt-BR" sz="20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  <a: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  <a:t/>
            </a:r>
            <a:b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endParaRPr lang="pt-BR" sz="4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51089944-031D-470A-9A92-3648379E1876}"/>
              </a:ext>
            </a:extLst>
          </p:cNvPr>
          <p:cNvSpPr txBox="1"/>
          <p:nvPr/>
        </p:nvSpPr>
        <p:spPr>
          <a:xfrm>
            <a:off x="677007" y="1960686"/>
            <a:ext cx="1002323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Valor do resultado do período de 2018 </a:t>
            </a:r>
          </a:p>
          <a:p>
            <a:pPr algn="just"/>
            <a:endParaRPr lang="pt-BR" sz="2400" dirty="0"/>
          </a:p>
          <a:p>
            <a:pPr marL="342900" indent="-342900" algn="just">
              <a:buFontTx/>
              <a:buChar char="-"/>
            </a:pPr>
            <a:r>
              <a:rPr lang="pt-BR" sz="2400" dirty="0"/>
              <a:t>Déficit de R$ (27.236.795)</a:t>
            </a:r>
          </a:p>
          <a:p>
            <a:pPr marL="342900" indent="-342900" algn="just">
              <a:buFontTx/>
              <a:buChar char="-"/>
            </a:pPr>
            <a:endParaRPr lang="pt-BR" sz="2400" dirty="0"/>
          </a:p>
          <a:p>
            <a:pPr marL="342900" indent="-342900" algn="just">
              <a:buFontTx/>
              <a:buChar char="-"/>
            </a:pPr>
            <a:r>
              <a:rPr lang="pt-BR" sz="2400" dirty="0"/>
              <a:t>Valores contabilizados por cessão de atletas em 2018 – R$ 90.384.013.</a:t>
            </a:r>
          </a:p>
          <a:p>
            <a:pPr marL="800100" lvl="1" indent="-342900" algn="just">
              <a:buFontTx/>
              <a:buChar char="-"/>
            </a:pPr>
            <a:r>
              <a:rPr lang="pt-BR" sz="2400" dirty="0"/>
              <a:t>Desse total, R$ 55 Milhões são da </a:t>
            </a:r>
            <a:r>
              <a:rPr lang="pt-BR" sz="2400" dirty="0" err="1"/>
              <a:t>Arrascaeta</a:t>
            </a:r>
            <a:r>
              <a:rPr lang="pt-BR" sz="2400" dirty="0"/>
              <a:t>. </a:t>
            </a:r>
          </a:p>
          <a:p>
            <a:pPr marL="800100" lvl="1" indent="-342900" algn="just">
              <a:buFontTx/>
              <a:buChar char="-"/>
            </a:pPr>
            <a:endParaRPr lang="pt-BR" sz="2400" dirty="0"/>
          </a:p>
          <a:p>
            <a:pPr marL="800100" lvl="1" indent="-342900" algn="just">
              <a:buFontTx/>
              <a:buChar char="-"/>
            </a:pPr>
            <a:r>
              <a:rPr lang="pt-BR" sz="2400" dirty="0"/>
              <a:t>Prejuízo maior do que R$ 34,4 Milhões caso não contabilizado a venda.</a:t>
            </a:r>
          </a:p>
          <a:p>
            <a:pPr marL="800100" lvl="1" indent="-342900" algn="just">
              <a:buFontTx/>
              <a:buChar char="-"/>
            </a:pPr>
            <a:endParaRPr lang="pt-BR" sz="2400" dirty="0"/>
          </a:p>
          <a:p>
            <a:pPr marL="800100" lvl="1" indent="-342900" algn="just">
              <a:buFontTx/>
              <a:buChar char="-"/>
            </a:pPr>
            <a:r>
              <a:rPr lang="pt-BR" sz="2400" dirty="0"/>
              <a:t>Não cumprimento das regras do </a:t>
            </a:r>
            <a:r>
              <a:rPr lang="pt-BR" sz="2400" dirty="0" err="1"/>
              <a:t>Profut</a:t>
            </a:r>
            <a:r>
              <a:rPr lang="pt-BR" sz="2400" dirty="0"/>
              <a:t>.</a:t>
            </a:r>
          </a:p>
          <a:p>
            <a:pPr marL="800100" lvl="1" indent="-342900" algn="just">
              <a:buFontTx/>
              <a:buChar char="-"/>
            </a:pPr>
            <a:endParaRPr lang="pt-BR" sz="2400" dirty="0"/>
          </a:p>
          <a:p>
            <a:pPr marL="800100" lvl="1" indent="-342900" algn="just">
              <a:buFontTx/>
              <a:buChar char="-"/>
            </a:pPr>
            <a:r>
              <a:rPr lang="pt-BR" sz="2400" dirty="0"/>
              <a:t>Venda foi concretizada apenas no início de 2019.</a:t>
            </a:r>
          </a:p>
          <a:p>
            <a:pPr marL="800100" lvl="1" indent="-342900" algn="just">
              <a:buFontTx/>
              <a:buChar char="-"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933550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/>
        </p:nvSpPr>
        <p:spPr>
          <a:xfrm>
            <a:off x="67112" y="0"/>
            <a:ext cx="9129897" cy="1722001"/>
          </a:xfrm>
          <a:prstGeom prst="rect">
            <a:avLst/>
          </a:prstGeom>
          <a:solidFill>
            <a:srgbClr val="01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468448" y="332760"/>
            <a:ext cx="7867297" cy="1325563"/>
          </a:xfrm>
        </p:spPr>
        <p:txBody>
          <a:bodyPr>
            <a:normAutofit fontScale="90000"/>
          </a:bodyPr>
          <a:lstStyle/>
          <a:p>
            <a: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  <a:t>Lei nº 13.155 – </a:t>
            </a:r>
            <a:r>
              <a:rPr lang="pt-BR" sz="4800" dirty="0" err="1">
                <a:solidFill>
                  <a:schemeClr val="bg1"/>
                </a:solidFill>
                <a:latin typeface="Impact" panose="020B0806030902050204" pitchFamily="34" charset="0"/>
              </a:rPr>
              <a:t>Profut</a:t>
            </a:r>
            <a: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  <a:t/>
            </a:r>
            <a:b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pt-BR" sz="2000" dirty="0">
                <a:solidFill>
                  <a:schemeClr val="bg1"/>
                </a:solidFill>
                <a:latin typeface="Impact" panose="020B0806030902050204" pitchFamily="34" charset="0"/>
              </a:rPr>
              <a:t>Caso </a:t>
            </a:r>
            <a:r>
              <a:rPr lang="pt-BR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Arrascaeta</a:t>
            </a:r>
            <a:r>
              <a:rPr lang="pt-BR" sz="20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  <a: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  <a:t/>
            </a:r>
            <a:b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endParaRPr lang="pt-BR" sz="4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51089944-031D-470A-9A92-3648379E1876}"/>
              </a:ext>
            </a:extLst>
          </p:cNvPr>
          <p:cNvSpPr txBox="1"/>
          <p:nvPr/>
        </p:nvSpPr>
        <p:spPr>
          <a:xfrm>
            <a:off x="677007" y="1960686"/>
            <a:ext cx="100232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Argumentação do diretor financeiro do Cruzeiro sobre o lançamento.</a:t>
            </a:r>
          </a:p>
          <a:p>
            <a:pPr algn="just"/>
            <a:endParaRPr lang="pt-BR" sz="2400" dirty="0"/>
          </a:p>
          <a:p>
            <a:pPr algn="just"/>
            <a:endParaRPr lang="pt-BR" sz="2400" dirty="0"/>
          </a:p>
          <a:p>
            <a:pPr marL="800100" lvl="1" indent="-342900" algn="just">
              <a:buFontTx/>
              <a:buChar char="-"/>
            </a:pPr>
            <a:endParaRPr lang="pt-BR" sz="24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FBF6F161-1F13-4DEA-BA36-CE4C33C9F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65" y="2585733"/>
            <a:ext cx="8139574" cy="278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8848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/>
        </p:nvSpPr>
        <p:spPr>
          <a:xfrm>
            <a:off x="67112" y="0"/>
            <a:ext cx="9129897" cy="1722001"/>
          </a:xfrm>
          <a:prstGeom prst="rect">
            <a:avLst/>
          </a:prstGeom>
          <a:solidFill>
            <a:srgbClr val="01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468448" y="332760"/>
            <a:ext cx="7867297" cy="1325563"/>
          </a:xfrm>
        </p:spPr>
        <p:txBody>
          <a:bodyPr>
            <a:normAutofit fontScale="90000"/>
          </a:bodyPr>
          <a:lstStyle/>
          <a:p>
            <a: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  <a:t>Lei nº 13.155 – </a:t>
            </a:r>
            <a:r>
              <a:rPr lang="pt-BR" sz="4800" dirty="0" err="1">
                <a:solidFill>
                  <a:schemeClr val="bg1"/>
                </a:solidFill>
                <a:latin typeface="Impact" panose="020B0806030902050204" pitchFamily="34" charset="0"/>
              </a:rPr>
              <a:t>Profut</a:t>
            </a:r>
            <a: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  <a:t/>
            </a:r>
            <a:b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pt-BR" sz="2000" dirty="0">
                <a:solidFill>
                  <a:schemeClr val="bg1"/>
                </a:solidFill>
                <a:latin typeface="Impact" panose="020B0806030902050204" pitchFamily="34" charset="0"/>
              </a:rPr>
              <a:t>Caso </a:t>
            </a:r>
            <a:r>
              <a:rPr lang="pt-BR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Arrascaeta</a:t>
            </a:r>
            <a:r>
              <a:rPr lang="pt-BR" sz="20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  <a: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  <a:t/>
            </a:r>
            <a:b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endParaRPr lang="pt-BR" sz="4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51089944-031D-470A-9A92-3648379E1876}"/>
              </a:ext>
            </a:extLst>
          </p:cNvPr>
          <p:cNvSpPr txBox="1"/>
          <p:nvPr/>
        </p:nvSpPr>
        <p:spPr>
          <a:xfrm>
            <a:off x="202222" y="1991083"/>
            <a:ext cx="100232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/>
          </a:p>
          <a:p>
            <a:pPr algn="just"/>
            <a:endParaRPr lang="pt-BR" sz="2400" dirty="0"/>
          </a:p>
          <a:p>
            <a:pPr algn="just"/>
            <a:endParaRPr lang="pt-BR" sz="2400" dirty="0"/>
          </a:p>
          <a:p>
            <a:pPr marL="800100" lvl="1" indent="-342900" algn="just">
              <a:buFontTx/>
              <a:buChar char="-"/>
            </a:pPr>
            <a:endParaRPr lang="pt-BR" sz="24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B4147EC1-A479-418A-9C4B-87B10B9A4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547" y="1722001"/>
            <a:ext cx="6536034" cy="343599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AF8A95C8-885C-4005-ADAA-D5BE53B27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770" y="5018472"/>
            <a:ext cx="5940592" cy="166919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F789E133-1ADF-43D4-B90F-EFFC2A0FC1FB}"/>
              </a:ext>
            </a:extLst>
          </p:cNvPr>
          <p:cNvSpPr txBox="1"/>
          <p:nvPr/>
        </p:nvSpPr>
        <p:spPr>
          <a:xfrm>
            <a:off x="609600" y="2232212"/>
            <a:ext cx="1050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CPC 47</a:t>
            </a:r>
          </a:p>
        </p:txBody>
      </p:sp>
    </p:spTree>
    <p:extLst>
      <p:ext uri="{BB962C8B-B14F-4D97-AF65-F5344CB8AC3E}">
        <p14:creationId xmlns:p14="http://schemas.microsoft.com/office/powerpoint/2010/main" val="24569172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/>
        </p:nvSpPr>
        <p:spPr>
          <a:xfrm>
            <a:off x="67112" y="0"/>
            <a:ext cx="9129897" cy="1722001"/>
          </a:xfrm>
          <a:prstGeom prst="rect">
            <a:avLst/>
          </a:prstGeom>
          <a:solidFill>
            <a:srgbClr val="01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468448" y="332760"/>
            <a:ext cx="7867297" cy="1325563"/>
          </a:xfrm>
        </p:spPr>
        <p:txBody>
          <a:bodyPr>
            <a:normAutofit fontScale="90000"/>
          </a:bodyPr>
          <a:lstStyle/>
          <a:p>
            <a: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  <a:t>Lei nº 13.155 – </a:t>
            </a:r>
            <a:r>
              <a:rPr lang="pt-BR" sz="4800" dirty="0" err="1">
                <a:solidFill>
                  <a:schemeClr val="bg1"/>
                </a:solidFill>
                <a:latin typeface="Impact" panose="020B0806030902050204" pitchFamily="34" charset="0"/>
              </a:rPr>
              <a:t>Profut</a:t>
            </a:r>
            <a: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  <a:t/>
            </a:r>
            <a:b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pt-BR" sz="2000" dirty="0">
                <a:solidFill>
                  <a:schemeClr val="bg1"/>
                </a:solidFill>
                <a:latin typeface="Impact" panose="020B0806030902050204" pitchFamily="34" charset="0"/>
              </a:rPr>
              <a:t>Caso </a:t>
            </a:r>
            <a:r>
              <a:rPr lang="pt-BR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Arrascaeta</a:t>
            </a:r>
            <a:r>
              <a:rPr lang="pt-BR" sz="20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  <a: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  <a:t/>
            </a:r>
            <a:b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endParaRPr lang="pt-BR" sz="4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51089944-031D-470A-9A92-3648379E1876}"/>
              </a:ext>
            </a:extLst>
          </p:cNvPr>
          <p:cNvSpPr txBox="1"/>
          <p:nvPr/>
        </p:nvSpPr>
        <p:spPr>
          <a:xfrm>
            <a:off x="202222" y="1991083"/>
            <a:ext cx="100232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/>
          </a:p>
          <a:p>
            <a:pPr algn="just"/>
            <a:endParaRPr lang="pt-BR" sz="2400" dirty="0"/>
          </a:p>
          <a:p>
            <a:pPr algn="just"/>
            <a:endParaRPr lang="pt-BR" sz="2400" dirty="0"/>
          </a:p>
          <a:p>
            <a:pPr marL="800100" lvl="1" indent="-342900" algn="just">
              <a:buFontTx/>
              <a:buChar char="-"/>
            </a:pPr>
            <a:endParaRPr lang="pt-BR" sz="24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F789E133-1ADF-43D4-B90F-EFFC2A0FC1FB}"/>
              </a:ext>
            </a:extLst>
          </p:cNvPr>
          <p:cNvSpPr txBox="1"/>
          <p:nvPr/>
        </p:nvSpPr>
        <p:spPr>
          <a:xfrm>
            <a:off x="609600" y="2232212"/>
            <a:ext cx="457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Indicadores de Rentabilidade Cruzeiro.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/>
              <a:t>- Como o Patrimônio Líquido encontra-se negativo o ROE </a:t>
            </a:r>
          </a:p>
          <a:p>
            <a:pPr algn="just"/>
            <a:r>
              <a:rPr lang="pt-BR" sz="2400" dirty="0"/>
              <a:t>perde seu poder de análise para conclusões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dirty="0"/>
              <a:t>- PS: Entidade Desportiva sem fins Lucrativos.</a:t>
            </a:r>
          </a:p>
        </p:txBody>
      </p:sp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xmlns="" id="{46644A5A-2AFB-41CF-847A-3BD769A81E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243130"/>
              </p:ext>
            </p:extLst>
          </p:nvPr>
        </p:nvGraphicFramePr>
        <p:xfrm>
          <a:off x="5779477" y="277591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326176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/>
        </p:nvSpPr>
        <p:spPr>
          <a:xfrm>
            <a:off x="67112" y="0"/>
            <a:ext cx="9129897" cy="1722001"/>
          </a:xfrm>
          <a:prstGeom prst="rect">
            <a:avLst/>
          </a:prstGeom>
          <a:solidFill>
            <a:srgbClr val="01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ítulo 1"/>
          <p:cNvSpPr>
            <a:spLocks noGrp="1"/>
          </p:cNvSpPr>
          <p:nvPr>
            <p:ph type="title"/>
          </p:nvPr>
        </p:nvSpPr>
        <p:spPr>
          <a:xfrm>
            <a:off x="468448" y="332760"/>
            <a:ext cx="7867297" cy="1325563"/>
          </a:xfrm>
        </p:spPr>
        <p:txBody>
          <a:bodyPr>
            <a:normAutofit fontScale="90000"/>
          </a:bodyPr>
          <a:lstStyle/>
          <a:p>
            <a: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  <a:t>Lei nº 13.155 – </a:t>
            </a:r>
            <a:r>
              <a:rPr lang="pt-BR" sz="4800" dirty="0" err="1">
                <a:solidFill>
                  <a:schemeClr val="bg1"/>
                </a:solidFill>
                <a:latin typeface="Impact" panose="020B0806030902050204" pitchFamily="34" charset="0"/>
              </a:rPr>
              <a:t>Profut</a:t>
            </a:r>
            <a: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  <a:t/>
            </a:r>
            <a:b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pt-BR" sz="2000" dirty="0">
                <a:solidFill>
                  <a:schemeClr val="bg1"/>
                </a:solidFill>
                <a:latin typeface="Impact" panose="020B0806030902050204" pitchFamily="34" charset="0"/>
              </a:rPr>
              <a:t>Caso </a:t>
            </a:r>
            <a:r>
              <a:rPr lang="pt-BR" sz="2000" dirty="0" err="1">
                <a:solidFill>
                  <a:schemeClr val="bg1"/>
                </a:solidFill>
                <a:latin typeface="Impact" panose="020B0806030902050204" pitchFamily="34" charset="0"/>
              </a:rPr>
              <a:t>Arrascaeta</a:t>
            </a:r>
            <a:r>
              <a:rPr lang="pt-BR" sz="20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  <a: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  <a:t/>
            </a:r>
            <a:b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endParaRPr lang="pt-BR" sz="4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51089944-031D-470A-9A92-3648379E1876}"/>
              </a:ext>
            </a:extLst>
          </p:cNvPr>
          <p:cNvSpPr txBox="1"/>
          <p:nvPr/>
        </p:nvSpPr>
        <p:spPr>
          <a:xfrm>
            <a:off x="202222" y="1991083"/>
            <a:ext cx="100232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pt-BR" sz="2400" dirty="0"/>
          </a:p>
          <a:p>
            <a:pPr algn="just"/>
            <a:endParaRPr lang="pt-BR" sz="2400" dirty="0"/>
          </a:p>
          <a:p>
            <a:pPr algn="just"/>
            <a:endParaRPr lang="pt-BR" sz="2400" dirty="0"/>
          </a:p>
          <a:p>
            <a:pPr marL="800100" lvl="1" indent="-342900" algn="just">
              <a:buFontTx/>
              <a:buChar char="-"/>
            </a:pPr>
            <a:endParaRPr lang="pt-BR" sz="2400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F789E133-1ADF-43D4-B90F-EFFC2A0FC1FB}"/>
              </a:ext>
            </a:extLst>
          </p:cNvPr>
          <p:cNvSpPr txBox="1"/>
          <p:nvPr/>
        </p:nvSpPr>
        <p:spPr>
          <a:xfrm>
            <a:off x="609599" y="2232212"/>
            <a:ext cx="97037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400" dirty="0"/>
              <a:t>Análise Geral.</a:t>
            </a:r>
          </a:p>
          <a:p>
            <a:pPr algn="just"/>
            <a:r>
              <a:rPr lang="pt-BR" sz="2400" dirty="0"/>
              <a:t>Objetivo de um clube de futebol é ganhar títulos!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xmlns="" id="{DB2F78A2-E43F-4797-89E8-ED0D2C03C8F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5132116"/>
              </p:ext>
            </p:extLst>
          </p:nvPr>
        </p:nvGraphicFramePr>
        <p:xfrm>
          <a:off x="1005254" y="3560743"/>
          <a:ext cx="572965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xmlns="" id="{5B50AFE9-085C-4034-BBBE-F1238568EB3D}"/>
              </a:ext>
            </a:extLst>
          </p:cNvPr>
          <p:cNvSpPr txBox="1"/>
          <p:nvPr/>
        </p:nvSpPr>
        <p:spPr>
          <a:xfrm>
            <a:off x="8124092" y="4035669"/>
            <a:ext cx="19102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Desde 2010:</a:t>
            </a:r>
          </a:p>
          <a:p>
            <a:r>
              <a:rPr lang="pt-BR" dirty="0"/>
              <a:t>Total de títulos = 5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935463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cruzeiro esporte cl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6"/>
          <a:stretch/>
        </p:blipFill>
        <p:spPr bwMode="auto">
          <a:xfrm>
            <a:off x="-1" y="0"/>
            <a:ext cx="122564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850865" y="2007920"/>
            <a:ext cx="55545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  <a:latin typeface="Coneria Script Demo" pitchFamily="2" charset="0"/>
              </a:rPr>
              <a:t>Obrigado!</a:t>
            </a:r>
            <a:endParaRPr lang="pt-BR" sz="16600" dirty="0">
              <a:solidFill>
                <a:schemeClr val="bg1"/>
              </a:solidFill>
              <a:latin typeface="Coneria Script Demo" pitchFamily="2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9347813" y="5123835"/>
            <a:ext cx="20377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dirty="0">
                <a:solidFill>
                  <a:schemeClr val="bg1"/>
                </a:solidFill>
                <a:latin typeface="Bahnschrift Light" panose="020B0502040204020203" pitchFamily="34" charset="0"/>
              </a:rPr>
              <a:t>Felippe Paolucci</a:t>
            </a:r>
          </a:p>
          <a:p>
            <a:pPr algn="r"/>
            <a:r>
              <a:rPr lang="pt-BR" dirty="0" err="1">
                <a:solidFill>
                  <a:schemeClr val="bg1"/>
                </a:solidFill>
                <a:latin typeface="Bahnschrift Light" panose="020B0502040204020203" pitchFamily="34" charset="0"/>
              </a:rPr>
              <a:t>Marlos</a:t>
            </a:r>
            <a:r>
              <a:rPr lang="pt-BR" dirty="0">
                <a:solidFill>
                  <a:schemeClr val="bg1"/>
                </a:solidFill>
                <a:latin typeface="Bahnschrift Light" panose="020B0502040204020203" pitchFamily="34" charset="0"/>
              </a:rPr>
              <a:t> Fernandes</a:t>
            </a:r>
          </a:p>
          <a:p>
            <a:pPr algn="r"/>
            <a:r>
              <a:rPr lang="pt-BR" dirty="0">
                <a:solidFill>
                  <a:schemeClr val="bg1"/>
                </a:solidFill>
                <a:latin typeface="Bahnschrift Light" panose="020B0502040204020203" pitchFamily="34" charset="0"/>
              </a:rPr>
              <a:t>Pedro Vilhena</a:t>
            </a:r>
          </a:p>
        </p:txBody>
      </p:sp>
    </p:spTree>
    <p:extLst>
      <p:ext uri="{BB962C8B-B14F-4D97-AF65-F5344CB8AC3E}">
        <p14:creationId xmlns:p14="http://schemas.microsoft.com/office/powerpoint/2010/main" val="2733995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Imagem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4"/>
          <a:stretch/>
        </p:blipFill>
        <p:spPr bwMode="auto">
          <a:xfrm>
            <a:off x="-25400" y="0"/>
            <a:ext cx="73953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m para treino futebol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351984" y="1017984"/>
            <a:ext cx="6858001" cy="4822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5300" y="1828801"/>
            <a:ext cx="8585200" cy="4775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Bahnschrift Light" panose="020B0502040204020203" pitchFamily="34" charset="0"/>
              </a:rPr>
              <a:t>O registro dos gastos deve estar suportado, no mínimo, pelos seguintes controles: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Bahnschrift Light" panose="020B0502040204020203" pitchFamily="34" charset="0"/>
              </a:rPr>
              <a:t>(a) composição dos gastos diretamente relacionados com a formação do atleta com </a:t>
            </a:r>
            <a:r>
              <a:rPr lang="pt-BR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base mensal e regime de competência</a:t>
            </a:r>
            <a:r>
              <a:rPr lang="pt-BR" dirty="0">
                <a:solidFill>
                  <a:schemeClr val="bg1"/>
                </a:solidFill>
                <a:latin typeface="Bahnschrift Light" panose="020B0502040204020203" pitchFamily="34" charset="0"/>
              </a:rPr>
              <a:t>, </a:t>
            </a:r>
            <a:r>
              <a:rPr lang="pt-BR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por tipo (alojamento, alimentação, transporte, educação, vestuário, comissão técnica, etc.)</a:t>
            </a:r>
            <a:r>
              <a:rPr lang="pt-BR" dirty="0">
                <a:solidFill>
                  <a:schemeClr val="bg1"/>
                </a:solidFill>
                <a:latin typeface="Bahnschrift Light" panose="020B0502040204020203" pitchFamily="34" charset="0"/>
              </a:rPr>
              <a:t>, devendo ser apropriados </a:t>
            </a:r>
            <a:r>
              <a:rPr lang="pt-BR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por categoria (infantil, juvenil, juniores)</a:t>
            </a:r>
            <a:r>
              <a:rPr lang="pt-BR" dirty="0">
                <a:solidFill>
                  <a:schemeClr val="bg1"/>
                </a:solidFill>
                <a:latin typeface="Bahnschrift Light" panose="020B0502040204020203" pitchFamily="34" charset="0"/>
              </a:rPr>
              <a:t>;</a:t>
            </a:r>
          </a:p>
          <a:p>
            <a:pPr marL="0" indent="0">
              <a:buNone/>
            </a:pPr>
            <a:r>
              <a:rPr lang="pt-BR" dirty="0">
                <a:solidFill>
                  <a:schemeClr val="bg1"/>
                </a:solidFill>
                <a:latin typeface="Bahnschrift Light" panose="020B0502040204020203" pitchFamily="34" charset="0"/>
              </a:rPr>
              <a:t>(b) </a:t>
            </a:r>
            <a:r>
              <a:rPr lang="pt-BR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emitir relatório mensal </a:t>
            </a:r>
            <a:r>
              <a:rPr lang="pt-BR" dirty="0">
                <a:solidFill>
                  <a:schemeClr val="bg1"/>
                </a:solidFill>
                <a:latin typeface="Bahnschrift Light" panose="020B0502040204020203" pitchFamily="34" charset="0"/>
              </a:rPr>
              <a:t>de apropriação de gastos </a:t>
            </a:r>
            <a:r>
              <a:rPr lang="pt-BR" b="1" dirty="0">
                <a:solidFill>
                  <a:schemeClr val="bg1"/>
                </a:solidFill>
                <a:latin typeface="Bahnschrift Light" panose="020B0502040204020203" pitchFamily="34" charset="0"/>
              </a:rPr>
              <a:t>para o resultado e para o intangível</a:t>
            </a:r>
          </a:p>
        </p:txBody>
      </p:sp>
      <p:sp>
        <p:nvSpPr>
          <p:cNvPr id="4" name="Retângulo 3"/>
          <p:cNvSpPr/>
          <p:nvPr/>
        </p:nvSpPr>
        <p:spPr>
          <a:xfrm>
            <a:off x="278886" y="424343"/>
            <a:ext cx="8495980" cy="10464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  <a:latin typeface="Impact" panose="020B0806030902050204" pitchFamily="34" charset="0"/>
              </a:rPr>
              <a:t>GASTOS COM A FORMAÇÃO DE ATLETAS</a:t>
            </a:r>
          </a:p>
          <a:p>
            <a:r>
              <a:rPr lang="pt-BR" dirty="0">
                <a:solidFill>
                  <a:schemeClr val="bg1"/>
                </a:solidFill>
                <a:latin typeface="Impact" panose="020B0806030902050204" pitchFamily="34" charset="0"/>
              </a:rPr>
              <a:t>ITG2003</a:t>
            </a:r>
          </a:p>
        </p:txBody>
      </p:sp>
    </p:spTree>
    <p:extLst>
      <p:ext uri="{BB962C8B-B14F-4D97-AF65-F5344CB8AC3E}">
        <p14:creationId xmlns:p14="http://schemas.microsoft.com/office/powerpoint/2010/main" val="1814550454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5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159001"/>
            <a:ext cx="10515600" cy="3378199"/>
          </a:xfrm>
        </p:spPr>
        <p:txBody>
          <a:bodyPr>
            <a:no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Bahnschrift Light" panose="020B0502040204020203" pitchFamily="34" charset="0"/>
              </a:rPr>
              <a:t>receitas de bilheteria (parte destinada a entidade), direito de transmissão e de imagem, patrocínio, publicidade, luva e outras assemelhadas devem ser registradas em contas específicas de acordo com o princípio da competência</a:t>
            </a:r>
          </a:p>
          <a:p>
            <a:pPr algn="ctr"/>
            <a:endParaRPr lang="pt-BR" sz="3200" dirty="0">
              <a:solidFill>
                <a:schemeClr val="bg1"/>
              </a:solidFill>
              <a:latin typeface="Bahnschrift Light" panose="020B0502040204020203" pitchFamily="34" charset="0"/>
            </a:endParaRPr>
          </a:p>
          <a:p>
            <a:pPr algn="ctr"/>
            <a:r>
              <a:rPr lang="pt-BR" sz="3200" dirty="0">
                <a:solidFill>
                  <a:schemeClr val="bg1"/>
                </a:solidFill>
                <a:latin typeface="Bahnschrift Light" panose="020B0502040204020203" pitchFamily="34" charset="0"/>
              </a:rPr>
              <a:t>arrecadação antecipada deve ser registrada no passivo circulante ou no passivo não circulante</a:t>
            </a:r>
          </a:p>
        </p:txBody>
      </p:sp>
      <p:pic>
        <p:nvPicPr>
          <p:cNvPr id="4100" name="Picture 4" descr="Resultado de imagem para ingresso jogo cruzeiro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1" t="59272" r="56276" b="24038"/>
          <a:stretch/>
        </p:blipFill>
        <p:spPr bwMode="auto">
          <a:xfrm>
            <a:off x="3835400" y="546100"/>
            <a:ext cx="45212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226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Impact" panose="020B0806030902050204" pitchFamily="34" charset="0"/>
              </a:rPr>
              <a:t>NOTAS EXPLICATIVAS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266700" y="1690688"/>
            <a:ext cx="5994400" cy="5065712"/>
          </a:xfrm>
        </p:spPr>
        <p:txBody>
          <a:bodyPr numCol="1">
            <a:noAutofit/>
          </a:bodyPr>
          <a:lstStyle/>
          <a:p>
            <a:pPr marL="514350" indent="-514350">
              <a:buAutoNum type="alphaLcParenR"/>
            </a:pPr>
            <a:r>
              <a:rPr lang="pt-BR" sz="2400" dirty="0">
                <a:latin typeface="Bahnschrift Light" panose="020B0502040204020203" pitchFamily="34" charset="0"/>
              </a:rPr>
              <a:t>gastos com a formação de atletas</a:t>
            </a:r>
          </a:p>
          <a:p>
            <a:pPr marL="514350" indent="-514350">
              <a:buAutoNum type="alphaLcParenR"/>
            </a:pPr>
            <a:r>
              <a:rPr lang="pt-BR" sz="2400" dirty="0">
                <a:latin typeface="Bahnschrift Light" panose="020B0502040204020203" pitchFamily="34" charset="0"/>
              </a:rPr>
              <a:t>composição dos direitos sobre os atletas</a:t>
            </a:r>
          </a:p>
          <a:p>
            <a:pPr marL="514350" indent="-514350">
              <a:buAutoNum type="alphaLcParenR"/>
            </a:pPr>
            <a:r>
              <a:rPr lang="pt-BR" sz="2400" dirty="0">
                <a:latin typeface="Bahnschrift Light" panose="020B0502040204020203" pitchFamily="34" charset="0"/>
              </a:rPr>
              <a:t>receitas obtidas por atleta e os seus correspondentes gastos com a negociação e a liberação, com os % de participação da entidade na negociação</a:t>
            </a:r>
          </a:p>
          <a:p>
            <a:pPr marL="514350" indent="-514350">
              <a:buAutoNum type="alphaLcParenR"/>
            </a:pPr>
            <a:r>
              <a:rPr lang="pt-BR" sz="2400" dirty="0">
                <a:latin typeface="Bahnschrift Light" panose="020B0502040204020203" pitchFamily="34" charset="0"/>
              </a:rPr>
              <a:t>total de atletas vinculados à entidade na data base das demonstrações contábeis, contemplando o % de direito econômico individual de cada atleta ou a inexistência de direito econômico</a:t>
            </a:r>
          </a:p>
        </p:txBody>
      </p:sp>
      <p:sp>
        <p:nvSpPr>
          <p:cNvPr id="4" name="Retângulo 3"/>
          <p:cNvSpPr/>
          <p:nvPr/>
        </p:nvSpPr>
        <p:spPr>
          <a:xfrm>
            <a:off x="6261100" y="1690688"/>
            <a:ext cx="56769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90000"/>
              </a:lnSpc>
              <a:spcBef>
                <a:spcPts val="1000"/>
              </a:spcBef>
              <a:buFont typeface="+mj-lt"/>
              <a:buAutoNum type="alphaLcParenR" startAt="5"/>
            </a:pPr>
            <a:r>
              <a:rPr lang="pt-BR" sz="2400" dirty="0">
                <a:latin typeface="Bahnschrift Light" panose="020B0502040204020203" pitchFamily="34" charset="0"/>
              </a:rPr>
              <a:t>valores de direitos e obrigações com entidades estrangeiras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lphaLcParenR" startAt="5"/>
            </a:pPr>
            <a:r>
              <a:rPr lang="pt-BR" sz="2400" dirty="0">
                <a:latin typeface="Bahnschrift Light" panose="020B0502040204020203" pitchFamily="34" charset="0"/>
              </a:rPr>
              <a:t>direitos e obrigações contratuais não-passíveis de registro contábil em relação à atividade desportiva profissional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lphaLcParenR" startAt="5"/>
            </a:pPr>
            <a:r>
              <a:rPr lang="pt-BR" sz="2400" dirty="0">
                <a:latin typeface="Bahnschrift Light" panose="020B0502040204020203" pitchFamily="34" charset="0"/>
              </a:rPr>
              <a:t>contingências ativas e passivas de natureza tributária, previdenciária, trabalhista, cível e assemelhadas</a:t>
            </a:r>
          </a:p>
          <a:p>
            <a:pPr marL="514350" indent="-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lphaLcParenR" startAt="5"/>
            </a:pPr>
            <a:r>
              <a:rPr lang="pt-BR" sz="2400" dirty="0">
                <a:latin typeface="Bahnschrift Light" panose="020B0502040204020203" pitchFamily="34" charset="0"/>
              </a:rPr>
              <a:t>seguros contratados para os atletas profissionais e demais ativos da entidade</a:t>
            </a:r>
          </a:p>
        </p:txBody>
      </p:sp>
    </p:spTree>
    <p:extLst>
      <p:ext uri="{BB962C8B-B14F-4D97-AF65-F5344CB8AC3E}">
        <p14:creationId xmlns:p14="http://schemas.microsoft.com/office/powerpoint/2010/main" val="3072521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5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3700" y="927100"/>
            <a:ext cx="8267700" cy="4587875"/>
          </a:xfrm>
        </p:spPr>
        <p:txBody>
          <a:bodyPr>
            <a:normAutofit/>
          </a:bodyPr>
          <a:lstStyle/>
          <a:p>
            <a:r>
              <a:rPr lang="pt-BR" sz="6000" dirty="0">
                <a:solidFill>
                  <a:schemeClr val="bg1"/>
                </a:solidFill>
                <a:latin typeface="Impact" panose="020B0806030902050204" pitchFamily="34" charset="0"/>
              </a:rPr>
              <a:t>ANÁLISE DAS DEMONSTRAÇÕES CONTÁBEIS</a:t>
            </a:r>
          </a:p>
        </p:txBody>
      </p:sp>
      <p:sp>
        <p:nvSpPr>
          <p:cNvPr id="5" name="Triângulo retângulo 4"/>
          <p:cNvSpPr/>
          <p:nvPr/>
        </p:nvSpPr>
        <p:spPr>
          <a:xfrm flipH="1">
            <a:off x="4470400" y="0"/>
            <a:ext cx="7721600" cy="6858000"/>
          </a:xfrm>
          <a:prstGeom prst="rtTriangle">
            <a:avLst/>
          </a:prstGeom>
          <a:blipFill>
            <a:blip r:embed="rId2">
              <a:duotone>
                <a:prstClr val="black"/>
                <a:srgbClr val="004570">
                  <a:tint val="45000"/>
                  <a:satMod val="400000"/>
                </a:srgb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1341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fontAlgn="b"/>
            <a:r>
              <a:rPr lang="pt-BR" b="1" dirty="0">
                <a:latin typeface="+mn-lt"/>
                <a:ea typeface="+mn-ea"/>
                <a:cs typeface="+mn-cs"/>
              </a:rPr>
              <a:t>Relatório da Auditoria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257300" y="2277208"/>
            <a:ext cx="9100039" cy="3543300"/>
          </a:xfrm>
        </p:spPr>
        <p:txBody>
          <a:bodyPr numCol="1">
            <a:noAutofit/>
          </a:bodyPr>
          <a:lstStyle/>
          <a:p>
            <a:pPr marL="457200" indent="-457200">
              <a:buAutoNum type="alphaLcParenR"/>
            </a:pPr>
            <a:r>
              <a:rPr lang="pt-BR" sz="2400" b="1" dirty="0">
                <a:latin typeface="Calibri (Corpo)"/>
              </a:rPr>
              <a:t>Ressalvas.</a:t>
            </a:r>
            <a:endParaRPr lang="pt-BR" sz="2400" dirty="0">
              <a:latin typeface="Calibri (Corpo)"/>
            </a:endParaRPr>
          </a:p>
          <a:p>
            <a:pPr>
              <a:buFontTx/>
              <a:buChar char="-"/>
            </a:pPr>
            <a:r>
              <a:rPr lang="pt-BR" sz="2400" dirty="0">
                <a:latin typeface="Calibri (Corpo)"/>
              </a:rPr>
              <a:t>Venda atleta </a:t>
            </a:r>
            <a:r>
              <a:rPr lang="pt-BR" sz="2400" dirty="0" err="1">
                <a:latin typeface="Calibri (Corpo)"/>
              </a:rPr>
              <a:t>Arrascaeta</a:t>
            </a:r>
            <a:r>
              <a:rPr lang="pt-BR" sz="2400" dirty="0">
                <a:latin typeface="Calibri (Corpo)"/>
              </a:rPr>
              <a:t>.</a:t>
            </a:r>
          </a:p>
          <a:p>
            <a:pPr marL="0" indent="0">
              <a:buNone/>
            </a:pPr>
            <a:endParaRPr lang="pt-BR" sz="2400" dirty="0">
              <a:latin typeface="Calibri (Corpo)"/>
            </a:endParaRPr>
          </a:p>
          <a:p>
            <a:pPr marL="0" indent="0">
              <a:buNone/>
            </a:pPr>
            <a:r>
              <a:rPr lang="pt-BR" sz="2400" b="1" dirty="0">
                <a:latin typeface="Calibri (Corpo)"/>
              </a:rPr>
              <a:t>b) Ênfase.</a:t>
            </a:r>
          </a:p>
          <a:p>
            <a:pPr>
              <a:buFontTx/>
              <a:buChar char="-"/>
            </a:pPr>
            <a:r>
              <a:rPr lang="pt-BR" sz="2400" dirty="0">
                <a:latin typeface="Calibri (Corpo)"/>
              </a:rPr>
              <a:t>Incertezas sobre a continuidade operacional (déficit capital de giro)</a:t>
            </a:r>
          </a:p>
          <a:p>
            <a:pPr>
              <a:buFontTx/>
              <a:buChar char="-"/>
            </a:pPr>
            <a:r>
              <a:rPr lang="pt-BR" sz="2400" dirty="0">
                <a:latin typeface="Calibri (Corpo)"/>
              </a:rPr>
              <a:t>PROFUT – continuidade no programa.</a:t>
            </a:r>
          </a:p>
          <a:p>
            <a:pPr>
              <a:buFontTx/>
              <a:buChar char="-"/>
            </a:pPr>
            <a:r>
              <a:rPr lang="pt-BR" sz="2400" dirty="0">
                <a:latin typeface="Calibri (Corpo)"/>
              </a:rPr>
              <a:t>Contingências – (Possível para Provável)</a:t>
            </a:r>
          </a:p>
        </p:txBody>
      </p:sp>
      <p:sp>
        <p:nvSpPr>
          <p:cNvPr id="4" name="Retângulo 3"/>
          <p:cNvSpPr/>
          <p:nvPr/>
        </p:nvSpPr>
        <p:spPr>
          <a:xfrm>
            <a:off x="6261100" y="1690688"/>
            <a:ext cx="56769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90000"/>
              </a:lnSpc>
              <a:spcBef>
                <a:spcPts val="1000"/>
              </a:spcBef>
              <a:buFont typeface="+mj-lt"/>
              <a:buAutoNum type="alphaLcParenR" startAt="5"/>
            </a:pPr>
            <a:endParaRPr lang="pt-BR" sz="2400" dirty="0">
              <a:latin typeface="Bahnschrift Light" panose="020B0502040204020203" pitchFamily="34" charset="0"/>
            </a:endParaRPr>
          </a:p>
        </p:txBody>
      </p:sp>
      <p:sp>
        <p:nvSpPr>
          <p:cNvPr id="5" name="Triângulo retângulo 6">
            <a:extLst>
              <a:ext uri="{FF2B5EF4-FFF2-40B4-BE49-F238E27FC236}">
                <a16:creationId xmlns:a16="http://schemas.microsoft.com/office/drawing/2014/main" xmlns="" id="{25CBC17D-1C8A-4C27-850C-296F17D6C304}"/>
              </a:ext>
            </a:extLst>
          </p:cNvPr>
          <p:cNvSpPr/>
          <p:nvPr/>
        </p:nvSpPr>
        <p:spPr>
          <a:xfrm rot="5400000">
            <a:off x="482367" y="-482370"/>
            <a:ext cx="3078758" cy="4043501"/>
          </a:xfrm>
          <a:prstGeom prst="rtTriangle">
            <a:avLst/>
          </a:prstGeom>
          <a:solidFill>
            <a:srgbClr val="01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B0585CD-332D-4C84-8E99-37AEC1561D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485" y="1755531"/>
            <a:ext cx="3346938" cy="16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8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riângulo retângulo 6"/>
          <p:cNvSpPr/>
          <p:nvPr/>
        </p:nvSpPr>
        <p:spPr>
          <a:xfrm rot="5400000">
            <a:off x="482367" y="-482370"/>
            <a:ext cx="3078758" cy="4043501"/>
          </a:xfrm>
          <a:prstGeom prst="rtTriangle">
            <a:avLst/>
          </a:prstGeom>
          <a:solidFill>
            <a:srgbClr val="0141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494825" y="396438"/>
            <a:ext cx="1677924" cy="1325563"/>
          </a:xfrm>
        </p:spPr>
        <p:txBody>
          <a:bodyPr>
            <a:normAutofit/>
          </a:bodyPr>
          <a:lstStyle/>
          <a:p>
            <a: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  <a:t>ATIVO</a:t>
            </a:r>
            <a:br>
              <a:rPr lang="pt-BR" sz="48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pt-BR" sz="1800" dirty="0">
                <a:solidFill>
                  <a:schemeClr val="bg1"/>
                </a:solidFill>
                <a:latin typeface="Impact" panose="020B0806030902050204" pitchFamily="34" charset="0"/>
              </a:rPr>
              <a:t>(em reais)</a:t>
            </a:r>
            <a:endParaRPr lang="pt-BR" sz="4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5C21F303-3EEB-422B-ACDE-E05D57757A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493344"/>
              </p:ext>
            </p:extLst>
          </p:nvPr>
        </p:nvGraphicFramePr>
        <p:xfrm>
          <a:off x="4242826" y="1051840"/>
          <a:ext cx="7454349" cy="405384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674809">
                  <a:extLst>
                    <a:ext uri="{9D8B030D-6E8A-4147-A177-3AD203B41FA5}">
                      <a16:colId xmlns:a16="http://schemas.microsoft.com/office/drawing/2014/main" xmlns="" val="889257517"/>
                    </a:ext>
                  </a:extLst>
                </a:gridCol>
                <a:gridCol w="1205948">
                  <a:extLst>
                    <a:ext uri="{9D8B030D-6E8A-4147-A177-3AD203B41FA5}">
                      <a16:colId xmlns:a16="http://schemas.microsoft.com/office/drawing/2014/main" xmlns="" val="3182260308"/>
                    </a:ext>
                  </a:extLst>
                </a:gridCol>
                <a:gridCol w="1222165">
                  <a:extLst>
                    <a:ext uri="{9D8B030D-6E8A-4147-A177-3AD203B41FA5}">
                      <a16:colId xmlns:a16="http://schemas.microsoft.com/office/drawing/2014/main" xmlns="" val="2746659879"/>
                    </a:ext>
                  </a:extLst>
                </a:gridCol>
                <a:gridCol w="783809">
                  <a:extLst>
                    <a:ext uri="{9D8B030D-6E8A-4147-A177-3AD203B41FA5}">
                      <a16:colId xmlns:a16="http://schemas.microsoft.com/office/drawing/2014/main" xmlns="" val="702911397"/>
                    </a:ext>
                  </a:extLst>
                </a:gridCol>
                <a:gridCol w="783809">
                  <a:extLst>
                    <a:ext uri="{9D8B030D-6E8A-4147-A177-3AD203B41FA5}">
                      <a16:colId xmlns:a16="http://schemas.microsoft.com/office/drawing/2014/main" xmlns="" val="955303895"/>
                    </a:ext>
                  </a:extLst>
                </a:gridCol>
                <a:gridCol w="783809">
                  <a:extLst>
                    <a:ext uri="{9D8B030D-6E8A-4147-A177-3AD203B41FA5}">
                      <a16:colId xmlns:a16="http://schemas.microsoft.com/office/drawing/2014/main" xmlns="" val="407814386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effectLst/>
                        </a:rPr>
                        <a:t>2018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effectLst/>
                        </a:rPr>
                        <a:t>2017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>
                          <a:effectLst/>
                        </a:rPr>
                        <a:t>A.H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A.V 2018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600" b="1" u="none" strike="noStrike" dirty="0">
                          <a:effectLst/>
                        </a:rPr>
                        <a:t>A.V 2017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39367913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Ativo Circulante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118.960.877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106.127.159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12%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20,67%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19,04%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55563949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 dirty="0">
                          <a:effectLst/>
                        </a:rPr>
                        <a:t>Caixa e Equivalentes de Caixa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2.711.574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1.263.398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115%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0,47%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0,23%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5915051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Contas a receber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110.993.824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102.112.726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9%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19,28%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18,32%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38117411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>
                          <a:effectLst/>
                        </a:rPr>
                        <a:t>Estoques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468.810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300.006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56%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0,08%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0,05%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06088388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>
                          <a:effectLst/>
                        </a:rPr>
                        <a:t>Impostos a recuperar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2.631.187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1.700.297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55%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0,46%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0,30%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0007514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>
                          <a:effectLst/>
                        </a:rPr>
                        <a:t>Despesas Antecipadas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226.754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319.479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-29%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0,04%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0,06%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30155819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>
                          <a:effectLst/>
                        </a:rPr>
                        <a:t>Adiantamentos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1.928.728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431.253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347%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0,34%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0,08%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8619319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629507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effectLst/>
                        </a:rPr>
                        <a:t>Não Circulante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456.665.065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451.350.021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1%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79,33%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80,96%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9299316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u="none" strike="noStrike">
                          <a:effectLst/>
                        </a:rPr>
                        <a:t>Contas a Receber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44.274.985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89.448.271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-51%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>
                          <a:effectLst/>
                        </a:rPr>
                        <a:t>7,69%</a:t>
                      </a:r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u="none" strike="noStrike" dirty="0">
                          <a:effectLst/>
                        </a:rPr>
                        <a:t>16,05%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1019558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Depósitos Judiciais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>
                          <a:solidFill>
                            <a:srgbClr val="FF0000"/>
                          </a:solidFill>
                          <a:effectLst/>
                        </a:rPr>
                        <a:t>13.549.176</a:t>
                      </a:r>
                      <a:endParaRPr lang="pt-BR" sz="16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>
                          <a:solidFill>
                            <a:srgbClr val="FF0000"/>
                          </a:solidFill>
                          <a:effectLst/>
                        </a:rPr>
                        <a:t>7.466.513</a:t>
                      </a:r>
                      <a:endParaRPr lang="pt-BR" sz="16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>
                          <a:solidFill>
                            <a:srgbClr val="FF0000"/>
                          </a:solidFill>
                          <a:effectLst/>
                        </a:rPr>
                        <a:t>81%</a:t>
                      </a:r>
                      <a:endParaRPr lang="pt-BR" sz="16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>
                          <a:solidFill>
                            <a:srgbClr val="FF0000"/>
                          </a:solidFill>
                          <a:effectLst/>
                        </a:rPr>
                        <a:t>2,35%</a:t>
                      </a:r>
                      <a:endParaRPr lang="pt-BR" sz="16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1,34%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453372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Imobilizado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>
                          <a:solidFill>
                            <a:srgbClr val="FF0000"/>
                          </a:solidFill>
                          <a:effectLst/>
                        </a:rPr>
                        <a:t>214.169.614</a:t>
                      </a:r>
                      <a:endParaRPr lang="pt-BR" sz="16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>
                          <a:solidFill>
                            <a:srgbClr val="FF0000"/>
                          </a:solidFill>
                          <a:effectLst/>
                        </a:rPr>
                        <a:t>214.823.598</a:t>
                      </a:r>
                      <a:endParaRPr lang="pt-BR" sz="16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>
                          <a:solidFill>
                            <a:srgbClr val="FF0000"/>
                          </a:solidFill>
                          <a:effectLst/>
                        </a:rPr>
                        <a:t>0%</a:t>
                      </a:r>
                      <a:endParaRPr lang="pt-BR" sz="16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>
                          <a:solidFill>
                            <a:srgbClr val="FF0000"/>
                          </a:solidFill>
                          <a:effectLst/>
                        </a:rPr>
                        <a:t>37,21%</a:t>
                      </a:r>
                      <a:endParaRPr lang="pt-BR" sz="16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>
                          <a:solidFill>
                            <a:srgbClr val="FF0000"/>
                          </a:solidFill>
                          <a:effectLst/>
                        </a:rPr>
                        <a:t>38,53%</a:t>
                      </a:r>
                      <a:endParaRPr lang="pt-BR" sz="16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3644466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Intangível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184.671.290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139.611.639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32%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32,08%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25,04%</a:t>
                      </a:r>
                      <a:endParaRPr lang="pt-BR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2961546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pt-BR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7237057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600" b="1" u="none" strike="noStrike">
                          <a:effectLst/>
                        </a:rPr>
                        <a:t>TOTAL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>
                          <a:effectLst/>
                        </a:rPr>
                        <a:t>575.625.942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>
                          <a:effectLst/>
                        </a:rPr>
                        <a:t>557.477.180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>
                          <a:effectLst/>
                        </a:rPr>
                        <a:t>3%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>
                          <a:effectLst/>
                        </a:rPr>
                        <a:t>100,00%</a:t>
                      </a:r>
                      <a:endParaRPr lang="pt-BR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600" b="1" u="none" strike="noStrike" dirty="0">
                          <a:effectLst/>
                        </a:rPr>
                        <a:t>100,00%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4959027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12838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</TotalTime>
  <Words>2587</Words>
  <Application>Microsoft Office PowerPoint</Application>
  <PresentationFormat>Widescreen</PresentationFormat>
  <Paragraphs>981</Paragraphs>
  <Slides>35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45" baseType="lpstr">
      <vt:lpstr>Arial</vt:lpstr>
      <vt:lpstr>Bahnschrift Light</vt:lpstr>
      <vt:lpstr>Calibri</vt:lpstr>
      <vt:lpstr>Calibri (Corpo)</vt:lpstr>
      <vt:lpstr>Calibri Light</vt:lpstr>
      <vt:lpstr>Coneria Script Demo</vt:lpstr>
      <vt:lpstr>Impact</vt:lpstr>
      <vt:lpstr>Times New Roman</vt:lpstr>
      <vt:lpstr>TimesNewRomanPSMT</vt:lpstr>
      <vt:lpstr>Tema do Office</vt:lpstr>
      <vt:lpstr>Apresentação do PowerPoint</vt:lpstr>
      <vt:lpstr>Normas Brasileiras de Contabilidade</vt:lpstr>
      <vt:lpstr>Apresentação do PowerPoint</vt:lpstr>
      <vt:lpstr>Apresentação do PowerPoint</vt:lpstr>
      <vt:lpstr>Apresentação do PowerPoint</vt:lpstr>
      <vt:lpstr>NOTAS EXPLICATIVAS</vt:lpstr>
      <vt:lpstr>ANÁLISE DAS DEMONSTRAÇÕES CONTÁBEIS</vt:lpstr>
      <vt:lpstr>Relatório da Auditoria</vt:lpstr>
      <vt:lpstr>ATIVO (em reais)</vt:lpstr>
      <vt:lpstr>ATIVO INTANGÍVEL (EM REAIS)</vt:lpstr>
      <vt:lpstr>Contas a receber (EM REAIS)</vt:lpstr>
      <vt:lpstr>Contas a receber (EM REAIS)</vt:lpstr>
      <vt:lpstr>Contas a receber (EM REAIS)</vt:lpstr>
      <vt:lpstr>Imobilizado (EM REAIS)</vt:lpstr>
      <vt:lpstr>PASSIVO (em reais)</vt:lpstr>
      <vt:lpstr>PASSIVO (em reais)</vt:lpstr>
      <vt:lpstr>PASSIVO (em reais)</vt:lpstr>
      <vt:lpstr>PASSIVO (em reais)</vt:lpstr>
      <vt:lpstr>Provisão para contingência (EM REAIS)</vt:lpstr>
      <vt:lpstr>Contas a pagar (EM REAIS)</vt:lpstr>
      <vt:lpstr>Apresentação do PowerPoint</vt:lpstr>
      <vt:lpstr>Apresentação do PowerPoint</vt:lpstr>
      <vt:lpstr>DRE (em reais)</vt:lpstr>
      <vt:lpstr>DRE (em reais)</vt:lpstr>
      <vt:lpstr>Publicidade e transmissões de TV (em reais)</vt:lpstr>
      <vt:lpstr>Direitos econômicos  (em reais)</vt:lpstr>
      <vt:lpstr>Apresentação do PowerPoint</vt:lpstr>
      <vt:lpstr>Lei nº 13.155 - Profut </vt:lpstr>
      <vt:lpstr>Lei nº 13.155 - Profut </vt:lpstr>
      <vt:lpstr>Lei nº 13.155 – Profut Caso Arrascaeta. </vt:lpstr>
      <vt:lpstr>Lei nº 13.155 – Profut Caso Arrascaeta. </vt:lpstr>
      <vt:lpstr>Lei nº 13.155 – Profut Caso Arrascaeta. </vt:lpstr>
      <vt:lpstr>Lei nº 13.155 – Profut Caso Arrascaeta. </vt:lpstr>
      <vt:lpstr>Lei nº 13.155 – Profut Caso Arrascaeta. 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Felippe Paolucci</dc:creator>
  <cp:lastModifiedBy>ru</cp:lastModifiedBy>
  <cp:revision>113</cp:revision>
  <dcterms:created xsi:type="dcterms:W3CDTF">2019-06-17T12:53:43Z</dcterms:created>
  <dcterms:modified xsi:type="dcterms:W3CDTF">2019-06-24T13:55:16Z</dcterms:modified>
</cp:coreProperties>
</file>