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9" r:id="rId13"/>
    <p:sldId id="275" r:id="rId14"/>
    <p:sldId id="276" r:id="rId15"/>
    <p:sldId id="272" r:id="rId16"/>
    <p:sldId id="278" r:id="rId17"/>
    <p:sldId id="279" r:id="rId18"/>
    <p:sldId id="280" r:id="rId19"/>
    <p:sldId id="281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5996" autoAdjust="0"/>
  </p:normalViewPr>
  <p:slideViewPr>
    <p:cSldViewPr snapToGrid="0">
      <p:cViewPr varScale="1">
        <p:scale>
          <a:sx n="60" d="100"/>
          <a:sy n="60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DBC380-DDDA-4B22-B275-5EE52E46A9F6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51C718D-FE1F-4B15-AB2F-E53664D7FC0C}">
      <dgm:prSet phldrT="[Text]"/>
      <dgm:spPr/>
      <dgm:t>
        <a:bodyPr/>
        <a:lstStyle/>
        <a:p>
          <a:pPr algn="just"/>
          <a:r>
            <a:rPr lang="pt-BR" dirty="0" smtClean="0"/>
            <a:t>Segmento primário</a:t>
          </a:r>
          <a:endParaRPr lang="en-US" dirty="0"/>
        </a:p>
      </dgm:t>
    </dgm:pt>
    <dgm:pt modelId="{90857B9B-BD68-446A-A42B-31D4B256768B}" type="parTrans" cxnId="{A5892AC3-E358-48E5-92AC-AA8E7738DB4D}">
      <dgm:prSet/>
      <dgm:spPr/>
      <dgm:t>
        <a:bodyPr/>
        <a:lstStyle/>
        <a:p>
          <a:pPr algn="just"/>
          <a:endParaRPr lang="en-US"/>
        </a:p>
      </dgm:t>
    </dgm:pt>
    <dgm:pt modelId="{05C46AF0-58BC-42DC-87EF-3AEFEAA9E239}" type="sibTrans" cxnId="{A5892AC3-E358-48E5-92AC-AA8E7738DB4D}">
      <dgm:prSet/>
      <dgm:spPr/>
      <dgm:t>
        <a:bodyPr/>
        <a:lstStyle/>
        <a:p>
          <a:pPr algn="just"/>
          <a:endParaRPr lang="en-US"/>
        </a:p>
      </dgm:t>
    </dgm:pt>
    <dgm:pt modelId="{004784A2-5C85-45B9-801C-F647212EC45D}">
      <dgm:prSet phldrT="[Text]"/>
      <dgm:spPr/>
      <dgm:t>
        <a:bodyPr/>
        <a:lstStyle/>
        <a:p>
          <a:pPr algn="just"/>
          <a:r>
            <a:rPr lang="pt-BR" dirty="0" smtClean="0"/>
            <a:t>Capital </a:t>
          </a:r>
          <a:r>
            <a:rPr lang="pt-BR" dirty="0" err="1" smtClean="0"/>
            <a:t>intensive</a:t>
          </a:r>
          <a:endParaRPr lang="en-US" dirty="0"/>
        </a:p>
      </dgm:t>
    </dgm:pt>
    <dgm:pt modelId="{E5878A3C-1EA7-4491-A084-F7EF305B3EC1}" type="parTrans" cxnId="{483B1C9A-DD9F-4A78-8471-7359A3E624C1}">
      <dgm:prSet/>
      <dgm:spPr/>
      <dgm:t>
        <a:bodyPr/>
        <a:lstStyle/>
        <a:p>
          <a:pPr algn="just"/>
          <a:endParaRPr lang="en-US"/>
        </a:p>
      </dgm:t>
    </dgm:pt>
    <dgm:pt modelId="{7813CA74-574E-4256-ACE6-C01C63382213}" type="sibTrans" cxnId="{483B1C9A-DD9F-4A78-8471-7359A3E624C1}">
      <dgm:prSet/>
      <dgm:spPr/>
      <dgm:t>
        <a:bodyPr/>
        <a:lstStyle/>
        <a:p>
          <a:pPr algn="just"/>
          <a:endParaRPr lang="en-US"/>
        </a:p>
      </dgm:t>
    </dgm:pt>
    <dgm:pt modelId="{CA47DE75-B305-479F-B280-0AE10408F754}">
      <dgm:prSet phldrT="[Text]"/>
      <dgm:spPr/>
      <dgm:t>
        <a:bodyPr/>
        <a:lstStyle/>
        <a:p>
          <a:pPr algn="just"/>
          <a:r>
            <a:rPr lang="pt-BR" dirty="0" smtClean="0"/>
            <a:t>Segmento secundário </a:t>
          </a:r>
          <a:endParaRPr lang="en-US" dirty="0"/>
        </a:p>
      </dgm:t>
    </dgm:pt>
    <dgm:pt modelId="{97F22169-A639-4DF5-9F3F-B615616F2FC6}" type="parTrans" cxnId="{E58379F1-5805-4470-BAF9-CE3E771CD50F}">
      <dgm:prSet/>
      <dgm:spPr/>
      <dgm:t>
        <a:bodyPr/>
        <a:lstStyle/>
        <a:p>
          <a:pPr algn="just"/>
          <a:endParaRPr lang="en-US"/>
        </a:p>
      </dgm:t>
    </dgm:pt>
    <dgm:pt modelId="{6BEED216-66C9-41B3-8B76-2E64BD5E92C7}" type="sibTrans" cxnId="{E58379F1-5805-4470-BAF9-CE3E771CD50F}">
      <dgm:prSet/>
      <dgm:spPr/>
      <dgm:t>
        <a:bodyPr/>
        <a:lstStyle/>
        <a:p>
          <a:pPr algn="just"/>
          <a:endParaRPr lang="en-US"/>
        </a:p>
      </dgm:t>
    </dgm:pt>
    <dgm:pt modelId="{C6C3F798-EA8C-43E9-B31D-89D672DB7AF1}">
      <dgm:prSet phldrT="[Text]"/>
      <dgm:spPr/>
      <dgm:t>
        <a:bodyPr/>
        <a:lstStyle/>
        <a:p>
          <a:pPr algn="just"/>
          <a:r>
            <a:rPr lang="pt-BR" dirty="0" smtClean="0"/>
            <a:t>Labor </a:t>
          </a:r>
          <a:r>
            <a:rPr lang="pt-BR" dirty="0" err="1" smtClean="0"/>
            <a:t>intensive</a:t>
          </a:r>
          <a:endParaRPr lang="en-US" dirty="0"/>
        </a:p>
      </dgm:t>
    </dgm:pt>
    <dgm:pt modelId="{460BBA9A-2E4E-401A-A722-5FC6DB2D84A5}" type="parTrans" cxnId="{A8EE9844-17C7-4867-ABAC-F3821B9E39E5}">
      <dgm:prSet/>
      <dgm:spPr/>
      <dgm:t>
        <a:bodyPr/>
        <a:lstStyle/>
        <a:p>
          <a:pPr algn="just"/>
          <a:endParaRPr lang="en-US"/>
        </a:p>
      </dgm:t>
    </dgm:pt>
    <dgm:pt modelId="{2B5C2A4F-9039-424C-BBD8-E338DEE0CD10}" type="sibTrans" cxnId="{A8EE9844-17C7-4867-ABAC-F3821B9E39E5}">
      <dgm:prSet/>
      <dgm:spPr/>
      <dgm:t>
        <a:bodyPr/>
        <a:lstStyle/>
        <a:p>
          <a:pPr algn="just"/>
          <a:endParaRPr lang="en-US"/>
        </a:p>
      </dgm:t>
    </dgm:pt>
    <dgm:pt modelId="{F405B3F1-F8C2-4A17-B184-1BB6C32BCD45}">
      <dgm:prSet phldrT="[Text]"/>
      <dgm:spPr/>
      <dgm:t>
        <a:bodyPr/>
        <a:lstStyle/>
        <a:p>
          <a:pPr algn="just"/>
          <a:r>
            <a:rPr lang="pt-BR" dirty="0" smtClean="0"/>
            <a:t>Trabalhadores altamente qualificados</a:t>
          </a:r>
          <a:endParaRPr lang="en-US" dirty="0"/>
        </a:p>
      </dgm:t>
    </dgm:pt>
    <dgm:pt modelId="{BB7CE10B-BB1F-4B40-BA75-F17EC11C5357}" type="parTrans" cxnId="{A7022DE4-1D28-4504-9F29-A22B3F4907C9}">
      <dgm:prSet/>
      <dgm:spPr/>
      <dgm:t>
        <a:bodyPr/>
        <a:lstStyle/>
        <a:p>
          <a:pPr algn="just"/>
          <a:endParaRPr lang="en-US"/>
        </a:p>
      </dgm:t>
    </dgm:pt>
    <dgm:pt modelId="{2C5435EF-9589-4C42-95F6-27CCED4AC06E}" type="sibTrans" cxnId="{A7022DE4-1D28-4504-9F29-A22B3F4907C9}">
      <dgm:prSet/>
      <dgm:spPr/>
      <dgm:t>
        <a:bodyPr/>
        <a:lstStyle/>
        <a:p>
          <a:pPr algn="just"/>
          <a:endParaRPr lang="en-US"/>
        </a:p>
      </dgm:t>
    </dgm:pt>
    <dgm:pt modelId="{9F3F1A13-D92D-4F61-8C77-159D3E94491E}">
      <dgm:prSet phldrT="[Text]"/>
      <dgm:spPr/>
      <dgm:t>
        <a:bodyPr/>
        <a:lstStyle/>
        <a:p>
          <a:pPr algn="just"/>
          <a:r>
            <a:rPr lang="pt-BR" dirty="0" smtClean="0"/>
            <a:t>Trabalhadores pouco qualificados</a:t>
          </a:r>
          <a:endParaRPr lang="en-US" dirty="0"/>
        </a:p>
      </dgm:t>
    </dgm:pt>
    <dgm:pt modelId="{0399A1C5-F126-4362-9C73-BD521188135F}" type="parTrans" cxnId="{F2AE62C1-FCA3-4DDD-85CC-576671741CFA}">
      <dgm:prSet/>
      <dgm:spPr/>
      <dgm:t>
        <a:bodyPr/>
        <a:lstStyle/>
        <a:p>
          <a:pPr algn="just"/>
          <a:endParaRPr lang="en-US"/>
        </a:p>
      </dgm:t>
    </dgm:pt>
    <dgm:pt modelId="{1A79675B-284C-41BB-B30A-9FD382D91D2B}" type="sibTrans" cxnId="{F2AE62C1-FCA3-4DDD-85CC-576671741CFA}">
      <dgm:prSet/>
      <dgm:spPr/>
      <dgm:t>
        <a:bodyPr/>
        <a:lstStyle/>
        <a:p>
          <a:pPr algn="just"/>
          <a:endParaRPr lang="en-US"/>
        </a:p>
      </dgm:t>
    </dgm:pt>
    <dgm:pt modelId="{AB5F60C1-4EBE-4FE1-9C97-5B301FD77DF2}" type="pres">
      <dgm:prSet presAssocID="{6FDBC380-DDDA-4B22-B275-5EE52E46A9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FEFF64-0096-40BC-A587-C4B416CB53AB}" type="pres">
      <dgm:prSet presAssocID="{D51C718D-FE1F-4B15-AB2F-E53664D7FC0C}" presName="parentText" presStyleLbl="node1" presStyleIdx="0" presStyleCnt="2" custLinFactNeighborY="-499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11343-D997-458A-8279-93679E327B6E}" type="pres">
      <dgm:prSet presAssocID="{D51C718D-FE1F-4B15-AB2F-E53664D7FC0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2CD9E-D64D-4FE9-A537-7BA4AB51C97D}" type="pres">
      <dgm:prSet presAssocID="{CA47DE75-B305-479F-B280-0AE10408F7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4E436-570B-4862-A475-64F1F6639639}" type="pres">
      <dgm:prSet presAssocID="{CA47DE75-B305-479F-B280-0AE10408F75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3B1C9A-DD9F-4A78-8471-7359A3E624C1}" srcId="{D51C718D-FE1F-4B15-AB2F-E53664D7FC0C}" destId="{004784A2-5C85-45B9-801C-F647212EC45D}" srcOrd="0" destOrd="0" parTransId="{E5878A3C-1EA7-4491-A084-F7EF305B3EC1}" sibTransId="{7813CA74-574E-4256-ACE6-C01C63382213}"/>
    <dgm:cxn modelId="{A7022DE4-1D28-4504-9F29-A22B3F4907C9}" srcId="{D51C718D-FE1F-4B15-AB2F-E53664D7FC0C}" destId="{F405B3F1-F8C2-4A17-B184-1BB6C32BCD45}" srcOrd="1" destOrd="0" parTransId="{BB7CE10B-BB1F-4B40-BA75-F17EC11C5357}" sibTransId="{2C5435EF-9589-4C42-95F6-27CCED4AC06E}"/>
    <dgm:cxn modelId="{A8EE9844-17C7-4867-ABAC-F3821B9E39E5}" srcId="{CA47DE75-B305-479F-B280-0AE10408F754}" destId="{C6C3F798-EA8C-43E9-B31D-89D672DB7AF1}" srcOrd="0" destOrd="0" parTransId="{460BBA9A-2E4E-401A-A722-5FC6DB2D84A5}" sibTransId="{2B5C2A4F-9039-424C-BBD8-E338DEE0CD10}"/>
    <dgm:cxn modelId="{16BE3D18-72E1-4C38-A9C1-83AE759F081C}" type="presOf" srcId="{D51C718D-FE1F-4B15-AB2F-E53664D7FC0C}" destId="{59FEFF64-0096-40BC-A587-C4B416CB53AB}" srcOrd="0" destOrd="0" presId="urn:microsoft.com/office/officeart/2005/8/layout/vList2"/>
    <dgm:cxn modelId="{5A889483-522E-4A5F-8B75-4ED9D5C8AB32}" type="presOf" srcId="{CA47DE75-B305-479F-B280-0AE10408F754}" destId="{FB92CD9E-D64D-4FE9-A537-7BA4AB51C97D}" srcOrd="0" destOrd="0" presId="urn:microsoft.com/office/officeart/2005/8/layout/vList2"/>
    <dgm:cxn modelId="{E58379F1-5805-4470-BAF9-CE3E771CD50F}" srcId="{6FDBC380-DDDA-4B22-B275-5EE52E46A9F6}" destId="{CA47DE75-B305-479F-B280-0AE10408F754}" srcOrd="1" destOrd="0" parTransId="{97F22169-A639-4DF5-9F3F-B615616F2FC6}" sibTransId="{6BEED216-66C9-41B3-8B76-2E64BD5E92C7}"/>
    <dgm:cxn modelId="{A5892AC3-E358-48E5-92AC-AA8E7738DB4D}" srcId="{6FDBC380-DDDA-4B22-B275-5EE52E46A9F6}" destId="{D51C718D-FE1F-4B15-AB2F-E53664D7FC0C}" srcOrd="0" destOrd="0" parTransId="{90857B9B-BD68-446A-A42B-31D4B256768B}" sibTransId="{05C46AF0-58BC-42DC-87EF-3AEFEAA9E239}"/>
    <dgm:cxn modelId="{6422EDEA-6DC4-406B-9BAF-122C6B1199EF}" type="presOf" srcId="{6FDBC380-DDDA-4B22-B275-5EE52E46A9F6}" destId="{AB5F60C1-4EBE-4FE1-9C97-5B301FD77DF2}" srcOrd="0" destOrd="0" presId="urn:microsoft.com/office/officeart/2005/8/layout/vList2"/>
    <dgm:cxn modelId="{DE58FB1B-8F64-491E-8FC4-F63B2F9860E1}" type="presOf" srcId="{9F3F1A13-D92D-4F61-8C77-159D3E94491E}" destId="{06E4E436-570B-4862-A475-64F1F6639639}" srcOrd="0" destOrd="1" presId="urn:microsoft.com/office/officeart/2005/8/layout/vList2"/>
    <dgm:cxn modelId="{F2AE62C1-FCA3-4DDD-85CC-576671741CFA}" srcId="{CA47DE75-B305-479F-B280-0AE10408F754}" destId="{9F3F1A13-D92D-4F61-8C77-159D3E94491E}" srcOrd="1" destOrd="0" parTransId="{0399A1C5-F126-4362-9C73-BD521188135F}" sibTransId="{1A79675B-284C-41BB-B30A-9FD382D91D2B}"/>
    <dgm:cxn modelId="{CDC7B9C1-A81B-4F81-8639-E21284CF9C2C}" type="presOf" srcId="{F405B3F1-F8C2-4A17-B184-1BB6C32BCD45}" destId="{85E11343-D997-458A-8279-93679E327B6E}" srcOrd="0" destOrd="1" presId="urn:microsoft.com/office/officeart/2005/8/layout/vList2"/>
    <dgm:cxn modelId="{E883F24F-89B3-43D6-82BE-1BCF1AF564B2}" type="presOf" srcId="{C6C3F798-EA8C-43E9-B31D-89D672DB7AF1}" destId="{06E4E436-570B-4862-A475-64F1F6639639}" srcOrd="0" destOrd="0" presId="urn:microsoft.com/office/officeart/2005/8/layout/vList2"/>
    <dgm:cxn modelId="{0702ED41-91AB-46F4-9432-2655698CE768}" type="presOf" srcId="{004784A2-5C85-45B9-801C-F647212EC45D}" destId="{85E11343-D997-458A-8279-93679E327B6E}" srcOrd="0" destOrd="0" presId="urn:microsoft.com/office/officeart/2005/8/layout/vList2"/>
    <dgm:cxn modelId="{2AA2D315-4FFD-4A9C-8908-64AFD8030373}" type="presParOf" srcId="{AB5F60C1-4EBE-4FE1-9C97-5B301FD77DF2}" destId="{59FEFF64-0096-40BC-A587-C4B416CB53AB}" srcOrd="0" destOrd="0" presId="urn:microsoft.com/office/officeart/2005/8/layout/vList2"/>
    <dgm:cxn modelId="{8CAF76BF-3E7D-46F0-9DD5-BCBFDCDC943E}" type="presParOf" srcId="{AB5F60C1-4EBE-4FE1-9C97-5B301FD77DF2}" destId="{85E11343-D997-458A-8279-93679E327B6E}" srcOrd="1" destOrd="0" presId="urn:microsoft.com/office/officeart/2005/8/layout/vList2"/>
    <dgm:cxn modelId="{6F1ACCF5-2FF6-47E9-B2B9-82EC7E7C9081}" type="presParOf" srcId="{AB5F60C1-4EBE-4FE1-9C97-5B301FD77DF2}" destId="{FB92CD9E-D64D-4FE9-A537-7BA4AB51C97D}" srcOrd="2" destOrd="0" presId="urn:microsoft.com/office/officeart/2005/8/layout/vList2"/>
    <dgm:cxn modelId="{072FDB6B-761F-4021-A9D9-7D9597BC73DC}" type="presParOf" srcId="{AB5F60C1-4EBE-4FE1-9C97-5B301FD77DF2}" destId="{06E4E436-570B-4862-A475-64F1F663963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7E54E2-4772-4A1A-9878-DCEEE1987656}" type="doc">
      <dgm:prSet loTypeId="urn:microsoft.com/office/officeart/2005/8/layout/venn2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C20DF2C-E146-4A62-B79D-D3AFDFC06BEB}">
      <dgm:prSet phldrT="[Text]"/>
      <dgm:spPr/>
      <dgm:t>
        <a:bodyPr/>
        <a:lstStyle/>
        <a:p>
          <a:r>
            <a:rPr lang="pt-BR" b="1" smtClean="0">
              <a:solidFill>
                <a:schemeClr val="tx1"/>
              </a:solidFill>
            </a:rPr>
            <a:t>Estado/País</a:t>
          </a:r>
          <a:endParaRPr lang="en-US" b="1" dirty="0">
            <a:solidFill>
              <a:schemeClr val="tx1"/>
            </a:solidFill>
          </a:endParaRPr>
        </a:p>
      </dgm:t>
    </dgm:pt>
    <dgm:pt modelId="{BEBD0E69-5C68-4BD1-8465-D2C48244458F}" type="parTrans" cxnId="{BEFD55C1-38E2-45D4-88EA-11792DECF55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DC78883-AF04-4C0D-B810-E25151BCAE32}" type="sibTrans" cxnId="{BEFD55C1-38E2-45D4-88EA-11792DECF55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AF836C-7511-4942-B0D7-E91263359702}">
      <dgm:prSet phldrT="[Text]"/>
      <dgm:spPr/>
      <dgm:t>
        <a:bodyPr/>
        <a:lstStyle/>
        <a:p>
          <a:r>
            <a:rPr lang="pt-BR" b="1" smtClean="0">
              <a:solidFill>
                <a:schemeClr val="tx1"/>
              </a:solidFill>
            </a:rPr>
            <a:t>Cidade</a:t>
          </a:r>
          <a:r>
            <a:rPr lang="pt-BR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4497C855-72CA-4F83-9C1F-40B022070FEE}" type="parTrans" cxnId="{DD82435B-855F-4360-980A-79F0B1404E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DCE5827-3F06-42A8-BD38-68CFFF58BCE6}" type="sibTrans" cxnId="{DD82435B-855F-4360-980A-79F0B1404E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C63843-EB0B-4873-951A-B545A711A1BE}">
      <dgm:prSet phldrT="[Text]"/>
      <dgm:spPr/>
      <dgm:t>
        <a:bodyPr/>
        <a:lstStyle/>
        <a:p>
          <a:r>
            <a:rPr lang="pt-BR" b="1" smtClean="0">
              <a:solidFill>
                <a:schemeClr val="tx1"/>
              </a:solidFill>
            </a:rPr>
            <a:t>Comunidade</a:t>
          </a:r>
          <a:endParaRPr lang="en-US" b="1" dirty="0">
            <a:solidFill>
              <a:schemeClr val="tx1"/>
            </a:solidFill>
          </a:endParaRPr>
        </a:p>
      </dgm:t>
    </dgm:pt>
    <dgm:pt modelId="{20FFDA70-4A7D-464D-BC50-E6276A7DFAA7}" type="parTrans" cxnId="{25F3A21F-D43F-43E0-A798-5E20B77DA25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842021-37AC-4AB3-8CCD-F4E7A4AB5198}" type="sibTrans" cxnId="{25F3A21F-D43F-43E0-A798-5E20B77DA25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7B7174-263A-4B38-AAF3-FD038D0BA5CF}">
      <dgm:prSet phldrT="[Text]"/>
      <dgm:spPr/>
      <dgm:t>
        <a:bodyPr/>
        <a:lstStyle/>
        <a:p>
          <a:r>
            <a:rPr lang="pt-BR" b="1" smtClean="0">
              <a:solidFill>
                <a:schemeClr val="tx1"/>
              </a:solidFill>
            </a:rPr>
            <a:t>Lar</a:t>
          </a:r>
          <a:endParaRPr lang="en-US" b="1" dirty="0">
            <a:solidFill>
              <a:schemeClr val="tx1"/>
            </a:solidFill>
          </a:endParaRPr>
        </a:p>
      </dgm:t>
    </dgm:pt>
    <dgm:pt modelId="{B8ECA02B-873B-45E9-ACD3-ADC19ECC65A6}" type="parTrans" cxnId="{16EB1E3C-9918-4001-8734-50A228CBF0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1D69C0-E0BF-4081-84DD-4B6BC6BC5980}" type="sibTrans" cxnId="{16EB1E3C-9918-4001-8734-50A228CBF0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B890922-BA3E-4157-AA4C-A4084EC06482}" type="pres">
      <dgm:prSet presAssocID="{5C7E54E2-4772-4A1A-9878-DCEEE198765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29DC69-4048-4C96-A813-0AEC2186D66F}" type="pres">
      <dgm:prSet presAssocID="{5C7E54E2-4772-4A1A-9878-DCEEE1987656}" presName="comp1" presStyleCnt="0"/>
      <dgm:spPr/>
    </dgm:pt>
    <dgm:pt modelId="{DB9737C5-6BCB-486F-B32E-F76FCE6F56DD}" type="pres">
      <dgm:prSet presAssocID="{5C7E54E2-4772-4A1A-9878-DCEEE1987656}" presName="circle1" presStyleLbl="node1" presStyleIdx="0" presStyleCnt="4"/>
      <dgm:spPr/>
      <dgm:t>
        <a:bodyPr/>
        <a:lstStyle/>
        <a:p>
          <a:endParaRPr lang="en-US"/>
        </a:p>
      </dgm:t>
    </dgm:pt>
    <dgm:pt modelId="{3AA0FEF6-1EAB-438E-81EE-A3229FB587DC}" type="pres">
      <dgm:prSet presAssocID="{5C7E54E2-4772-4A1A-9878-DCEEE198765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79360-332D-4F10-8B2A-7CC6F249A0CB}" type="pres">
      <dgm:prSet presAssocID="{5C7E54E2-4772-4A1A-9878-DCEEE1987656}" presName="comp2" presStyleCnt="0"/>
      <dgm:spPr/>
    </dgm:pt>
    <dgm:pt modelId="{30F35C8F-26AB-4FD5-BEF1-3F60B5AAE08F}" type="pres">
      <dgm:prSet presAssocID="{5C7E54E2-4772-4A1A-9878-DCEEE1987656}" presName="circle2" presStyleLbl="node1" presStyleIdx="1" presStyleCnt="4"/>
      <dgm:spPr/>
      <dgm:t>
        <a:bodyPr/>
        <a:lstStyle/>
        <a:p>
          <a:endParaRPr lang="en-US"/>
        </a:p>
      </dgm:t>
    </dgm:pt>
    <dgm:pt modelId="{C575AA02-7F8C-4856-AC26-C45946B56D37}" type="pres">
      <dgm:prSet presAssocID="{5C7E54E2-4772-4A1A-9878-DCEEE198765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9E05A-0151-4204-A08E-754AF300ED8C}" type="pres">
      <dgm:prSet presAssocID="{5C7E54E2-4772-4A1A-9878-DCEEE1987656}" presName="comp3" presStyleCnt="0"/>
      <dgm:spPr/>
    </dgm:pt>
    <dgm:pt modelId="{B930448A-DB79-4DA3-AD42-35BF0BF983E0}" type="pres">
      <dgm:prSet presAssocID="{5C7E54E2-4772-4A1A-9878-DCEEE1987656}" presName="circle3" presStyleLbl="node1" presStyleIdx="2" presStyleCnt="4"/>
      <dgm:spPr/>
      <dgm:t>
        <a:bodyPr/>
        <a:lstStyle/>
        <a:p>
          <a:endParaRPr lang="en-US"/>
        </a:p>
      </dgm:t>
    </dgm:pt>
    <dgm:pt modelId="{AD9978AC-7E56-487C-B52F-D0968947F2A8}" type="pres">
      <dgm:prSet presAssocID="{5C7E54E2-4772-4A1A-9878-DCEEE198765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AF04B-080D-47FE-8A28-61FE9F00DE5D}" type="pres">
      <dgm:prSet presAssocID="{5C7E54E2-4772-4A1A-9878-DCEEE1987656}" presName="comp4" presStyleCnt="0"/>
      <dgm:spPr/>
    </dgm:pt>
    <dgm:pt modelId="{1B2581DF-CADE-4A4D-BEF3-DC1ADAB13806}" type="pres">
      <dgm:prSet presAssocID="{5C7E54E2-4772-4A1A-9878-DCEEE1987656}" presName="circle4" presStyleLbl="node1" presStyleIdx="3" presStyleCnt="4"/>
      <dgm:spPr/>
      <dgm:t>
        <a:bodyPr/>
        <a:lstStyle/>
        <a:p>
          <a:endParaRPr lang="en-US"/>
        </a:p>
      </dgm:t>
    </dgm:pt>
    <dgm:pt modelId="{9546BB01-C73E-4A0F-87CA-E7AD46691EEB}" type="pres">
      <dgm:prSet presAssocID="{5C7E54E2-4772-4A1A-9878-DCEEE198765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7E899-6C68-48DF-8522-B14F5F074F8C}" type="presOf" srcId="{6CC63843-EB0B-4873-951A-B545A711A1BE}" destId="{B930448A-DB79-4DA3-AD42-35BF0BF983E0}" srcOrd="0" destOrd="0" presId="urn:microsoft.com/office/officeart/2005/8/layout/venn2"/>
    <dgm:cxn modelId="{8F0DDAA2-3E85-42B5-BEC7-70EDAC6A6A54}" type="presOf" srcId="{5C7E54E2-4772-4A1A-9878-DCEEE1987656}" destId="{8B890922-BA3E-4157-AA4C-A4084EC06482}" srcOrd="0" destOrd="0" presId="urn:microsoft.com/office/officeart/2005/8/layout/venn2"/>
    <dgm:cxn modelId="{FF0CFFC2-0F33-445D-866D-4F4A61A9B6A1}" type="presOf" srcId="{867B7174-263A-4B38-AAF3-FD038D0BA5CF}" destId="{1B2581DF-CADE-4A4D-BEF3-DC1ADAB13806}" srcOrd="0" destOrd="0" presId="urn:microsoft.com/office/officeart/2005/8/layout/venn2"/>
    <dgm:cxn modelId="{B08AE350-2FD1-4CF2-93DD-1E5CFBCA34B0}" type="presOf" srcId="{6CC63843-EB0B-4873-951A-B545A711A1BE}" destId="{AD9978AC-7E56-487C-B52F-D0968947F2A8}" srcOrd="1" destOrd="0" presId="urn:microsoft.com/office/officeart/2005/8/layout/venn2"/>
    <dgm:cxn modelId="{B7B8EDBD-9432-49DE-ADCD-49A6251ED163}" type="presOf" srcId="{FC20DF2C-E146-4A62-B79D-D3AFDFC06BEB}" destId="{3AA0FEF6-1EAB-438E-81EE-A3229FB587DC}" srcOrd="1" destOrd="0" presId="urn:microsoft.com/office/officeart/2005/8/layout/venn2"/>
    <dgm:cxn modelId="{1F36787E-6929-4F59-B4F7-6C9C4DE97935}" type="presOf" srcId="{DDAF836C-7511-4942-B0D7-E91263359702}" destId="{30F35C8F-26AB-4FD5-BEF1-3F60B5AAE08F}" srcOrd="0" destOrd="0" presId="urn:microsoft.com/office/officeart/2005/8/layout/venn2"/>
    <dgm:cxn modelId="{50FCEC04-70A2-481B-98BB-BC06FFFF7988}" type="presOf" srcId="{FC20DF2C-E146-4A62-B79D-D3AFDFC06BEB}" destId="{DB9737C5-6BCB-486F-B32E-F76FCE6F56DD}" srcOrd="0" destOrd="0" presId="urn:microsoft.com/office/officeart/2005/8/layout/venn2"/>
    <dgm:cxn modelId="{BEFD55C1-38E2-45D4-88EA-11792DECF55F}" srcId="{5C7E54E2-4772-4A1A-9878-DCEEE1987656}" destId="{FC20DF2C-E146-4A62-B79D-D3AFDFC06BEB}" srcOrd="0" destOrd="0" parTransId="{BEBD0E69-5C68-4BD1-8465-D2C48244458F}" sibTransId="{8DC78883-AF04-4C0D-B810-E25151BCAE32}"/>
    <dgm:cxn modelId="{16EB1E3C-9918-4001-8734-50A228CBF0DC}" srcId="{5C7E54E2-4772-4A1A-9878-DCEEE1987656}" destId="{867B7174-263A-4B38-AAF3-FD038D0BA5CF}" srcOrd="3" destOrd="0" parTransId="{B8ECA02B-873B-45E9-ACD3-ADC19ECC65A6}" sibTransId="{5B1D69C0-E0BF-4081-84DD-4B6BC6BC5980}"/>
    <dgm:cxn modelId="{25F3A21F-D43F-43E0-A798-5E20B77DA252}" srcId="{5C7E54E2-4772-4A1A-9878-DCEEE1987656}" destId="{6CC63843-EB0B-4873-951A-B545A711A1BE}" srcOrd="2" destOrd="0" parTransId="{20FFDA70-4A7D-464D-BC50-E6276A7DFAA7}" sibTransId="{BF842021-37AC-4AB3-8CCD-F4E7A4AB5198}"/>
    <dgm:cxn modelId="{10CD90EE-3612-4178-8E22-A86A7761F84B}" type="presOf" srcId="{DDAF836C-7511-4942-B0D7-E91263359702}" destId="{C575AA02-7F8C-4856-AC26-C45946B56D37}" srcOrd="1" destOrd="0" presId="urn:microsoft.com/office/officeart/2005/8/layout/venn2"/>
    <dgm:cxn modelId="{F0CBFBBC-0AFB-4893-91B6-AEEF583D7B01}" type="presOf" srcId="{867B7174-263A-4B38-AAF3-FD038D0BA5CF}" destId="{9546BB01-C73E-4A0F-87CA-E7AD46691EEB}" srcOrd="1" destOrd="0" presId="urn:microsoft.com/office/officeart/2005/8/layout/venn2"/>
    <dgm:cxn modelId="{DD82435B-855F-4360-980A-79F0B1404EEF}" srcId="{5C7E54E2-4772-4A1A-9878-DCEEE1987656}" destId="{DDAF836C-7511-4942-B0D7-E91263359702}" srcOrd="1" destOrd="0" parTransId="{4497C855-72CA-4F83-9C1F-40B022070FEE}" sibTransId="{CDCE5827-3F06-42A8-BD38-68CFFF58BCE6}"/>
    <dgm:cxn modelId="{EB8234E7-4D45-4397-853F-6B7E5BF5ADEC}" type="presParOf" srcId="{8B890922-BA3E-4157-AA4C-A4084EC06482}" destId="{F529DC69-4048-4C96-A813-0AEC2186D66F}" srcOrd="0" destOrd="0" presId="urn:microsoft.com/office/officeart/2005/8/layout/venn2"/>
    <dgm:cxn modelId="{4F6A755A-46E4-4E9E-A240-02F6BF62821D}" type="presParOf" srcId="{F529DC69-4048-4C96-A813-0AEC2186D66F}" destId="{DB9737C5-6BCB-486F-B32E-F76FCE6F56DD}" srcOrd="0" destOrd="0" presId="urn:microsoft.com/office/officeart/2005/8/layout/venn2"/>
    <dgm:cxn modelId="{B770BF95-7268-4168-816F-C3DF37EC08ED}" type="presParOf" srcId="{F529DC69-4048-4C96-A813-0AEC2186D66F}" destId="{3AA0FEF6-1EAB-438E-81EE-A3229FB587DC}" srcOrd="1" destOrd="0" presId="urn:microsoft.com/office/officeart/2005/8/layout/venn2"/>
    <dgm:cxn modelId="{A6F499E7-5817-4FBF-BE1C-12D4EBE3B24C}" type="presParOf" srcId="{8B890922-BA3E-4157-AA4C-A4084EC06482}" destId="{83579360-332D-4F10-8B2A-7CC6F249A0CB}" srcOrd="1" destOrd="0" presId="urn:microsoft.com/office/officeart/2005/8/layout/venn2"/>
    <dgm:cxn modelId="{5AE2D82B-9668-4E64-BD39-50DFEDE2D04C}" type="presParOf" srcId="{83579360-332D-4F10-8B2A-7CC6F249A0CB}" destId="{30F35C8F-26AB-4FD5-BEF1-3F60B5AAE08F}" srcOrd="0" destOrd="0" presId="urn:microsoft.com/office/officeart/2005/8/layout/venn2"/>
    <dgm:cxn modelId="{41137805-D860-4FF8-8D40-0BEA1E11A7C9}" type="presParOf" srcId="{83579360-332D-4F10-8B2A-7CC6F249A0CB}" destId="{C575AA02-7F8C-4856-AC26-C45946B56D37}" srcOrd="1" destOrd="0" presId="urn:microsoft.com/office/officeart/2005/8/layout/venn2"/>
    <dgm:cxn modelId="{85011DF4-040B-423F-9ADF-81A3522A408E}" type="presParOf" srcId="{8B890922-BA3E-4157-AA4C-A4084EC06482}" destId="{FAD9E05A-0151-4204-A08E-754AF300ED8C}" srcOrd="2" destOrd="0" presId="urn:microsoft.com/office/officeart/2005/8/layout/venn2"/>
    <dgm:cxn modelId="{96CE6E8D-B97D-4006-BAED-C131D4727FBA}" type="presParOf" srcId="{FAD9E05A-0151-4204-A08E-754AF300ED8C}" destId="{B930448A-DB79-4DA3-AD42-35BF0BF983E0}" srcOrd="0" destOrd="0" presId="urn:microsoft.com/office/officeart/2005/8/layout/venn2"/>
    <dgm:cxn modelId="{1BEE5568-4ACC-4B37-80F9-40783F225B86}" type="presParOf" srcId="{FAD9E05A-0151-4204-A08E-754AF300ED8C}" destId="{AD9978AC-7E56-487C-B52F-D0968947F2A8}" srcOrd="1" destOrd="0" presId="urn:microsoft.com/office/officeart/2005/8/layout/venn2"/>
    <dgm:cxn modelId="{436E1A30-B5BC-49C8-A7E1-584C97128CA9}" type="presParOf" srcId="{8B890922-BA3E-4157-AA4C-A4084EC06482}" destId="{168AF04B-080D-47FE-8A28-61FE9F00DE5D}" srcOrd="3" destOrd="0" presId="urn:microsoft.com/office/officeart/2005/8/layout/venn2"/>
    <dgm:cxn modelId="{F9196255-C606-4384-AB9C-ADD3EBFEEC5C}" type="presParOf" srcId="{168AF04B-080D-47FE-8A28-61FE9F00DE5D}" destId="{1B2581DF-CADE-4A4D-BEF3-DC1ADAB13806}" srcOrd="0" destOrd="0" presId="urn:microsoft.com/office/officeart/2005/8/layout/venn2"/>
    <dgm:cxn modelId="{51ED3404-8D91-4CAC-A648-FB69D960B131}" type="presParOf" srcId="{168AF04B-080D-47FE-8A28-61FE9F00DE5D}" destId="{9546BB01-C73E-4A0F-87CA-E7AD46691EE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19EA9-5017-4441-B291-C4267AA509CF}" type="doc">
      <dgm:prSet loTypeId="urn:diagrams.loki3.com/Bracket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D33C19-F1DD-4122-8EA8-5C0E7ED5B942}">
      <dgm:prSet phldrT="[Text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Amartya </a:t>
          </a:r>
          <a:r>
            <a:rPr lang="pt-BR" dirty="0" err="1" smtClean="0">
              <a:solidFill>
                <a:schemeClr val="tx1"/>
              </a:solidFill>
            </a:rPr>
            <a:t>Sen</a:t>
          </a:r>
          <a:endParaRPr lang="en-US" dirty="0">
            <a:solidFill>
              <a:schemeClr val="tx1"/>
            </a:solidFill>
          </a:endParaRPr>
        </a:p>
      </dgm:t>
    </dgm:pt>
    <dgm:pt modelId="{A394F1E5-93FB-455C-9B67-4D2DC7350E00}" type="parTrans" cxnId="{C56B6261-8817-408D-9FC2-A5DB59D3C4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E45210F-C0FF-4B61-B1DF-97E589C4F129}" type="sibTrans" cxnId="{C56B6261-8817-408D-9FC2-A5DB59D3C4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5C46F8-8CDF-4116-8CD9-29354EF336B2}">
      <dgm:prSet phldrT="[Text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Bem estar objetivo (no </a:t>
          </a:r>
          <a:r>
            <a:rPr lang="pt-BR" dirty="0" err="1" smtClean="0">
              <a:solidFill>
                <a:schemeClr val="tx1"/>
              </a:solidFill>
            </a:rPr>
            <a:t>list</a:t>
          </a:r>
          <a:r>
            <a:rPr lang="pt-BR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0AD79CAF-F915-4893-99B2-0372D5E019F2}" type="parTrans" cxnId="{FA488931-061E-4399-9122-C2584E0FD9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BC62D5-3B50-437C-92C9-1F816E04D804}" type="sibTrans" cxnId="{FA488931-061E-4399-9122-C2584E0FD9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6F4C03A-9D5A-43DF-BCD2-92BF5D1866F5}">
      <dgm:prSet phldrT="[Text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Martha </a:t>
          </a:r>
          <a:r>
            <a:rPr lang="pt-BR" dirty="0" err="1" smtClean="0">
              <a:solidFill>
                <a:schemeClr val="tx1"/>
              </a:solidFill>
            </a:rPr>
            <a:t>Nussbaum</a:t>
          </a:r>
          <a:endParaRPr lang="en-US" dirty="0">
            <a:solidFill>
              <a:schemeClr val="tx1"/>
            </a:solidFill>
          </a:endParaRPr>
        </a:p>
      </dgm:t>
    </dgm:pt>
    <dgm:pt modelId="{89AA5D00-8680-4BAE-BB32-424779C8AAEC}" type="parTrans" cxnId="{7B5DCC3D-CD5E-4CB5-98D9-3068CF4E02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1D397D-7976-45C0-908B-B80A4E2417B8}" type="sibTrans" cxnId="{7B5DCC3D-CD5E-4CB5-98D9-3068CF4E02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8BCADF8-7C4C-4C15-8E1B-FBD7816AC500}">
      <dgm:prSet phldrT="[Text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Bem estar subjetivo (</a:t>
          </a:r>
          <a:r>
            <a:rPr lang="pt-BR" dirty="0" err="1" smtClean="0">
              <a:solidFill>
                <a:schemeClr val="tx1"/>
              </a:solidFill>
            </a:rPr>
            <a:t>list</a:t>
          </a:r>
          <a:r>
            <a:rPr lang="pt-BR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092D0D25-DE19-4AAD-8BE9-DB093D58973D}" type="parTrans" cxnId="{0663E8FD-1AAB-47A7-A37F-A613CE423B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0E94385-8814-4FEA-A9B5-827FA0FF733C}" type="sibTrans" cxnId="{0663E8FD-1AAB-47A7-A37F-A613CE423B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434C42-38D9-4471-9265-D79D86AA7A75}" type="pres">
      <dgm:prSet presAssocID="{80019EA9-5017-4441-B291-C4267AA509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952714-2ABD-4347-B9F1-A55C8112082D}" type="pres">
      <dgm:prSet presAssocID="{1DD33C19-F1DD-4122-8EA8-5C0E7ED5B942}" presName="linNode" presStyleCnt="0"/>
      <dgm:spPr/>
    </dgm:pt>
    <dgm:pt modelId="{A3B9CF0A-E726-4C0C-A57B-0D5405FADE2A}" type="pres">
      <dgm:prSet presAssocID="{1DD33C19-F1DD-4122-8EA8-5C0E7ED5B942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0D3C5-4607-4BE7-BDB9-CB2993FE8F67}" type="pres">
      <dgm:prSet presAssocID="{1DD33C19-F1DD-4122-8EA8-5C0E7ED5B942}" presName="bracket" presStyleLbl="parChTrans1D1" presStyleIdx="0" presStyleCnt="2"/>
      <dgm:spPr/>
    </dgm:pt>
    <dgm:pt modelId="{C9C954EC-F211-4783-9248-ED6C528ECE44}" type="pres">
      <dgm:prSet presAssocID="{1DD33C19-F1DD-4122-8EA8-5C0E7ED5B942}" presName="spH" presStyleCnt="0"/>
      <dgm:spPr/>
    </dgm:pt>
    <dgm:pt modelId="{172719D8-7C80-4CAE-A221-AAD4B56CAAE6}" type="pres">
      <dgm:prSet presAssocID="{1DD33C19-F1DD-4122-8EA8-5C0E7ED5B942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1988A-AA46-4DAB-8983-22938021EC75}" type="pres">
      <dgm:prSet presAssocID="{EE45210F-C0FF-4B61-B1DF-97E589C4F129}" presName="spV" presStyleCnt="0"/>
      <dgm:spPr/>
    </dgm:pt>
    <dgm:pt modelId="{CC0D409E-37E0-45AD-A5A6-481608AC5DD4}" type="pres">
      <dgm:prSet presAssocID="{76F4C03A-9D5A-43DF-BCD2-92BF5D1866F5}" presName="linNode" presStyleCnt="0"/>
      <dgm:spPr/>
    </dgm:pt>
    <dgm:pt modelId="{F32D961B-FC76-4B47-87FA-14E962D000E9}" type="pres">
      <dgm:prSet presAssocID="{76F4C03A-9D5A-43DF-BCD2-92BF5D1866F5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D4100-6473-429D-9217-5D3380E9C012}" type="pres">
      <dgm:prSet presAssocID="{76F4C03A-9D5A-43DF-BCD2-92BF5D1866F5}" presName="bracket" presStyleLbl="parChTrans1D1" presStyleIdx="1" presStyleCnt="2"/>
      <dgm:spPr/>
    </dgm:pt>
    <dgm:pt modelId="{B9C3DEFB-F476-44C5-ACA6-BE5AA34E6F31}" type="pres">
      <dgm:prSet presAssocID="{76F4C03A-9D5A-43DF-BCD2-92BF5D1866F5}" presName="spH" presStyleCnt="0"/>
      <dgm:spPr/>
    </dgm:pt>
    <dgm:pt modelId="{18A565F4-33F4-4288-95BF-964C78FB1FE5}" type="pres">
      <dgm:prSet presAssocID="{76F4C03A-9D5A-43DF-BCD2-92BF5D1866F5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574BED-CEB2-44BC-8086-0AA0A20BFFDD}" type="presOf" srcId="{76F4C03A-9D5A-43DF-BCD2-92BF5D1866F5}" destId="{F32D961B-FC76-4B47-87FA-14E962D000E9}" srcOrd="0" destOrd="0" presId="urn:diagrams.loki3.com/BracketList"/>
    <dgm:cxn modelId="{A8492F80-9DF2-4373-A324-D1A47BB037AA}" type="presOf" srcId="{80019EA9-5017-4441-B291-C4267AA509CF}" destId="{02434C42-38D9-4471-9265-D79D86AA7A75}" srcOrd="0" destOrd="0" presId="urn:diagrams.loki3.com/BracketList"/>
    <dgm:cxn modelId="{0663E8FD-1AAB-47A7-A37F-A613CE423B28}" srcId="{76F4C03A-9D5A-43DF-BCD2-92BF5D1866F5}" destId="{38BCADF8-7C4C-4C15-8E1B-FBD7816AC500}" srcOrd="0" destOrd="0" parTransId="{092D0D25-DE19-4AAD-8BE9-DB093D58973D}" sibTransId="{C0E94385-8814-4FEA-A9B5-827FA0FF733C}"/>
    <dgm:cxn modelId="{2750A89E-7269-42C6-A648-FCB3A422ED75}" type="presOf" srcId="{1DD33C19-F1DD-4122-8EA8-5C0E7ED5B942}" destId="{A3B9CF0A-E726-4C0C-A57B-0D5405FADE2A}" srcOrd="0" destOrd="0" presId="urn:diagrams.loki3.com/BracketList"/>
    <dgm:cxn modelId="{FA488931-061E-4399-9122-C2584E0FD9A5}" srcId="{1DD33C19-F1DD-4122-8EA8-5C0E7ED5B942}" destId="{B45C46F8-8CDF-4116-8CD9-29354EF336B2}" srcOrd="0" destOrd="0" parTransId="{0AD79CAF-F915-4893-99B2-0372D5E019F2}" sibTransId="{EFBC62D5-3B50-437C-92C9-1F816E04D804}"/>
    <dgm:cxn modelId="{C56B6261-8817-408D-9FC2-A5DB59D3C400}" srcId="{80019EA9-5017-4441-B291-C4267AA509CF}" destId="{1DD33C19-F1DD-4122-8EA8-5C0E7ED5B942}" srcOrd="0" destOrd="0" parTransId="{A394F1E5-93FB-455C-9B67-4D2DC7350E00}" sibTransId="{EE45210F-C0FF-4B61-B1DF-97E589C4F129}"/>
    <dgm:cxn modelId="{BED6FE1C-3D47-4DE7-8743-3F9B58CCEE76}" type="presOf" srcId="{38BCADF8-7C4C-4C15-8E1B-FBD7816AC500}" destId="{18A565F4-33F4-4288-95BF-964C78FB1FE5}" srcOrd="0" destOrd="0" presId="urn:diagrams.loki3.com/BracketList"/>
    <dgm:cxn modelId="{B84B4597-F79E-4572-8A4D-C9354DC07939}" type="presOf" srcId="{B45C46F8-8CDF-4116-8CD9-29354EF336B2}" destId="{172719D8-7C80-4CAE-A221-AAD4B56CAAE6}" srcOrd="0" destOrd="0" presId="urn:diagrams.loki3.com/BracketList"/>
    <dgm:cxn modelId="{7B5DCC3D-CD5E-4CB5-98D9-3068CF4E0256}" srcId="{80019EA9-5017-4441-B291-C4267AA509CF}" destId="{76F4C03A-9D5A-43DF-BCD2-92BF5D1866F5}" srcOrd="1" destOrd="0" parTransId="{89AA5D00-8680-4BAE-BB32-424779C8AAEC}" sibTransId="{181D397D-7976-45C0-908B-B80A4E2417B8}"/>
    <dgm:cxn modelId="{3B62DD3B-F134-46DF-8877-221FB45BBDCC}" type="presParOf" srcId="{02434C42-38D9-4471-9265-D79D86AA7A75}" destId="{10952714-2ABD-4347-B9F1-A55C8112082D}" srcOrd="0" destOrd="0" presId="urn:diagrams.loki3.com/BracketList"/>
    <dgm:cxn modelId="{190DA18D-DAAC-4A1C-8178-371D733BF048}" type="presParOf" srcId="{10952714-2ABD-4347-B9F1-A55C8112082D}" destId="{A3B9CF0A-E726-4C0C-A57B-0D5405FADE2A}" srcOrd="0" destOrd="0" presId="urn:diagrams.loki3.com/BracketList"/>
    <dgm:cxn modelId="{8BF7E9E3-2939-42DB-A94D-446647418759}" type="presParOf" srcId="{10952714-2ABD-4347-B9F1-A55C8112082D}" destId="{0780D3C5-4607-4BE7-BDB9-CB2993FE8F67}" srcOrd="1" destOrd="0" presId="urn:diagrams.loki3.com/BracketList"/>
    <dgm:cxn modelId="{11955A83-63BD-4E55-A232-FA973615B8F2}" type="presParOf" srcId="{10952714-2ABD-4347-B9F1-A55C8112082D}" destId="{C9C954EC-F211-4783-9248-ED6C528ECE44}" srcOrd="2" destOrd="0" presId="urn:diagrams.loki3.com/BracketList"/>
    <dgm:cxn modelId="{898BA0CA-481C-4653-8575-35F6B3797437}" type="presParOf" srcId="{10952714-2ABD-4347-B9F1-A55C8112082D}" destId="{172719D8-7C80-4CAE-A221-AAD4B56CAAE6}" srcOrd="3" destOrd="0" presId="urn:diagrams.loki3.com/BracketList"/>
    <dgm:cxn modelId="{00EBF922-08F4-40F8-BA3E-B53095C95D12}" type="presParOf" srcId="{02434C42-38D9-4471-9265-D79D86AA7A75}" destId="{D7A1988A-AA46-4DAB-8983-22938021EC75}" srcOrd="1" destOrd="0" presId="urn:diagrams.loki3.com/BracketList"/>
    <dgm:cxn modelId="{0198E372-0AEA-4E8F-AFC7-01E359A94B64}" type="presParOf" srcId="{02434C42-38D9-4471-9265-D79D86AA7A75}" destId="{CC0D409E-37E0-45AD-A5A6-481608AC5DD4}" srcOrd="2" destOrd="0" presId="urn:diagrams.loki3.com/BracketList"/>
    <dgm:cxn modelId="{ACD9C9C4-FFDA-430B-B174-DC45D7A9B27F}" type="presParOf" srcId="{CC0D409E-37E0-45AD-A5A6-481608AC5DD4}" destId="{F32D961B-FC76-4B47-87FA-14E962D000E9}" srcOrd="0" destOrd="0" presId="urn:diagrams.loki3.com/BracketList"/>
    <dgm:cxn modelId="{8B3DD70B-6BF8-41B8-8F3E-35BA3E168E7D}" type="presParOf" srcId="{CC0D409E-37E0-45AD-A5A6-481608AC5DD4}" destId="{0D0D4100-6473-429D-9217-5D3380E9C012}" srcOrd="1" destOrd="0" presId="urn:diagrams.loki3.com/BracketList"/>
    <dgm:cxn modelId="{CEB07DED-F1CA-40AE-BD7D-C5A89E203FE6}" type="presParOf" srcId="{CC0D409E-37E0-45AD-A5A6-481608AC5DD4}" destId="{B9C3DEFB-F476-44C5-ACA6-BE5AA34E6F31}" srcOrd="2" destOrd="0" presId="urn:diagrams.loki3.com/BracketList"/>
    <dgm:cxn modelId="{1CB55B33-7781-4E12-B022-1CB0486A0BB0}" type="presParOf" srcId="{CC0D409E-37E0-45AD-A5A6-481608AC5DD4}" destId="{18A565F4-33F4-4288-95BF-964C78FB1FE5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93E123-5608-4C25-8F01-7C5675B6AC03}" type="doc">
      <dgm:prSet loTypeId="urn:microsoft.com/office/officeart/2005/8/layout/gear1" loCatId="cycle" qsTypeId="urn:microsoft.com/office/officeart/2005/8/quickstyle/3d3" qsCatId="3D" csTypeId="urn:microsoft.com/office/officeart/2005/8/colors/colorful5" csCatId="colorful" phldr="1"/>
      <dgm:spPr/>
    </dgm:pt>
    <dgm:pt modelId="{307D6300-2FF7-4431-AD21-8D0DA8146657}">
      <dgm:prSet phldrT="[Text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DH Nacional</a:t>
          </a:r>
          <a:endParaRPr lang="en-US" b="1" dirty="0">
            <a:solidFill>
              <a:schemeClr val="tx1"/>
            </a:solidFill>
          </a:endParaRPr>
        </a:p>
      </dgm:t>
    </dgm:pt>
    <dgm:pt modelId="{CF5D0617-64A0-4A67-87D6-D11E89721319}" type="parTrans" cxnId="{CF07715E-F7EB-4CF6-A4E1-0D2739EE71A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5391FCB-B9A2-478A-A955-8790F87BDAD0}" type="sibTrans" cxnId="{CF07715E-F7EB-4CF6-A4E1-0D2739EE71A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DBB1A9F-FAF9-4D63-8AC6-67D36934DCE4}">
      <dgm:prSet phldrT="[Text]"/>
      <dgm:spPr/>
      <dgm:t>
        <a:bodyPr/>
        <a:lstStyle/>
        <a:p>
          <a:r>
            <a:rPr lang="pt-BR" b="1" noProof="0" dirty="0" smtClean="0">
              <a:solidFill>
                <a:schemeClr val="tx1"/>
              </a:solidFill>
            </a:rPr>
            <a:t>Migração</a:t>
          </a:r>
          <a:endParaRPr lang="pt-BR" b="1" noProof="0" dirty="0">
            <a:solidFill>
              <a:schemeClr val="tx1"/>
            </a:solidFill>
          </a:endParaRPr>
        </a:p>
      </dgm:t>
    </dgm:pt>
    <dgm:pt modelId="{F295D860-F932-4ED7-9CD1-732DDF6B33E7}" type="parTrans" cxnId="{10F408A0-CF36-49A2-B1BD-51AB5AC13D7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F550D44-5470-4B20-972A-7333C9649F4C}" type="sibTrans" cxnId="{10F408A0-CF36-49A2-B1BD-51AB5AC13D7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47CA903-49A9-4D36-B520-9EC8920B6412}">
      <dgm:prSet phldrT="[Text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DH Local</a:t>
          </a:r>
          <a:endParaRPr lang="en-US" b="1" dirty="0">
            <a:solidFill>
              <a:schemeClr val="tx1"/>
            </a:solidFill>
          </a:endParaRPr>
        </a:p>
      </dgm:t>
    </dgm:pt>
    <dgm:pt modelId="{BBBAE3CE-53F1-4F09-9E0F-136B1F80C99C}" type="parTrans" cxnId="{559B1CD9-81E2-4D0C-83F5-6884B83FE5D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4836CF3-7F37-479C-82F3-BB5B07C89D9E}" type="sibTrans" cxnId="{559B1CD9-81E2-4D0C-83F5-6884B83FE5D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1FC40BB-A28D-4BCF-B145-624DAD9F5983}" type="pres">
      <dgm:prSet presAssocID="{DA93E123-5608-4C25-8F01-7C5675B6AC0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2835783-AB11-46BB-8447-FDDE511D463F}" type="pres">
      <dgm:prSet presAssocID="{307D6300-2FF7-4431-AD21-8D0DA814665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A1BF0-11D0-4F3C-ACB4-71A043B71AE5}" type="pres">
      <dgm:prSet presAssocID="{307D6300-2FF7-4431-AD21-8D0DA8146657}" presName="gear1srcNode" presStyleLbl="node1" presStyleIdx="0" presStyleCnt="3"/>
      <dgm:spPr/>
      <dgm:t>
        <a:bodyPr/>
        <a:lstStyle/>
        <a:p>
          <a:endParaRPr lang="en-US"/>
        </a:p>
      </dgm:t>
    </dgm:pt>
    <dgm:pt modelId="{1B8F6434-C8E4-4D3B-AC07-F963A421052F}" type="pres">
      <dgm:prSet presAssocID="{307D6300-2FF7-4431-AD21-8D0DA8146657}" presName="gear1dstNode" presStyleLbl="node1" presStyleIdx="0" presStyleCnt="3"/>
      <dgm:spPr/>
      <dgm:t>
        <a:bodyPr/>
        <a:lstStyle/>
        <a:p>
          <a:endParaRPr lang="en-US"/>
        </a:p>
      </dgm:t>
    </dgm:pt>
    <dgm:pt modelId="{E11C7A0B-5D3D-4504-83A7-C9E4471F3115}" type="pres">
      <dgm:prSet presAssocID="{5DBB1A9F-FAF9-4D63-8AC6-67D36934DCE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89AAE-B0ED-4EE0-BCC0-B0EA6A53F4B1}" type="pres">
      <dgm:prSet presAssocID="{5DBB1A9F-FAF9-4D63-8AC6-67D36934DCE4}" presName="gear2srcNode" presStyleLbl="node1" presStyleIdx="1" presStyleCnt="3"/>
      <dgm:spPr/>
      <dgm:t>
        <a:bodyPr/>
        <a:lstStyle/>
        <a:p>
          <a:endParaRPr lang="en-US"/>
        </a:p>
      </dgm:t>
    </dgm:pt>
    <dgm:pt modelId="{C20F4CF5-A921-4CB2-8FE7-928DDD8F437E}" type="pres">
      <dgm:prSet presAssocID="{5DBB1A9F-FAF9-4D63-8AC6-67D36934DCE4}" presName="gear2dstNode" presStyleLbl="node1" presStyleIdx="1" presStyleCnt="3"/>
      <dgm:spPr/>
      <dgm:t>
        <a:bodyPr/>
        <a:lstStyle/>
        <a:p>
          <a:endParaRPr lang="en-US"/>
        </a:p>
      </dgm:t>
    </dgm:pt>
    <dgm:pt modelId="{C49EFC86-003E-4E9A-B173-A5A0B735A007}" type="pres">
      <dgm:prSet presAssocID="{E47CA903-49A9-4D36-B520-9EC8920B6412}" presName="gear3" presStyleLbl="node1" presStyleIdx="2" presStyleCnt="3"/>
      <dgm:spPr/>
      <dgm:t>
        <a:bodyPr/>
        <a:lstStyle/>
        <a:p>
          <a:endParaRPr lang="en-US"/>
        </a:p>
      </dgm:t>
    </dgm:pt>
    <dgm:pt modelId="{08E4A8C6-7D2E-4BF2-8CBF-E4E864D4E4C7}" type="pres">
      <dgm:prSet presAssocID="{E47CA903-49A9-4D36-B520-9EC8920B641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D7108-C3FA-45DB-9805-90946888AF2B}" type="pres">
      <dgm:prSet presAssocID="{E47CA903-49A9-4D36-B520-9EC8920B6412}" presName="gear3srcNode" presStyleLbl="node1" presStyleIdx="2" presStyleCnt="3"/>
      <dgm:spPr/>
      <dgm:t>
        <a:bodyPr/>
        <a:lstStyle/>
        <a:p>
          <a:endParaRPr lang="en-US"/>
        </a:p>
      </dgm:t>
    </dgm:pt>
    <dgm:pt modelId="{E86D07D8-A8DF-4F69-AC9C-267B6AA20CE9}" type="pres">
      <dgm:prSet presAssocID="{E47CA903-49A9-4D36-B520-9EC8920B6412}" presName="gear3dstNode" presStyleLbl="node1" presStyleIdx="2" presStyleCnt="3"/>
      <dgm:spPr/>
      <dgm:t>
        <a:bodyPr/>
        <a:lstStyle/>
        <a:p>
          <a:endParaRPr lang="en-US"/>
        </a:p>
      </dgm:t>
    </dgm:pt>
    <dgm:pt modelId="{1D240C1C-3841-4FA2-8E87-0D2014869538}" type="pres">
      <dgm:prSet presAssocID="{75391FCB-B9A2-478A-A955-8790F87BDAD0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5EF1019B-8FDC-4B57-AB5F-A8AB7DF92EB0}" type="pres">
      <dgm:prSet presAssocID="{5F550D44-5470-4B20-972A-7333C9649F4C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3F4353B0-D667-4B6B-AC20-FF8414CFEADC}" type="pres">
      <dgm:prSet presAssocID="{04836CF3-7F37-479C-82F3-BB5B07C89D9E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5D3D306-4F98-4ADA-9397-AF976725E665}" type="presOf" srcId="{E47CA903-49A9-4D36-B520-9EC8920B6412}" destId="{6AAD7108-C3FA-45DB-9805-90946888AF2B}" srcOrd="2" destOrd="0" presId="urn:microsoft.com/office/officeart/2005/8/layout/gear1"/>
    <dgm:cxn modelId="{01F32A44-67B8-44FD-A344-07B25F1617A4}" type="presOf" srcId="{75391FCB-B9A2-478A-A955-8790F87BDAD0}" destId="{1D240C1C-3841-4FA2-8E87-0D2014869538}" srcOrd="0" destOrd="0" presId="urn:microsoft.com/office/officeart/2005/8/layout/gear1"/>
    <dgm:cxn modelId="{10F408A0-CF36-49A2-B1BD-51AB5AC13D70}" srcId="{DA93E123-5608-4C25-8F01-7C5675B6AC03}" destId="{5DBB1A9F-FAF9-4D63-8AC6-67D36934DCE4}" srcOrd="1" destOrd="0" parTransId="{F295D860-F932-4ED7-9CD1-732DDF6B33E7}" sibTransId="{5F550D44-5470-4B20-972A-7333C9649F4C}"/>
    <dgm:cxn modelId="{52283CE8-36EA-49BB-B43D-7B68670EA185}" type="presOf" srcId="{E47CA903-49A9-4D36-B520-9EC8920B6412}" destId="{C49EFC86-003E-4E9A-B173-A5A0B735A007}" srcOrd="0" destOrd="0" presId="urn:microsoft.com/office/officeart/2005/8/layout/gear1"/>
    <dgm:cxn modelId="{CF07715E-F7EB-4CF6-A4E1-0D2739EE71AD}" srcId="{DA93E123-5608-4C25-8F01-7C5675B6AC03}" destId="{307D6300-2FF7-4431-AD21-8D0DA8146657}" srcOrd="0" destOrd="0" parTransId="{CF5D0617-64A0-4A67-87D6-D11E89721319}" sibTransId="{75391FCB-B9A2-478A-A955-8790F87BDAD0}"/>
    <dgm:cxn modelId="{65E46C21-27C3-456B-885A-AD61D6DF7F84}" type="presOf" srcId="{307D6300-2FF7-4431-AD21-8D0DA8146657}" destId="{1B8F6434-C8E4-4D3B-AC07-F963A421052F}" srcOrd="2" destOrd="0" presId="urn:microsoft.com/office/officeart/2005/8/layout/gear1"/>
    <dgm:cxn modelId="{1987E179-D258-4A0B-BFCC-B07988D2EAFF}" type="presOf" srcId="{5F550D44-5470-4B20-972A-7333C9649F4C}" destId="{5EF1019B-8FDC-4B57-AB5F-A8AB7DF92EB0}" srcOrd="0" destOrd="0" presId="urn:microsoft.com/office/officeart/2005/8/layout/gear1"/>
    <dgm:cxn modelId="{845ED225-24E3-4B4B-956E-EB4C209DC797}" type="presOf" srcId="{04836CF3-7F37-479C-82F3-BB5B07C89D9E}" destId="{3F4353B0-D667-4B6B-AC20-FF8414CFEADC}" srcOrd="0" destOrd="0" presId="urn:microsoft.com/office/officeart/2005/8/layout/gear1"/>
    <dgm:cxn modelId="{559B1CD9-81E2-4D0C-83F5-6884B83FE5DB}" srcId="{DA93E123-5608-4C25-8F01-7C5675B6AC03}" destId="{E47CA903-49A9-4D36-B520-9EC8920B6412}" srcOrd="2" destOrd="0" parTransId="{BBBAE3CE-53F1-4F09-9E0F-136B1F80C99C}" sibTransId="{04836CF3-7F37-479C-82F3-BB5B07C89D9E}"/>
    <dgm:cxn modelId="{05B979D4-334F-44D3-98BA-41896D7FE9B4}" type="presOf" srcId="{307D6300-2FF7-4431-AD21-8D0DA8146657}" destId="{52835783-AB11-46BB-8447-FDDE511D463F}" srcOrd="0" destOrd="0" presId="urn:microsoft.com/office/officeart/2005/8/layout/gear1"/>
    <dgm:cxn modelId="{7024292D-6A45-4DDD-B5AA-3DC914FE5E51}" type="presOf" srcId="{E47CA903-49A9-4D36-B520-9EC8920B6412}" destId="{E86D07D8-A8DF-4F69-AC9C-267B6AA20CE9}" srcOrd="3" destOrd="0" presId="urn:microsoft.com/office/officeart/2005/8/layout/gear1"/>
    <dgm:cxn modelId="{13D86376-669C-4883-8F59-8A01C413013C}" type="presOf" srcId="{5DBB1A9F-FAF9-4D63-8AC6-67D36934DCE4}" destId="{E11C7A0B-5D3D-4504-83A7-C9E4471F3115}" srcOrd="0" destOrd="0" presId="urn:microsoft.com/office/officeart/2005/8/layout/gear1"/>
    <dgm:cxn modelId="{C8A9481B-348A-479E-A6B0-1AE96B291924}" type="presOf" srcId="{5DBB1A9F-FAF9-4D63-8AC6-67D36934DCE4}" destId="{2A789AAE-B0ED-4EE0-BCC0-B0EA6A53F4B1}" srcOrd="1" destOrd="0" presId="urn:microsoft.com/office/officeart/2005/8/layout/gear1"/>
    <dgm:cxn modelId="{DFBD1218-0C9F-4D69-8372-6426F0F32426}" type="presOf" srcId="{5DBB1A9F-FAF9-4D63-8AC6-67D36934DCE4}" destId="{C20F4CF5-A921-4CB2-8FE7-928DDD8F437E}" srcOrd="2" destOrd="0" presId="urn:microsoft.com/office/officeart/2005/8/layout/gear1"/>
    <dgm:cxn modelId="{19B08792-5739-40FC-B21D-22CC712CBCAC}" type="presOf" srcId="{307D6300-2FF7-4431-AD21-8D0DA8146657}" destId="{CB9A1BF0-11D0-4F3C-ACB4-71A043B71AE5}" srcOrd="1" destOrd="0" presId="urn:microsoft.com/office/officeart/2005/8/layout/gear1"/>
    <dgm:cxn modelId="{4B519AC1-C6BB-4CCC-A882-7D8ED1C46A83}" type="presOf" srcId="{DA93E123-5608-4C25-8F01-7C5675B6AC03}" destId="{01FC40BB-A28D-4BCF-B145-624DAD9F5983}" srcOrd="0" destOrd="0" presId="urn:microsoft.com/office/officeart/2005/8/layout/gear1"/>
    <dgm:cxn modelId="{83C73690-4961-4738-BF23-5DFA4573AF58}" type="presOf" srcId="{E47CA903-49A9-4D36-B520-9EC8920B6412}" destId="{08E4A8C6-7D2E-4BF2-8CBF-E4E864D4E4C7}" srcOrd="1" destOrd="0" presId="urn:microsoft.com/office/officeart/2005/8/layout/gear1"/>
    <dgm:cxn modelId="{85256359-D961-4E91-A3E4-D58F005C29C5}" type="presParOf" srcId="{01FC40BB-A28D-4BCF-B145-624DAD9F5983}" destId="{52835783-AB11-46BB-8447-FDDE511D463F}" srcOrd="0" destOrd="0" presId="urn:microsoft.com/office/officeart/2005/8/layout/gear1"/>
    <dgm:cxn modelId="{89C1B1B5-88CD-4BCF-9AF0-D2B11D5F511D}" type="presParOf" srcId="{01FC40BB-A28D-4BCF-B145-624DAD9F5983}" destId="{CB9A1BF0-11D0-4F3C-ACB4-71A043B71AE5}" srcOrd="1" destOrd="0" presId="urn:microsoft.com/office/officeart/2005/8/layout/gear1"/>
    <dgm:cxn modelId="{4912108C-0D6E-47D1-A8DE-2F06CAB9B348}" type="presParOf" srcId="{01FC40BB-A28D-4BCF-B145-624DAD9F5983}" destId="{1B8F6434-C8E4-4D3B-AC07-F963A421052F}" srcOrd="2" destOrd="0" presId="urn:microsoft.com/office/officeart/2005/8/layout/gear1"/>
    <dgm:cxn modelId="{80FB636C-A756-45F1-847A-746596398EC9}" type="presParOf" srcId="{01FC40BB-A28D-4BCF-B145-624DAD9F5983}" destId="{E11C7A0B-5D3D-4504-83A7-C9E4471F3115}" srcOrd="3" destOrd="0" presId="urn:microsoft.com/office/officeart/2005/8/layout/gear1"/>
    <dgm:cxn modelId="{61AB29C0-0CA8-4ADF-B366-6219BE3A78A5}" type="presParOf" srcId="{01FC40BB-A28D-4BCF-B145-624DAD9F5983}" destId="{2A789AAE-B0ED-4EE0-BCC0-B0EA6A53F4B1}" srcOrd="4" destOrd="0" presId="urn:microsoft.com/office/officeart/2005/8/layout/gear1"/>
    <dgm:cxn modelId="{CAE9C471-99B8-465B-AB27-FD4D55A70760}" type="presParOf" srcId="{01FC40BB-A28D-4BCF-B145-624DAD9F5983}" destId="{C20F4CF5-A921-4CB2-8FE7-928DDD8F437E}" srcOrd="5" destOrd="0" presId="urn:microsoft.com/office/officeart/2005/8/layout/gear1"/>
    <dgm:cxn modelId="{D1063280-F908-4144-A6FC-099F75AA10DB}" type="presParOf" srcId="{01FC40BB-A28D-4BCF-B145-624DAD9F5983}" destId="{C49EFC86-003E-4E9A-B173-A5A0B735A007}" srcOrd="6" destOrd="0" presId="urn:microsoft.com/office/officeart/2005/8/layout/gear1"/>
    <dgm:cxn modelId="{A2225BA7-EE43-4BAB-83F7-1D7088DF64DD}" type="presParOf" srcId="{01FC40BB-A28D-4BCF-B145-624DAD9F5983}" destId="{08E4A8C6-7D2E-4BF2-8CBF-E4E864D4E4C7}" srcOrd="7" destOrd="0" presId="urn:microsoft.com/office/officeart/2005/8/layout/gear1"/>
    <dgm:cxn modelId="{13845D54-7F49-494B-B051-74BE8510AB48}" type="presParOf" srcId="{01FC40BB-A28D-4BCF-B145-624DAD9F5983}" destId="{6AAD7108-C3FA-45DB-9805-90946888AF2B}" srcOrd="8" destOrd="0" presId="urn:microsoft.com/office/officeart/2005/8/layout/gear1"/>
    <dgm:cxn modelId="{5F3F2609-4C71-45C7-8E9F-BA98B5FCA30A}" type="presParOf" srcId="{01FC40BB-A28D-4BCF-B145-624DAD9F5983}" destId="{E86D07D8-A8DF-4F69-AC9C-267B6AA20CE9}" srcOrd="9" destOrd="0" presId="urn:microsoft.com/office/officeart/2005/8/layout/gear1"/>
    <dgm:cxn modelId="{87B6EFFA-EF35-4EBE-91C3-D76FF3A6A5E1}" type="presParOf" srcId="{01FC40BB-A28D-4BCF-B145-624DAD9F5983}" destId="{1D240C1C-3841-4FA2-8E87-0D2014869538}" srcOrd="10" destOrd="0" presId="urn:microsoft.com/office/officeart/2005/8/layout/gear1"/>
    <dgm:cxn modelId="{8A928BEC-7245-4CD1-9AF5-2087E8BF40A9}" type="presParOf" srcId="{01FC40BB-A28D-4BCF-B145-624DAD9F5983}" destId="{5EF1019B-8FDC-4B57-AB5F-A8AB7DF92EB0}" srcOrd="11" destOrd="0" presId="urn:microsoft.com/office/officeart/2005/8/layout/gear1"/>
    <dgm:cxn modelId="{28869A15-06A9-45D4-AE3E-B2381156889C}" type="presParOf" srcId="{01FC40BB-A28D-4BCF-B145-624DAD9F5983}" destId="{3F4353B0-D667-4B6B-AC20-FF8414CFEAD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737C5-6BCB-486F-B32E-F76FCE6F56DD}">
      <dsp:nvSpPr>
        <dsp:cNvPr id="0" name=""/>
        <dsp:cNvSpPr/>
      </dsp:nvSpPr>
      <dsp:spPr>
        <a:xfrm>
          <a:off x="1792036" y="0"/>
          <a:ext cx="4543926" cy="454392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chemeClr val="tx1"/>
              </a:solidFill>
            </a:rPr>
            <a:t>Estado/País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3428759" y="227196"/>
        <a:ext cx="1270481" cy="681588"/>
      </dsp:txXfrm>
    </dsp:sp>
    <dsp:sp modelId="{30F35C8F-26AB-4FD5-BEF1-3F60B5AAE08F}">
      <dsp:nvSpPr>
        <dsp:cNvPr id="0" name=""/>
        <dsp:cNvSpPr/>
      </dsp:nvSpPr>
      <dsp:spPr>
        <a:xfrm>
          <a:off x="2246429" y="908785"/>
          <a:ext cx="3635140" cy="3635140"/>
        </a:xfrm>
        <a:prstGeom prst="ellipse">
          <a:avLst/>
        </a:prstGeom>
        <a:solidFill>
          <a:schemeClr val="accent5">
            <a:hueOff val="2944118"/>
            <a:satOff val="9586"/>
            <a:lumOff val="33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chemeClr val="tx1"/>
              </a:solidFill>
            </a:rPr>
            <a:t>Cidade</a:t>
          </a:r>
          <a:r>
            <a:rPr lang="pt-BR" sz="1500" kern="1200" smtClean="0">
              <a:solidFill>
                <a:schemeClr val="tx1"/>
              </a:solidFill>
            </a:rPr>
            <a:t> 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428759" y="1126893"/>
        <a:ext cx="1270481" cy="654325"/>
      </dsp:txXfrm>
    </dsp:sp>
    <dsp:sp modelId="{B930448A-DB79-4DA3-AD42-35BF0BF983E0}">
      <dsp:nvSpPr>
        <dsp:cNvPr id="0" name=""/>
        <dsp:cNvSpPr/>
      </dsp:nvSpPr>
      <dsp:spPr>
        <a:xfrm>
          <a:off x="2700822" y="1817570"/>
          <a:ext cx="2726355" cy="2726355"/>
        </a:xfrm>
        <a:prstGeom prst="ellipse">
          <a:avLst/>
        </a:prstGeom>
        <a:solidFill>
          <a:schemeClr val="accent5">
            <a:hueOff val="5888237"/>
            <a:satOff val="19172"/>
            <a:lumOff val="666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chemeClr val="tx1"/>
              </a:solidFill>
            </a:rPr>
            <a:t>Comunidade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3428759" y="2022047"/>
        <a:ext cx="1270481" cy="613430"/>
      </dsp:txXfrm>
    </dsp:sp>
    <dsp:sp modelId="{1B2581DF-CADE-4A4D-BEF3-DC1ADAB13806}">
      <dsp:nvSpPr>
        <dsp:cNvPr id="0" name=""/>
        <dsp:cNvSpPr/>
      </dsp:nvSpPr>
      <dsp:spPr>
        <a:xfrm>
          <a:off x="3155214" y="2726355"/>
          <a:ext cx="1817570" cy="1817570"/>
        </a:xfrm>
        <a:prstGeom prst="ellipse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chemeClr val="tx1"/>
              </a:solidFill>
            </a:rPr>
            <a:t>Lar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3421391" y="3180748"/>
        <a:ext cx="1285216" cy="9087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9CF0A-E726-4C0C-A57B-0D5405FADE2A}">
      <dsp:nvSpPr>
        <dsp:cNvPr id="0" name=""/>
        <dsp:cNvSpPr/>
      </dsp:nvSpPr>
      <dsp:spPr>
        <a:xfrm>
          <a:off x="4688" y="689943"/>
          <a:ext cx="2397955" cy="104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>
              <a:solidFill>
                <a:schemeClr val="tx1"/>
              </a:solidFill>
            </a:rPr>
            <a:t>Amartya </a:t>
          </a:r>
          <a:r>
            <a:rPr lang="pt-BR" sz="3300" kern="1200" dirty="0" err="1" smtClean="0">
              <a:solidFill>
                <a:schemeClr val="tx1"/>
              </a:solidFill>
            </a:rPr>
            <a:t>Sen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4688" y="689943"/>
        <a:ext cx="2397955" cy="1041356"/>
      </dsp:txXfrm>
    </dsp:sp>
    <dsp:sp modelId="{0780D3C5-4607-4BE7-BDB9-CB2993FE8F67}">
      <dsp:nvSpPr>
        <dsp:cNvPr id="0" name=""/>
        <dsp:cNvSpPr/>
      </dsp:nvSpPr>
      <dsp:spPr>
        <a:xfrm>
          <a:off x="2402644" y="689943"/>
          <a:ext cx="479591" cy="1041356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719D8-7C80-4CAE-A221-AAD4B56CAAE6}">
      <dsp:nvSpPr>
        <dsp:cNvPr id="0" name=""/>
        <dsp:cNvSpPr/>
      </dsp:nvSpPr>
      <dsp:spPr>
        <a:xfrm>
          <a:off x="3074071" y="689943"/>
          <a:ext cx="6522440" cy="10413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300" kern="1200" dirty="0" smtClean="0">
              <a:solidFill>
                <a:schemeClr val="tx1"/>
              </a:solidFill>
            </a:rPr>
            <a:t>Bem estar objetivo (no </a:t>
          </a:r>
          <a:r>
            <a:rPr lang="pt-BR" sz="3300" kern="1200" dirty="0" err="1" smtClean="0">
              <a:solidFill>
                <a:schemeClr val="tx1"/>
              </a:solidFill>
            </a:rPr>
            <a:t>list</a:t>
          </a:r>
          <a:r>
            <a:rPr lang="pt-BR" sz="3300" kern="1200" dirty="0" smtClean="0">
              <a:solidFill>
                <a:schemeClr val="tx1"/>
              </a:solidFill>
            </a:rPr>
            <a:t>)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3074071" y="689943"/>
        <a:ext cx="6522440" cy="1041356"/>
      </dsp:txXfrm>
    </dsp:sp>
    <dsp:sp modelId="{F32D961B-FC76-4B47-87FA-14E962D000E9}">
      <dsp:nvSpPr>
        <dsp:cNvPr id="0" name=""/>
        <dsp:cNvSpPr/>
      </dsp:nvSpPr>
      <dsp:spPr>
        <a:xfrm>
          <a:off x="4688" y="1850100"/>
          <a:ext cx="2397955" cy="104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>
              <a:solidFill>
                <a:schemeClr val="tx1"/>
              </a:solidFill>
            </a:rPr>
            <a:t>Martha </a:t>
          </a:r>
          <a:r>
            <a:rPr lang="pt-BR" sz="3300" kern="1200" dirty="0" err="1" smtClean="0">
              <a:solidFill>
                <a:schemeClr val="tx1"/>
              </a:solidFill>
            </a:rPr>
            <a:t>Nussbaum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4688" y="1850100"/>
        <a:ext cx="2397955" cy="1041356"/>
      </dsp:txXfrm>
    </dsp:sp>
    <dsp:sp modelId="{0D0D4100-6473-429D-9217-5D3380E9C012}">
      <dsp:nvSpPr>
        <dsp:cNvPr id="0" name=""/>
        <dsp:cNvSpPr/>
      </dsp:nvSpPr>
      <dsp:spPr>
        <a:xfrm>
          <a:off x="2402644" y="1850100"/>
          <a:ext cx="479591" cy="1041356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565F4-33F4-4288-95BF-964C78FB1FE5}">
      <dsp:nvSpPr>
        <dsp:cNvPr id="0" name=""/>
        <dsp:cNvSpPr/>
      </dsp:nvSpPr>
      <dsp:spPr>
        <a:xfrm>
          <a:off x="3074071" y="1850100"/>
          <a:ext cx="6522440" cy="1041356"/>
        </a:xfrm>
        <a:prstGeom prst="rect">
          <a:avLst/>
        </a:prstGeom>
        <a:gradFill rotWithShape="0">
          <a:gsLst>
            <a:gs pos="0">
              <a:schemeClr val="accent5">
                <a:hueOff val="8832355"/>
                <a:satOff val="28758"/>
                <a:lumOff val="100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8832355"/>
                <a:satOff val="28758"/>
                <a:lumOff val="100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8832355"/>
                <a:satOff val="28758"/>
                <a:lumOff val="100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300" kern="1200" dirty="0" smtClean="0">
              <a:solidFill>
                <a:schemeClr val="tx1"/>
              </a:solidFill>
            </a:rPr>
            <a:t>Bem estar subjetivo (</a:t>
          </a:r>
          <a:r>
            <a:rPr lang="pt-BR" sz="3300" kern="1200" dirty="0" err="1" smtClean="0">
              <a:solidFill>
                <a:schemeClr val="tx1"/>
              </a:solidFill>
            </a:rPr>
            <a:t>list</a:t>
          </a:r>
          <a:r>
            <a:rPr lang="pt-BR" sz="3300" kern="1200" dirty="0" smtClean="0">
              <a:solidFill>
                <a:schemeClr val="tx1"/>
              </a:solidFill>
            </a:rPr>
            <a:t>)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3074071" y="1850100"/>
        <a:ext cx="6522440" cy="10413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35783-AB11-46BB-8447-FDDE511D463F}">
      <dsp:nvSpPr>
        <dsp:cNvPr id="0" name=""/>
        <dsp:cNvSpPr/>
      </dsp:nvSpPr>
      <dsp:spPr>
        <a:xfrm>
          <a:off x="2450097" y="2084470"/>
          <a:ext cx="2547685" cy="2547685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>
              <a:solidFill>
                <a:schemeClr val="tx1"/>
              </a:solidFill>
            </a:rPr>
            <a:t>DH Nacional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2962295" y="2681253"/>
        <a:ext cx="1523289" cy="1309563"/>
      </dsp:txXfrm>
    </dsp:sp>
    <dsp:sp modelId="{E11C7A0B-5D3D-4504-83A7-C9E4471F3115}">
      <dsp:nvSpPr>
        <dsp:cNvPr id="0" name=""/>
        <dsp:cNvSpPr/>
      </dsp:nvSpPr>
      <dsp:spPr>
        <a:xfrm>
          <a:off x="967807" y="1482289"/>
          <a:ext cx="1852862" cy="1852862"/>
        </a:xfrm>
        <a:prstGeom prst="gear6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noProof="0" dirty="0" smtClean="0">
              <a:solidFill>
                <a:schemeClr val="tx1"/>
              </a:solidFill>
            </a:rPr>
            <a:t>Migração</a:t>
          </a:r>
          <a:endParaRPr lang="pt-BR" sz="1700" b="1" kern="1200" noProof="0" dirty="0">
            <a:solidFill>
              <a:schemeClr val="tx1"/>
            </a:solidFill>
          </a:endParaRPr>
        </a:p>
      </dsp:txBody>
      <dsp:txXfrm>
        <a:off x="1434271" y="1951572"/>
        <a:ext cx="919934" cy="914296"/>
      </dsp:txXfrm>
    </dsp:sp>
    <dsp:sp modelId="{C49EFC86-003E-4E9A-B173-A5A0B735A007}">
      <dsp:nvSpPr>
        <dsp:cNvPr id="0" name=""/>
        <dsp:cNvSpPr/>
      </dsp:nvSpPr>
      <dsp:spPr>
        <a:xfrm rot="20700000">
          <a:off x="2005599" y="204003"/>
          <a:ext cx="1815426" cy="1815426"/>
        </a:xfrm>
        <a:prstGeom prst="gear6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>
              <a:solidFill>
                <a:schemeClr val="tx1"/>
              </a:solidFill>
            </a:rPr>
            <a:t>DH Local</a:t>
          </a:r>
          <a:endParaRPr lang="en-US" sz="1700" b="1" kern="1200" dirty="0">
            <a:solidFill>
              <a:schemeClr val="tx1"/>
            </a:solidFill>
          </a:endParaRPr>
        </a:p>
      </dsp:txBody>
      <dsp:txXfrm rot="-20700000">
        <a:off x="2403776" y="602180"/>
        <a:ext cx="1019074" cy="1019074"/>
      </dsp:txXfrm>
    </dsp:sp>
    <dsp:sp modelId="{1D240C1C-3841-4FA2-8E87-0D2014869538}">
      <dsp:nvSpPr>
        <dsp:cNvPr id="0" name=""/>
        <dsp:cNvSpPr/>
      </dsp:nvSpPr>
      <dsp:spPr>
        <a:xfrm>
          <a:off x="2259030" y="1697275"/>
          <a:ext cx="3261037" cy="3261037"/>
        </a:xfrm>
        <a:prstGeom prst="circularArrow">
          <a:avLst>
            <a:gd name="adj1" fmla="val 4687"/>
            <a:gd name="adj2" fmla="val 299029"/>
            <a:gd name="adj3" fmla="val 2525723"/>
            <a:gd name="adj4" fmla="val 15840840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1019B-8FDC-4B57-AB5F-A8AB7DF92EB0}">
      <dsp:nvSpPr>
        <dsp:cNvPr id="0" name=""/>
        <dsp:cNvSpPr/>
      </dsp:nvSpPr>
      <dsp:spPr>
        <a:xfrm>
          <a:off x="639669" y="1070442"/>
          <a:ext cx="2369347" cy="236934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353B0-D667-4B6B-AC20-FF8414CFEADC}">
      <dsp:nvSpPr>
        <dsp:cNvPr id="0" name=""/>
        <dsp:cNvSpPr/>
      </dsp:nvSpPr>
      <dsp:spPr>
        <a:xfrm>
          <a:off x="1585672" y="-195521"/>
          <a:ext cx="2554634" cy="255463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410FC-75F0-4071-89FB-0B40E47379E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1E901-E34A-4D85-A460-2FDC49F4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93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E901-E34A-4D85-A460-2FDC49F4C4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4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E901-E34A-4D85-A460-2FDC49F4C4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15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5DF82A-3240-4B0D-A7EE-39609B02E8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69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6D25C-22B9-4AAC-96C8-9B906163A02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12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3B2984-BA17-4EBF-AF72-8FE081EA5C3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8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31527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88951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538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1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023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63436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033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736E5F4-1355-4971-A705-0128DCC65911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B93094A-6F65-4AFA-867D-A2850A989D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46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anamag.figueroa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686" y="2130768"/>
            <a:ext cx="9613902" cy="1430579"/>
          </a:xfrm>
        </p:spPr>
        <p:txBody>
          <a:bodyPr>
            <a:noAutofit/>
          </a:bodyPr>
          <a:lstStyle/>
          <a:p>
            <a:r>
              <a:rPr lang="en-US" sz="3000" b="1" dirty="0"/>
              <a:t>MIGRATION AND HUMAN DEVELOPMENT IN LATIN </a:t>
            </a:r>
            <a:r>
              <a:rPr lang="en-US" sz="3000" b="1" dirty="0" smtClean="0"/>
              <a:t>AMERICA</a:t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/>
              <a:t>THE LONGITUDINAL EFFECT OF LOW-SKILLED AND HIGH-SKILLED EMIGRATION IN THE SENDING </a:t>
            </a:r>
            <a:r>
              <a:rPr lang="en-US" sz="3000" b="1" dirty="0" smtClean="0"/>
              <a:t>COUNTRIES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9801" y="4854637"/>
            <a:ext cx="6831673" cy="90447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CAPITULO 4. MIGRATION </a:t>
            </a:r>
            <a:r>
              <a:rPr lang="en-US" sz="28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THEORY AND DEVELOPMENT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48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da economia politica internacional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26631"/>
            <a:ext cx="9601200" cy="35814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 A migração é motivada pela necessidade da economia (ciclos de expansão e recessão)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mercado determina </a:t>
            </a:r>
            <a:r>
              <a:rPr lang="pt-BR" dirty="0"/>
              <a:t>os câmbios nas políticas </a:t>
            </a:r>
            <a:r>
              <a:rPr lang="pt-BR" dirty="0" smtClean="0"/>
              <a:t>migratórias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abertura comercial e a mobilidade das empresas para mudar suas operações para outro pais causam políticas migratórias restritivas ou abertas </a:t>
            </a:r>
          </a:p>
        </p:txBody>
      </p:sp>
    </p:spTree>
    <p:extLst>
      <p:ext uri="{BB962C8B-B14F-4D97-AF65-F5344CB8AC3E}">
        <p14:creationId xmlns:p14="http://schemas.microsoft.com/office/powerpoint/2010/main" val="18845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da nova economia da migração laboral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27095"/>
          </a:xfrm>
        </p:spPr>
        <p:txBody>
          <a:bodyPr>
            <a:normAutofit/>
          </a:bodyPr>
          <a:lstStyle/>
          <a:p>
            <a:pPr algn="just"/>
            <a:r>
              <a:rPr lang="pt-BR" sz="2100" dirty="0" smtClean="0"/>
              <a:t>Desafia a teoria econômica clássica: o lar deve ser levado em consideração</a:t>
            </a:r>
          </a:p>
          <a:p>
            <a:pPr algn="just"/>
            <a:r>
              <a:rPr lang="pt-BR" sz="2100" dirty="0" smtClean="0"/>
              <a:t>Migração e a produção local podem se beneficiar mutuamente</a:t>
            </a:r>
          </a:p>
          <a:p>
            <a:pPr algn="just"/>
            <a:r>
              <a:rPr lang="pt-BR" sz="2100" dirty="0" smtClean="0"/>
              <a:t>Desenvolvimento econômico </a:t>
            </a:r>
            <a:r>
              <a:rPr lang="en-US" sz="2100" dirty="0" smtClean="0"/>
              <a:t>≠ </a:t>
            </a:r>
            <a:r>
              <a:rPr lang="pt-BR" sz="2100" dirty="0" smtClean="0"/>
              <a:t>fim</a:t>
            </a:r>
            <a:r>
              <a:rPr lang="en-US" sz="2100" dirty="0" smtClean="0"/>
              <a:t> da </a:t>
            </a:r>
            <a:r>
              <a:rPr lang="pt-BR" sz="2100" dirty="0" smtClean="0"/>
              <a:t>migração</a:t>
            </a:r>
          </a:p>
          <a:p>
            <a:pPr algn="just"/>
            <a:r>
              <a:rPr lang="pt-BR" sz="2100" dirty="0" smtClean="0"/>
              <a:t>Reconhece a dificuldade de acesso ao capital das pessoas nos países de origem</a:t>
            </a:r>
          </a:p>
          <a:p>
            <a:pPr algn="just"/>
            <a:r>
              <a:rPr lang="pt-BR" sz="2100" dirty="0" smtClean="0"/>
              <a:t>Lares escolhem migrar como meio para melhorar a qualidade de vida e para criar oportunidades de investimento</a:t>
            </a:r>
          </a:p>
          <a:p>
            <a:pPr algn="just"/>
            <a:r>
              <a:rPr lang="pt-BR" sz="2100" dirty="0" smtClean="0"/>
              <a:t>A migração de retorno não é necessária para gerar benefícios (remessas)</a:t>
            </a:r>
          </a:p>
          <a:p>
            <a:pPr algn="just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6035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726" y="312821"/>
            <a:ext cx="9601200" cy="1098884"/>
          </a:xfrm>
        </p:spPr>
        <p:txBody>
          <a:bodyPr/>
          <a:lstStyle/>
          <a:p>
            <a:pPr algn="just"/>
            <a:r>
              <a:rPr lang="pt-BR" dirty="0" smtClean="0"/>
              <a:t>Migração tem impactos indiretos que se espalham pela comunidade, país, etc. </a:t>
            </a:r>
          </a:p>
          <a:p>
            <a:pPr algn="just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92889761"/>
              </p:ext>
            </p:extLst>
          </p:nvPr>
        </p:nvGraphicFramePr>
        <p:xfrm>
          <a:off x="2156326" y="862263"/>
          <a:ext cx="8128000" cy="4543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19726" y="5474367"/>
            <a:ext cx="9601200" cy="10988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Países de origem podem se especializar em migração e exportar essa força laboral (fator de produção abundante)</a:t>
            </a:r>
          </a:p>
          <a:p>
            <a:pPr algn="just"/>
            <a:r>
              <a:rPr lang="pt-BR" dirty="0" smtClean="0"/>
              <a:t>Remessas podem ser econômicas, sociais e politicas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DESENVOLVIMENTO HUMANO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91062"/>
              </p:ext>
            </p:extLst>
          </p:nvPr>
        </p:nvGraphicFramePr>
        <p:xfrm>
          <a:off x="1371600" y="1804737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862351" y="5386137"/>
            <a:ext cx="66196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en-US" sz="3200" dirty="0" smtClean="0">
                <a:solidFill>
                  <a:srgbClr val="262626"/>
                </a:solidFill>
              </a:rPr>
              <a:t>PNUD = Sem = </a:t>
            </a:r>
            <a:r>
              <a:rPr lang="pt-BR" altLang="en-US" sz="3200" dirty="0" err="1" smtClean="0">
                <a:solidFill>
                  <a:srgbClr val="262626"/>
                </a:solidFill>
              </a:rPr>
              <a:t>Capabilities</a:t>
            </a:r>
            <a:r>
              <a:rPr lang="pt-BR" altLang="en-US" sz="3200" dirty="0" smtClean="0">
                <a:solidFill>
                  <a:srgbClr val="262626"/>
                </a:solidFill>
              </a:rPr>
              <a:t> Approach</a:t>
            </a:r>
            <a:endParaRPr lang="pt-BR" altLang="en-US" sz="3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ÁREAS DO DESENVOLVIMENTO HUMANO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59447"/>
              </p:ext>
            </p:extLst>
          </p:nvPr>
        </p:nvGraphicFramePr>
        <p:xfrm>
          <a:off x="1926515" y="2284146"/>
          <a:ext cx="8491370" cy="4245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5627"/>
                <a:gridCol w="4235743"/>
              </a:tblGrid>
              <a:tr h="525829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7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700" b="1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Human Development in Latin America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65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700" b="1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Indicadores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Nível</a:t>
                      </a:r>
                      <a:r>
                        <a:rPr lang="en-US" sz="1700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700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vida</a:t>
                      </a:r>
                      <a:r>
                        <a:rPr lang="en-US" sz="1700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700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salários</a:t>
                      </a:r>
                      <a:r>
                        <a:rPr lang="en-US" sz="1700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700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emprego</a:t>
                      </a:r>
                      <a:r>
                        <a:rPr lang="en-US" sz="1700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, GNI, Liberdade</a:t>
                      </a:r>
                    </a:p>
                    <a:p>
                      <a:pPr marL="285750" indent="-285750" algn="just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Vida longa e saudável</a:t>
                      </a:r>
                      <a:r>
                        <a:rPr lang="en-US" sz="1700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u="none" strike="noStrike" baseline="0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gasto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n-US" sz="1700" u="none" strike="noStrike" baseline="0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governo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em </a:t>
                      </a:r>
                      <a:r>
                        <a:rPr lang="en-US" sz="1700" u="none" strike="noStrike" baseline="0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saúde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700" u="none" strike="noStrike" baseline="0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nascimentos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u="none" strike="noStrike" baseline="0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atendidos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u="none" strike="noStrike" baseline="0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u="none" strike="noStrike" baseline="0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pessoal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700" u="none" strike="noStrike" baseline="0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saúde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u="none" strike="noStrike" baseline="0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qualificado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expectativa de vida</a:t>
                      </a:r>
                    </a:p>
                    <a:p>
                      <a:pPr marL="285750" indent="-285750" algn="just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Educação</a:t>
                      </a:r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: gasto do governo</a:t>
                      </a:r>
                      <a:r>
                        <a:rPr lang="pt-BR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em educação</a:t>
                      </a:r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, taxa</a:t>
                      </a:r>
                      <a:r>
                        <a:rPr lang="pt-BR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de matrícula na educação básica, média e superior.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525829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700" b="1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Cobertura</a:t>
                      </a:r>
                      <a:r>
                        <a:rPr lang="en-US" sz="1700" b="1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temporal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700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1970-2015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</a:tr>
              <a:tr h="525829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700" b="1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Cobertura</a:t>
                      </a:r>
                      <a:r>
                        <a:rPr lang="en-US" sz="1700" b="1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b="1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espacial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700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en-US" sz="1700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países</a:t>
                      </a:r>
                      <a:r>
                        <a:rPr lang="en-US" sz="1700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700" u="none" strike="noStrike" dirty="0" err="1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América</a:t>
                      </a:r>
                      <a:r>
                        <a:rPr lang="en-US" sz="1700" u="none" strike="noStrike" baseline="0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 Latina e o Caribe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9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RELAÇÃO ENTRE MIGRAÇÃO E DESENVOLVIMENTO HUMANO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903620"/>
            <a:ext cx="4740442" cy="3705725"/>
          </a:xfrm>
        </p:spPr>
        <p:txBody>
          <a:bodyPr/>
          <a:lstStyle/>
          <a:p>
            <a:r>
              <a:rPr lang="pt-BR" dirty="0" smtClean="0"/>
              <a:t>Dificuldade: é uma relação endógena 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Migração pode afetar o nível local de desenvolvimento humano, e isso pode se espalhar para o nível nacional. 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73616343"/>
              </p:ext>
            </p:extLst>
          </p:nvPr>
        </p:nvGraphicFramePr>
        <p:xfrm>
          <a:off x="6438231" y="1993232"/>
          <a:ext cx="5363411" cy="4632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en-US" smtClean="0"/>
              <a:t>RESULTADOS DA ANÁLISE</a:t>
            </a:r>
            <a:br>
              <a:rPr lang="pt-BR" altLang="en-US" smtClean="0"/>
            </a:br>
            <a:r>
              <a:rPr lang="pt-BR" altLang="en-US" smtClean="0"/>
              <a:t>NÍVEL DE VIDA</a:t>
            </a:r>
            <a:endParaRPr lang="en-US" alt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71738" y="2506663"/>
          <a:ext cx="9032874" cy="364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1346"/>
                <a:gridCol w="795191"/>
                <a:gridCol w="795191"/>
                <a:gridCol w="795191"/>
                <a:gridCol w="795191"/>
                <a:gridCol w="795191"/>
                <a:gridCol w="795191"/>
                <a:gridCol w="795191"/>
                <a:gridCol w="795191"/>
              </a:tblGrid>
              <a:tr h="52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Wages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Employment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GNI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Freedom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Short-run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Long-run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Short-run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Long-run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Short-run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Long-run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Short-run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Long-run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52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High-skilled migrants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52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Low-skilled migrants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52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Remittances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52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438400" y="6308725"/>
          <a:ext cx="8127999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870"/>
                <a:gridCol w="2590796"/>
                <a:gridCol w="2709333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pt-BR" sz="1800" baseline="0" dirty="0" err="1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diferente </a:t>
                      </a:r>
                      <a:r>
                        <a:rPr lang="pt-BR" sz="1800" baseline="0" dirty="0" err="1" smtClean="0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zero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Negative</a:t>
                      </a:r>
                      <a:endParaRPr lang="en-US" sz="1800" dirty="0"/>
                    </a:p>
                  </a:txBody>
                  <a:tcPr marT="45798" marB="4579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Positive</a:t>
                      </a:r>
                      <a:endParaRPr lang="en-US" sz="1800" dirty="0"/>
                    </a:p>
                  </a:txBody>
                  <a:tcPr marT="45798" marB="45798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8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2540000"/>
          <a:ext cx="9032874" cy="3589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2184"/>
                <a:gridCol w="965115"/>
                <a:gridCol w="965115"/>
                <a:gridCol w="965115"/>
                <a:gridCol w="965115"/>
                <a:gridCol w="965115"/>
                <a:gridCol w="965115"/>
              </a:tblGrid>
              <a:tr h="658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Health Expenditure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Births by skilled </a:t>
                      </a:r>
                      <a:r>
                        <a:rPr lang="en-US" sz="16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personnel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Life Expectancy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Short-run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Long-run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Short-run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Long-run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Short-run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Long-run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4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454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High-skilled migrants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454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Low-skilled migrants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454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Remittances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454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6" marR="9526" marT="952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7953" name="Title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en-US" smtClean="0"/>
              <a:t>RESULTADOS DA ANÁLISE</a:t>
            </a:r>
            <a:br>
              <a:rPr lang="pt-BR" altLang="en-US" smtClean="0"/>
            </a:br>
            <a:r>
              <a:rPr lang="pt-BR" altLang="en-US" smtClean="0"/>
              <a:t>VIDA LONGA E SAUDÁVEL</a:t>
            </a:r>
            <a:endParaRPr lang="en-US" alt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6308725"/>
          <a:ext cx="8127999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870"/>
                <a:gridCol w="2590796"/>
                <a:gridCol w="2709333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pt-BR" sz="1800" baseline="0" dirty="0" err="1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diferente </a:t>
                      </a:r>
                      <a:r>
                        <a:rPr lang="pt-BR" sz="1800" baseline="0" dirty="0" err="1" smtClean="0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zero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Negative</a:t>
                      </a:r>
                      <a:endParaRPr lang="en-US" sz="1800" dirty="0"/>
                    </a:p>
                  </a:txBody>
                  <a:tcPr marT="45798" marB="4579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Positive</a:t>
                      </a:r>
                      <a:endParaRPr lang="en-US" sz="1800" dirty="0"/>
                    </a:p>
                  </a:txBody>
                  <a:tcPr marT="45798" marB="45798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47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0" y="2471738"/>
          <a:ext cx="9066214" cy="3641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1206"/>
                <a:gridCol w="798126"/>
                <a:gridCol w="798126"/>
                <a:gridCol w="798126"/>
                <a:gridCol w="798126"/>
                <a:gridCol w="798126"/>
                <a:gridCol w="798126"/>
                <a:gridCol w="798126"/>
                <a:gridCol w="798126"/>
              </a:tblGrid>
              <a:tr h="52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Education Expenditure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Primary Education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Secondary Education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Tertiary Education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Short-run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Long-run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Short-run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Long-run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Short-run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Long-run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Short-run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Long-run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52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High-skilled migrants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</a:tr>
              <a:tr h="52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Low-skilled migrants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52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Remittances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520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0016" name="Title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en-US" smtClean="0"/>
              <a:t>RESULTADOS DA ANÁLISE</a:t>
            </a:r>
            <a:br>
              <a:rPr lang="pt-BR" altLang="en-US" smtClean="0"/>
            </a:br>
            <a:r>
              <a:rPr lang="pt-BR" altLang="en-US" smtClean="0"/>
              <a:t>EDUCAÇÃO</a:t>
            </a:r>
            <a:endParaRPr lang="en-US" alt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6308725"/>
          <a:ext cx="8127999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870"/>
                <a:gridCol w="2590796"/>
                <a:gridCol w="2709333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pt-BR" sz="1800" baseline="0" dirty="0" err="1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diferente </a:t>
                      </a:r>
                      <a:r>
                        <a:rPr lang="pt-BR" sz="1800" baseline="0" dirty="0" err="1" smtClean="0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zero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Negative</a:t>
                      </a:r>
                      <a:endParaRPr lang="en-US" sz="1800" dirty="0"/>
                    </a:p>
                  </a:txBody>
                  <a:tcPr marT="45798" marB="4579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Positive</a:t>
                      </a:r>
                      <a:endParaRPr lang="en-US" sz="1800" dirty="0"/>
                    </a:p>
                  </a:txBody>
                  <a:tcPr marT="45798" marB="45798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9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94874"/>
          </a:xfrm>
        </p:spPr>
        <p:txBody>
          <a:bodyPr/>
          <a:lstStyle/>
          <a:p>
            <a:pPr algn="ctr"/>
            <a:r>
              <a:rPr lang="pt-BR" altLang="en-US" dirty="0" smtClean="0"/>
              <a:t>CONCLUSÕES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97242"/>
            <a:ext cx="9601200" cy="470835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altLang="en-US" dirty="0" smtClean="0"/>
              <a:t>As teorias da migração, ao conversar com a corrente liberal das RI, tentam explicar fenômenos sociais, econômicos e políticos contemporâneos  </a:t>
            </a:r>
          </a:p>
          <a:p>
            <a:pPr algn="just"/>
            <a:endParaRPr lang="pt-BR" altLang="en-US" dirty="0" smtClean="0"/>
          </a:p>
          <a:p>
            <a:pPr algn="just"/>
            <a:r>
              <a:rPr lang="pt-BR" altLang="en-US" dirty="0" smtClean="0"/>
              <a:t>Instituições governamentais são importantes para elaborar </a:t>
            </a:r>
            <a:r>
              <a:rPr lang="pt-BR" altLang="en-US" dirty="0"/>
              <a:t>políticas orientadas </a:t>
            </a:r>
            <a:r>
              <a:rPr lang="pt-BR" altLang="en-US" dirty="0" smtClean="0"/>
              <a:t>aos migrantes, </a:t>
            </a:r>
            <a:r>
              <a:rPr lang="pt-BR" altLang="en-US" dirty="0"/>
              <a:t>sobre tudo para eles poderem migrar de formas mais </a:t>
            </a:r>
            <a:r>
              <a:rPr lang="pt-BR" altLang="en-US" dirty="0" smtClean="0"/>
              <a:t>seguras</a:t>
            </a:r>
          </a:p>
          <a:p>
            <a:pPr algn="just"/>
            <a:endParaRPr lang="pt-BR" altLang="en-US" dirty="0"/>
          </a:p>
          <a:p>
            <a:pPr algn="just"/>
            <a:r>
              <a:rPr lang="pt-BR" altLang="en-US" dirty="0"/>
              <a:t>Migração segura = mais probabilidade de expansão das capacidades e liberdades dos migrantes e dos não </a:t>
            </a:r>
            <a:r>
              <a:rPr lang="pt-BR" altLang="en-US" dirty="0" smtClean="0"/>
              <a:t>migrantes (benefícios mútuos)</a:t>
            </a:r>
          </a:p>
          <a:p>
            <a:pPr algn="just"/>
            <a:endParaRPr lang="pt-BR" altLang="en-US" dirty="0" smtClean="0"/>
          </a:p>
          <a:p>
            <a:pPr algn="just"/>
            <a:r>
              <a:rPr lang="pt-BR" altLang="en-US" dirty="0" smtClean="0"/>
              <a:t>Diplomacia entre governos pode alcançar mais benefícios para todos</a:t>
            </a:r>
          </a:p>
          <a:p>
            <a:pPr algn="just"/>
            <a:endParaRPr lang="pt-BR" altLang="en-US" dirty="0" smtClean="0"/>
          </a:p>
          <a:p>
            <a:pPr algn="just"/>
            <a:r>
              <a:rPr lang="pt-BR" altLang="en-US" dirty="0" smtClean="0"/>
              <a:t>É importante que a legislação possa proteger os migrantes</a:t>
            </a:r>
            <a:endParaRPr lang="pt-B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ROTEIRO – TEORIA LIBERAL DE 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4211"/>
            <a:ext cx="9601200" cy="4924926"/>
          </a:xfrm>
        </p:spPr>
        <p:txBody>
          <a:bodyPr numCol="1">
            <a:no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TEORIAS LIBERAIS DE RI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PRINCIPAIS </a:t>
            </a:r>
            <a:r>
              <a:rPr lang="pt-BR" dirty="0"/>
              <a:t>TEORIAS – MIGRAÇÃO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TEORIA DA TESE– MIGRAÇÃO E DESENVOLVIMENTO HUMANO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4800" dirty="0" smtClean="0"/>
              <a:t>MUITO OBRIGADA PELA ATENÇÃO</a:t>
            </a:r>
          </a:p>
          <a:p>
            <a:pPr marL="0" indent="0" algn="ctr">
              <a:buNone/>
            </a:pPr>
            <a:r>
              <a:rPr lang="pt-BR" dirty="0">
                <a:hlinkClick r:id="rId2"/>
              </a:rPr>
              <a:t>a</a:t>
            </a:r>
            <a:r>
              <a:rPr lang="pt-BR" dirty="0" smtClean="0">
                <a:hlinkClick r:id="rId2"/>
              </a:rPr>
              <a:t>namag.figueroa@gmail.com</a:t>
            </a:r>
            <a:r>
              <a:rPr lang="pt-B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5195"/>
            <a:ext cx="9601200" cy="1485900"/>
          </a:xfrm>
        </p:spPr>
        <p:txBody>
          <a:bodyPr/>
          <a:lstStyle/>
          <a:p>
            <a:pPr algn="ctr"/>
            <a:r>
              <a:rPr lang="pt-BR" dirty="0" smtClean="0"/>
              <a:t>Teorias</a:t>
            </a:r>
            <a:r>
              <a:rPr lang="es-SV" dirty="0" smtClean="0"/>
              <a:t> </a:t>
            </a:r>
            <a:r>
              <a:rPr lang="pt-BR" dirty="0" smtClean="0"/>
              <a:t>liberais</a:t>
            </a:r>
            <a:r>
              <a:rPr lang="es-SV" dirty="0" smtClean="0"/>
              <a:t> de 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16505"/>
            <a:ext cx="960120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PRINCIPIOS </a:t>
            </a:r>
            <a:endParaRPr lang="pt-BR" dirty="0"/>
          </a:p>
          <a:p>
            <a:pPr marL="625475" indent="-382588" algn="just">
              <a:buFont typeface="Wingdings" panose="05000000000000000000" pitchFamily="2" charset="2"/>
              <a:buChar char="ü"/>
            </a:pPr>
            <a:r>
              <a:rPr lang="pt-BR" dirty="0" smtClean="0"/>
              <a:t>Rejeita a política de poder como o único resultado possível das RI</a:t>
            </a:r>
          </a:p>
          <a:p>
            <a:pPr marL="625475" indent="-382588" algn="just">
              <a:buFont typeface="Wingdings" panose="05000000000000000000" pitchFamily="2" charset="2"/>
              <a:buChar char="ü"/>
            </a:pPr>
            <a:r>
              <a:rPr lang="pt-BR" dirty="0" smtClean="0"/>
              <a:t>Acentua benefícios mútuos e cooperação internacional (comércio internacional, disseminação da democracia)</a:t>
            </a:r>
          </a:p>
          <a:p>
            <a:pPr marL="625475" indent="-382588" algn="just">
              <a:buFont typeface="Wingdings" panose="05000000000000000000" pitchFamily="2" charset="2"/>
              <a:buChar char="ü"/>
            </a:pPr>
            <a:r>
              <a:rPr lang="pt-BR" dirty="0" smtClean="0"/>
              <a:t>Implementa organizações internacionais e atores não governamentais para moldar as preferências do estado e as escolhas políticas </a:t>
            </a:r>
          </a:p>
          <a:p>
            <a:pPr algn="just"/>
            <a:r>
              <a:rPr lang="pt-BR" dirty="0" smtClean="0"/>
              <a:t>MECANISMOS PARA REDUZIR CONFLITOS</a:t>
            </a:r>
          </a:p>
          <a:p>
            <a:pPr marL="625475" indent="-382588" algn="just">
              <a:buFont typeface="Wingdings" panose="05000000000000000000" pitchFamily="2" charset="2"/>
              <a:buChar char="ü"/>
            </a:pPr>
            <a:r>
              <a:rPr lang="pt-BR" dirty="0" smtClean="0"/>
              <a:t>Maior </a:t>
            </a:r>
            <a:r>
              <a:rPr lang="pt-BR" dirty="0"/>
              <a:t>interdependência (econômica ou cultural</a:t>
            </a:r>
            <a:r>
              <a:rPr lang="pt-BR" dirty="0" smtClean="0"/>
              <a:t>)</a:t>
            </a:r>
          </a:p>
          <a:p>
            <a:pPr marL="625475" indent="-382588" algn="just">
              <a:buFont typeface="Wingdings" panose="05000000000000000000" pitchFamily="2" charset="2"/>
              <a:buChar char="ü"/>
            </a:pPr>
            <a:r>
              <a:rPr lang="pt-BR" dirty="0"/>
              <a:t>Cosmopolitismo</a:t>
            </a:r>
            <a:endParaRPr lang="pt-BR" dirty="0" smtClean="0"/>
          </a:p>
          <a:p>
            <a:pPr marL="625475" indent="-382588" algn="just">
              <a:buFont typeface="Wingdings" panose="05000000000000000000" pitchFamily="2" charset="2"/>
              <a:buChar char="ü"/>
            </a:pPr>
            <a:r>
              <a:rPr lang="pt-BR" dirty="0"/>
              <a:t>Alianças internacionais (OTAN, União Europeia)</a:t>
            </a:r>
          </a:p>
          <a:p>
            <a:pPr marL="625475" indent="-382588" algn="just">
              <a:buFont typeface="Wingdings" panose="05000000000000000000" pitchFamily="2" charset="2"/>
              <a:buChar char="ü"/>
            </a:pPr>
            <a:r>
              <a:rPr lang="pt-BR" dirty="0" smtClean="0"/>
              <a:t>Diplomacia </a:t>
            </a:r>
          </a:p>
          <a:p>
            <a:pPr marL="625475" indent="-382588" algn="just">
              <a:buFont typeface="Wingdings" panose="05000000000000000000" pitchFamily="2" charset="2"/>
              <a:buChar char="ü"/>
            </a:pPr>
            <a:r>
              <a:rPr lang="pt-BR" dirty="0" smtClean="0"/>
              <a:t>Legislação internacional </a:t>
            </a:r>
          </a:p>
          <a:p>
            <a:pPr algn="just"/>
            <a:r>
              <a:rPr lang="pt-BR" dirty="0" smtClean="0"/>
              <a:t>AONDE FICAM AS TEORIAS DA MIGRAÇÃO? </a:t>
            </a:r>
            <a:endParaRPr lang="pt-BR" dirty="0"/>
          </a:p>
          <a:p>
            <a:pPr marL="625475" indent="-382588" algn="just">
              <a:buFont typeface="Wingdings" panose="05000000000000000000" pitchFamily="2" charset="2"/>
              <a:buChar char="ü"/>
            </a:pP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econômica clássica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Razão principal da migração: diferenças nos salários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migrante é visto como um </a:t>
            </a:r>
            <a:r>
              <a:rPr lang="pt-BR" dirty="0" err="1" smtClean="0"/>
              <a:t>maximizador</a:t>
            </a:r>
            <a:r>
              <a:rPr lang="pt-BR" dirty="0" smtClean="0"/>
              <a:t> utilitário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trabalho é visto como um fator escasso no país de destino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migração é </a:t>
            </a:r>
            <a:r>
              <a:rPr lang="pt-BR" dirty="0"/>
              <a:t>percebida como uma alocação ótima de </a:t>
            </a:r>
            <a:r>
              <a:rPr lang="pt-BR" dirty="0" smtClean="0"/>
              <a:t>produção (</a:t>
            </a:r>
            <a:r>
              <a:rPr lang="pt-BR" dirty="0" err="1" smtClean="0"/>
              <a:t>win-win</a:t>
            </a:r>
            <a:r>
              <a:rPr lang="pt-BR" dirty="0" smtClean="0"/>
              <a:t>)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estruturalista – histórica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7896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migração é uma saída da pobreza e desigualdade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Não é </a:t>
            </a:r>
            <a:r>
              <a:rPr lang="pt-BR" dirty="0" err="1" smtClean="0"/>
              <a:t>win-win</a:t>
            </a:r>
            <a:r>
              <a:rPr lang="pt-BR" dirty="0"/>
              <a:t> </a:t>
            </a:r>
            <a:r>
              <a:rPr lang="pt-BR" dirty="0" smtClean="0"/>
              <a:t>= migração não resolve as condições que a causaram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Desigualdade não é resolvida. Quem pode migrar?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 remessas são somente usadas para consumo e mais migração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Brain</a:t>
            </a:r>
            <a:r>
              <a:rPr lang="pt-BR" dirty="0" smtClean="0"/>
              <a:t> </a:t>
            </a:r>
            <a:r>
              <a:rPr lang="pt-BR" dirty="0" err="1" smtClean="0"/>
              <a:t>drain</a:t>
            </a:r>
            <a:r>
              <a:rPr lang="pt-BR" dirty="0" smtClean="0"/>
              <a:t> (fuga de cérebros)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2663"/>
            <a:ext cx="9601200" cy="1485900"/>
          </a:xfrm>
        </p:spPr>
        <p:txBody>
          <a:bodyPr/>
          <a:lstStyle/>
          <a:p>
            <a:pPr algn="ctr"/>
            <a:r>
              <a:rPr lang="pt-BR" dirty="0" smtClean="0"/>
              <a:t>Teoria do mercado de trabalho dual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77185558"/>
              </p:ext>
            </p:extLst>
          </p:nvPr>
        </p:nvGraphicFramePr>
        <p:xfrm>
          <a:off x="2108200" y="1209173"/>
          <a:ext cx="8128000" cy="3795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08200" y="5005137"/>
            <a:ext cx="8864600" cy="155407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Migração internacional é causada pelos fatores de atração dos países mais desenvolvidos</a:t>
            </a:r>
          </a:p>
          <a:p>
            <a:pPr algn="just"/>
            <a:r>
              <a:rPr lang="pt-BR" dirty="0" smtClean="0"/>
              <a:t>Migração requerida nos dois extremos</a:t>
            </a:r>
          </a:p>
          <a:p>
            <a:pPr algn="just"/>
            <a:r>
              <a:rPr lang="pt-BR" dirty="0" smtClean="0"/>
              <a:t>Migração = </a:t>
            </a:r>
            <a:r>
              <a:rPr lang="pt-BR" dirty="0" err="1" smtClean="0"/>
              <a:t>win</a:t>
            </a:r>
            <a:r>
              <a:rPr lang="pt-BR" dirty="0" smtClean="0"/>
              <a:t> – </a:t>
            </a:r>
            <a:r>
              <a:rPr lang="pt-BR" dirty="0" err="1" smtClean="0"/>
              <a:t>win</a:t>
            </a:r>
            <a:r>
              <a:rPr lang="pt-BR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597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das redes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Grandes quantidades de migrantes formam redes, criando vínculos interpessoais entre os migrantes e o país de acolhimento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Rede de migrantes conectam novos migrantes, antigos migrantes e não migrantes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 redes providenciam ajuda sobre: informações sobre trabalhos, hospedagem, informações sobre o pais de acolhimento.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3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institucional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migração pode se tornar institucional quando têm uma grande quantidade de migrantes</a:t>
            </a:r>
          </a:p>
          <a:p>
            <a:pPr algn="just"/>
            <a:endParaRPr lang="en-US" dirty="0" smtClean="0"/>
          </a:p>
          <a:p>
            <a:pPr algn="just"/>
            <a:r>
              <a:rPr lang="pt-BR" dirty="0" smtClean="0"/>
              <a:t>Mais migrantes = ONGs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Mais migrantes = instituições públicas e privadas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0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dos sistemas mundiais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88694"/>
            <a:ext cx="9601200" cy="4563979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A migração é um resultado natural do capitalismo, a globalização e o comércio internacional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migração tem maiores possibilidades de acontecer entre as potencias coloniais passadas e os países que foram suas colônias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Globalização ajuda a reduzir </a:t>
            </a:r>
            <a:r>
              <a:rPr lang="pt-BR" dirty="0"/>
              <a:t>o</a:t>
            </a:r>
            <a:r>
              <a:rPr lang="pt-BR" dirty="0" smtClean="0"/>
              <a:t>s custos da migração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economia mundial é gerenciada desde poucas cidades aonde o trabalho altamente qualificado, os bancos, finanças, administração e tecnologia estão concentrados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8556</TotalTime>
  <Words>887</Words>
  <Application>Microsoft Office PowerPoint</Application>
  <PresentationFormat>Widescreen</PresentationFormat>
  <Paragraphs>309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Bookman Old Style</vt:lpstr>
      <vt:lpstr>Calibri</vt:lpstr>
      <vt:lpstr>Franklin Gothic Book</vt:lpstr>
      <vt:lpstr>Wingdings</vt:lpstr>
      <vt:lpstr>Crop</vt:lpstr>
      <vt:lpstr>MIGRATION AND HUMAN DEVELOPMENT IN LATIN AMERICA  THE LONGITUDINAL EFFECT OF LOW-SKILLED AND HIGH-SKILLED EMIGRATION IN THE SENDING COUNTRIES</vt:lpstr>
      <vt:lpstr>ROTEIRO – TEORIA LIBERAL DE RI</vt:lpstr>
      <vt:lpstr>Teorias liberais de RI</vt:lpstr>
      <vt:lpstr>Teoria econômica clássica </vt:lpstr>
      <vt:lpstr>Teoria estruturalista – histórica </vt:lpstr>
      <vt:lpstr>Teoria do mercado de trabalho dual</vt:lpstr>
      <vt:lpstr>Teoria das redes</vt:lpstr>
      <vt:lpstr>Teoria institucional</vt:lpstr>
      <vt:lpstr>Teoria dos sistemas mundiais</vt:lpstr>
      <vt:lpstr>Teoria da economia politica internacional</vt:lpstr>
      <vt:lpstr>Teoria da nova economia da migração laboral</vt:lpstr>
      <vt:lpstr>PowerPoint Presentation</vt:lpstr>
      <vt:lpstr>DESENVOLVIMENTO HUMANO</vt:lpstr>
      <vt:lpstr>ÁREAS DO DESENVOLVIMENTO HUMANO</vt:lpstr>
      <vt:lpstr>RELAÇÃO ENTRE MIGRAÇÃO E DESENVOLVIMENTO HUMANO</vt:lpstr>
      <vt:lpstr>RESULTADOS DA ANÁLISE NÍVEL DE VIDA</vt:lpstr>
      <vt:lpstr>RESULTADOS DA ANÁLISE VIDA LONGA E SAUDÁVEL</vt:lpstr>
      <vt:lpstr>RESULTADOS DA ANÁLISE EDUCAÇÃO</vt:lpstr>
      <vt:lpstr>CONCLUSÕES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AND HUMAN DEVELOPMENT IN LATIN AMERICA THE LONGITUDINAL EFFECT OF LOW-SKILLED AND HIGH-SKILLED EMIGRATION IN THE SENDING COUNTRIES</dc:title>
  <dc:creator>Any</dc:creator>
  <cp:lastModifiedBy>Any</cp:lastModifiedBy>
  <cp:revision>98</cp:revision>
  <dcterms:created xsi:type="dcterms:W3CDTF">2018-08-18T22:17:15Z</dcterms:created>
  <dcterms:modified xsi:type="dcterms:W3CDTF">2018-08-25T12:22:57Z</dcterms:modified>
</cp:coreProperties>
</file>