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5" r:id="rId3"/>
    <p:sldMasterId id="2147483699" r:id="rId4"/>
    <p:sldMasterId id="2147483718" r:id="rId5"/>
    <p:sldMasterId id="2147483731" r:id="rId6"/>
  </p:sldMasterIdLst>
  <p:notesMasterIdLst>
    <p:notesMasterId r:id="rId51"/>
  </p:notesMasterIdLst>
  <p:sldIdLst>
    <p:sldId id="720" r:id="rId7"/>
    <p:sldId id="520" r:id="rId8"/>
    <p:sldId id="2163" r:id="rId9"/>
    <p:sldId id="729" r:id="rId10"/>
    <p:sldId id="703" r:id="rId11"/>
    <p:sldId id="498" r:id="rId12"/>
    <p:sldId id="499" r:id="rId13"/>
    <p:sldId id="513" r:id="rId14"/>
    <p:sldId id="2164" r:id="rId15"/>
    <p:sldId id="2327" r:id="rId16"/>
    <p:sldId id="722" r:id="rId17"/>
    <p:sldId id="723" r:id="rId18"/>
    <p:sldId id="724" r:id="rId19"/>
    <p:sldId id="518" r:id="rId20"/>
    <p:sldId id="726" r:id="rId21"/>
    <p:sldId id="534" r:id="rId22"/>
    <p:sldId id="2321" r:id="rId23"/>
    <p:sldId id="728" r:id="rId24"/>
    <p:sldId id="502" r:id="rId25"/>
    <p:sldId id="704" r:id="rId26"/>
    <p:sldId id="705" r:id="rId27"/>
    <p:sldId id="706" r:id="rId28"/>
    <p:sldId id="707" r:id="rId29"/>
    <p:sldId id="731" r:id="rId30"/>
    <p:sldId id="2323" r:id="rId31"/>
    <p:sldId id="2324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500" r:id="rId45"/>
    <p:sldId id="2325" r:id="rId46"/>
    <p:sldId id="2328" r:id="rId47"/>
    <p:sldId id="521" r:id="rId48"/>
    <p:sldId id="501" r:id="rId49"/>
    <p:sldId id="413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51C"/>
    <a:srgbClr val="08782B"/>
    <a:srgbClr val="EAF4E4"/>
    <a:srgbClr val="3F965A"/>
    <a:srgbClr val="00B050"/>
    <a:srgbClr val="006FC0"/>
    <a:srgbClr val="0D4711"/>
    <a:srgbClr val="C5E0B4"/>
    <a:srgbClr val="2B733C"/>
    <a:srgbClr val="16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60" d="100"/>
          <a:sy n="60" d="100"/>
        </p:scale>
        <p:origin x="105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User\Desktop\Markestrat\Marcos\Banco%20de%20Dados\Gr&#227;os\Gr&#227;os%20-%20Pordu&#231;&#227;o,%20Produtividade%20e%20&#193;rea%20Planat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89124873758496E-2"/>
          <c:y val="3.5045967877868477E-2"/>
          <c:w val="0.90238965665850635"/>
          <c:h val="0.83462910255484124"/>
        </c:manualLayout>
      </c:layout>
      <c:barChart>
        <c:barDir val="col"/>
        <c:grouping val="stacked"/>
        <c:varyColors val="0"/>
        <c:ser>
          <c:idx val="3"/>
          <c:order val="0"/>
          <c:tx>
            <c:v>Serviços</c:v>
          </c:tx>
          <c:spPr>
            <a:solidFill>
              <a:srgbClr val="0A903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17-4144-9025-77BEFB752B9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'[Planilha_PIB_Cepea_Portugues_Site_atualizada(2).xlsx]PIB'!$A$9:$A$32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>
                  <c:v>2002</c:v>
                </c:pt>
                <c:pt idx="4">
                  <c:v>2003</c:v>
                </c:pt>
                <c:pt idx="5" formatCode="0">
                  <c:v>2004</c:v>
                </c:pt>
                <c:pt idx="6">
                  <c:v>2005</c:v>
                </c:pt>
                <c:pt idx="7">
                  <c:v>2006</c:v>
                </c:pt>
                <c:pt idx="8" formatCode="0">
                  <c:v>2007</c:v>
                </c:pt>
                <c:pt idx="9">
                  <c:v>2008</c:v>
                </c:pt>
                <c:pt idx="10">
                  <c:v>2009</c:v>
                </c:pt>
                <c:pt idx="11" formatCode="0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  <c:extLst/>
            </c:numRef>
          </c:cat>
          <c:val>
            <c:numRef>
              <c:f>'[Planilha_PIB_Cepea_Portugues_Site_atualizada(2).xlsx]PIB'!$W$9:$W$32</c:f>
              <c:numCache>
                <c:formatCode>_-* #,##0_-;\-* #,##0_-;_-* "-"??_-;_-@_-</c:formatCode>
                <c:ptCount val="21"/>
                <c:pt idx="0">
                  <c:v>136791.09446855812</c:v>
                </c:pt>
                <c:pt idx="1">
                  <c:v>157840.62257536876</c:v>
                </c:pt>
                <c:pt idx="2">
                  <c:v>172003.07073748953</c:v>
                </c:pt>
                <c:pt idx="3">
                  <c:v>191186.43268756321</c:v>
                </c:pt>
                <c:pt idx="4">
                  <c:v>219969.19494348828</c:v>
                </c:pt>
                <c:pt idx="5">
                  <c:v>221001.2782573695</c:v>
                </c:pt>
                <c:pt idx="6">
                  <c:v>222087.15687141748</c:v>
                </c:pt>
                <c:pt idx="7">
                  <c:v>231547.4298258987</c:v>
                </c:pt>
                <c:pt idx="8">
                  <c:v>257227.23259731749</c:v>
                </c:pt>
                <c:pt idx="9">
                  <c:v>292986.41294548108</c:v>
                </c:pt>
                <c:pt idx="10">
                  <c:v>305002.79822476709</c:v>
                </c:pt>
                <c:pt idx="11">
                  <c:v>352227.3741791654</c:v>
                </c:pt>
                <c:pt idx="12">
                  <c:v>370099.27794378327</c:v>
                </c:pt>
                <c:pt idx="13">
                  <c:v>376248.72602203116</c:v>
                </c:pt>
                <c:pt idx="14">
                  <c:v>411186.71836249635</c:v>
                </c:pt>
                <c:pt idx="15">
                  <c:v>448110.38076373789</c:v>
                </c:pt>
                <c:pt idx="16">
                  <c:v>515404.74969466822</c:v>
                </c:pt>
                <c:pt idx="17">
                  <c:v>595917.56798763457</c:v>
                </c:pt>
                <c:pt idx="18">
                  <c:v>583975.81771829096</c:v>
                </c:pt>
                <c:pt idx="19">
                  <c:v>590100.86400621978</c:v>
                </c:pt>
                <c:pt idx="20">
                  <c:v>656221.01992523903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17-4144-9025-77BEFB752B94}"/>
            </c:ext>
          </c:extLst>
        </c:ser>
        <c:ser>
          <c:idx val="2"/>
          <c:order val="2"/>
          <c:tx>
            <c:v>Indústria</c:v>
          </c:tx>
          <c:spPr>
            <a:solidFill>
              <a:srgbClr val="0ED44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717-4144-9025-77BEFB752B9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'[Planilha_PIB_Cepea_Portugues_Site_atualizada(2).xlsx]PIB'!$A$9:$A$32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>
                  <c:v>2002</c:v>
                </c:pt>
                <c:pt idx="4">
                  <c:v>2003</c:v>
                </c:pt>
                <c:pt idx="5" formatCode="0">
                  <c:v>2004</c:v>
                </c:pt>
                <c:pt idx="6">
                  <c:v>2005</c:v>
                </c:pt>
                <c:pt idx="7">
                  <c:v>2006</c:v>
                </c:pt>
                <c:pt idx="8" formatCode="0">
                  <c:v>2007</c:v>
                </c:pt>
                <c:pt idx="9">
                  <c:v>2008</c:v>
                </c:pt>
                <c:pt idx="10">
                  <c:v>2009</c:v>
                </c:pt>
                <c:pt idx="11" formatCode="0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  <c:extLst/>
            </c:numRef>
          </c:cat>
          <c:val>
            <c:numRef>
              <c:f>'[Planilha_PIB_Cepea_Portugues_Site_atualizada(2).xlsx]PIB'!$V$9:$V$32</c:f>
              <c:numCache>
                <c:formatCode>_-* #,##0_-;\-* #,##0_-;_-* "-"??_-;_-@_-</c:formatCode>
                <c:ptCount val="21"/>
                <c:pt idx="0">
                  <c:v>108168.70390291537</c:v>
                </c:pt>
                <c:pt idx="1">
                  <c:v>125262.34816825144</c:v>
                </c:pt>
                <c:pt idx="2">
                  <c:v>132790.03599162385</c:v>
                </c:pt>
                <c:pt idx="3">
                  <c:v>147028.67925428762</c:v>
                </c:pt>
                <c:pt idx="4">
                  <c:v>166830.87037536717</c:v>
                </c:pt>
                <c:pt idx="5">
                  <c:v>174991.11373243332</c:v>
                </c:pt>
                <c:pt idx="6">
                  <c:v>182812.79782024282</c:v>
                </c:pt>
                <c:pt idx="7">
                  <c:v>190509.10687301363</c:v>
                </c:pt>
                <c:pt idx="8">
                  <c:v>200896.61103736539</c:v>
                </c:pt>
                <c:pt idx="9">
                  <c:v>221443.81759875827</c:v>
                </c:pt>
                <c:pt idx="10">
                  <c:v>235750.29439033353</c:v>
                </c:pt>
                <c:pt idx="11">
                  <c:v>262985.46763407951</c:v>
                </c:pt>
                <c:pt idx="12">
                  <c:v>271945.33957351511</c:v>
                </c:pt>
                <c:pt idx="13">
                  <c:v>284605.951445124</c:v>
                </c:pt>
                <c:pt idx="14">
                  <c:v>305060.03968578239</c:v>
                </c:pt>
                <c:pt idx="15">
                  <c:v>326847.24150252983</c:v>
                </c:pt>
                <c:pt idx="16">
                  <c:v>365235.05815663491</c:v>
                </c:pt>
                <c:pt idx="17">
                  <c:v>413116.39226037083</c:v>
                </c:pt>
                <c:pt idx="18">
                  <c:v>410091.11017126718</c:v>
                </c:pt>
                <c:pt idx="19">
                  <c:v>426724.95655378181</c:v>
                </c:pt>
                <c:pt idx="20">
                  <c:v>466608.35183149029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17-4144-9025-77BEFB752B94}"/>
            </c:ext>
          </c:extLst>
        </c:ser>
        <c:ser>
          <c:idx val="1"/>
          <c:order val="3"/>
          <c:tx>
            <c:v>Agropecuária</c:v>
          </c:tx>
          <c:spPr>
            <a:solidFill>
              <a:srgbClr val="4BF37F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17-4144-9025-77BEFB752B9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'[Planilha_PIB_Cepea_Portugues_Site_atualizada(2).xlsx]PIB'!$A$9:$A$32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>
                  <c:v>2002</c:v>
                </c:pt>
                <c:pt idx="4">
                  <c:v>2003</c:v>
                </c:pt>
                <c:pt idx="5" formatCode="0">
                  <c:v>2004</c:v>
                </c:pt>
                <c:pt idx="6">
                  <c:v>2005</c:v>
                </c:pt>
                <c:pt idx="7">
                  <c:v>2006</c:v>
                </c:pt>
                <c:pt idx="8" formatCode="0">
                  <c:v>2007</c:v>
                </c:pt>
                <c:pt idx="9">
                  <c:v>2008</c:v>
                </c:pt>
                <c:pt idx="10">
                  <c:v>2009</c:v>
                </c:pt>
                <c:pt idx="11" formatCode="0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  <c:extLst/>
            </c:numRef>
          </c:cat>
          <c:val>
            <c:numRef>
              <c:f>'[Planilha_PIB_Cepea_Portugues_Site_atualizada(2).xlsx]PIB'!$U$9:$U$32</c:f>
              <c:numCache>
                <c:formatCode>_-* #,##0_-;\-* #,##0_-;_-* "-"??_-;_-@_-</c:formatCode>
                <c:ptCount val="21"/>
                <c:pt idx="0">
                  <c:v>49395.037996536805</c:v>
                </c:pt>
                <c:pt idx="1">
                  <c:v>52724.432442804886</c:v>
                </c:pt>
                <c:pt idx="2">
                  <c:v>65567.095391192226</c:v>
                </c:pt>
                <c:pt idx="3">
                  <c:v>85336.853907387267</c:v>
                </c:pt>
                <c:pt idx="4">
                  <c:v>113254.81951192218</c:v>
                </c:pt>
                <c:pt idx="5">
                  <c:v>111728.02625769097</c:v>
                </c:pt>
                <c:pt idx="6">
                  <c:v>97191.12858350735</c:v>
                </c:pt>
                <c:pt idx="7">
                  <c:v>116706.11870170549</c:v>
                </c:pt>
                <c:pt idx="8">
                  <c:v>132320.33344866941</c:v>
                </c:pt>
                <c:pt idx="9">
                  <c:v>158174.74949620452</c:v>
                </c:pt>
                <c:pt idx="10">
                  <c:v>143668.91619830477</c:v>
                </c:pt>
                <c:pt idx="11">
                  <c:v>189627.01329575432</c:v>
                </c:pt>
                <c:pt idx="12">
                  <c:v>235960.85097521252</c:v>
                </c:pt>
                <c:pt idx="13">
                  <c:v>226763.37976509129</c:v>
                </c:pt>
                <c:pt idx="14">
                  <c:v>253470.79218633505</c:v>
                </c:pt>
                <c:pt idx="15">
                  <c:v>271688.52569811011</c:v>
                </c:pt>
                <c:pt idx="16">
                  <c:v>293177.64843975037</c:v>
                </c:pt>
                <c:pt idx="17">
                  <c:v>356523.42435091507</c:v>
                </c:pt>
                <c:pt idx="18">
                  <c:v>345070.7520135626</c:v>
                </c:pt>
                <c:pt idx="19">
                  <c:v>347561.15229033591</c:v>
                </c:pt>
                <c:pt idx="20">
                  <c:v>351035.19554283534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717-4144-9025-77BEFB752B94}"/>
            </c:ext>
          </c:extLst>
        </c:ser>
        <c:ser>
          <c:idx val="0"/>
          <c:order val="4"/>
          <c:tx>
            <c:v>Insumos</c:v>
          </c:tx>
          <c:spPr>
            <a:solidFill>
              <a:srgbClr val="92F8B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78593272171253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717-4144-9025-77BEFB752B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717-4144-9025-77BEFB752B94}"/>
                </c:ext>
              </c:extLst>
            </c:dLbl>
            <c:dLbl>
              <c:idx val="2"/>
              <c:layout>
                <c:manualLayout>
                  <c:x val="0"/>
                  <c:y val="-4.8929663608563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717-4144-9025-77BEFB752B9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'[Planilha_PIB_Cepea_Portugues_Site_atualizada(2).xlsx]PIB'!$A$9:$A$32</c:f>
              <c:numCache>
                <c:formatCode>General</c:formatCode>
                <c:ptCount val="21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>
                  <c:v>2002</c:v>
                </c:pt>
                <c:pt idx="4">
                  <c:v>2003</c:v>
                </c:pt>
                <c:pt idx="5" formatCode="0">
                  <c:v>2004</c:v>
                </c:pt>
                <c:pt idx="6">
                  <c:v>2005</c:v>
                </c:pt>
                <c:pt idx="7">
                  <c:v>2006</c:v>
                </c:pt>
                <c:pt idx="8" formatCode="0">
                  <c:v>2007</c:v>
                </c:pt>
                <c:pt idx="9">
                  <c:v>2008</c:v>
                </c:pt>
                <c:pt idx="10">
                  <c:v>2009</c:v>
                </c:pt>
                <c:pt idx="11" formatCode="0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numCache>
              <c:extLst/>
            </c:numRef>
          </c:cat>
          <c:val>
            <c:numRef>
              <c:f>'[Planilha_PIB_Cepea_Portugues_Site_atualizada(2).xlsx]PIB'!$T$9:$T$32</c:f>
              <c:numCache>
                <c:formatCode>_-* #,##0_-;\-* #,##0_-;_-* "-"??_-;_-@_-</c:formatCode>
                <c:ptCount val="21"/>
                <c:pt idx="0">
                  <c:v>8302.1929923311309</c:v>
                </c:pt>
                <c:pt idx="1">
                  <c:v>10254.48404885007</c:v>
                </c:pt>
                <c:pt idx="2">
                  <c:v>11596.391093953094</c:v>
                </c:pt>
                <c:pt idx="3">
                  <c:v>16201.662138486494</c:v>
                </c:pt>
                <c:pt idx="4">
                  <c:v>23032.944273125489</c:v>
                </c:pt>
                <c:pt idx="5">
                  <c:v>27847.647283406484</c:v>
                </c:pt>
                <c:pt idx="6">
                  <c:v>23350.769978000044</c:v>
                </c:pt>
                <c:pt idx="7">
                  <c:v>21715.273171511541</c:v>
                </c:pt>
                <c:pt idx="8">
                  <c:v>27609.331646536113</c:v>
                </c:pt>
                <c:pt idx="9">
                  <c:v>37568.896655435099</c:v>
                </c:pt>
                <c:pt idx="10">
                  <c:v>32907.500786921795</c:v>
                </c:pt>
                <c:pt idx="11">
                  <c:v>36185.306579279022</c:v>
                </c:pt>
                <c:pt idx="12">
                  <c:v>42258.711564767764</c:v>
                </c:pt>
                <c:pt idx="13">
                  <c:v>46960.402066159739</c:v>
                </c:pt>
                <c:pt idx="14">
                  <c:v>52309.809571247839</c:v>
                </c:pt>
                <c:pt idx="15">
                  <c:v>54727.872403090063</c:v>
                </c:pt>
                <c:pt idx="16">
                  <c:v>57529.144577195577</c:v>
                </c:pt>
                <c:pt idx="17">
                  <c:v>63006.692551216584</c:v>
                </c:pt>
                <c:pt idx="18">
                  <c:v>61251.669060893408</c:v>
                </c:pt>
                <c:pt idx="19">
                  <c:v>71984.59421857202</c:v>
                </c:pt>
                <c:pt idx="20">
                  <c:v>79130.818286873618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717-4144-9025-77BEFB752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449553280"/>
        <c:axId val="449554264"/>
      </c:barChart>
      <c:lineChart>
        <c:grouping val="standard"/>
        <c:varyColors val="0"/>
        <c:ser>
          <c:idx val="4"/>
          <c:order val="1"/>
          <c:tx>
            <c:v>Total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3717-4144-9025-77BEFB752B9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1"/>
              <c:pt idx="0">
                <c:v>1999</c:v>
              </c:pt>
              <c:pt idx="1">
                <c:v>2000</c:v>
              </c:pt>
              <c:pt idx="2">
                <c:v>2001</c:v>
              </c:pt>
              <c:pt idx="3">
                <c:v>2002</c:v>
              </c:pt>
              <c:pt idx="4">
                <c:v>2003</c:v>
              </c:pt>
              <c:pt idx="5">
                <c:v>2004</c:v>
              </c:pt>
              <c:pt idx="6">
                <c:v>2005</c:v>
              </c:pt>
              <c:pt idx="7">
                <c:v>2006</c:v>
              </c:pt>
              <c:pt idx="8">
                <c:v>2007</c:v>
              </c:pt>
              <c:pt idx="9">
                <c:v>2008</c:v>
              </c:pt>
              <c:pt idx="10">
                <c:v>2009</c:v>
              </c:pt>
              <c:pt idx="11">
                <c:v>2010</c:v>
              </c:pt>
              <c:pt idx="12">
                <c:v>2011</c:v>
              </c:pt>
              <c:pt idx="13">
                <c:v>2012</c:v>
              </c:pt>
              <c:pt idx="14">
                <c:v>2013</c:v>
              </c:pt>
              <c:pt idx="15">
                <c:v>2014</c:v>
              </c:pt>
              <c:pt idx="16">
                <c:v>2015</c:v>
              </c:pt>
              <c:pt idx="17">
                <c:v>2016</c:v>
              </c:pt>
              <c:pt idx="18">
                <c:v>2017</c:v>
              </c:pt>
              <c:pt idx="19">
                <c:v>2018</c:v>
              </c:pt>
              <c:pt idx="20">
                <c:v>2019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'[Planilha_PIB_Cepea_Portugues_Site_atualizada(2).xlsx]PIB'!$X$9:$X$32</c:f>
              <c:numCache>
                <c:formatCode>_-* #,##0_-;\-* #,##0_-;_-* "-"??_-;_-@_-</c:formatCode>
                <c:ptCount val="21"/>
                <c:pt idx="0">
                  <c:v>302657.02936034143</c:v>
                </c:pt>
                <c:pt idx="1">
                  <c:v>346081.88723527512</c:v>
                </c:pt>
                <c:pt idx="2">
                  <c:v>381956.59321425867</c:v>
                </c:pt>
                <c:pt idx="3">
                  <c:v>439753.62798772461</c:v>
                </c:pt>
                <c:pt idx="4">
                  <c:v>523087.82910390309</c:v>
                </c:pt>
                <c:pt idx="5">
                  <c:v>535568.06553090026</c:v>
                </c:pt>
                <c:pt idx="6">
                  <c:v>525441.8532531677</c:v>
                </c:pt>
                <c:pt idx="7">
                  <c:v>560477.92857212934</c:v>
                </c:pt>
                <c:pt idx="8">
                  <c:v>618053.50872988836</c:v>
                </c:pt>
                <c:pt idx="9">
                  <c:v>710173.87669587904</c:v>
                </c:pt>
                <c:pt idx="10">
                  <c:v>717329.50960032712</c:v>
                </c:pt>
                <c:pt idx="11">
                  <c:v>841025.1616882782</c:v>
                </c:pt>
                <c:pt idx="12">
                  <c:v>920264.1800572786</c:v>
                </c:pt>
                <c:pt idx="13">
                  <c:v>934578.45929840626</c:v>
                </c:pt>
                <c:pt idx="14">
                  <c:v>1022027.3598058616</c:v>
                </c:pt>
                <c:pt idx="15">
                  <c:v>1101374.020367468</c:v>
                </c:pt>
                <c:pt idx="16">
                  <c:v>1231346.6008682491</c:v>
                </c:pt>
                <c:pt idx="17">
                  <c:v>1428564.0771501372</c:v>
                </c:pt>
                <c:pt idx="18">
                  <c:v>1400389.3489640141</c:v>
                </c:pt>
                <c:pt idx="19">
                  <c:v>1436371.5670689095</c:v>
                </c:pt>
                <c:pt idx="20">
                  <c:v>1552995.3855864382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3717-4144-9025-77BEFB752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553280"/>
        <c:axId val="449554264"/>
      </c:lineChart>
      <c:lineChart>
        <c:grouping val="standard"/>
        <c:varyColors val="0"/>
        <c:ser>
          <c:idx val="5"/>
          <c:order val="5"/>
          <c:tx>
            <c:v>Participação PIB Brasil</c:v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3717-4144-9025-77BEFB752B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3717-4144-9025-77BEFB752B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3717-4144-9025-77BEFB752B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3717-4144-9025-77BEFB752B9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3717-4144-9025-77BEFB752B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717-4144-9025-77BEFB752B9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3717-4144-9025-77BEFB752B9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3717-4144-9025-77BEFB752B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3717-4144-9025-77BEFB752B9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3717-4144-9025-77BEFB752B9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Lit>
              <c:ptCount val="21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pt idx="11">
                <c:v>15</c:v>
              </c:pt>
              <c:pt idx="12">
                <c:v>16</c:v>
              </c:pt>
              <c:pt idx="13">
                <c:v>17</c:v>
              </c:pt>
              <c:pt idx="14">
                <c:v>18</c:v>
              </c:pt>
              <c:pt idx="15">
                <c:v>19</c:v>
              </c:pt>
              <c:pt idx="16">
                <c:v>20</c:v>
              </c:pt>
              <c:pt idx="17">
                <c:v>21</c:v>
              </c:pt>
              <c:pt idx="18">
                <c:v>22</c:v>
              </c:pt>
              <c:pt idx="19">
                <c:v>23</c:v>
              </c:pt>
              <c:pt idx="20">
                <c:v>24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'[Planilha_PIB_Cepea_Portugues_Site_atualizada(2).xlsx]PARTICIPAÇÃO_BR'!$H$9:$H$32</c:f>
              <c:numCache>
                <c:formatCode>0.0%</c:formatCode>
                <c:ptCount val="21"/>
                <c:pt idx="0">
                  <c:v>0.27825146634916398</c:v>
                </c:pt>
                <c:pt idx="1">
                  <c:v>0.2886199447252718</c:v>
                </c:pt>
                <c:pt idx="2">
                  <c:v>0.29029451334443462</c:v>
                </c:pt>
                <c:pt idx="3">
                  <c:v>0.29537707719088874</c:v>
                </c:pt>
                <c:pt idx="4">
                  <c:v>0.30448366273705424</c:v>
                </c:pt>
                <c:pt idx="5">
                  <c:v>0.27356288275283625</c:v>
                </c:pt>
                <c:pt idx="6">
                  <c:v>0.24207389910559468</c:v>
                </c:pt>
                <c:pt idx="7">
                  <c:v>0.23261654839449747</c:v>
                </c:pt>
                <c:pt idx="8">
                  <c:v>0.22720359194465378</c:v>
                </c:pt>
                <c:pt idx="9">
                  <c:v>0.22836618713766102</c:v>
                </c:pt>
                <c:pt idx="10">
                  <c:v>0.21521783401696917</c:v>
                </c:pt>
                <c:pt idx="11">
                  <c:v>0.21643290682527563</c:v>
                </c:pt>
                <c:pt idx="12">
                  <c:v>0.21027967395379943</c:v>
                </c:pt>
                <c:pt idx="13">
                  <c:v>0.19410696676436712</c:v>
                </c:pt>
                <c:pt idx="14">
                  <c:v>0.19169174687948662</c:v>
                </c:pt>
                <c:pt idx="15">
                  <c:v>0.19058366115236897</c:v>
                </c:pt>
                <c:pt idx="16">
                  <c:v>0.2053686364889632</c:v>
                </c:pt>
                <c:pt idx="17">
                  <c:v>0.22786558258718273</c:v>
                </c:pt>
                <c:pt idx="18">
                  <c:v>0.21271783259538449</c:v>
                </c:pt>
                <c:pt idx="19">
                  <c:v>0.20849685791719855</c:v>
                </c:pt>
                <c:pt idx="20">
                  <c:v>0.21400183396296385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3717-4144-9025-77BEFB752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4123464"/>
        <c:axId val="444130680"/>
      </c:lineChart>
      <c:catAx>
        <c:axId val="4495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9554264"/>
        <c:crosses val="autoZero"/>
        <c:auto val="1"/>
        <c:lblAlgn val="ctr"/>
        <c:lblOffset val="100"/>
        <c:noMultiLvlLbl val="0"/>
      </c:catAx>
      <c:valAx>
        <c:axId val="449554264"/>
        <c:scaling>
          <c:orientation val="minMax"/>
          <c:max val="18000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9553280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sz="1400" b="1"/>
                    <a:t>Trilhões</a:t>
                  </a:r>
                  <a:r>
                    <a:rPr lang="pt-BR" sz="1400" b="1" baseline="0"/>
                    <a:t> R$</a:t>
                  </a:r>
                  <a:endParaRPr lang="pt-BR" sz="1400" b="1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444130680"/>
        <c:scaling>
          <c:orientation val="minMax"/>
          <c:max val="0.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4123464"/>
        <c:crosses val="max"/>
        <c:crossBetween val="between"/>
      </c:valAx>
      <c:catAx>
        <c:axId val="444123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4130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452657232676725E-2"/>
          <c:y val="3.4133852735511824E-2"/>
          <c:w val="0.83215428464155383"/>
          <c:h val="0.77387299721863112"/>
        </c:manualLayout>
      </c:layout>
      <c:areaChart>
        <c:grouping val="standard"/>
        <c:varyColors val="0"/>
        <c:ser>
          <c:idx val="2"/>
          <c:order val="2"/>
          <c:tx>
            <c:v>Produção</c:v>
          </c:tx>
          <c:spPr>
            <a:solidFill>
              <a:srgbClr val="C0F4C4"/>
            </a:solidFill>
            <a:ln>
              <a:noFill/>
            </a:ln>
            <a:effectLst/>
          </c:spPr>
          <c:val>
            <c:numRef>
              <c:f>Produção!$C$41:$AS$41</c:f>
              <c:numCache>
                <c:formatCode>#,##0.0</c:formatCode>
                <c:ptCount val="43"/>
                <c:pt idx="0">
                  <c:v>38213.362999999998</c:v>
                </c:pt>
                <c:pt idx="1">
                  <c:v>41554.728000000003</c:v>
                </c:pt>
                <c:pt idx="2">
                  <c:v>50871.222000000002</c:v>
                </c:pt>
                <c:pt idx="3">
                  <c:v>52212.21</c:v>
                </c:pt>
                <c:pt idx="4">
                  <c:v>50861.078000000001</c:v>
                </c:pt>
                <c:pt idx="5">
                  <c:v>47654.563999999998</c:v>
                </c:pt>
                <c:pt idx="6">
                  <c:v>52431.001000000004</c:v>
                </c:pt>
                <c:pt idx="7">
                  <c:v>58143.299000000006</c:v>
                </c:pt>
                <c:pt idx="8">
                  <c:v>53925.173999999992</c:v>
                </c:pt>
                <c:pt idx="9">
                  <c:v>64949.260999999999</c:v>
                </c:pt>
                <c:pt idx="10">
                  <c:v>66307.573000000004</c:v>
                </c:pt>
                <c:pt idx="11">
                  <c:v>71487.59</c:v>
                </c:pt>
                <c:pt idx="12">
                  <c:v>58280.33</c:v>
                </c:pt>
                <c:pt idx="13">
                  <c:v>57899.6</c:v>
                </c:pt>
                <c:pt idx="14">
                  <c:v>68400.100000000006</c:v>
                </c:pt>
                <c:pt idx="15">
                  <c:v>68253.2</c:v>
                </c:pt>
                <c:pt idx="16">
                  <c:v>76035</c:v>
                </c:pt>
                <c:pt idx="17">
                  <c:v>81064.899999999994</c:v>
                </c:pt>
                <c:pt idx="18">
                  <c:v>73564.7</c:v>
                </c:pt>
                <c:pt idx="19">
                  <c:v>78426.7</c:v>
                </c:pt>
                <c:pt idx="20">
                  <c:v>76558.703999999983</c:v>
                </c:pt>
                <c:pt idx="21">
                  <c:v>82437.887499999997</c:v>
                </c:pt>
                <c:pt idx="22">
                  <c:v>83029.930999999982</c:v>
                </c:pt>
                <c:pt idx="23">
                  <c:v>100266.87699999999</c:v>
                </c:pt>
                <c:pt idx="24">
                  <c:v>96799</c:v>
                </c:pt>
                <c:pt idx="25">
                  <c:v>123168</c:v>
                </c:pt>
                <c:pt idx="26">
                  <c:v>119114.2</c:v>
                </c:pt>
                <c:pt idx="27">
                  <c:v>114695</c:v>
                </c:pt>
                <c:pt idx="28">
                  <c:v>122530.78278100002</c:v>
                </c:pt>
                <c:pt idx="29">
                  <c:v>131750.6</c:v>
                </c:pt>
                <c:pt idx="30">
                  <c:v>144137.29999999999</c:v>
                </c:pt>
                <c:pt idx="31">
                  <c:v>135134.5</c:v>
                </c:pt>
                <c:pt idx="32">
                  <c:v>149254.9</c:v>
                </c:pt>
                <c:pt idx="33">
                  <c:v>162803</c:v>
                </c:pt>
                <c:pt idx="34">
                  <c:v>166172.1</c:v>
                </c:pt>
                <c:pt idx="35">
                  <c:v>188658.04659999997</c:v>
                </c:pt>
                <c:pt idx="36">
                  <c:v>193622.01</c:v>
                </c:pt>
                <c:pt idx="37">
                  <c:v>207770.01160000003</c:v>
                </c:pt>
                <c:pt idx="38">
                  <c:v>186610.4032</c:v>
                </c:pt>
                <c:pt idx="39">
                  <c:v>237671.35219999996</c:v>
                </c:pt>
                <c:pt idx="40">
                  <c:v>227679.28519999998</c:v>
                </c:pt>
                <c:pt idx="41">
                  <c:v>241991.6</c:v>
                </c:pt>
                <c:pt idx="42">
                  <c:v>251904.2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B-416B-AD4A-7BD1B95F3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6717328"/>
        <c:axId val="1323672464"/>
      </c:areaChart>
      <c:barChart>
        <c:barDir val="col"/>
        <c:grouping val="clustered"/>
        <c:varyColors val="0"/>
        <c:ser>
          <c:idx val="0"/>
          <c:order val="0"/>
          <c:tx>
            <c:v>Area</c:v>
          </c:tx>
          <c:spPr>
            <a:solidFill>
              <a:srgbClr val="1056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42167085354508E-2"/>
                  <c:y val="4.1961990345197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AB-416B-AD4A-7BD1B95F3C54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 dirty="0"/>
                      <a:t>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FAB-416B-AD4A-7BD1B95F3C54}"/>
                </c:ext>
              </c:extLst>
            </c:dLbl>
            <c:dLbl>
              <c:idx val="4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B-416B-AD4A-7BD1B95F3C5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Portugues'!$C$6:$AS$6</c:f>
              <c:strCache>
                <c:ptCount val="43"/>
                <c:pt idx="0">
                  <c:v>1977/78 </c:v>
                </c:pt>
                <c:pt idx="2">
                  <c:v>1979/80</c:v>
                </c:pt>
                <c:pt idx="4">
                  <c:v>1981/82</c:v>
                </c:pt>
                <c:pt idx="6">
                  <c:v>1983/84</c:v>
                </c:pt>
                <c:pt idx="8">
                  <c:v>1985/86</c:v>
                </c:pt>
                <c:pt idx="10">
                  <c:v>1987/88</c:v>
                </c:pt>
                <c:pt idx="12">
                  <c:v>1989/90</c:v>
                </c:pt>
                <c:pt idx="14">
                  <c:v>1991/92</c:v>
                </c:pt>
                <c:pt idx="16">
                  <c:v>1993/94</c:v>
                </c:pt>
                <c:pt idx="18">
                  <c:v>1995/96</c:v>
                </c:pt>
                <c:pt idx="20">
                  <c:v>1997/98</c:v>
                </c:pt>
                <c:pt idx="22">
                  <c:v>1999/00</c:v>
                </c:pt>
                <c:pt idx="24">
                  <c:v>2001/02</c:v>
                </c:pt>
                <c:pt idx="26">
                  <c:v>2003/04</c:v>
                </c:pt>
                <c:pt idx="28">
                  <c:v>2005/06 </c:v>
                </c:pt>
                <c:pt idx="30">
                  <c:v>2007/08</c:v>
                </c:pt>
                <c:pt idx="32">
                  <c:v>2009/10</c:v>
                </c:pt>
                <c:pt idx="34">
                  <c:v>2011/12</c:v>
                </c:pt>
                <c:pt idx="36">
                  <c:v>2013/14</c:v>
                </c:pt>
                <c:pt idx="38">
                  <c:v>2015/16</c:v>
                </c:pt>
                <c:pt idx="40">
                  <c:v>2017/18</c:v>
                </c:pt>
                <c:pt idx="42">
                  <c:v>*2019/20</c:v>
                </c:pt>
              </c:strCache>
            </c:strRef>
          </c:cat>
          <c:val>
            <c:numRef>
              <c:f>'Gráfico Portugues'!$C$42:$AS$42</c:f>
              <c:numCache>
                <c:formatCode>#,##0.0</c:formatCode>
                <c:ptCount val="43"/>
                <c:pt idx="0">
                  <c:v>36570.559999999998</c:v>
                </c:pt>
                <c:pt idx="1">
                  <c:v>37495.213000000003</c:v>
                </c:pt>
                <c:pt idx="2">
                  <c:v>40158.182999999997</c:v>
                </c:pt>
                <c:pt idx="3">
                  <c:v>40384.043999999994</c:v>
                </c:pt>
                <c:pt idx="4">
                  <c:v>41174.892</c:v>
                </c:pt>
                <c:pt idx="5">
                  <c:v>37212.284999999996</c:v>
                </c:pt>
                <c:pt idx="6">
                  <c:v>38020.929000000004</c:v>
                </c:pt>
                <c:pt idx="7">
                  <c:v>39692.663000000008</c:v>
                </c:pt>
                <c:pt idx="8">
                  <c:v>42533.951000000001</c:v>
                </c:pt>
                <c:pt idx="9">
                  <c:v>42062.052999999993</c:v>
                </c:pt>
                <c:pt idx="10">
                  <c:v>42810.696000000004</c:v>
                </c:pt>
                <c:pt idx="11">
                  <c:v>42243.334999999999</c:v>
                </c:pt>
                <c:pt idx="12">
                  <c:v>38944.995000000003</c:v>
                </c:pt>
                <c:pt idx="13">
                  <c:v>37893.699999999997</c:v>
                </c:pt>
                <c:pt idx="14">
                  <c:v>38492.300000000003</c:v>
                </c:pt>
                <c:pt idx="15">
                  <c:v>35621.300000000003</c:v>
                </c:pt>
                <c:pt idx="16">
                  <c:v>39094</c:v>
                </c:pt>
                <c:pt idx="17">
                  <c:v>38538.9</c:v>
                </c:pt>
                <c:pt idx="18">
                  <c:v>36970.9</c:v>
                </c:pt>
                <c:pt idx="19">
                  <c:v>36574.800000000003</c:v>
                </c:pt>
                <c:pt idx="20">
                  <c:v>35000.800000000003</c:v>
                </c:pt>
                <c:pt idx="21">
                  <c:v>36896.199999999997</c:v>
                </c:pt>
                <c:pt idx="22">
                  <c:v>37824.300000000003</c:v>
                </c:pt>
                <c:pt idx="23">
                  <c:v>37847.300000000003</c:v>
                </c:pt>
                <c:pt idx="24">
                  <c:v>40235</c:v>
                </c:pt>
                <c:pt idx="25">
                  <c:v>43946.8</c:v>
                </c:pt>
                <c:pt idx="26">
                  <c:v>47422.5</c:v>
                </c:pt>
                <c:pt idx="27">
                  <c:v>49068.2</c:v>
                </c:pt>
                <c:pt idx="28">
                  <c:v>47867.623999999996</c:v>
                </c:pt>
                <c:pt idx="29">
                  <c:v>46212.599499999997</c:v>
                </c:pt>
                <c:pt idx="30">
                  <c:v>47411.199999999997</c:v>
                </c:pt>
                <c:pt idx="31">
                  <c:v>47674.400000000001</c:v>
                </c:pt>
                <c:pt idx="32">
                  <c:v>47415.7</c:v>
                </c:pt>
                <c:pt idx="33">
                  <c:v>49872.604999999996</c:v>
                </c:pt>
                <c:pt idx="34">
                  <c:v>50885.15</c:v>
                </c:pt>
                <c:pt idx="35">
                  <c:v>53562.97</c:v>
                </c:pt>
                <c:pt idx="36">
                  <c:v>57060</c:v>
                </c:pt>
                <c:pt idx="37">
                  <c:v>57914.7</c:v>
                </c:pt>
                <c:pt idx="38">
                  <c:v>58335.99</c:v>
                </c:pt>
                <c:pt idx="39">
                  <c:v>60889.3</c:v>
                </c:pt>
                <c:pt idx="40">
                  <c:v>61721.8</c:v>
                </c:pt>
                <c:pt idx="41">
                  <c:v>63262.2</c:v>
                </c:pt>
                <c:pt idx="42">
                  <c:v>64778.8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B-416B-AD4A-7BD1B95F3C54}"/>
            </c:ext>
          </c:extLst>
        </c:ser>
        <c:ser>
          <c:idx val="3"/>
          <c:order val="3"/>
          <c:tx>
            <c:v>Área 2ª Safra</c:v>
          </c:tx>
          <c:spPr>
            <a:solidFill>
              <a:srgbClr val="20A9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5284552845528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AB-416B-AD4A-7BD1B95F3C54}"/>
                </c:ext>
              </c:extLst>
            </c:dLbl>
            <c:dLbl>
              <c:idx val="42"/>
              <c:layout>
                <c:manualLayout>
                  <c:x val="5.7210966866841646E-3"/>
                  <c:y val="-3.9999995800525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AB-416B-AD4A-7BD1B95F3C54}"/>
                </c:ext>
              </c:extLst>
            </c:dLbl>
            <c:dLbl>
              <c:idx val="43"/>
              <c:layout>
                <c:manualLayout>
                  <c:x val="5.853658536585175E-3"/>
                  <c:y val="1.013229515581280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AB-416B-AD4A-7BD1B95F3C5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Portugues'!$C$6:$AS$6</c:f>
              <c:strCache>
                <c:ptCount val="43"/>
                <c:pt idx="0">
                  <c:v>1977/78 </c:v>
                </c:pt>
                <c:pt idx="2">
                  <c:v>1979/80</c:v>
                </c:pt>
                <c:pt idx="4">
                  <c:v>1981/82</c:v>
                </c:pt>
                <c:pt idx="6">
                  <c:v>1983/84</c:v>
                </c:pt>
                <c:pt idx="8">
                  <c:v>1985/86</c:v>
                </c:pt>
                <c:pt idx="10">
                  <c:v>1987/88</c:v>
                </c:pt>
                <c:pt idx="12">
                  <c:v>1989/90</c:v>
                </c:pt>
                <c:pt idx="14">
                  <c:v>1991/92</c:v>
                </c:pt>
                <c:pt idx="16">
                  <c:v>1993/94</c:v>
                </c:pt>
                <c:pt idx="18">
                  <c:v>1995/96</c:v>
                </c:pt>
                <c:pt idx="20">
                  <c:v>1997/98</c:v>
                </c:pt>
                <c:pt idx="22">
                  <c:v>1999/00</c:v>
                </c:pt>
                <c:pt idx="24">
                  <c:v>2001/02</c:v>
                </c:pt>
                <c:pt idx="26">
                  <c:v>2003/04</c:v>
                </c:pt>
                <c:pt idx="28">
                  <c:v>2005/06 </c:v>
                </c:pt>
                <c:pt idx="30">
                  <c:v>2007/08</c:v>
                </c:pt>
                <c:pt idx="32">
                  <c:v>2009/10</c:v>
                </c:pt>
                <c:pt idx="34">
                  <c:v>2011/12</c:v>
                </c:pt>
                <c:pt idx="36">
                  <c:v>2013/14</c:v>
                </c:pt>
                <c:pt idx="38">
                  <c:v>2015/16</c:v>
                </c:pt>
                <c:pt idx="40">
                  <c:v>2017/18</c:v>
                </c:pt>
                <c:pt idx="42">
                  <c:v>*2019/20</c:v>
                </c:pt>
              </c:strCache>
            </c:strRef>
          </c:cat>
          <c:val>
            <c:numRef>
              <c:f>'Area 2 Safra'!$C$5:$AS$5</c:f>
              <c:numCache>
                <c:formatCode>_(* #,##0.0_);_(* \(#,##0.0\);_(* "-"?_);_(@_)</c:formatCode>
                <c:ptCount val="43"/>
                <c:pt idx="0">
                  <c:v>2907.7</c:v>
                </c:pt>
                <c:pt idx="1">
                  <c:v>2762.7000000000003</c:v>
                </c:pt>
                <c:pt idx="2">
                  <c:v>3416.1</c:v>
                </c:pt>
                <c:pt idx="3">
                  <c:v>3944</c:v>
                </c:pt>
                <c:pt idx="4">
                  <c:v>4034.64</c:v>
                </c:pt>
                <c:pt idx="5">
                  <c:v>3303.5</c:v>
                </c:pt>
                <c:pt idx="6">
                  <c:v>3763</c:v>
                </c:pt>
                <c:pt idx="7">
                  <c:v>3835.4</c:v>
                </c:pt>
                <c:pt idx="8">
                  <c:v>4302.6000000000004</c:v>
                </c:pt>
                <c:pt idx="9">
                  <c:v>4100.1000000000004</c:v>
                </c:pt>
                <c:pt idx="10">
                  <c:v>4263.4000000000005</c:v>
                </c:pt>
                <c:pt idx="11">
                  <c:v>4174.7000000000007</c:v>
                </c:pt>
                <c:pt idx="12">
                  <c:v>3668.6000000000004</c:v>
                </c:pt>
                <c:pt idx="13">
                  <c:v>4216.3</c:v>
                </c:pt>
                <c:pt idx="14">
                  <c:v>4300.1000000000004</c:v>
                </c:pt>
                <c:pt idx="15">
                  <c:v>3626.2999999999997</c:v>
                </c:pt>
                <c:pt idx="16">
                  <c:v>5359.8000000000011</c:v>
                </c:pt>
                <c:pt idx="17">
                  <c:v>5315.2</c:v>
                </c:pt>
                <c:pt idx="18">
                  <c:v>5138.8999999999996</c:v>
                </c:pt>
                <c:pt idx="19">
                  <c:v>5382.6</c:v>
                </c:pt>
                <c:pt idx="20">
                  <c:v>4680.2999999999993</c:v>
                </c:pt>
                <c:pt idx="21">
                  <c:v>5486.0999999999995</c:v>
                </c:pt>
                <c:pt idx="22">
                  <c:v>5482.9000000000005</c:v>
                </c:pt>
                <c:pt idx="23">
                  <c:v>4310.7999999999993</c:v>
                </c:pt>
                <c:pt idx="24">
                  <c:v>4938.2</c:v>
                </c:pt>
                <c:pt idx="25">
                  <c:v>5677.8</c:v>
                </c:pt>
                <c:pt idx="26">
                  <c:v>5366.2999999999993</c:v>
                </c:pt>
                <c:pt idx="27">
                  <c:v>5070</c:v>
                </c:pt>
                <c:pt idx="28">
                  <c:v>5393.6979999999994</c:v>
                </c:pt>
                <c:pt idx="29">
                  <c:v>6292.0139999999992</c:v>
                </c:pt>
                <c:pt idx="30">
                  <c:v>7023.7000000000007</c:v>
                </c:pt>
                <c:pt idx="31">
                  <c:v>6904.8</c:v>
                </c:pt>
                <c:pt idx="32">
                  <c:v>6735.2999999999993</c:v>
                </c:pt>
                <c:pt idx="33">
                  <c:v>7942.9999999999991</c:v>
                </c:pt>
                <c:pt idx="34">
                  <c:v>9026</c:v>
                </c:pt>
                <c:pt idx="35">
                  <c:v>10356.4</c:v>
                </c:pt>
                <c:pt idx="36">
                  <c:v>10728.7</c:v>
                </c:pt>
                <c:pt idx="37">
                  <c:v>10880.300000000001</c:v>
                </c:pt>
                <c:pt idx="38">
                  <c:v>11886.39</c:v>
                </c:pt>
                <c:pt idx="39">
                  <c:v>13547.1</c:v>
                </c:pt>
                <c:pt idx="40">
                  <c:v>13073.1</c:v>
                </c:pt>
                <c:pt idx="41">
                  <c:v>14291.9</c:v>
                </c:pt>
                <c:pt idx="42">
                  <c:v>14599.699999999999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AB-416B-AD4A-7BD1B95F3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16717328"/>
        <c:axId val="1323672464"/>
      </c:barChart>
      <c:lineChart>
        <c:grouping val="standard"/>
        <c:varyColors val="0"/>
        <c:ser>
          <c:idx val="1"/>
          <c:order val="1"/>
          <c:tx>
            <c:v>Produtividade</c:v>
          </c:tx>
          <c:spPr>
            <a:ln w="38100" cap="rnd">
              <a:solidFill>
                <a:srgbClr val="15751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AB-416B-AD4A-7BD1B95F3C54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AB-416B-AD4A-7BD1B95F3C54}"/>
                </c:ext>
              </c:extLst>
            </c:dLbl>
            <c:dLbl>
              <c:idx val="4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AB-416B-AD4A-7BD1B95F3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Produtividade!$C$41:$AS$41</c:f>
              <c:numCache>
                <c:formatCode>_(* #,##0_);_(* \(#,##0\);_(* "-"_);_(@_)</c:formatCode>
                <c:ptCount val="43"/>
                <c:pt idx="0">
                  <c:v>1044.9214614159587</c:v>
                </c:pt>
                <c:pt idx="1">
                  <c:v>1108.2675540474993</c:v>
                </c:pt>
                <c:pt idx="2">
                  <c:v>1266.771009036938</c:v>
                </c:pt>
                <c:pt idx="3">
                  <c:v>1292.8920640042886</c:v>
                </c:pt>
                <c:pt idx="4">
                  <c:v>1235.2449643340899</c:v>
                </c:pt>
                <c:pt idx="5">
                  <c:v>1280.6137543018388</c:v>
                </c:pt>
                <c:pt idx="6">
                  <c:v>1379.0036797890973</c:v>
                </c:pt>
                <c:pt idx="7">
                  <c:v>1464.837443635364</c:v>
                </c:pt>
                <c:pt idx="8">
                  <c:v>1267.8148333786341</c:v>
                </c:pt>
                <c:pt idx="9">
                  <c:v>1544.1295982390591</c:v>
                </c:pt>
                <c:pt idx="10">
                  <c:v>1548.855290743229</c:v>
                </c:pt>
                <c:pt idx="11">
                  <c:v>1692.2809243162264</c:v>
                </c:pt>
                <c:pt idx="12">
                  <c:v>1496.478045510084</c:v>
                </c:pt>
                <c:pt idx="13">
                  <c:v>1527.9</c:v>
                </c:pt>
                <c:pt idx="14">
                  <c:v>1777</c:v>
                </c:pt>
                <c:pt idx="15">
                  <c:v>1916.1</c:v>
                </c:pt>
                <c:pt idx="16">
                  <c:v>1944.9</c:v>
                </c:pt>
                <c:pt idx="17">
                  <c:v>2103.5</c:v>
                </c:pt>
                <c:pt idx="18">
                  <c:v>1989.8</c:v>
                </c:pt>
                <c:pt idx="19">
                  <c:v>2144.3000000000002</c:v>
                </c:pt>
                <c:pt idx="20">
                  <c:v>2187.3000000000002</c:v>
                </c:pt>
                <c:pt idx="21">
                  <c:v>2234.3000000000002</c:v>
                </c:pt>
                <c:pt idx="22">
                  <c:v>2195.1</c:v>
                </c:pt>
                <c:pt idx="23">
                  <c:v>2649.2</c:v>
                </c:pt>
                <c:pt idx="24">
                  <c:v>2407</c:v>
                </c:pt>
                <c:pt idx="25">
                  <c:v>2803</c:v>
                </c:pt>
                <c:pt idx="26">
                  <c:v>2512</c:v>
                </c:pt>
                <c:pt idx="27">
                  <c:v>2339</c:v>
                </c:pt>
                <c:pt idx="28">
                  <c:v>2560</c:v>
                </c:pt>
                <c:pt idx="29">
                  <c:v>2851</c:v>
                </c:pt>
                <c:pt idx="30">
                  <c:v>3040</c:v>
                </c:pt>
                <c:pt idx="31" formatCode="#,##0">
                  <c:v>2835</c:v>
                </c:pt>
                <c:pt idx="32" formatCode="#,##0">
                  <c:v>3148</c:v>
                </c:pt>
                <c:pt idx="33" formatCode="#,##0">
                  <c:v>3264</c:v>
                </c:pt>
                <c:pt idx="34" formatCode="#,##0">
                  <c:v>3266</c:v>
                </c:pt>
                <c:pt idx="35" formatCode="#,##0">
                  <c:v>3522</c:v>
                </c:pt>
                <c:pt idx="36" formatCode="#,##0">
                  <c:v>3393</c:v>
                </c:pt>
                <c:pt idx="37" formatCode="#,##0">
                  <c:v>3588</c:v>
                </c:pt>
                <c:pt idx="38" formatCode="#,##0">
                  <c:v>3199</c:v>
                </c:pt>
                <c:pt idx="39" formatCode="#,##0">
                  <c:v>3903</c:v>
                </c:pt>
                <c:pt idx="40" formatCode="#,##0">
                  <c:v>3689</c:v>
                </c:pt>
                <c:pt idx="41" formatCode="#,##0">
                  <c:v>3825</c:v>
                </c:pt>
                <c:pt idx="42" formatCode="#,##0">
                  <c:v>3888.6827171852515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FAB-416B-AD4A-7BD1B95F3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267824"/>
        <c:axId val="1248605728"/>
      </c:lineChart>
      <c:catAx>
        <c:axId val="13167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672464"/>
        <c:crosses val="autoZero"/>
        <c:auto val="1"/>
        <c:lblAlgn val="ctr"/>
        <c:lblOffset val="100"/>
        <c:noMultiLvlLbl val="0"/>
      </c:catAx>
      <c:valAx>
        <c:axId val="1323672464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6717328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  hectares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12486057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kg/hectare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3267824"/>
        <c:crosses val="max"/>
        <c:crossBetween val="between"/>
      </c:valAx>
      <c:catAx>
        <c:axId val="132326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48605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25433860800343"/>
          <c:y val="0.94597873603259941"/>
          <c:w val="0.41341337533566935"/>
          <c:h val="5.4021263967400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0.87032</cdr:x>
      <cdr:y>0.00741</cdr:y>
    </cdr:from>
    <cdr:to>
      <cdr:x>0.90902</cdr:x>
      <cdr:y>0.06667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6779876" y="63501"/>
          <a:ext cx="746126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/>
            <a:t>258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920E-D4C1-4AE7-8CFE-4B89DE8764B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17B4-5182-477A-BA2B-3E5BE03E8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7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17B4-5182-477A-BA2B-3E5BE03E85E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97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D17B4-5182-477A-BA2B-3E5BE03E85E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2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3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9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4FEC-ABF5-4A7C-9F4E-229F4D4E17D6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E71FB-A6BA-466A-A3C6-B81F2804784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ção 2 de slide 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360007" y="1600204"/>
            <a:ext cx="11464335" cy="447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239352" y="191294"/>
            <a:ext cx="1683277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60007" y="332656"/>
            <a:ext cx="11464335" cy="89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41545" y="6426832"/>
            <a:ext cx="28448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AA6FF-DB2F-4698-BF1D-218DD1CBB003}" type="datetimeFigureOut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27448" y="6480558"/>
            <a:ext cx="28448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AA6FF-DB2F-4698-BF1D-218DD1CBB003}" type="datetimeFigureOut">
              <a:rPr kumimoji="0" lang="pt-B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Título 1"/>
          <p:cNvSpPr>
            <a:spLocks noGrp="1"/>
          </p:cNvSpPr>
          <p:nvPr>
            <p:ph type="title"/>
          </p:nvPr>
        </p:nvSpPr>
        <p:spPr>
          <a:xfrm>
            <a:off x="350263" y="361691"/>
            <a:ext cx="11481737" cy="870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idx="1"/>
          </p:nvPr>
        </p:nvSpPr>
        <p:spPr>
          <a:xfrm>
            <a:off x="350263" y="1600207"/>
            <a:ext cx="11481743" cy="445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7213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- Modelo 2 Logos Marke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6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1" y="274638"/>
            <a:ext cx="8736971" cy="850106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800" b="1" kern="1200" dirty="0">
                <a:solidFill>
                  <a:srgbClr val="2F3573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0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4FEC-ABF5-4A7C-9F4E-229F4D4E17D6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2020/11/11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E71FB-A6BA-466A-A3C6-B81F28047842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2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5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52306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0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5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2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4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7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2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6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ção 2 de slide 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360007" y="1600204"/>
            <a:ext cx="11464335" cy="4479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239352" y="191294"/>
            <a:ext cx="1683277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60007" y="332656"/>
            <a:ext cx="11464335" cy="89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41545" y="6426832"/>
            <a:ext cx="2844800" cy="31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0AAA6FF-DB2F-4698-BF1D-218DD1CBB003}" type="datetimeFigureOut">
              <a:rPr lang="pt-BR" smtClean="0"/>
              <a:pPr/>
              <a:t>11/11/2020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0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- Modelo 2 Logos Marke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>
          <a:xfrm>
            <a:off x="571462" y="1071546"/>
            <a:ext cx="11049077" cy="4857784"/>
          </a:xfrm>
        </p:spPr>
        <p:txBody>
          <a:bodyPr>
            <a:norm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defRPr sz="2400"/>
            </a:lvl1pPr>
            <a:lvl2pPr algn="just">
              <a:spcBef>
                <a:spcPts val="0"/>
              </a:spcBef>
              <a:spcAft>
                <a:spcPts val="600"/>
              </a:spcAft>
              <a:defRPr sz="2000"/>
            </a:lvl2pPr>
            <a:lvl3pPr algn="just">
              <a:spcBef>
                <a:spcPts val="0"/>
              </a:spcBef>
              <a:spcAft>
                <a:spcPts val="600"/>
              </a:spcAft>
              <a:defRPr sz="1800"/>
            </a:lvl3pPr>
            <a:lvl4pPr algn="just">
              <a:spcBef>
                <a:spcPts val="0"/>
              </a:spcBef>
              <a:spcAft>
                <a:spcPts val="600"/>
              </a:spcAft>
              <a:defRPr sz="1600"/>
            </a:lvl4pPr>
            <a:lvl5pPr algn="just"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1047751" y="6072189"/>
            <a:ext cx="139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F5D4-A45A-4FAF-925D-C7E0EF9BFB87}" type="datetimeFigureOut">
              <a:rPr lang="pt-BR"/>
              <a:pPr>
                <a:defRPr/>
              </a:pPr>
              <a:t>11/11/2020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83CB-9521-41AB-B4A8-2D4CE05FD1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7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3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RO">
    <p:bg>
      <p:bgPr>
        <a:solidFill>
          <a:srgbClr val="1F5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997C62-C23F-5D4A-81A0-8DAE88A44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18ABB6-4EA2-DE4E-BEBC-0C63DE15F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753" y="5979139"/>
            <a:ext cx="2432592" cy="497673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E80255D2-0251-4C8A-9A47-552992C7875E}"/>
              </a:ext>
            </a:extLst>
          </p:cNvPr>
          <p:cNvSpPr/>
          <p:nvPr userDrawn="1"/>
        </p:nvSpPr>
        <p:spPr>
          <a:xfrm>
            <a:off x="0" y="0"/>
            <a:ext cx="2049780" cy="6849001"/>
          </a:xfrm>
          <a:prstGeom prst="triangle">
            <a:avLst>
              <a:gd name="adj" fmla="val 0"/>
            </a:avLst>
          </a:prstGeom>
          <a:solidFill>
            <a:srgbClr val="1F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Imagem 14">
            <a:extLst>
              <a:ext uri="{FF2B5EF4-FFF2-40B4-BE49-F238E27FC236}">
                <a16:creationId xmlns:a16="http://schemas.microsoft.com/office/drawing/2014/main" id="{EAAAACC8-EF28-C145-B037-73E73E8953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4783016" cy="6858000"/>
          </a:xfrm>
          <a:custGeom>
            <a:avLst/>
            <a:gdLst>
              <a:gd name="connsiteX0" fmla="*/ 0 w 4783016"/>
              <a:gd name="connsiteY0" fmla="*/ 0 h 6858000"/>
              <a:gd name="connsiteX1" fmla="*/ 4783016 w 4783016"/>
              <a:gd name="connsiteY1" fmla="*/ 0 h 6858000"/>
              <a:gd name="connsiteX2" fmla="*/ 4783016 w 4783016"/>
              <a:gd name="connsiteY2" fmla="*/ 6858000 h 6858000"/>
              <a:gd name="connsiteX3" fmla="*/ 0 w 4783016"/>
              <a:gd name="connsiteY3" fmla="*/ 6858000 h 6858000"/>
              <a:gd name="connsiteX4" fmla="*/ 0 w 4783016"/>
              <a:gd name="connsiteY4" fmla="*/ 0 h 6858000"/>
              <a:gd name="connsiteX0" fmla="*/ 0 w 4783016"/>
              <a:gd name="connsiteY0" fmla="*/ 0 h 6858000"/>
              <a:gd name="connsiteX1" fmla="*/ 2606920 w 4783016"/>
              <a:gd name="connsiteY1" fmla="*/ 0 h 6858000"/>
              <a:gd name="connsiteX2" fmla="*/ 4783016 w 4783016"/>
              <a:gd name="connsiteY2" fmla="*/ 6858000 h 6858000"/>
              <a:gd name="connsiteX3" fmla="*/ 0 w 4783016"/>
              <a:gd name="connsiteY3" fmla="*/ 6858000 h 6858000"/>
              <a:gd name="connsiteX4" fmla="*/ 0 w 478301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016" h="6858000">
                <a:moveTo>
                  <a:pt x="0" y="0"/>
                </a:moveTo>
                <a:lnTo>
                  <a:pt x="2606920" y="0"/>
                </a:lnTo>
                <a:lnTo>
                  <a:pt x="478301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Texto 15">
            <a:extLst>
              <a:ext uri="{FF2B5EF4-FFF2-40B4-BE49-F238E27FC236}">
                <a16:creationId xmlns:a16="http://schemas.microsoft.com/office/drawing/2014/main" id="{DAD59182-EB29-2F4E-B643-2970782C45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429" y="1409194"/>
            <a:ext cx="5596509" cy="137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/>
              <a:t>Título em até 2 linhas</a:t>
            </a:r>
          </a:p>
          <a:p>
            <a:r>
              <a:rPr lang="pt-BR" err="1"/>
              <a:t>Calibri</a:t>
            </a:r>
            <a:r>
              <a:rPr lang="pt-BR"/>
              <a:t> negrito 30 Azul</a:t>
            </a:r>
          </a:p>
        </p:txBody>
      </p:sp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B2947A1D-F26C-EE4D-94EB-3ECFD8F970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9429" y="3035033"/>
            <a:ext cx="5596509" cy="6190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Subtítulo em até duas linhas (</a:t>
            </a:r>
            <a:r>
              <a:rPr lang="pt-BR" err="1"/>
              <a:t>Calibri</a:t>
            </a:r>
            <a:r>
              <a:rPr lang="pt-BR"/>
              <a:t> corpo, regular, 18, azul)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21C5ED54-605B-3A4B-B55B-372EA84766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9943" y="4025473"/>
            <a:ext cx="5595995" cy="583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pt-BR"/>
              <a:t>Autores: </a:t>
            </a:r>
            <a:r>
              <a:rPr lang="pt-BR" err="1"/>
              <a:t>Calibri</a:t>
            </a:r>
            <a:r>
              <a:rPr lang="pt-BR"/>
              <a:t> corpo, regular, 13, cinza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277C166F-9C57-F646-80F7-5ADC08301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9429" y="4762394"/>
            <a:ext cx="5596594" cy="406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Data: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9093200" y="5717308"/>
            <a:ext cx="3042920" cy="1079732"/>
            <a:chOff x="9093200" y="5717308"/>
            <a:chExt cx="3042920" cy="10797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AAECBC-983F-4515-BBD1-F77A68425C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200" y="5717308"/>
              <a:ext cx="3042920" cy="10797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Imagem 1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2193" y="6334511"/>
              <a:ext cx="482098" cy="387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2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- Modelo 2 Logos Marke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6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8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0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6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7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4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7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DD76-D9A2-43C0-8829-C5B388A3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1E4CA-65FD-43F6-A338-C1F8CD55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39458-A961-41CD-AFCD-2B633EDD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C8E34-940C-4F0B-BAEA-122A7B60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B9BD5-72C8-4DEA-A17F-35FD663A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9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4E6F4-ADD0-468D-9210-FFBAF3AD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34F57-7D82-42FB-8733-8CCE9AB2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7EAB2-CAB9-44F3-9BD3-8A9D84D4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600DD-5FC6-4EE4-83FE-8F370B8E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2D064E-88CB-4807-94A6-F140D4CB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E7EBF-6F81-426E-8BA8-A72ED2EC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A730F-BBBE-46F3-805B-4980AEC9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F1D5A-2505-47CD-90CA-79BF8F94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F7901B-F3CE-45B4-9560-D83AFB85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A7CA-A0B8-495F-A467-809290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6C188-6050-44A4-869C-6D3FDD07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9F626-3E03-4324-B8FB-7191BA157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0C1D8D-4807-4452-BF21-65B6EFA4C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4A1F35-CB5D-400E-8E49-3C0EA8B9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7585C6-0035-482F-AA49-088CCD6D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070D6-3C38-4372-93DE-49E296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5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D668-D353-4EDB-A9EC-66FFE36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AC34AD-A218-49C9-AEAE-F443017A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DE1E3-2E96-4081-80A8-DB1F960A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F120F7-16DB-46EA-940D-035657CC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9F966-A5B9-47F5-8300-FA40EE5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402C9-3AB2-4126-903D-EE80146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640159-F6EC-4F24-8EA9-B91D9759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8D09EE-2E81-4692-B5F5-83FFA2B4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4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499E3-183B-4DC4-9474-5C357A3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4D4E5B-1726-4A77-9DE9-98A86E05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BD1F7F-5461-4213-85C5-D08808E3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EE829-166E-4DD6-BC29-F5C438B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85643-0C8B-4192-B7E5-3A151879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D5CBCE-C5A3-4D0D-841A-388395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39F694-9A1C-4339-B580-2B02255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5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1427-6918-46EA-9140-75F3AD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EAF9F0-6F74-40FD-B4CE-DBF2F35F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3B4BA-5CE1-4BDC-A92F-6B76A2DB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4BA9CC-01C6-4931-9C13-C8E43FA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F3AA5-C9E7-44A1-AA16-8AA672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CF8E7-C477-49A0-B97C-3B0889B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2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6002E-F6B0-4804-A23A-287E23F4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4CEF8D-B7F2-4D25-B6C1-8D1C7676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1065A-A53B-4E75-9433-B3090DDF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D514E-C6C2-4F89-9336-09B0BA3F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9C014-3B67-481F-A79A-C0444E3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5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E2F819-28AA-4092-9684-5DF45DECD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4EB325-766E-43AB-BFA2-7483BAC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2466-0DCD-43D9-900D-7D0921B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5F28-7754-4AAD-8D5B-4D021207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0FCD2-24C2-45FB-8F2E-65B62F3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2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D4FEC-ABF5-4A7C-9F4E-229F4D4E17D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67E71FB-A6BA-466A-A3C6-B81F2804784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753" y="1333500"/>
            <a:ext cx="11525249" cy="4286251"/>
          </a:xfrm>
          <a:prstGeom prst="rect">
            <a:avLst/>
          </a:prstGeom>
        </p:spPr>
        <p:txBody>
          <a:bodyPr/>
          <a:lstStyle>
            <a:lvl1pPr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tr-T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0459" y="60324"/>
            <a:ext cx="8667811" cy="51115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16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77F68-FBBD-4FCB-8822-A785CFD1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85623C-8B1D-4E83-9D45-A0A3C1F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8B237-1761-489E-83BF-F0D510BC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D4F8C-1760-4D8D-898E-956AA463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0ADA2-92DC-44BA-9FBD-4FAA5C35552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5C780-568A-40A7-A21C-57A5A13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84CC5-42DE-47BE-A4E1-D3B193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E2AD5-3DBE-447B-A232-B6BF71265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0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744131-89BD-439B-AE87-4ED05C57A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0ADA2-92DC-44BA-9FBD-4FAA5C35552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8A2E35-AE25-4330-9946-5F56F5CD6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70D959-C0C8-4E39-96EC-6B3D2794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E2AD5-3DBE-447B-A232-B6BF712658A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403"/>
            <a:ext cx="10515600" cy="412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403"/>
            <a:ext cx="10515600" cy="412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403"/>
            <a:ext cx="10515600" cy="412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000C0E-E51C-45FB-83D7-91EEA55E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C3B1C1-0440-4DAA-B8F4-FB97D2FA0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3949"/>
            <a:ext cx="10515600" cy="468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356350"/>
            <a:ext cx="135172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" y="6349589"/>
            <a:ext cx="1408561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1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3E22F8AA-5799-4AA2-9671-AE018116D430}"/>
              </a:ext>
            </a:extLst>
          </p:cNvPr>
          <p:cNvSpPr/>
          <p:nvPr/>
        </p:nvSpPr>
        <p:spPr>
          <a:xfrm>
            <a:off x="-2" y="-13856"/>
            <a:ext cx="9216000" cy="6885711"/>
          </a:xfrm>
          <a:custGeom>
            <a:avLst/>
            <a:gdLst>
              <a:gd name="connsiteX0" fmla="*/ 0 w 9216000"/>
              <a:gd name="connsiteY0" fmla="*/ 0 h 6858000"/>
              <a:gd name="connsiteX1" fmla="*/ 9216000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  <a:gd name="connsiteX0" fmla="*/ 0 w 9216000"/>
              <a:gd name="connsiteY0" fmla="*/ 13855 h 6871855"/>
              <a:gd name="connsiteX1" fmla="*/ 7082400 w 9216000"/>
              <a:gd name="connsiteY1" fmla="*/ 0 h 6871855"/>
              <a:gd name="connsiteX2" fmla="*/ 9216000 w 9216000"/>
              <a:gd name="connsiteY2" fmla="*/ 6871855 h 6871855"/>
              <a:gd name="connsiteX3" fmla="*/ 0 w 9216000"/>
              <a:gd name="connsiteY3" fmla="*/ 6871855 h 6871855"/>
              <a:gd name="connsiteX4" fmla="*/ 0 w 9216000"/>
              <a:gd name="connsiteY4" fmla="*/ 13855 h 6871855"/>
              <a:gd name="connsiteX0" fmla="*/ 0 w 9216000"/>
              <a:gd name="connsiteY0" fmla="*/ 0 h 6858000"/>
              <a:gd name="connsiteX1" fmla="*/ 7595018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  <a:gd name="connsiteX0" fmla="*/ 0 w 9216000"/>
              <a:gd name="connsiteY0" fmla="*/ 0 h 6858000"/>
              <a:gd name="connsiteX1" fmla="*/ 7982945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0" h="6858000">
                <a:moveTo>
                  <a:pt x="0" y="0"/>
                </a:moveTo>
                <a:lnTo>
                  <a:pt x="7982945" y="0"/>
                </a:lnTo>
                <a:lnTo>
                  <a:pt x="92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E22F8AA-5799-4AA2-9671-AE018116D430}"/>
              </a:ext>
            </a:extLst>
          </p:cNvPr>
          <p:cNvSpPr/>
          <p:nvPr/>
        </p:nvSpPr>
        <p:spPr>
          <a:xfrm>
            <a:off x="0" y="-13856"/>
            <a:ext cx="9216000" cy="6871855"/>
          </a:xfrm>
          <a:custGeom>
            <a:avLst/>
            <a:gdLst>
              <a:gd name="connsiteX0" fmla="*/ 0 w 9216000"/>
              <a:gd name="connsiteY0" fmla="*/ 0 h 6858000"/>
              <a:gd name="connsiteX1" fmla="*/ 9216000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  <a:gd name="connsiteX0" fmla="*/ 0 w 9216000"/>
              <a:gd name="connsiteY0" fmla="*/ 13855 h 6871855"/>
              <a:gd name="connsiteX1" fmla="*/ 7082400 w 9216000"/>
              <a:gd name="connsiteY1" fmla="*/ 0 h 6871855"/>
              <a:gd name="connsiteX2" fmla="*/ 9216000 w 9216000"/>
              <a:gd name="connsiteY2" fmla="*/ 6871855 h 6871855"/>
              <a:gd name="connsiteX3" fmla="*/ 0 w 9216000"/>
              <a:gd name="connsiteY3" fmla="*/ 6871855 h 6871855"/>
              <a:gd name="connsiteX4" fmla="*/ 0 w 9216000"/>
              <a:gd name="connsiteY4" fmla="*/ 13855 h 6871855"/>
              <a:gd name="connsiteX0" fmla="*/ 0 w 9216000"/>
              <a:gd name="connsiteY0" fmla="*/ 0 h 6858000"/>
              <a:gd name="connsiteX1" fmla="*/ 7595018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  <a:gd name="connsiteX0" fmla="*/ 0 w 9216000"/>
              <a:gd name="connsiteY0" fmla="*/ 0 h 6858000"/>
              <a:gd name="connsiteX1" fmla="*/ 7553454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0" h="6858000">
                <a:moveTo>
                  <a:pt x="0" y="0"/>
                </a:moveTo>
                <a:lnTo>
                  <a:pt x="7553454" y="0"/>
                </a:lnTo>
                <a:lnTo>
                  <a:pt x="92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22F8AA-5799-4AA2-9671-AE018116D430}"/>
              </a:ext>
            </a:extLst>
          </p:cNvPr>
          <p:cNvSpPr/>
          <p:nvPr/>
        </p:nvSpPr>
        <p:spPr>
          <a:xfrm>
            <a:off x="-1" y="0"/>
            <a:ext cx="9216000" cy="6857999"/>
          </a:xfrm>
          <a:custGeom>
            <a:avLst/>
            <a:gdLst>
              <a:gd name="connsiteX0" fmla="*/ 0 w 9216000"/>
              <a:gd name="connsiteY0" fmla="*/ 0 h 6858000"/>
              <a:gd name="connsiteX1" fmla="*/ 9216000 w 9216000"/>
              <a:gd name="connsiteY1" fmla="*/ 0 h 6858000"/>
              <a:gd name="connsiteX2" fmla="*/ 9216000 w 9216000"/>
              <a:gd name="connsiteY2" fmla="*/ 6858000 h 6858000"/>
              <a:gd name="connsiteX3" fmla="*/ 0 w 9216000"/>
              <a:gd name="connsiteY3" fmla="*/ 6858000 h 6858000"/>
              <a:gd name="connsiteX4" fmla="*/ 0 w 9216000"/>
              <a:gd name="connsiteY4" fmla="*/ 0 h 6858000"/>
              <a:gd name="connsiteX0" fmla="*/ 0 w 9216000"/>
              <a:gd name="connsiteY0" fmla="*/ 13855 h 6871855"/>
              <a:gd name="connsiteX1" fmla="*/ 7082400 w 9216000"/>
              <a:gd name="connsiteY1" fmla="*/ 0 h 6871855"/>
              <a:gd name="connsiteX2" fmla="*/ 9216000 w 9216000"/>
              <a:gd name="connsiteY2" fmla="*/ 6871855 h 6871855"/>
              <a:gd name="connsiteX3" fmla="*/ 0 w 9216000"/>
              <a:gd name="connsiteY3" fmla="*/ 6871855 h 6871855"/>
              <a:gd name="connsiteX4" fmla="*/ 0 w 9216000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0" h="6871855">
                <a:moveTo>
                  <a:pt x="0" y="13855"/>
                </a:moveTo>
                <a:lnTo>
                  <a:pt x="7082400" y="0"/>
                </a:lnTo>
                <a:lnTo>
                  <a:pt x="921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002809"/>
          </a:solidFill>
          <a:ln>
            <a:solidFill>
              <a:srgbClr val="0D4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7" descr="Screen Shot 2019-04-03 at 20.35.25.png">
            <a:extLst>
              <a:ext uri="{FF2B5EF4-FFF2-40B4-BE49-F238E27FC236}">
                <a16:creationId xmlns:a16="http://schemas.microsoft.com/office/drawing/2014/main" id="{28CB2A9E-F642-4109-90DD-EBE43EB0A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12" y="1476707"/>
            <a:ext cx="2197404" cy="312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31825E7-5D23-4F6C-9990-736A3AF2295F}"/>
              </a:ext>
            </a:extLst>
          </p:cNvPr>
          <p:cNvSpPr txBox="1"/>
          <p:nvPr/>
        </p:nvSpPr>
        <p:spPr>
          <a:xfrm>
            <a:off x="459566" y="3167248"/>
            <a:ext cx="8296865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err="1">
                <a:solidFill>
                  <a:schemeClr val="bg1"/>
                </a:solidFill>
              </a:rPr>
              <a:t>Prof.</a:t>
            </a: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err="1">
                <a:solidFill>
                  <a:schemeClr val="bg1"/>
                </a:solidFill>
              </a:rPr>
              <a:t>Dr.</a:t>
            </a:r>
            <a:r>
              <a:rPr lang="en-ZA" sz="2800" dirty="0">
                <a:solidFill>
                  <a:schemeClr val="bg1"/>
                </a:solidFill>
              </a:rPr>
              <a:t> Marcos Fava </a:t>
            </a:r>
            <a:r>
              <a:rPr lang="en-ZA" sz="2800" dirty="0" err="1">
                <a:solidFill>
                  <a:schemeClr val="bg1"/>
                </a:solidFill>
              </a:rPr>
              <a:t>Neves</a:t>
            </a:r>
            <a:endParaRPr lang="en-ZA" sz="28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endParaRPr lang="bg-BG" sz="1600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r>
              <a:rPr lang="bg-BG" sz="1600" dirty="0">
                <a:solidFill>
                  <a:schemeClr val="bg1"/>
                </a:solidFill>
              </a:rPr>
              <a:t>Faculdade de Administraçao (FEA/RP)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Universidade de São Paulo, desde </a:t>
            </a:r>
            <a:r>
              <a:rPr lang="en-ZA" sz="1600" dirty="0">
                <a:solidFill>
                  <a:schemeClr val="bg1"/>
                </a:solidFill>
              </a:rPr>
              <a:t>1995</a:t>
            </a:r>
          </a:p>
          <a:p>
            <a:r>
              <a:rPr lang="bg-BG" sz="1600" dirty="0">
                <a:solidFill>
                  <a:schemeClr val="bg1"/>
                </a:solidFill>
              </a:rPr>
              <a:t>Escola de Administração de Empresas (EAESP/FGV)</a:t>
            </a:r>
            <a:r>
              <a:rPr lang="en-ZA" sz="1600" dirty="0">
                <a:solidFill>
                  <a:schemeClr val="bg1"/>
                </a:solidFill>
              </a:rPr>
              <a:t>,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2018</a:t>
            </a:r>
          </a:p>
          <a:p>
            <a:r>
              <a:rPr lang="bg-BG" sz="1600" dirty="0">
                <a:solidFill>
                  <a:schemeClr val="bg1"/>
                </a:solidFill>
              </a:rPr>
              <a:t>Center for Agricultural Business -</a:t>
            </a:r>
            <a:r>
              <a:rPr lang="en-ZA" sz="1600" dirty="0">
                <a:solidFill>
                  <a:schemeClr val="bg1"/>
                </a:solidFill>
              </a:rPr>
              <a:t> Purdue University</a:t>
            </a:r>
            <a:r>
              <a:rPr lang="bg-BG" sz="1600" dirty="0">
                <a:solidFill>
                  <a:schemeClr val="bg1"/>
                </a:solidFill>
              </a:rPr>
              <a:t> (Indiana/USA),</a:t>
            </a:r>
            <a:r>
              <a:rPr lang="en-ZA" sz="1600" dirty="0">
                <a:solidFill>
                  <a:schemeClr val="bg1"/>
                </a:solidFill>
              </a:rPr>
              <a:t> </a:t>
            </a:r>
            <a:r>
              <a:rPr lang="bg-BG" sz="1600" dirty="0">
                <a:solidFill>
                  <a:schemeClr val="bg1"/>
                </a:solidFill>
              </a:rPr>
              <a:t>desde</a:t>
            </a:r>
            <a:r>
              <a:rPr lang="en-ZA" sz="1600" dirty="0">
                <a:solidFill>
                  <a:schemeClr val="bg1"/>
                </a:solidFill>
              </a:rPr>
              <a:t> 2013</a:t>
            </a:r>
          </a:p>
          <a:p>
            <a:r>
              <a:rPr lang="bg-BG" sz="1600" dirty="0">
                <a:solidFill>
                  <a:schemeClr val="bg1"/>
                </a:solidFill>
              </a:rPr>
              <a:t>PAA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FAUBA </a:t>
            </a:r>
            <a:r>
              <a:rPr lang="mr-IN" sz="1600" dirty="0">
                <a:solidFill>
                  <a:schemeClr val="bg1"/>
                </a:solidFill>
              </a:rPr>
              <a:t>–</a:t>
            </a:r>
            <a:r>
              <a:rPr lang="bg-BG" sz="1600" dirty="0">
                <a:solidFill>
                  <a:schemeClr val="bg1"/>
                </a:solidFill>
              </a:rPr>
              <a:t> </a:t>
            </a:r>
            <a:r>
              <a:rPr lang="en-ZA" sz="1600" dirty="0">
                <a:solidFill>
                  <a:schemeClr val="bg1"/>
                </a:solidFill>
              </a:rPr>
              <a:t>Universi</a:t>
            </a:r>
            <a:r>
              <a:rPr lang="bg-BG" sz="1600" dirty="0">
                <a:solidFill>
                  <a:schemeClr val="bg1"/>
                </a:solidFill>
              </a:rPr>
              <a:t>dade de Buenos Aires, desde</a:t>
            </a:r>
            <a:r>
              <a:rPr lang="en-ZA" sz="1600" dirty="0">
                <a:solidFill>
                  <a:schemeClr val="bg1"/>
                </a:solidFill>
              </a:rPr>
              <a:t> 2006</a:t>
            </a:r>
          </a:p>
          <a:p>
            <a:r>
              <a:rPr lang="bg-BG" sz="1600" dirty="0">
                <a:solidFill>
                  <a:schemeClr val="bg1"/>
                </a:solidFill>
              </a:rPr>
              <a:t>Criador da Markestrat </a:t>
            </a:r>
            <a:r>
              <a:rPr lang="bg-BG" sz="1600" dirty="0">
                <a:solidFill>
                  <a:srgbClr val="FFFFFF"/>
                </a:solidFill>
              </a:rPr>
              <a:t>(www.markestrat.com.br) em 2004</a:t>
            </a:r>
          </a:p>
          <a:p>
            <a:r>
              <a:rPr lang="bg-BG" sz="1600" dirty="0">
                <a:solidFill>
                  <a:srgbClr val="FFFFFF"/>
                </a:solidFill>
              </a:rPr>
              <a:t>Especialista em planejamento estratégico no agronegócio    </a:t>
            </a:r>
            <a:endParaRPr lang="en-ZA" sz="1600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</a:pPr>
            <a:r>
              <a:rPr lang="en-ZA" sz="2400" dirty="0">
                <a:solidFill>
                  <a:schemeClr val="bg1"/>
                </a:solidFill>
              </a:rPr>
              <a:t>www.</a:t>
            </a:r>
            <a:r>
              <a:rPr lang="en-ZA" sz="2400" b="1" dirty="0">
                <a:solidFill>
                  <a:schemeClr val="bg1"/>
                </a:solidFill>
              </a:rPr>
              <a:t>doutoragro</a:t>
            </a:r>
            <a:r>
              <a:rPr lang="en-ZA" sz="2400" dirty="0">
                <a:solidFill>
                  <a:schemeClr val="bg1"/>
                </a:solidFill>
              </a:rPr>
              <a:t>.com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95C80279-2F2B-45EA-B9D5-E44A6E348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566" y="752802"/>
            <a:ext cx="6606251" cy="168604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</a:rPr>
              <a:t>Método </a:t>
            </a:r>
            <a:r>
              <a:rPr lang="pt-BR" sz="4000" dirty="0" err="1">
                <a:solidFill>
                  <a:schemeClr val="bg1"/>
                </a:solidFill>
              </a:rPr>
              <a:t>AgroPlanCom</a:t>
            </a:r>
            <a:r>
              <a:rPr lang="pt-BR" sz="4000" dirty="0">
                <a:solidFill>
                  <a:schemeClr val="bg1"/>
                </a:solidFill>
              </a:rPr>
              <a:t>: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Plano de Comunicação do Agronegócio</a:t>
            </a:r>
          </a:p>
        </p:txBody>
      </p:sp>
    </p:spTree>
    <p:extLst>
      <p:ext uri="{BB962C8B-B14F-4D97-AF65-F5344CB8AC3E}">
        <p14:creationId xmlns:p14="http://schemas.microsoft.com/office/powerpoint/2010/main" val="26655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AEB4C70-8EC5-4B79-8C47-968D9F0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334" y="682423"/>
            <a:ext cx="8603331" cy="54931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AD5E2B-FD5E-4516-BC17-46EB489D6E1C}"/>
              </a:ext>
            </a:extLst>
          </p:cNvPr>
          <p:cNvSpPr txBox="1"/>
          <p:nvPr/>
        </p:nvSpPr>
        <p:spPr>
          <a:xfrm>
            <a:off x="4173328" y="4093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/>
              <a:t>https://www.youtube.com/watch?v=WuuM4HdZDog</a:t>
            </a:r>
          </a:p>
        </p:txBody>
      </p:sp>
    </p:spTree>
    <p:extLst>
      <p:ext uri="{BB962C8B-B14F-4D97-AF65-F5344CB8AC3E}">
        <p14:creationId xmlns:p14="http://schemas.microsoft.com/office/powerpoint/2010/main" val="5454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3856"/>
            <a:ext cx="12192000" cy="849526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Evolução do PIB do Agronegócio Brasileiro por Categoria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836603"/>
              </p:ext>
            </p:extLst>
          </p:nvPr>
        </p:nvGraphicFramePr>
        <p:xfrm>
          <a:off x="268405" y="1316182"/>
          <a:ext cx="11655189" cy="496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2860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/>
            </a:lvl1pPr>
          </a:lstStyle>
          <a:p>
            <a:pPr algn="ctr"/>
            <a:r>
              <a:rPr lang="pt-BR" sz="1400" b="1" dirty="0"/>
              <a:t>Fonte: </a:t>
            </a:r>
            <a:r>
              <a:rPr lang="pt-BR" sz="1400" dirty="0"/>
              <a:t>CEPEA ESALQ</a:t>
            </a:r>
          </a:p>
          <a:p>
            <a:pPr algn="ctr"/>
            <a:r>
              <a:rPr lang="pt-BR" sz="1400" b="1" dirty="0"/>
              <a:t>Elaboração: </a:t>
            </a:r>
            <a:r>
              <a:rPr lang="pt-BR" sz="1400" dirty="0"/>
              <a:t>Prof. Marcos Fava Naves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Geração</a:t>
            </a:r>
            <a:r>
              <a:rPr lang="en-US" sz="2800" dirty="0"/>
              <a:t> de </a:t>
            </a:r>
            <a:r>
              <a:rPr lang="en-US" sz="2800" dirty="0" err="1"/>
              <a:t>Riqueza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7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Uso</a:t>
            </a:r>
            <a:r>
              <a:rPr lang="en-US" sz="2800" dirty="0"/>
              <a:t> da </a:t>
            </a:r>
            <a:r>
              <a:rPr lang="en-US" sz="2800" dirty="0" err="1"/>
              <a:t>Área</a:t>
            </a:r>
            <a:r>
              <a:rPr lang="en-US" sz="2800" dirty="0"/>
              <a:t> e </a:t>
            </a:r>
            <a:r>
              <a:rPr lang="en-US" sz="2800" dirty="0" err="1"/>
              <a:t>Conservação</a:t>
            </a:r>
            <a:endParaRPr lang="en-US" sz="2800" dirty="0"/>
          </a:p>
        </p:txBody>
      </p:sp>
      <p:pic>
        <p:nvPicPr>
          <p:cNvPr id="3" name="Content Placeholder 3" descr="WhatsApp Image 2017-10-08 at 17.57.47.jpeg">
            <a:extLst>
              <a:ext uri="{FF2B5EF4-FFF2-40B4-BE49-F238E27FC236}">
                <a16:creationId xmlns:a16="http://schemas.microsoft.com/office/drawing/2014/main" id="{5636BCD0-41BB-4777-923B-E04B8041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883" y="1244385"/>
            <a:ext cx="5411608" cy="44488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3DFEF7-BBA4-4EEC-8B48-7A958166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6644"/>
            <a:ext cx="6602883" cy="39390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B9B262-24C8-4D8A-86A0-763CE638BD1C}"/>
              </a:ext>
            </a:extLst>
          </p:cNvPr>
          <p:cNvSpPr txBox="1"/>
          <p:nvPr/>
        </p:nvSpPr>
        <p:spPr>
          <a:xfrm>
            <a:off x="464673" y="1244385"/>
            <a:ext cx="59239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ysClr val="windowText" lastClr="000000"/>
                </a:solidFill>
              </a:rPr>
              <a:t>Total Brazilian </a:t>
            </a:r>
            <a:r>
              <a:rPr lang="pt-BR" b="1" dirty="0" err="1">
                <a:solidFill>
                  <a:sysClr val="windowText" lastClr="000000"/>
                </a:solidFill>
              </a:rPr>
              <a:t>Territory</a:t>
            </a:r>
            <a:r>
              <a:rPr lang="pt-BR" b="1" dirty="0">
                <a:solidFill>
                  <a:sysClr val="windowText" lastClr="000000"/>
                </a:solidFill>
              </a:rPr>
              <a:t>:  </a:t>
            </a:r>
            <a:r>
              <a:rPr lang="pt-BR" b="1" dirty="0">
                <a:solidFill>
                  <a:sysClr val="windowText" lastClr="000000"/>
                </a:solidFill>
                <a:latin typeface="+mj-lt"/>
              </a:rPr>
              <a:t>851.6 </a:t>
            </a:r>
            <a:r>
              <a:rPr lang="pt-BR" b="1" dirty="0" err="1">
                <a:solidFill>
                  <a:sysClr val="windowText" lastClr="000000"/>
                </a:solidFill>
                <a:latin typeface="+mj-lt"/>
              </a:rPr>
              <a:t>million</a:t>
            </a:r>
            <a:r>
              <a:rPr lang="pt-BR" b="1" dirty="0">
                <a:solidFill>
                  <a:sysClr val="windowText" lastClr="000000"/>
                </a:solidFill>
                <a:latin typeface="+mj-lt"/>
              </a:rPr>
              <a:t> hectares</a:t>
            </a:r>
            <a:endParaRPr lang="en-US" b="1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E61CBC-F66F-4824-A113-09AA370B4ED3}"/>
              </a:ext>
            </a:extLst>
          </p:cNvPr>
          <p:cNvSpPr txBox="1"/>
          <p:nvPr/>
        </p:nvSpPr>
        <p:spPr>
          <a:xfrm>
            <a:off x="399766" y="167174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Land Use in </a:t>
            </a:r>
            <a:r>
              <a:rPr lang="pt-BR" sz="2000" b="1" dirty="0" err="1"/>
              <a:t>Brazil</a:t>
            </a:r>
            <a:r>
              <a:rPr lang="pt-BR" sz="2000" b="1" dirty="0"/>
              <a:t>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9CD5C7-9E85-4540-B744-817BD60CB5EF}"/>
              </a:ext>
            </a:extLst>
          </p:cNvPr>
          <p:cNvSpPr txBox="1"/>
          <p:nvPr/>
        </p:nvSpPr>
        <p:spPr>
          <a:xfrm>
            <a:off x="1" y="649001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0"/>
              </a:spcAft>
              <a:defRPr sz="1400"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pt-BR" b="1" dirty="0"/>
              <a:t>Fonte:</a:t>
            </a:r>
            <a:r>
              <a:rPr lang="pt-BR" dirty="0"/>
              <a:t> Autores com base em Embrapa Evaristo Miranda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3277C3-ACA4-496A-A6ED-F6948C616225}"/>
              </a:ext>
            </a:extLst>
          </p:cNvPr>
          <p:cNvSpPr txBox="1"/>
          <p:nvPr/>
        </p:nvSpPr>
        <p:spPr>
          <a:xfrm>
            <a:off x="0" y="6448132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0"/>
              </a:spcAft>
              <a:defRPr sz="1400"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pt-BR" b="1" dirty="0"/>
              <a:t>Fonte: </a:t>
            </a:r>
            <a:r>
              <a:rPr lang="pt-BR" dirty="0"/>
              <a:t>MME</a:t>
            </a:r>
            <a:endParaRPr lang="en-US" dirty="0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Biocombustíveis</a:t>
            </a:r>
            <a:r>
              <a:rPr lang="en-US" sz="2800" dirty="0"/>
              <a:t> e </a:t>
            </a:r>
            <a:r>
              <a:rPr lang="en-US" sz="2800" dirty="0" err="1"/>
              <a:t>Matriz</a:t>
            </a:r>
            <a:r>
              <a:rPr lang="en-US" sz="2800" dirty="0"/>
              <a:t> </a:t>
            </a:r>
            <a:r>
              <a:rPr lang="en-US" sz="2800" dirty="0" err="1"/>
              <a:t>Energética</a:t>
            </a:r>
            <a:endParaRPr lang="en-US" sz="2800" dirty="0"/>
          </a:p>
        </p:txBody>
      </p:sp>
      <p:pic>
        <p:nvPicPr>
          <p:cNvPr id="2" name="Content Placeholder 5" descr="emissoes de carbono.jpeg">
            <a:extLst>
              <a:ext uri="{FF2B5EF4-FFF2-40B4-BE49-F238E27FC236}">
                <a16:creationId xmlns:a16="http://schemas.microsoft.com/office/drawing/2014/main" id="{AE0A1A33-A86D-45ED-808A-ADC8E9DB3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9"/>
          <a:stretch/>
        </p:blipFill>
        <p:spPr>
          <a:xfrm>
            <a:off x="932959" y="1276409"/>
            <a:ext cx="4199889" cy="46924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9EC000-A989-4D84-A59B-E6EDD093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55" y="865075"/>
            <a:ext cx="5348151" cy="35455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28C9E6C-06CE-479F-B30D-62859B372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42" y="4410615"/>
            <a:ext cx="3167222" cy="17997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F1840B-94C8-4678-B87A-77123A812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384" y="4410614"/>
            <a:ext cx="3167222" cy="17997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827E8B1-DCD7-4C8A-BEFC-9E7C887843F2}"/>
              </a:ext>
            </a:extLst>
          </p:cNvPr>
          <p:cNvSpPr txBox="1"/>
          <p:nvPr/>
        </p:nvSpPr>
        <p:spPr>
          <a:xfrm>
            <a:off x="5795530" y="87629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Brazilian Energy Matrix</a:t>
            </a:r>
          </a:p>
        </p:txBody>
      </p:sp>
    </p:spTree>
    <p:extLst>
      <p:ext uri="{BB962C8B-B14F-4D97-AF65-F5344CB8AC3E}">
        <p14:creationId xmlns:p14="http://schemas.microsoft.com/office/powerpoint/2010/main" val="11065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892EDB3-B457-4A3D-9B51-2CFCAC3A6825}"/>
              </a:ext>
            </a:extLst>
          </p:cNvPr>
          <p:cNvSpPr txBox="1"/>
          <p:nvPr/>
        </p:nvSpPr>
        <p:spPr>
          <a:xfrm>
            <a:off x="4009968" y="6084687"/>
            <a:ext cx="23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/>
            </a:lvl1pPr>
          </a:lstStyle>
          <a:p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+80%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9B7E6-9044-4547-8FA9-B6EE916F6350}"/>
              </a:ext>
            </a:extLst>
          </p:cNvPr>
          <p:cNvSpPr txBox="1"/>
          <p:nvPr/>
        </p:nvSpPr>
        <p:spPr>
          <a:xfrm>
            <a:off x="5167184" y="6084687"/>
            <a:ext cx="23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/>
            </a:lvl1pPr>
          </a:lstStyle>
          <a:p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+402%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F8DE9C-3BC8-40A5-9AAB-04623A6F118E}"/>
              </a:ext>
            </a:extLst>
          </p:cNvPr>
          <p:cNvSpPr txBox="1"/>
          <p:nvPr/>
        </p:nvSpPr>
        <p:spPr>
          <a:xfrm>
            <a:off x="6728913" y="6084687"/>
            <a:ext cx="23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/>
            </a:lvl1pPr>
          </a:lstStyle>
          <a:p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+274%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C674D8-7486-454D-AC62-8FB5872DCFE4}"/>
              </a:ext>
            </a:extLst>
          </p:cNvPr>
          <p:cNvSpPr txBox="1"/>
          <p:nvPr/>
        </p:nvSpPr>
        <p:spPr>
          <a:xfrm>
            <a:off x="3605455" y="6084687"/>
            <a:ext cx="110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/>
            </a:lvl1pPr>
          </a:lstStyle>
          <a:p>
            <a:r>
              <a:rPr lang="pt-BR" sz="2000" dirty="0">
                <a:solidFill>
                  <a:schemeClr val="accent4">
                    <a:lumMod val="50000"/>
                  </a:schemeClr>
                </a:solidFill>
              </a:rPr>
              <a:t>+575%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4B7892-DABE-4B07-9CE8-A8DF2E2A0E0C}"/>
              </a:ext>
            </a:extLst>
          </p:cNvPr>
          <p:cNvSpPr txBox="1"/>
          <p:nvPr/>
        </p:nvSpPr>
        <p:spPr>
          <a:xfrm>
            <a:off x="0" y="6500839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Fonte: </a:t>
            </a:r>
            <a:r>
              <a:rPr lang="pt-BR" sz="1400" dirty="0"/>
              <a:t>CONAB. *Fechamento de Outubro 2020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52401" y="1614488"/>
            <a:ext cx="12496798" cy="4470199"/>
            <a:chOff x="0" y="0"/>
            <a:chExt cx="14168438" cy="6731001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6576B5DA-FBBE-44C6-BE19-474A006B5D70}"/>
                </a:ext>
              </a:extLst>
            </p:cNvPr>
            <p:cNvGraphicFramePr/>
            <p:nvPr/>
          </p:nvGraphicFramePr>
          <p:xfrm>
            <a:off x="0" y="0"/>
            <a:ext cx="14168438" cy="6731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CaixaDeTexto 1"/>
            <p:cNvSpPr txBox="1"/>
            <p:nvPr/>
          </p:nvSpPr>
          <p:spPr>
            <a:xfrm>
              <a:off x="1043242" y="4278314"/>
              <a:ext cx="747927" cy="49212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38</a:t>
              </a: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4AF9C9EE-6D22-41CC-889C-59F5B96E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91" y="1281153"/>
            <a:ext cx="12191999" cy="453731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Evolução da Área Plantada, Produção e Produtividade</a:t>
            </a:r>
            <a:endParaRPr lang="en-US" sz="20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6D84C56-BFF2-4DA3-BBED-784763F3E4D7}"/>
              </a:ext>
            </a:extLst>
          </p:cNvPr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Produção</a:t>
            </a:r>
            <a:r>
              <a:rPr lang="en-US" sz="2800" dirty="0"/>
              <a:t> e </a:t>
            </a:r>
            <a:r>
              <a:rPr lang="en-US" sz="2800" dirty="0" err="1"/>
              <a:t>Eficiência</a:t>
            </a:r>
            <a:r>
              <a:rPr lang="en-US" sz="2800" dirty="0"/>
              <a:t> </a:t>
            </a:r>
            <a:r>
              <a:rPr lang="en-US" sz="2800" dirty="0" err="1"/>
              <a:t>Agrícola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7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4"/>
          <p:cNvSpPr txBox="1"/>
          <p:nvPr/>
        </p:nvSpPr>
        <p:spPr>
          <a:xfrm>
            <a:off x="1312993" y="1473841"/>
            <a:ext cx="2377693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COMPARAÇÃO </a:t>
            </a: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DE</a:t>
            </a:r>
            <a:r>
              <a:rPr sz="1100" b="1" spc="-5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</a:t>
            </a: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PRODUTIVIDADE</a:t>
            </a: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  <a:p>
            <a:pPr>
              <a:lnSpc>
                <a:spcPts val="2160"/>
              </a:lnSpc>
            </a:pP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ALGODÃO </a:t>
            </a:r>
            <a:r>
              <a:rPr sz="1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EM</a:t>
            </a:r>
            <a:r>
              <a:rPr sz="1400" b="1" spc="-40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</a:t>
            </a:r>
            <a:r>
              <a:rPr sz="1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PLUMA</a:t>
            </a:r>
            <a:endParaRPr sz="1400" b="1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  <a:p>
            <a:pPr>
              <a:lnSpc>
                <a:spcPct val="100000"/>
              </a:lnSpc>
            </a:pP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SAFRA </a:t>
            </a: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2017/18 –</a:t>
            </a:r>
            <a:r>
              <a:rPr sz="1100" b="1" spc="-60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</a:t>
            </a: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Kg/ha</a:t>
            </a: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40" name="Picture 2" descr="Resultado de imagem para slc agricola logo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255" y="282578"/>
            <a:ext cx="1665153" cy="3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13"/>
          <p:cNvSpPr txBox="1"/>
          <p:nvPr/>
        </p:nvSpPr>
        <p:spPr>
          <a:xfrm>
            <a:off x="1315360" y="3279378"/>
            <a:ext cx="2847340" cy="682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680"/>
              </a:lnSpc>
              <a:spcBef>
                <a:spcPts val="105"/>
              </a:spcBef>
            </a:pP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COMPARAÇÃO </a:t>
            </a: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DE</a:t>
            </a:r>
            <a:r>
              <a:rPr sz="1100" b="1" spc="-5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</a:t>
            </a: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PRODUTIVIDADE</a:t>
            </a: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  <a:p>
            <a:pPr>
              <a:lnSpc>
                <a:spcPts val="2160"/>
              </a:lnSpc>
            </a:pP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SOJA</a:t>
            </a:r>
          </a:p>
          <a:p>
            <a:pPr>
              <a:lnSpc>
                <a:spcPct val="100000"/>
              </a:lnSpc>
            </a:pP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SAFRA </a:t>
            </a: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2017/18 –</a:t>
            </a:r>
            <a:r>
              <a:rPr sz="1100" b="1" spc="-5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</a:t>
            </a:r>
            <a:r>
              <a:rPr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Kg/ha</a:t>
            </a: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grpSp>
        <p:nvGrpSpPr>
          <p:cNvPr id="114" name="Agrupar 113"/>
          <p:cNvGrpSpPr/>
          <p:nvPr/>
        </p:nvGrpSpPr>
        <p:grpSpPr>
          <a:xfrm>
            <a:off x="3614442" y="999578"/>
            <a:ext cx="7900412" cy="1720302"/>
            <a:chOff x="3614442" y="999578"/>
            <a:chExt cx="7900412" cy="1720302"/>
          </a:xfrm>
        </p:grpSpPr>
        <p:grpSp>
          <p:nvGrpSpPr>
            <p:cNvPr id="42" name="Agrupar 41"/>
            <p:cNvGrpSpPr/>
            <p:nvPr/>
          </p:nvGrpSpPr>
          <p:grpSpPr>
            <a:xfrm>
              <a:off x="3614442" y="999578"/>
              <a:ext cx="7900412" cy="1720302"/>
              <a:chOff x="2625354" y="967771"/>
              <a:chExt cx="7399270" cy="3617413"/>
            </a:xfrm>
          </p:grpSpPr>
          <p:sp>
            <p:nvSpPr>
              <p:cNvPr id="4" name="object 3"/>
              <p:cNvSpPr/>
              <p:nvPr/>
            </p:nvSpPr>
            <p:spPr>
              <a:xfrm>
                <a:off x="3672907" y="1470381"/>
                <a:ext cx="2122563" cy="1031177"/>
              </a:xfrm>
              <a:custGeom>
                <a:avLst/>
                <a:gdLst/>
                <a:ahLst/>
                <a:cxnLst/>
                <a:rect l="l" t="t" r="r" b="b"/>
                <a:pathLst>
                  <a:path w="2581910" h="1351914">
                    <a:moveTo>
                      <a:pt x="2581656" y="0"/>
                    </a:moveTo>
                    <a:lnTo>
                      <a:pt x="0" y="0"/>
                    </a:lnTo>
                    <a:lnTo>
                      <a:pt x="0" y="1351788"/>
                    </a:lnTo>
                    <a:lnTo>
                      <a:pt x="1290828" y="992632"/>
                    </a:lnTo>
                    <a:lnTo>
                      <a:pt x="2581656" y="992632"/>
                    </a:lnTo>
                    <a:lnTo>
                      <a:pt x="2581656" y="0"/>
                    </a:lnTo>
                    <a:close/>
                  </a:path>
                  <a:path w="2581910" h="1351914">
                    <a:moveTo>
                      <a:pt x="2581656" y="992632"/>
                    </a:moveTo>
                    <a:lnTo>
                      <a:pt x="1290828" y="992632"/>
                    </a:lnTo>
                    <a:lnTo>
                      <a:pt x="2581656" y="1351788"/>
                    </a:lnTo>
                    <a:lnTo>
                      <a:pt x="2581656" y="992632"/>
                    </a:lnTo>
                    <a:close/>
                  </a:path>
                </a:pathLst>
              </a:custGeom>
              <a:solidFill>
                <a:srgbClr val="FFFF89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" name="object 4"/>
              <p:cNvSpPr txBox="1"/>
              <p:nvPr/>
            </p:nvSpPr>
            <p:spPr>
              <a:xfrm>
                <a:off x="3501092" y="967771"/>
                <a:ext cx="2389191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dirty="0">
                    <a:latin typeface="+mj-lt"/>
                    <a:cs typeface="Tahoma"/>
                  </a:rPr>
                  <a:t>10,2% </a:t>
                </a:r>
                <a:r>
                  <a:rPr sz="1100" b="1" spc="-5" dirty="0" err="1">
                    <a:latin typeface="+mj-lt"/>
                    <a:cs typeface="Tahoma"/>
                  </a:rPr>
                  <a:t>acima</a:t>
                </a:r>
                <a:r>
                  <a:rPr sz="1100" b="1" spc="-55" dirty="0">
                    <a:latin typeface="+mj-lt"/>
                    <a:cs typeface="Tahoma"/>
                  </a:rPr>
                  <a:t> </a:t>
                </a:r>
                <a:r>
                  <a:rPr sz="1100" b="1" spc="-5" dirty="0">
                    <a:latin typeface="+mj-lt"/>
                    <a:cs typeface="Tahoma"/>
                  </a:rPr>
                  <a:t>da</a:t>
                </a:r>
                <a:r>
                  <a:rPr lang="pt-BR" sz="1100" dirty="0">
                    <a:latin typeface="+mj-lt"/>
                    <a:cs typeface="Tahoma"/>
                  </a:rPr>
                  <a:t> </a:t>
                </a:r>
                <a:r>
                  <a:rPr sz="1100" b="1" dirty="0" err="1">
                    <a:latin typeface="+mj-lt"/>
                    <a:cs typeface="Tahoma"/>
                  </a:rPr>
                  <a:t>média</a:t>
                </a:r>
                <a:r>
                  <a:rPr sz="1100" b="1" spc="-50" dirty="0">
                    <a:latin typeface="+mj-lt"/>
                    <a:cs typeface="Tahoma"/>
                  </a:rPr>
                  <a:t> </a:t>
                </a:r>
                <a:r>
                  <a:rPr sz="1100" b="1" spc="-5" dirty="0">
                    <a:latin typeface="+mj-lt"/>
                    <a:cs typeface="Tahoma"/>
                  </a:rPr>
                  <a:t>brasileira</a:t>
                </a:r>
                <a:endParaRPr sz="1100" dirty="0">
                  <a:latin typeface="+mj-lt"/>
                  <a:cs typeface="Tahoma"/>
                </a:endParaRPr>
              </a:p>
            </p:txBody>
          </p:sp>
          <p:sp>
            <p:nvSpPr>
              <p:cNvPr id="8" name="object 15"/>
              <p:cNvSpPr txBox="1"/>
              <p:nvPr/>
            </p:nvSpPr>
            <p:spPr>
              <a:xfrm>
                <a:off x="6660147" y="2028475"/>
                <a:ext cx="151333" cy="1671769"/>
              </a:xfrm>
              <a:prstGeom prst="rect">
                <a:avLst/>
              </a:prstGeom>
            </p:spPr>
            <p:txBody>
              <a:bodyPr vert="vert270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50" spc="-5" dirty="0">
                    <a:solidFill>
                      <a:srgbClr val="006239"/>
                    </a:solidFill>
                    <a:latin typeface="+mj-lt"/>
                    <a:cs typeface="Tahoma"/>
                  </a:rPr>
                  <a:t>80%</a:t>
                </a:r>
                <a:r>
                  <a:rPr sz="1050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lang="pt-BR" sz="1050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sz="1050" i="1" dirty="0" err="1">
                    <a:solidFill>
                      <a:srgbClr val="006239"/>
                    </a:solidFill>
                    <a:latin typeface="+mj-lt"/>
                    <a:cs typeface="Tahoma"/>
                  </a:rPr>
                  <a:t>irrigado</a:t>
                </a:r>
                <a:endParaRPr sz="1050" i="1" dirty="0">
                  <a:latin typeface="+mj-lt"/>
                  <a:cs typeface="Tahoma"/>
                </a:endParaRPr>
              </a:p>
            </p:txBody>
          </p:sp>
          <p:sp>
            <p:nvSpPr>
              <p:cNvPr id="9" name="object 16"/>
              <p:cNvSpPr txBox="1"/>
              <p:nvPr/>
            </p:nvSpPr>
            <p:spPr>
              <a:xfrm>
                <a:off x="7738233" y="1756613"/>
                <a:ext cx="151333" cy="1933809"/>
              </a:xfrm>
              <a:prstGeom prst="rect">
                <a:avLst/>
              </a:prstGeom>
            </p:spPr>
            <p:txBody>
              <a:bodyPr vert="vert270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50" i="1" spc="-5" dirty="0">
                    <a:solidFill>
                      <a:srgbClr val="006239"/>
                    </a:solidFill>
                    <a:latin typeface="+mj-lt"/>
                    <a:cs typeface="Tahoma"/>
                  </a:rPr>
                  <a:t>30%</a:t>
                </a:r>
                <a:r>
                  <a:rPr sz="1050" i="1" spc="-65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sz="1050" i="1" dirty="0">
                    <a:solidFill>
                      <a:srgbClr val="006239"/>
                    </a:solidFill>
                    <a:latin typeface="+mj-lt"/>
                    <a:cs typeface="Tahoma"/>
                  </a:rPr>
                  <a:t>irrigado</a:t>
                </a:r>
                <a:endParaRPr sz="1050" i="1" dirty="0">
                  <a:latin typeface="+mj-lt"/>
                  <a:cs typeface="Tahoma"/>
                </a:endParaRPr>
              </a:p>
            </p:txBody>
          </p:sp>
          <p:sp>
            <p:nvSpPr>
              <p:cNvPr id="10" name="object 17"/>
              <p:cNvSpPr txBox="1"/>
              <p:nvPr/>
            </p:nvSpPr>
            <p:spPr>
              <a:xfrm>
                <a:off x="8787133" y="1756613"/>
                <a:ext cx="151333" cy="1943890"/>
              </a:xfrm>
              <a:prstGeom prst="rect">
                <a:avLst/>
              </a:prstGeom>
            </p:spPr>
            <p:txBody>
              <a:bodyPr vert="vert270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50" i="1" spc="-5" dirty="0">
                    <a:solidFill>
                      <a:srgbClr val="006239"/>
                    </a:solidFill>
                    <a:latin typeface="+mj-lt"/>
                    <a:cs typeface="Tahoma"/>
                  </a:rPr>
                  <a:t>100%</a:t>
                </a:r>
                <a:r>
                  <a:rPr sz="1050" i="1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lang="pt-BR" sz="1050" i="1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sz="1050" i="1" dirty="0" err="1">
                    <a:solidFill>
                      <a:srgbClr val="006239"/>
                    </a:solidFill>
                    <a:latin typeface="+mj-lt"/>
                    <a:cs typeface="Tahoma"/>
                  </a:rPr>
                  <a:t>irrigado</a:t>
                </a:r>
                <a:endParaRPr sz="1050" i="1" dirty="0">
                  <a:latin typeface="+mj-lt"/>
                  <a:cs typeface="Tahoma"/>
                </a:endParaRPr>
              </a:p>
            </p:txBody>
          </p:sp>
          <p:sp>
            <p:nvSpPr>
              <p:cNvPr id="11" name="object 18"/>
              <p:cNvSpPr txBox="1"/>
              <p:nvPr/>
            </p:nvSpPr>
            <p:spPr>
              <a:xfrm>
                <a:off x="9835566" y="1962316"/>
                <a:ext cx="151333" cy="1737929"/>
              </a:xfrm>
              <a:prstGeom prst="rect">
                <a:avLst/>
              </a:prstGeom>
            </p:spPr>
            <p:txBody>
              <a:bodyPr vert="vert270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050" i="1" spc="-5" dirty="0">
                    <a:solidFill>
                      <a:srgbClr val="006239"/>
                    </a:solidFill>
                    <a:latin typeface="+mj-lt"/>
                    <a:cs typeface="Tahoma"/>
                  </a:rPr>
                  <a:t>40%</a:t>
                </a:r>
                <a:r>
                  <a:rPr sz="1050" i="1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lang="pt-BR" sz="1050" i="1" spc="-70" dirty="0">
                    <a:solidFill>
                      <a:srgbClr val="006239"/>
                    </a:solidFill>
                    <a:latin typeface="+mj-lt"/>
                    <a:cs typeface="Tahoma"/>
                  </a:rPr>
                  <a:t> </a:t>
                </a:r>
                <a:r>
                  <a:rPr sz="1050" i="1" dirty="0" err="1">
                    <a:solidFill>
                      <a:srgbClr val="006239"/>
                    </a:solidFill>
                    <a:latin typeface="+mj-lt"/>
                    <a:cs typeface="Tahoma"/>
                  </a:rPr>
                  <a:t>irrigado</a:t>
                </a:r>
                <a:endParaRPr sz="1050" i="1" dirty="0">
                  <a:latin typeface="+mj-lt"/>
                  <a:cs typeface="Tahoma"/>
                </a:endParaRPr>
              </a:p>
            </p:txBody>
          </p:sp>
          <p:sp>
            <p:nvSpPr>
              <p:cNvPr id="12" name="object 21"/>
              <p:cNvSpPr/>
              <p:nvPr/>
            </p:nvSpPr>
            <p:spPr>
              <a:xfrm>
                <a:off x="2890061" y="1704009"/>
                <a:ext cx="528141" cy="2056543"/>
              </a:xfrm>
              <a:custGeom>
                <a:avLst/>
                <a:gdLst/>
                <a:ahLst/>
                <a:cxnLst/>
                <a:rect l="l" t="t" r="r" b="b"/>
                <a:pathLst>
                  <a:path w="632460" h="2696210">
                    <a:moveTo>
                      <a:pt x="0" y="2695956"/>
                    </a:moveTo>
                    <a:lnTo>
                      <a:pt x="632460" y="2695956"/>
                    </a:lnTo>
                    <a:lnTo>
                      <a:pt x="632460" y="0"/>
                    </a:lnTo>
                    <a:lnTo>
                      <a:pt x="0" y="0"/>
                    </a:lnTo>
                    <a:lnTo>
                      <a:pt x="0" y="2695956"/>
                    </a:lnTo>
                    <a:close/>
                  </a:path>
                </a:pathLst>
              </a:custGeom>
              <a:solidFill>
                <a:srgbClr val="C1803F"/>
              </a:solidFill>
              <a:ln>
                <a:solidFill>
                  <a:srgbClr val="C1803F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3" name="object 22"/>
              <p:cNvSpPr/>
              <p:nvPr/>
            </p:nvSpPr>
            <p:spPr>
              <a:xfrm>
                <a:off x="3946341" y="1912085"/>
                <a:ext cx="528141" cy="1848273"/>
              </a:xfrm>
              <a:custGeom>
                <a:avLst/>
                <a:gdLst/>
                <a:ahLst/>
                <a:cxnLst/>
                <a:rect l="l" t="t" r="r" b="b"/>
                <a:pathLst>
                  <a:path w="632460" h="2423160">
                    <a:moveTo>
                      <a:pt x="0" y="2423160"/>
                    </a:moveTo>
                    <a:lnTo>
                      <a:pt x="632459" y="2423160"/>
                    </a:lnTo>
                    <a:lnTo>
                      <a:pt x="632459" y="0"/>
                    </a:lnTo>
                    <a:lnTo>
                      <a:pt x="0" y="0"/>
                    </a:lnTo>
                    <a:lnTo>
                      <a:pt x="0" y="2423160"/>
                    </a:lnTo>
                    <a:close/>
                  </a:path>
                </a:pathLst>
              </a:custGeom>
              <a:solidFill>
                <a:srgbClr val="C1803F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4" name="object 23"/>
              <p:cNvSpPr/>
              <p:nvPr/>
            </p:nvSpPr>
            <p:spPr>
              <a:xfrm>
                <a:off x="5003895" y="2105050"/>
                <a:ext cx="528141" cy="1655503"/>
              </a:xfrm>
              <a:custGeom>
                <a:avLst/>
                <a:gdLst/>
                <a:ahLst/>
                <a:cxnLst/>
                <a:rect l="l" t="t" r="r" b="b"/>
                <a:pathLst>
                  <a:path w="632460" h="2170429">
                    <a:moveTo>
                      <a:pt x="632460" y="0"/>
                    </a:moveTo>
                    <a:lnTo>
                      <a:pt x="0" y="0"/>
                    </a:lnTo>
                    <a:lnTo>
                      <a:pt x="0" y="2170176"/>
                    </a:lnTo>
                    <a:lnTo>
                      <a:pt x="632460" y="2170176"/>
                    </a:lnTo>
                    <a:lnTo>
                      <a:pt x="632460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5" name="object 24"/>
              <p:cNvSpPr/>
              <p:nvPr/>
            </p:nvSpPr>
            <p:spPr>
              <a:xfrm>
                <a:off x="6060176" y="1936496"/>
                <a:ext cx="528141" cy="1824056"/>
              </a:xfrm>
              <a:custGeom>
                <a:avLst/>
                <a:gdLst/>
                <a:ahLst/>
                <a:cxnLst/>
                <a:rect l="l" t="t" r="r" b="b"/>
                <a:pathLst>
                  <a:path w="632460" h="2391410">
                    <a:moveTo>
                      <a:pt x="632459" y="0"/>
                    </a:moveTo>
                    <a:lnTo>
                      <a:pt x="0" y="0"/>
                    </a:lnTo>
                    <a:lnTo>
                      <a:pt x="0" y="2391156"/>
                    </a:lnTo>
                    <a:lnTo>
                      <a:pt x="632459" y="2391156"/>
                    </a:lnTo>
                    <a:lnTo>
                      <a:pt x="632459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6" name="object 25"/>
              <p:cNvSpPr/>
              <p:nvPr/>
            </p:nvSpPr>
            <p:spPr>
              <a:xfrm>
                <a:off x="7117730" y="2910617"/>
                <a:ext cx="528141" cy="850031"/>
              </a:xfrm>
              <a:custGeom>
                <a:avLst/>
                <a:gdLst/>
                <a:ahLst/>
                <a:cxnLst/>
                <a:rect l="l" t="t" r="r" b="b"/>
                <a:pathLst>
                  <a:path w="632459" h="1114425">
                    <a:moveTo>
                      <a:pt x="632459" y="0"/>
                    </a:moveTo>
                    <a:lnTo>
                      <a:pt x="0" y="0"/>
                    </a:lnTo>
                    <a:lnTo>
                      <a:pt x="0" y="1114044"/>
                    </a:lnTo>
                    <a:lnTo>
                      <a:pt x="632459" y="1114044"/>
                    </a:lnTo>
                    <a:lnTo>
                      <a:pt x="632459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7" name="object 26"/>
              <p:cNvSpPr/>
              <p:nvPr/>
            </p:nvSpPr>
            <p:spPr>
              <a:xfrm>
                <a:off x="8174010" y="3186115"/>
                <a:ext cx="528141" cy="574437"/>
              </a:xfrm>
              <a:custGeom>
                <a:avLst/>
                <a:gdLst/>
                <a:ahLst/>
                <a:cxnLst/>
                <a:rect l="l" t="t" r="r" b="b"/>
                <a:pathLst>
                  <a:path w="632459" h="753110">
                    <a:moveTo>
                      <a:pt x="632460" y="0"/>
                    </a:moveTo>
                    <a:lnTo>
                      <a:pt x="0" y="0"/>
                    </a:lnTo>
                    <a:lnTo>
                      <a:pt x="0" y="752856"/>
                    </a:lnTo>
                    <a:lnTo>
                      <a:pt x="632460" y="752856"/>
                    </a:lnTo>
                    <a:lnTo>
                      <a:pt x="632460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8" name="object 27"/>
              <p:cNvSpPr/>
              <p:nvPr/>
            </p:nvSpPr>
            <p:spPr>
              <a:xfrm>
                <a:off x="9231565" y="3438364"/>
                <a:ext cx="528141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632459" h="422275">
                    <a:moveTo>
                      <a:pt x="632460" y="0"/>
                    </a:moveTo>
                    <a:lnTo>
                      <a:pt x="0" y="0"/>
                    </a:lnTo>
                    <a:lnTo>
                      <a:pt x="0" y="422147"/>
                    </a:lnTo>
                    <a:lnTo>
                      <a:pt x="632460" y="422147"/>
                    </a:lnTo>
                    <a:lnTo>
                      <a:pt x="632460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19" name="object 28"/>
              <p:cNvSpPr/>
              <p:nvPr/>
            </p:nvSpPr>
            <p:spPr>
              <a:xfrm>
                <a:off x="2625354" y="3760358"/>
                <a:ext cx="739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860790">
                    <a:moveTo>
                      <a:pt x="0" y="0"/>
                    </a:moveTo>
                    <a:lnTo>
                      <a:pt x="8860536" y="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0" name="object 29"/>
              <p:cNvSpPr/>
              <p:nvPr/>
            </p:nvSpPr>
            <p:spPr>
              <a:xfrm>
                <a:off x="2625354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1" name="object 30"/>
              <p:cNvSpPr/>
              <p:nvPr/>
            </p:nvSpPr>
            <p:spPr>
              <a:xfrm>
                <a:off x="3681635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2" name="object 31"/>
              <p:cNvSpPr/>
              <p:nvPr/>
            </p:nvSpPr>
            <p:spPr>
              <a:xfrm>
                <a:off x="4739189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3" name="object 32"/>
              <p:cNvSpPr/>
              <p:nvPr/>
            </p:nvSpPr>
            <p:spPr>
              <a:xfrm>
                <a:off x="5795470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4" name="object 33"/>
              <p:cNvSpPr/>
              <p:nvPr/>
            </p:nvSpPr>
            <p:spPr>
              <a:xfrm>
                <a:off x="6853023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5" name="object 34"/>
              <p:cNvSpPr/>
              <p:nvPr/>
            </p:nvSpPr>
            <p:spPr>
              <a:xfrm>
                <a:off x="7910577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6" name="object 35"/>
              <p:cNvSpPr/>
              <p:nvPr/>
            </p:nvSpPr>
            <p:spPr>
              <a:xfrm>
                <a:off x="8966857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7" name="object 36"/>
              <p:cNvSpPr/>
              <p:nvPr/>
            </p:nvSpPr>
            <p:spPr>
              <a:xfrm>
                <a:off x="10024412" y="3760358"/>
                <a:ext cx="0" cy="51341"/>
              </a:xfrm>
              <a:custGeom>
                <a:avLst/>
                <a:gdLst/>
                <a:ahLst/>
                <a:cxnLst/>
                <a:rect l="l" t="t" r="r" b="b"/>
                <a:pathLst>
                  <a:path h="67310">
                    <a:moveTo>
                      <a:pt x="0" y="0"/>
                    </a:moveTo>
                    <a:lnTo>
                      <a:pt x="0" y="67055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28" name="object 37"/>
              <p:cNvSpPr txBox="1"/>
              <p:nvPr/>
            </p:nvSpPr>
            <p:spPr>
              <a:xfrm>
                <a:off x="2866777" y="1185510"/>
                <a:ext cx="549881" cy="48134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1.989</a:t>
                </a:r>
              </a:p>
            </p:txBody>
          </p:sp>
          <p:sp>
            <p:nvSpPr>
              <p:cNvPr id="29" name="object 38"/>
              <p:cNvSpPr txBox="1"/>
              <p:nvPr/>
            </p:nvSpPr>
            <p:spPr>
              <a:xfrm>
                <a:off x="3935471" y="1438545"/>
                <a:ext cx="549881" cy="48134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1.808</a:t>
                </a:r>
              </a:p>
            </p:txBody>
          </p:sp>
          <p:sp>
            <p:nvSpPr>
              <p:cNvPr id="30" name="object 39"/>
              <p:cNvSpPr txBox="1"/>
              <p:nvPr/>
            </p:nvSpPr>
            <p:spPr>
              <a:xfrm>
                <a:off x="4962226" y="1596592"/>
                <a:ext cx="550412" cy="48134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1.640</a:t>
                </a:r>
              </a:p>
            </p:txBody>
          </p:sp>
          <p:sp>
            <p:nvSpPr>
              <p:cNvPr id="31" name="object 40"/>
              <p:cNvSpPr txBox="1"/>
              <p:nvPr/>
            </p:nvSpPr>
            <p:spPr>
              <a:xfrm>
                <a:off x="6018748" y="1430740"/>
                <a:ext cx="545109" cy="48134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1</a:t>
                </a:r>
                <a:r>
                  <a:rPr sz="1400" b="1" spc="-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.</a:t>
                </a: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787</a:t>
                </a:r>
              </a:p>
            </p:txBody>
          </p:sp>
          <p:sp>
            <p:nvSpPr>
              <p:cNvPr id="32" name="object 41"/>
              <p:cNvSpPr txBox="1"/>
              <p:nvPr/>
            </p:nvSpPr>
            <p:spPr>
              <a:xfrm>
                <a:off x="9230291" y="2817749"/>
                <a:ext cx="491541" cy="596958"/>
              </a:xfrm>
              <a:prstGeom prst="rect">
                <a:avLst/>
              </a:prstGeom>
            </p:spPr>
            <p:txBody>
              <a:bodyPr vert="horz" wrap="square" lIns="0" tIns="69215" rIns="0" bIns="0" rtlCol="0">
                <a:spAutoFit/>
              </a:bodyPr>
              <a:lstStyle/>
              <a:p>
                <a:pPr marR="5080" algn="ctr">
                  <a:lnSpc>
                    <a:spcPct val="100000"/>
                  </a:lnSpc>
                  <a:spcBef>
                    <a:spcPts val="200"/>
                  </a:spcBef>
                </a:pPr>
                <a:r>
                  <a:rPr sz="1400" b="1" spc="-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480</a:t>
                </a:r>
                <a:endParaRPr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endParaRPr>
              </a:p>
            </p:txBody>
          </p:sp>
          <p:sp>
            <p:nvSpPr>
              <p:cNvPr id="33" name="object 42"/>
              <p:cNvSpPr txBox="1"/>
              <p:nvPr/>
            </p:nvSpPr>
            <p:spPr>
              <a:xfrm>
                <a:off x="2666395" y="3854807"/>
                <a:ext cx="974090" cy="730377"/>
              </a:xfrm>
              <a:prstGeom prst="rect">
                <a:avLst/>
              </a:prstGeom>
            </p:spPr>
            <p:txBody>
              <a:bodyPr vert="horz" wrap="square" lIns="0" tIns="10795" rIns="0" bIns="0" rtlCol="0">
                <a:spAutoFit/>
              </a:bodyPr>
              <a:lstStyle>
                <a:defPPr>
                  <a:defRPr lang="pt-BR"/>
                </a:defPPr>
                <a:lvl1pPr marR="5080" algn="ctr">
                  <a:lnSpc>
                    <a:spcPct val="100600"/>
                  </a:lnSpc>
                  <a:spcBef>
                    <a:spcPts val="85"/>
                  </a:spcBef>
                  <a:defRPr sz="1050" spc="-5">
                    <a:solidFill>
                      <a:srgbClr val="404040"/>
                    </a:solidFill>
                    <a:latin typeface="Tahoma"/>
                    <a:cs typeface="Tahoma"/>
                  </a:defRPr>
                </a:lvl1pPr>
              </a:lstStyle>
              <a:p>
                <a:r>
                  <a:rPr sz="1100" b="1" dirty="0">
                    <a:latin typeface="+mn-lt"/>
                  </a:rPr>
                  <a:t>Melhor  Fazenda SLC</a:t>
                </a:r>
              </a:p>
            </p:txBody>
          </p:sp>
          <p:sp>
            <p:nvSpPr>
              <p:cNvPr id="34" name="object 43"/>
              <p:cNvSpPr txBox="1"/>
              <p:nvPr/>
            </p:nvSpPr>
            <p:spPr>
              <a:xfrm>
                <a:off x="3845379" y="3854805"/>
                <a:ext cx="730169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SLC</a:t>
                </a:r>
                <a:r>
                  <a:rPr sz="1100" b="1" spc="-70" dirty="0">
                    <a:solidFill>
                      <a:srgbClr val="404040"/>
                    </a:solidFill>
                    <a:latin typeface="+mj-lt"/>
                    <a:cs typeface="Tahoma"/>
                  </a:rPr>
                  <a:t> 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Total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35" name="object 44"/>
              <p:cNvSpPr txBox="1"/>
              <p:nvPr/>
            </p:nvSpPr>
            <p:spPr>
              <a:xfrm>
                <a:off x="5055649" y="3854805"/>
                <a:ext cx="424739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B</a:t>
                </a: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ras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il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36" name="object 45"/>
              <p:cNvSpPr txBox="1"/>
              <p:nvPr/>
            </p:nvSpPr>
            <p:spPr>
              <a:xfrm>
                <a:off x="6105036" y="3854805"/>
                <a:ext cx="439587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China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37" name="object 46"/>
              <p:cNvSpPr txBox="1"/>
              <p:nvPr/>
            </p:nvSpPr>
            <p:spPr>
              <a:xfrm>
                <a:off x="6905112" y="3860110"/>
                <a:ext cx="984454" cy="382380"/>
              </a:xfrm>
              <a:prstGeom prst="rect">
                <a:avLst/>
              </a:prstGeom>
            </p:spPr>
            <p:txBody>
              <a:bodyPr vert="horz" wrap="square" lIns="0" tIns="10795" rIns="0" bIns="0" rtlCol="0">
                <a:spAutoFit/>
              </a:bodyPr>
              <a:lstStyle/>
              <a:p>
                <a:pPr marL="55880" marR="5080" indent="-43815" algn="ctr">
                  <a:lnSpc>
                    <a:spcPct val="100600"/>
                  </a:lnSpc>
                  <a:spcBef>
                    <a:spcPts val="85"/>
                  </a:spcBef>
                </a:pP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Es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t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a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d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os  Unidos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38" name="object 47"/>
              <p:cNvSpPr txBox="1"/>
              <p:nvPr/>
            </p:nvSpPr>
            <p:spPr>
              <a:xfrm>
                <a:off x="8066898" y="3854805"/>
                <a:ext cx="743957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P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aqu</a:t>
                </a: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i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s</a:t>
                </a:r>
                <a:r>
                  <a:rPr sz="1100" b="1" spc="-15" dirty="0">
                    <a:solidFill>
                      <a:srgbClr val="404040"/>
                    </a:solidFill>
                    <a:latin typeface="+mj-lt"/>
                    <a:cs typeface="Tahoma"/>
                  </a:rPr>
                  <a:t>t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ão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39" name="object 48"/>
              <p:cNvSpPr txBox="1"/>
              <p:nvPr/>
            </p:nvSpPr>
            <p:spPr>
              <a:xfrm>
                <a:off x="9269531" y="3854805"/>
                <a:ext cx="400347" cy="3815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In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d</a:t>
                </a: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i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a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</p:grpSp>
        <p:sp>
          <p:nvSpPr>
            <p:cNvPr id="74" name="Retângulo 73"/>
            <p:cNvSpPr/>
            <p:nvPr/>
          </p:nvSpPr>
          <p:spPr>
            <a:xfrm>
              <a:off x="8456895" y="1663908"/>
              <a:ext cx="4696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45"/>
                </a:spcBef>
              </a:pPr>
              <a:r>
                <a:rPr lang="pt-BR" sz="14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939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endParaRP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9592428" y="1787326"/>
              <a:ext cx="4568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450"/>
                </a:spcBef>
              </a:pPr>
              <a:r>
                <a:rPr lang="pt-BR" sz="14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699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742111" y="5194627"/>
            <a:ext cx="3412690" cy="698268"/>
            <a:chOff x="623993" y="5228208"/>
            <a:chExt cx="3412690" cy="698268"/>
          </a:xfrm>
        </p:grpSpPr>
        <p:sp>
          <p:nvSpPr>
            <p:cNvPr id="92" name="object 26"/>
            <p:cNvSpPr txBox="1"/>
            <p:nvPr/>
          </p:nvSpPr>
          <p:spPr>
            <a:xfrm>
              <a:off x="1189343" y="5228208"/>
              <a:ext cx="2847340" cy="69826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680"/>
                </a:lnSpc>
                <a:spcBef>
                  <a:spcPts val="105"/>
                </a:spcBef>
              </a:pPr>
              <a:r>
                <a:rPr sz="11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COMPARAÇÃO </a:t>
              </a:r>
              <a:r>
                <a:rPr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DE</a:t>
              </a:r>
              <a:r>
                <a:rPr sz="1100" b="1" spc="-5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 </a:t>
              </a:r>
              <a:r>
                <a:rPr sz="11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PRODUTIVIDADE</a:t>
              </a:r>
              <a:endPara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endParaRPr>
            </a:p>
            <a:p>
              <a:pPr>
                <a:lnSpc>
                  <a:spcPts val="2160"/>
                </a:lnSpc>
              </a:pPr>
              <a:r>
                <a:rPr sz="14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MILHO</a:t>
              </a:r>
              <a:endParaRPr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endParaRPr>
            </a:p>
            <a:p>
              <a:pPr marL="12700">
                <a:lnSpc>
                  <a:spcPct val="100000"/>
                </a:lnSpc>
              </a:pPr>
              <a:r>
                <a:rPr sz="11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SAFRA </a:t>
              </a:r>
              <a:r>
                <a:rPr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2017/18 –</a:t>
              </a:r>
              <a:r>
                <a:rPr sz="1100" b="1" spc="-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 </a:t>
              </a:r>
              <a:r>
                <a:rPr sz="1100" b="1" spc="-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Kg/ha</a:t>
              </a:r>
              <a:endParaRPr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endParaRPr>
            </a:p>
          </p:txBody>
        </p:sp>
        <p:grpSp>
          <p:nvGrpSpPr>
            <p:cNvPr id="93" name="Agrupar 92"/>
            <p:cNvGrpSpPr/>
            <p:nvPr/>
          </p:nvGrpSpPr>
          <p:grpSpPr>
            <a:xfrm>
              <a:off x="623993" y="5361795"/>
              <a:ext cx="209495" cy="463600"/>
              <a:chOff x="620907" y="5308443"/>
              <a:chExt cx="254765" cy="594309"/>
            </a:xfrm>
          </p:grpSpPr>
          <p:sp>
            <p:nvSpPr>
              <p:cNvPr id="81" name="object 27"/>
              <p:cNvSpPr/>
              <p:nvPr/>
            </p:nvSpPr>
            <p:spPr>
              <a:xfrm>
                <a:off x="741052" y="5632677"/>
                <a:ext cx="13462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269875">
                    <a:moveTo>
                      <a:pt x="134306" y="0"/>
                    </a:moveTo>
                    <a:lnTo>
                      <a:pt x="91804" y="3510"/>
                    </a:lnTo>
                    <a:lnTo>
                      <a:pt x="53949" y="16985"/>
                    </a:lnTo>
                    <a:lnTo>
                      <a:pt x="23262" y="42483"/>
                    </a:lnTo>
                    <a:lnTo>
                      <a:pt x="4287" y="81177"/>
                    </a:lnTo>
                    <a:lnTo>
                      <a:pt x="0" y="116986"/>
                    </a:lnTo>
                    <a:lnTo>
                      <a:pt x="0" y="269804"/>
                    </a:lnTo>
                    <a:lnTo>
                      <a:pt x="42441" y="266343"/>
                    </a:lnTo>
                    <a:lnTo>
                      <a:pt x="14198" y="262635"/>
                    </a:lnTo>
                    <a:lnTo>
                      <a:pt x="7007" y="255559"/>
                    </a:lnTo>
                    <a:lnTo>
                      <a:pt x="12664" y="255485"/>
                    </a:lnTo>
                    <a:lnTo>
                      <a:pt x="14198" y="255416"/>
                    </a:lnTo>
                    <a:lnTo>
                      <a:pt x="14201" y="116986"/>
                    </a:lnTo>
                    <a:lnTo>
                      <a:pt x="14338" y="110179"/>
                    </a:lnTo>
                    <a:lnTo>
                      <a:pt x="14826" y="103377"/>
                    </a:lnTo>
                    <a:lnTo>
                      <a:pt x="15596" y="96924"/>
                    </a:lnTo>
                    <a:lnTo>
                      <a:pt x="16635" y="90797"/>
                    </a:lnTo>
                    <a:lnTo>
                      <a:pt x="17993" y="84911"/>
                    </a:lnTo>
                    <a:lnTo>
                      <a:pt x="19583" y="79368"/>
                    </a:lnTo>
                    <a:lnTo>
                      <a:pt x="21436" y="74095"/>
                    </a:lnTo>
                    <a:lnTo>
                      <a:pt x="23578" y="69034"/>
                    </a:lnTo>
                    <a:lnTo>
                      <a:pt x="25918" y="64275"/>
                    </a:lnTo>
                    <a:lnTo>
                      <a:pt x="28467" y="59780"/>
                    </a:lnTo>
                    <a:lnTo>
                      <a:pt x="28699" y="59372"/>
                    </a:lnTo>
                    <a:lnTo>
                      <a:pt x="31308" y="55470"/>
                    </a:lnTo>
                    <a:lnTo>
                      <a:pt x="34245" y="51484"/>
                    </a:lnTo>
                    <a:lnTo>
                      <a:pt x="34539" y="51086"/>
                    </a:lnTo>
                    <a:lnTo>
                      <a:pt x="37504" y="47655"/>
                    </a:lnTo>
                    <a:lnTo>
                      <a:pt x="40858" y="44098"/>
                    </a:lnTo>
                    <a:lnTo>
                      <a:pt x="41182" y="43755"/>
                    </a:lnTo>
                    <a:lnTo>
                      <a:pt x="44471" y="40750"/>
                    </a:lnTo>
                    <a:lnTo>
                      <a:pt x="48237" y="37631"/>
                    </a:lnTo>
                    <a:lnTo>
                      <a:pt x="48554" y="37369"/>
                    </a:lnTo>
                    <a:lnTo>
                      <a:pt x="52253" y="34692"/>
                    </a:lnTo>
                    <a:lnTo>
                      <a:pt x="56338" y="31981"/>
                    </a:lnTo>
                    <a:lnTo>
                      <a:pt x="60659" y="29466"/>
                    </a:lnTo>
                    <a:lnTo>
                      <a:pt x="65062" y="27178"/>
                    </a:lnTo>
                    <a:lnTo>
                      <a:pt x="69730" y="25053"/>
                    </a:lnTo>
                    <a:lnTo>
                      <a:pt x="74400" y="23137"/>
                    </a:lnTo>
                    <a:lnTo>
                      <a:pt x="79286" y="21412"/>
                    </a:lnTo>
                    <a:lnTo>
                      <a:pt x="84252" y="19897"/>
                    </a:lnTo>
                    <a:lnTo>
                      <a:pt x="89358" y="18574"/>
                    </a:lnTo>
                    <a:lnTo>
                      <a:pt x="94516" y="17409"/>
                    </a:lnTo>
                    <a:lnTo>
                      <a:pt x="99824" y="16445"/>
                    </a:lnTo>
                    <a:lnTo>
                      <a:pt x="105185" y="15658"/>
                    </a:lnTo>
                    <a:lnTo>
                      <a:pt x="110549" y="15053"/>
                    </a:lnTo>
                    <a:lnTo>
                      <a:pt x="116053" y="14655"/>
                    </a:lnTo>
                    <a:lnTo>
                      <a:pt x="120108" y="14469"/>
                    </a:lnTo>
                    <a:lnTo>
                      <a:pt x="120108" y="7214"/>
                    </a:lnTo>
                    <a:lnTo>
                      <a:pt x="134306" y="7214"/>
                    </a:lnTo>
                    <a:lnTo>
                      <a:pt x="134306" y="0"/>
                    </a:lnTo>
                    <a:close/>
                  </a:path>
                  <a:path w="134620" h="269875">
                    <a:moveTo>
                      <a:pt x="12631" y="255486"/>
                    </a:moveTo>
                    <a:lnTo>
                      <a:pt x="7007" y="255559"/>
                    </a:lnTo>
                    <a:lnTo>
                      <a:pt x="14198" y="262635"/>
                    </a:lnTo>
                    <a:lnTo>
                      <a:pt x="14198" y="255491"/>
                    </a:lnTo>
                    <a:lnTo>
                      <a:pt x="12518" y="255491"/>
                    </a:lnTo>
                    <a:close/>
                  </a:path>
                  <a:path w="134620" h="269875">
                    <a:moveTo>
                      <a:pt x="75825" y="255232"/>
                    </a:moveTo>
                    <a:lnTo>
                      <a:pt x="18055" y="255246"/>
                    </a:lnTo>
                    <a:lnTo>
                      <a:pt x="14198" y="255416"/>
                    </a:lnTo>
                    <a:lnTo>
                      <a:pt x="14198" y="262635"/>
                    </a:lnTo>
                    <a:lnTo>
                      <a:pt x="57006" y="262635"/>
                    </a:lnTo>
                    <a:lnTo>
                      <a:pt x="59334" y="261928"/>
                    </a:lnTo>
                    <a:lnTo>
                      <a:pt x="64759" y="260008"/>
                    </a:lnTo>
                    <a:lnTo>
                      <a:pt x="70082" y="257886"/>
                    </a:lnTo>
                    <a:lnTo>
                      <a:pt x="75333" y="255485"/>
                    </a:lnTo>
                    <a:lnTo>
                      <a:pt x="75825" y="255232"/>
                    </a:lnTo>
                    <a:close/>
                  </a:path>
                  <a:path w="134620" h="269875">
                    <a:moveTo>
                      <a:pt x="14198" y="255485"/>
                    </a:moveTo>
                    <a:lnTo>
                      <a:pt x="12518" y="255491"/>
                    </a:lnTo>
                    <a:lnTo>
                      <a:pt x="14198" y="255491"/>
                    </a:lnTo>
                    <a:close/>
                  </a:path>
                  <a:path w="134620" h="269875">
                    <a:moveTo>
                      <a:pt x="14198" y="255416"/>
                    </a:moveTo>
                    <a:lnTo>
                      <a:pt x="12631" y="255486"/>
                    </a:lnTo>
                    <a:lnTo>
                      <a:pt x="14198" y="255485"/>
                    </a:lnTo>
                    <a:close/>
                  </a:path>
                  <a:path w="134620" h="269875">
                    <a:moveTo>
                      <a:pt x="76664" y="254800"/>
                    </a:moveTo>
                    <a:lnTo>
                      <a:pt x="23627" y="254809"/>
                    </a:lnTo>
                    <a:lnTo>
                      <a:pt x="18171" y="255237"/>
                    </a:lnTo>
                    <a:lnTo>
                      <a:pt x="75825" y="255232"/>
                    </a:lnTo>
                    <a:lnTo>
                      <a:pt x="76664" y="254800"/>
                    </a:lnTo>
                    <a:close/>
                  </a:path>
                  <a:path w="134620" h="269875">
                    <a:moveTo>
                      <a:pt x="77850" y="254191"/>
                    </a:moveTo>
                    <a:lnTo>
                      <a:pt x="29154" y="254191"/>
                    </a:lnTo>
                    <a:lnTo>
                      <a:pt x="23608" y="254809"/>
                    </a:lnTo>
                    <a:lnTo>
                      <a:pt x="76664" y="254800"/>
                    </a:lnTo>
                    <a:lnTo>
                      <a:pt x="77850" y="254191"/>
                    </a:lnTo>
                    <a:close/>
                  </a:path>
                  <a:path w="134620" h="269875">
                    <a:moveTo>
                      <a:pt x="79379" y="253405"/>
                    </a:moveTo>
                    <a:lnTo>
                      <a:pt x="34503" y="253405"/>
                    </a:lnTo>
                    <a:lnTo>
                      <a:pt x="29034" y="254204"/>
                    </a:lnTo>
                    <a:lnTo>
                      <a:pt x="77850" y="254191"/>
                    </a:lnTo>
                    <a:lnTo>
                      <a:pt x="79379" y="253405"/>
                    </a:lnTo>
                    <a:close/>
                  </a:path>
                  <a:path w="134620" h="269875">
                    <a:moveTo>
                      <a:pt x="81143" y="252442"/>
                    </a:moveTo>
                    <a:lnTo>
                      <a:pt x="39774" y="252442"/>
                    </a:lnTo>
                    <a:lnTo>
                      <a:pt x="34376" y="253423"/>
                    </a:lnTo>
                    <a:lnTo>
                      <a:pt x="79379" y="253405"/>
                    </a:lnTo>
                    <a:lnTo>
                      <a:pt x="80365" y="252898"/>
                    </a:lnTo>
                    <a:lnTo>
                      <a:pt x="81143" y="252442"/>
                    </a:lnTo>
                    <a:close/>
                  </a:path>
                  <a:path w="134620" h="269875">
                    <a:moveTo>
                      <a:pt x="83089" y="251300"/>
                    </a:moveTo>
                    <a:lnTo>
                      <a:pt x="45016" y="251300"/>
                    </a:lnTo>
                    <a:lnTo>
                      <a:pt x="39651" y="252464"/>
                    </a:lnTo>
                    <a:lnTo>
                      <a:pt x="81143" y="252442"/>
                    </a:lnTo>
                    <a:lnTo>
                      <a:pt x="83089" y="251300"/>
                    </a:lnTo>
                    <a:close/>
                  </a:path>
                  <a:path w="134620" h="269875">
                    <a:moveTo>
                      <a:pt x="85359" y="249964"/>
                    </a:moveTo>
                    <a:lnTo>
                      <a:pt x="50032" y="249964"/>
                    </a:lnTo>
                    <a:lnTo>
                      <a:pt x="44865" y="251333"/>
                    </a:lnTo>
                    <a:lnTo>
                      <a:pt x="45016" y="251300"/>
                    </a:lnTo>
                    <a:lnTo>
                      <a:pt x="83089" y="251300"/>
                    </a:lnTo>
                    <a:lnTo>
                      <a:pt x="85359" y="249964"/>
                    </a:lnTo>
                    <a:close/>
                  </a:path>
                  <a:path w="134620" h="269875">
                    <a:moveTo>
                      <a:pt x="87696" y="248437"/>
                    </a:moveTo>
                    <a:lnTo>
                      <a:pt x="55039" y="248437"/>
                    </a:lnTo>
                    <a:lnTo>
                      <a:pt x="49914" y="249995"/>
                    </a:lnTo>
                    <a:lnTo>
                      <a:pt x="85359" y="249964"/>
                    </a:lnTo>
                    <a:lnTo>
                      <a:pt x="87696" y="248437"/>
                    </a:lnTo>
                    <a:close/>
                  </a:path>
                  <a:path w="134620" h="269875">
                    <a:moveTo>
                      <a:pt x="90297" y="246717"/>
                    </a:moveTo>
                    <a:lnTo>
                      <a:pt x="59877" y="246717"/>
                    </a:lnTo>
                    <a:lnTo>
                      <a:pt x="54889" y="248483"/>
                    </a:lnTo>
                    <a:lnTo>
                      <a:pt x="55039" y="248437"/>
                    </a:lnTo>
                    <a:lnTo>
                      <a:pt x="87696" y="248437"/>
                    </a:lnTo>
                    <a:lnTo>
                      <a:pt x="90297" y="246717"/>
                    </a:lnTo>
                    <a:close/>
                  </a:path>
                  <a:path w="134620" h="269875">
                    <a:moveTo>
                      <a:pt x="92886" y="244809"/>
                    </a:moveTo>
                    <a:lnTo>
                      <a:pt x="64647" y="244809"/>
                    </a:lnTo>
                    <a:lnTo>
                      <a:pt x="59742" y="246765"/>
                    </a:lnTo>
                    <a:lnTo>
                      <a:pt x="59877" y="246717"/>
                    </a:lnTo>
                    <a:lnTo>
                      <a:pt x="90297" y="246717"/>
                    </a:lnTo>
                    <a:lnTo>
                      <a:pt x="92886" y="244809"/>
                    </a:lnTo>
                    <a:close/>
                  </a:path>
                  <a:path w="134620" h="269875">
                    <a:moveTo>
                      <a:pt x="95612" y="242717"/>
                    </a:moveTo>
                    <a:lnTo>
                      <a:pt x="69209" y="242717"/>
                    </a:lnTo>
                    <a:lnTo>
                      <a:pt x="64484" y="244874"/>
                    </a:lnTo>
                    <a:lnTo>
                      <a:pt x="64647" y="244809"/>
                    </a:lnTo>
                    <a:lnTo>
                      <a:pt x="92886" y="244809"/>
                    </a:lnTo>
                    <a:lnTo>
                      <a:pt x="94652" y="243508"/>
                    </a:lnTo>
                    <a:lnTo>
                      <a:pt x="95612" y="242717"/>
                    </a:lnTo>
                    <a:close/>
                  </a:path>
                  <a:path w="134620" h="269875">
                    <a:moveTo>
                      <a:pt x="98410" y="240409"/>
                    </a:moveTo>
                    <a:lnTo>
                      <a:pt x="73682" y="240409"/>
                    </a:lnTo>
                    <a:lnTo>
                      <a:pt x="69060" y="242785"/>
                    </a:lnTo>
                    <a:lnTo>
                      <a:pt x="69209" y="242717"/>
                    </a:lnTo>
                    <a:lnTo>
                      <a:pt x="95612" y="242717"/>
                    </a:lnTo>
                    <a:lnTo>
                      <a:pt x="98410" y="240409"/>
                    </a:lnTo>
                    <a:close/>
                  </a:path>
                  <a:path w="134620" h="269875">
                    <a:moveTo>
                      <a:pt x="101195" y="237889"/>
                    </a:moveTo>
                    <a:lnTo>
                      <a:pt x="77955" y="237889"/>
                    </a:lnTo>
                    <a:lnTo>
                      <a:pt x="73504" y="240501"/>
                    </a:lnTo>
                    <a:lnTo>
                      <a:pt x="73682" y="240409"/>
                    </a:lnTo>
                    <a:lnTo>
                      <a:pt x="98410" y="240409"/>
                    </a:lnTo>
                    <a:lnTo>
                      <a:pt x="99064" y="239871"/>
                    </a:lnTo>
                    <a:lnTo>
                      <a:pt x="101195" y="237889"/>
                    </a:lnTo>
                    <a:close/>
                  </a:path>
                  <a:path w="134620" h="269875">
                    <a:moveTo>
                      <a:pt x="104027" y="235172"/>
                    </a:moveTo>
                    <a:lnTo>
                      <a:pt x="82099" y="235172"/>
                    </a:lnTo>
                    <a:lnTo>
                      <a:pt x="77806" y="237977"/>
                    </a:lnTo>
                    <a:lnTo>
                      <a:pt x="77955" y="237889"/>
                    </a:lnTo>
                    <a:lnTo>
                      <a:pt x="101195" y="237889"/>
                    </a:lnTo>
                    <a:lnTo>
                      <a:pt x="103235" y="235993"/>
                    </a:lnTo>
                    <a:lnTo>
                      <a:pt x="104027" y="235172"/>
                    </a:lnTo>
                    <a:close/>
                  </a:path>
                  <a:path w="134620" h="269875">
                    <a:moveTo>
                      <a:pt x="106853" y="232242"/>
                    </a:moveTo>
                    <a:lnTo>
                      <a:pt x="86057" y="232242"/>
                    </a:lnTo>
                    <a:lnTo>
                      <a:pt x="81934" y="235280"/>
                    </a:lnTo>
                    <a:lnTo>
                      <a:pt x="82099" y="235172"/>
                    </a:lnTo>
                    <a:lnTo>
                      <a:pt x="104027" y="235172"/>
                    </a:lnTo>
                    <a:lnTo>
                      <a:pt x="106853" y="232242"/>
                    </a:lnTo>
                    <a:close/>
                  </a:path>
                  <a:path w="134620" h="269875">
                    <a:moveTo>
                      <a:pt x="109570" y="229100"/>
                    </a:moveTo>
                    <a:lnTo>
                      <a:pt x="89850" y="229100"/>
                    </a:lnTo>
                    <a:lnTo>
                      <a:pt x="85900" y="232357"/>
                    </a:lnTo>
                    <a:lnTo>
                      <a:pt x="86057" y="232242"/>
                    </a:lnTo>
                    <a:lnTo>
                      <a:pt x="106853" y="232242"/>
                    </a:lnTo>
                    <a:lnTo>
                      <a:pt x="107251" y="231830"/>
                    </a:lnTo>
                    <a:lnTo>
                      <a:pt x="109570" y="229100"/>
                    </a:lnTo>
                    <a:close/>
                  </a:path>
                  <a:path w="134620" h="269875">
                    <a:moveTo>
                      <a:pt x="112230" y="225774"/>
                    </a:moveTo>
                    <a:lnTo>
                      <a:pt x="93410" y="225774"/>
                    </a:lnTo>
                    <a:lnTo>
                      <a:pt x="89689" y="229233"/>
                    </a:lnTo>
                    <a:lnTo>
                      <a:pt x="89850" y="229100"/>
                    </a:lnTo>
                    <a:lnTo>
                      <a:pt x="109570" y="229100"/>
                    </a:lnTo>
                    <a:lnTo>
                      <a:pt x="111044" y="227365"/>
                    </a:lnTo>
                    <a:lnTo>
                      <a:pt x="112230" y="225774"/>
                    </a:lnTo>
                    <a:close/>
                  </a:path>
                  <a:path w="134620" h="269875">
                    <a:moveTo>
                      <a:pt x="114869" y="222181"/>
                    </a:moveTo>
                    <a:lnTo>
                      <a:pt x="96861" y="222181"/>
                    </a:lnTo>
                    <a:lnTo>
                      <a:pt x="96561" y="222512"/>
                    </a:lnTo>
                    <a:lnTo>
                      <a:pt x="93265" y="225908"/>
                    </a:lnTo>
                    <a:lnTo>
                      <a:pt x="93410" y="225774"/>
                    </a:lnTo>
                    <a:lnTo>
                      <a:pt x="112230" y="225774"/>
                    </a:lnTo>
                    <a:lnTo>
                      <a:pt x="114869" y="222181"/>
                    </a:lnTo>
                    <a:close/>
                  </a:path>
                  <a:path w="134620" h="269875">
                    <a:moveTo>
                      <a:pt x="96704" y="222344"/>
                    </a:moveTo>
                    <a:lnTo>
                      <a:pt x="96541" y="222512"/>
                    </a:lnTo>
                    <a:lnTo>
                      <a:pt x="96704" y="222344"/>
                    </a:lnTo>
                    <a:close/>
                  </a:path>
                  <a:path w="134620" h="269875">
                    <a:moveTo>
                      <a:pt x="117385" y="218389"/>
                    </a:moveTo>
                    <a:lnTo>
                      <a:pt x="100064" y="218389"/>
                    </a:lnTo>
                    <a:lnTo>
                      <a:pt x="99784" y="218740"/>
                    </a:lnTo>
                    <a:lnTo>
                      <a:pt x="96704" y="222344"/>
                    </a:lnTo>
                    <a:lnTo>
                      <a:pt x="96861" y="222181"/>
                    </a:lnTo>
                    <a:lnTo>
                      <a:pt x="114869" y="222181"/>
                    </a:lnTo>
                    <a:lnTo>
                      <a:pt x="117385" y="218389"/>
                    </a:lnTo>
                    <a:close/>
                  </a:path>
                  <a:path w="134620" h="269875">
                    <a:moveTo>
                      <a:pt x="99917" y="218562"/>
                    </a:moveTo>
                    <a:lnTo>
                      <a:pt x="99766" y="218740"/>
                    </a:lnTo>
                    <a:lnTo>
                      <a:pt x="99917" y="218562"/>
                    </a:lnTo>
                    <a:close/>
                  </a:path>
                  <a:path w="134620" h="269875">
                    <a:moveTo>
                      <a:pt x="119725" y="214394"/>
                    </a:moveTo>
                    <a:lnTo>
                      <a:pt x="103026" y="214394"/>
                    </a:lnTo>
                    <a:lnTo>
                      <a:pt x="99917" y="218562"/>
                    </a:lnTo>
                    <a:lnTo>
                      <a:pt x="100064" y="218389"/>
                    </a:lnTo>
                    <a:lnTo>
                      <a:pt x="117385" y="218389"/>
                    </a:lnTo>
                    <a:lnTo>
                      <a:pt x="117833" y="217714"/>
                    </a:lnTo>
                    <a:lnTo>
                      <a:pt x="119725" y="214394"/>
                    </a:lnTo>
                    <a:close/>
                  </a:path>
                  <a:path w="134620" h="269875">
                    <a:moveTo>
                      <a:pt x="121994" y="210107"/>
                    </a:moveTo>
                    <a:lnTo>
                      <a:pt x="105857" y="210107"/>
                    </a:lnTo>
                    <a:lnTo>
                      <a:pt x="105606" y="210514"/>
                    </a:lnTo>
                    <a:lnTo>
                      <a:pt x="102909" y="214551"/>
                    </a:lnTo>
                    <a:lnTo>
                      <a:pt x="103026" y="214394"/>
                    </a:lnTo>
                    <a:lnTo>
                      <a:pt x="119725" y="214394"/>
                    </a:lnTo>
                    <a:lnTo>
                      <a:pt x="120850" y="212421"/>
                    </a:lnTo>
                    <a:lnTo>
                      <a:pt x="121994" y="210107"/>
                    </a:lnTo>
                    <a:close/>
                  </a:path>
                  <a:path w="134620" h="269875">
                    <a:moveTo>
                      <a:pt x="105725" y="210306"/>
                    </a:moveTo>
                    <a:lnTo>
                      <a:pt x="105587" y="210514"/>
                    </a:lnTo>
                    <a:lnTo>
                      <a:pt x="105725" y="210306"/>
                    </a:lnTo>
                    <a:close/>
                  </a:path>
                  <a:path w="134620" h="269875">
                    <a:moveTo>
                      <a:pt x="124119" y="205611"/>
                    </a:moveTo>
                    <a:lnTo>
                      <a:pt x="108402" y="205611"/>
                    </a:lnTo>
                    <a:lnTo>
                      <a:pt x="105725" y="210306"/>
                    </a:lnTo>
                    <a:lnTo>
                      <a:pt x="105857" y="210107"/>
                    </a:lnTo>
                    <a:lnTo>
                      <a:pt x="121994" y="210107"/>
                    </a:lnTo>
                    <a:lnTo>
                      <a:pt x="123573" y="206911"/>
                    </a:lnTo>
                    <a:lnTo>
                      <a:pt x="124119" y="205611"/>
                    </a:lnTo>
                    <a:close/>
                  </a:path>
                  <a:path w="134620" h="269875">
                    <a:moveTo>
                      <a:pt x="126097" y="200853"/>
                    </a:moveTo>
                    <a:lnTo>
                      <a:pt x="110740" y="200853"/>
                    </a:lnTo>
                    <a:lnTo>
                      <a:pt x="110558" y="201252"/>
                    </a:lnTo>
                    <a:lnTo>
                      <a:pt x="108299" y="205791"/>
                    </a:lnTo>
                    <a:lnTo>
                      <a:pt x="108402" y="205611"/>
                    </a:lnTo>
                    <a:lnTo>
                      <a:pt x="124119" y="205611"/>
                    </a:lnTo>
                    <a:lnTo>
                      <a:pt x="126097" y="200853"/>
                    </a:lnTo>
                    <a:close/>
                  </a:path>
                  <a:path w="134620" h="269875">
                    <a:moveTo>
                      <a:pt x="110642" y="201051"/>
                    </a:moveTo>
                    <a:lnTo>
                      <a:pt x="110542" y="201252"/>
                    </a:lnTo>
                    <a:lnTo>
                      <a:pt x="110642" y="201051"/>
                    </a:lnTo>
                    <a:close/>
                  </a:path>
                  <a:path w="134620" h="269875">
                    <a:moveTo>
                      <a:pt x="127909" y="195829"/>
                    </a:moveTo>
                    <a:lnTo>
                      <a:pt x="112831" y="195829"/>
                    </a:lnTo>
                    <a:lnTo>
                      <a:pt x="110642" y="201051"/>
                    </a:lnTo>
                    <a:lnTo>
                      <a:pt x="110740" y="200853"/>
                    </a:lnTo>
                    <a:lnTo>
                      <a:pt x="126097" y="200853"/>
                    </a:lnTo>
                    <a:lnTo>
                      <a:pt x="127909" y="195829"/>
                    </a:lnTo>
                    <a:close/>
                  </a:path>
                  <a:path w="134620" h="269875">
                    <a:moveTo>
                      <a:pt x="129508" y="190480"/>
                    </a:moveTo>
                    <a:lnTo>
                      <a:pt x="114750" y="190480"/>
                    </a:lnTo>
                    <a:lnTo>
                      <a:pt x="114608" y="190918"/>
                    </a:lnTo>
                    <a:lnTo>
                      <a:pt x="112762" y="195995"/>
                    </a:lnTo>
                    <a:lnTo>
                      <a:pt x="112831" y="195829"/>
                    </a:lnTo>
                    <a:lnTo>
                      <a:pt x="127909" y="195829"/>
                    </a:lnTo>
                    <a:lnTo>
                      <a:pt x="128190" y="195050"/>
                    </a:lnTo>
                    <a:lnTo>
                      <a:pt x="129508" y="190480"/>
                    </a:lnTo>
                    <a:close/>
                  </a:path>
                  <a:path w="134620" h="269875">
                    <a:moveTo>
                      <a:pt x="114673" y="190695"/>
                    </a:moveTo>
                    <a:lnTo>
                      <a:pt x="114592" y="190918"/>
                    </a:lnTo>
                    <a:lnTo>
                      <a:pt x="114673" y="190695"/>
                    </a:lnTo>
                    <a:close/>
                  </a:path>
                  <a:path w="134620" h="269875">
                    <a:moveTo>
                      <a:pt x="130884" y="184975"/>
                    </a:moveTo>
                    <a:lnTo>
                      <a:pt x="116322" y="184975"/>
                    </a:lnTo>
                    <a:lnTo>
                      <a:pt x="114673" y="190695"/>
                    </a:lnTo>
                    <a:lnTo>
                      <a:pt x="114750" y="190480"/>
                    </a:lnTo>
                    <a:lnTo>
                      <a:pt x="129508" y="190480"/>
                    </a:lnTo>
                    <a:lnTo>
                      <a:pt x="130020" y="188705"/>
                    </a:lnTo>
                    <a:lnTo>
                      <a:pt x="130884" y="184975"/>
                    </a:lnTo>
                    <a:close/>
                  </a:path>
                  <a:path w="134620" h="269875">
                    <a:moveTo>
                      <a:pt x="132075" y="179061"/>
                    </a:moveTo>
                    <a:lnTo>
                      <a:pt x="117681" y="179061"/>
                    </a:lnTo>
                    <a:lnTo>
                      <a:pt x="116271" y="185154"/>
                    </a:lnTo>
                    <a:lnTo>
                      <a:pt x="116322" y="184975"/>
                    </a:lnTo>
                    <a:lnTo>
                      <a:pt x="130884" y="184975"/>
                    </a:lnTo>
                    <a:lnTo>
                      <a:pt x="131561" y="182047"/>
                    </a:lnTo>
                    <a:lnTo>
                      <a:pt x="132075" y="179061"/>
                    </a:lnTo>
                    <a:close/>
                  </a:path>
                  <a:path w="134620" h="269875">
                    <a:moveTo>
                      <a:pt x="133010" y="172956"/>
                    </a:moveTo>
                    <a:lnTo>
                      <a:pt x="118719" y="172956"/>
                    </a:lnTo>
                    <a:lnTo>
                      <a:pt x="117636" y="179259"/>
                    </a:lnTo>
                    <a:lnTo>
                      <a:pt x="117681" y="179061"/>
                    </a:lnTo>
                    <a:lnTo>
                      <a:pt x="132075" y="179061"/>
                    </a:lnTo>
                    <a:lnTo>
                      <a:pt x="132744" y="175170"/>
                    </a:lnTo>
                    <a:lnTo>
                      <a:pt x="133010" y="172956"/>
                    </a:lnTo>
                    <a:close/>
                  </a:path>
                  <a:path w="134620" h="269875">
                    <a:moveTo>
                      <a:pt x="133716" y="166477"/>
                    </a:moveTo>
                    <a:lnTo>
                      <a:pt x="119487" y="166477"/>
                    </a:lnTo>
                    <a:lnTo>
                      <a:pt x="118689" y="173133"/>
                    </a:lnTo>
                    <a:lnTo>
                      <a:pt x="118719" y="172956"/>
                    </a:lnTo>
                    <a:lnTo>
                      <a:pt x="133010" y="172956"/>
                    </a:lnTo>
                    <a:lnTo>
                      <a:pt x="133605" y="167996"/>
                    </a:lnTo>
                    <a:lnTo>
                      <a:pt x="133716" y="166477"/>
                    </a:lnTo>
                    <a:close/>
                  </a:path>
                  <a:path w="134620" h="269875">
                    <a:moveTo>
                      <a:pt x="134169" y="159704"/>
                    </a:moveTo>
                    <a:lnTo>
                      <a:pt x="119978" y="159704"/>
                    </a:lnTo>
                    <a:lnTo>
                      <a:pt x="119468" y="166639"/>
                    </a:lnTo>
                    <a:lnTo>
                      <a:pt x="119487" y="166477"/>
                    </a:lnTo>
                    <a:lnTo>
                      <a:pt x="133716" y="166477"/>
                    </a:lnTo>
                    <a:lnTo>
                      <a:pt x="134152" y="160551"/>
                    </a:lnTo>
                    <a:lnTo>
                      <a:pt x="134169" y="159704"/>
                    </a:lnTo>
                    <a:close/>
                  </a:path>
                  <a:path w="134620" h="269875">
                    <a:moveTo>
                      <a:pt x="134306" y="152687"/>
                    </a:moveTo>
                    <a:lnTo>
                      <a:pt x="120109" y="152687"/>
                    </a:lnTo>
                    <a:lnTo>
                      <a:pt x="119964" y="159893"/>
                    </a:lnTo>
                    <a:lnTo>
                      <a:pt x="119978" y="159704"/>
                    </a:lnTo>
                    <a:lnTo>
                      <a:pt x="134169" y="159704"/>
                    </a:lnTo>
                    <a:lnTo>
                      <a:pt x="134306" y="152901"/>
                    </a:lnTo>
                    <a:lnTo>
                      <a:pt x="134306" y="152687"/>
                    </a:lnTo>
                    <a:close/>
                  </a:path>
                  <a:path w="134620" h="269875">
                    <a:moveTo>
                      <a:pt x="120108" y="152742"/>
                    </a:moveTo>
                    <a:close/>
                  </a:path>
                  <a:path w="134620" h="269875">
                    <a:moveTo>
                      <a:pt x="134306" y="7214"/>
                    </a:moveTo>
                    <a:lnTo>
                      <a:pt x="120108" y="7214"/>
                    </a:lnTo>
                    <a:lnTo>
                      <a:pt x="127344" y="14289"/>
                    </a:lnTo>
                    <a:lnTo>
                      <a:pt x="121624" y="14401"/>
                    </a:lnTo>
                    <a:lnTo>
                      <a:pt x="120108" y="14469"/>
                    </a:lnTo>
                    <a:lnTo>
                      <a:pt x="120108" y="152742"/>
                    </a:lnTo>
                    <a:lnTo>
                      <a:pt x="134306" y="152687"/>
                    </a:lnTo>
                    <a:lnTo>
                      <a:pt x="134306" y="7214"/>
                    </a:lnTo>
                    <a:close/>
                  </a:path>
                  <a:path w="134620" h="269875">
                    <a:moveTo>
                      <a:pt x="14198" y="117126"/>
                    </a:moveTo>
                    <a:close/>
                  </a:path>
                  <a:path w="134620" h="269875">
                    <a:moveTo>
                      <a:pt x="14199" y="117057"/>
                    </a:moveTo>
                    <a:close/>
                  </a:path>
                  <a:path w="134620" h="269875">
                    <a:moveTo>
                      <a:pt x="21508" y="73892"/>
                    </a:moveTo>
                    <a:lnTo>
                      <a:pt x="21422" y="74095"/>
                    </a:lnTo>
                    <a:lnTo>
                      <a:pt x="21508" y="73892"/>
                    </a:lnTo>
                    <a:close/>
                  </a:path>
                  <a:path w="134620" h="269875">
                    <a:moveTo>
                      <a:pt x="21597" y="73684"/>
                    </a:moveTo>
                    <a:lnTo>
                      <a:pt x="21508" y="73892"/>
                    </a:lnTo>
                    <a:lnTo>
                      <a:pt x="21597" y="73684"/>
                    </a:lnTo>
                    <a:close/>
                  </a:path>
                  <a:path w="134620" h="269875">
                    <a:moveTo>
                      <a:pt x="28579" y="59582"/>
                    </a:moveTo>
                    <a:lnTo>
                      <a:pt x="28448" y="59780"/>
                    </a:lnTo>
                    <a:lnTo>
                      <a:pt x="28579" y="59582"/>
                    </a:lnTo>
                    <a:close/>
                  </a:path>
                  <a:path w="134620" h="269875">
                    <a:moveTo>
                      <a:pt x="28719" y="59372"/>
                    </a:moveTo>
                    <a:lnTo>
                      <a:pt x="28579" y="59582"/>
                    </a:lnTo>
                    <a:lnTo>
                      <a:pt x="28719" y="59372"/>
                    </a:lnTo>
                    <a:close/>
                  </a:path>
                  <a:path w="134620" h="269875">
                    <a:moveTo>
                      <a:pt x="34390" y="51288"/>
                    </a:moveTo>
                    <a:lnTo>
                      <a:pt x="34222" y="51484"/>
                    </a:lnTo>
                    <a:lnTo>
                      <a:pt x="34390" y="51288"/>
                    </a:lnTo>
                    <a:close/>
                  </a:path>
                  <a:path w="134620" h="269875">
                    <a:moveTo>
                      <a:pt x="34562" y="51086"/>
                    </a:moveTo>
                    <a:lnTo>
                      <a:pt x="34390" y="51288"/>
                    </a:lnTo>
                    <a:lnTo>
                      <a:pt x="34562" y="51086"/>
                    </a:lnTo>
                    <a:close/>
                  </a:path>
                  <a:path w="134620" h="269875">
                    <a:moveTo>
                      <a:pt x="41014" y="43932"/>
                    </a:moveTo>
                    <a:lnTo>
                      <a:pt x="40834" y="44098"/>
                    </a:lnTo>
                    <a:lnTo>
                      <a:pt x="41014" y="43932"/>
                    </a:lnTo>
                    <a:close/>
                  </a:path>
                  <a:path w="134620" h="269875">
                    <a:moveTo>
                      <a:pt x="41207" y="43755"/>
                    </a:moveTo>
                    <a:lnTo>
                      <a:pt x="41014" y="43932"/>
                    </a:lnTo>
                    <a:lnTo>
                      <a:pt x="41207" y="43755"/>
                    </a:lnTo>
                    <a:close/>
                  </a:path>
                  <a:path w="134620" h="269875">
                    <a:moveTo>
                      <a:pt x="48577" y="37369"/>
                    </a:moveTo>
                    <a:lnTo>
                      <a:pt x="48386" y="37508"/>
                    </a:lnTo>
                    <a:lnTo>
                      <a:pt x="48577" y="37369"/>
                    </a:lnTo>
                    <a:close/>
                  </a:path>
                  <a:path w="134620" h="269875">
                    <a:moveTo>
                      <a:pt x="120108" y="7214"/>
                    </a:moveTo>
                    <a:lnTo>
                      <a:pt x="120108" y="14469"/>
                    </a:lnTo>
                    <a:lnTo>
                      <a:pt x="121624" y="14401"/>
                    </a:lnTo>
                    <a:lnTo>
                      <a:pt x="127344" y="14289"/>
                    </a:lnTo>
                    <a:lnTo>
                      <a:pt x="120108" y="72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object 28"/>
              <p:cNvSpPr/>
              <p:nvPr/>
            </p:nvSpPr>
            <p:spPr>
              <a:xfrm>
                <a:off x="620907" y="5571282"/>
                <a:ext cx="134620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331469">
                    <a:moveTo>
                      <a:pt x="0" y="0"/>
                    </a:moveTo>
                    <a:lnTo>
                      <a:pt x="125" y="220502"/>
                    </a:lnTo>
                    <a:lnTo>
                      <a:pt x="8361" y="262647"/>
                    </a:lnTo>
                    <a:lnTo>
                      <a:pt x="31071" y="297387"/>
                    </a:lnTo>
                    <a:lnTo>
                      <a:pt x="64225" y="319280"/>
                    </a:lnTo>
                    <a:lnTo>
                      <a:pt x="103453" y="329637"/>
                    </a:lnTo>
                    <a:lnTo>
                      <a:pt x="134307" y="331199"/>
                    </a:lnTo>
                    <a:lnTo>
                      <a:pt x="134307" y="324030"/>
                    </a:lnTo>
                    <a:lnTo>
                      <a:pt x="120108" y="324030"/>
                    </a:lnTo>
                    <a:lnTo>
                      <a:pt x="120108" y="316810"/>
                    </a:lnTo>
                    <a:lnTo>
                      <a:pt x="89290" y="312695"/>
                    </a:lnTo>
                    <a:lnTo>
                      <a:pt x="84289" y="311358"/>
                    </a:lnTo>
                    <a:lnTo>
                      <a:pt x="79267" y="309831"/>
                    </a:lnTo>
                    <a:lnTo>
                      <a:pt x="74444" y="308112"/>
                    </a:lnTo>
                    <a:lnTo>
                      <a:pt x="69659" y="306204"/>
                    </a:lnTo>
                    <a:lnTo>
                      <a:pt x="65097" y="304112"/>
                    </a:lnTo>
                    <a:lnTo>
                      <a:pt x="60624" y="301804"/>
                    </a:lnTo>
                    <a:lnTo>
                      <a:pt x="56351" y="299284"/>
                    </a:lnTo>
                    <a:lnTo>
                      <a:pt x="52207" y="296566"/>
                    </a:lnTo>
                    <a:lnTo>
                      <a:pt x="48249" y="293636"/>
                    </a:lnTo>
                    <a:lnTo>
                      <a:pt x="44455" y="290494"/>
                    </a:lnTo>
                    <a:lnTo>
                      <a:pt x="40897" y="287169"/>
                    </a:lnTo>
                    <a:lnTo>
                      <a:pt x="37765" y="283907"/>
                    </a:lnTo>
                    <a:lnTo>
                      <a:pt x="37445" y="283576"/>
                    </a:lnTo>
                    <a:lnTo>
                      <a:pt x="34540" y="280134"/>
                    </a:lnTo>
                    <a:lnTo>
                      <a:pt x="34243" y="279784"/>
                    </a:lnTo>
                    <a:lnTo>
                      <a:pt x="31390" y="275945"/>
                    </a:lnTo>
                    <a:lnTo>
                      <a:pt x="28719" y="271909"/>
                    </a:lnTo>
                    <a:lnTo>
                      <a:pt x="26001" y="267186"/>
                    </a:lnTo>
                    <a:lnTo>
                      <a:pt x="23764" y="262647"/>
                    </a:lnTo>
                    <a:lnTo>
                      <a:pt x="21540" y="257389"/>
                    </a:lnTo>
                    <a:lnTo>
                      <a:pt x="19714" y="252313"/>
                    </a:lnTo>
                    <a:lnTo>
                      <a:pt x="14199" y="214224"/>
                    </a:lnTo>
                    <a:lnTo>
                      <a:pt x="14198" y="14386"/>
                    </a:lnTo>
                    <a:lnTo>
                      <a:pt x="12664" y="14316"/>
                    </a:lnTo>
                    <a:lnTo>
                      <a:pt x="7007" y="14244"/>
                    </a:lnTo>
                    <a:lnTo>
                      <a:pt x="14198" y="7168"/>
                    </a:lnTo>
                    <a:lnTo>
                      <a:pt x="57057" y="7168"/>
                    </a:lnTo>
                    <a:lnTo>
                      <a:pt x="53803" y="6156"/>
                    </a:lnTo>
                    <a:lnTo>
                      <a:pt x="48198" y="4710"/>
                    </a:lnTo>
                    <a:lnTo>
                      <a:pt x="13082" y="168"/>
                    </a:lnTo>
                    <a:lnTo>
                      <a:pt x="0" y="0"/>
                    </a:lnTo>
                    <a:close/>
                  </a:path>
                  <a:path w="134620" h="331469">
                    <a:moveTo>
                      <a:pt x="120108" y="316810"/>
                    </a:moveTo>
                    <a:lnTo>
                      <a:pt x="120108" y="324030"/>
                    </a:lnTo>
                    <a:lnTo>
                      <a:pt x="127300" y="316954"/>
                    </a:lnTo>
                    <a:lnTo>
                      <a:pt x="121612" y="316881"/>
                    </a:lnTo>
                    <a:lnTo>
                      <a:pt x="120108" y="316810"/>
                    </a:lnTo>
                    <a:close/>
                  </a:path>
                  <a:path w="134620" h="331469">
                    <a:moveTo>
                      <a:pt x="134344" y="116974"/>
                    </a:moveTo>
                    <a:lnTo>
                      <a:pt x="120145" y="116974"/>
                    </a:lnTo>
                    <a:lnTo>
                      <a:pt x="120108" y="316810"/>
                    </a:lnTo>
                    <a:lnTo>
                      <a:pt x="121675" y="316881"/>
                    </a:lnTo>
                    <a:lnTo>
                      <a:pt x="127300" y="316954"/>
                    </a:lnTo>
                    <a:lnTo>
                      <a:pt x="120108" y="324030"/>
                    </a:lnTo>
                    <a:lnTo>
                      <a:pt x="134307" y="324030"/>
                    </a:lnTo>
                    <a:lnTo>
                      <a:pt x="134344" y="116974"/>
                    </a:lnTo>
                    <a:close/>
                  </a:path>
                  <a:path w="134620" h="331469">
                    <a:moveTo>
                      <a:pt x="121675" y="316881"/>
                    </a:moveTo>
                    <a:lnTo>
                      <a:pt x="122069" y="316886"/>
                    </a:lnTo>
                    <a:lnTo>
                      <a:pt x="121675" y="316881"/>
                    </a:lnTo>
                    <a:close/>
                  </a:path>
                  <a:path w="134620" h="331469">
                    <a:moveTo>
                      <a:pt x="121642" y="316879"/>
                    </a:moveTo>
                    <a:close/>
                  </a:path>
                  <a:path w="134620" h="331469">
                    <a:moveTo>
                      <a:pt x="116135" y="316632"/>
                    </a:moveTo>
                    <a:lnTo>
                      <a:pt x="116338" y="316641"/>
                    </a:lnTo>
                    <a:lnTo>
                      <a:pt x="116135" y="316632"/>
                    </a:lnTo>
                    <a:close/>
                  </a:path>
                  <a:path w="134620" h="331469">
                    <a:moveTo>
                      <a:pt x="116065" y="316626"/>
                    </a:moveTo>
                    <a:close/>
                  </a:path>
                  <a:path w="134620" h="331469">
                    <a:moveTo>
                      <a:pt x="110699" y="316204"/>
                    </a:moveTo>
                    <a:lnTo>
                      <a:pt x="110866" y="316217"/>
                    </a:lnTo>
                    <a:lnTo>
                      <a:pt x="110699" y="316204"/>
                    </a:lnTo>
                    <a:close/>
                  </a:path>
                  <a:path w="134620" h="331469">
                    <a:moveTo>
                      <a:pt x="110620" y="316195"/>
                    </a:moveTo>
                    <a:close/>
                  </a:path>
                  <a:path w="134620" h="331469">
                    <a:moveTo>
                      <a:pt x="105272" y="315599"/>
                    </a:moveTo>
                    <a:lnTo>
                      <a:pt x="105431" y="315617"/>
                    </a:lnTo>
                    <a:lnTo>
                      <a:pt x="105272" y="315599"/>
                    </a:lnTo>
                    <a:close/>
                  </a:path>
                  <a:path w="134620" h="331469">
                    <a:moveTo>
                      <a:pt x="105181" y="315585"/>
                    </a:moveTo>
                    <a:close/>
                  </a:path>
                  <a:path w="134620" h="331469">
                    <a:moveTo>
                      <a:pt x="99928" y="314818"/>
                    </a:moveTo>
                    <a:lnTo>
                      <a:pt x="100076" y="314839"/>
                    </a:lnTo>
                    <a:lnTo>
                      <a:pt x="99928" y="314818"/>
                    </a:lnTo>
                    <a:close/>
                  </a:path>
                  <a:path w="134620" h="331469">
                    <a:moveTo>
                      <a:pt x="99828" y="314799"/>
                    </a:moveTo>
                    <a:close/>
                  </a:path>
                  <a:path w="134620" h="331469">
                    <a:moveTo>
                      <a:pt x="94655" y="313859"/>
                    </a:moveTo>
                    <a:lnTo>
                      <a:pt x="94790" y="313883"/>
                    </a:lnTo>
                    <a:lnTo>
                      <a:pt x="94655" y="313859"/>
                    </a:lnTo>
                    <a:close/>
                  </a:path>
                  <a:path w="134620" h="331469">
                    <a:moveTo>
                      <a:pt x="94552" y="313836"/>
                    </a:moveTo>
                    <a:close/>
                  </a:path>
                  <a:path w="134620" h="331469">
                    <a:moveTo>
                      <a:pt x="89441" y="312727"/>
                    </a:moveTo>
                    <a:lnTo>
                      <a:pt x="89603" y="312770"/>
                    </a:lnTo>
                    <a:lnTo>
                      <a:pt x="89441" y="312727"/>
                    </a:lnTo>
                    <a:close/>
                  </a:path>
                  <a:path w="134620" h="331469">
                    <a:moveTo>
                      <a:pt x="89317" y="312695"/>
                    </a:moveTo>
                    <a:close/>
                  </a:path>
                  <a:path w="134620" h="331469">
                    <a:moveTo>
                      <a:pt x="84392" y="311390"/>
                    </a:moveTo>
                    <a:lnTo>
                      <a:pt x="84522" y="311429"/>
                    </a:lnTo>
                    <a:lnTo>
                      <a:pt x="84392" y="311390"/>
                    </a:lnTo>
                    <a:close/>
                  </a:path>
                  <a:path w="134620" h="331469">
                    <a:moveTo>
                      <a:pt x="84289" y="311358"/>
                    </a:moveTo>
                    <a:close/>
                  </a:path>
                  <a:path w="134620" h="331469">
                    <a:moveTo>
                      <a:pt x="79420" y="309878"/>
                    </a:moveTo>
                    <a:lnTo>
                      <a:pt x="79572" y="309932"/>
                    </a:lnTo>
                    <a:lnTo>
                      <a:pt x="79420" y="309878"/>
                    </a:lnTo>
                    <a:close/>
                  </a:path>
                  <a:path w="134620" h="331469">
                    <a:moveTo>
                      <a:pt x="79289" y="309831"/>
                    </a:moveTo>
                    <a:lnTo>
                      <a:pt x="79420" y="309878"/>
                    </a:lnTo>
                    <a:lnTo>
                      <a:pt x="79289" y="309831"/>
                    </a:lnTo>
                    <a:close/>
                  </a:path>
                  <a:path w="134620" h="331469">
                    <a:moveTo>
                      <a:pt x="74564" y="308159"/>
                    </a:moveTo>
                    <a:lnTo>
                      <a:pt x="74706" y="308210"/>
                    </a:lnTo>
                    <a:lnTo>
                      <a:pt x="74564" y="308159"/>
                    </a:lnTo>
                    <a:close/>
                  </a:path>
                  <a:path w="134620" h="331469">
                    <a:moveTo>
                      <a:pt x="74444" y="308112"/>
                    </a:moveTo>
                    <a:close/>
                  </a:path>
                  <a:path w="134620" h="331469">
                    <a:moveTo>
                      <a:pt x="69822" y="306269"/>
                    </a:moveTo>
                    <a:lnTo>
                      <a:pt x="69979" y="306340"/>
                    </a:lnTo>
                    <a:lnTo>
                      <a:pt x="69822" y="306269"/>
                    </a:lnTo>
                    <a:close/>
                  </a:path>
                  <a:path w="134620" h="331469">
                    <a:moveTo>
                      <a:pt x="69680" y="306204"/>
                    </a:moveTo>
                    <a:lnTo>
                      <a:pt x="69822" y="306269"/>
                    </a:lnTo>
                    <a:lnTo>
                      <a:pt x="69680" y="306204"/>
                    </a:lnTo>
                    <a:close/>
                  </a:path>
                  <a:path w="134620" h="331469">
                    <a:moveTo>
                      <a:pt x="65246" y="304180"/>
                    </a:moveTo>
                    <a:lnTo>
                      <a:pt x="65394" y="304256"/>
                    </a:lnTo>
                    <a:lnTo>
                      <a:pt x="65246" y="304180"/>
                    </a:lnTo>
                    <a:close/>
                  </a:path>
                  <a:path w="134620" h="331469">
                    <a:moveTo>
                      <a:pt x="65114" y="304112"/>
                    </a:moveTo>
                    <a:lnTo>
                      <a:pt x="65246" y="304180"/>
                    </a:lnTo>
                    <a:lnTo>
                      <a:pt x="65114" y="304112"/>
                    </a:lnTo>
                    <a:close/>
                  </a:path>
                  <a:path w="134620" h="331469">
                    <a:moveTo>
                      <a:pt x="60799" y="301894"/>
                    </a:moveTo>
                    <a:lnTo>
                      <a:pt x="60972" y="301995"/>
                    </a:lnTo>
                    <a:lnTo>
                      <a:pt x="60799" y="301894"/>
                    </a:lnTo>
                    <a:close/>
                  </a:path>
                  <a:path w="134620" h="331469">
                    <a:moveTo>
                      <a:pt x="60646" y="301804"/>
                    </a:moveTo>
                    <a:lnTo>
                      <a:pt x="60799" y="301894"/>
                    </a:lnTo>
                    <a:lnTo>
                      <a:pt x="60646" y="301804"/>
                    </a:lnTo>
                    <a:close/>
                  </a:path>
                  <a:path w="134620" h="331469">
                    <a:moveTo>
                      <a:pt x="56500" y="299371"/>
                    </a:moveTo>
                    <a:lnTo>
                      <a:pt x="56642" y="299464"/>
                    </a:lnTo>
                    <a:lnTo>
                      <a:pt x="56500" y="299371"/>
                    </a:lnTo>
                    <a:close/>
                  </a:path>
                  <a:path w="134620" h="331469">
                    <a:moveTo>
                      <a:pt x="56367" y="299284"/>
                    </a:moveTo>
                    <a:lnTo>
                      <a:pt x="56500" y="299371"/>
                    </a:lnTo>
                    <a:lnTo>
                      <a:pt x="56367" y="299284"/>
                    </a:lnTo>
                    <a:close/>
                  </a:path>
                  <a:path w="134620" h="331469">
                    <a:moveTo>
                      <a:pt x="52373" y="296674"/>
                    </a:moveTo>
                    <a:lnTo>
                      <a:pt x="52535" y="296794"/>
                    </a:lnTo>
                    <a:lnTo>
                      <a:pt x="52373" y="296674"/>
                    </a:lnTo>
                    <a:close/>
                  </a:path>
                  <a:path w="134620" h="331469">
                    <a:moveTo>
                      <a:pt x="52226" y="296566"/>
                    </a:moveTo>
                    <a:lnTo>
                      <a:pt x="52373" y="296674"/>
                    </a:lnTo>
                    <a:lnTo>
                      <a:pt x="52226" y="296566"/>
                    </a:lnTo>
                    <a:close/>
                  </a:path>
                  <a:path w="134620" h="331469">
                    <a:moveTo>
                      <a:pt x="48406" y="293752"/>
                    </a:moveTo>
                    <a:lnTo>
                      <a:pt x="48555" y="293875"/>
                    </a:lnTo>
                    <a:lnTo>
                      <a:pt x="48406" y="293752"/>
                    </a:lnTo>
                    <a:close/>
                  </a:path>
                  <a:path w="134620" h="331469">
                    <a:moveTo>
                      <a:pt x="48266" y="293636"/>
                    </a:moveTo>
                    <a:lnTo>
                      <a:pt x="48406" y="293752"/>
                    </a:lnTo>
                    <a:lnTo>
                      <a:pt x="48266" y="293636"/>
                    </a:lnTo>
                    <a:close/>
                  </a:path>
                  <a:path w="134620" h="331469">
                    <a:moveTo>
                      <a:pt x="44620" y="290630"/>
                    </a:moveTo>
                    <a:lnTo>
                      <a:pt x="44773" y="290772"/>
                    </a:lnTo>
                    <a:lnTo>
                      <a:pt x="44620" y="290630"/>
                    </a:lnTo>
                    <a:close/>
                  </a:path>
                  <a:path w="134620" h="331469">
                    <a:moveTo>
                      <a:pt x="44474" y="290494"/>
                    </a:moveTo>
                    <a:lnTo>
                      <a:pt x="44620" y="290630"/>
                    </a:lnTo>
                    <a:lnTo>
                      <a:pt x="44474" y="290494"/>
                    </a:lnTo>
                    <a:close/>
                  </a:path>
                  <a:path w="134620" h="331469">
                    <a:moveTo>
                      <a:pt x="41038" y="287300"/>
                    </a:moveTo>
                    <a:lnTo>
                      <a:pt x="41172" y="287439"/>
                    </a:lnTo>
                    <a:lnTo>
                      <a:pt x="41038" y="287300"/>
                    </a:lnTo>
                    <a:close/>
                  </a:path>
                  <a:path w="134620" h="331469">
                    <a:moveTo>
                      <a:pt x="40911" y="287169"/>
                    </a:moveTo>
                    <a:lnTo>
                      <a:pt x="41038" y="287300"/>
                    </a:lnTo>
                    <a:lnTo>
                      <a:pt x="40911" y="287169"/>
                    </a:lnTo>
                    <a:close/>
                  </a:path>
                  <a:path w="134620" h="331469">
                    <a:moveTo>
                      <a:pt x="37602" y="283738"/>
                    </a:moveTo>
                    <a:lnTo>
                      <a:pt x="37746" y="283907"/>
                    </a:lnTo>
                    <a:lnTo>
                      <a:pt x="37602" y="283738"/>
                    </a:lnTo>
                    <a:close/>
                  </a:path>
                  <a:path w="134620" h="331469">
                    <a:moveTo>
                      <a:pt x="37464" y="283576"/>
                    </a:moveTo>
                    <a:lnTo>
                      <a:pt x="37602" y="283738"/>
                    </a:lnTo>
                    <a:lnTo>
                      <a:pt x="37464" y="283576"/>
                    </a:lnTo>
                    <a:close/>
                  </a:path>
                  <a:path w="134620" h="331469">
                    <a:moveTo>
                      <a:pt x="34389" y="279956"/>
                    </a:moveTo>
                    <a:lnTo>
                      <a:pt x="34522" y="280134"/>
                    </a:lnTo>
                    <a:lnTo>
                      <a:pt x="34389" y="279956"/>
                    </a:lnTo>
                    <a:close/>
                  </a:path>
                  <a:path w="134620" h="331469">
                    <a:moveTo>
                      <a:pt x="34261" y="279784"/>
                    </a:moveTo>
                    <a:lnTo>
                      <a:pt x="34389" y="279956"/>
                    </a:lnTo>
                    <a:lnTo>
                      <a:pt x="34261" y="279784"/>
                    </a:lnTo>
                    <a:close/>
                  </a:path>
                  <a:path w="134620" h="331469">
                    <a:moveTo>
                      <a:pt x="31397" y="275945"/>
                    </a:moveTo>
                    <a:lnTo>
                      <a:pt x="31504" y="276107"/>
                    </a:lnTo>
                    <a:lnTo>
                      <a:pt x="31397" y="275945"/>
                    </a:lnTo>
                    <a:close/>
                  </a:path>
                  <a:path w="134620" h="331469">
                    <a:moveTo>
                      <a:pt x="31293" y="275788"/>
                    </a:moveTo>
                    <a:lnTo>
                      <a:pt x="31397" y="275945"/>
                    </a:lnTo>
                    <a:lnTo>
                      <a:pt x="31293" y="275788"/>
                    </a:lnTo>
                    <a:close/>
                  </a:path>
                  <a:path w="134620" h="331469">
                    <a:moveTo>
                      <a:pt x="28581" y="271701"/>
                    </a:moveTo>
                    <a:lnTo>
                      <a:pt x="28699" y="271909"/>
                    </a:lnTo>
                    <a:lnTo>
                      <a:pt x="28581" y="271701"/>
                    </a:lnTo>
                    <a:close/>
                  </a:path>
                  <a:path w="134620" h="331469">
                    <a:moveTo>
                      <a:pt x="28467" y="271501"/>
                    </a:moveTo>
                    <a:lnTo>
                      <a:pt x="28581" y="271701"/>
                    </a:lnTo>
                    <a:lnTo>
                      <a:pt x="28467" y="271501"/>
                    </a:lnTo>
                    <a:close/>
                  </a:path>
                  <a:path w="134620" h="331469">
                    <a:moveTo>
                      <a:pt x="26008" y="267186"/>
                    </a:moveTo>
                    <a:lnTo>
                      <a:pt x="26100" y="267373"/>
                    </a:lnTo>
                    <a:lnTo>
                      <a:pt x="26008" y="267186"/>
                    </a:lnTo>
                    <a:close/>
                  </a:path>
                  <a:path w="134620" h="331469">
                    <a:moveTo>
                      <a:pt x="25918" y="267005"/>
                    </a:moveTo>
                    <a:lnTo>
                      <a:pt x="26008" y="267186"/>
                    </a:lnTo>
                    <a:lnTo>
                      <a:pt x="25918" y="267005"/>
                    </a:lnTo>
                    <a:close/>
                  </a:path>
                  <a:path w="134620" h="331469">
                    <a:moveTo>
                      <a:pt x="23664" y="262445"/>
                    </a:moveTo>
                    <a:lnTo>
                      <a:pt x="23749" y="262647"/>
                    </a:lnTo>
                    <a:lnTo>
                      <a:pt x="23664" y="262445"/>
                    </a:lnTo>
                    <a:close/>
                  </a:path>
                  <a:path w="134620" h="331469">
                    <a:moveTo>
                      <a:pt x="23581" y="262247"/>
                    </a:moveTo>
                    <a:lnTo>
                      <a:pt x="23664" y="262445"/>
                    </a:lnTo>
                    <a:lnTo>
                      <a:pt x="23581" y="262247"/>
                    </a:lnTo>
                    <a:close/>
                  </a:path>
                  <a:path w="134620" h="331469">
                    <a:moveTo>
                      <a:pt x="21545" y="257389"/>
                    </a:moveTo>
                    <a:lnTo>
                      <a:pt x="21605" y="257558"/>
                    </a:lnTo>
                    <a:lnTo>
                      <a:pt x="21545" y="257389"/>
                    </a:lnTo>
                    <a:close/>
                  </a:path>
                  <a:path w="134620" h="331469">
                    <a:moveTo>
                      <a:pt x="21485" y="257223"/>
                    </a:moveTo>
                    <a:lnTo>
                      <a:pt x="21545" y="257389"/>
                    </a:lnTo>
                    <a:lnTo>
                      <a:pt x="21485" y="257223"/>
                    </a:lnTo>
                    <a:close/>
                  </a:path>
                  <a:path w="134620" h="331469">
                    <a:moveTo>
                      <a:pt x="19635" y="252094"/>
                    </a:moveTo>
                    <a:lnTo>
                      <a:pt x="19698" y="252313"/>
                    </a:lnTo>
                    <a:lnTo>
                      <a:pt x="19635" y="252094"/>
                    </a:lnTo>
                    <a:close/>
                  </a:path>
                  <a:path w="134620" h="331469">
                    <a:moveTo>
                      <a:pt x="19572" y="251874"/>
                    </a:moveTo>
                    <a:lnTo>
                      <a:pt x="19635" y="252094"/>
                    </a:lnTo>
                    <a:lnTo>
                      <a:pt x="19572" y="251874"/>
                    </a:lnTo>
                    <a:close/>
                  </a:path>
                  <a:path w="134620" h="331469">
                    <a:moveTo>
                      <a:pt x="18036" y="246549"/>
                    </a:moveTo>
                    <a:lnTo>
                      <a:pt x="18078" y="246733"/>
                    </a:lnTo>
                    <a:lnTo>
                      <a:pt x="18036" y="246549"/>
                    </a:lnTo>
                    <a:close/>
                  </a:path>
                  <a:path w="134620" h="331469">
                    <a:moveTo>
                      <a:pt x="17994" y="246369"/>
                    </a:moveTo>
                    <a:lnTo>
                      <a:pt x="18036" y="246549"/>
                    </a:lnTo>
                    <a:lnTo>
                      <a:pt x="17994" y="246369"/>
                    </a:lnTo>
                    <a:close/>
                  </a:path>
                  <a:path w="134620" h="331469">
                    <a:moveTo>
                      <a:pt x="16671" y="240654"/>
                    </a:moveTo>
                    <a:lnTo>
                      <a:pt x="16705" y="240851"/>
                    </a:lnTo>
                    <a:lnTo>
                      <a:pt x="16671" y="240654"/>
                    </a:lnTo>
                    <a:close/>
                  </a:path>
                  <a:path w="134620" h="331469">
                    <a:moveTo>
                      <a:pt x="16637" y="240456"/>
                    </a:moveTo>
                    <a:lnTo>
                      <a:pt x="16671" y="240654"/>
                    </a:lnTo>
                    <a:lnTo>
                      <a:pt x="16637" y="240456"/>
                    </a:lnTo>
                    <a:close/>
                  </a:path>
                  <a:path w="134620" h="331469">
                    <a:moveTo>
                      <a:pt x="15617" y="234528"/>
                    </a:moveTo>
                    <a:lnTo>
                      <a:pt x="15639" y="234706"/>
                    </a:lnTo>
                    <a:lnTo>
                      <a:pt x="15617" y="234528"/>
                    </a:lnTo>
                    <a:close/>
                  </a:path>
                  <a:path w="134620" h="331469">
                    <a:moveTo>
                      <a:pt x="15596" y="234350"/>
                    </a:moveTo>
                    <a:lnTo>
                      <a:pt x="15617" y="234528"/>
                    </a:lnTo>
                    <a:lnTo>
                      <a:pt x="15596" y="234350"/>
                    </a:lnTo>
                    <a:close/>
                  </a:path>
                  <a:path w="134620" h="331469">
                    <a:moveTo>
                      <a:pt x="14838" y="228033"/>
                    </a:moveTo>
                    <a:lnTo>
                      <a:pt x="14850" y="228194"/>
                    </a:lnTo>
                    <a:lnTo>
                      <a:pt x="14838" y="228033"/>
                    </a:lnTo>
                    <a:close/>
                  </a:path>
                  <a:path w="134620" h="331469">
                    <a:moveTo>
                      <a:pt x="14826" y="227871"/>
                    </a:moveTo>
                    <a:lnTo>
                      <a:pt x="14838" y="228033"/>
                    </a:lnTo>
                    <a:lnTo>
                      <a:pt x="14826" y="227871"/>
                    </a:lnTo>
                    <a:close/>
                  </a:path>
                  <a:path w="134620" h="331469">
                    <a:moveTo>
                      <a:pt x="14342" y="221288"/>
                    </a:moveTo>
                    <a:lnTo>
                      <a:pt x="14346" y="221474"/>
                    </a:lnTo>
                    <a:lnTo>
                      <a:pt x="14342" y="221288"/>
                    </a:lnTo>
                    <a:close/>
                  </a:path>
                  <a:path w="134620" h="331469">
                    <a:moveTo>
                      <a:pt x="14338" y="221099"/>
                    </a:moveTo>
                    <a:lnTo>
                      <a:pt x="14342" y="221288"/>
                    </a:lnTo>
                    <a:lnTo>
                      <a:pt x="14338" y="221099"/>
                    </a:lnTo>
                    <a:close/>
                  </a:path>
                  <a:path w="134620" h="331469">
                    <a:moveTo>
                      <a:pt x="134164" y="109759"/>
                    </a:moveTo>
                    <a:lnTo>
                      <a:pt x="119961" y="109759"/>
                    </a:lnTo>
                    <a:lnTo>
                      <a:pt x="119978" y="110099"/>
                    </a:lnTo>
                    <a:lnTo>
                      <a:pt x="120145" y="117064"/>
                    </a:lnTo>
                    <a:lnTo>
                      <a:pt x="134344" y="116974"/>
                    </a:lnTo>
                    <a:lnTo>
                      <a:pt x="134164" y="109759"/>
                    </a:lnTo>
                    <a:close/>
                  </a:path>
                  <a:path w="134620" h="331469">
                    <a:moveTo>
                      <a:pt x="119966" y="109934"/>
                    </a:moveTo>
                    <a:lnTo>
                      <a:pt x="119970" y="110099"/>
                    </a:lnTo>
                    <a:lnTo>
                      <a:pt x="119966" y="109934"/>
                    </a:lnTo>
                    <a:close/>
                  </a:path>
                  <a:path w="134620" h="331469">
                    <a:moveTo>
                      <a:pt x="133693" y="103004"/>
                    </a:moveTo>
                    <a:lnTo>
                      <a:pt x="119456" y="103004"/>
                    </a:lnTo>
                    <a:lnTo>
                      <a:pt x="119487" y="103327"/>
                    </a:lnTo>
                    <a:lnTo>
                      <a:pt x="119966" y="109934"/>
                    </a:lnTo>
                    <a:lnTo>
                      <a:pt x="119961" y="109759"/>
                    </a:lnTo>
                    <a:lnTo>
                      <a:pt x="134164" y="109759"/>
                    </a:lnTo>
                    <a:lnTo>
                      <a:pt x="134151" y="109234"/>
                    </a:lnTo>
                    <a:lnTo>
                      <a:pt x="133693" y="103004"/>
                    </a:lnTo>
                    <a:close/>
                  </a:path>
                  <a:path w="134620" h="331469">
                    <a:moveTo>
                      <a:pt x="119468" y="103165"/>
                    </a:moveTo>
                    <a:lnTo>
                      <a:pt x="119480" y="103327"/>
                    </a:lnTo>
                    <a:lnTo>
                      <a:pt x="119468" y="103165"/>
                    </a:lnTo>
                    <a:close/>
                  </a:path>
                  <a:path w="134620" h="331469">
                    <a:moveTo>
                      <a:pt x="132967" y="96492"/>
                    </a:moveTo>
                    <a:lnTo>
                      <a:pt x="118667" y="96492"/>
                    </a:lnTo>
                    <a:lnTo>
                      <a:pt x="118719" y="96847"/>
                    </a:lnTo>
                    <a:lnTo>
                      <a:pt x="119468" y="103165"/>
                    </a:lnTo>
                    <a:lnTo>
                      <a:pt x="119456" y="103004"/>
                    </a:lnTo>
                    <a:lnTo>
                      <a:pt x="133693" y="103004"/>
                    </a:lnTo>
                    <a:lnTo>
                      <a:pt x="133605" y="101808"/>
                    </a:lnTo>
                    <a:lnTo>
                      <a:pt x="132967" y="96492"/>
                    </a:lnTo>
                    <a:close/>
                  </a:path>
                  <a:path w="134620" h="331469">
                    <a:moveTo>
                      <a:pt x="118689" y="96671"/>
                    </a:moveTo>
                    <a:lnTo>
                      <a:pt x="118710" y="96847"/>
                    </a:lnTo>
                    <a:lnTo>
                      <a:pt x="118689" y="96671"/>
                    </a:lnTo>
                    <a:close/>
                  </a:path>
                  <a:path w="134620" h="331469">
                    <a:moveTo>
                      <a:pt x="132007" y="90347"/>
                    </a:moveTo>
                    <a:lnTo>
                      <a:pt x="117601" y="90347"/>
                    </a:lnTo>
                    <a:lnTo>
                      <a:pt x="117681" y="90742"/>
                    </a:lnTo>
                    <a:lnTo>
                      <a:pt x="118689" y="96671"/>
                    </a:lnTo>
                    <a:lnTo>
                      <a:pt x="118667" y="96492"/>
                    </a:lnTo>
                    <a:lnTo>
                      <a:pt x="132967" y="96492"/>
                    </a:lnTo>
                    <a:lnTo>
                      <a:pt x="132744" y="94633"/>
                    </a:lnTo>
                    <a:lnTo>
                      <a:pt x="132007" y="90347"/>
                    </a:lnTo>
                    <a:close/>
                  </a:path>
                  <a:path w="134620" h="331469">
                    <a:moveTo>
                      <a:pt x="117635" y="90543"/>
                    </a:moveTo>
                    <a:lnTo>
                      <a:pt x="117669" y="90742"/>
                    </a:lnTo>
                    <a:lnTo>
                      <a:pt x="117635" y="90543"/>
                    </a:lnTo>
                    <a:close/>
                  </a:path>
                  <a:path w="134620" h="331469">
                    <a:moveTo>
                      <a:pt x="130799" y="84464"/>
                    </a:moveTo>
                    <a:lnTo>
                      <a:pt x="116228" y="84464"/>
                    </a:lnTo>
                    <a:lnTo>
                      <a:pt x="116322" y="84828"/>
                    </a:lnTo>
                    <a:lnTo>
                      <a:pt x="117635" y="90543"/>
                    </a:lnTo>
                    <a:lnTo>
                      <a:pt x="117601" y="90347"/>
                    </a:lnTo>
                    <a:lnTo>
                      <a:pt x="132007" y="90347"/>
                    </a:lnTo>
                    <a:lnTo>
                      <a:pt x="131561" y="87756"/>
                    </a:lnTo>
                    <a:lnTo>
                      <a:pt x="130799" y="84464"/>
                    </a:lnTo>
                    <a:close/>
                  </a:path>
                  <a:path w="134620" h="331469">
                    <a:moveTo>
                      <a:pt x="116270" y="84647"/>
                    </a:moveTo>
                    <a:lnTo>
                      <a:pt x="116312" y="84828"/>
                    </a:lnTo>
                    <a:lnTo>
                      <a:pt x="116270" y="84647"/>
                    </a:lnTo>
                    <a:close/>
                  </a:path>
                  <a:path w="134620" h="331469">
                    <a:moveTo>
                      <a:pt x="129381" y="78885"/>
                    </a:moveTo>
                    <a:lnTo>
                      <a:pt x="114608" y="78885"/>
                    </a:lnTo>
                    <a:lnTo>
                      <a:pt x="114736" y="79285"/>
                    </a:lnTo>
                    <a:lnTo>
                      <a:pt x="116270" y="84647"/>
                    </a:lnTo>
                    <a:lnTo>
                      <a:pt x="116228" y="84464"/>
                    </a:lnTo>
                    <a:lnTo>
                      <a:pt x="130799" y="84464"/>
                    </a:lnTo>
                    <a:lnTo>
                      <a:pt x="130020" y="81099"/>
                    </a:lnTo>
                    <a:lnTo>
                      <a:pt x="129381" y="78885"/>
                    </a:lnTo>
                    <a:close/>
                  </a:path>
                  <a:path w="134620" h="331469">
                    <a:moveTo>
                      <a:pt x="114666" y="79087"/>
                    </a:moveTo>
                    <a:lnTo>
                      <a:pt x="114723" y="79285"/>
                    </a:lnTo>
                    <a:lnTo>
                      <a:pt x="114666" y="79087"/>
                    </a:lnTo>
                    <a:close/>
                  </a:path>
                  <a:path w="134620" h="331469">
                    <a:moveTo>
                      <a:pt x="127781" y="73601"/>
                    </a:moveTo>
                    <a:lnTo>
                      <a:pt x="112724" y="73601"/>
                    </a:lnTo>
                    <a:lnTo>
                      <a:pt x="112884" y="74012"/>
                    </a:lnTo>
                    <a:lnTo>
                      <a:pt x="114666" y="79087"/>
                    </a:lnTo>
                    <a:lnTo>
                      <a:pt x="114608" y="78885"/>
                    </a:lnTo>
                    <a:lnTo>
                      <a:pt x="129381" y="78885"/>
                    </a:lnTo>
                    <a:lnTo>
                      <a:pt x="128195" y="74772"/>
                    </a:lnTo>
                    <a:lnTo>
                      <a:pt x="127781" y="73601"/>
                    </a:lnTo>
                    <a:close/>
                  </a:path>
                  <a:path w="134620" h="331469">
                    <a:moveTo>
                      <a:pt x="112798" y="73809"/>
                    </a:moveTo>
                    <a:lnTo>
                      <a:pt x="112869" y="74012"/>
                    </a:lnTo>
                    <a:lnTo>
                      <a:pt x="112798" y="73809"/>
                    </a:lnTo>
                    <a:close/>
                  </a:path>
                  <a:path w="134620" h="331469">
                    <a:moveTo>
                      <a:pt x="125999" y="68589"/>
                    </a:moveTo>
                    <a:lnTo>
                      <a:pt x="110574" y="68589"/>
                    </a:lnTo>
                    <a:lnTo>
                      <a:pt x="110740" y="68950"/>
                    </a:lnTo>
                    <a:lnTo>
                      <a:pt x="112798" y="73809"/>
                    </a:lnTo>
                    <a:lnTo>
                      <a:pt x="112724" y="73601"/>
                    </a:lnTo>
                    <a:lnTo>
                      <a:pt x="127781" y="73601"/>
                    </a:lnTo>
                    <a:lnTo>
                      <a:pt x="125999" y="68589"/>
                    </a:lnTo>
                    <a:close/>
                  </a:path>
                  <a:path w="134620" h="331469">
                    <a:moveTo>
                      <a:pt x="110652" y="68772"/>
                    </a:moveTo>
                    <a:lnTo>
                      <a:pt x="110728" y="68950"/>
                    </a:lnTo>
                    <a:lnTo>
                      <a:pt x="110652" y="68772"/>
                    </a:lnTo>
                    <a:close/>
                  </a:path>
                  <a:path w="134620" h="331469">
                    <a:moveTo>
                      <a:pt x="123969" y="63824"/>
                    </a:moveTo>
                    <a:lnTo>
                      <a:pt x="108206" y="63824"/>
                    </a:lnTo>
                    <a:lnTo>
                      <a:pt x="108401" y="64192"/>
                    </a:lnTo>
                    <a:lnTo>
                      <a:pt x="110652" y="68772"/>
                    </a:lnTo>
                    <a:lnTo>
                      <a:pt x="110574" y="68589"/>
                    </a:lnTo>
                    <a:lnTo>
                      <a:pt x="125999" y="68589"/>
                    </a:lnTo>
                    <a:lnTo>
                      <a:pt x="123969" y="63824"/>
                    </a:lnTo>
                    <a:close/>
                  </a:path>
                  <a:path w="134620" h="331469">
                    <a:moveTo>
                      <a:pt x="108300" y="64014"/>
                    </a:moveTo>
                    <a:lnTo>
                      <a:pt x="108388" y="64192"/>
                    </a:lnTo>
                    <a:lnTo>
                      <a:pt x="108300" y="64014"/>
                    </a:lnTo>
                    <a:close/>
                  </a:path>
                  <a:path w="134620" h="331469">
                    <a:moveTo>
                      <a:pt x="121792" y="59289"/>
                    </a:moveTo>
                    <a:lnTo>
                      <a:pt x="105607" y="59289"/>
                    </a:lnTo>
                    <a:lnTo>
                      <a:pt x="105857" y="59697"/>
                    </a:lnTo>
                    <a:lnTo>
                      <a:pt x="108300" y="64014"/>
                    </a:lnTo>
                    <a:lnTo>
                      <a:pt x="108206" y="63824"/>
                    </a:lnTo>
                    <a:lnTo>
                      <a:pt x="123969" y="63824"/>
                    </a:lnTo>
                    <a:lnTo>
                      <a:pt x="123564" y="62873"/>
                    </a:lnTo>
                    <a:lnTo>
                      <a:pt x="121792" y="59289"/>
                    </a:lnTo>
                    <a:close/>
                  </a:path>
                  <a:path w="134620" h="331469">
                    <a:moveTo>
                      <a:pt x="105725" y="59497"/>
                    </a:moveTo>
                    <a:lnTo>
                      <a:pt x="105839" y="59697"/>
                    </a:lnTo>
                    <a:lnTo>
                      <a:pt x="105725" y="59497"/>
                    </a:lnTo>
                    <a:close/>
                  </a:path>
                  <a:path w="134620" h="331469">
                    <a:moveTo>
                      <a:pt x="119543" y="55090"/>
                    </a:moveTo>
                    <a:lnTo>
                      <a:pt x="102802" y="55090"/>
                    </a:lnTo>
                    <a:lnTo>
                      <a:pt x="103026" y="55410"/>
                    </a:lnTo>
                    <a:lnTo>
                      <a:pt x="105725" y="59497"/>
                    </a:lnTo>
                    <a:lnTo>
                      <a:pt x="105607" y="59289"/>
                    </a:lnTo>
                    <a:lnTo>
                      <a:pt x="121792" y="59289"/>
                    </a:lnTo>
                    <a:lnTo>
                      <a:pt x="120849" y="57382"/>
                    </a:lnTo>
                    <a:lnTo>
                      <a:pt x="119543" y="55090"/>
                    </a:lnTo>
                    <a:close/>
                  </a:path>
                  <a:path w="134620" h="331469">
                    <a:moveTo>
                      <a:pt x="102909" y="55252"/>
                    </a:moveTo>
                    <a:lnTo>
                      <a:pt x="103013" y="55410"/>
                    </a:lnTo>
                    <a:lnTo>
                      <a:pt x="102909" y="55252"/>
                    </a:lnTo>
                    <a:close/>
                  </a:path>
                  <a:path w="134620" h="331469">
                    <a:moveTo>
                      <a:pt x="117152" y="51063"/>
                    </a:moveTo>
                    <a:lnTo>
                      <a:pt x="99784" y="51063"/>
                    </a:lnTo>
                    <a:lnTo>
                      <a:pt x="100063" y="51414"/>
                    </a:lnTo>
                    <a:lnTo>
                      <a:pt x="102909" y="55252"/>
                    </a:lnTo>
                    <a:lnTo>
                      <a:pt x="102802" y="55090"/>
                    </a:lnTo>
                    <a:lnTo>
                      <a:pt x="119543" y="55090"/>
                    </a:lnTo>
                    <a:lnTo>
                      <a:pt x="117833" y="52089"/>
                    </a:lnTo>
                    <a:lnTo>
                      <a:pt x="117152" y="51063"/>
                    </a:lnTo>
                    <a:close/>
                  </a:path>
                  <a:path w="134620" h="331469">
                    <a:moveTo>
                      <a:pt x="99919" y="51244"/>
                    </a:moveTo>
                    <a:lnTo>
                      <a:pt x="100046" y="51414"/>
                    </a:lnTo>
                    <a:lnTo>
                      <a:pt x="99919" y="51244"/>
                    </a:lnTo>
                    <a:close/>
                  </a:path>
                  <a:path w="134620" h="331469">
                    <a:moveTo>
                      <a:pt x="114649" y="47291"/>
                    </a:moveTo>
                    <a:lnTo>
                      <a:pt x="96560" y="47290"/>
                    </a:lnTo>
                    <a:lnTo>
                      <a:pt x="96836" y="47597"/>
                    </a:lnTo>
                    <a:lnTo>
                      <a:pt x="99919" y="51244"/>
                    </a:lnTo>
                    <a:lnTo>
                      <a:pt x="99784" y="51063"/>
                    </a:lnTo>
                    <a:lnTo>
                      <a:pt x="117152" y="51063"/>
                    </a:lnTo>
                    <a:lnTo>
                      <a:pt x="114649" y="47291"/>
                    </a:lnTo>
                    <a:close/>
                  </a:path>
                  <a:path w="134620" h="331469">
                    <a:moveTo>
                      <a:pt x="96695" y="47449"/>
                    </a:moveTo>
                    <a:lnTo>
                      <a:pt x="96820" y="47597"/>
                    </a:lnTo>
                    <a:lnTo>
                      <a:pt x="96695" y="47449"/>
                    </a:lnTo>
                    <a:close/>
                  </a:path>
                  <a:path w="134620" h="331469">
                    <a:moveTo>
                      <a:pt x="112010" y="43733"/>
                    </a:moveTo>
                    <a:lnTo>
                      <a:pt x="93147" y="43733"/>
                    </a:lnTo>
                    <a:lnTo>
                      <a:pt x="93471" y="44052"/>
                    </a:lnTo>
                    <a:lnTo>
                      <a:pt x="96695" y="47449"/>
                    </a:lnTo>
                    <a:lnTo>
                      <a:pt x="96560" y="47290"/>
                    </a:lnTo>
                    <a:lnTo>
                      <a:pt x="114649" y="47291"/>
                    </a:lnTo>
                    <a:lnTo>
                      <a:pt x="112010" y="43733"/>
                    </a:lnTo>
                    <a:close/>
                  </a:path>
                  <a:path w="134620" h="331469">
                    <a:moveTo>
                      <a:pt x="93300" y="43894"/>
                    </a:moveTo>
                    <a:lnTo>
                      <a:pt x="93451" y="44052"/>
                    </a:lnTo>
                    <a:lnTo>
                      <a:pt x="93300" y="43894"/>
                    </a:lnTo>
                    <a:close/>
                  </a:path>
                  <a:path w="134620" h="331469">
                    <a:moveTo>
                      <a:pt x="109353" y="40449"/>
                    </a:moveTo>
                    <a:lnTo>
                      <a:pt x="89558" y="40449"/>
                    </a:lnTo>
                    <a:lnTo>
                      <a:pt x="89851" y="40703"/>
                    </a:lnTo>
                    <a:lnTo>
                      <a:pt x="93300" y="43894"/>
                    </a:lnTo>
                    <a:lnTo>
                      <a:pt x="93147" y="43733"/>
                    </a:lnTo>
                    <a:lnTo>
                      <a:pt x="112010" y="43733"/>
                    </a:lnTo>
                    <a:lnTo>
                      <a:pt x="111044" y="42438"/>
                    </a:lnTo>
                    <a:lnTo>
                      <a:pt x="109353" y="40449"/>
                    </a:lnTo>
                    <a:close/>
                  </a:path>
                  <a:path w="134620" h="331469">
                    <a:moveTo>
                      <a:pt x="89703" y="40582"/>
                    </a:moveTo>
                    <a:lnTo>
                      <a:pt x="89835" y="40703"/>
                    </a:lnTo>
                    <a:lnTo>
                      <a:pt x="89703" y="40582"/>
                    </a:lnTo>
                    <a:close/>
                  </a:path>
                  <a:path w="134620" h="331469">
                    <a:moveTo>
                      <a:pt x="106628" y="37323"/>
                    </a:moveTo>
                    <a:lnTo>
                      <a:pt x="85751" y="37323"/>
                    </a:lnTo>
                    <a:lnTo>
                      <a:pt x="86057" y="37561"/>
                    </a:lnTo>
                    <a:lnTo>
                      <a:pt x="89703" y="40582"/>
                    </a:lnTo>
                    <a:lnTo>
                      <a:pt x="89558" y="40449"/>
                    </a:lnTo>
                    <a:lnTo>
                      <a:pt x="109353" y="40449"/>
                    </a:lnTo>
                    <a:lnTo>
                      <a:pt x="107262" y="37987"/>
                    </a:lnTo>
                    <a:lnTo>
                      <a:pt x="106628" y="37323"/>
                    </a:lnTo>
                    <a:close/>
                  </a:path>
                  <a:path w="134620" h="331469">
                    <a:moveTo>
                      <a:pt x="85896" y="37443"/>
                    </a:moveTo>
                    <a:lnTo>
                      <a:pt x="86040" y="37561"/>
                    </a:lnTo>
                    <a:lnTo>
                      <a:pt x="85896" y="37443"/>
                    </a:lnTo>
                    <a:close/>
                  </a:path>
                  <a:path w="134620" h="331469">
                    <a:moveTo>
                      <a:pt x="103840" y="34404"/>
                    </a:moveTo>
                    <a:lnTo>
                      <a:pt x="81771" y="34404"/>
                    </a:lnTo>
                    <a:lnTo>
                      <a:pt x="82099" y="34631"/>
                    </a:lnTo>
                    <a:lnTo>
                      <a:pt x="85896" y="37443"/>
                    </a:lnTo>
                    <a:lnTo>
                      <a:pt x="85751" y="37323"/>
                    </a:lnTo>
                    <a:lnTo>
                      <a:pt x="106628" y="37323"/>
                    </a:lnTo>
                    <a:lnTo>
                      <a:pt x="103840" y="34404"/>
                    </a:lnTo>
                    <a:close/>
                  </a:path>
                  <a:path w="134620" h="331469">
                    <a:moveTo>
                      <a:pt x="81931" y="34521"/>
                    </a:moveTo>
                    <a:lnTo>
                      <a:pt x="82080" y="34631"/>
                    </a:lnTo>
                    <a:lnTo>
                      <a:pt x="81931" y="34521"/>
                    </a:lnTo>
                    <a:close/>
                  </a:path>
                  <a:path w="134620" h="331469">
                    <a:moveTo>
                      <a:pt x="101019" y="31734"/>
                    </a:moveTo>
                    <a:lnTo>
                      <a:pt x="77665" y="31734"/>
                    </a:lnTo>
                    <a:lnTo>
                      <a:pt x="77954" y="31914"/>
                    </a:lnTo>
                    <a:lnTo>
                      <a:pt x="81931" y="34521"/>
                    </a:lnTo>
                    <a:lnTo>
                      <a:pt x="81771" y="34404"/>
                    </a:lnTo>
                    <a:lnTo>
                      <a:pt x="103840" y="34404"/>
                    </a:lnTo>
                    <a:lnTo>
                      <a:pt x="103273" y="33810"/>
                    </a:lnTo>
                    <a:lnTo>
                      <a:pt x="101019" y="31734"/>
                    </a:lnTo>
                    <a:close/>
                  </a:path>
                  <a:path w="134620" h="331469">
                    <a:moveTo>
                      <a:pt x="77809" y="31829"/>
                    </a:moveTo>
                    <a:lnTo>
                      <a:pt x="77940" y="31914"/>
                    </a:lnTo>
                    <a:lnTo>
                      <a:pt x="77809" y="31829"/>
                    </a:lnTo>
                    <a:close/>
                  </a:path>
                  <a:path w="134620" h="331469">
                    <a:moveTo>
                      <a:pt x="98178" y="29202"/>
                    </a:moveTo>
                    <a:lnTo>
                      <a:pt x="73334" y="29202"/>
                    </a:lnTo>
                    <a:lnTo>
                      <a:pt x="73661" y="29383"/>
                    </a:lnTo>
                    <a:lnTo>
                      <a:pt x="77809" y="31829"/>
                    </a:lnTo>
                    <a:lnTo>
                      <a:pt x="77665" y="31734"/>
                    </a:lnTo>
                    <a:lnTo>
                      <a:pt x="101019" y="31734"/>
                    </a:lnTo>
                    <a:lnTo>
                      <a:pt x="99050" y="29922"/>
                    </a:lnTo>
                    <a:lnTo>
                      <a:pt x="98178" y="29202"/>
                    </a:lnTo>
                    <a:close/>
                  </a:path>
                  <a:path w="134620" h="331469">
                    <a:moveTo>
                      <a:pt x="73499" y="29299"/>
                    </a:moveTo>
                    <a:lnTo>
                      <a:pt x="73642" y="29383"/>
                    </a:lnTo>
                    <a:lnTo>
                      <a:pt x="73499" y="29299"/>
                    </a:lnTo>
                    <a:close/>
                  </a:path>
                  <a:path w="134620" h="331469">
                    <a:moveTo>
                      <a:pt x="95425" y="26932"/>
                    </a:moveTo>
                    <a:lnTo>
                      <a:pt x="68929" y="26932"/>
                    </a:lnTo>
                    <a:lnTo>
                      <a:pt x="69265" y="27094"/>
                    </a:lnTo>
                    <a:lnTo>
                      <a:pt x="73499" y="29299"/>
                    </a:lnTo>
                    <a:lnTo>
                      <a:pt x="73334" y="29202"/>
                    </a:lnTo>
                    <a:lnTo>
                      <a:pt x="98178" y="29202"/>
                    </a:lnTo>
                    <a:lnTo>
                      <a:pt x="95425" y="26932"/>
                    </a:lnTo>
                    <a:close/>
                  </a:path>
                  <a:path w="134620" h="331469">
                    <a:moveTo>
                      <a:pt x="69094" y="27017"/>
                    </a:moveTo>
                    <a:lnTo>
                      <a:pt x="69243" y="27094"/>
                    </a:lnTo>
                    <a:lnTo>
                      <a:pt x="69094" y="27017"/>
                    </a:lnTo>
                    <a:close/>
                  </a:path>
                  <a:path w="134620" h="331469">
                    <a:moveTo>
                      <a:pt x="92713" y="24866"/>
                    </a:moveTo>
                    <a:lnTo>
                      <a:pt x="64346" y="24865"/>
                    </a:lnTo>
                    <a:lnTo>
                      <a:pt x="64630" y="24987"/>
                    </a:lnTo>
                    <a:lnTo>
                      <a:pt x="69094" y="27017"/>
                    </a:lnTo>
                    <a:lnTo>
                      <a:pt x="68929" y="26932"/>
                    </a:lnTo>
                    <a:lnTo>
                      <a:pt x="95425" y="26932"/>
                    </a:lnTo>
                    <a:lnTo>
                      <a:pt x="94652" y="26295"/>
                    </a:lnTo>
                    <a:lnTo>
                      <a:pt x="92713" y="24866"/>
                    </a:lnTo>
                    <a:close/>
                  </a:path>
                  <a:path w="134620" h="331469">
                    <a:moveTo>
                      <a:pt x="64490" y="24931"/>
                    </a:moveTo>
                    <a:lnTo>
                      <a:pt x="64630" y="24987"/>
                    </a:lnTo>
                    <a:lnTo>
                      <a:pt x="64490" y="24931"/>
                    </a:lnTo>
                    <a:close/>
                  </a:path>
                  <a:path w="134620" h="331469">
                    <a:moveTo>
                      <a:pt x="90155" y="22981"/>
                    </a:moveTo>
                    <a:lnTo>
                      <a:pt x="59636" y="22981"/>
                    </a:lnTo>
                    <a:lnTo>
                      <a:pt x="59929" y="23092"/>
                    </a:lnTo>
                    <a:lnTo>
                      <a:pt x="64490" y="24931"/>
                    </a:lnTo>
                    <a:lnTo>
                      <a:pt x="64346" y="24865"/>
                    </a:lnTo>
                    <a:lnTo>
                      <a:pt x="92713" y="24866"/>
                    </a:lnTo>
                    <a:lnTo>
                      <a:pt x="90155" y="22981"/>
                    </a:lnTo>
                    <a:close/>
                  </a:path>
                  <a:path w="134620" h="331469">
                    <a:moveTo>
                      <a:pt x="59786" y="23041"/>
                    </a:moveTo>
                    <a:lnTo>
                      <a:pt x="59929" y="23092"/>
                    </a:lnTo>
                    <a:lnTo>
                      <a:pt x="59786" y="23041"/>
                    </a:lnTo>
                    <a:close/>
                  </a:path>
                  <a:path w="134620" h="331469">
                    <a:moveTo>
                      <a:pt x="87551" y="21271"/>
                    </a:moveTo>
                    <a:lnTo>
                      <a:pt x="54749" y="21271"/>
                    </a:lnTo>
                    <a:lnTo>
                      <a:pt x="54995" y="21352"/>
                    </a:lnTo>
                    <a:lnTo>
                      <a:pt x="59786" y="23041"/>
                    </a:lnTo>
                    <a:lnTo>
                      <a:pt x="59636" y="22981"/>
                    </a:lnTo>
                    <a:lnTo>
                      <a:pt x="90155" y="22981"/>
                    </a:lnTo>
                    <a:lnTo>
                      <a:pt x="87551" y="21271"/>
                    </a:lnTo>
                    <a:close/>
                  </a:path>
                  <a:path w="134620" h="331469">
                    <a:moveTo>
                      <a:pt x="54872" y="21314"/>
                    </a:moveTo>
                    <a:close/>
                  </a:path>
                  <a:path w="134620" h="331469">
                    <a:moveTo>
                      <a:pt x="85159" y="19718"/>
                    </a:moveTo>
                    <a:lnTo>
                      <a:pt x="49740" y="19718"/>
                    </a:lnTo>
                    <a:lnTo>
                      <a:pt x="50077" y="19814"/>
                    </a:lnTo>
                    <a:lnTo>
                      <a:pt x="54872" y="21314"/>
                    </a:lnTo>
                    <a:lnTo>
                      <a:pt x="87551" y="21271"/>
                    </a:lnTo>
                    <a:lnTo>
                      <a:pt x="85159" y="19718"/>
                    </a:lnTo>
                    <a:close/>
                  </a:path>
                  <a:path w="134620" h="331469">
                    <a:moveTo>
                      <a:pt x="49905" y="19769"/>
                    </a:moveTo>
                    <a:lnTo>
                      <a:pt x="50047" y="19814"/>
                    </a:lnTo>
                    <a:lnTo>
                      <a:pt x="49905" y="19769"/>
                    </a:lnTo>
                    <a:close/>
                  </a:path>
                  <a:path w="134620" h="331469">
                    <a:moveTo>
                      <a:pt x="82979" y="18439"/>
                    </a:moveTo>
                    <a:lnTo>
                      <a:pt x="44748" y="18439"/>
                    </a:lnTo>
                    <a:lnTo>
                      <a:pt x="44961" y="18491"/>
                    </a:lnTo>
                    <a:lnTo>
                      <a:pt x="49905" y="19769"/>
                    </a:lnTo>
                    <a:lnTo>
                      <a:pt x="49740" y="19718"/>
                    </a:lnTo>
                    <a:lnTo>
                      <a:pt x="85159" y="19718"/>
                    </a:lnTo>
                    <a:lnTo>
                      <a:pt x="82979" y="18439"/>
                    </a:lnTo>
                    <a:close/>
                  </a:path>
                  <a:path w="134620" h="331469">
                    <a:moveTo>
                      <a:pt x="44859" y="18468"/>
                    </a:moveTo>
                    <a:close/>
                  </a:path>
                  <a:path w="134620" h="331469">
                    <a:moveTo>
                      <a:pt x="80978" y="17265"/>
                    </a:moveTo>
                    <a:lnTo>
                      <a:pt x="39520" y="17265"/>
                    </a:lnTo>
                    <a:lnTo>
                      <a:pt x="39820" y="17326"/>
                    </a:lnTo>
                    <a:lnTo>
                      <a:pt x="44859" y="18468"/>
                    </a:lnTo>
                    <a:lnTo>
                      <a:pt x="82979" y="18439"/>
                    </a:lnTo>
                    <a:lnTo>
                      <a:pt x="80978" y="17265"/>
                    </a:lnTo>
                    <a:close/>
                  </a:path>
                  <a:path w="134620" h="331469">
                    <a:moveTo>
                      <a:pt x="39670" y="17298"/>
                    </a:moveTo>
                    <a:lnTo>
                      <a:pt x="39820" y="17326"/>
                    </a:lnTo>
                    <a:lnTo>
                      <a:pt x="39670" y="17298"/>
                    </a:lnTo>
                    <a:close/>
                  </a:path>
                  <a:path w="134620" h="331469">
                    <a:moveTo>
                      <a:pt x="79239" y="16323"/>
                    </a:moveTo>
                    <a:lnTo>
                      <a:pt x="34267" y="16323"/>
                    </a:lnTo>
                    <a:lnTo>
                      <a:pt x="34548" y="16368"/>
                    </a:lnTo>
                    <a:lnTo>
                      <a:pt x="39670" y="17298"/>
                    </a:lnTo>
                    <a:lnTo>
                      <a:pt x="39520" y="17265"/>
                    </a:lnTo>
                    <a:lnTo>
                      <a:pt x="80978" y="17265"/>
                    </a:lnTo>
                    <a:lnTo>
                      <a:pt x="80375" y="16911"/>
                    </a:lnTo>
                    <a:lnTo>
                      <a:pt x="79239" y="16323"/>
                    </a:lnTo>
                    <a:close/>
                  </a:path>
                  <a:path w="134620" h="331469">
                    <a:moveTo>
                      <a:pt x="34406" y="16348"/>
                    </a:moveTo>
                    <a:lnTo>
                      <a:pt x="34548" y="16368"/>
                    </a:lnTo>
                    <a:lnTo>
                      <a:pt x="34406" y="16348"/>
                    </a:lnTo>
                    <a:close/>
                  </a:path>
                  <a:path w="134620" h="331469">
                    <a:moveTo>
                      <a:pt x="77820" y="15588"/>
                    </a:moveTo>
                    <a:lnTo>
                      <a:pt x="28958" y="15587"/>
                    </a:lnTo>
                    <a:lnTo>
                      <a:pt x="29149" y="15612"/>
                    </a:lnTo>
                    <a:lnTo>
                      <a:pt x="34406" y="16348"/>
                    </a:lnTo>
                    <a:lnTo>
                      <a:pt x="34267" y="16323"/>
                    </a:lnTo>
                    <a:lnTo>
                      <a:pt x="79239" y="16323"/>
                    </a:lnTo>
                    <a:lnTo>
                      <a:pt x="77820" y="15588"/>
                    </a:lnTo>
                    <a:close/>
                  </a:path>
                  <a:path w="134620" h="331469">
                    <a:moveTo>
                      <a:pt x="29062" y="15602"/>
                    </a:moveTo>
                    <a:close/>
                  </a:path>
                  <a:path w="134620" h="331469">
                    <a:moveTo>
                      <a:pt x="76648" y="14980"/>
                    </a:moveTo>
                    <a:lnTo>
                      <a:pt x="23521" y="14980"/>
                    </a:lnTo>
                    <a:lnTo>
                      <a:pt x="23760" y="15003"/>
                    </a:lnTo>
                    <a:lnTo>
                      <a:pt x="29062" y="15602"/>
                    </a:lnTo>
                    <a:lnTo>
                      <a:pt x="77820" y="15588"/>
                    </a:lnTo>
                    <a:lnTo>
                      <a:pt x="76648" y="14980"/>
                    </a:lnTo>
                    <a:close/>
                  </a:path>
                  <a:path w="134620" h="331469">
                    <a:moveTo>
                      <a:pt x="23639" y="14993"/>
                    </a:moveTo>
                    <a:close/>
                  </a:path>
                  <a:path w="134620" h="331469">
                    <a:moveTo>
                      <a:pt x="75831" y="14557"/>
                    </a:moveTo>
                    <a:lnTo>
                      <a:pt x="18059" y="14557"/>
                    </a:lnTo>
                    <a:lnTo>
                      <a:pt x="18291" y="14571"/>
                    </a:lnTo>
                    <a:lnTo>
                      <a:pt x="23639" y="14993"/>
                    </a:lnTo>
                    <a:lnTo>
                      <a:pt x="76648" y="14980"/>
                    </a:lnTo>
                    <a:lnTo>
                      <a:pt x="75831" y="14557"/>
                    </a:lnTo>
                    <a:close/>
                  </a:path>
                  <a:path w="134620" h="331469">
                    <a:moveTo>
                      <a:pt x="18173" y="14566"/>
                    </a:moveTo>
                    <a:close/>
                  </a:path>
                  <a:path w="134620" h="331469">
                    <a:moveTo>
                      <a:pt x="57057" y="7168"/>
                    </a:moveTo>
                    <a:lnTo>
                      <a:pt x="14198" y="7168"/>
                    </a:lnTo>
                    <a:lnTo>
                      <a:pt x="14198" y="14386"/>
                    </a:lnTo>
                    <a:lnTo>
                      <a:pt x="18173" y="14566"/>
                    </a:lnTo>
                    <a:lnTo>
                      <a:pt x="75831" y="14557"/>
                    </a:lnTo>
                    <a:lnTo>
                      <a:pt x="75214" y="14244"/>
                    </a:lnTo>
                    <a:lnTo>
                      <a:pt x="70080" y="11918"/>
                    </a:lnTo>
                    <a:lnTo>
                      <a:pt x="64798" y="9796"/>
                    </a:lnTo>
                    <a:lnTo>
                      <a:pt x="59348" y="7881"/>
                    </a:lnTo>
                    <a:lnTo>
                      <a:pt x="57057" y="7168"/>
                    </a:lnTo>
                    <a:close/>
                  </a:path>
                  <a:path w="134620" h="331469">
                    <a:moveTo>
                      <a:pt x="14198" y="14311"/>
                    </a:moveTo>
                    <a:lnTo>
                      <a:pt x="12553" y="14311"/>
                    </a:lnTo>
                    <a:lnTo>
                      <a:pt x="12783" y="14318"/>
                    </a:lnTo>
                    <a:lnTo>
                      <a:pt x="14198" y="14386"/>
                    </a:lnTo>
                    <a:close/>
                  </a:path>
                  <a:path w="134620" h="331469">
                    <a:moveTo>
                      <a:pt x="12664" y="14316"/>
                    </a:moveTo>
                    <a:close/>
                  </a:path>
                  <a:path w="134620" h="331469">
                    <a:moveTo>
                      <a:pt x="14198" y="7168"/>
                    </a:moveTo>
                    <a:lnTo>
                      <a:pt x="7007" y="14244"/>
                    </a:lnTo>
                    <a:lnTo>
                      <a:pt x="12664" y="14316"/>
                    </a:lnTo>
                    <a:lnTo>
                      <a:pt x="14198" y="14311"/>
                    </a:lnTo>
                    <a:lnTo>
                      <a:pt x="14198" y="71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object 29"/>
              <p:cNvSpPr/>
              <p:nvPr/>
            </p:nvSpPr>
            <p:spPr>
              <a:xfrm>
                <a:off x="641403" y="5308443"/>
                <a:ext cx="215900" cy="511809"/>
              </a:xfrm>
              <a:custGeom>
                <a:avLst/>
                <a:gdLst/>
                <a:ahLst/>
                <a:cxnLst/>
                <a:rect l="l" t="t" r="r" b="b"/>
                <a:pathLst>
                  <a:path w="215900" h="511810">
                    <a:moveTo>
                      <a:pt x="113850" y="441960"/>
                    </a:moveTo>
                    <a:lnTo>
                      <a:pt x="99649" y="441960"/>
                    </a:lnTo>
                    <a:lnTo>
                      <a:pt x="99649" y="511810"/>
                    </a:lnTo>
                    <a:lnTo>
                      <a:pt x="112663" y="511810"/>
                    </a:lnTo>
                    <a:lnTo>
                      <a:pt x="113850" y="441960"/>
                    </a:lnTo>
                    <a:close/>
                  </a:path>
                  <a:path w="215900" h="511810">
                    <a:moveTo>
                      <a:pt x="112739" y="361950"/>
                    </a:moveTo>
                    <a:lnTo>
                      <a:pt x="98499" y="361950"/>
                    </a:lnTo>
                    <a:lnTo>
                      <a:pt x="99170" y="368300"/>
                    </a:lnTo>
                    <a:lnTo>
                      <a:pt x="99512" y="374650"/>
                    </a:lnTo>
                    <a:lnTo>
                      <a:pt x="99651" y="381000"/>
                    </a:lnTo>
                    <a:lnTo>
                      <a:pt x="99649" y="441960"/>
                    </a:lnTo>
                    <a:lnTo>
                      <a:pt x="99765" y="435610"/>
                    </a:lnTo>
                    <a:lnTo>
                      <a:pt x="104605" y="403860"/>
                    </a:lnTo>
                    <a:lnTo>
                      <a:pt x="106314" y="397510"/>
                    </a:lnTo>
                    <a:lnTo>
                      <a:pt x="108316" y="392430"/>
                    </a:lnTo>
                    <a:lnTo>
                      <a:pt x="110556" y="387350"/>
                    </a:lnTo>
                    <a:lnTo>
                      <a:pt x="113025" y="382270"/>
                    </a:lnTo>
                    <a:lnTo>
                      <a:pt x="113842" y="380708"/>
                    </a:lnTo>
                    <a:lnTo>
                      <a:pt x="113694" y="373380"/>
                    </a:lnTo>
                    <a:lnTo>
                      <a:pt x="113303" y="367030"/>
                    </a:lnTo>
                    <a:lnTo>
                      <a:pt x="112739" y="361950"/>
                    </a:lnTo>
                    <a:close/>
                  </a:path>
                  <a:path w="215900" h="511810">
                    <a:moveTo>
                      <a:pt x="113842" y="380708"/>
                    </a:moveTo>
                    <a:lnTo>
                      <a:pt x="104605" y="403860"/>
                    </a:lnTo>
                    <a:lnTo>
                      <a:pt x="103105" y="408940"/>
                    </a:lnTo>
                    <a:lnTo>
                      <a:pt x="99650" y="441960"/>
                    </a:lnTo>
                    <a:lnTo>
                      <a:pt x="113848" y="441960"/>
                    </a:lnTo>
                    <a:lnTo>
                      <a:pt x="113842" y="380708"/>
                    </a:lnTo>
                    <a:close/>
                  </a:path>
                  <a:path w="215900" h="511810">
                    <a:moveTo>
                      <a:pt x="113958" y="435610"/>
                    </a:moveTo>
                    <a:lnTo>
                      <a:pt x="113848" y="441960"/>
                    </a:lnTo>
                    <a:lnTo>
                      <a:pt x="113958" y="435610"/>
                    </a:lnTo>
                    <a:close/>
                  </a:path>
                  <a:path w="215900" h="511810">
                    <a:moveTo>
                      <a:pt x="201286" y="328930"/>
                    </a:moveTo>
                    <a:lnTo>
                      <a:pt x="186384" y="328930"/>
                    </a:lnTo>
                    <a:lnTo>
                      <a:pt x="181345" y="330200"/>
                    </a:lnTo>
                    <a:lnTo>
                      <a:pt x="176361" y="332740"/>
                    </a:lnTo>
                    <a:lnTo>
                      <a:pt x="166615" y="335280"/>
                    </a:lnTo>
                    <a:lnTo>
                      <a:pt x="135983" y="354330"/>
                    </a:lnTo>
                    <a:lnTo>
                      <a:pt x="132126" y="356870"/>
                    </a:lnTo>
                    <a:lnTo>
                      <a:pt x="128459" y="360680"/>
                    </a:lnTo>
                    <a:lnTo>
                      <a:pt x="125009" y="364490"/>
                    </a:lnTo>
                    <a:lnTo>
                      <a:pt x="121705" y="368300"/>
                    </a:lnTo>
                    <a:lnTo>
                      <a:pt x="118620" y="373380"/>
                    </a:lnTo>
                    <a:lnTo>
                      <a:pt x="115681" y="377190"/>
                    </a:lnTo>
                    <a:lnTo>
                      <a:pt x="113842" y="380708"/>
                    </a:lnTo>
                    <a:lnTo>
                      <a:pt x="113848" y="435610"/>
                    </a:lnTo>
                    <a:lnTo>
                      <a:pt x="114355" y="429260"/>
                    </a:lnTo>
                    <a:lnTo>
                      <a:pt x="114999" y="422910"/>
                    </a:lnTo>
                    <a:lnTo>
                      <a:pt x="115141" y="422910"/>
                    </a:lnTo>
                    <a:lnTo>
                      <a:pt x="115887" y="417830"/>
                    </a:lnTo>
                    <a:lnTo>
                      <a:pt x="116987" y="412750"/>
                    </a:lnTo>
                    <a:lnTo>
                      <a:pt x="118320" y="407670"/>
                    </a:lnTo>
                    <a:lnTo>
                      <a:pt x="119841" y="402590"/>
                    </a:lnTo>
                    <a:lnTo>
                      <a:pt x="119704" y="402590"/>
                    </a:lnTo>
                    <a:lnTo>
                      <a:pt x="121567" y="397510"/>
                    </a:lnTo>
                    <a:lnTo>
                      <a:pt x="121430" y="397510"/>
                    </a:lnTo>
                    <a:lnTo>
                      <a:pt x="123516" y="393700"/>
                    </a:lnTo>
                    <a:lnTo>
                      <a:pt x="123346" y="393700"/>
                    </a:lnTo>
                    <a:lnTo>
                      <a:pt x="125657" y="388620"/>
                    </a:lnTo>
                    <a:lnTo>
                      <a:pt x="125515" y="388620"/>
                    </a:lnTo>
                    <a:lnTo>
                      <a:pt x="127975" y="384810"/>
                    </a:lnTo>
                    <a:lnTo>
                      <a:pt x="127714" y="384810"/>
                    </a:lnTo>
                    <a:lnTo>
                      <a:pt x="130434" y="381000"/>
                    </a:lnTo>
                    <a:lnTo>
                      <a:pt x="130267" y="381000"/>
                    </a:lnTo>
                    <a:lnTo>
                      <a:pt x="133137" y="377190"/>
                    </a:lnTo>
                    <a:lnTo>
                      <a:pt x="132868" y="377190"/>
                    </a:lnTo>
                    <a:lnTo>
                      <a:pt x="135923" y="373380"/>
                    </a:lnTo>
                    <a:lnTo>
                      <a:pt x="136768" y="373380"/>
                    </a:lnTo>
                    <a:lnTo>
                      <a:pt x="138905" y="370840"/>
                    </a:lnTo>
                    <a:lnTo>
                      <a:pt x="138637" y="370840"/>
                    </a:lnTo>
                    <a:lnTo>
                      <a:pt x="142028" y="367030"/>
                    </a:lnTo>
                    <a:lnTo>
                      <a:pt x="142938" y="367030"/>
                    </a:lnTo>
                    <a:lnTo>
                      <a:pt x="145323" y="364490"/>
                    </a:lnTo>
                    <a:lnTo>
                      <a:pt x="145048" y="364490"/>
                    </a:lnTo>
                    <a:lnTo>
                      <a:pt x="148737" y="361950"/>
                    </a:lnTo>
                    <a:lnTo>
                      <a:pt x="148464" y="361950"/>
                    </a:lnTo>
                    <a:lnTo>
                      <a:pt x="152339" y="359410"/>
                    </a:lnTo>
                    <a:lnTo>
                      <a:pt x="152063" y="359410"/>
                    </a:lnTo>
                    <a:lnTo>
                      <a:pt x="156013" y="356870"/>
                    </a:lnTo>
                    <a:lnTo>
                      <a:pt x="155688" y="356870"/>
                    </a:lnTo>
                    <a:lnTo>
                      <a:pt x="159825" y="354330"/>
                    </a:lnTo>
                    <a:lnTo>
                      <a:pt x="159610" y="354330"/>
                    </a:lnTo>
                    <a:lnTo>
                      <a:pt x="163821" y="353060"/>
                    </a:lnTo>
                    <a:lnTo>
                      <a:pt x="163468" y="353060"/>
                    </a:lnTo>
                    <a:lnTo>
                      <a:pt x="167829" y="350520"/>
                    </a:lnTo>
                    <a:lnTo>
                      <a:pt x="167631" y="350520"/>
                    </a:lnTo>
                    <a:lnTo>
                      <a:pt x="172103" y="349250"/>
                    </a:lnTo>
                    <a:lnTo>
                      <a:pt x="171785" y="349250"/>
                    </a:lnTo>
                    <a:lnTo>
                      <a:pt x="176332" y="346710"/>
                    </a:lnTo>
                    <a:lnTo>
                      <a:pt x="176088" y="346710"/>
                    </a:lnTo>
                    <a:lnTo>
                      <a:pt x="180746" y="345440"/>
                    </a:lnTo>
                    <a:lnTo>
                      <a:pt x="180471" y="345440"/>
                    </a:lnTo>
                    <a:lnTo>
                      <a:pt x="185204" y="344170"/>
                    </a:lnTo>
                    <a:lnTo>
                      <a:pt x="184978" y="344170"/>
                    </a:lnTo>
                    <a:lnTo>
                      <a:pt x="189785" y="342900"/>
                    </a:lnTo>
                    <a:lnTo>
                      <a:pt x="189549" y="342900"/>
                    </a:lnTo>
                    <a:lnTo>
                      <a:pt x="194468" y="341630"/>
                    </a:lnTo>
                    <a:lnTo>
                      <a:pt x="199000" y="341630"/>
                    </a:lnTo>
                    <a:lnTo>
                      <a:pt x="203994" y="340360"/>
                    </a:lnTo>
                    <a:lnTo>
                      <a:pt x="203724" y="340360"/>
                    </a:lnTo>
                    <a:lnTo>
                      <a:pt x="214036" y="339090"/>
                    </a:lnTo>
                    <a:lnTo>
                      <a:pt x="215101" y="334010"/>
                    </a:lnTo>
                    <a:lnTo>
                      <a:pt x="215373" y="331470"/>
                    </a:lnTo>
                    <a:lnTo>
                      <a:pt x="200972" y="331470"/>
                    </a:lnTo>
                    <a:lnTo>
                      <a:pt x="201248" y="330200"/>
                    </a:lnTo>
                    <a:lnTo>
                      <a:pt x="201286" y="328930"/>
                    </a:lnTo>
                    <a:close/>
                  </a:path>
                  <a:path w="215900" h="511810">
                    <a:moveTo>
                      <a:pt x="115141" y="422910"/>
                    </a:moveTo>
                    <a:lnTo>
                      <a:pt x="114999" y="422910"/>
                    </a:lnTo>
                    <a:lnTo>
                      <a:pt x="114955" y="424180"/>
                    </a:lnTo>
                    <a:lnTo>
                      <a:pt x="115141" y="422910"/>
                    </a:lnTo>
                    <a:close/>
                  </a:path>
                  <a:path w="215900" h="511810">
                    <a:moveTo>
                      <a:pt x="136768" y="373380"/>
                    </a:moveTo>
                    <a:lnTo>
                      <a:pt x="135923" y="373380"/>
                    </a:lnTo>
                    <a:lnTo>
                      <a:pt x="135700" y="374650"/>
                    </a:lnTo>
                    <a:lnTo>
                      <a:pt x="136768" y="373380"/>
                    </a:lnTo>
                    <a:close/>
                  </a:path>
                  <a:path w="215900" h="511810">
                    <a:moveTo>
                      <a:pt x="142938" y="367030"/>
                    </a:moveTo>
                    <a:lnTo>
                      <a:pt x="142028" y="367030"/>
                    </a:lnTo>
                    <a:lnTo>
                      <a:pt x="141745" y="368300"/>
                    </a:lnTo>
                    <a:lnTo>
                      <a:pt x="142938" y="367030"/>
                    </a:lnTo>
                    <a:close/>
                  </a:path>
                  <a:path w="215900" h="511810">
                    <a:moveTo>
                      <a:pt x="106999" y="336550"/>
                    </a:moveTo>
                    <a:lnTo>
                      <a:pt x="92164" y="336549"/>
                    </a:lnTo>
                    <a:lnTo>
                      <a:pt x="93953" y="341629"/>
                    </a:lnTo>
                    <a:lnTo>
                      <a:pt x="95402" y="346709"/>
                    </a:lnTo>
                    <a:lnTo>
                      <a:pt x="96653" y="351790"/>
                    </a:lnTo>
                    <a:lnTo>
                      <a:pt x="97744" y="356870"/>
                    </a:lnTo>
                    <a:lnTo>
                      <a:pt x="98531" y="363220"/>
                    </a:lnTo>
                    <a:lnTo>
                      <a:pt x="98499" y="361950"/>
                    </a:lnTo>
                    <a:lnTo>
                      <a:pt x="112739" y="361950"/>
                    </a:lnTo>
                    <a:lnTo>
                      <a:pt x="107383" y="337820"/>
                    </a:lnTo>
                    <a:lnTo>
                      <a:pt x="106999" y="336550"/>
                    </a:lnTo>
                    <a:close/>
                  </a:path>
                  <a:path w="215900" h="511810">
                    <a:moveTo>
                      <a:pt x="199161" y="341630"/>
                    </a:moveTo>
                    <a:lnTo>
                      <a:pt x="194468" y="341630"/>
                    </a:lnTo>
                    <a:lnTo>
                      <a:pt x="194205" y="342900"/>
                    </a:lnTo>
                    <a:lnTo>
                      <a:pt x="199161" y="341630"/>
                    </a:lnTo>
                    <a:close/>
                  </a:path>
                  <a:path w="215900" h="511810">
                    <a:moveTo>
                      <a:pt x="103849" y="327660"/>
                    </a:moveTo>
                    <a:lnTo>
                      <a:pt x="88236" y="327659"/>
                    </a:lnTo>
                    <a:lnTo>
                      <a:pt x="90435" y="332739"/>
                    </a:lnTo>
                    <a:lnTo>
                      <a:pt x="90294" y="332739"/>
                    </a:lnTo>
                    <a:lnTo>
                      <a:pt x="92307" y="337819"/>
                    </a:lnTo>
                    <a:lnTo>
                      <a:pt x="92164" y="336549"/>
                    </a:lnTo>
                    <a:lnTo>
                      <a:pt x="106999" y="336550"/>
                    </a:lnTo>
                    <a:lnTo>
                      <a:pt x="105443" y="331419"/>
                    </a:lnTo>
                    <a:lnTo>
                      <a:pt x="103849" y="327660"/>
                    </a:lnTo>
                    <a:close/>
                  </a:path>
                  <a:path w="215900" h="511810">
                    <a:moveTo>
                      <a:pt x="215464" y="326390"/>
                    </a:moveTo>
                    <a:lnTo>
                      <a:pt x="207133" y="326390"/>
                    </a:lnTo>
                    <a:lnTo>
                      <a:pt x="201033" y="331419"/>
                    </a:lnTo>
                    <a:lnTo>
                      <a:pt x="215373" y="331470"/>
                    </a:lnTo>
                    <a:lnTo>
                      <a:pt x="215441" y="330200"/>
                    </a:lnTo>
                    <a:lnTo>
                      <a:pt x="215464" y="326390"/>
                    </a:lnTo>
                    <a:close/>
                  </a:path>
                  <a:path w="215900" h="511810">
                    <a:moveTo>
                      <a:pt x="207133" y="326390"/>
                    </a:moveTo>
                    <a:lnTo>
                      <a:pt x="201930" y="326390"/>
                    </a:lnTo>
                    <a:lnTo>
                      <a:pt x="201280" y="326549"/>
                    </a:lnTo>
                    <a:lnTo>
                      <a:pt x="201313" y="327660"/>
                    </a:lnTo>
                    <a:lnTo>
                      <a:pt x="201311" y="328930"/>
                    </a:lnTo>
                    <a:lnTo>
                      <a:pt x="201211" y="330200"/>
                    </a:lnTo>
                    <a:lnTo>
                      <a:pt x="201033" y="331419"/>
                    </a:lnTo>
                    <a:lnTo>
                      <a:pt x="207133" y="326390"/>
                    </a:lnTo>
                    <a:close/>
                  </a:path>
                  <a:path w="215900" h="511810">
                    <a:moveTo>
                      <a:pt x="101734" y="323850"/>
                    </a:moveTo>
                    <a:lnTo>
                      <a:pt x="86009" y="323849"/>
                    </a:lnTo>
                    <a:lnTo>
                      <a:pt x="88431" y="328929"/>
                    </a:lnTo>
                    <a:lnTo>
                      <a:pt x="88236" y="327659"/>
                    </a:lnTo>
                    <a:lnTo>
                      <a:pt x="103849" y="327660"/>
                    </a:lnTo>
                    <a:lnTo>
                      <a:pt x="103310" y="326390"/>
                    </a:lnTo>
                    <a:lnTo>
                      <a:pt x="101734" y="323850"/>
                    </a:lnTo>
                    <a:close/>
                  </a:path>
                  <a:path w="215900" h="511810">
                    <a:moveTo>
                      <a:pt x="201247" y="326557"/>
                    </a:moveTo>
                    <a:lnTo>
                      <a:pt x="191552" y="328930"/>
                    </a:lnTo>
                    <a:lnTo>
                      <a:pt x="201284" y="328930"/>
                    </a:lnTo>
                    <a:lnTo>
                      <a:pt x="201295" y="327660"/>
                    </a:lnTo>
                    <a:lnTo>
                      <a:pt x="201247" y="326557"/>
                    </a:lnTo>
                    <a:close/>
                  </a:path>
                  <a:path w="215900" h="511810">
                    <a:moveTo>
                      <a:pt x="201311" y="328024"/>
                    </a:moveTo>
                    <a:lnTo>
                      <a:pt x="201284" y="328930"/>
                    </a:lnTo>
                    <a:lnTo>
                      <a:pt x="201311" y="328024"/>
                    </a:lnTo>
                    <a:close/>
                  </a:path>
                  <a:path w="215900" h="511810">
                    <a:moveTo>
                      <a:pt x="201321" y="327660"/>
                    </a:moveTo>
                    <a:lnTo>
                      <a:pt x="201311" y="328024"/>
                    </a:lnTo>
                    <a:lnTo>
                      <a:pt x="201321" y="327660"/>
                    </a:lnTo>
                    <a:close/>
                  </a:path>
                  <a:path w="215900" h="511810">
                    <a:moveTo>
                      <a:pt x="201280" y="326549"/>
                    </a:moveTo>
                    <a:lnTo>
                      <a:pt x="201295" y="327660"/>
                    </a:lnTo>
                    <a:lnTo>
                      <a:pt x="201280" y="326549"/>
                    </a:lnTo>
                    <a:close/>
                  </a:path>
                  <a:path w="215900" h="511810">
                    <a:moveTo>
                      <a:pt x="213083" y="314960"/>
                    </a:moveTo>
                    <a:lnTo>
                      <a:pt x="197107" y="314960"/>
                    </a:lnTo>
                    <a:lnTo>
                      <a:pt x="197890" y="316230"/>
                    </a:lnTo>
                    <a:lnTo>
                      <a:pt x="197587" y="316230"/>
                    </a:lnTo>
                    <a:lnTo>
                      <a:pt x="198295" y="317500"/>
                    </a:lnTo>
                    <a:lnTo>
                      <a:pt x="198749" y="317500"/>
                    </a:lnTo>
                    <a:lnTo>
                      <a:pt x="199383" y="318770"/>
                    </a:lnTo>
                    <a:lnTo>
                      <a:pt x="199189" y="318770"/>
                    </a:lnTo>
                    <a:lnTo>
                      <a:pt x="199748" y="320040"/>
                    </a:lnTo>
                    <a:lnTo>
                      <a:pt x="199960" y="320040"/>
                    </a:lnTo>
                    <a:lnTo>
                      <a:pt x="200780" y="322580"/>
                    </a:lnTo>
                    <a:lnTo>
                      <a:pt x="200614" y="322580"/>
                    </a:lnTo>
                    <a:lnTo>
                      <a:pt x="200912" y="323850"/>
                    </a:lnTo>
                    <a:lnTo>
                      <a:pt x="201067" y="325120"/>
                    </a:lnTo>
                    <a:lnTo>
                      <a:pt x="201247" y="326557"/>
                    </a:lnTo>
                    <a:lnTo>
                      <a:pt x="201276" y="326390"/>
                    </a:lnTo>
                    <a:lnTo>
                      <a:pt x="215464" y="326390"/>
                    </a:lnTo>
                    <a:lnTo>
                      <a:pt x="215323" y="323850"/>
                    </a:lnTo>
                    <a:lnTo>
                      <a:pt x="215099" y="322580"/>
                    </a:lnTo>
                    <a:lnTo>
                      <a:pt x="214829" y="321310"/>
                    </a:lnTo>
                    <a:lnTo>
                      <a:pt x="214423" y="318770"/>
                    </a:lnTo>
                    <a:lnTo>
                      <a:pt x="213425" y="316230"/>
                    </a:lnTo>
                    <a:lnTo>
                      <a:pt x="213083" y="314960"/>
                    </a:lnTo>
                    <a:close/>
                  </a:path>
                  <a:path w="215900" h="511810">
                    <a:moveTo>
                      <a:pt x="201930" y="326390"/>
                    </a:moveTo>
                    <a:lnTo>
                      <a:pt x="201276" y="326390"/>
                    </a:lnTo>
                    <a:lnTo>
                      <a:pt x="201280" y="326549"/>
                    </a:lnTo>
                    <a:lnTo>
                      <a:pt x="201930" y="326390"/>
                    </a:lnTo>
                    <a:close/>
                  </a:path>
                  <a:path w="215900" h="511810">
                    <a:moveTo>
                      <a:pt x="201183" y="325120"/>
                    </a:moveTo>
                    <a:lnTo>
                      <a:pt x="201036" y="325120"/>
                    </a:lnTo>
                    <a:lnTo>
                      <a:pt x="201222" y="326390"/>
                    </a:lnTo>
                    <a:lnTo>
                      <a:pt x="201183" y="325120"/>
                    </a:lnTo>
                    <a:close/>
                  </a:path>
                  <a:path w="215900" h="511810">
                    <a:moveTo>
                      <a:pt x="99644" y="320040"/>
                    </a:moveTo>
                    <a:lnTo>
                      <a:pt x="83599" y="320039"/>
                    </a:lnTo>
                    <a:lnTo>
                      <a:pt x="86170" y="325119"/>
                    </a:lnTo>
                    <a:lnTo>
                      <a:pt x="86009" y="323849"/>
                    </a:lnTo>
                    <a:lnTo>
                      <a:pt x="101734" y="323850"/>
                    </a:lnTo>
                    <a:lnTo>
                      <a:pt x="100946" y="322580"/>
                    </a:lnTo>
                    <a:lnTo>
                      <a:pt x="99644" y="320040"/>
                    </a:lnTo>
                    <a:close/>
                  </a:path>
                  <a:path w="215900" h="511810">
                    <a:moveTo>
                      <a:pt x="97649" y="316230"/>
                    </a:moveTo>
                    <a:lnTo>
                      <a:pt x="81053" y="316229"/>
                    </a:lnTo>
                    <a:lnTo>
                      <a:pt x="83848" y="321309"/>
                    </a:lnTo>
                    <a:lnTo>
                      <a:pt x="83599" y="320039"/>
                    </a:lnTo>
                    <a:lnTo>
                      <a:pt x="99644" y="320040"/>
                    </a:lnTo>
                    <a:lnTo>
                      <a:pt x="98343" y="317500"/>
                    </a:lnTo>
                    <a:lnTo>
                      <a:pt x="97649" y="316230"/>
                    </a:lnTo>
                    <a:close/>
                  </a:path>
                  <a:path w="215900" h="511810">
                    <a:moveTo>
                      <a:pt x="199960" y="320040"/>
                    </a:moveTo>
                    <a:lnTo>
                      <a:pt x="199620" y="320040"/>
                    </a:lnTo>
                    <a:lnTo>
                      <a:pt x="200141" y="321310"/>
                    </a:lnTo>
                    <a:lnTo>
                      <a:pt x="199960" y="320040"/>
                    </a:lnTo>
                    <a:close/>
                  </a:path>
                  <a:path w="215900" h="511810">
                    <a:moveTo>
                      <a:pt x="88276" y="303529"/>
                    </a:moveTo>
                    <a:lnTo>
                      <a:pt x="69286" y="303529"/>
                    </a:lnTo>
                    <a:lnTo>
                      <a:pt x="72714" y="307339"/>
                    </a:lnTo>
                    <a:lnTo>
                      <a:pt x="72428" y="307339"/>
                    </a:lnTo>
                    <a:lnTo>
                      <a:pt x="75708" y="309879"/>
                    </a:lnTo>
                    <a:lnTo>
                      <a:pt x="75441" y="309879"/>
                    </a:lnTo>
                    <a:lnTo>
                      <a:pt x="78534" y="313689"/>
                    </a:lnTo>
                    <a:lnTo>
                      <a:pt x="78312" y="313689"/>
                    </a:lnTo>
                    <a:lnTo>
                      <a:pt x="81256" y="317499"/>
                    </a:lnTo>
                    <a:lnTo>
                      <a:pt x="81053" y="316229"/>
                    </a:lnTo>
                    <a:lnTo>
                      <a:pt x="97649" y="316230"/>
                    </a:lnTo>
                    <a:lnTo>
                      <a:pt x="95569" y="312419"/>
                    </a:lnTo>
                    <a:lnTo>
                      <a:pt x="92545" y="308609"/>
                    </a:lnTo>
                    <a:lnTo>
                      <a:pt x="89388" y="304799"/>
                    </a:lnTo>
                    <a:lnTo>
                      <a:pt x="88276" y="303529"/>
                    </a:lnTo>
                    <a:close/>
                  </a:path>
                  <a:path w="215900" h="511810">
                    <a:moveTo>
                      <a:pt x="214964" y="256540"/>
                    </a:moveTo>
                    <a:lnTo>
                      <a:pt x="200614" y="256540"/>
                    </a:lnTo>
                    <a:lnTo>
                      <a:pt x="200912" y="257810"/>
                    </a:lnTo>
                    <a:lnTo>
                      <a:pt x="201067" y="259080"/>
                    </a:lnTo>
                    <a:lnTo>
                      <a:pt x="201222" y="260350"/>
                    </a:lnTo>
                    <a:lnTo>
                      <a:pt x="201295" y="261620"/>
                    </a:lnTo>
                    <a:lnTo>
                      <a:pt x="201276" y="264160"/>
                    </a:lnTo>
                    <a:lnTo>
                      <a:pt x="201182" y="265430"/>
                    </a:lnTo>
                    <a:lnTo>
                      <a:pt x="200843" y="266700"/>
                    </a:lnTo>
                    <a:lnTo>
                      <a:pt x="200614" y="267970"/>
                    </a:lnTo>
                    <a:lnTo>
                      <a:pt x="200763" y="267970"/>
                    </a:lnTo>
                    <a:lnTo>
                      <a:pt x="200353" y="269240"/>
                    </a:lnTo>
                    <a:lnTo>
                      <a:pt x="199978" y="270510"/>
                    </a:lnTo>
                    <a:lnTo>
                      <a:pt x="199748" y="270510"/>
                    </a:lnTo>
                    <a:lnTo>
                      <a:pt x="199189" y="271780"/>
                    </a:lnTo>
                    <a:lnTo>
                      <a:pt x="199341" y="271780"/>
                    </a:lnTo>
                    <a:lnTo>
                      <a:pt x="198707" y="273050"/>
                    </a:lnTo>
                    <a:lnTo>
                      <a:pt x="198295" y="273050"/>
                    </a:lnTo>
                    <a:lnTo>
                      <a:pt x="197587" y="274320"/>
                    </a:lnTo>
                    <a:lnTo>
                      <a:pt x="197890" y="274320"/>
                    </a:lnTo>
                    <a:lnTo>
                      <a:pt x="197107" y="275590"/>
                    </a:lnTo>
                    <a:lnTo>
                      <a:pt x="196596" y="275590"/>
                    </a:lnTo>
                    <a:lnTo>
                      <a:pt x="195739" y="276860"/>
                    </a:lnTo>
                    <a:lnTo>
                      <a:pt x="195291" y="276860"/>
                    </a:lnTo>
                    <a:lnTo>
                      <a:pt x="194322" y="278130"/>
                    </a:lnTo>
                    <a:lnTo>
                      <a:pt x="194622" y="278130"/>
                    </a:lnTo>
                    <a:lnTo>
                      <a:pt x="193579" y="279400"/>
                    </a:lnTo>
                    <a:lnTo>
                      <a:pt x="192099" y="279400"/>
                    </a:lnTo>
                    <a:lnTo>
                      <a:pt x="190981" y="280670"/>
                    </a:lnTo>
                    <a:lnTo>
                      <a:pt x="190476" y="280670"/>
                    </a:lnTo>
                    <a:lnTo>
                      <a:pt x="189246" y="281940"/>
                    </a:lnTo>
                    <a:lnTo>
                      <a:pt x="187698" y="281940"/>
                    </a:lnTo>
                    <a:lnTo>
                      <a:pt x="186393" y="283210"/>
                    </a:lnTo>
                    <a:lnTo>
                      <a:pt x="171349" y="283210"/>
                    </a:lnTo>
                    <a:lnTo>
                      <a:pt x="171349" y="307340"/>
                    </a:lnTo>
                    <a:lnTo>
                      <a:pt x="186394" y="307340"/>
                    </a:lnTo>
                    <a:lnTo>
                      <a:pt x="187698" y="308610"/>
                    </a:lnTo>
                    <a:lnTo>
                      <a:pt x="189400" y="308610"/>
                    </a:lnTo>
                    <a:lnTo>
                      <a:pt x="190630" y="309880"/>
                    </a:lnTo>
                    <a:lnTo>
                      <a:pt x="190982" y="309880"/>
                    </a:lnTo>
                    <a:lnTo>
                      <a:pt x="192100" y="311150"/>
                    </a:lnTo>
                    <a:lnTo>
                      <a:pt x="193579" y="311150"/>
                    </a:lnTo>
                    <a:lnTo>
                      <a:pt x="194622" y="312420"/>
                    </a:lnTo>
                    <a:lnTo>
                      <a:pt x="194322" y="312420"/>
                    </a:lnTo>
                    <a:lnTo>
                      <a:pt x="195291" y="313690"/>
                    </a:lnTo>
                    <a:lnTo>
                      <a:pt x="195657" y="313690"/>
                    </a:lnTo>
                    <a:lnTo>
                      <a:pt x="197372" y="316230"/>
                    </a:lnTo>
                    <a:lnTo>
                      <a:pt x="197107" y="314960"/>
                    </a:lnTo>
                    <a:lnTo>
                      <a:pt x="213083" y="314960"/>
                    </a:lnTo>
                    <a:lnTo>
                      <a:pt x="212742" y="313690"/>
                    </a:lnTo>
                    <a:lnTo>
                      <a:pt x="212024" y="312420"/>
                    </a:lnTo>
                    <a:lnTo>
                      <a:pt x="210470" y="309880"/>
                    </a:lnTo>
                    <a:lnTo>
                      <a:pt x="209550" y="308610"/>
                    </a:lnTo>
                    <a:lnTo>
                      <a:pt x="208480" y="307340"/>
                    </a:lnTo>
                    <a:lnTo>
                      <a:pt x="206452" y="304800"/>
                    </a:lnTo>
                    <a:lnTo>
                      <a:pt x="204016" y="302260"/>
                    </a:lnTo>
                    <a:lnTo>
                      <a:pt x="201367" y="299720"/>
                    </a:lnTo>
                    <a:lnTo>
                      <a:pt x="185547" y="299720"/>
                    </a:lnTo>
                    <a:lnTo>
                      <a:pt x="182596" y="297180"/>
                    </a:lnTo>
                    <a:lnTo>
                      <a:pt x="178170" y="297180"/>
                    </a:lnTo>
                    <a:lnTo>
                      <a:pt x="180383" y="295275"/>
                    </a:lnTo>
                    <a:lnTo>
                      <a:pt x="178170" y="293370"/>
                    </a:lnTo>
                    <a:lnTo>
                      <a:pt x="182596" y="293370"/>
                    </a:lnTo>
                    <a:lnTo>
                      <a:pt x="185547" y="290830"/>
                    </a:lnTo>
                    <a:lnTo>
                      <a:pt x="201387" y="290830"/>
                    </a:lnTo>
                    <a:lnTo>
                      <a:pt x="213413" y="274320"/>
                    </a:lnTo>
                    <a:lnTo>
                      <a:pt x="214429" y="271780"/>
                    </a:lnTo>
                    <a:lnTo>
                      <a:pt x="214881" y="268991"/>
                    </a:lnTo>
                    <a:lnTo>
                      <a:pt x="215097" y="267970"/>
                    </a:lnTo>
                    <a:lnTo>
                      <a:pt x="215323" y="266700"/>
                    </a:lnTo>
                    <a:lnTo>
                      <a:pt x="215394" y="265430"/>
                    </a:lnTo>
                    <a:lnTo>
                      <a:pt x="215464" y="260350"/>
                    </a:lnTo>
                    <a:lnTo>
                      <a:pt x="215323" y="259080"/>
                    </a:lnTo>
                    <a:lnTo>
                      <a:pt x="215099" y="257810"/>
                    </a:lnTo>
                    <a:lnTo>
                      <a:pt x="214964" y="256540"/>
                    </a:lnTo>
                    <a:close/>
                  </a:path>
                  <a:path w="215900" h="511810">
                    <a:moveTo>
                      <a:pt x="193579" y="311150"/>
                    </a:moveTo>
                    <a:lnTo>
                      <a:pt x="192769" y="311150"/>
                    </a:lnTo>
                    <a:lnTo>
                      <a:pt x="193813" y="312420"/>
                    </a:lnTo>
                    <a:lnTo>
                      <a:pt x="193579" y="311150"/>
                    </a:lnTo>
                    <a:close/>
                  </a:path>
                  <a:path w="215900" h="511810">
                    <a:moveTo>
                      <a:pt x="186394" y="307340"/>
                    </a:moveTo>
                    <a:lnTo>
                      <a:pt x="185454" y="307340"/>
                    </a:lnTo>
                    <a:lnTo>
                      <a:pt x="186796" y="308610"/>
                    </a:lnTo>
                    <a:lnTo>
                      <a:pt x="186394" y="307340"/>
                    </a:lnTo>
                    <a:close/>
                  </a:path>
                  <a:path w="215900" h="511810">
                    <a:moveTo>
                      <a:pt x="78803" y="293369"/>
                    </a:moveTo>
                    <a:lnTo>
                      <a:pt x="55168" y="293369"/>
                    </a:lnTo>
                    <a:lnTo>
                      <a:pt x="59156" y="295909"/>
                    </a:lnTo>
                    <a:lnTo>
                      <a:pt x="58959" y="295909"/>
                    </a:lnTo>
                    <a:lnTo>
                      <a:pt x="62835" y="298449"/>
                    </a:lnTo>
                    <a:lnTo>
                      <a:pt x="62503" y="298449"/>
                    </a:lnTo>
                    <a:lnTo>
                      <a:pt x="66230" y="300989"/>
                    </a:lnTo>
                    <a:lnTo>
                      <a:pt x="65948" y="300989"/>
                    </a:lnTo>
                    <a:lnTo>
                      <a:pt x="69525" y="304799"/>
                    </a:lnTo>
                    <a:lnTo>
                      <a:pt x="69286" y="303529"/>
                    </a:lnTo>
                    <a:lnTo>
                      <a:pt x="88276" y="303529"/>
                    </a:lnTo>
                    <a:lnTo>
                      <a:pt x="86052" y="300989"/>
                    </a:lnTo>
                    <a:lnTo>
                      <a:pt x="82496" y="297179"/>
                    </a:lnTo>
                    <a:lnTo>
                      <a:pt x="78803" y="293369"/>
                    </a:lnTo>
                    <a:close/>
                  </a:path>
                  <a:path w="215900" h="511810">
                    <a:moveTo>
                      <a:pt x="185547" y="290830"/>
                    </a:moveTo>
                    <a:lnTo>
                      <a:pt x="180383" y="295275"/>
                    </a:lnTo>
                    <a:lnTo>
                      <a:pt x="185547" y="299720"/>
                    </a:lnTo>
                    <a:lnTo>
                      <a:pt x="185547" y="290830"/>
                    </a:lnTo>
                    <a:close/>
                  </a:path>
                  <a:path w="215900" h="511810">
                    <a:moveTo>
                      <a:pt x="201387" y="290830"/>
                    </a:moveTo>
                    <a:lnTo>
                      <a:pt x="185547" y="290830"/>
                    </a:lnTo>
                    <a:lnTo>
                      <a:pt x="185547" y="299720"/>
                    </a:lnTo>
                    <a:lnTo>
                      <a:pt x="201367" y="299720"/>
                    </a:lnTo>
                    <a:lnTo>
                      <a:pt x="200042" y="298450"/>
                    </a:lnTo>
                    <a:lnTo>
                      <a:pt x="198634" y="298450"/>
                    </a:lnTo>
                    <a:lnTo>
                      <a:pt x="197019" y="297180"/>
                    </a:lnTo>
                    <a:lnTo>
                      <a:pt x="187444" y="297180"/>
                    </a:lnTo>
                    <a:lnTo>
                      <a:pt x="189166" y="295910"/>
                    </a:lnTo>
                    <a:lnTo>
                      <a:pt x="192420" y="295910"/>
                    </a:lnTo>
                    <a:lnTo>
                      <a:pt x="193255" y="295241"/>
                    </a:lnTo>
                    <a:lnTo>
                      <a:pt x="192505" y="294640"/>
                    </a:lnTo>
                    <a:lnTo>
                      <a:pt x="190799" y="294640"/>
                    </a:lnTo>
                    <a:lnTo>
                      <a:pt x="189076" y="293370"/>
                    </a:lnTo>
                    <a:lnTo>
                      <a:pt x="197114" y="293370"/>
                    </a:lnTo>
                    <a:lnTo>
                      <a:pt x="198634" y="292100"/>
                    </a:lnTo>
                    <a:lnTo>
                      <a:pt x="200042" y="292100"/>
                    </a:lnTo>
                    <a:lnTo>
                      <a:pt x="201387" y="290830"/>
                    </a:lnTo>
                    <a:close/>
                  </a:path>
                  <a:path w="215900" h="511810">
                    <a:moveTo>
                      <a:pt x="180383" y="295275"/>
                    </a:moveTo>
                    <a:lnTo>
                      <a:pt x="178170" y="297180"/>
                    </a:lnTo>
                    <a:lnTo>
                      <a:pt x="182596" y="297180"/>
                    </a:lnTo>
                    <a:lnTo>
                      <a:pt x="180383" y="295275"/>
                    </a:lnTo>
                    <a:close/>
                  </a:path>
                  <a:path w="215900" h="511810">
                    <a:moveTo>
                      <a:pt x="195515" y="295910"/>
                    </a:moveTo>
                    <a:lnTo>
                      <a:pt x="189166" y="295910"/>
                    </a:lnTo>
                    <a:lnTo>
                      <a:pt x="187444" y="297180"/>
                    </a:lnTo>
                    <a:lnTo>
                      <a:pt x="197019" y="297180"/>
                    </a:lnTo>
                    <a:lnTo>
                      <a:pt x="195515" y="295910"/>
                    </a:lnTo>
                    <a:close/>
                  </a:path>
                  <a:path w="215900" h="511810">
                    <a:moveTo>
                      <a:pt x="193255" y="295241"/>
                    </a:moveTo>
                    <a:lnTo>
                      <a:pt x="192420" y="295910"/>
                    </a:lnTo>
                    <a:lnTo>
                      <a:pt x="194089" y="295910"/>
                    </a:lnTo>
                    <a:lnTo>
                      <a:pt x="193255" y="295241"/>
                    </a:lnTo>
                    <a:close/>
                  </a:path>
                  <a:path w="215900" h="511810">
                    <a:moveTo>
                      <a:pt x="182596" y="293370"/>
                    </a:moveTo>
                    <a:lnTo>
                      <a:pt x="178170" y="293370"/>
                    </a:lnTo>
                    <a:lnTo>
                      <a:pt x="180383" y="295275"/>
                    </a:lnTo>
                    <a:lnTo>
                      <a:pt x="182596" y="293370"/>
                    </a:lnTo>
                    <a:close/>
                  </a:path>
                  <a:path w="215900" h="511810">
                    <a:moveTo>
                      <a:pt x="194006" y="294640"/>
                    </a:moveTo>
                    <a:lnTo>
                      <a:pt x="192505" y="294640"/>
                    </a:lnTo>
                    <a:lnTo>
                      <a:pt x="193255" y="295241"/>
                    </a:lnTo>
                    <a:lnTo>
                      <a:pt x="194006" y="294640"/>
                    </a:lnTo>
                    <a:close/>
                  </a:path>
                  <a:path w="215900" h="511810">
                    <a:moveTo>
                      <a:pt x="32457" y="229939"/>
                    </a:moveTo>
                    <a:lnTo>
                      <a:pt x="27912" y="234949"/>
                    </a:lnTo>
                    <a:lnTo>
                      <a:pt x="12725" y="234949"/>
                    </a:lnTo>
                    <a:lnTo>
                      <a:pt x="11409" y="236219"/>
                    </a:lnTo>
                    <a:lnTo>
                      <a:pt x="4180" y="246379"/>
                    </a:lnTo>
                    <a:lnTo>
                      <a:pt x="2739" y="248919"/>
                    </a:lnTo>
                    <a:lnTo>
                      <a:pt x="2100" y="250189"/>
                    </a:lnTo>
                    <a:lnTo>
                      <a:pt x="1545" y="252729"/>
                    </a:lnTo>
                    <a:lnTo>
                      <a:pt x="1066" y="253999"/>
                    </a:lnTo>
                    <a:lnTo>
                      <a:pt x="703" y="255269"/>
                    </a:lnTo>
                    <a:lnTo>
                      <a:pt x="384" y="257809"/>
                    </a:lnTo>
                    <a:lnTo>
                      <a:pt x="136" y="259079"/>
                    </a:lnTo>
                    <a:lnTo>
                      <a:pt x="42" y="260349"/>
                    </a:lnTo>
                    <a:lnTo>
                      <a:pt x="0" y="264159"/>
                    </a:lnTo>
                    <a:lnTo>
                      <a:pt x="275" y="266699"/>
                    </a:lnTo>
                    <a:lnTo>
                      <a:pt x="515" y="267969"/>
                    </a:lnTo>
                    <a:lnTo>
                      <a:pt x="779" y="270509"/>
                    </a:lnTo>
                    <a:lnTo>
                      <a:pt x="1123" y="271779"/>
                    </a:lnTo>
                    <a:lnTo>
                      <a:pt x="3352" y="278129"/>
                    </a:lnTo>
                    <a:lnTo>
                      <a:pt x="12609" y="279399"/>
                    </a:lnTo>
                    <a:lnTo>
                      <a:pt x="12445" y="279399"/>
                    </a:lnTo>
                    <a:lnTo>
                      <a:pt x="17326" y="280669"/>
                    </a:lnTo>
                    <a:lnTo>
                      <a:pt x="17110" y="280669"/>
                    </a:lnTo>
                    <a:lnTo>
                      <a:pt x="21954" y="281939"/>
                    </a:lnTo>
                    <a:lnTo>
                      <a:pt x="26230" y="281939"/>
                    </a:lnTo>
                    <a:lnTo>
                      <a:pt x="30926" y="283209"/>
                    </a:lnTo>
                    <a:lnTo>
                      <a:pt x="30629" y="283209"/>
                    </a:lnTo>
                    <a:lnTo>
                      <a:pt x="35213" y="284479"/>
                    </a:lnTo>
                    <a:lnTo>
                      <a:pt x="34982" y="284479"/>
                    </a:lnTo>
                    <a:lnTo>
                      <a:pt x="39491" y="287019"/>
                    </a:lnTo>
                    <a:lnTo>
                      <a:pt x="39213" y="287019"/>
                    </a:lnTo>
                    <a:lnTo>
                      <a:pt x="43647" y="288289"/>
                    </a:lnTo>
                    <a:lnTo>
                      <a:pt x="43399" y="288289"/>
                    </a:lnTo>
                    <a:lnTo>
                      <a:pt x="47722" y="289559"/>
                    </a:lnTo>
                    <a:lnTo>
                      <a:pt x="47428" y="289559"/>
                    </a:lnTo>
                    <a:lnTo>
                      <a:pt x="51639" y="292099"/>
                    </a:lnTo>
                    <a:lnTo>
                      <a:pt x="51394" y="292099"/>
                    </a:lnTo>
                    <a:lnTo>
                      <a:pt x="55493" y="294639"/>
                    </a:lnTo>
                    <a:lnTo>
                      <a:pt x="55168" y="293369"/>
                    </a:lnTo>
                    <a:lnTo>
                      <a:pt x="78803" y="293369"/>
                    </a:lnTo>
                    <a:lnTo>
                      <a:pt x="74965" y="290829"/>
                    </a:lnTo>
                    <a:lnTo>
                      <a:pt x="70932" y="287019"/>
                    </a:lnTo>
                    <a:lnTo>
                      <a:pt x="66790" y="284479"/>
                    </a:lnTo>
                    <a:lnTo>
                      <a:pt x="62544" y="281939"/>
                    </a:lnTo>
                    <a:lnTo>
                      <a:pt x="58158" y="279399"/>
                    </a:lnTo>
                    <a:lnTo>
                      <a:pt x="53678" y="276859"/>
                    </a:lnTo>
                    <a:lnTo>
                      <a:pt x="49083" y="275589"/>
                    </a:lnTo>
                    <a:lnTo>
                      <a:pt x="44385" y="273049"/>
                    </a:lnTo>
                    <a:lnTo>
                      <a:pt x="29829" y="269239"/>
                    </a:lnTo>
                    <a:lnTo>
                      <a:pt x="15128" y="269239"/>
                    </a:lnTo>
                    <a:lnTo>
                      <a:pt x="15063" y="268991"/>
                    </a:lnTo>
                    <a:lnTo>
                      <a:pt x="9713" y="265429"/>
                    </a:lnTo>
                    <a:lnTo>
                      <a:pt x="14393" y="265429"/>
                    </a:lnTo>
                    <a:lnTo>
                      <a:pt x="14280" y="264159"/>
                    </a:lnTo>
                    <a:lnTo>
                      <a:pt x="14196" y="262889"/>
                    </a:lnTo>
                    <a:lnTo>
                      <a:pt x="14249" y="260349"/>
                    </a:lnTo>
                    <a:lnTo>
                      <a:pt x="14372" y="259079"/>
                    </a:lnTo>
                    <a:lnTo>
                      <a:pt x="14633" y="257809"/>
                    </a:lnTo>
                    <a:lnTo>
                      <a:pt x="14886" y="256539"/>
                    </a:lnTo>
                    <a:lnTo>
                      <a:pt x="15044" y="256539"/>
                    </a:lnTo>
                    <a:lnTo>
                      <a:pt x="15491" y="255269"/>
                    </a:lnTo>
                    <a:lnTo>
                      <a:pt x="15891" y="253999"/>
                    </a:lnTo>
                    <a:lnTo>
                      <a:pt x="16244" y="253999"/>
                    </a:lnTo>
                    <a:lnTo>
                      <a:pt x="16841" y="252729"/>
                    </a:lnTo>
                    <a:lnTo>
                      <a:pt x="16592" y="252729"/>
                    </a:lnTo>
                    <a:lnTo>
                      <a:pt x="17263" y="251459"/>
                    </a:lnTo>
                    <a:lnTo>
                      <a:pt x="17089" y="251459"/>
                    </a:lnTo>
                    <a:lnTo>
                      <a:pt x="17834" y="250189"/>
                    </a:lnTo>
                    <a:lnTo>
                      <a:pt x="18176" y="250189"/>
                    </a:lnTo>
                    <a:lnTo>
                      <a:pt x="19034" y="248919"/>
                    </a:lnTo>
                    <a:lnTo>
                      <a:pt x="19446" y="248919"/>
                    </a:lnTo>
                    <a:lnTo>
                      <a:pt x="20377" y="247649"/>
                    </a:lnTo>
                    <a:lnTo>
                      <a:pt x="20181" y="247649"/>
                    </a:lnTo>
                    <a:lnTo>
                      <a:pt x="21150" y="246379"/>
                    </a:lnTo>
                    <a:lnTo>
                      <a:pt x="22480" y="246379"/>
                    </a:lnTo>
                    <a:lnTo>
                      <a:pt x="23560" y="245109"/>
                    </a:lnTo>
                    <a:lnTo>
                      <a:pt x="23995" y="245109"/>
                    </a:lnTo>
                    <a:lnTo>
                      <a:pt x="25188" y="243839"/>
                    </a:lnTo>
                    <a:lnTo>
                      <a:pt x="26665" y="243839"/>
                    </a:lnTo>
                    <a:lnTo>
                      <a:pt x="27932" y="242569"/>
                    </a:lnTo>
                    <a:lnTo>
                      <a:pt x="30704" y="242569"/>
                    </a:lnTo>
                    <a:lnTo>
                      <a:pt x="32083" y="241299"/>
                    </a:lnTo>
                    <a:lnTo>
                      <a:pt x="42110" y="241299"/>
                    </a:lnTo>
                    <a:lnTo>
                      <a:pt x="42110" y="232409"/>
                    </a:lnTo>
                    <a:lnTo>
                      <a:pt x="34638" y="232409"/>
                    </a:lnTo>
                    <a:lnTo>
                      <a:pt x="32457" y="229939"/>
                    </a:lnTo>
                    <a:close/>
                  </a:path>
                  <a:path w="215900" h="511810">
                    <a:moveTo>
                      <a:pt x="197114" y="293370"/>
                    </a:moveTo>
                    <a:lnTo>
                      <a:pt x="189076" y="293370"/>
                    </a:lnTo>
                    <a:lnTo>
                      <a:pt x="190799" y="294640"/>
                    </a:lnTo>
                    <a:lnTo>
                      <a:pt x="195593" y="294640"/>
                    </a:lnTo>
                    <a:lnTo>
                      <a:pt x="197114" y="293370"/>
                    </a:lnTo>
                    <a:close/>
                  </a:path>
                  <a:path w="215900" h="511810">
                    <a:moveTo>
                      <a:pt x="186796" y="281940"/>
                    </a:moveTo>
                    <a:lnTo>
                      <a:pt x="185454" y="283210"/>
                    </a:lnTo>
                    <a:lnTo>
                      <a:pt x="186393" y="283210"/>
                    </a:lnTo>
                    <a:lnTo>
                      <a:pt x="186796" y="281940"/>
                    </a:lnTo>
                    <a:close/>
                  </a:path>
                  <a:path w="215900" h="511810">
                    <a:moveTo>
                      <a:pt x="193813" y="278130"/>
                    </a:moveTo>
                    <a:lnTo>
                      <a:pt x="192769" y="279400"/>
                    </a:lnTo>
                    <a:lnTo>
                      <a:pt x="193579" y="279400"/>
                    </a:lnTo>
                    <a:lnTo>
                      <a:pt x="193813" y="278130"/>
                    </a:lnTo>
                    <a:close/>
                  </a:path>
                  <a:path w="215900" h="511810">
                    <a:moveTo>
                      <a:pt x="197295" y="274320"/>
                    </a:moveTo>
                    <a:lnTo>
                      <a:pt x="196438" y="275590"/>
                    </a:lnTo>
                    <a:lnTo>
                      <a:pt x="197107" y="275590"/>
                    </a:lnTo>
                    <a:lnTo>
                      <a:pt x="197295" y="274320"/>
                    </a:lnTo>
                    <a:close/>
                  </a:path>
                  <a:path w="215900" h="511810">
                    <a:moveTo>
                      <a:pt x="198879" y="271780"/>
                    </a:moveTo>
                    <a:lnTo>
                      <a:pt x="198208" y="273050"/>
                    </a:lnTo>
                    <a:lnTo>
                      <a:pt x="198707" y="273050"/>
                    </a:lnTo>
                    <a:lnTo>
                      <a:pt x="198879" y="271780"/>
                    </a:lnTo>
                    <a:close/>
                  </a:path>
                  <a:path w="215900" h="511810">
                    <a:moveTo>
                      <a:pt x="200141" y="269240"/>
                    </a:moveTo>
                    <a:lnTo>
                      <a:pt x="199620" y="270510"/>
                    </a:lnTo>
                    <a:lnTo>
                      <a:pt x="199978" y="270510"/>
                    </a:lnTo>
                    <a:lnTo>
                      <a:pt x="200141" y="269240"/>
                    </a:lnTo>
                    <a:close/>
                  </a:path>
                  <a:path w="215900" h="511810">
                    <a:moveTo>
                      <a:pt x="15118" y="269027"/>
                    </a:moveTo>
                    <a:lnTo>
                      <a:pt x="15128" y="269239"/>
                    </a:lnTo>
                    <a:lnTo>
                      <a:pt x="15436" y="269239"/>
                    </a:lnTo>
                    <a:lnTo>
                      <a:pt x="15118" y="269027"/>
                    </a:lnTo>
                    <a:close/>
                  </a:path>
                  <a:path w="215900" h="511810">
                    <a:moveTo>
                      <a:pt x="15064" y="267969"/>
                    </a:moveTo>
                    <a:lnTo>
                      <a:pt x="15118" y="269027"/>
                    </a:lnTo>
                    <a:lnTo>
                      <a:pt x="15436" y="269239"/>
                    </a:lnTo>
                    <a:lnTo>
                      <a:pt x="15064" y="267969"/>
                    </a:lnTo>
                    <a:close/>
                  </a:path>
                  <a:path w="215900" h="511810">
                    <a:moveTo>
                      <a:pt x="14714" y="265429"/>
                    </a:moveTo>
                    <a:lnTo>
                      <a:pt x="14331" y="265429"/>
                    </a:lnTo>
                    <a:lnTo>
                      <a:pt x="14517" y="266699"/>
                    </a:lnTo>
                    <a:lnTo>
                      <a:pt x="14657" y="266699"/>
                    </a:lnTo>
                    <a:lnTo>
                      <a:pt x="14918" y="267969"/>
                    </a:lnTo>
                    <a:lnTo>
                      <a:pt x="15064" y="267969"/>
                    </a:lnTo>
                    <a:lnTo>
                      <a:pt x="15436" y="269239"/>
                    </a:lnTo>
                    <a:lnTo>
                      <a:pt x="29829" y="269239"/>
                    </a:lnTo>
                    <a:lnTo>
                      <a:pt x="14714" y="265429"/>
                    </a:lnTo>
                    <a:close/>
                  </a:path>
                  <a:path w="215900" h="511810">
                    <a:moveTo>
                      <a:pt x="15064" y="267969"/>
                    </a:moveTo>
                    <a:lnTo>
                      <a:pt x="14793" y="267969"/>
                    </a:lnTo>
                    <a:lnTo>
                      <a:pt x="15063" y="268991"/>
                    </a:lnTo>
                    <a:lnTo>
                      <a:pt x="15064" y="267969"/>
                    </a:lnTo>
                    <a:close/>
                  </a:path>
                  <a:path w="215900" h="511810">
                    <a:moveTo>
                      <a:pt x="14331" y="265429"/>
                    </a:moveTo>
                    <a:lnTo>
                      <a:pt x="9713" y="265429"/>
                    </a:lnTo>
                    <a:lnTo>
                      <a:pt x="15063" y="268991"/>
                    </a:lnTo>
                    <a:lnTo>
                      <a:pt x="14793" y="267969"/>
                    </a:lnTo>
                    <a:lnTo>
                      <a:pt x="14657" y="266699"/>
                    </a:lnTo>
                    <a:lnTo>
                      <a:pt x="14517" y="266699"/>
                    </a:lnTo>
                    <a:lnTo>
                      <a:pt x="14331" y="265429"/>
                    </a:lnTo>
                    <a:close/>
                  </a:path>
                  <a:path w="215900" h="511810">
                    <a:moveTo>
                      <a:pt x="201225" y="264160"/>
                    </a:moveTo>
                    <a:lnTo>
                      <a:pt x="201039" y="265430"/>
                    </a:lnTo>
                    <a:lnTo>
                      <a:pt x="201182" y="265430"/>
                    </a:lnTo>
                    <a:lnTo>
                      <a:pt x="201225" y="264160"/>
                    </a:lnTo>
                    <a:close/>
                  </a:path>
                  <a:path w="215900" h="511810">
                    <a:moveTo>
                      <a:pt x="14198" y="263237"/>
                    </a:moveTo>
                    <a:lnTo>
                      <a:pt x="14198" y="264159"/>
                    </a:lnTo>
                    <a:lnTo>
                      <a:pt x="14198" y="263237"/>
                    </a:lnTo>
                    <a:close/>
                  </a:path>
                  <a:path w="215900" h="511810">
                    <a:moveTo>
                      <a:pt x="201294" y="262890"/>
                    </a:moveTo>
                    <a:lnTo>
                      <a:pt x="201238" y="264160"/>
                    </a:lnTo>
                    <a:lnTo>
                      <a:pt x="201294" y="262890"/>
                    </a:lnTo>
                    <a:close/>
                  </a:path>
                  <a:path w="215900" h="511810">
                    <a:moveTo>
                      <a:pt x="14198" y="262889"/>
                    </a:moveTo>
                    <a:lnTo>
                      <a:pt x="14198" y="263237"/>
                    </a:lnTo>
                    <a:lnTo>
                      <a:pt x="14198" y="262889"/>
                    </a:lnTo>
                    <a:close/>
                  </a:path>
                  <a:path w="215900" h="511810">
                    <a:moveTo>
                      <a:pt x="14737" y="257809"/>
                    </a:moveTo>
                    <a:lnTo>
                      <a:pt x="14588" y="259079"/>
                    </a:lnTo>
                    <a:lnTo>
                      <a:pt x="14737" y="257809"/>
                    </a:lnTo>
                    <a:close/>
                  </a:path>
                  <a:path w="215900" h="511810">
                    <a:moveTo>
                      <a:pt x="15169" y="256539"/>
                    </a:moveTo>
                    <a:lnTo>
                      <a:pt x="14886" y="256539"/>
                    </a:lnTo>
                    <a:lnTo>
                      <a:pt x="14796" y="257809"/>
                    </a:lnTo>
                    <a:lnTo>
                      <a:pt x="15169" y="256539"/>
                    </a:lnTo>
                    <a:close/>
                  </a:path>
                  <a:path w="215900" h="511810">
                    <a:moveTo>
                      <a:pt x="213915" y="252730"/>
                    </a:moveTo>
                    <a:lnTo>
                      <a:pt x="199189" y="252730"/>
                    </a:lnTo>
                    <a:lnTo>
                      <a:pt x="199748" y="254000"/>
                    </a:lnTo>
                    <a:lnTo>
                      <a:pt x="200168" y="255270"/>
                    </a:lnTo>
                    <a:lnTo>
                      <a:pt x="199943" y="255270"/>
                    </a:lnTo>
                    <a:lnTo>
                      <a:pt x="200780" y="257810"/>
                    </a:lnTo>
                    <a:lnTo>
                      <a:pt x="200614" y="256540"/>
                    </a:lnTo>
                    <a:lnTo>
                      <a:pt x="214964" y="256540"/>
                    </a:lnTo>
                    <a:lnTo>
                      <a:pt x="214829" y="255270"/>
                    </a:lnTo>
                    <a:lnTo>
                      <a:pt x="214423" y="254000"/>
                    </a:lnTo>
                    <a:lnTo>
                      <a:pt x="213915" y="252730"/>
                    </a:lnTo>
                    <a:close/>
                  </a:path>
                  <a:path w="215900" h="511810">
                    <a:moveTo>
                      <a:pt x="16244" y="253999"/>
                    </a:moveTo>
                    <a:lnTo>
                      <a:pt x="15891" y="253999"/>
                    </a:lnTo>
                    <a:lnTo>
                      <a:pt x="15648" y="255269"/>
                    </a:lnTo>
                    <a:lnTo>
                      <a:pt x="16244" y="253999"/>
                    </a:lnTo>
                    <a:close/>
                  </a:path>
                  <a:path w="215900" h="511810">
                    <a:moveTo>
                      <a:pt x="199189" y="252730"/>
                    </a:moveTo>
                    <a:lnTo>
                      <a:pt x="198707" y="252730"/>
                    </a:lnTo>
                    <a:lnTo>
                      <a:pt x="199341" y="254000"/>
                    </a:lnTo>
                    <a:lnTo>
                      <a:pt x="199189" y="252730"/>
                    </a:lnTo>
                    <a:close/>
                  </a:path>
                  <a:path w="215900" h="511810">
                    <a:moveTo>
                      <a:pt x="208517" y="241300"/>
                    </a:moveTo>
                    <a:lnTo>
                      <a:pt x="183498" y="241300"/>
                    </a:lnTo>
                    <a:lnTo>
                      <a:pt x="184876" y="242570"/>
                    </a:lnTo>
                    <a:lnTo>
                      <a:pt x="187465" y="242570"/>
                    </a:lnTo>
                    <a:lnTo>
                      <a:pt x="188732" y="243840"/>
                    </a:lnTo>
                    <a:lnTo>
                      <a:pt x="190246" y="243840"/>
                    </a:lnTo>
                    <a:lnTo>
                      <a:pt x="191439" y="245110"/>
                    </a:lnTo>
                    <a:lnTo>
                      <a:pt x="192769" y="245110"/>
                    </a:lnTo>
                    <a:lnTo>
                      <a:pt x="193813" y="246380"/>
                    </a:lnTo>
                    <a:lnTo>
                      <a:pt x="194322" y="246380"/>
                    </a:lnTo>
                    <a:lnTo>
                      <a:pt x="195291" y="247650"/>
                    </a:lnTo>
                    <a:lnTo>
                      <a:pt x="195094" y="247650"/>
                    </a:lnTo>
                    <a:lnTo>
                      <a:pt x="196026" y="248920"/>
                    </a:lnTo>
                    <a:lnTo>
                      <a:pt x="196438" y="248920"/>
                    </a:lnTo>
                    <a:lnTo>
                      <a:pt x="197295" y="250190"/>
                    </a:lnTo>
                    <a:lnTo>
                      <a:pt x="197587" y="250190"/>
                    </a:lnTo>
                    <a:lnTo>
                      <a:pt x="198295" y="251460"/>
                    </a:lnTo>
                    <a:lnTo>
                      <a:pt x="198879" y="252730"/>
                    </a:lnTo>
                    <a:lnTo>
                      <a:pt x="213932" y="252730"/>
                    </a:lnTo>
                    <a:lnTo>
                      <a:pt x="213424" y="250190"/>
                    </a:lnTo>
                    <a:lnTo>
                      <a:pt x="212043" y="247650"/>
                    </a:lnTo>
                    <a:lnTo>
                      <a:pt x="211247" y="246380"/>
                    </a:lnTo>
                    <a:lnTo>
                      <a:pt x="210444" y="243840"/>
                    </a:lnTo>
                    <a:lnTo>
                      <a:pt x="209550" y="242570"/>
                    </a:lnTo>
                    <a:lnTo>
                      <a:pt x="208517" y="241300"/>
                    </a:lnTo>
                    <a:close/>
                  </a:path>
                  <a:path w="215900" h="511810">
                    <a:moveTo>
                      <a:pt x="18458" y="250189"/>
                    </a:moveTo>
                    <a:lnTo>
                      <a:pt x="17834" y="250189"/>
                    </a:lnTo>
                    <a:lnTo>
                      <a:pt x="17713" y="251459"/>
                    </a:lnTo>
                    <a:lnTo>
                      <a:pt x="18458" y="250189"/>
                    </a:lnTo>
                    <a:close/>
                  </a:path>
                  <a:path w="215900" h="511810">
                    <a:moveTo>
                      <a:pt x="197587" y="250190"/>
                    </a:moveTo>
                    <a:lnTo>
                      <a:pt x="197107" y="250190"/>
                    </a:lnTo>
                    <a:lnTo>
                      <a:pt x="197890" y="251460"/>
                    </a:lnTo>
                    <a:lnTo>
                      <a:pt x="197587" y="250190"/>
                    </a:lnTo>
                    <a:close/>
                  </a:path>
                  <a:path w="215900" h="511810">
                    <a:moveTo>
                      <a:pt x="21951" y="246379"/>
                    </a:moveTo>
                    <a:lnTo>
                      <a:pt x="21150" y="246379"/>
                    </a:lnTo>
                    <a:lnTo>
                      <a:pt x="20945" y="247649"/>
                    </a:lnTo>
                    <a:lnTo>
                      <a:pt x="21951" y="246379"/>
                    </a:lnTo>
                    <a:close/>
                  </a:path>
                  <a:path w="215900" h="511810">
                    <a:moveTo>
                      <a:pt x="194322" y="246380"/>
                    </a:moveTo>
                    <a:lnTo>
                      <a:pt x="193579" y="246380"/>
                    </a:lnTo>
                    <a:lnTo>
                      <a:pt x="194622" y="247650"/>
                    </a:lnTo>
                    <a:lnTo>
                      <a:pt x="194322" y="246380"/>
                    </a:lnTo>
                    <a:close/>
                  </a:path>
                  <a:path w="215900" h="511810">
                    <a:moveTo>
                      <a:pt x="192769" y="245110"/>
                    </a:moveTo>
                    <a:lnTo>
                      <a:pt x="191966" y="245110"/>
                    </a:lnTo>
                    <a:lnTo>
                      <a:pt x="193084" y="246380"/>
                    </a:lnTo>
                    <a:lnTo>
                      <a:pt x="192769" y="245110"/>
                    </a:lnTo>
                    <a:close/>
                  </a:path>
                  <a:path w="215900" h="511810">
                    <a:moveTo>
                      <a:pt x="171349" y="217170"/>
                    </a:moveTo>
                    <a:lnTo>
                      <a:pt x="171349" y="242570"/>
                    </a:lnTo>
                    <a:lnTo>
                      <a:pt x="180627" y="241300"/>
                    </a:lnTo>
                    <a:lnTo>
                      <a:pt x="208517" y="241300"/>
                    </a:lnTo>
                    <a:lnTo>
                      <a:pt x="185547" y="234950"/>
                    </a:lnTo>
                    <a:lnTo>
                      <a:pt x="183088" y="232410"/>
                    </a:lnTo>
                    <a:lnTo>
                      <a:pt x="178170" y="232410"/>
                    </a:lnTo>
                    <a:lnTo>
                      <a:pt x="180629" y="229870"/>
                    </a:lnTo>
                    <a:lnTo>
                      <a:pt x="178170" y="227330"/>
                    </a:lnTo>
                    <a:lnTo>
                      <a:pt x="183088" y="227330"/>
                    </a:lnTo>
                    <a:lnTo>
                      <a:pt x="185547" y="224790"/>
                    </a:lnTo>
                    <a:lnTo>
                      <a:pt x="202704" y="224790"/>
                    </a:lnTo>
                    <a:lnTo>
                      <a:pt x="204016" y="223520"/>
                    </a:lnTo>
                    <a:lnTo>
                      <a:pt x="206452" y="220980"/>
                    </a:lnTo>
                    <a:lnTo>
                      <a:pt x="208480" y="218440"/>
                    </a:lnTo>
                    <a:lnTo>
                      <a:pt x="180627" y="218440"/>
                    </a:lnTo>
                    <a:lnTo>
                      <a:pt x="171349" y="217170"/>
                    </a:lnTo>
                    <a:close/>
                  </a:path>
                  <a:path w="215900" h="511810">
                    <a:moveTo>
                      <a:pt x="22891" y="229869"/>
                    </a:moveTo>
                    <a:lnTo>
                      <a:pt x="21390" y="229869"/>
                    </a:lnTo>
                    <a:lnTo>
                      <a:pt x="19762" y="231139"/>
                    </a:lnTo>
                    <a:lnTo>
                      <a:pt x="18301" y="232409"/>
                    </a:lnTo>
                    <a:lnTo>
                      <a:pt x="16800" y="232409"/>
                    </a:lnTo>
                    <a:lnTo>
                      <a:pt x="15344" y="233679"/>
                    </a:lnTo>
                    <a:lnTo>
                      <a:pt x="14088" y="234949"/>
                    </a:lnTo>
                    <a:lnTo>
                      <a:pt x="27912" y="234949"/>
                    </a:lnTo>
                    <a:lnTo>
                      <a:pt x="27912" y="231139"/>
                    </a:lnTo>
                    <a:lnTo>
                      <a:pt x="24598" y="231139"/>
                    </a:lnTo>
                    <a:lnTo>
                      <a:pt x="22891" y="229869"/>
                    </a:lnTo>
                    <a:close/>
                  </a:path>
                  <a:path w="215900" h="511810">
                    <a:moveTo>
                      <a:pt x="30154" y="227329"/>
                    </a:moveTo>
                    <a:lnTo>
                      <a:pt x="29627" y="227329"/>
                    </a:lnTo>
                    <a:lnTo>
                      <a:pt x="27912" y="228563"/>
                    </a:lnTo>
                    <a:lnTo>
                      <a:pt x="27912" y="234949"/>
                    </a:lnTo>
                    <a:lnTo>
                      <a:pt x="30216" y="232409"/>
                    </a:lnTo>
                    <a:lnTo>
                      <a:pt x="29719" y="232409"/>
                    </a:lnTo>
                    <a:lnTo>
                      <a:pt x="27952" y="231139"/>
                    </a:lnTo>
                    <a:lnTo>
                      <a:pt x="31368" y="231139"/>
                    </a:lnTo>
                    <a:lnTo>
                      <a:pt x="32457" y="229939"/>
                    </a:lnTo>
                    <a:lnTo>
                      <a:pt x="30154" y="227329"/>
                    </a:lnTo>
                    <a:close/>
                  </a:path>
                  <a:path w="215900" h="511810">
                    <a:moveTo>
                      <a:pt x="185547" y="224790"/>
                    </a:moveTo>
                    <a:lnTo>
                      <a:pt x="180629" y="229870"/>
                    </a:lnTo>
                    <a:lnTo>
                      <a:pt x="185547" y="234950"/>
                    </a:lnTo>
                    <a:lnTo>
                      <a:pt x="185547" y="224790"/>
                    </a:lnTo>
                    <a:close/>
                  </a:path>
                  <a:path w="215900" h="511810">
                    <a:moveTo>
                      <a:pt x="201387" y="224790"/>
                    </a:moveTo>
                    <a:lnTo>
                      <a:pt x="185547" y="224790"/>
                    </a:lnTo>
                    <a:lnTo>
                      <a:pt x="185547" y="234950"/>
                    </a:lnTo>
                    <a:lnTo>
                      <a:pt x="201387" y="234950"/>
                    </a:lnTo>
                    <a:lnTo>
                      <a:pt x="200043" y="233680"/>
                    </a:lnTo>
                    <a:lnTo>
                      <a:pt x="198634" y="232410"/>
                    </a:lnTo>
                    <a:lnTo>
                      <a:pt x="185758" y="232410"/>
                    </a:lnTo>
                    <a:lnTo>
                      <a:pt x="187443" y="231140"/>
                    </a:lnTo>
                    <a:lnTo>
                      <a:pt x="190799" y="231140"/>
                    </a:lnTo>
                    <a:lnTo>
                      <a:pt x="192412" y="229939"/>
                    </a:lnTo>
                    <a:lnTo>
                      <a:pt x="190799" y="228600"/>
                    </a:lnTo>
                    <a:lnTo>
                      <a:pt x="187444" y="228600"/>
                    </a:lnTo>
                    <a:lnTo>
                      <a:pt x="185665" y="227330"/>
                    </a:lnTo>
                    <a:lnTo>
                      <a:pt x="198634" y="227330"/>
                    </a:lnTo>
                    <a:lnTo>
                      <a:pt x="200042" y="226060"/>
                    </a:lnTo>
                    <a:lnTo>
                      <a:pt x="201387" y="224790"/>
                    </a:lnTo>
                    <a:close/>
                  </a:path>
                  <a:path w="215900" h="511810">
                    <a:moveTo>
                      <a:pt x="31368" y="231139"/>
                    </a:moveTo>
                    <a:lnTo>
                      <a:pt x="27952" y="231139"/>
                    </a:lnTo>
                    <a:lnTo>
                      <a:pt x="29719" y="232409"/>
                    </a:lnTo>
                    <a:lnTo>
                      <a:pt x="30216" y="232409"/>
                    </a:lnTo>
                    <a:lnTo>
                      <a:pt x="31368" y="231139"/>
                    </a:lnTo>
                    <a:close/>
                  </a:path>
                  <a:path w="215900" h="511810">
                    <a:moveTo>
                      <a:pt x="42110" y="227329"/>
                    </a:moveTo>
                    <a:lnTo>
                      <a:pt x="34824" y="227329"/>
                    </a:lnTo>
                    <a:lnTo>
                      <a:pt x="32457" y="229939"/>
                    </a:lnTo>
                    <a:lnTo>
                      <a:pt x="34638" y="232409"/>
                    </a:lnTo>
                    <a:lnTo>
                      <a:pt x="42110" y="232409"/>
                    </a:lnTo>
                    <a:lnTo>
                      <a:pt x="42110" y="227329"/>
                    </a:lnTo>
                    <a:close/>
                  </a:path>
                  <a:path w="215900" h="511810">
                    <a:moveTo>
                      <a:pt x="180629" y="229870"/>
                    </a:moveTo>
                    <a:lnTo>
                      <a:pt x="178170" y="232410"/>
                    </a:lnTo>
                    <a:lnTo>
                      <a:pt x="183088" y="232410"/>
                    </a:lnTo>
                    <a:lnTo>
                      <a:pt x="180629" y="229870"/>
                    </a:lnTo>
                    <a:close/>
                  </a:path>
                  <a:path w="215900" h="511810">
                    <a:moveTo>
                      <a:pt x="197094" y="231140"/>
                    </a:moveTo>
                    <a:lnTo>
                      <a:pt x="187443" y="231140"/>
                    </a:lnTo>
                    <a:lnTo>
                      <a:pt x="185758" y="232410"/>
                    </a:lnTo>
                    <a:lnTo>
                      <a:pt x="198634" y="232410"/>
                    </a:lnTo>
                    <a:lnTo>
                      <a:pt x="197094" y="231140"/>
                    </a:lnTo>
                    <a:close/>
                  </a:path>
                  <a:path w="215900" h="511810">
                    <a:moveTo>
                      <a:pt x="27912" y="228599"/>
                    </a:moveTo>
                    <a:lnTo>
                      <a:pt x="24598" y="228599"/>
                    </a:lnTo>
                    <a:lnTo>
                      <a:pt x="22977" y="229869"/>
                    </a:lnTo>
                    <a:lnTo>
                      <a:pt x="24598" y="231139"/>
                    </a:lnTo>
                    <a:lnTo>
                      <a:pt x="27912" y="231139"/>
                    </a:lnTo>
                    <a:lnTo>
                      <a:pt x="27912" y="228599"/>
                    </a:lnTo>
                    <a:close/>
                  </a:path>
                  <a:path w="215900" h="511810">
                    <a:moveTo>
                      <a:pt x="194006" y="229870"/>
                    </a:moveTo>
                    <a:lnTo>
                      <a:pt x="192505" y="229870"/>
                    </a:lnTo>
                    <a:lnTo>
                      <a:pt x="190799" y="231140"/>
                    </a:lnTo>
                    <a:lnTo>
                      <a:pt x="195593" y="231140"/>
                    </a:lnTo>
                    <a:lnTo>
                      <a:pt x="194006" y="229870"/>
                    </a:lnTo>
                    <a:close/>
                  </a:path>
                  <a:path w="215900" h="511810">
                    <a:moveTo>
                      <a:pt x="27912" y="167639"/>
                    </a:moveTo>
                    <a:lnTo>
                      <a:pt x="15344" y="167639"/>
                    </a:lnTo>
                    <a:lnTo>
                      <a:pt x="14088" y="168909"/>
                    </a:lnTo>
                    <a:lnTo>
                      <a:pt x="12725" y="170179"/>
                    </a:lnTo>
                    <a:lnTo>
                      <a:pt x="11409" y="171449"/>
                    </a:lnTo>
                    <a:lnTo>
                      <a:pt x="9063" y="173989"/>
                    </a:lnTo>
                    <a:lnTo>
                      <a:pt x="8026" y="175259"/>
                    </a:lnTo>
                    <a:lnTo>
                      <a:pt x="6904" y="176529"/>
                    </a:lnTo>
                    <a:lnTo>
                      <a:pt x="5932" y="177799"/>
                    </a:lnTo>
                    <a:lnTo>
                      <a:pt x="4180" y="180339"/>
                    </a:lnTo>
                    <a:lnTo>
                      <a:pt x="2739" y="182879"/>
                    </a:lnTo>
                    <a:lnTo>
                      <a:pt x="2100" y="185419"/>
                    </a:lnTo>
                    <a:lnTo>
                      <a:pt x="1545" y="186689"/>
                    </a:lnTo>
                    <a:lnTo>
                      <a:pt x="1066" y="187959"/>
                    </a:lnTo>
                    <a:lnTo>
                      <a:pt x="703" y="190499"/>
                    </a:lnTo>
                    <a:lnTo>
                      <a:pt x="384" y="191769"/>
                    </a:lnTo>
                    <a:lnTo>
                      <a:pt x="136" y="194309"/>
                    </a:lnTo>
                    <a:lnTo>
                      <a:pt x="19" y="198119"/>
                    </a:lnTo>
                    <a:lnTo>
                      <a:pt x="136" y="200659"/>
                    </a:lnTo>
                    <a:lnTo>
                      <a:pt x="384" y="201929"/>
                    </a:lnTo>
                    <a:lnTo>
                      <a:pt x="703" y="204469"/>
                    </a:lnTo>
                    <a:lnTo>
                      <a:pt x="1066" y="205739"/>
                    </a:lnTo>
                    <a:lnTo>
                      <a:pt x="1545" y="207009"/>
                    </a:lnTo>
                    <a:lnTo>
                      <a:pt x="2100" y="209549"/>
                    </a:lnTo>
                    <a:lnTo>
                      <a:pt x="2739" y="210819"/>
                    </a:lnTo>
                    <a:lnTo>
                      <a:pt x="4180" y="213359"/>
                    </a:lnTo>
                    <a:lnTo>
                      <a:pt x="5068" y="215899"/>
                    </a:lnTo>
                    <a:lnTo>
                      <a:pt x="6904" y="218439"/>
                    </a:lnTo>
                    <a:lnTo>
                      <a:pt x="8026" y="219709"/>
                    </a:lnTo>
                    <a:lnTo>
                      <a:pt x="9020" y="220979"/>
                    </a:lnTo>
                    <a:lnTo>
                      <a:pt x="10191" y="222249"/>
                    </a:lnTo>
                    <a:lnTo>
                      <a:pt x="12726" y="224789"/>
                    </a:lnTo>
                    <a:lnTo>
                      <a:pt x="27912" y="224789"/>
                    </a:lnTo>
                    <a:lnTo>
                      <a:pt x="32457" y="229939"/>
                    </a:lnTo>
                    <a:lnTo>
                      <a:pt x="34824" y="227329"/>
                    </a:lnTo>
                    <a:lnTo>
                      <a:pt x="42110" y="227329"/>
                    </a:lnTo>
                    <a:lnTo>
                      <a:pt x="42110" y="218439"/>
                    </a:lnTo>
                    <a:lnTo>
                      <a:pt x="31899" y="218439"/>
                    </a:lnTo>
                    <a:lnTo>
                      <a:pt x="30520" y="217169"/>
                    </a:lnTo>
                    <a:lnTo>
                      <a:pt x="28099" y="217169"/>
                    </a:lnTo>
                    <a:lnTo>
                      <a:pt x="26832" y="215899"/>
                    </a:lnTo>
                    <a:lnTo>
                      <a:pt x="25188" y="215899"/>
                    </a:lnTo>
                    <a:lnTo>
                      <a:pt x="23995" y="214629"/>
                    </a:lnTo>
                    <a:lnTo>
                      <a:pt x="22727" y="214629"/>
                    </a:lnTo>
                    <a:lnTo>
                      <a:pt x="21646" y="213359"/>
                    </a:lnTo>
                    <a:lnTo>
                      <a:pt x="21150" y="213359"/>
                    </a:lnTo>
                    <a:lnTo>
                      <a:pt x="20181" y="212089"/>
                    </a:lnTo>
                    <a:lnTo>
                      <a:pt x="20469" y="212089"/>
                    </a:lnTo>
                    <a:lnTo>
                      <a:pt x="19538" y="210819"/>
                    </a:lnTo>
                    <a:lnTo>
                      <a:pt x="18957" y="210819"/>
                    </a:lnTo>
                    <a:lnTo>
                      <a:pt x="18100" y="209549"/>
                    </a:lnTo>
                    <a:lnTo>
                      <a:pt x="18521" y="209549"/>
                    </a:lnTo>
                    <a:lnTo>
                      <a:pt x="17031" y="208279"/>
                    </a:lnTo>
                    <a:lnTo>
                      <a:pt x="17311" y="208279"/>
                    </a:lnTo>
                    <a:lnTo>
                      <a:pt x="16640" y="207009"/>
                    </a:lnTo>
                    <a:lnTo>
                      <a:pt x="16802" y="207009"/>
                    </a:lnTo>
                    <a:lnTo>
                      <a:pt x="16206" y="205739"/>
                    </a:lnTo>
                    <a:lnTo>
                      <a:pt x="15891" y="205739"/>
                    </a:lnTo>
                    <a:lnTo>
                      <a:pt x="15407" y="204469"/>
                    </a:lnTo>
                    <a:lnTo>
                      <a:pt x="15044" y="203199"/>
                    </a:lnTo>
                    <a:lnTo>
                      <a:pt x="14886" y="203199"/>
                    </a:lnTo>
                    <a:lnTo>
                      <a:pt x="14737" y="201929"/>
                    </a:lnTo>
                    <a:lnTo>
                      <a:pt x="14372" y="200659"/>
                    </a:lnTo>
                    <a:lnTo>
                      <a:pt x="14249" y="199389"/>
                    </a:lnTo>
                    <a:lnTo>
                      <a:pt x="14233" y="198119"/>
                    </a:lnTo>
                    <a:lnTo>
                      <a:pt x="14226" y="195579"/>
                    </a:lnTo>
                    <a:lnTo>
                      <a:pt x="14300" y="194309"/>
                    </a:lnTo>
                    <a:lnTo>
                      <a:pt x="14633" y="193039"/>
                    </a:lnTo>
                    <a:lnTo>
                      <a:pt x="14886" y="191769"/>
                    </a:lnTo>
                    <a:lnTo>
                      <a:pt x="15169" y="190499"/>
                    </a:lnTo>
                    <a:lnTo>
                      <a:pt x="15407" y="190499"/>
                    </a:lnTo>
                    <a:lnTo>
                      <a:pt x="15891" y="189229"/>
                    </a:lnTo>
                    <a:lnTo>
                      <a:pt x="15648" y="189229"/>
                    </a:lnTo>
                    <a:lnTo>
                      <a:pt x="16841" y="186689"/>
                    </a:lnTo>
                    <a:lnTo>
                      <a:pt x="17089" y="186689"/>
                    </a:lnTo>
                    <a:lnTo>
                      <a:pt x="17834" y="185419"/>
                    </a:lnTo>
                    <a:lnTo>
                      <a:pt x="18521" y="184149"/>
                    </a:lnTo>
                    <a:lnTo>
                      <a:pt x="18875" y="184149"/>
                    </a:lnTo>
                    <a:lnTo>
                      <a:pt x="19732" y="182879"/>
                    </a:lnTo>
                    <a:lnTo>
                      <a:pt x="20181" y="182879"/>
                    </a:lnTo>
                    <a:lnTo>
                      <a:pt x="21149" y="181609"/>
                    </a:lnTo>
                    <a:lnTo>
                      <a:pt x="20945" y="181609"/>
                    </a:lnTo>
                    <a:lnTo>
                      <a:pt x="21951" y="180339"/>
                    </a:lnTo>
                    <a:lnTo>
                      <a:pt x="23335" y="180339"/>
                    </a:lnTo>
                    <a:lnTo>
                      <a:pt x="24453" y="179069"/>
                    </a:lnTo>
                    <a:lnTo>
                      <a:pt x="25037" y="179069"/>
                    </a:lnTo>
                    <a:lnTo>
                      <a:pt x="26230" y="177799"/>
                    </a:lnTo>
                    <a:lnTo>
                      <a:pt x="27699" y="177799"/>
                    </a:lnTo>
                    <a:lnTo>
                      <a:pt x="29003" y="176529"/>
                    </a:lnTo>
                    <a:lnTo>
                      <a:pt x="42110" y="176529"/>
                    </a:lnTo>
                    <a:lnTo>
                      <a:pt x="42110" y="168909"/>
                    </a:lnTo>
                    <a:lnTo>
                      <a:pt x="27912" y="168909"/>
                    </a:lnTo>
                    <a:lnTo>
                      <a:pt x="27912" y="167639"/>
                    </a:lnTo>
                    <a:close/>
                  </a:path>
                  <a:path w="215900" h="511810">
                    <a:moveTo>
                      <a:pt x="27912" y="224789"/>
                    </a:moveTo>
                    <a:lnTo>
                      <a:pt x="14026" y="224789"/>
                    </a:lnTo>
                    <a:lnTo>
                      <a:pt x="15412" y="226059"/>
                    </a:lnTo>
                    <a:lnTo>
                      <a:pt x="16873" y="227329"/>
                    </a:lnTo>
                    <a:lnTo>
                      <a:pt x="18301" y="227329"/>
                    </a:lnTo>
                    <a:lnTo>
                      <a:pt x="19762" y="228599"/>
                    </a:lnTo>
                    <a:lnTo>
                      <a:pt x="21308" y="229869"/>
                    </a:lnTo>
                    <a:lnTo>
                      <a:pt x="22977" y="229869"/>
                    </a:lnTo>
                    <a:lnTo>
                      <a:pt x="24598" y="228599"/>
                    </a:lnTo>
                    <a:lnTo>
                      <a:pt x="27862" y="228599"/>
                    </a:lnTo>
                    <a:lnTo>
                      <a:pt x="27912" y="224789"/>
                    </a:lnTo>
                    <a:close/>
                  </a:path>
                  <a:path w="215900" h="511810">
                    <a:moveTo>
                      <a:pt x="183088" y="227330"/>
                    </a:moveTo>
                    <a:lnTo>
                      <a:pt x="178170" y="227330"/>
                    </a:lnTo>
                    <a:lnTo>
                      <a:pt x="180629" y="229870"/>
                    </a:lnTo>
                    <a:lnTo>
                      <a:pt x="183088" y="227330"/>
                    </a:lnTo>
                    <a:close/>
                  </a:path>
                  <a:path w="215900" h="511810">
                    <a:moveTo>
                      <a:pt x="195515" y="228600"/>
                    </a:moveTo>
                    <a:lnTo>
                      <a:pt x="190799" y="228600"/>
                    </a:lnTo>
                    <a:lnTo>
                      <a:pt x="192420" y="229870"/>
                    </a:lnTo>
                    <a:lnTo>
                      <a:pt x="194089" y="229870"/>
                    </a:lnTo>
                    <a:lnTo>
                      <a:pt x="195515" y="228600"/>
                    </a:lnTo>
                    <a:close/>
                  </a:path>
                  <a:path w="215900" h="511810">
                    <a:moveTo>
                      <a:pt x="27912" y="228563"/>
                    </a:moveTo>
                    <a:close/>
                  </a:path>
                  <a:path w="215900" h="511810">
                    <a:moveTo>
                      <a:pt x="198634" y="227330"/>
                    </a:moveTo>
                    <a:lnTo>
                      <a:pt x="185665" y="227330"/>
                    </a:lnTo>
                    <a:lnTo>
                      <a:pt x="187444" y="228600"/>
                    </a:lnTo>
                    <a:lnTo>
                      <a:pt x="197019" y="228600"/>
                    </a:lnTo>
                    <a:lnTo>
                      <a:pt x="198634" y="227330"/>
                    </a:lnTo>
                    <a:close/>
                  </a:path>
                  <a:path w="215900" h="511810">
                    <a:moveTo>
                      <a:pt x="27912" y="224789"/>
                    </a:moveTo>
                    <a:lnTo>
                      <a:pt x="27912" y="228563"/>
                    </a:lnTo>
                    <a:lnTo>
                      <a:pt x="29627" y="227329"/>
                    </a:lnTo>
                    <a:lnTo>
                      <a:pt x="30154" y="227329"/>
                    </a:lnTo>
                    <a:lnTo>
                      <a:pt x="27912" y="224789"/>
                    </a:lnTo>
                    <a:close/>
                  </a:path>
                  <a:path w="215900" h="511810">
                    <a:moveTo>
                      <a:pt x="31714" y="217169"/>
                    </a:moveTo>
                    <a:lnTo>
                      <a:pt x="31899" y="218439"/>
                    </a:lnTo>
                    <a:lnTo>
                      <a:pt x="33092" y="218439"/>
                    </a:lnTo>
                    <a:lnTo>
                      <a:pt x="31714" y="217169"/>
                    </a:lnTo>
                    <a:close/>
                  </a:path>
                  <a:path w="215900" h="511810">
                    <a:moveTo>
                      <a:pt x="215464" y="195580"/>
                    </a:moveTo>
                    <a:lnTo>
                      <a:pt x="201276" y="195580"/>
                    </a:lnTo>
                    <a:lnTo>
                      <a:pt x="201276" y="198120"/>
                    </a:lnTo>
                    <a:lnTo>
                      <a:pt x="201183" y="199390"/>
                    </a:lnTo>
                    <a:lnTo>
                      <a:pt x="201036" y="200660"/>
                    </a:lnTo>
                    <a:lnTo>
                      <a:pt x="200843" y="201930"/>
                    </a:lnTo>
                    <a:lnTo>
                      <a:pt x="200622" y="203200"/>
                    </a:lnTo>
                    <a:lnTo>
                      <a:pt x="200370" y="203200"/>
                    </a:lnTo>
                    <a:lnTo>
                      <a:pt x="199960" y="204470"/>
                    </a:lnTo>
                    <a:lnTo>
                      <a:pt x="200168" y="204470"/>
                    </a:lnTo>
                    <a:lnTo>
                      <a:pt x="199646" y="205740"/>
                    </a:lnTo>
                    <a:lnTo>
                      <a:pt x="199157" y="207010"/>
                    </a:lnTo>
                    <a:lnTo>
                      <a:pt x="198831" y="207010"/>
                    </a:lnTo>
                    <a:lnTo>
                      <a:pt x="198160" y="208280"/>
                    </a:lnTo>
                    <a:lnTo>
                      <a:pt x="198295" y="208280"/>
                    </a:lnTo>
                    <a:lnTo>
                      <a:pt x="197587" y="209550"/>
                    </a:lnTo>
                    <a:lnTo>
                      <a:pt x="197372" y="209550"/>
                    </a:lnTo>
                    <a:lnTo>
                      <a:pt x="195657" y="212090"/>
                    </a:lnTo>
                    <a:lnTo>
                      <a:pt x="195291" y="212090"/>
                    </a:lnTo>
                    <a:lnTo>
                      <a:pt x="194322" y="213360"/>
                    </a:lnTo>
                    <a:lnTo>
                      <a:pt x="193813" y="213360"/>
                    </a:lnTo>
                    <a:lnTo>
                      <a:pt x="192769" y="214630"/>
                    </a:lnTo>
                    <a:lnTo>
                      <a:pt x="191439" y="214630"/>
                    </a:lnTo>
                    <a:lnTo>
                      <a:pt x="190246" y="215900"/>
                    </a:lnTo>
                    <a:lnTo>
                      <a:pt x="188564" y="215900"/>
                    </a:lnTo>
                    <a:lnTo>
                      <a:pt x="187297" y="217170"/>
                    </a:lnTo>
                    <a:lnTo>
                      <a:pt x="184693" y="217170"/>
                    </a:lnTo>
                    <a:lnTo>
                      <a:pt x="183314" y="218440"/>
                    </a:lnTo>
                    <a:lnTo>
                      <a:pt x="208480" y="218440"/>
                    </a:lnTo>
                    <a:lnTo>
                      <a:pt x="209550" y="217170"/>
                    </a:lnTo>
                    <a:lnTo>
                      <a:pt x="210470" y="215900"/>
                    </a:lnTo>
                    <a:lnTo>
                      <a:pt x="211248" y="213360"/>
                    </a:lnTo>
                    <a:lnTo>
                      <a:pt x="212043" y="212090"/>
                    </a:lnTo>
                    <a:lnTo>
                      <a:pt x="213413" y="209550"/>
                    </a:lnTo>
                    <a:lnTo>
                      <a:pt x="214422" y="205740"/>
                    </a:lnTo>
                    <a:lnTo>
                      <a:pt x="214825" y="204470"/>
                    </a:lnTo>
                    <a:lnTo>
                      <a:pt x="215099" y="201930"/>
                    </a:lnTo>
                    <a:lnTo>
                      <a:pt x="215323" y="200660"/>
                    </a:lnTo>
                    <a:lnTo>
                      <a:pt x="215464" y="199390"/>
                    </a:lnTo>
                    <a:lnTo>
                      <a:pt x="215464" y="195580"/>
                    </a:lnTo>
                    <a:close/>
                  </a:path>
                  <a:path w="215900" h="511810">
                    <a:moveTo>
                      <a:pt x="22480" y="213359"/>
                    </a:moveTo>
                    <a:lnTo>
                      <a:pt x="22727" y="214629"/>
                    </a:lnTo>
                    <a:lnTo>
                      <a:pt x="23560" y="214629"/>
                    </a:lnTo>
                    <a:lnTo>
                      <a:pt x="22480" y="213359"/>
                    </a:lnTo>
                    <a:close/>
                  </a:path>
                  <a:path w="215900" h="511810">
                    <a:moveTo>
                      <a:pt x="193084" y="213360"/>
                    </a:moveTo>
                    <a:lnTo>
                      <a:pt x="191966" y="214630"/>
                    </a:lnTo>
                    <a:lnTo>
                      <a:pt x="192769" y="214630"/>
                    </a:lnTo>
                    <a:lnTo>
                      <a:pt x="193084" y="213360"/>
                    </a:lnTo>
                    <a:close/>
                  </a:path>
                  <a:path w="215900" h="511810">
                    <a:moveTo>
                      <a:pt x="20832" y="212089"/>
                    </a:moveTo>
                    <a:lnTo>
                      <a:pt x="21150" y="213359"/>
                    </a:lnTo>
                    <a:lnTo>
                      <a:pt x="21839" y="213359"/>
                    </a:lnTo>
                    <a:lnTo>
                      <a:pt x="20832" y="212089"/>
                    </a:lnTo>
                    <a:close/>
                  </a:path>
                  <a:path w="215900" h="511810">
                    <a:moveTo>
                      <a:pt x="194622" y="212090"/>
                    </a:moveTo>
                    <a:lnTo>
                      <a:pt x="193579" y="213360"/>
                    </a:lnTo>
                    <a:lnTo>
                      <a:pt x="194322" y="213360"/>
                    </a:lnTo>
                    <a:lnTo>
                      <a:pt x="194622" y="212090"/>
                    </a:lnTo>
                    <a:close/>
                  </a:path>
                  <a:path w="215900" h="511810">
                    <a:moveTo>
                      <a:pt x="196026" y="210820"/>
                    </a:moveTo>
                    <a:lnTo>
                      <a:pt x="195094" y="212090"/>
                    </a:lnTo>
                    <a:lnTo>
                      <a:pt x="195657" y="212090"/>
                    </a:lnTo>
                    <a:lnTo>
                      <a:pt x="196026" y="210820"/>
                    </a:lnTo>
                    <a:close/>
                  </a:path>
                  <a:path w="215900" h="511810">
                    <a:moveTo>
                      <a:pt x="197889" y="208280"/>
                    </a:moveTo>
                    <a:lnTo>
                      <a:pt x="197107" y="209550"/>
                    </a:lnTo>
                    <a:lnTo>
                      <a:pt x="197587" y="209550"/>
                    </a:lnTo>
                    <a:lnTo>
                      <a:pt x="197889" y="208280"/>
                    </a:lnTo>
                    <a:close/>
                  </a:path>
                  <a:path w="215900" h="511810">
                    <a:moveTo>
                      <a:pt x="199383" y="205740"/>
                    </a:moveTo>
                    <a:lnTo>
                      <a:pt x="198749" y="207010"/>
                    </a:lnTo>
                    <a:lnTo>
                      <a:pt x="199157" y="207010"/>
                    </a:lnTo>
                    <a:lnTo>
                      <a:pt x="199383" y="205740"/>
                    </a:lnTo>
                    <a:close/>
                  </a:path>
                  <a:path w="215900" h="511810">
                    <a:moveTo>
                      <a:pt x="15648" y="204469"/>
                    </a:moveTo>
                    <a:lnTo>
                      <a:pt x="15891" y="205739"/>
                    </a:lnTo>
                    <a:lnTo>
                      <a:pt x="16244" y="205739"/>
                    </a:lnTo>
                    <a:lnTo>
                      <a:pt x="15648" y="204469"/>
                    </a:lnTo>
                    <a:close/>
                  </a:path>
                  <a:path w="215900" h="511810">
                    <a:moveTo>
                      <a:pt x="14796" y="201929"/>
                    </a:moveTo>
                    <a:lnTo>
                      <a:pt x="14886" y="203199"/>
                    </a:lnTo>
                    <a:lnTo>
                      <a:pt x="15169" y="203199"/>
                    </a:lnTo>
                    <a:lnTo>
                      <a:pt x="14796" y="201929"/>
                    </a:lnTo>
                    <a:close/>
                  </a:path>
                  <a:path w="215900" h="511810">
                    <a:moveTo>
                      <a:pt x="200763" y="201930"/>
                    </a:moveTo>
                    <a:lnTo>
                      <a:pt x="200353" y="203200"/>
                    </a:lnTo>
                    <a:lnTo>
                      <a:pt x="200622" y="203200"/>
                    </a:lnTo>
                    <a:lnTo>
                      <a:pt x="200763" y="201930"/>
                    </a:lnTo>
                    <a:close/>
                  </a:path>
                  <a:path w="215900" h="511810">
                    <a:moveTo>
                      <a:pt x="14588" y="200659"/>
                    </a:moveTo>
                    <a:lnTo>
                      <a:pt x="14633" y="201929"/>
                    </a:lnTo>
                    <a:lnTo>
                      <a:pt x="14588" y="200659"/>
                    </a:lnTo>
                    <a:close/>
                  </a:path>
                  <a:path w="215900" h="511810">
                    <a:moveTo>
                      <a:pt x="200921" y="200660"/>
                    </a:moveTo>
                    <a:lnTo>
                      <a:pt x="200772" y="201930"/>
                    </a:lnTo>
                    <a:lnTo>
                      <a:pt x="200921" y="200660"/>
                    </a:lnTo>
                    <a:close/>
                  </a:path>
                  <a:path w="215900" h="511810">
                    <a:moveTo>
                      <a:pt x="214964" y="127000"/>
                    </a:moveTo>
                    <a:lnTo>
                      <a:pt x="200613" y="127000"/>
                    </a:lnTo>
                    <a:lnTo>
                      <a:pt x="200912" y="128270"/>
                    </a:lnTo>
                    <a:lnTo>
                      <a:pt x="201067" y="129540"/>
                    </a:lnTo>
                    <a:lnTo>
                      <a:pt x="201222" y="130810"/>
                    </a:lnTo>
                    <a:lnTo>
                      <a:pt x="201295" y="132080"/>
                    </a:lnTo>
                    <a:lnTo>
                      <a:pt x="201276" y="134620"/>
                    </a:lnTo>
                    <a:lnTo>
                      <a:pt x="201182" y="135890"/>
                    </a:lnTo>
                    <a:lnTo>
                      <a:pt x="200843" y="137160"/>
                    </a:lnTo>
                    <a:lnTo>
                      <a:pt x="200613" y="138430"/>
                    </a:lnTo>
                    <a:lnTo>
                      <a:pt x="200763" y="138430"/>
                    </a:lnTo>
                    <a:lnTo>
                      <a:pt x="200353" y="139700"/>
                    </a:lnTo>
                    <a:lnTo>
                      <a:pt x="199978" y="140970"/>
                    </a:lnTo>
                    <a:lnTo>
                      <a:pt x="199748" y="140970"/>
                    </a:lnTo>
                    <a:lnTo>
                      <a:pt x="199189" y="142240"/>
                    </a:lnTo>
                    <a:lnTo>
                      <a:pt x="199341" y="142240"/>
                    </a:lnTo>
                    <a:lnTo>
                      <a:pt x="198708" y="143510"/>
                    </a:lnTo>
                    <a:lnTo>
                      <a:pt x="198295" y="143510"/>
                    </a:lnTo>
                    <a:lnTo>
                      <a:pt x="197587" y="144780"/>
                    </a:lnTo>
                    <a:lnTo>
                      <a:pt x="197889" y="144780"/>
                    </a:lnTo>
                    <a:lnTo>
                      <a:pt x="197107" y="146050"/>
                    </a:lnTo>
                    <a:lnTo>
                      <a:pt x="196596" y="146050"/>
                    </a:lnTo>
                    <a:lnTo>
                      <a:pt x="195739" y="147320"/>
                    </a:lnTo>
                    <a:lnTo>
                      <a:pt x="195290" y="147320"/>
                    </a:lnTo>
                    <a:lnTo>
                      <a:pt x="194321" y="148590"/>
                    </a:lnTo>
                    <a:lnTo>
                      <a:pt x="194622" y="148590"/>
                    </a:lnTo>
                    <a:lnTo>
                      <a:pt x="193579" y="149860"/>
                    </a:lnTo>
                    <a:lnTo>
                      <a:pt x="192099" y="149860"/>
                    </a:lnTo>
                    <a:lnTo>
                      <a:pt x="190981" y="151130"/>
                    </a:lnTo>
                    <a:lnTo>
                      <a:pt x="190475" y="151130"/>
                    </a:lnTo>
                    <a:lnTo>
                      <a:pt x="189246" y="152400"/>
                    </a:lnTo>
                    <a:lnTo>
                      <a:pt x="187698" y="152400"/>
                    </a:lnTo>
                    <a:lnTo>
                      <a:pt x="186394" y="153670"/>
                    </a:lnTo>
                    <a:lnTo>
                      <a:pt x="171349" y="153670"/>
                    </a:lnTo>
                    <a:lnTo>
                      <a:pt x="171349" y="176530"/>
                    </a:lnTo>
                    <a:lnTo>
                      <a:pt x="185280" y="176530"/>
                    </a:lnTo>
                    <a:lnTo>
                      <a:pt x="186621" y="177800"/>
                    </a:lnTo>
                    <a:lnTo>
                      <a:pt x="189246" y="177800"/>
                    </a:lnTo>
                    <a:lnTo>
                      <a:pt x="190475" y="179070"/>
                    </a:lnTo>
                    <a:lnTo>
                      <a:pt x="191121" y="179070"/>
                    </a:lnTo>
                    <a:lnTo>
                      <a:pt x="192239" y="180340"/>
                    </a:lnTo>
                    <a:lnTo>
                      <a:pt x="192649" y="180340"/>
                    </a:lnTo>
                    <a:lnTo>
                      <a:pt x="194736" y="181610"/>
                    </a:lnTo>
                    <a:lnTo>
                      <a:pt x="195002" y="181610"/>
                    </a:lnTo>
                    <a:lnTo>
                      <a:pt x="195934" y="182880"/>
                    </a:lnTo>
                    <a:lnTo>
                      <a:pt x="195739" y="182880"/>
                    </a:lnTo>
                    <a:lnTo>
                      <a:pt x="196596" y="184150"/>
                    </a:lnTo>
                    <a:lnTo>
                      <a:pt x="197041" y="184150"/>
                    </a:lnTo>
                    <a:lnTo>
                      <a:pt x="197824" y="185420"/>
                    </a:lnTo>
                    <a:lnTo>
                      <a:pt x="197642" y="185420"/>
                    </a:lnTo>
                    <a:lnTo>
                      <a:pt x="198350" y="186690"/>
                    </a:lnTo>
                    <a:lnTo>
                      <a:pt x="198708" y="186690"/>
                    </a:lnTo>
                    <a:lnTo>
                      <a:pt x="199341" y="187960"/>
                    </a:lnTo>
                    <a:lnTo>
                      <a:pt x="199189" y="187960"/>
                    </a:lnTo>
                    <a:lnTo>
                      <a:pt x="199748" y="189230"/>
                    </a:lnTo>
                    <a:lnTo>
                      <a:pt x="199960" y="189230"/>
                    </a:lnTo>
                    <a:lnTo>
                      <a:pt x="200370" y="190500"/>
                    </a:lnTo>
                    <a:lnTo>
                      <a:pt x="200763" y="191770"/>
                    </a:lnTo>
                    <a:lnTo>
                      <a:pt x="200622" y="191770"/>
                    </a:lnTo>
                    <a:lnTo>
                      <a:pt x="200921" y="193040"/>
                    </a:lnTo>
                    <a:lnTo>
                      <a:pt x="201067" y="194310"/>
                    </a:lnTo>
                    <a:lnTo>
                      <a:pt x="201294" y="196850"/>
                    </a:lnTo>
                    <a:lnTo>
                      <a:pt x="201276" y="195580"/>
                    </a:lnTo>
                    <a:lnTo>
                      <a:pt x="215464" y="195580"/>
                    </a:lnTo>
                    <a:lnTo>
                      <a:pt x="215324" y="193040"/>
                    </a:lnTo>
                    <a:lnTo>
                      <a:pt x="215099" y="191770"/>
                    </a:lnTo>
                    <a:lnTo>
                      <a:pt x="214825" y="190500"/>
                    </a:lnTo>
                    <a:lnTo>
                      <a:pt x="214422" y="187960"/>
                    </a:lnTo>
                    <a:lnTo>
                      <a:pt x="213413" y="185420"/>
                    </a:lnTo>
                    <a:lnTo>
                      <a:pt x="212727" y="182880"/>
                    </a:lnTo>
                    <a:lnTo>
                      <a:pt x="212043" y="181610"/>
                    </a:lnTo>
                    <a:lnTo>
                      <a:pt x="207445" y="175260"/>
                    </a:lnTo>
                    <a:lnTo>
                      <a:pt x="206452" y="173990"/>
                    </a:lnTo>
                    <a:lnTo>
                      <a:pt x="205280" y="172720"/>
                    </a:lnTo>
                    <a:lnTo>
                      <a:pt x="203963" y="171450"/>
                    </a:lnTo>
                    <a:lnTo>
                      <a:pt x="201450" y="168910"/>
                    </a:lnTo>
                    <a:lnTo>
                      <a:pt x="185547" y="168910"/>
                    </a:lnTo>
                    <a:lnTo>
                      <a:pt x="184071" y="167640"/>
                    </a:lnTo>
                    <a:lnTo>
                      <a:pt x="178170" y="167640"/>
                    </a:lnTo>
                    <a:lnTo>
                      <a:pt x="181120" y="165100"/>
                    </a:lnTo>
                    <a:lnTo>
                      <a:pt x="178170" y="162560"/>
                    </a:lnTo>
                    <a:lnTo>
                      <a:pt x="184071" y="162560"/>
                    </a:lnTo>
                    <a:lnTo>
                      <a:pt x="185547" y="161290"/>
                    </a:lnTo>
                    <a:lnTo>
                      <a:pt x="201387" y="161290"/>
                    </a:lnTo>
                    <a:lnTo>
                      <a:pt x="204016" y="158750"/>
                    </a:lnTo>
                    <a:lnTo>
                      <a:pt x="213413" y="144780"/>
                    </a:lnTo>
                    <a:lnTo>
                      <a:pt x="214429" y="142240"/>
                    </a:lnTo>
                    <a:lnTo>
                      <a:pt x="214829" y="139700"/>
                    </a:lnTo>
                    <a:lnTo>
                      <a:pt x="215097" y="138430"/>
                    </a:lnTo>
                    <a:lnTo>
                      <a:pt x="215323" y="137160"/>
                    </a:lnTo>
                    <a:lnTo>
                      <a:pt x="215394" y="135890"/>
                    </a:lnTo>
                    <a:lnTo>
                      <a:pt x="215464" y="130810"/>
                    </a:lnTo>
                    <a:lnTo>
                      <a:pt x="215323" y="129540"/>
                    </a:lnTo>
                    <a:lnTo>
                      <a:pt x="215099" y="128270"/>
                    </a:lnTo>
                    <a:lnTo>
                      <a:pt x="214964" y="127000"/>
                    </a:lnTo>
                    <a:close/>
                  </a:path>
                  <a:path w="215900" h="511810">
                    <a:moveTo>
                      <a:pt x="14435" y="194309"/>
                    </a:moveTo>
                    <a:lnTo>
                      <a:pt x="14300" y="194309"/>
                    </a:lnTo>
                    <a:lnTo>
                      <a:pt x="14249" y="195579"/>
                    </a:lnTo>
                    <a:lnTo>
                      <a:pt x="14435" y="194309"/>
                    </a:lnTo>
                    <a:close/>
                  </a:path>
                  <a:path w="215900" h="511810">
                    <a:moveTo>
                      <a:pt x="201182" y="194310"/>
                    </a:moveTo>
                    <a:lnTo>
                      <a:pt x="201036" y="194310"/>
                    </a:lnTo>
                    <a:lnTo>
                      <a:pt x="201222" y="195580"/>
                    </a:lnTo>
                    <a:lnTo>
                      <a:pt x="201182" y="194310"/>
                    </a:lnTo>
                    <a:close/>
                  </a:path>
                  <a:path w="215900" h="511810">
                    <a:moveTo>
                      <a:pt x="15491" y="190499"/>
                    </a:moveTo>
                    <a:lnTo>
                      <a:pt x="15169" y="190499"/>
                    </a:lnTo>
                    <a:lnTo>
                      <a:pt x="15044" y="191769"/>
                    </a:lnTo>
                    <a:lnTo>
                      <a:pt x="15491" y="190499"/>
                    </a:lnTo>
                    <a:close/>
                  </a:path>
                  <a:path w="215900" h="511810">
                    <a:moveTo>
                      <a:pt x="199960" y="189230"/>
                    </a:moveTo>
                    <a:lnTo>
                      <a:pt x="199646" y="189230"/>
                    </a:lnTo>
                    <a:lnTo>
                      <a:pt x="200168" y="190500"/>
                    </a:lnTo>
                    <a:lnTo>
                      <a:pt x="199960" y="189230"/>
                    </a:lnTo>
                    <a:close/>
                  </a:path>
                  <a:path w="215900" h="511810">
                    <a:moveTo>
                      <a:pt x="17263" y="186689"/>
                    </a:moveTo>
                    <a:lnTo>
                      <a:pt x="16841" y="186689"/>
                    </a:lnTo>
                    <a:lnTo>
                      <a:pt x="16592" y="187959"/>
                    </a:lnTo>
                    <a:lnTo>
                      <a:pt x="17263" y="186689"/>
                    </a:lnTo>
                    <a:close/>
                  </a:path>
                  <a:path w="215900" h="511810">
                    <a:moveTo>
                      <a:pt x="18957" y="184149"/>
                    </a:moveTo>
                    <a:lnTo>
                      <a:pt x="18521" y="184149"/>
                    </a:lnTo>
                    <a:lnTo>
                      <a:pt x="18100" y="185419"/>
                    </a:lnTo>
                    <a:lnTo>
                      <a:pt x="18957" y="184149"/>
                    </a:lnTo>
                    <a:close/>
                  </a:path>
                  <a:path w="215900" h="511810">
                    <a:moveTo>
                      <a:pt x="197041" y="184150"/>
                    </a:moveTo>
                    <a:lnTo>
                      <a:pt x="196514" y="184150"/>
                    </a:lnTo>
                    <a:lnTo>
                      <a:pt x="197372" y="185420"/>
                    </a:lnTo>
                    <a:lnTo>
                      <a:pt x="197041" y="184150"/>
                    </a:lnTo>
                    <a:close/>
                  </a:path>
                  <a:path w="215900" h="511810">
                    <a:moveTo>
                      <a:pt x="195002" y="181610"/>
                    </a:moveTo>
                    <a:lnTo>
                      <a:pt x="194322" y="181610"/>
                    </a:lnTo>
                    <a:lnTo>
                      <a:pt x="195290" y="182880"/>
                    </a:lnTo>
                    <a:lnTo>
                      <a:pt x="195002" y="181610"/>
                    </a:lnTo>
                    <a:close/>
                  </a:path>
                  <a:path w="215900" h="511810">
                    <a:moveTo>
                      <a:pt x="22607" y="180339"/>
                    </a:moveTo>
                    <a:lnTo>
                      <a:pt x="21951" y="180339"/>
                    </a:lnTo>
                    <a:lnTo>
                      <a:pt x="21526" y="181609"/>
                    </a:lnTo>
                    <a:lnTo>
                      <a:pt x="22607" y="180339"/>
                    </a:lnTo>
                    <a:close/>
                  </a:path>
                  <a:path w="215900" h="511810">
                    <a:moveTo>
                      <a:pt x="29942" y="176529"/>
                    </a:moveTo>
                    <a:lnTo>
                      <a:pt x="29003" y="176529"/>
                    </a:lnTo>
                    <a:lnTo>
                      <a:pt x="28601" y="177799"/>
                    </a:lnTo>
                    <a:lnTo>
                      <a:pt x="29942" y="176529"/>
                    </a:lnTo>
                    <a:close/>
                  </a:path>
                  <a:path w="215900" h="511810">
                    <a:moveTo>
                      <a:pt x="29294" y="162559"/>
                    </a:moveTo>
                    <a:lnTo>
                      <a:pt x="27953" y="162559"/>
                    </a:lnTo>
                    <a:lnTo>
                      <a:pt x="27912" y="168909"/>
                    </a:lnTo>
                    <a:lnTo>
                      <a:pt x="32059" y="165099"/>
                    </a:lnTo>
                    <a:lnTo>
                      <a:pt x="29294" y="162559"/>
                    </a:lnTo>
                    <a:close/>
                  </a:path>
                  <a:path w="215900" h="511810">
                    <a:moveTo>
                      <a:pt x="32059" y="165099"/>
                    </a:moveTo>
                    <a:lnTo>
                      <a:pt x="27912" y="168909"/>
                    </a:lnTo>
                    <a:lnTo>
                      <a:pt x="42110" y="168909"/>
                    </a:lnTo>
                    <a:lnTo>
                      <a:pt x="42110" y="167639"/>
                    </a:lnTo>
                    <a:lnTo>
                      <a:pt x="34824" y="167639"/>
                    </a:lnTo>
                    <a:lnTo>
                      <a:pt x="32059" y="165099"/>
                    </a:lnTo>
                    <a:close/>
                  </a:path>
                  <a:path w="215900" h="511810">
                    <a:moveTo>
                      <a:pt x="185547" y="161290"/>
                    </a:moveTo>
                    <a:lnTo>
                      <a:pt x="181120" y="165100"/>
                    </a:lnTo>
                    <a:lnTo>
                      <a:pt x="185547" y="168910"/>
                    </a:lnTo>
                    <a:lnTo>
                      <a:pt x="185547" y="161290"/>
                    </a:lnTo>
                    <a:close/>
                  </a:path>
                  <a:path w="215900" h="511810">
                    <a:moveTo>
                      <a:pt x="201387" y="161290"/>
                    </a:moveTo>
                    <a:lnTo>
                      <a:pt x="185547" y="161290"/>
                    </a:lnTo>
                    <a:lnTo>
                      <a:pt x="185547" y="168910"/>
                    </a:lnTo>
                    <a:lnTo>
                      <a:pt x="201450" y="168910"/>
                    </a:lnTo>
                    <a:lnTo>
                      <a:pt x="199974" y="167640"/>
                    </a:lnTo>
                    <a:lnTo>
                      <a:pt x="187444" y="167640"/>
                    </a:lnTo>
                    <a:lnTo>
                      <a:pt x="189165" y="166370"/>
                    </a:lnTo>
                    <a:lnTo>
                      <a:pt x="192420" y="166370"/>
                    </a:lnTo>
                    <a:lnTo>
                      <a:pt x="194006" y="165100"/>
                    </a:lnTo>
                    <a:lnTo>
                      <a:pt x="192420" y="163830"/>
                    </a:lnTo>
                    <a:lnTo>
                      <a:pt x="189164" y="163830"/>
                    </a:lnTo>
                    <a:lnTo>
                      <a:pt x="187352" y="162560"/>
                    </a:lnTo>
                    <a:lnTo>
                      <a:pt x="200042" y="162560"/>
                    </a:lnTo>
                    <a:lnTo>
                      <a:pt x="201387" y="161290"/>
                    </a:lnTo>
                    <a:close/>
                  </a:path>
                  <a:path w="215900" h="511810">
                    <a:moveTo>
                      <a:pt x="21308" y="165099"/>
                    </a:moveTo>
                    <a:lnTo>
                      <a:pt x="19762" y="165099"/>
                    </a:lnTo>
                    <a:lnTo>
                      <a:pt x="18301" y="166369"/>
                    </a:lnTo>
                    <a:lnTo>
                      <a:pt x="16800" y="167639"/>
                    </a:lnTo>
                    <a:lnTo>
                      <a:pt x="27862" y="167639"/>
                    </a:lnTo>
                    <a:lnTo>
                      <a:pt x="26231" y="166369"/>
                    </a:lnTo>
                    <a:lnTo>
                      <a:pt x="22977" y="166369"/>
                    </a:lnTo>
                    <a:lnTo>
                      <a:pt x="21308" y="165099"/>
                    </a:lnTo>
                    <a:close/>
                  </a:path>
                  <a:path w="215900" h="511810">
                    <a:moveTo>
                      <a:pt x="27912" y="162592"/>
                    </a:moveTo>
                    <a:lnTo>
                      <a:pt x="26321" y="163829"/>
                    </a:lnTo>
                    <a:lnTo>
                      <a:pt x="22891" y="163829"/>
                    </a:lnTo>
                    <a:lnTo>
                      <a:pt x="21308" y="165099"/>
                    </a:lnTo>
                    <a:lnTo>
                      <a:pt x="22977" y="166369"/>
                    </a:lnTo>
                    <a:lnTo>
                      <a:pt x="26231" y="166369"/>
                    </a:lnTo>
                    <a:lnTo>
                      <a:pt x="27862" y="167639"/>
                    </a:lnTo>
                    <a:lnTo>
                      <a:pt x="27912" y="162592"/>
                    </a:lnTo>
                    <a:close/>
                  </a:path>
                  <a:path w="215900" h="511810">
                    <a:moveTo>
                      <a:pt x="42110" y="162559"/>
                    </a:moveTo>
                    <a:lnTo>
                      <a:pt x="34824" y="162559"/>
                    </a:lnTo>
                    <a:lnTo>
                      <a:pt x="32059" y="165099"/>
                    </a:lnTo>
                    <a:lnTo>
                      <a:pt x="34824" y="167639"/>
                    </a:lnTo>
                    <a:lnTo>
                      <a:pt x="42110" y="167639"/>
                    </a:lnTo>
                    <a:lnTo>
                      <a:pt x="42110" y="162559"/>
                    </a:lnTo>
                    <a:close/>
                  </a:path>
                  <a:path w="215900" h="511810">
                    <a:moveTo>
                      <a:pt x="181120" y="165100"/>
                    </a:moveTo>
                    <a:lnTo>
                      <a:pt x="178170" y="167640"/>
                    </a:lnTo>
                    <a:lnTo>
                      <a:pt x="184071" y="167640"/>
                    </a:lnTo>
                    <a:lnTo>
                      <a:pt x="181120" y="165100"/>
                    </a:lnTo>
                    <a:close/>
                  </a:path>
                  <a:path w="215900" h="511810">
                    <a:moveTo>
                      <a:pt x="198634" y="162560"/>
                    </a:moveTo>
                    <a:lnTo>
                      <a:pt x="187352" y="162560"/>
                    </a:lnTo>
                    <a:lnTo>
                      <a:pt x="189164" y="163830"/>
                    </a:lnTo>
                    <a:lnTo>
                      <a:pt x="192420" y="163830"/>
                    </a:lnTo>
                    <a:lnTo>
                      <a:pt x="194089" y="165100"/>
                    </a:lnTo>
                    <a:lnTo>
                      <a:pt x="192420" y="166370"/>
                    </a:lnTo>
                    <a:lnTo>
                      <a:pt x="189165" y="166370"/>
                    </a:lnTo>
                    <a:lnTo>
                      <a:pt x="187444" y="167640"/>
                    </a:lnTo>
                    <a:lnTo>
                      <a:pt x="198561" y="167640"/>
                    </a:lnTo>
                    <a:lnTo>
                      <a:pt x="195593" y="165100"/>
                    </a:lnTo>
                    <a:lnTo>
                      <a:pt x="198634" y="162560"/>
                    </a:lnTo>
                    <a:close/>
                  </a:path>
                  <a:path w="215900" h="511810">
                    <a:moveTo>
                      <a:pt x="32727" y="100101"/>
                    </a:moveTo>
                    <a:lnTo>
                      <a:pt x="27912" y="105409"/>
                    </a:lnTo>
                    <a:lnTo>
                      <a:pt x="12725" y="105409"/>
                    </a:lnTo>
                    <a:lnTo>
                      <a:pt x="11409" y="106679"/>
                    </a:lnTo>
                    <a:lnTo>
                      <a:pt x="4180" y="116839"/>
                    </a:lnTo>
                    <a:lnTo>
                      <a:pt x="2738" y="119379"/>
                    </a:lnTo>
                    <a:lnTo>
                      <a:pt x="2100" y="120649"/>
                    </a:lnTo>
                    <a:lnTo>
                      <a:pt x="1545" y="123189"/>
                    </a:lnTo>
                    <a:lnTo>
                      <a:pt x="1066" y="124459"/>
                    </a:lnTo>
                    <a:lnTo>
                      <a:pt x="703" y="125729"/>
                    </a:lnTo>
                    <a:lnTo>
                      <a:pt x="384" y="128269"/>
                    </a:lnTo>
                    <a:lnTo>
                      <a:pt x="136" y="129539"/>
                    </a:lnTo>
                    <a:lnTo>
                      <a:pt x="42" y="134619"/>
                    </a:lnTo>
                    <a:lnTo>
                      <a:pt x="136" y="135889"/>
                    </a:lnTo>
                    <a:lnTo>
                      <a:pt x="384" y="138429"/>
                    </a:lnTo>
                    <a:lnTo>
                      <a:pt x="703" y="139699"/>
                    </a:lnTo>
                    <a:lnTo>
                      <a:pt x="1066" y="142239"/>
                    </a:lnTo>
                    <a:lnTo>
                      <a:pt x="1545" y="143509"/>
                    </a:lnTo>
                    <a:lnTo>
                      <a:pt x="2100" y="144779"/>
                    </a:lnTo>
                    <a:lnTo>
                      <a:pt x="2738" y="147319"/>
                    </a:lnTo>
                    <a:lnTo>
                      <a:pt x="16800" y="162559"/>
                    </a:lnTo>
                    <a:lnTo>
                      <a:pt x="18377" y="163829"/>
                    </a:lnTo>
                    <a:lnTo>
                      <a:pt x="21308" y="165099"/>
                    </a:lnTo>
                    <a:lnTo>
                      <a:pt x="22891" y="163829"/>
                    </a:lnTo>
                    <a:lnTo>
                      <a:pt x="26321" y="163829"/>
                    </a:lnTo>
                    <a:lnTo>
                      <a:pt x="27912" y="162592"/>
                    </a:lnTo>
                    <a:lnTo>
                      <a:pt x="27912" y="161289"/>
                    </a:lnTo>
                    <a:lnTo>
                      <a:pt x="42110" y="161289"/>
                    </a:lnTo>
                    <a:lnTo>
                      <a:pt x="42110" y="153669"/>
                    </a:lnTo>
                    <a:lnTo>
                      <a:pt x="29942" y="153669"/>
                    </a:lnTo>
                    <a:lnTo>
                      <a:pt x="28601" y="152399"/>
                    </a:lnTo>
                    <a:lnTo>
                      <a:pt x="26074" y="152399"/>
                    </a:lnTo>
                    <a:lnTo>
                      <a:pt x="24882" y="151129"/>
                    </a:lnTo>
                    <a:lnTo>
                      <a:pt x="24453" y="151129"/>
                    </a:lnTo>
                    <a:lnTo>
                      <a:pt x="23335" y="149859"/>
                    </a:lnTo>
                    <a:lnTo>
                      <a:pt x="22727" y="149859"/>
                    </a:lnTo>
                    <a:lnTo>
                      <a:pt x="21646" y="148589"/>
                    </a:lnTo>
                    <a:lnTo>
                      <a:pt x="21149" y="148589"/>
                    </a:lnTo>
                    <a:lnTo>
                      <a:pt x="20180" y="147319"/>
                    </a:lnTo>
                    <a:lnTo>
                      <a:pt x="19732" y="147319"/>
                    </a:lnTo>
                    <a:lnTo>
                      <a:pt x="18875" y="146049"/>
                    </a:lnTo>
                    <a:lnTo>
                      <a:pt x="18458" y="146049"/>
                    </a:lnTo>
                    <a:lnTo>
                      <a:pt x="17713" y="144779"/>
                    </a:lnTo>
                    <a:lnTo>
                      <a:pt x="17089" y="143509"/>
                    </a:lnTo>
                    <a:lnTo>
                      <a:pt x="16841" y="143509"/>
                    </a:lnTo>
                    <a:lnTo>
                      <a:pt x="15648" y="140969"/>
                    </a:lnTo>
                    <a:lnTo>
                      <a:pt x="15491" y="140969"/>
                    </a:lnTo>
                    <a:lnTo>
                      <a:pt x="15267" y="139699"/>
                    </a:lnTo>
                    <a:lnTo>
                      <a:pt x="14796" y="138429"/>
                    </a:lnTo>
                    <a:lnTo>
                      <a:pt x="14588" y="137159"/>
                    </a:lnTo>
                    <a:lnTo>
                      <a:pt x="14372" y="135889"/>
                    </a:lnTo>
                    <a:lnTo>
                      <a:pt x="14233" y="134619"/>
                    </a:lnTo>
                    <a:lnTo>
                      <a:pt x="14196" y="133349"/>
                    </a:lnTo>
                    <a:lnTo>
                      <a:pt x="14249" y="130809"/>
                    </a:lnTo>
                    <a:lnTo>
                      <a:pt x="14372" y="129539"/>
                    </a:lnTo>
                    <a:lnTo>
                      <a:pt x="14633" y="128269"/>
                    </a:lnTo>
                    <a:lnTo>
                      <a:pt x="14886" y="126999"/>
                    </a:lnTo>
                    <a:lnTo>
                      <a:pt x="15044" y="126999"/>
                    </a:lnTo>
                    <a:lnTo>
                      <a:pt x="15491" y="125729"/>
                    </a:lnTo>
                    <a:lnTo>
                      <a:pt x="15891" y="124459"/>
                    </a:lnTo>
                    <a:lnTo>
                      <a:pt x="16244" y="124459"/>
                    </a:lnTo>
                    <a:lnTo>
                      <a:pt x="16841" y="123189"/>
                    </a:lnTo>
                    <a:lnTo>
                      <a:pt x="16592" y="123189"/>
                    </a:lnTo>
                    <a:lnTo>
                      <a:pt x="17263" y="121919"/>
                    </a:lnTo>
                    <a:lnTo>
                      <a:pt x="17089" y="121919"/>
                    </a:lnTo>
                    <a:lnTo>
                      <a:pt x="17834" y="120649"/>
                    </a:lnTo>
                    <a:lnTo>
                      <a:pt x="18176" y="120649"/>
                    </a:lnTo>
                    <a:lnTo>
                      <a:pt x="19033" y="119379"/>
                    </a:lnTo>
                    <a:lnTo>
                      <a:pt x="19445" y="119379"/>
                    </a:lnTo>
                    <a:lnTo>
                      <a:pt x="20377" y="118109"/>
                    </a:lnTo>
                    <a:lnTo>
                      <a:pt x="20180" y="118109"/>
                    </a:lnTo>
                    <a:lnTo>
                      <a:pt x="21149" y="116839"/>
                    </a:lnTo>
                    <a:lnTo>
                      <a:pt x="22480" y="116839"/>
                    </a:lnTo>
                    <a:lnTo>
                      <a:pt x="23560" y="115569"/>
                    </a:lnTo>
                    <a:lnTo>
                      <a:pt x="23995" y="115569"/>
                    </a:lnTo>
                    <a:lnTo>
                      <a:pt x="25187" y="114299"/>
                    </a:lnTo>
                    <a:lnTo>
                      <a:pt x="26664" y="114299"/>
                    </a:lnTo>
                    <a:lnTo>
                      <a:pt x="27932" y="113029"/>
                    </a:lnTo>
                    <a:lnTo>
                      <a:pt x="30703" y="113029"/>
                    </a:lnTo>
                    <a:lnTo>
                      <a:pt x="32082" y="111759"/>
                    </a:lnTo>
                    <a:lnTo>
                      <a:pt x="42110" y="111759"/>
                    </a:lnTo>
                    <a:lnTo>
                      <a:pt x="42110" y="100329"/>
                    </a:lnTo>
                    <a:lnTo>
                      <a:pt x="32903" y="100324"/>
                    </a:lnTo>
                    <a:lnTo>
                      <a:pt x="32727" y="100101"/>
                    </a:lnTo>
                    <a:close/>
                  </a:path>
                  <a:path w="215900" h="511810">
                    <a:moveTo>
                      <a:pt x="42110" y="161289"/>
                    </a:moveTo>
                    <a:lnTo>
                      <a:pt x="27912" y="161289"/>
                    </a:lnTo>
                    <a:lnTo>
                      <a:pt x="32059" y="165099"/>
                    </a:lnTo>
                    <a:lnTo>
                      <a:pt x="34824" y="162559"/>
                    </a:lnTo>
                    <a:lnTo>
                      <a:pt x="42110" y="162559"/>
                    </a:lnTo>
                    <a:lnTo>
                      <a:pt x="42110" y="161289"/>
                    </a:lnTo>
                    <a:close/>
                  </a:path>
                  <a:path w="215900" h="511810">
                    <a:moveTo>
                      <a:pt x="184071" y="162560"/>
                    </a:moveTo>
                    <a:lnTo>
                      <a:pt x="178170" y="162560"/>
                    </a:lnTo>
                    <a:lnTo>
                      <a:pt x="181120" y="165100"/>
                    </a:lnTo>
                    <a:lnTo>
                      <a:pt x="184071" y="162560"/>
                    </a:lnTo>
                    <a:close/>
                  </a:path>
                  <a:path w="215900" h="511810">
                    <a:moveTo>
                      <a:pt x="27912" y="161289"/>
                    </a:moveTo>
                    <a:lnTo>
                      <a:pt x="27912" y="162592"/>
                    </a:lnTo>
                    <a:lnTo>
                      <a:pt x="29294" y="162559"/>
                    </a:lnTo>
                    <a:lnTo>
                      <a:pt x="27912" y="161289"/>
                    </a:lnTo>
                    <a:close/>
                  </a:path>
                  <a:path w="215900" h="511810">
                    <a:moveTo>
                      <a:pt x="186796" y="152400"/>
                    </a:moveTo>
                    <a:lnTo>
                      <a:pt x="185454" y="153670"/>
                    </a:lnTo>
                    <a:lnTo>
                      <a:pt x="186394" y="153670"/>
                    </a:lnTo>
                    <a:lnTo>
                      <a:pt x="186796" y="152400"/>
                    </a:lnTo>
                    <a:close/>
                  </a:path>
                  <a:path w="215900" h="511810">
                    <a:moveTo>
                      <a:pt x="193813" y="148590"/>
                    </a:moveTo>
                    <a:lnTo>
                      <a:pt x="192769" y="149860"/>
                    </a:lnTo>
                    <a:lnTo>
                      <a:pt x="193579" y="149860"/>
                    </a:lnTo>
                    <a:lnTo>
                      <a:pt x="193813" y="148590"/>
                    </a:lnTo>
                    <a:close/>
                  </a:path>
                  <a:path w="215900" h="511810">
                    <a:moveTo>
                      <a:pt x="18176" y="144779"/>
                    </a:moveTo>
                    <a:lnTo>
                      <a:pt x="18458" y="146049"/>
                    </a:lnTo>
                    <a:lnTo>
                      <a:pt x="19033" y="146049"/>
                    </a:lnTo>
                    <a:lnTo>
                      <a:pt x="18176" y="144779"/>
                    </a:lnTo>
                    <a:close/>
                  </a:path>
                  <a:path w="215900" h="511810">
                    <a:moveTo>
                      <a:pt x="197295" y="144780"/>
                    </a:moveTo>
                    <a:lnTo>
                      <a:pt x="196438" y="146050"/>
                    </a:lnTo>
                    <a:lnTo>
                      <a:pt x="197107" y="146050"/>
                    </a:lnTo>
                    <a:lnTo>
                      <a:pt x="197295" y="144780"/>
                    </a:lnTo>
                    <a:close/>
                  </a:path>
                  <a:path w="215900" h="511810">
                    <a:moveTo>
                      <a:pt x="16592" y="142239"/>
                    </a:moveTo>
                    <a:lnTo>
                      <a:pt x="16841" y="143509"/>
                    </a:lnTo>
                    <a:lnTo>
                      <a:pt x="17263" y="143509"/>
                    </a:lnTo>
                    <a:lnTo>
                      <a:pt x="16592" y="142239"/>
                    </a:lnTo>
                    <a:close/>
                  </a:path>
                  <a:path w="215900" h="511810">
                    <a:moveTo>
                      <a:pt x="198879" y="142240"/>
                    </a:moveTo>
                    <a:lnTo>
                      <a:pt x="198208" y="143510"/>
                    </a:lnTo>
                    <a:lnTo>
                      <a:pt x="198708" y="143510"/>
                    </a:lnTo>
                    <a:lnTo>
                      <a:pt x="198879" y="142240"/>
                    </a:lnTo>
                    <a:close/>
                  </a:path>
                  <a:path w="215900" h="511810">
                    <a:moveTo>
                      <a:pt x="15407" y="139699"/>
                    </a:moveTo>
                    <a:lnTo>
                      <a:pt x="15491" y="140969"/>
                    </a:lnTo>
                    <a:lnTo>
                      <a:pt x="15891" y="140969"/>
                    </a:lnTo>
                    <a:lnTo>
                      <a:pt x="15407" y="139699"/>
                    </a:lnTo>
                    <a:close/>
                  </a:path>
                  <a:path w="215900" h="511810">
                    <a:moveTo>
                      <a:pt x="200141" y="139700"/>
                    </a:moveTo>
                    <a:lnTo>
                      <a:pt x="199619" y="140970"/>
                    </a:lnTo>
                    <a:lnTo>
                      <a:pt x="199978" y="140970"/>
                    </a:lnTo>
                    <a:lnTo>
                      <a:pt x="200141" y="139700"/>
                    </a:lnTo>
                    <a:close/>
                  </a:path>
                  <a:path w="215900" h="511810">
                    <a:moveTo>
                      <a:pt x="15044" y="138429"/>
                    </a:moveTo>
                    <a:lnTo>
                      <a:pt x="15169" y="139699"/>
                    </a:lnTo>
                    <a:lnTo>
                      <a:pt x="15044" y="138429"/>
                    </a:lnTo>
                    <a:close/>
                  </a:path>
                  <a:path w="215900" h="511810">
                    <a:moveTo>
                      <a:pt x="14249" y="134619"/>
                    </a:moveTo>
                    <a:lnTo>
                      <a:pt x="14300" y="135889"/>
                    </a:lnTo>
                    <a:lnTo>
                      <a:pt x="14435" y="135889"/>
                    </a:lnTo>
                    <a:lnTo>
                      <a:pt x="14249" y="134619"/>
                    </a:lnTo>
                    <a:close/>
                  </a:path>
                  <a:path w="215900" h="511810">
                    <a:moveTo>
                      <a:pt x="201225" y="134620"/>
                    </a:moveTo>
                    <a:lnTo>
                      <a:pt x="201039" y="135890"/>
                    </a:lnTo>
                    <a:lnTo>
                      <a:pt x="201182" y="135890"/>
                    </a:lnTo>
                    <a:lnTo>
                      <a:pt x="201225" y="134620"/>
                    </a:lnTo>
                    <a:close/>
                  </a:path>
                  <a:path w="215900" h="511810">
                    <a:moveTo>
                      <a:pt x="201294" y="133350"/>
                    </a:moveTo>
                    <a:lnTo>
                      <a:pt x="201238" y="134620"/>
                    </a:lnTo>
                    <a:lnTo>
                      <a:pt x="201294" y="133350"/>
                    </a:lnTo>
                    <a:close/>
                  </a:path>
                  <a:path w="215900" h="511810">
                    <a:moveTo>
                      <a:pt x="14737" y="128269"/>
                    </a:moveTo>
                    <a:lnTo>
                      <a:pt x="14588" y="129539"/>
                    </a:lnTo>
                    <a:lnTo>
                      <a:pt x="14737" y="128269"/>
                    </a:lnTo>
                    <a:close/>
                  </a:path>
                  <a:path w="215900" h="511810">
                    <a:moveTo>
                      <a:pt x="15169" y="126999"/>
                    </a:moveTo>
                    <a:lnTo>
                      <a:pt x="14886" y="126999"/>
                    </a:lnTo>
                    <a:lnTo>
                      <a:pt x="14796" y="128269"/>
                    </a:lnTo>
                    <a:lnTo>
                      <a:pt x="15169" y="126999"/>
                    </a:lnTo>
                    <a:close/>
                  </a:path>
                  <a:path w="215900" h="511810">
                    <a:moveTo>
                      <a:pt x="213915" y="123190"/>
                    </a:moveTo>
                    <a:lnTo>
                      <a:pt x="198708" y="123190"/>
                    </a:lnTo>
                    <a:lnTo>
                      <a:pt x="199341" y="124460"/>
                    </a:lnTo>
                    <a:lnTo>
                      <a:pt x="199646" y="124460"/>
                    </a:lnTo>
                    <a:lnTo>
                      <a:pt x="200168" y="125730"/>
                    </a:lnTo>
                    <a:lnTo>
                      <a:pt x="199943" y="125730"/>
                    </a:lnTo>
                    <a:lnTo>
                      <a:pt x="200780" y="128270"/>
                    </a:lnTo>
                    <a:lnTo>
                      <a:pt x="200613" y="127000"/>
                    </a:lnTo>
                    <a:lnTo>
                      <a:pt x="214964" y="127000"/>
                    </a:lnTo>
                    <a:lnTo>
                      <a:pt x="214828" y="125730"/>
                    </a:lnTo>
                    <a:lnTo>
                      <a:pt x="214422" y="124460"/>
                    </a:lnTo>
                    <a:lnTo>
                      <a:pt x="213915" y="123190"/>
                    </a:lnTo>
                    <a:close/>
                  </a:path>
                  <a:path w="215900" h="511810">
                    <a:moveTo>
                      <a:pt x="16244" y="124459"/>
                    </a:moveTo>
                    <a:lnTo>
                      <a:pt x="15891" y="124459"/>
                    </a:lnTo>
                    <a:lnTo>
                      <a:pt x="15648" y="125729"/>
                    </a:lnTo>
                    <a:lnTo>
                      <a:pt x="16244" y="124459"/>
                    </a:lnTo>
                    <a:close/>
                  </a:path>
                  <a:path w="215900" h="511810">
                    <a:moveTo>
                      <a:pt x="208517" y="111760"/>
                    </a:moveTo>
                    <a:lnTo>
                      <a:pt x="183497" y="111760"/>
                    </a:lnTo>
                    <a:lnTo>
                      <a:pt x="184876" y="113030"/>
                    </a:lnTo>
                    <a:lnTo>
                      <a:pt x="187465" y="113030"/>
                    </a:lnTo>
                    <a:lnTo>
                      <a:pt x="188732" y="114300"/>
                    </a:lnTo>
                    <a:lnTo>
                      <a:pt x="190246" y="114300"/>
                    </a:lnTo>
                    <a:lnTo>
                      <a:pt x="191439" y="115570"/>
                    </a:lnTo>
                    <a:lnTo>
                      <a:pt x="192769" y="115570"/>
                    </a:lnTo>
                    <a:lnTo>
                      <a:pt x="193813" y="116840"/>
                    </a:lnTo>
                    <a:lnTo>
                      <a:pt x="194321" y="116840"/>
                    </a:lnTo>
                    <a:lnTo>
                      <a:pt x="195290" y="118110"/>
                    </a:lnTo>
                    <a:lnTo>
                      <a:pt x="195094" y="118110"/>
                    </a:lnTo>
                    <a:lnTo>
                      <a:pt x="196025" y="119380"/>
                    </a:lnTo>
                    <a:lnTo>
                      <a:pt x="196438" y="119380"/>
                    </a:lnTo>
                    <a:lnTo>
                      <a:pt x="197295" y="120650"/>
                    </a:lnTo>
                    <a:lnTo>
                      <a:pt x="197587" y="120650"/>
                    </a:lnTo>
                    <a:lnTo>
                      <a:pt x="198295" y="121920"/>
                    </a:lnTo>
                    <a:lnTo>
                      <a:pt x="198879" y="123190"/>
                    </a:lnTo>
                    <a:lnTo>
                      <a:pt x="213932" y="123190"/>
                    </a:lnTo>
                    <a:lnTo>
                      <a:pt x="213424" y="120650"/>
                    </a:lnTo>
                    <a:lnTo>
                      <a:pt x="212043" y="118110"/>
                    </a:lnTo>
                    <a:lnTo>
                      <a:pt x="211247" y="116840"/>
                    </a:lnTo>
                    <a:lnTo>
                      <a:pt x="210444" y="114300"/>
                    </a:lnTo>
                    <a:lnTo>
                      <a:pt x="209550" y="113030"/>
                    </a:lnTo>
                    <a:lnTo>
                      <a:pt x="208517" y="111760"/>
                    </a:lnTo>
                    <a:close/>
                  </a:path>
                  <a:path w="215900" h="511810">
                    <a:moveTo>
                      <a:pt x="18458" y="120649"/>
                    </a:moveTo>
                    <a:lnTo>
                      <a:pt x="17834" y="120649"/>
                    </a:lnTo>
                    <a:lnTo>
                      <a:pt x="17713" y="121919"/>
                    </a:lnTo>
                    <a:lnTo>
                      <a:pt x="18458" y="120649"/>
                    </a:lnTo>
                    <a:close/>
                  </a:path>
                  <a:path w="215900" h="511810">
                    <a:moveTo>
                      <a:pt x="197587" y="120650"/>
                    </a:moveTo>
                    <a:lnTo>
                      <a:pt x="197107" y="120650"/>
                    </a:lnTo>
                    <a:lnTo>
                      <a:pt x="197889" y="121920"/>
                    </a:lnTo>
                    <a:lnTo>
                      <a:pt x="197587" y="120650"/>
                    </a:lnTo>
                    <a:close/>
                  </a:path>
                  <a:path w="215900" h="511810">
                    <a:moveTo>
                      <a:pt x="21951" y="116839"/>
                    </a:moveTo>
                    <a:lnTo>
                      <a:pt x="21149" y="116839"/>
                    </a:lnTo>
                    <a:lnTo>
                      <a:pt x="20945" y="118109"/>
                    </a:lnTo>
                    <a:lnTo>
                      <a:pt x="21951" y="116839"/>
                    </a:lnTo>
                    <a:close/>
                  </a:path>
                  <a:path w="215900" h="511810">
                    <a:moveTo>
                      <a:pt x="194321" y="116840"/>
                    </a:moveTo>
                    <a:lnTo>
                      <a:pt x="193578" y="116840"/>
                    </a:lnTo>
                    <a:lnTo>
                      <a:pt x="194622" y="118110"/>
                    </a:lnTo>
                    <a:lnTo>
                      <a:pt x="194321" y="116840"/>
                    </a:lnTo>
                    <a:close/>
                  </a:path>
                  <a:path w="215900" h="511810">
                    <a:moveTo>
                      <a:pt x="192769" y="115570"/>
                    </a:moveTo>
                    <a:lnTo>
                      <a:pt x="191966" y="115570"/>
                    </a:lnTo>
                    <a:lnTo>
                      <a:pt x="193084" y="116840"/>
                    </a:lnTo>
                    <a:lnTo>
                      <a:pt x="192769" y="115570"/>
                    </a:lnTo>
                    <a:close/>
                  </a:path>
                  <a:path w="215900" h="511810">
                    <a:moveTo>
                      <a:pt x="204664" y="60960"/>
                    </a:moveTo>
                    <a:lnTo>
                      <a:pt x="190179" y="60960"/>
                    </a:lnTo>
                    <a:lnTo>
                      <a:pt x="190477" y="62230"/>
                    </a:lnTo>
                    <a:lnTo>
                      <a:pt x="190632" y="63500"/>
                    </a:lnTo>
                    <a:lnTo>
                      <a:pt x="190787" y="64770"/>
                    </a:lnTo>
                    <a:lnTo>
                      <a:pt x="190861" y="66040"/>
                    </a:lnTo>
                    <a:lnTo>
                      <a:pt x="190878" y="67310"/>
                    </a:lnTo>
                    <a:lnTo>
                      <a:pt x="190816" y="68580"/>
                    </a:lnTo>
                    <a:lnTo>
                      <a:pt x="190725" y="69850"/>
                    </a:lnTo>
                    <a:lnTo>
                      <a:pt x="190414" y="71120"/>
                    </a:lnTo>
                    <a:lnTo>
                      <a:pt x="190254" y="72390"/>
                    </a:lnTo>
                    <a:lnTo>
                      <a:pt x="190077" y="72390"/>
                    </a:lnTo>
                    <a:lnTo>
                      <a:pt x="189741" y="73660"/>
                    </a:lnTo>
                    <a:lnTo>
                      <a:pt x="189574" y="73660"/>
                    </a:lnTo>
                    <a:lnTo>
                      <a:pt x="189165" y="74930"/>
                    </a:lnTo>
                    <a:lnTo>
                      <a:pt x="188805" y="76200"/>
                    </a:lnTo>
                    <a:lnTo>
                      <a:pt x="188519" y="76200"/>
                    </a:lnTo>
                    <a:lnTo>
                      <a:pt x="187998" y="77470"/>
                    </a:lnTo>
                    <a:lnTo>
                      <a:pt x="187783" y="77470"/>
                    </a:lnTo>
                    <a:lnTo>
                      <a:pt x="187186" y="78740"/>
                    </a:lnTo>
                    <a:lnTo>
                      <a:pt x="186869" y="78740"/>
                    </a:lnTo>
                    <a:lnTo>
                      <a:pt x="186198" y="80010"/>
                    </a:lnTo>
                    <a:lnTo>
                      <a:pt x="185817" y="80010"/>
                    </a:lnTo>
                    <a:lnTo>
                      <a:pt x="185109" y="81280"/>
                    </a:lnTo>
                    <a:lnTo>
                      <a:pt x="184852" y="81280"/>
                    </a:lnTo>
                    <a:lnTo>
                      <a:pt x="183212" y="82550"/>
                    </a:lnTo>
                    <a:lnTo>
                      <a:pt x="183492" y="82550"/>
                    </a:lnTo>
                    <a:lnTo>
                      <a:pt x="182673" y="83820"/>
                    </a:lnTo>
                    <a:lnTo>
                      <a:pt x="181552" y="83820"/>
                    </a:lnTo>
                    <a:lnTo>
                      <a:pt x="180621" y="85090"/>
                    </a:lnTo>
                    <a:lnTo>
                      <a:pt x="179467" y="85090"/>
                    </a:lnTo>
                    <a:lnTo>
                      <a:pt x="178461" y="86360"/>
                    </a:lnTo>
                    <a:lnTo>
                      <a:pt x="177319" y="86360"/>
                    </a:lnTo>
                    <a:lnTo>
                      <a:pt x="171349" y="87630"/>
                    </a:lnTo>
                    <a:lnTo>
                      <a:pt x="171349" y="113030"/>
                    </a:lnTo>
                    <a:lnTo>
                      <a:pt x="180627" y="111760"/>
                    </a:lnTo>
                    <a:lnTo>
                      <a:pt x="208517" y="111760"/>
                    </a:lnTo>
                    <a:lnTo>
                      <a:pt x="185547" y="105410"/>
                    </a:lnTo>
                    <a:lnTo>
                      <a:pt x="178170" y="97790"/>
                    </a:lnTo>
                    <a:lnTo>
                      <a:pt x="182262" y="97790"/>
                    </a:lnTo>
                    <a:lnTo>
                      <a:pt x="185547" y="92710"/>
                    </a:lnTo>
                    <a:lnTo>
                      <a:pt x="193610" y="92710"/>
                    </a:lnTo>
                    <a:lnTo>
                      <a:pt x="195576" y="90170"/>
                    </a:lnTo>
                    <a:lnTo>
                      <a:pt x="196452" y="90170"/>
                    </a:lnTo>
                    <a:lnTo>
                      <a:pt x="197322" y="88900"/>
                    </a:lnTo>
                    <a:lnTo>
                      <a:pt x="205030" y="64770"/>
                    </a:lnTo>
                    <a:lnTo>
                      <a:pt x="204889" y="63500"/>
                    </a:lnTo>
                    <a:lnTo>
                      <a:pt x="204664" y="60960"/>
                    </a:lnTo>
                    <a:close/>
                  </a:path>
                  <a:path w="215900" h="511810">
                    <a:moveTo>
                      <a:pt x="27912" y="99059"/>
                    </a:moveTo>
                    <a:lnTo>
                      <a:pt x="24597" y="99059"/>
                    </a:lnTo>
                    <a:lnTo>
                      <a:pt x="22977" y="100329"/>
                    </a:lnTo>
                    <a:lnTo>
                      <a:pt x="21390" y="100329"/>
                    </a:lnTo>
                    <a:lnTo>
                      <a:pt x="19762" y="101599"/>
                    </a:lnTo>
                    <a:lnTo>
                      <a:pt x="18301" y="102869"/>
                    </a:lnTo>
                    <a:lnTo>
                      <a:pt x="16800" y="102869"/>
                    </a:lnTo>
                    <a:lnTo>
                      <a:pt x="15344" y="104139"/>
                    </a:lnTo>
                    <a:lnTo>
                      <a:pt x="14088" y="105409"/>
                    </a:lnTo>
                    <a:lnTo>
                      <a:pt x="27912" y="105409"/>
                    </a:lnTo>
                    <a:lnTo>
                      <a:pt x="27912" y="99059"/>
                    </a:lnTo>
                    <a:close/>
                  </a:path>
                  <a:path w="215900" h="511810">
                    <a:moveTo>
                      <a:pt x="28329" y="98723"/>
                    </a:moveTo>
                    <a:lnTo>
                      <a:pt x="27912" y="99023"/>
                    </a:lnTo>
                    <a:lnTo>
                      <a:pt x="27912" y="105409"/>
                    </a:lnTo>
                    <a:lnTo>
                      <a:pt x="32520" y="100329"/>
                    </a:lnTo>
                    <a:lnTo>
                      <a:pt x="31715" y="100324"/>
                    </a:lnTo>
                    <a:lnTo>
                      <a:pt x="30393" y="99059"/>
                    </a:lnTo>
                    <a:lnTo>
                      <a:pt x="29011" y="99059"/>
                    </a:lnTo>
                    <a:lnTo>
                      <a:pt x="28329" y="98723"/>
                    </a:lnTo>
                    <a:close/>
                  </a:path>
                  <a:path w="215900" h="511810">
                    <a:moveTo>
                      <a:pt x="185547" y="98521"/>
                    </a:moveTo>
                    <a:lnTo>
                      <a:pt x="184523" y="99060"/>
                    </a:lnTo>
                    <a:lnTo>
                      <a:pt x="181878" y="99060"/>
                    </a:lnTo>
                    <a:lnTo>
                      <a:pt x="180629" y="100330"/>
                    </a:lnTo>
                    <a:lnTo>
                      <a:pt x="185547" y="105410"/>
                    </a:lnTo>
                    <a:lnTo>
                      <a:pt x="185547" y="98521"/>
                    </a:lnTo>
                    <a:close/>
                  </a:path>
                  <a:path w="215900" h="511810">
                    <a:moveTo>
                      <a:pt x="186204" y="98174"/>
                    </a:moveTo>
                    <a:lnTo>
                      <a:pt x="185553" y="98517"/>
                    </a:lnTo>
                    <a:lnTo>
                      <a:pt x="185547" y="105410"/>
                    </a:lnTo>
                    <a:lnTo>
                      <a:pt x="201387" y="105410"/>
                    </a:lnTo>
                    <a:lnTo>
                      <a:pt x="200042" y="104140"/>
                    </a:lnTo>
                    <a:lnTo>
                      <a:pt x="198634" y="102870"/>
                    </a:lnTo>
                    <a:lnTo>
                      <a:pt x="197094" y="101600"/>
                    </a:lnTo>
                    <a:lnTo>
                      <a:pt x="195593" y="101600"/>
                    </a:lnTo>
                    <a:lnTo>
                      <a:pt x="194006" y="100330"/>
                    </a:lnTo>
                    <a:lnTo>
                      <a:pt x="192413" y="100324"/>
                    </a:lnTo>
                    <a:lnTo>
                      <a:pt x="190799" y="99060"/>
                    </a:lnTo>
                    <a:lnTo>
                      <a:pt x="187444" y="99060"/>
                    </a:lnTo>
                    <a:lnTo>
                      <a:pt x="186204" y="98174"/>
                    </a:lnTo>
                    <a:close/>
                  </a:path>
                  <a:path w="215900" h="511810">
                    <a:moveTo>
                      <a:pt x="30909" y="97789"/>
                    </a:moveTo>
                    <a:lnTo>
                      <a:pt x="29626" y="97789"/>
                    </a:lnTo>
                    <a:lnTo>
                      <a:pt x="28329" y="98723"/>
                    </a:lnTo>
                    <a:lnTo>
                      <a:pt x="29011" y="99059"/>
                    </a:lnTo>
                    <a:lnTo>
                      <a:pt x="30393" y="99059"/>
                    </a:lnTo>
                    <a:lnTo>
                      <a:pt x="31720" y="100329"/>
                    </a:lnTo>
                    <a:lnTo>
                      <a:pt x="32525" y="100324"/>
                    </a:lnTo>
                    <a:lnTo>
                      <a:pt x="32727" y="100101"/>
                    </a:lnTo>
                    <a:lnTo>
                      <a:pt x="30909" y="97789"/>
                    </a:lnTo>
                    <a:close/>
                  </a:path>
                  <a:path w="215900" h="511810">
                    <a:moveTo>
                      <a:pt x="42110" y="97789"/>
                    </a:moveTo>
                    <a:lnTo>
                      <a:pt x="34824" y="97789"/>
                    </a:lnTo>
                    <a:lnTo>
                      <a:pt x="32727" y="100101"/>
                    </a:lnTo>
                    <a:lnTo>
                      <a:pt x="32907" y="100329"/>
                    </a:lnTo>
                    <a:lnTo>
                      <a:pt x="42110" y="100329"/>
                    </a:lnTo>
                    <a:lnTo>
                      <a:pt x="42110" y="97789"/>
                    </a:lnTo>
                    <a:close/>
                  </a:path>
                  <a:path w="215900" h="511810">
                    <a:moveTo>
                      <a:pt x="185547" y="92710"/>
                    </a:moveTo>
                    <a:lnTo>
                      <a:pt x="180624" y="100325"/>
                    </a:lnTo>
                    <a:lnTo>
                      <a:pt x="181878" y="99060"/>
                    </a:lnTo>
                    <a:lnTo>
                      <a:pt x="184523" y="99060"/>
                    </a:lnTo>
                    <a:lnTo>
                      <a:pt x="185547" y="98521"/>
                    </a:lnTo>
                    <a:lnTo>
                      <a:pt x="185547" y="92710"/>
                    </a:lnTo>
                    <a:close/>
                  </a:path>
                  <a:path w="215900" h="511810">
                    <a:moveTo>
                      <a:pt x="182262" y="97790"/>
                    </a:moveTo>
                    <a:lnTo>
                      <a:pt x="178170" y="97790"/>
                    </a:lnTo>
                    <a:lnTo>
                      <a:pt x="180624" y="100324"/>
                    </a:lnTo>
                    <a:lnTo>
                      <a:pt x="182262" y="97790"/>
                    </a:lnTo>
                    <a:close/>
                  </a:path>
                  <a:path w="215900" h="511810">
                    <a:moveTo>
                      <a:pt x="42110" y="93979"/>
                    </a:moveTo>
                    <a:lnTo>
                      <a:pt x="27912" y="93979"/>
                    </a:lnTo>
                    <a:lnTo>
                      <a:pt x="32727" y="100101"/>
                    </a:lnTo>
                    <a:lnTo>
                      <a:pt x="34824" y="97789"/>
                    </a:lnTo>
                    <a:lnTo>
                      <a:pt x="42110" y="97789"/>
                    </a:lnTo>
                    <a:lnTo>
                      <a:pt x="42110" y="93979"/>
                    </a:lnTo>
                    <a:close/>
                  </a:path>
                  <a:path w="215900" h="511810">
                    <a:moveTo>
                      <a:pt x="27912" y="99023"/>
                    </a:moveTo>
                    <a:close/>
                  </a:path>
                  <a:path w="215900" h="511810">
                    <a:moveTo>
                      <a:pt x="27912" y="98517"/>
                    </a:moveTo>
                    <a:lnTo>
                      <a:pt x="27912" y="99023"/>
                    </a:lnTo>
                    <a:lnTo>
                      <a:pt x="28329" y="98723"/>
                    </a:lnTo>
                    <a:lnTo>
                      <a:pt x="27912" y="98517"/>
                    </a:lnTo>
                    <a:close/>
                  </a:path>
                  <a:path w="215900" h="511810">
                    <a:moveTo>
                      <a:pt x="27912" y="93979"/>
                    </a:moveTo>
                    <a:lnTo>
                      <a:pt x="27919" y="98520"/>
                    </a:lnTo>
                    <a:lnTo>
                      <a:pt x="28329" y="98723"/>
                    </a:lnTo>
                    <a:lnTo>
                      <a:pt x="29626" y="97789"/>
                    </a:lnTo>
                    <a:lnTo>
                      <a:pt x="30909" y="97789"/>
                    </a:lnTo>
                    <a:lnTo>
                      <a:pt x="27912" y="93979"/>
                    </a:lnTo>
                    <a:close/>
                  </a:path>
                  <a:path w="215900" h="511810">
                    <a:moveTo>
                      <a:pt x="193610" y="92710"/>
                    </a:moveTo>
                    <a:lnTo>
                      <a:pt x="185547" y="92710"/>
                    </a:lnTo>
                    <a:lnTo>
                      <a:pt x="185547" y="98521"/>
                    </a:lnTo>
                    <a:lnTo>
                      <a:pt x="186204" y="98174"/>
                    </a:lnTo>
                    <a:lnTo>
                      <a:pt x="185665" y="97790"/>
                    </a:lnTo>
                    <a:lnTo>
                      <a:pt x="186935" y="97790"/>
                    </a:lnTo>
                    <a:lnTo>
                      <a:pt x="188188" y="96520"/>
                    </a:lnTo>
                    <a:lnTo>
                      <a:pt x="189346" y="95250"/>
                    </a:lnTo>
                    <a:lnTo>
                      <a:pt x="191473" y="93980"/>
                    </a:lnTo>
                    <a:lnTo>
                      <a:pt x="192626" y="93980"/>
                    </a:lnTo>
                    <a:lnTo>
                      <a:pt x="193610" y="92710"/>
                    </a:lnTo>
                    <a:close/>
                  </a:path>
                  <a:path w="215900" h="511810">
                    <a:moveTo>
                      <a:pt x="24865" y="55879"/>
                    </a:moveTo>
                    <a:lnTo>
                      <a:pt x="9158" y="55879"/>
                    </a:lnTo>
                    <a:lnTo>
                      <a:pt x="8651" y="58419"/>
                    </a:lnTo>
                    <a:lnTo>
                      <a:pt x="8245" y="59689"/>
                    </a:lnTo>
                    <a:lnTo>
                      <a:pt x="7974" y="60959"/>
                    </a:lnTo>
                    <a:lnTo>
                      <a:pt x="7750" y="63499"/>
                    </a:lnTo>
                    <a:lnTo>
                      <a:pt x="7667" y="69849"/>
                    </a:lnTo>
                    <a:lnTo>
                      <a:pt x="8027" y="72389"/>
                    </a:lnTo>
                    <a:lnTo>
                      <a:pt x="8316" y="73659"/>
                    </a:lnTo>
                    <a:lnTo>
                      <a:pt x="8633" y="74929"/>
                    </a:lnTo>
                    <a:lnTo>
                      <a:pt x="9035" y="76199"/>
                    </a:lnTo>
                    <a:lnTo>
                      <a:pt x="9937" y="80009"/>
                    </a:lnTo>
                    <a:lnTo>
                      <a:pt x="11146" y="82549"/>
                    </a:lnTo>
                    <a:lnTo>
                      <a:pt x="12386" y="83819"/>
                    </a:lnTo>
                    <a:lnTo>
                      <a:pt x="13174" y="85089"/>
                    </a:lnTo>
                    <a:lnTo>
                      <a:pt x="15632" y="88899"/>
                    </a:lnTo>
                    <a:lnTo>
                      <a:pt x="17517" y="91439"/>
                    </a:lnTo>
                    <a:lnTo>
                      <a:pt x="18582" y="92709"/>
                    </a:lnTo>
                    <a:lnTo>
                      <a:pt x="19523" y="92709"/>
                    </a:lnTo>
                    <a:lnTo>
                      <a:pt x="20578" y="93979"/>
                    </a:lnTo>
                    <a:lnTo>
                      <a:pt x="21767" y="95249"/>
                    </a:lnTo>
                    <a:lnTo>
                      <a:pt x="24044" y="96519"/>
                    </a:lnTo>
                    <a:lnTo>
                      <a:pt x="26438" y="97789"/>
                    </a:lnTo>
                    <a:lnTo>
                      <a:pt x="27912" y="98517"/>
                    </a:lnTo>
                    <a:lnTo>
                      <a:pt x="27912" y="93979"/>
                    </a:lnTo>
                    <a:lnTo>
                      <a:pt x="42110" y="93979"/>
                    </a:lnTo>
                    <a:lnTo>
                      <a:pt x="42110" y="88899"/>
                    </a:lnTo>
                    <a:lnTo>
                      <a:pt x="36034" y="86359"/>
                    </a:lnTo>
                    <a:lnTo>
                      <a:pt x="34795" y="86359"/>
                    </a:lnTo>
                    <a:lnTo>
                      <a:pt x="33752" y="85089"/>
                    </a:lnTo>
                    <a:lnTo>
                      <a:pt x="31810" y="85089"/>
                    </a:lnTo>
                    <a:lnTo>
                      <a:pt x="29947" y="83819"/>
                    </a:lnTo>
                    <a:lnTo>
                      <a:pt x="30331" y="83819"/>
                    </a:lnTo>
                    <a:lnTo>
                      <a:pt x="29473" y="82549"/>
                    </a:lnTo>
                    <a:lnTo>
                      <a:pt x="29017" y="82549"/>
                    </a:lnTo>
                    <a:lnTo>
                      <a:pt x="28197" y="81279"/>
                    </a:lnTo>
                    <a:lnTo>
                      <a:pt x="27854" y="81279"/>
                    </a:lnTo>
                    <a:lnTo>
                      <a:pt x="26363" y="80009"/>
                    </a:lnTo>
                    <a:lnTo>
                      <a:pt x="26790" y="80009"/>
                    </a:lnTo>
                    <a:lnTo>
                      <a:pt x="25448" y="78739"/>
                    </a:lnTo>
                    <a:lnTo>
                      <a:pt x="25182" y="78739"/>
                    </a:lnTo>
                    <a:lnTo>
                      <a:pt x="24585" y="77469"/>
                    </a:lnTo>
                    <a:lnTo>
                      <a:pt x="24790" y="77469"/>
                    </a:lnTo>
                    <a:lnTo>
                      <a:pt x="23746" y="76199"/>
                    </a:lnTo>
                    <a:lnTo>
                      <a:pt x="23935" y="76199"/>
                    </a:lnTo>
                    <a:lnTo>
                      <a:pt x="23450" y="74929"/>
                    </a:lnTo>
                    <a:lnTo>
                      <a:pt x="23276" y="74929"/>
                    </a:lnTo>
                    <a:lnTo>
                      <a:pt x="22530" y="72389"/>
                    </a:lnTo>
                    <a:lnTo>
                      <a:pt x="22185" y="71119"/>
                    </a:lnTo>
                    <a:lnTo>
                      <a:pt x="21998" y="69849"/>
                    </a:lnTo>
                    <a:lnTo>
                      <a:pt x="21823" y="68579"/>
                    </a:lnTo>
                    <a:lnTo>
                      <a:pt x="21760" y="67309"/>
                    </a:lnTo>
                    <a:lnTo>
                      <a:pt x="21778" y="66039"/>
                    </a:lnTo>
                    <a:lnTo>
                      <a:pt x="21851" y="64769"/>
                    </a:lnTo>
                    <a:lnTo>
                      <a:pt x="22037" y="63499"/>
                    </a:lnTo>
                    <a:lnTo>
                      <a:pt x="22230" y="62229"/>
                    </a:lnTo>
                    <a:lnTo>
                      <a:pt x="22460" y="60959"/>
                    </a:lnTo>
                    <a:lnTo>
                      <a:pt x="22712" y="60959"/>
                    </a:lnTo>
                    <a:lnTo>
                      <a:pt x="23130" y="59689"/>
                    </a:lnTo>
                    <a:lnTo>
                      <a:pt x="22905" y="59689"/>
                    </a:lnTo>
                    <a:lnTo>
                      <a:pt x="23427" y="58419"/>
                    </a:lnTo>
                    <a:lnTo>
                      <a:pt x="23884" y="57149"/>
                    </a:lnTo>
                    <a:lnTo>
                      <a:pt x="24194" y="57149"/>
                    </a:lnTo>
                    <a:lnTo>
                      <a:pt x="24865" y="55879"/>
                    </a:lnTo>
                    <a:close/>
                  </a:path>
                  <a:path w="215900" h="511810">
                    <a:moveTo>
                      <a:pt x="186935" y="97790"/>
                    </a:moveTo>
                    <a:lnTo>
                      <a:pt x="185665" y="97790"/>
                    </a:lnTo>
                    <a:lnTo>
                      <a:pt x="186204" y="98174"/>
                    </a:lnTo>
                    <a:lnTo>
                      <a:pt x="186935" y="97790"/>
                    </a:lnTo>
                    <a:close/>
                  </a:path>
                  <a:path w="215900" h="511810">
                    <a:moveTo>
                      <a:pt x="178658" y="85090"/>
                    </a:moveTo>
                    <a:lnTo>
                      <a:pt x="177651" y="86360"/>
                    </a:lnTo>
                    <a:lnTo>
                      <a:pt x="178461" y="86360"/>
                    </a:lnTo>
                    <a:lnTo>
                      <a:pt x="178658" y="85090"/>
                    </a:lnTo>
                    <a:close/>
                  </a:path>
                  <a:path w="215900" h="511810">
                    <a:moveTo>
                      <a:pt x="31366" y="83819"/>
                    </a:moveTo>
                    <a:lnTo>
                      <a:pt x="31810" y="85089"/>
                    </a:lnTo>
                    <a:lnTo>
                      <a:pt x="33304" y="85089"/>
                    </a:lnTo>
                    <a:lnTo>
                      <a:pt x="31366" y="83819"/>
                    </a:lnTo>
                    <a:close/>
                  </a:path>
                  <a:path w="215900" h="511810">
                    <a:moveTo>
                      <a:pt x="183064" y="82550"/>
                    </a:moveTo>
                    <a:lnTo>
                      <a:pt x="181276" y="83820"/>
                    </a:lnTo>
                    <a:lnTo>
                      <a:pt x="182673" y="83820"/>
                    </a:lnTo>
                    <a:lnTo>
                      <a:pt x="183064" y="82550"/>
                    </a:lnTo>
                    <a:close/>
                  </a:path>
                  <a:path w="215900" h="511810">
                    <a:moveTo>
                      <a:pt x="25006" y="77469"/>
                    </a:moveTo>
                    <a:lnTo>
                      <a:pt x="25182" y="78739"/>
                    </a:lnTo>
                    <a:lnTo>
                      <a:pt x="25640" y="78739"/>
                    </a:lnTo>
                    <a:lnTo>
                      <a:pt x="25006" y="77469"/>
                    </a:lnTo>
                    <a:close/>
                  </a:path>
                  <a:path w="215900" h="511810">
                    <a:moveTo>
                      <a:pt x="188990" y="74930"/>
                    </a:moveTo>
                    <a:lnTo>
                      <a:pt x="188468" y="76200"/>
                    </a:lnTo>
                    <a:lnTo>
                      <a:pt x="188805" y="76200"/>
                    </a:lnTo>
                    <a:lnTo>
                      <a:pt x="188990" y="74930"/>
                    </a:lnTo>
                    <a:close/>
                  </a:path>
                  <a:path w="215900" h="511810">
                    <a:moveTo>
                      <a:pt x="23089" y="73659"/>
                    </a:moveTo>
                    <a:lnTo>
                      <a:pt x="23276" y="74929"/>
                    </a:lnTo>
                    <a:lnTo>
                      <a:pt x="23536" y="74929"/>
                    </a:lnTo>
                    <a:lnTo>
                      <a:pt x="23089" y="73659"/>
                    </a:lnTo>
                    <a:close/>
                  </a:path>
                  <a:path w="215900" h="511810">
                    <a:moveTo>
                      <a:pt x="22364" y="71119"/>
                    </a:moveTo>
                    <a:lnTo>
                      <a:pt x="22446" y="72389"/>
                    </a:lnTo>
                    <a:lnTo>
                      <a:pt x="22662" y="72389"/>
                    </a:lnTo>
                    <a:lnTo>
                      <a:pt x="22364" y="71119"/>
                    </a:lnTo>
                    <a:close/>
                  </a:path>
                  <a:path w="215900" h="511810">
                    <a:moveTo>
                      <a:pt x="190312" y="71120"/>
                    </a:moveTo>
                    <a:lnTo>
                      <a:pt x="190013" y="72390"/>
                    </a:lnTo>
                    <a:lnTo>
                      <a:pt x="190254" y="72390"/>
                    </a:lnTo>
                    <a:lnTo>
                      <a:pt x="190312" y="71120"/>
                    </a:lnTo>
                    <a:close/>
                  </a:path>
                  <a:path w="215900" h="511810">
                    <a:moveTo>
                      <a:pt x="190780" y="68580"/>
                    </a:moveTo>
                    <a:lnTo>
                      <a:pt x="190594" y="69850"/>
                    </a:lnTo>
                    <a:lnTo>
                      <a:pt x="190725" y="69850"/>
                    </a:lnTo>
                    <a:lnTo>
                      <a:pt x="190780" y="68580"/>
                    </a:lnTo>
                    <a:close/>
                  </a:path>
                  <a:path w="215900" h="511810">
                    <a:moveTo>
                      <a:pt x="21763" y="67133"/>
                    </a:moveTo>
                    <a:lnTo>
                      <a:pt x="21760" y="67309"/>
                    </a:lnTo>
                    <a:lnTo>
                      <a:pt x="21763" y="67133"/>
                    </a:lnTo>
                    <a:close/>
                  </a:path>
                  <a:path w="215900" h="511810">
                    <a:moveTo>
                      <a:pt x="190876" y="66040"/>
                    </a:moveTo>
                    <a:lnTo>
                      <a:pt x="190876" y="67159"/>
                    </a:lnTo>
                    <a:lnTo>
                      <a:pt x="190876" y="66040"/>
                    </a:lnTo>
                    <a:close/>
                  </a:path>
                  <a:path w="215900" h="511810">
                    <a:moveTo>
                      <a:pt x="21779" y="66039"/>
                    </a:moveTo>
                    <a:lnTo>
                      <a:pt x="21763" y="67133"/>
                    </a:lnTo>
                    <a:lnTo>
                      <a:pt x="21779" y="66039"/>
                    </a:lnTo>
                    <a:close/>
                  </a:path>
                  <a:path w="215900" h="511810">
                    <a:moveTo>
                      <a:pt x="190859" y="66027"/>
                    </a:moveTo>
                    <a:close/>
                  </a:path>
                  <a:path w="215900" h="511810">
                    <a:moveTo>
                      <a:pt x="21890" y="64769"/>
                    </a:moveTo>
                    <a:lnTo>
                      <a:pt x="21779" y="66027"/>
                    </a:lnTo>
                    <a:lnTo>
                      <a:pt x="21890" y="64769"/>
                    </a:lnTo>
                    <a:close/>
                  </a:path>
                  <a:path w="215900" h="511810">
                    <a:moveTo>
                      <a:pt x="190841" y="64770"/>
                    </a:moveTo>
                    <a:lnTo>
                      <a:pt x="190859" y="66027"/>
                    </a:lnTo>
                    <a:lnTo>
                      <a:pt x="190841" y="64770"/>
                    </a:lnTo>
                    <a:close/>
                  </a:path>
                  <a:path w="215900" h="511810">
                    <a:moveTo>
                      <a:pt x="22712" y="60959"/>
                    </a:moveTo>
                    <a:lnTo>
                      <a:pt x="22460" y="60959"/>
                    </a:lnTo>
                    <a:lnTo>
                      <a:pt x="22293" y="62229"/>
                    </a:lnTo>
                    <a:lnTo>
                      <a:pt x="22712" y="60959"/>
                    </a:lnTo>
                    <a:close/>
                  </a:path>
                  <a:path w="215900" h="511810">
                    <a:moveTo>
                      <a:pt x="203480" y="55880"/>
                    </a:moveTo>
                    <a:lnTo>
                      <a:pt x="187774" y="55880"/>
                    </a:lnTo>
                    <a:lnTo>
                      <a:pt x="188444" y="57150"/>
                    </a:lnTo>
                    <a:lnTo>
                      <a:pt x="188754" y="57150"/>
                    </a:lnTo>
                    <a:lnTo>
                      <a:pt x="189313" y="58420"/>
                    </a:lnTo>
                    <a:lnTo>
                      <a:pt x="189734" y="59690"/>
                    </a:lnTo>
                    <a:lnTo>
                      <a:pt x="189509" y="59690"/>
                    </a:lnTo>
                    <a:lnTo>
                      <a:pt x="190345" y="62230"/>
                    </a:lnTo>
                    <a:lnTo>
                      <a:pt x="190179" y="60960"/>
                    </a:lnTo>
                    <a:lnTo>
                      <a:pt x="204664" y="60960"/>
                    </a:lnTo>
                    <a:lnTo>
                      <a:pt x="204394" y="59690"/>
                    </a:lnTo>
                    <a:lnTo>
                      <a:pt x="203988" y="58420"/>
                    </a:lnTo>
                    <a:lnTo>
                      <a:pt x="203480" y="55880"/>
                    </a:lnTo>
                    <a:close/>
                  </a:path>
                  <a:path w="215900" h="511810">
                    <a:moveTo>
                      <a:pt x="68309" y="35559"/>
                    </a:moveTo>
                    <a:lnTo>
                      <a:pt x="66128" y="35559"/>
                    </a:lnTo>
                    <a:lnTo>
                      <a:pt x="61065" y="36607"/>
                    </a:lnTo>
                    <a:lnTo>
                      <a:pt x="62116" y="37793"/>
                    </a:lnTo>
                    <a:lnTo>
                      <a:pt x="63449" y="38099"/>
                    </a:lnTo>
                    <a:lnTo>
                      <a:pt x="21686" y="38099"/>
                    </a:lnTo>
                    <a:lnTo>
                      <a:pt x="11030" y="52069"/>
                    </a:lnTo>
                    <a:lnTo>
                      <a:pt x="9649" y="54609"/>
                    </a:lnTo>
                    <a:lnTo>
                      <a:pt x="9141" y="55879"/>
                    </a:lnTo>
                    <a:lnTo>
                      <a:pt x="24778" y="55879"/>
                    </a:lnTo>
                    <a:lnTo>
                      <a:pt x="25486" y="54609"/>
                    </a:lnTo>
                    <a:lnTo>
                      <a:pt x="25779" y="54609"/>
                    </a:lnTo>
                    <a:lnTo>
                      <a:pt x="26636" y="53339"/>
                    </a:lnTo>
                    <a:lnTo>
                      <a:pt x="26477" y="53339"/>
                    </a:lnTo>
                    <a:lnTo>
                      <a:pt x="27335" y="52069"/>
                    </a:lnTo>
                    <a:lnTo>
                      <a:pt x="27783" y="52069"/>
                    </a:lnTo>
                    <a:lnTo>
                      <a:pt x="28752" y="50799"/>
                    </a:lnTo>
                    <a:lnTo>
                      <a:pt x="29260" y="50799"/>
                    </a:lnTo>
                    <a:lnTo>
                      <a:pt x="30304" y="49529"/>
                    </a:lnTo>
                    <a:lnTo>
                      <a:pt x="30974" y="49529"/>
                    </a:lnTo>
                    <a:lnTo>
                      <a:pt x="32092" y="48259"/>
                    </a:lnTo>
                    <a:lnTo>
                      <a:pt x="33404" y="48259"/>
                    </a:lnTo>
                    <a:lnTo>
                      <a:pt x="34671" y="46989"/>
                    </a:lnTo>
                    <a:lnTo>
                      <a:pt x="37441" y="46989"/>
                    </a:lnTo>
                    <a:lnTo>
                      <a:pt x="38782" y="45719"/>
                    </a:lnTo>
                    <a:lnTo>
                      <a:pt x="82776" y="45719"/>
                    </a:lnTo>
                    <a:lnTo>
                      <a:pt x="82541" y="41909"/>
                    </a:lnTo>
                    <a:lnTo>
                      <a:pt x="68319" y="41909"/>
                    </a:lnTo>
                    <a:lnTo>
                      <a:pt x="68309" y="35559"/>
                    </a:lnTo>
                    <a:close/>
                  </a:path>
                  <a:path w="215900" h="511810">
                    <a:moveTo>
                      <a:pt x="198086" y="45720"/>
                    </a:moveTo>
                    <a:lnTo>
                      <a:pt x="173856" y="45720"/>
                    </a:lnTo>
                    <a:lnTo>
                      <a:pt x="175198" y="46990"/>
                    </a:lnTo>
                    <a:lnTo>
                      <a:pt x="177895" y="46990"/>
                    </a:lnTo>
                    <a:lnTo>
                      <a:pt x="179125" y="48260"/>
                    </a:lnTo>
                    <a:lnTo>
                      <a:pt x="180547" y="48260"/>
                    </a:lnTo>
                    <a:lnTo>
                      <a:pt x="181665" y="49530"/>
                    </a:lnTo>
                    <a:lnTo>
                      <a:pt x="182335" y="49530"/>
                    </a:lnTo>
                    <a:lnTo>
                      <a:pt x="183378" y="50800"/>
                    </a:lnTo>
                    <a:lnTo>
                      <a:pt x="183947" y="50800"/>
                    </a:lnTo>
                    <a:lnTo>
                      <a:pt x="184953" y="52070"/>
                    </a:lnTo>
                    <a:lnTo>
                      <a:pt x="185304" y="52070"/>
                    </a:lnTo>
                    <a:lnTo>
                      <a:pt x="186161" y="53340"/>
                    </a:lnTo>
                    <a:lnTo>
                      <a:pt x="185909" y="53340"/>
                    </a:lnTo>
                    <a:lnTo>
                      <a:pt x="187549" y="55880"/>
                    </a:lnTo>
                    <a:lnTo>
                      <a:pt x="187152" y="54610"/>
                    </a:lnTo>
                    <a:lnTo>
                      <a:pt x="202990" y="54610"/>
                    </a:lnTo>
                    <a:lnTo>
                      <a:pt x="201608" y="52070"/>
                    </a:lnTo>
                    <a:lnTo>
                      <a:pt x="200813" y="49530"/>
                    </a:lnTo>
                    <a:lnTo>
                      <a:pt x="200010" y="48260"/>
                    </a:lnTo>
                    <a:lnTo>
                      <a:pt x="199073" y="46990"/>
                    </a:lnTo>
                    <a:lnTo>
                      <a:pt x="198086" y="45720"/>
                    </a:lnTo>
                    <a:close/>
                  </a:path>
                  <a:path w="215900" h="511810">
                    <a:moveTo>
                      <a:pt x="202990" y="54610"/>
                    </a:moveTo>
                    <a:lnTo>
                      <a:pt x="187152" y="54610"/>
                    </a:lnTo>
                    <a:lnTo>
                      <a:pt x="187860" y="55880"/>
                    </a:lnTo>
                    <a:lnTo>
                      <a:pt x="203497" y="55880"/>
                    </a:lnTo>
                    <a:lnTo>
                      <a:pt x="202990" y="54610"/>
                    </a:lnTo>
                    <a:close/>
                  </a:path>
                  <a:path w="215900" h="511810">
                    <a:moveTo>
                      <a:pt x="27979" y="52069"/>
                    </a:moveTo>
                    <a:lnTo>
                      <a:pt x="27335" y="52069"/>
                    </a:lnTo>
                    <a:lnTo>
                      <a:pt x="27048" y="53339"/>
                    </a:lnTo>
                    <a:lnTo>
                      <a:pt x="27979" y="52069"/>
                    </a:lnTo>
                    <a:close/>
                  </a:path>
                  <a:path w="215900" h="511810">
                    <a:moveTo>
                      <a:pt x="185304" y="52070"/>
                    </a:moveTo>
                    <a:lnTo>
                      <a:pt x="184659" y="52070"/>
                    </a:lnTo>
                    <a:lnTo>
                      <a:pt x="185591" y="53340"/>
                    </a:lnTo>
                    <a:lnTo>
                      <a:pt x="185304" y="52070"/>
                    </a:lnTo>
                    <a:close/>
                  </a:path>
                  <a:path w="215900" h="511810">
                    <a:moveTo>
                      <a:pt x="68650" y="49529"/>
                    </a:moveTo>
                    <a:lnTo>
                      <a:pt x="54348" y="49529"/>
                    </a:lnTo>
                    <a:lnTo>
                      <a:pt x="57750" y="52069"/>
                    </a:lnTo>
                    <a:lnTo>
                      <a:pt x="62775" y="50799"/>
                    </a:lnTo>
                    <a:lnTo>
                      <a:pt x="64626" y="50799"/>
                    </a:lnTo>
                    <a:lnTo>
                      <a:pt x="68650" y="49529"/>
                    </a:lnTo>
                    <a:close/>
                  </a:path>
                  <a:path w="215900" h="511810">
                    <a:moveTo>
                      <a:pt x="158149" y="49530"/>
                    </a:moveTo>
                    <a:lnTo>
                      <a:pt x="144234" y="49530"/>
                    </a:lnTo>
                    <a:lnTo>
                      <a:pt x="146134" y="50800"/>
                    </a:lnTo>
                    <a:lnTo>
                      <a:pt x="149739" y="50800"/>
                    </a:lnTo>
                    <a:lnTo>
                      <a:pt x="154715" y="52070"/>
                    </a:lnTo>
                    <a:lnTo>
                      <a:pt x="158149" y="49530"/>
                    </a:lnTo>
                    <a:close/>
                  </a:path>
                  <a:path w="215900" h="511810">
                    <a:moveTo>
                      <a:pt x="82776" y="45719"/>
                    </a:moveTo>
                    <a:lnTo>
                      <a:pt x="47619" y="45719"/>
                    </a:lnTo>
                    <a:lnTo>
                      <a:pt x="48700" y="46989"/>
                    </a:lnTo>
                    <a:lnTo>
                      <a:pt x="50798" y="46989"/>
                    </a:lnTo>
                    <a:lnTo>
                      <a:pt x="51804" y="48259"/>
                    </a:lnTo>
                    <a:lnTo>
                      <a:pt x="52973" y="48259"/>
                    </a:lnTo>
                    <a:lnTo>
                      <a:pt x="53904" y="49529"/>
                    </a:lnTo>
                    <a:lnTo>
                      <a:pt x="70411" y="49529"/>
                    </a:lnTo>
                    <a:lnTo>
                      <a:pt x="82855" y="46989"/>
                    </a:lnTo>
                    <a:lnTo>
                      <a:pt x="82776" y="45719"/>
                    </a:lnTo>
                    <a:close/>
                  </a:path>
                  <a:path w="215900" h="511810">
                    <a:moveTo>
                      <a:pt x="142120" y="38100"/>
                    </a:moveTo>
                    <a:lnTo>
                      <a:pt x="131072" y="38100"/>
                    </a:lnTo>
                    <a:lnTo>
                      <a:pt x="131072" y="39370"/>
                    </a:lnTo>
                    <a:lnTo>
                      <a:pt x="131027" y="40640"/>
                    </a:lnTo>
                    <a:lnTo>
                      <a:pt x="130606" y="48260"/>
                    </a:lnTo>
                    <a:lnTo>
                      <a:pt x="138824" y="49530"/>
                    </a:lnTo>
                    <a:lnTo>
                      <a:pt x="157716" y="49530"/>
                    </a:lnTo>
                    <a:lnTo>
                      <a:pt x="159579" y="48260"/>
                    </a:lnTo>
                    <a:lnTo>
                      <a:pt x="160611" y="48260"/>
                    </a:lnTo>
                    <a:lnTo>
                      <a:pt x="161617" y="46990"/>
                    </a:lnTo>
                    <a:lnTo>
                      <a:pt x="163731" y="46990"/>
                    </a:lnTo>
                    <a:lnTo>
                      <a:pt x="164849" y="45720"/>
                    </a:lnTo>
                    <a:lnTo>
                      <a:pt x="198086" y="45720"/>
                    </a:lnTo>
                    <a:lnTo>
                      <a:pt x="197099" y="44450"/>
                    </a:lnTo>
                    <a:lnTo>
                      <a:pt x="195973" y="43180"/>
                    </a:lnTo>
                    <a:lnTo>
                      <a:pt x="194755" y="41910"/>
                    </a:lnTo>
                    <a:lnTo>
                      <a:pt x="145104" y="41910"/>
                    </a:lnTo>
                    <a:lnTo>
                      <a:pt x="142120" y="38100"/>
                    </a:lnTo>
                    <a:close/>
                  </a:path>
                  <a:path w="215900" h="511810">
                    <a:moveTo>
                      <a:pt x="47619" y="45719"/>
                    </a:moveTo>
                    <a:lnTo>
                      <a:pt x="45870" y="45719"/>
                    </a:lnTo>
                    <a:lnTo>
                      <a:pt x="48115" y="46989"/>
                    </a:lnTo>
                    <a:lnTo>
                      <a:pt x="47619" y="45719"/>
                    </a:lnTo>
                    <a:close/>
                  </a:path>
                  <a:path w="215900" h="511810">
                    <a:moveTo>
                      <a:pt x="165751" y="45720"/>
                    </a:moveTo>
                    <a:lnTo>
                      <a:pt x="164849" y="45720"/>
                    </a:lnTo>
                    <a:lnTo>
                      <a:pt x="164633" y="46990"/>
                    </a:lnTo>
                    <a:lnTo>
                      <a:pt x="165751" y="45720"/>
                    </a:lnTo>
                    <a:close/>
                  </a:path>
                  <a:path w="215900" h="511810">
                    <a:moveTo>
                      <a:pt x="74367" y="34289"/>
                    </a:moveTo>
                    <a:lnTo>
                      <a:pt x="68310" y="35550"/>
                    </a:lnTo>
                    <a:lnTo>
                      <a:pt x="68319" y="41909"/>
                    </a:lnTo>
                    <a:lnTo>
                      <a:pt x="74367" y="34289"/>
                    </a:lnTo>
                    <a:close/>
                  </a:path>
                  <a:path w="215900" h="511810">
                    <a:moveTo>
                      <a:pt x="82699" y="34289"/>
                    </a:moveTo>
                    <a:lnTo>
                      <a:pt x="74367" y="34289"/>
                    </a:lnTo>
                    <a:lnTo>
                      <a:pt x="68319" y="41909"/>
                    </a:lnTo>
                    <a:lnTo>
                      <a:pt x="82541" y="41909"/>
                    </a:lnTo>
                    <a:lnTo>
                      <a:pt x="82393" y="39369"/>
                    </a:lnTo>
                    <a:lnTo>
                      <a:pt x="82411" y="38099"/>
                    </a:lnTo>
                    <a:lnTo>
                      <a:pt x="82470" y="36829"/>
                    </a:lnTo>
                    <a:lnTo>
                      <a:pt x="82699" y="34289"/>
                    </a:lnTo>
                    <a:close/>
                  </a:path>
                  <a:path w="215900" h="511810">
                    <a:moveTo>
                      <a:pt x="139136" y="34290"/>
                    </a:moveTo>
                    <a:lnTo>
                      <a:pt x="145104" y="41910"/>
                    </a:lnTo>
                    <a:lnTo>
                      <a:pt x="145217" y="39370"/>
                    </a:lnTo>
                    <a:lnTo>
                      <a:pt x="145112" y="35560"/>
                    </a:lnTo>
                    <a:lnTo>
                      <a:pt x="140986" y="35550"/>
                    </a:lnTo>
                    <a:lnTo>
                      <a:pt x="139136" y="34290"/>
                    </a:lnTo>
                    <a:close/>
                  </a:path>
                  <a:path w="215900" h="511810">
                    <a:moveTo>
                      <a:pt x="146645" y="35560"/>
                    </a:moveTo>
                    <a:lnTo>
                      <a:pt x="145112" y="35560"/>
                    </a:lnTo>
                    <a:lnTo>
                      <a:pt x="145217" y="39370"/>
                    </a:lnTo>
                    <a:lnTo>
                      <a:pt x="145119" y="41910"/>
                    </a:lnTo>
                    <a:lnTo>
                      <a:pt x="194755" y="41910"/>
                    </a:lnTo>
                    <a:lnTo>
                      <a:pt x="192319" y="39370"/>
                    </a:lnTo>
                    <a:lnTo>
                      <a:pt x="190952" y="38100"/>
                    </a:lnTo>
                    <a:lnTo>
                      <a:pt x="148735" y="38100"/>
                    </a:lnTo>
                    <a:lnTo>
                      <a:pt x="150605" y="37680"/>
                    </a:lnTo>
                    <a:lnTo>
                      <a:pt x="152151" y="36830"/>
                    </a:lnTo>
                    <a:lnTo>
                      <a:pt x="150543" y="36830"/>
                    </a:lnTo>
                    <a:lnTo>
                      <a:pt x="146645" y="35560"/>
                    </a:lnTo>
                    <a:close/>
                  </a:path>
                  <a:path w="215900" h="511810">
                    <a:moveTo>
                      <a:pt x="131027" y="39822"/>
                    </a:moveTo>
                    <a:lnTo>
                      <a:pt x="130969" y="40640"/>
                    </a:lnTo>
                    <a:lnTo>
                      <a:pt x="131027" y="39822"/>
                    </a:lnTo>
                    <a:close/>
                  </a:path>
                  <a:path w="215900" h="511810">
                    <a:moveTo>
                      <a:pt x="131059" y="39370"/>
                    </a:moveTo>
                    <a:lnTo>
                      <a:pt x="131027" y="39822"/>
                    </a:lnTo>
                    <a:lnTo>
                      <a:pt x="131059" y="39370"/>
                    </a:lnTo>
                    <a:close/>
                  </a:path>
                  <a:path w="215900" h="511810">
                    <a:moveTo>
                      <a:pt x="82395" y="39244"/>
                    </a:moveTo>
                    <a:close/>
                  </a:path>
                  <a:path w="215900" h="511810">
                    <a:moveTo>
                      <a:pt x="131051" y="38679"/>
                    </a:moveTo>
                    <a:lnTo>
                      <a:pt x="131027" y="39370"/>
                    </a:lnTo>
                    <a:lnTo>
                      <a:pt x="131051" y="38679"/>
                    </a:lnTo>
                    <a:close/>
                  </a:path>
                  <a:path w="215900" h="511810">
                    <a:moveTo>
                      <a:pt x="82411" y="38099"/>
                    </a:moveTo>
                    <a:lnTo>
                      <a:pt x="82395" y="39244"/>
                    </a:lnTo>
                    <a:lnTo>
                      <a:pt x="82411" y="38099"/>
                    </a:lnTo>
                    <a:close/>
                  </a:path>
                  <a:path w="215900" h="511810">
                    <a:moveTo>
                      <a:pt x="141125" y="36830"/>
                    </a:moveTo>
                    <a:lnTo>
                      <a:pt x="130997" y="36830"/>
                    </a:lnTo>
                    <a:lnTo>
                      <a:pt x="131051" y="38679"/>
                    </a:lnTo>
                    <a:lnTo>
                      <a:pt x="131072" y="38100"/>
                    </a:lnTo>
                    <a:lnTo>
                      <a:pt x="142120" y="38100"/>
                    </a:lnTo>
                    <a:lnTo>
                      <a:pt x="141125" y="36830"/>
                    </a:lnTo>
                    <a:close/>
                  </a:path>
                  <a:path w="215900" h="511810">
                    <a:moveTo>
                      <a:pt x="60136" y="35559"/>
                    </a:moveTo>
                    <a:lnTo>
                      <a:pt x="25940" y="35559"/>
                    </a:lnTo>
                    <a:lnTo>
                      <a:pt x="24439" y="36829"/>
                    </a:lnTo>
                    <a:lnTo>
                      <a:pt x="23031" y="38099"/>
                    </a:lnTo>
                    <a:lnTo>
                      <a:pt x="62387" y="38099"/>
                    </a:lnTo>
                    <a:lnTo>
                      <a:pt x="62116" y="37793"/>
                    </a:lnTo>
                    <a:lnTo>
                      <a:pt x="57929" y="36829"/>
                    </a:lnTo>
                    <a:lnTo>
                      <a:pt x="59991" y="36829"/>
                    </a:lnTo>
                    <a:lnTo>
                      <a:pt x="61065" y="36607"/>
                    </a:lnTo>
                    <a:lnTo>
                      <a:pt x="60136" y="35559"/>
                    </a:lnTo>
                    <a:close/>
                  </a:path>
                  <a:path w="215900" h="511810">
                    <a:moveTo>
                      <a:pt x="82470" y="36829"/>
                    </a:moveTo>
                    <a:lnTo>
                      <a:pt x="82414" y="38099"/>
                    </a:lnTo>
                    <a:lnTo>
                      <a:pt x="82470" y="36829"/>
                    </a:lnTo>
                    <a:close/>
                  </a:path>
                  <a:path w="215900" h="511810">
                    <a:moveTo>
                      <a:pt x="140130" y="35560"/>
                    </a:moveTo>
                    <a:lnTo>
                      <a:pt x="130895" y="35560"/>
                    </a:lnTo>
                    <a:lnTo>
                      <a:pt x="131007" y="38100"/>
                    </a:lnTo>
                    <a:lnTo>
                      <a:pt x="130997" y="36830"/>
                    </a:lnTo>
                    <a:lnTo>
                      <a:pt x="141125" y="36830"/>
                    </a:lnTo>
                    <a:lnTo>
                      <a:pt x="140130" y="35560"/>
                    </a:lnTo>
                    <a:close/>
                  </a:path>
                  <a:path w="215900" h="511810">
                    <a:moveTo>
                      <a:pt x="188199" y="36830"/>
                    </a:moveTo>
                    <a:lnTo>
                      <a:pt x="154387" y="36830"/>
                    </a:lnTo>
                    <a:lnTo>
                      <a:pt x="150605" y="37680"/>
                    </a:lnTo>
                    <a:lnTo>
                      <a:pt x="149841" y="38100"/>
                    </a:lnTo>
                    <a:lnTo>
                      <a:pt x="189608" y="38100"/>
                    </a:lnTo>
                    <a:lnTo>
                      <a:pt x="188199" y="36830"/>
                    </a:lnTo>
                    <a:close/>
                  </a:path>
                  <a:path w="215900" h="511810">
                    <a:moveTo>
                      <a:pt x="61065" y="36607"/>
                    </a:moveTo>
                    <a:lnTo>
                      <a:pt x="59991" y="36829"/>
                    </a:lnTo>
                    <a:lnTo>
                      <a:pt x="57929" y="36829"/>
                    </a:lnTo>
                    <a:lnTo>
                      <a:pt x="62116" y="37793"/>
                    </a:lnTo>
                    <a:lnTo>
                      <a:pt x="61065" y="36607"/>
                    </a:lnTo>
                    <a:close/>
                  </a:path>
                  <a:path w="215900" h="511810">
                    <a:moveTo>
                      <a:pt x="180364" y="33020"/>
                    </a:moveTo>
                    <a:lnTo>
                      <a:pt x="158614" y="33020"/>
                    </a:lnTo>
                    <a:lnTo>
                      <a:pt x="157218" y="34290"/>
                    </a:lnTo>
                    <a:lnTo>
                      <a:pt x="154649" y="35560"/>
                    </a:lnTo>
                    <a:lnTo>
                      <a:pt x="152151" y="36830"/>
                    </a:lnTo>
                    <a:lnTo>
                      <a:pt x="150605" y="37680"/>
                    </a:lnTo>
                    <a:lnTo>
                      <a:pt x="154387" y="36830"/>
                    </a:lnTo>
                    <a:lnTo>
                      <a:pt x="188199" y="36830"/>
                    </a:lnTo>
                    <a:lnTo>
                      <a:pt x="186659" y="35560"/>
                    </a:lnTo>
                    <a:lnTo>
                      <a:pt x="185147" y="35551"/>
                    </a:lnTo>
                    <a:lnTo>
                      <a:pt x="183572" y="34290"/>
                    </a:lnTo>
                    <a:lnTo>
                      <a:pt x="181985" y="34290"/>
                    </a:lnTo>
                    <a:lnTo>
                      <a:pt x="180364" y="33020"/>
                    </a:lnTo>
                    <a:close/>
                  </a:path>
                  <a:path w="215900" h="511810">
                    <a:moveTo>
                      <a:pt x="82587" y="35559"/>
                    </a:moveTo>
                    <a:lnTo>
                      <a:pt x="82475" y="36829"/>
                    </a:lnTo>
                    <a:lnTo>
                      <a:pt x="82587" y="35559"/>
                    </a:lnTo>
                    <a:close/>
                  </a:path>
                  <a:path w="215900" h="511810">
                    <a:moveTo>
                      <a:pt x="139136" y="34290"/>
                    </a:moveTo>
                    <a:lnTo>
                      <a:pt x="130739" y="34290"/>
                    </a:lnTo>
                    <a:lnTo>
                      <a:pt x="130925" y="36830"/>
                    </a:lnTo>
                    <a:lnTo>
                      <a:pt x="130895" y="35560"/>
                    </a:lnTo>
                    <a:lnTo>
                      <a:pt x="140130" y="35560"/>
                    </a:lnTo>
                    <a:lnTo>
                      <a:pt x="139136" y="34290"/>
                    </a:lnTo>
                    <a:close/>
                  </a:path>
                  <a:path w="215900" h="511810">
                    <a:moveTo>
                      <a:pt x="56463" y="34289"/>
                    </a:moveTo>
                    <a:lnTo>
                      <a:pt x="29104" y="34289"/>
                    </a:lnTo>
                    <a:lnTo>
                      <a:pt x="27437" y="35559"/>
                    </a:lnTo>
                    <a:lnTo>
                      <a:pt x="57718" y="35559"/>
                    </a:lnTo>
                    <a:lnTo>
                      <a:pt x="56463" y="34289"/>
                    </a:lnTo>
                    <a:close/>
                  </a:path>
                  <a:path w="215900" h="511810">
                    <a:moveTo>
                      <a:pt x="82796" y="34289"/>
                    </a:moveTo>
                    <a:lnTo>
                      <a:pt x="82666" y="35559"/>
                    </a:lnTo>
                    <a:lnTo>
                      <a:pt x="82796" y="34289"/>
                    </a:lnTo>
                    <a:close/>
                  </a:path>
                  <a:path w="215900" h="511810">
                    <a:moveTo>
                      <a:pt x="130739" y="34290"/>
                    </a:moveTo>
                    <a:lnTo>
                      <a:pt x="130525" y="34290"/>
                    </a:lnTo>
                    <a:lnTo>
                      <a:pt x="130823" y="35560"/>
                    </a:lnTo>
                    <a:lnTo>
                      <a:pt x="130739" y="34290"/>
                    </a:lnTo>
                    <a:close/>
                  </a:path>
                  <a:path w="215900" h="511810">
                    <a:moveTo>
                      <a:pt x="136454" y="13970"/>
                    </a:moveTo>
                    <a:lnTo>
                      <a:pt x="109095" y="13970"/>
                    </a:lnTo>
                    <a:lnTo>
                      <a:pt x="110698" y="15240"/>
                    </a:lnTo>
                    <a:lnTo>
                      <a:pt x="114969" y="15240"/>
                    </a:lnTo>
                    <a:lnTo>
                      <a:pt x="116422" y="16510"/>
                    </a:lnTo>
                    <a:lnTo>
                      <a:pt x="117175" y="16510"/>
                    </a:lnTo>
                    <a:lnTo>
                      <a:pt x="118517" y="17780"/>
                    </a:lnTo>
                    <a:lnTo>
                      <a:pt x="119176" y="17780"/>
                    </a:lnTo>
                    <a:lnTo>
                      <a:pt x="120444" y="19050"/>
                    </a:lnTo>
                    <a:lnTo>
                      <a:pt x="121159" y="19050"/>
                    </a:lnTo>
                    <a:lnTo>
                      <a:pt x="122352" y="20320"/>
                    </a:lnTo>
                    <a:lnTo>
                      <a:pt x="122997" y="20320"/>
                    </a:lnTo>
                    <a:lnTo>
                      <a:pt x="124115" y="21590"/>
                    </a:lnTo>
                    <a:lnTo>
                      <a:pt x="124563" y="21590"/>
                    </a:lnTo>
                    <a:lnTo>
                      <a:pt x="125531" y="22860"/>
                    </a:lnTo>
                    <a:lnTo>
                      <a:pt x="126376" y="24130"/>
                    </a:lnTo>
                    <a:lnTo>
                      <a:pt x="126102" y="24130"/>
                    </a:lnTo>
                    <a:lnTo>
                      <a:pt x="126997" y="25400"/>
                    </a:lnTo>
                    <a:lnTo>
                      <a:pt x="127453" y="25400"/>
                    </a:lnTo>
                    <a:lnTo>
                      <a:pt x="128198" y="26670"/>
                    </a:lnTo>
                    <a:lnTo>
                      <a:pt x="128792" y="27940"/>
                    </a:lnTo>
                    <a:lnTo>
                      <a:pt x="128527" y="27940"/>
                    </a:lnTo>
                    <a:lnTo>
                      <a:pt x="129123" y="29210"/>
                    </a:lnTo>
                    <a:lnTo>
                      <a:pt x="129622" y="30480"/>
                    </a:lnTo>
                    <a:lnTo>
                      <a:pt x="130065" y="31750"/>
                    </a:lnTo>
                    <a:lnTo>
                      <a:pt x="130223" y="31750"/>
                    </a:lnTo>
                    <a:lnTo>
                      <a:pt x="130558" y="34290"/>
                    </a:lnTo>
                    <a:lnTo>
                      <a:pt x="139136" y="34290"/>
                    </a:lnTo>
                    <a:lnTo>
                      <a:pt x="140999" y="35560"/>
                    </a:lnTo>
                    <a:lnTo>
                      <a:pt x="145112" y="35560"/>
                    </a:lnTo>
                    <a:lnTo>
                      <a:pt x="145047" y="34290"/>
                    </a:lnTo>
                    <a:lnTo>
                      <a:pt x="144810" y="33020"/>
                    </a:lnTo>
                    <a:lnTo>
                      <a:pt x="144444" y="30480"/>
                    </a:lnTo>
                    <a:lnTo>
                      <a:pt x="144051" y="29210"/>
                    </a:lnTo>
                    <a:lnTo>
                      <a:pt x="143520" y="26670"/>
                    </a:lnTo>
                    <a:lnTo>
                      <a:pt x="142240" y="24130"/>
                    </a:lnTo>
                    <a:lnTo>
                      <a:pt x="141493" y="21590"/>
                    </a:lnTo>
                    <a:lnTo>
                      <a:pt x="139683" y="19050"/>
                    </a:lnTo>
                    <a:lnTo>
                      <a:pt x="138679" y="17780"/>
                    </a:lnTo>
                    <a:lnTo>
                      <a:pt x="137571" y="15240"/>
                    </a:lnTo>
                    <a:lnTo>
                      <a:pt x="136454" y="13970"/>
                    </a:lnTo>
                    <a:close/>
                  </a:path>
                  <a:path w="215900" h="511810">
                    <a:moveTo>
                      <a:pt x="128259" y="6350"/>
                    </a:moveTo>
                    <a:lnTo>
                      <a:pt x="85199" y="6349"/>
                    </a:lnTo>
                    <a:lnTo>
                      <a:pt x="74779" y="17779"/>
                    </a:lnTo>
                    <a:lnTo>
                      <a:pt x="73775" y="19049"/>
                    </a:lnTo>
                    <a:lnTo>
                      <a:pt x="72002" y="21589"/>
                    </a:lnTo>
                    <a:lnTo>
                      <a:pt x="71210" y="24129"/>
                    </a:lnTo>
                    <a:lnTo>
                      <a:pt x="70522" y="25399"/>
                    </a:lnTo>
                    <a:lnTo>
                      <a:pt x="69917" y="26669"/>
                    </a:lnTo>
                    <a:lnTo>
                      <a:pt x="69429" y="29209"/>
                    </a:lnTo>
                    <a:lnTo>
                      <a:pt x="68973" y="30479"/>
                    </a:lnTo>
                    <a:lnTo>
                      <a:pt x="68652" y="33019"/>
                    </a:lnTo>
                    <a:lnTo>
                      <a:pt x="68380" y="34289"/>
                    </a:lnTo>
                    <a:lnTo>
                      <a:pt x="68310" y="35550"/>
                    </a:lnTo>
                    <a:lnTo>
                      <a:pt x="74367" y="34289"/>
                    </a:lnTo>
                    <a:lnTo>
                      <a:pt x="82796" y="34289"/>
                    </a:lnTo>
                    <a:lnTo>
                      <a:pt x="82927" y="33019"/>
                    </a:lnTo>
                    <a:lnTo>
                      <a:pt x="83146" y="33019"/>
                    </a:lnTo>
                    <a:lnTo>
                      <a:pt x="83557" y="31749"/>
                    </a:lnTo>
                    <a:lnTo>
                      <a:pt x="83931" y="30479"/>
                    </a:lnTo>
                    <a:lnTo>
                      <a:pt x="83799" y="30479"/>
                    </a:lnTo>
                    <a:lnTo>
                      <a:pt x="84358" y="29209"/>
                    </a:lnTo>
                    <a:lnTo>
                      <a:pt x="84869" y="27939"/>
                    </a:lnTo>
                    <a:lnTo>
                      <a:pt x="84667" y="27939"/>
                    </a:lnTo>
                    <a:lnTo>
                      <a:pt x="85375" y="26669"/>
                    </a:lnTo>
                    <a:lnTo>
                      <a:pt x="86005" y="25399"/>
                    </a:lnTo>
                    <a:lnTo>
                      <a:pt x="86461" y="25399"/>
                    </a:lnTo>
                    <a:lnTo>
                      <a:pt x="87356" y="24129"/>
                    </a:lnTo>
                    <a:lnTo>
                      <a:pt x="87082" y="24129"/>
                    </a:lnTo>
                    <a:lnTo>
                      <a:pt x="88014" y="22859"/>
                    </a:lnTo>
                    <a:lnTo>
                      <a:pt x="88896" y="21589"/>
                    </a:lnTo>
                    <a:lnTo>
                      <a:pt x="89431" y="21589"/>
                    </a:lnTo>
                    <a:lnTo>
                      <a:pt x="90512" y="20319"/>
                    </a:lnTo>
                    <a:lnTo>
                      <a:pt x="91107" y="20319"/>
                    </a:lnTo>
                    <a:lnTo>
                      <a:pt x="92299" y="19049"/>
                    </a:lnTo>
                    <a:lnTo>
                      <a:pt x="93015" y="19049"/>
                    </a:lnTo>
                    <a:lnTo>
                      <a:pt x="94282" y="17779"/>
                    </a:lnTo>
                    <a:lnTo>
                      <a:pt x="94835" y="17779"/>
                    </a:lnTo>
                    <a:lnTo>
                      <a:pt x="96214" y="16509"/>
                    </a:lnTo>
                    <a:lnTo>
                      <a:pt x="97094" y="16509"/>
                    </a:lnTo>
                    <a:lnTo>
                      <a:pt x="98510" y="15239"/>
                    </a:lnTo>
                    <a:lnTo>
                      <a:pt x="102780" y="15240"/>
                    </a:lnTo>
                    <a:lnTo>
                      <a:pt x="104345" y="13970"/>
                    </a:lnTo>
                    <a:lnTo>
                      <a:pt x="136454" y="13970"/>
                    </a:lnTo>
                    <a:lnTo>
                      <a:pt x="135281" y="12700"/>
                    </a:lnTo>
                    <a:lnTo>
                      <a:pt x="133937" y="11430"/>
                    </a:lnTo>
                    <a:lnTo>
                      <a:pt x="132637" y="10160"/>
                    </a:lnTo>
                    <a:lnTo>
                      <a:pt x="131288" y="8890"/>
                    </a:lnTo>
                    <a:lnTo>
                      <a:pt x="129748" y="7620"/>
                    </a:lnTo>
                    <a:lnTo>
                      <a:pt x="128259" y="6350"/>
                    </a:lnTo>
                    <a:close/>
                  </a:path>
                  <a:path w="215900" h="511810">
                    <a:moveTo>
                      <a:pt x="53912" y="33019"/>
                    </a:moveTo>
                    <a:lnTo>
                      <a:pt x="32274" y="33019"/>
                    </a:lnTo>
                    <a:lnTo>
                      <a:pt x="30653" y="34289"/>
                    </a:lnTo>
                    <a:lnTo>
                      <a:pt x="55209" y="34289"/>
                    </a:lnTo>
                    <a:lnTo>
                      <a:pt x="53912" y="33019"/>
                    </a:lnTo>
                    <a:close/>
                  </a:path>
                  <a:path w="215900" h="511810">
                    <a:moveTo>
                      <a:pt x="83198" y="33019"/>
                    </a:moveTo>
                    <a:lnTo>
                      <a:pt x="82927" y="33019"/>
                    </a:lnTo>
                    <a:lnTo>
                      <a:pt x="82826" y="34289"/>
                    </a:lnTo>
                    <a:lnTo>
                      <a:pt x="83198" y="33019"/>
                    </a:lnTo>
                    <a:close/>
                  </a:path>
                  <a:path w="215900" h="511810">
                    <a:moveTo>
                      <a:pt x="49781" y="31749"/>
                    </a:moveTo>
                    <a:lnTo>
                      <a:pt x="35629" y="31749"/>
                    </a:lnTo>
                    <a:lnTo>
                      <a:pt x="33908" y="33019"/>
                    </a:lnTo>
                    <a:lnTo>
                      <a:pt x="51149" y="33019"/>
                    </a:lnTo>
                    <a:lnTo>
                      <a:pt x="49781" y="31749"/>
                    </a:lnTo>
                    <a:close/>
                  </a:path>
                  <a:path w="215900" h="511810">
                    <a:moveTo>
                      <a:pt x="130223" y="31750"/>
                    </a:moveTo>
                    <a:lnTo>
                      <a:pt x="129902" y="31750"/>
                    </a:lnTo>
                    <a:lnTo>
                      <a:pt x="130312" y="33020"/>
                    </a:lnTo>
                    <a:lnTo>
                      <a:pt x="130223" y="31750"/>
                    </a:lnTo>
                    <a:close/>
                  </a:path>
                  <a:path w="215900" h="511810">
                    <a:moveTo>
                      <a:pt x="177010" y="31750"/>
                    </a:moveTo>
                    <a:lnTo>
                      <a:pt x="162634" y="31750"/>
                    </a:lnTo>
                    <a:lnTo>
                      <a:pt x="161298" y="33020"/>
                    </a:lnTo>
                    <a:lnTo>
                      <a:pt x="178731" y="33020"/>
                    </a:lnTo>
                    <a:lnTo>
                      <a:pt x="177010" y="31750"/>
                    </a:lnTo>
                    <a:close/>
                  </a:path>
                  <a:path w="215900" h="511810">
                    <a:moveTo>
                      <a:pt x="86622" y="25399"/>
                    </a:moveTo>
                    <a:lnTo>
                      <a:pt x="86005" y="25399"/>
                    </a:lnTo>
                    <a:lnTo>
                      <a:pt x="85802" y="26669"/>
                    </a:lnTo>
                    <a:lnTo>
                      <a:pt x="86622" y="25399"/>
                    </a:lnTo>
                    <a:close/>
                  </a:path>
                  <a:path w="215900" h="511810">
                    <a:moveTo>
                      <a:pt x="127453" y="25400"/>
                    </a:moveTo>
                    <a:lnTo>
                      <a:pt x="126836" y="25400"/>
                    </a:lnTo>
                    <a:lnTo>
                      <a:pt x="127656" y="26670"/>
                    </a:lnTo>
                    <a:lnTo>
                      <a:pt x="127453" y="25400"/>
                    </a:lnTo>
                    <a:close/>
                  </a:path>
                  <a:path w="215900" h="511810">
                    <a:moveTo>
                      <a:pt x="89607" y="21589"/>
                    </a:moveTo>
                    <a:lnTo>
                      <a:pt x="88896" y="21589"/>
                    </a:lnTo>
                    <a:lnTo>
                      <a:pt x="88564" y="22859"/>
                    </a:lnTo>
                    <a:lnTo>
                      <a:pt x="89607" y="21589"/>
                    </a:lnTo>
                    <a:close/>
                  </a:path>
                  <a:path w="215900" h="511810">
                    <a:moveTo>
                      <a:pt x="124563" y="21590"/>
                    </a:moveTo>
                    <a:lnTo>
                      <a:pt x="123851" y="21590"/>
                    </a:lnTo>
                    <a:lnTo>
                      <a:pt x="124895" y="22860"/>
                    </a:lnTo>
                    <a:lnTo>
                      <a:pt x="124563" y="21590"/>
                    </a:lnTo>
                    <a:close/>
                  </a:path>
                  <a:path w="215900" h="511810">
                    <a:moveTo>
                      <a:pt x="99602" y="15239"/>
                    </a:moveTo>
                    <a:lnTo>
                      <a:pt x="98510" y="15239"/>
                    </a:lnTo>
                    <a:lnTo>
                      <a:pt x="98148" y="16509"/>
                    </a:lnTo>
                    <a:lnTo>
                      <a:pt x="99602" y="15239"/>
                    </a:lnTo>
                    <a:close/>
                  </a:path>
                  <a:path w="215900" h="511810">
                    <a:moveTo>
                      <a:pt x="114969" y="15240"/>
                    </a:moveTo>
                    <a:lnTo>
                      <a:pt x="113819" y="15240"/>
                    </a:lnTo>
                    <a:lnTo>
                      <a:pt x="115273" y="16510"/>
                    </a:lnTo>
                    <a:lnTo>
                      <a:pt x="114969" y="15240"/>
                    </a:lnTo>
                    <a:close/>
                  </a:path>
                  <a:path w="215900" h="511810">
                    <a:moveTo>
                      <a:pt x="123420" y="3810"/>
                    </a:moveTo>
                    <a:lnTo>
                      <a:pt x="90073" y="3809"/>
                    </a:lnTo>
                    <a:lnTo>
                      <a:pt x="88344" y="5079"/>
                    </a:lnTo>
                    <a:lnTo>
                      <a:pt x="86670" y="6349"/>
                    </a:lnTo>
                    <a:lnTo>
                      <a:pt x="126752" y="6350"/>
                    </a:lnTo>
                    <a:lnTo>
                      <a:pt x="123420" y="3810"/>
                    </a:lnTo>
                    <a:close/>
                  </a:path>
                  <a:path w="215900" h="511810">
                    <a:moveTo>
                      <a:pt x="119916" y="2540"/>
                    </a:moveTo>
                    <a:lnTo>
                      <a:pt x="93476" y="2539"/>
                    </a:lnTo>
                    <a:lnTo>
                      <a:pt x="91700" y="3809"/>
                    </a:lnTo>
                    <a:lnTo>
                      <a:pt x="121730" y="3810"/>
                    </a:lnTo>
                    <a:lnTo>
                      <a:pt x="119916" y="2540"/>
                    </a:lnTo>
                    <a:close/>
                  </a:path>
                  <a:path w="215900" h="511810">
                    <a:moveTo>
                      <a:pt x="116357" y="1270"/>
                    </a:moveTo>
                    <a:lnTo>
                      <a:pt x="97107" y="1269"/>
                    </a:lnTo>
                    <a:lnTo>
                      <a:pt x="95236" y="2539"/>
                    </a:lnTo>
                    <a:lnTo>
                      <a:pt x="118207" y="2540"/>
                    </a:lnTo>
                    <a:lnTo>
                      <a:pt x="116357" y="1270"/>
                    </a:lnTo>
                    <a:close/>
                  </a:path>
                  <a:path w="215900" h="511810">
                    <a:moveTo>
                      <a:pt x="110579" y="0"/>
                    </a:moveTo>
                    <a:lnTo>
                      <a:pt x="102839" y="0"/>
                    </a:lnTo>
                    <a:lnTo>
                      <a:pt x="100855" y="1269"/>
                    </a:lnTo>
                    <a:lnTo>
                      <a:pt x="112609" y="1270"/>
                    </a:lnTo>
                    <a:lnTo>
                      <a:pt x="11057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object 30"/>
              <p:cNvSpPr/>
              <p:nvPr/>
            </p:nvSpPr>
            <p:spPr>
              <a:xfrm>
                <a:off x="719754" y="5403454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788" y="0"/>
                    </a:moveTo>
                    <a:lnTo>
                      <a:pt x="0" y="0"/>
                    </a:lnTo>
                    <a:lnTo>
                      <a:pt x="0" y="19760"/>
                    </a:lnTo>
                    <a:lnTo>
                      <a:pt x="19788" y="19760"/>
                    </a:lnTo>
                    <a:lnTo>
                      <a:pt x="197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object 31"/>
              <p:cNvSpPr/>
              <p:nvPr/>
            </p:nvSpPr>
            <p:spPr>
              <a:xfrm>
                <a:off x="758735" y="5403454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825" y="0"/>
                    </a:moveTo>
                    <a:lnTo>
                      <a:pt x="0" y="0"/>
                    </a:lnTo>
                    <a:lnTo>
                      <a:pt x="0" y="19760"/>
                    </a:lnTo>
                    <a:lnTo>
                      <a:pt x="19825" y="19760"/>
                    </a:lnTo>
                    <a:lnTo>
                      <a:pt x="198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object 32"/>
              <p:cNvSpPr/>
              <p:nvPr/>
            </p:nvSpPr>
            <p:spPr>
              <a:xfrm>
                <a:off x="758735" y="5463888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825" y="0"/>
                    </a:moveTo>
                    <a:lnTo>
                      <a:pt x="0" y="0"/>
                    </a:lnTo>
                    <a:lnTo>
                      <a:pt x="0" y="19764"/>
                    </a:lnTo>
                    <a:lnTo>
                      <a:pt x="19825" y="19764"/>
                    </a:lnTo>
                    <a:lnTo>
                      <a:pt x="198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object 33"/>
              <p:cNvSpPr/>
              <p:nvPr/>
            </p:nvSpPr>
            <p:spPr>
              <a:xfrm>
                <a:off x="719755" y="5463888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788" y="0"/>
                    </a:moveTo>
                    <a:lnTo>
                      <a:pt x="0" y="0"/>
                    </a:lnTo>
                    <a:lnTo>
                      <a:pt x="0" y="19764"/>
                    </a:lnTo>
                    <a:lnTo>
                      <a:pt x="19788" y="19764"/>
                    </a:lnTo>
                    <a:lnTo>
                      <a:pt x="197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object 34"/>
              <p:cNvSpPr/>
              <p:nvPr/>
            </p:nvSpPr>
            <p:spPr>
              <a:xfrm>
                <a:off x="719755" y="5524326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788" y="0"/>
                    </a:moveTo>
                    <a:lnTo>
                      <a:pt x="0" y="0"/>
                    </a:lnTo>
                    <a:lnTo>
                      <a:pt x="0" y="19763"/>
                    </a:lnTo>
                    <a:lnTo>
                      <a:pt x="19788" y="19763"/>
                    </a:lnTo>
                    <a:lnTo>
                      <a:pt x="197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object 35"/>
              <p:cNvSpPr/>
              <p:nvPr/>
            </p:nvSpPr>
            <p:spPr>
              <a:xfrm>
                <a:off x="758735" y="5524326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825" y="0"/>
                    </a:moveTo>
                    <a:lnTo>
                      <a:pt x="0" y="0"/>
                    </a:lnTo>
                    <a:lnTo>
                      <a:pt x="0" y="19763"/>
                    </a:lnTo>
                    <a:lnTo>
                      <a:pt x="19825" y="19763"/>
                    </a:lnTo>
                    <a:lnTo>
                      <a:pt x="198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0" name="object 36"/>
              <p:cNvSpPr/>
              <p:nvPr/>
            </p:nvSpPr>
            <p:spPr>
              <a:xfrm>
                <a:off x="758735" y="5584766"/>
                <a:ext cx="20320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20319">
                    <a:moveTo>
                      <a:pt x="19825" y="0"/>
                    </a:moveTo>
                    <a:lnTo>
                      <a:pt x="0" y="0"/>
                    </a:lnTo>
                    <a:lnTo>
                      <a:pt x="0" y="19762"/>
                    </a:lnTo>
                    <a:lnTo>
                      <a:pt x="19825" y="19762"/>
                    </a:lnTo>
                    <a:lnTo>
                      <a:pt x="1982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15" name="Agrupar 114"/>
          <p:cNvGrpSpPr/>
          <p:nvPr/>
        </p:nvGrpSpPr>
        <p:grpSpPr>
          <a:xfrm>
            <a:off x="3614442" y="2859326"/>
            <a:ext cx="6776090" cy="1760272"/>
            <a:chOff x="3614442" y="2859326"/>
            <a:chExt cx="6776090" cy="1760272"/>
          </a:xfrm>
        </p:grpSpPr>
        <p:grpSp>
          <p:nvGrpSpPr>
            <p:cNvPr id="46" name="Agrupar 45"/>
            <p:cNvGrpSpPr/>
            <p:nvPr/>
          </p:nvGrpSpPr>
          <p:grpSpPr>
            <a:xfrm>
              <a:off x="3614442" y="2859326"/>
              <a:ext cx="6776090" cy="1760272"/>
              <a:chOff x="1442340" y="2331082"/>
              <a:chExt cx="9519285" cy="4013836"/>
            </a:xfrm>
          </p:grpSpPr>
          <p:sp>
            <p:nvSpPr>
              <p:cNvPr id="47" name="object 3"/>
              <p:cNvSpPr/>
              <p:nvPr/>
            </p:nvSpPr>
            <p:spPr>
              <a:xfrm>
                <a:off x="3013650" y="2756941"/>
                <a:ext cx="3186616" cy="1477593"/>
              </a:xfrm>
              <a:custGeom>
                <a:avLst/>
                <a:gdLst/>
                <a:ahLst/>
                <a:cxnLst/>
                <a:rect l="l" t="t" r="r" b="b"/>
                <a:pathLst>
                  <a:path w="2641600" h="1533525">
                    <a:moveTo>
                      <a:pt x="2625725" y="0"/>
                    </a:moveTo>
                    <a:lnTo>
                      <a:pt x="0" y="0"/>
                    </a:lnTo>
                    <a:lnTo>
                      <a:pt x="0" y="1533144"/>
                    </a:lnTo>
                    <a:lnTo>
                      <a:pt x="1265809" y="847978"/>
                    </a:lnTo>
                    <a:lnTo>
                      <a:pt x="2634578" y="847978"/>
                    </a:lnTo>
                    <a:lnTo>
                      <a:pt x="2625725" y="0"/>
                    </a:lnTo>
                    <a:close/>
                  </a:path>
                  <a:path w="2641600" h="1533525">
                    <a:moveTo>
                      <a:pt x="2634578" y="847978"/>
                    </a:moveTo>
                    <a:lnTo>
                      <a:pt x="1265809" y="847978"/>
                    </a:lnTo>
                    <a:lnTo>
                      <a:pt x="1273484" y="851008"/>
                    </a:lnTo>
                    <a:lnTo>
                      <a:pt x="1289260" y="857855"/>
                    </a:lnTo>
                    <a:lnTo>
                      <a:pt x="1312553" y="868240"/>
                    </a:lnTo>
                    <a:lnTo>
                      <a:pt x="2602645" y="1457267"/>
                    </a:lnTo>
                    <a:lnTo>
                      <a:pt x="2623377" y="1465885"/>
                    </a:lnTo>
                    <a:lnTo>
                      <a:pt x="2636387" y="1470823"/>
                    </a:lnTo>
                    <a:lnTo>
                      <a:pt x="2641092" y="1471802"/>
                    </a:lnTo>
                    <a:lnTo>
                      <a:pt x="2634578" y="847978"/>
                    </a:lnTo>
                    <a:close/>
                  </a:path>
                </a:pathLst>
              </a:custGeom>
              <a:solidFill>
                <a:srgbClr val="FFFF89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48" name="object 4"/>
              <p:cNvSpPr txBox="1"/>
              <p:nvPr/>
            </p:nvSpPr>
            <p:spPr>
              <a:xfrm>
                <a:off x="3307376" y="2331082"/>
                <a:ext cx="2608074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19125" marR="5080" indent="-60706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latin typeface="+mj-lt"/>
                    <a:cs typeface="Tahoma"/>
                  </a:rPr>
                  <a:t>11% acima da media  brasileira</a:t>
                </a:r>
                <a:endParaRPr sz="1100" dirty="0">
                  <a:latin typeface="+mj-lt"/>
                  <a:cs typeface="Tahoma"/>
                </a:endParaRPr>
              </a:p>
            </p:txBody>
          </p:sp>
          <p:sp>
            <p:nvSpPr>
              <p:cNvPr id="49" name="object 17"/>
              <p:cNvSpPr/>
              <p:nvPr/>
            </p:nvSpPr>
            <p:spPr>
              <a:xfrm>
                <a:off x="1838580" y="2926105"/>
                <a:ext cx="792480" cy="2490470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2490470">
                    <a:moveTo>
                      <a:pt x="0" y="2490216"/>
                    </a:moveTo>
                    <a:lnTo>
                      <a:pt x="792480" y="2490216"/>
                    </a:lnTo>
                    <a:lnTo>
                      <a:pt x="792480" y="0"/>
                    </a:lnTo>
                    <a:lnTo>
                      <a:pt x="0" y="0"/>
                    </a:lnTo>
                    <a:lnTo>
                      <a:pt x="0" y="2490216"/>
                    </a:lnTo>
                    <a:close/>
                  </a:path>
                </a:pathLst>
              </a:custGeom>
              <a:solidFill>
                <a:srgbClr val="C1803F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0" name="object 18"/>
              <p:cNvSpPr/>
              <p:nvPr/>
            </p:nvSpPr>
            <p:spPr>
              <a:xfrm>
                <a:off x="3425063" y="3317773"/>
                <a:ext cx="792480" cy="2098675"/>
              </a:xfrm>
              <a:custGeom>
                <a:avLst/>
                <a:gdLst/>
                <a:ahLst/>
                <a:cxnLst/>
                <a:rect l="l" t="t" r="r" b="b"/>
                <a:pathLst>
                  <a:path w="792479" h="2098675">
                    <a:moveTo>
                      <a:pt x="0" y="2098548"/>
                    </a:moveTo>
                    <a:lnTo>
                      <a:pt x="792479" y="2098548"/>
                    </a:lnTo>
                    <a:lnTo>
                      <a:pt x="792479" y="0"/>
                    </a:lnTo>
                    <a:lnTo>
                      <a:pt x="0" y="0"/>
                    </a:lnTo>
                    <a:lnTo>
                      <a:pt x="0" y="2098548"/>
                    </a:lnTo>
                    <a:close/>
                  </a:path>
                </a:pathLst>
              </a:custGeom>
              <a:solidFill>
                <a:srgbClr val="C1803F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1" name="object 19"/>
              <p:cNvSpPr/>
              <p:nvPr/>
            </p:nvSpPr>
            <p:spPr>
              <a:xfrm>
                <a:off x="5011548" y="3461029"/>
                <a:ext cx="792480" cy="1955800"/>
              </a:xfrm>
              <a:custGeom>
                <a:avLst/>
                <a:gdLst/>
                <a:ahLst/>
                <a:cxnLst/>
                <a:rect l="l" t="t" r="r" b="b"/>
                <a:pathLst>
                  <a:path w="792479" h="1955800">
                    <a:moveTo>
                      <a:pt x="792479" y="0"/>
                    </a:moveTo>
                    <a:lnTo>
                      <a:pt x="0" y="0"/>
                    </a:lnTo>
                    <a:lnTo>
                      <a:pt x="0" y="1955292"/>
                    </a:lnTo>
                    <a:lnTo>
                      <a:pt x="792479" y="1955292"/>
                    </a:lnTo>
                    <a:lnTo>
                      <a:pt x="792479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2" name="object 20"/>
              <p:cNvSpPr/>
              <p:nvPr/>
            </p:nvSpPr>
            <p:spPr>
              <a:xfrm>
                <a:off x="6598031" y="3534181"/>
                <a:ext cx="792480" cy="1882139"/>
              </a:xfrm>
              <a:custGeom>
                <a:avLst/>
                <a:gdLst/>
                <a:ahLst/>
                <a:cxnLst/>
                <a:rect l="l" t="t" r="r" b="b"/>
                <a:pathLst>
                  <a:path w="792479" h="1882139">
                    <a:moveTo>
                      <a:pt x="792480" y="0"/>
                    </a:moveTo>
                    <a:lnTo>
                      <a:pt x="0" y="0"/>
                    </a:lnTo>
                    <a:lnTo>
                      <a:pt x="0" y="1882140"/>
                    </a:lnTo>
                    <a:lnTo>
                      <a:pt x="792480" y="1882140"/>
                    </a:lnTo>
                    <a:lnTo>
                      <a:pt x="792480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3" name="object 21"/>
              <p:cNvSpPr/>
              <p:nvPr/>
            </p:nvSpPr>
            <p:spPr>
              <a:xfrm>
                <a:off x="8184516" y="4098061"/>
                <a:ext cx="794385" cy="1318260"/>
              </a:xfrm>
              <a:custGeom>
                <a:avLst/>
                <a:gdLst/>
                <a:ahLst/>
                <a:cxnLst/>
                <a:rect l="l" t="t" r="r" b="b"/>
                <a:pathLst>
                  <a:path w="794384" h="1318260">
                    <a:moveTo>
                      <a:pt x="794003" y="0"/>
                    </a:moveTo>
                    <a:lnTo>
                      <a:pt x="0" y="0"/>
                    </a:lnTo>
                    <a:lnTo>
                      <a:pt x="0" y="1318259"/>
                    </a:lnTo>
                    <a:lnTo>
                      <a:pt x="794003" y="1318259"/>
                    </a:lnTo>
                    <a:lnTo>
                      <a:pt x="794003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4" name="object 22"/>
              <p:cNvSpPr/>
              <p:nvPr/>
            </p:nvSpPr>
            <p:spPr>
              <a:xfrm>
                <a:off x="9770999" y="4370856"/>
                <a:ext cx="794385" cy="1045844"/>
              </a:xfrm>
              <a:custGeom>
                <a:avLst/>
                <a:gdLst/>
                <a:ahLst/>
                <a:cxnLst/>
                <a:rect l="l" t="t" r="r" b="b"/>
                <a:pathLst>
                  <a:path w="794384" h="1045845">
                    <a:moveTo>
                      <a:pt x="794004" y="0"/>
                    </a:moveTo>
                    <a:lnTo>
                      <a:pt x="0" y="0"/>
                    </a:lnTo>
                    <a:lnTo>
                      <a:pt x="0" y="1045463"/>
                    </a:lnTo>
                    <a:lnTo>
                      <a:pt x="794004" y="1045463"/>
                    </a:lnTo>
                    <a:lnTo>
                      <a:pt x="794004" y="0"/>
                    </a:lnTo>
                    <a:close/>
                  </a:path>
                </a:pathLst>
              </a:custGeom>
              <a:solidFill>
                <a:srgbClr val="01896C"/>
              </a:solidFill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5" name="object 23"/>
              <p:cNvSpPr/>
              <p:nvPr/>
            </p:nvSpPr>
            <p:spPr>
              <a:xfrm>
                <a:off x="1442340" y="5416320"/>
                <a:ext cx="95192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19285">
                    <a:moveTo>
                      <a:pt x="0" y="0"/>
                    </a:moveTo>
                    <a:lnTo>
                      <a:pt x="9518904" y="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6" name="object 24"/>
              <p:cNvSpPr/>
              <p:nvPr/>
            </p:nvSpPr>
            <p:spPr>
              <a:xfrm>
                <a:off x="1442340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7" name="object 25"/>
              <p:cNvSpPr/>
              <p:nvPr/>
            </p:nvSpPr>
            <p:spPr>
              <a:xfrm>
                <a:off x="3028823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8" name="object 26"/>
              <p:cNvSpPr/>
              <p:nvPr/>
            </p:nvSpPr>
            <p:spPr>
              <a:xfrm>
                <a:off x="4615307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59" name="object 27"/>
              <p:cNvSpPr/>
              <p:nvPr/>
            </p:nvSpPr>
            <p:spPr>
              <a:xfrm>
                <a:off x="6201792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60" name="object 28"/>
              <p:cNvSpPr/>
              <p:nvPr/>
            </p:nvSpPr>
            <p:spPr>
              <a:xfrm>
                <a:off x="7788275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61" name="object 29"/>
              <p:cNvSpPr/>
              <p:nvPr/>
            </p:nvSpPr>
            <p:spPr>
              <a:xfrm>
                <a:off x="9374759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62" name="object 30"/>
              <p:cNvSpPr/>
              <p:nvPr/>
            </p:nvSpPr>
            <p:spPr>
              <a:xfrm>
                <a:off x="10961244" y="5416320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79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6096">
                <a:solidFill>
                  <a:srgbClr val="888888"/>
                </a:solidFill>
              </a:ln>
            </p:spPr>
            <p:txBody>
              <a:bodyPr wrap="square" lIns="0" tIns="0" rIns="0" bIns="0" rtlCol="0"/>
              <a:lstStyle/>
              <a:p>
                <a:endParaRPr sz="1100">
                  <a:latin typeface="+mj-lt"/>
                </a:endParaRPr>
              </a:p>
            </p:txBody>
          </p:sp>
          <p:sp>
            <p:nvSpPr>
              <p:cNvPr id="63" name="object 31"/>
              <p:cNvSpPr txBox="1"/>
              <p:nvPr/>
            </p:nvSpPr>
            <p:spPr>
              <a:xfrm>
                <a:off x="1905278" y="2391666"/>
                <a:ext cx="655322" cy="52196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spc="-3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4</a:t>
                </a: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.380</a:t>
                </a:r>
              </a:p>
            </p:txBody>
          </p:sp>
          <p:sp>
            <p:nvSpPr>
              <p:cNvPr id="64" name="object 32"/>
              <p:cNvSpPr txBox="1"/>
              <p:nvPr/>
            </p:nvSpPr>
            <p:spPr>
              <a:xfrm>
                <a:off x="3492055" y="2776975"/>
                <a:ext cx="658495" cy="52196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3.692</a:t>
                </a:r>
              </a:p>
            </p:txBody>
          </p:sp>
          <p:sp>
            <p:nvSpPr>
              <p:cNvPr id="65" name="object 33"/>
              <p:cNvSpPr txBox="1"/>
              <p:nvPr/>
            </p:nvSpPr>
            <p:spPr>
              <a:xfrm>
                <a:off x="5078539" y="2926105"/>
                <a:ext cx="658495" cy="52196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3.440</a:t>
                </a:r>
              </a:p>
            </p:txBody>
          </p:sp>
          <p:sp>
            <p:nvSpPr>
              <p:cNvPr id="66" name="object 34"/>
              <p:cNvSpPr txBox="1"/>
              <p:nvPr/>
            </p:nvSpPr>
            <p:spPr>
              <a:xfrm>
                <a:off x="6665023" y="2998448"/>
                <a:ext cx="659130" cy="521967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3.310</a:t>
                </a:r>
              </a:p>
            </p:txBody>
          </p:sp>
          <p:sp>
            <p:nvSpPr>
              <p:cNvPr id="67" name="object 35"/>
              <p:cNvSpPr txBox="1"/>
              <p:nvPr/>
            </p:nvSpPr>
            <p:spPr>
              <a:xfrm>
                <a:off x="9509359" y="3709286"/>
                <a:ext cx="1289037" cy="6417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R="5080" algn="ctr">
                  <a:lnSpc>
                    <a:spcPts val="2275"/>
                  </a:lnSpc>
                </a:pP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1.8</a:t>
                </a:r>
                <a:r>
                  <a:rPr sz="1400" b="1" spc="-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4</a:t>
                </a:r>
                <a:r>
                  <a:rPr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ahoma"/>
                  </a:rPr>
                  <a:t>0</a:t>
                </a:r>
              </a:p>
            </p:txBody>
          </p:sp>
          <p:sp>
            <p:nvSpPr>
              <p:cNvPr id="68" name="object 36"/>
              <p:cNvSpPr txBox="1"/>
              <p:nvPr/>
            </p:nvSpPr>
            <p:spPr>
              <a:xfrm>
                <a:off x="1456817" y="5540476"/>
                <a:ext cx="1557655" cy="804442"/>
              </a:xfrm>
              <a:prstGeom prst="rect">
                <a:avLst/>
              </a:prstGeom>
            </p:spPr>
            <p:txBody>
              <a:bodyPr vert="horz" wrap="square" lIns="0" tIns="10795" rIns="0" bIns="0" rtlCol="0">
                <a:spAutoFit/>
              </a:bodyPr>
              <a:lstStyle/>
              <a:p>
                <a:pPr marR="5080" algn="ctr">
                  <a:lnSpc>
                    <a:spcPct val="100600"/>
                  </a:lnSpc>
                  <a:spcBef>
                    <a:spcPts val="8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Melhor  Performance</a:t>
                </a:r>
                <a:r>
                  <a:rPr sz="1100" b="1" spc="-70" dirty="0">
                    <a:solidFill>
                      <a:srgbClr val="404040"/>
                    </a:solidFill>
                    <a:latin typeface="+mj-lt"/>
                    <a:cs typeface="Tahoma"/>
                  </a:rPr>
                  <a:t> 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SLC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69" name="object 37"/>
              <p:cNvSpPr txBox="1"/>
              <p:nvPr/>
            </p:nvSpPr>
            <p:spPr>
              <a:xfrm>
                <a:off x="3641218" y="5540476"/>
                <a:ext cx="362585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S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LC</a:t>
                </a:r>
                <a:endParaRPr sz="1100" b="1" dirty="0">
                  <a:latin typeface="+mj-lt"/>
                  <a:cs typeface="Tahoma"/>
                </a:endParaRPr>
              </a:p>
            </p:txBody>
          </p:sp>
          <p:sp>
            <p:nvSpPr>
              <p:cNvPr id="70" name="object 38"/>
              <p:cNvSpPr txBox="1"/>
              <p:nvPr/>
            </p:nvSpPr>
            <p:spPr>
              <a:xfrm>
                <a:off x="5154550" y="5540476"/>
                <a:ext cx="508635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B</a:t>
                </a: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rasil</a:t>
                </a:r>
                <a:endParaRPr sz="1100" b="1">
                  <a:latin typeface="+mj-lt"/>
                  <a:cs typeface="Tahoma"/>
                </a:endParaRPr>
              </a:p>
            </p:txBody>
          </p:sp>
          <p:sp>
            <p:nvSpPr>
              <p:cNvPr id="71" name="object 39"/>
              <p:cNvSpPr txBox="1"/>
              <p:nvPr/>
            </p:nvSpPr>
            <p:spPr>
              <a:xfrm>
                <a:off x="6301613" y="5540476"/>
                <a:ext cx="1388746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Estados</a:t>
                </a:r>
                <a:r>
                  <a:rPr sz="1100" b="1" spc="-50" dirty="0">
                    <a:solidFill>
                      <a:srgbClr val="404040"/>
                    </a:solidFill>
                    <a:latin typeface="+mj-lt"/>
                    <a:cs typeface="Tahoma"/>
                  </a:rPr>
                  <a:t> </a:t>
                </a: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Unidos</a:t>
                </a:r>
                <a:endParaRPr sz="1100" b="1">
                  <a:latin typeface="+mj-lt"/>
                  <a:cs typeface="Tahoma"/>
                </a:endParaRPr>
              </a:p>
            </p:txBody>
          </p:sp>
          <p:sp>
            <p:nvSpPr>
              <p:cNvPr id="72" name="object 40"/>
              <p:cNvSpPr txBox="1"/>
              <p:nvPr/>
            </p:nvSpPr>
            <p:spPr>
              <a:xfrm>
                <a:off x="8138541" y="5540476"/>
                <a:ext cx="887093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Ar</a:t>
                </a:r>
                <a:r>
                  <a:rPr sz="1100" b="1" dirty="0">
                    <a:solidFill>
                      <a:srgbClr val="404040"/>
                    </a:solidFill>
                    <a:latin typeface="+mj-lt"/>
                    <a:cs typeface="Tahoma"/>
                  </a:rPr>
                  <a:t>g</a:t>
                </a:r>
                <a:r>
                  <a:rPr sz="1100" b="1" spc="-10" dirty="0">
                    <a:solidFill>
                      <a:srgbClr val="404040"/>
                    </a:solidFill>
                    <a:latin typeface="+mj-lt"/>
                    <a:cs typeface="Tahoma"/>
                  </a:rPr>
                  <a:t>entina</a:t>
                </a:r>
                <a:endParaRPr sz="1100" b="1">
                  <a:latin typeface="+mj-lt"/>
                  <a:cs typeface="Tahoma"/>
                </a:endParaRPr>
              </a:p>
            </p:txBody>
          </p:sp>
          <p:sp>
            <p:nvSpPr>
              <p:cNvPr id="73" name="object 41"/>
              <p:cNvSpPr txBox="1"/>
              <p:nvPr/>
            </p:nvSpPr>
            <p:spPr>
              <a:xfrm>
                <a:off x="9905495" y="5540476"/>
                <a:ext cx="527684" cy="41377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100" b="1" spc="-5" dirty="0">
                    <a:solidFill>
                      <a:srgbClr val="404040"/>
                    </a:solidFill>
                    <a:latin typeface="+mj-lt"/>
                    <a:cs typeface="Tahoma"/>
                  </a:rPr>
                  <a:t>China</a:t>
                </a:r>
                <a:endParaRPr sz="1100" b="1">
                  <a:latin typeface="+mj-lt"/>
                  <a:cs typeface="Tahoma"/>
                </a:endParaRPr>
              </a:p>
            </p:txBody>
          </p:sp>
        </p:grpSp>
        <p:sp>
          <p:nvSpPr>
            <p:cNvPr id="111" name="Retângulo 110"/>
            <p:cNvSpPr/>
            <p:nvPr/>
          </p:nvSpPr>
          <p:spPr>
            <a:xfrm>
              <a:off x="8363926" y="3305547"/>
              <a:ext cx="611065" cy="360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algn="ctr">
                <a:lnSpc>
                  <a:spcPts val="2275"/>
                </a:lnSpc>
                <a:spcBef>
                  <a:spcPts val="100"/>
                </a:spcBef>
              </a:pP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2.320</a:t>
              </a:r>
            </a:p>
          </p:txBody>
        </p:sp>
      </p:grpSp>
      <p:grpSp>
        <p:nvGrpSpPr>
          <p:cNvPr id="116" name="Agrupar 115"/>
          <p:cNvGrpSpPr/>
          <p:nvPr/>
        </p:nvGrpSpPr>
        <p:grpSpPr>
          <a:xfrm>
            <a:off x="3608155" y="4773682"/>
            <a:ext cx="4395142" cy="1673205"/>
            <a:chOff x="3608155" y="4769324"/>
            <a:chExt cx="4395142" cy="1673205"/>
          </a:xfrm>
        </p:grpSpPr>
        <p:grpSp>
          <p:nvGrpSpPr>
            <p:cNvPr id="94" name="Agrupar 93"/>
            <p:cNvGrpSpPr/>
            <p:nvPr/>
          </p:nvGrpSpPr>
          <p:grpSpPr>
            <a:xfrm>
              <a:off x="3608155" y="4769324"/>
              <a:ext cx="4395142" cy="1673205"/>
              <a:chOff x="1811706" y="1792978"/>
              <a:chExt cx="8873236" cy="4788771"/>
            </a:xfrm>
          </p:grpSpPr>
          <p:sp>
            <p:nvSpPr>
              <p:cNvPr id="95" name="object 3"/>
              <p:cNvSpPr/>
              <p:nvPr/>
            </p:nvSpPr>
            <p:spPr>
              <a:xfrm>
                <a:off x="4770024" y="2752933"/>
                <a:ext cx="5863933" cy="2309278"/>
              </a:xfrm>
              <a:custGeom>
                <a:avLst/>
                <a:gdLst/>
                <a:ahLst/>
                <a:cxnLst/>
                <a:rect l="l" t="t" r="r" b="b"/>
                <a:pathLst>
                  <a:path w="2641600" h="1533525">
                    <a:moveTo>
                      <a:pt x="2625725" y="0"/>
                    </a:moveTo>
                    <a:lnTo>
                      <a:pt x="0" y="0"/>
                    </a:lnTo>
                    <a:lnTo>
                      <a:pt x="0" y="1533144"/>
                    </a:lnTo>
                    <a:lnTo>
                      <a:pt x="1265809" y="847978"/>
                    </a:lnTo>
                    <a:lnTo>
                      <a:pt x="2634578" y="847978"/>
                    </a:lnTo>
                    <a:lnTo>
                      <a:pt x="2625725" y="0"/>
                    </a:lnTo>
                    <a:close/>
                  </a:path>
                  <a:path w="2641600" h="1533525">
                    <a:moveTo>
                      <a:pt x="2634578" y="847978"/>
                    </a:moveTo>
                    <a:lnTo>
                      <a:pt x="1265809" y="847978"/>
                    </a:lnTo>
                    <a:lnTo>
                      <a:pt x="1273484" y="851008"/>
                    </a:lnTo>
                    <a:lnTo>
                      <a:pt x="1289260" y="857855"/>
                    </a:lnTo>
                    <a:lnTo>
                      <a:pt x="1312553" y="868240"/>
                    </a:lnTo>
                    <a:lnTo>
                      <a:pt x="2602645" y="1457267"/>
                    </a:lnTo>
                    <a:lnTo>
                      <a:pt x="2623377" y="1465885"/>
                    </a:lnTo>
                    <a:lnTo>
                      <a:pt x="2636387" y="1470823"/>
                    </a:lnTo>
                    <a:lnTo>
                      <a:pt x="2641092" y="1471802"/>
                    </a:lnTo>
                    <a:lnTo>
                      <a:pt x="2634578" y="847978"/>
                    </a:lnTo>
                    <a:close/>
                  </a:path>
                </a:pathLst>
              </a:custGeom>
              <a:solidFill>
                <a:srgbClr val="FFFF89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grpSp>
            <p:nvGrpSpPr>
              <p:cNvPr id="96" name="Agrupar 95"/>
              <p:cNvGrpSpPr/>
              <p:nvPr/>
            </p:nvGrpSpPr>
            <p:grpSpPr>
              <a:xfrm>
                <a:off x="1811706" y="1792978"/>
                <a:ext cx="8873236" cy="4788771"/>
                <a:chOff x="1811706" y="1792978"/>
                <a:chExt cx="8873236" cy="4788771"/>
              </a:xfrm>
            </p:grpSpPr>
            <p:sp>
              <p:nvSpPr>
                <p:cNvPr id="98" name="object 4"/>
                <p:cNvSpPr/>
                <p:nvPr/>
              </p:nvSpPr>
              <p:spPr>
                <a:xfrm>
                  <a:off x="2703500" y="2482271"/>
                  <a:ext cx="1183005" cy="30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004" h="3054350">
                      <a:moveTo>
                        <a:pt x="1182624" y="0"/>
                      </a:moveTo>
                      <a:lnTo>
                        <a:pt x="0" y="0"/>
                      </a:lnTo>
                      <a:lnTo>
                        <a:pt x="0" y="3054096"/>
                      </a:lnTo>
                      <a:lnTo>
                        <a:pt x="1182624" y="3054096"/>
                      </a:lnTo>
                      <a:lnTo>
                        <a:pt x="1182624" y="0"/>
                      </a:lnTo>
                      <a:close/>
                    </a:path>
                  </a:pathLst>
                </a:custGeom>
                <a:solidFill>
                  <a:srgbClr val="C1803F"/>
                </a:solidFill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99" name="object 5"/>
                <p:cNvSpPr/>
                <p:nvPr/>
              </p:nvSpPr>
              <p:spPr>
                <a:xfrm>
                  <a:off x="5660061" y="3587170"/>
                  <a:ext cx="1183005" cy="19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004" h="1949450">
                      <a:moveTo>
                        <a:pt x="1182623" y="0"/>
                      </a:moveTo>
                      <a:lnTo>
                        <a:pt x="0" y="0"/>
                      </a:lnTo>
                      <a:lnTo>
                        <a:pt x="0" y="1949196"/>
                      </a:lnTo>
                      <a:lnTo>
                        <a:pt x="1182623" y="1949196"/>
                      </a:lnTo>
                      <a:lnTo>
                        <a:pt x="1182623" y="0"/>
                      </a:lnTo>
                      <a:close/>
                    </a:path>
                  </a:pathLst>
                </a:custGeom>
                <a:solidFill>
                  <a:srgbClr val="C1803F"/>
                </a:solidFill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0" name="object 6"/>
                <p:cNvSpPr/>
                <p:nvPr/>
              </p:nvSpPr>
              <p:spPr>
                <a:xfrm>
                  <a:off x="8616620" y="4134287"/>
                  <a:ext cx="1181100" cy="140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100" h="1402079">
                      <a:moveTo>
                        <a:pt x="1181100" y="0"/>
                      </a:moveTo>
                      <a:lnTo>
                        <a:pt x="0" y="0"/>
                      </a:lnTo>
                      <a:lnTo>
                        <a:pt x="0" y="1402079"/>
                      </a:lnTo>
                      <a:lnTo>
                        <a:pt x="1181100" y="1402079"/>
                      </a:lnTo>
                      <a:lnTo>
                        <a:pt x="1181100" y="0"/>
                      </a:lnTo>
                      <a:close/>
                    </a:path>
                  </a:pathLst>
                </a:custGeom>
                <a:solidFill>
                  <a:srgbClr val="01896C"/>
                </a:solidFill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1" name="object 7"/>
                <p:cNvSpPr/>
                <p:nvPr/>
              </p:nvSpPr>
              <p:spPr>
                <a:xfrm>
                  <a:off x="1816532" y="5536367"/>
                  <a:ext cx="886841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410">
                      <a:moveTo>
                        <a:pt x="0" y="0"/>
                      </a:moveTo>
                      <a:lnTo>
                        <a:pt x="8868156" y="0"/>
                      </a:lnTo>
                    </a:path>
                  </a:pathLst>
                </a:custGeom>
                <a:ln w="6096">
                  <a:solidFill>
                    <a:srgbClr val="8888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2" name="object 8"/>
                <p:cNvSpPr/>
                <p:nvPr/>
              </p:nvSpPr>
              <p:spPr>
                <a:xfrm>
                  <a:off x="1816532" y="5536367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ln w="6096">
                  <a:solidFill>
                    <a:srgbClr val="8888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3" name="object 9"/>
                <p:cNvSpPr/>
                <p:nvPr/>
              </p:nvSpPr>
              <p:spPr>
                <a:xfrm>
                  <a:off x="4773092" y="5536367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ln w="6096">
                  <a:solidFill>
                    <a:srgbClr val="8888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4" name="object 10"/>
                <p:cNvSpPr/>
                <p:nvPr/>
              </p:nvSpPr>
              <p:spPr>
                <a:xfrm>
                  <a:off x="7729653" y="5536367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ln w="6096">
                  <a:solidFill>
                    <a:srgbClr val="8888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5" name="object 11"/>
                <p:cNvSpPr/>
                <p:nvPr/>
              </p:nvSpPr>
              <p:spPr>
                <a:xfrm>
                  <a:off x="10684688" y="5536367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ln w="6096">
                  <a:solidFill>
                    <a:srgbClr val="8888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106" name="object 12"/>
                <p:cNvSpPr txBox="1"/>
                <p:nvPr/>
              </p:nvSpPr>
              <p:spPr>
                <a:xfrm>
                  <a:off x="2780368" y="1792978"/>
                  <a:ext cx="1029268" cy="653311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>
                  <a:defPPr>
                    <a:defRPr lang="pt-BR"/>
                  </a:defPPr>
                  <a:lvl1pPr marL="12700" algn="ctr">
                    <a:lnSpc>
                      <a:spcPct val="100000"/>
                    </a:lnSpc>
                    <a:spcBef>
                      <a:spcPts val="105"/>
                    </a:spcBef>
                    <a:defRPr sz="1400" b="1" spc="-30">
                      <a:solidFill>
                        <a:srgbClr val="404040"/>
                      </a:solidFill>
                      <a:latin typeface="+mj-lt"/>
                      <a:cs typeface="Tahoma"/>
                    </a:defRPr>
                  </a:lvl1pPr>
                </a:lstStyle>
                <a:p>
                  <a:r>
                    <a:rPr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7.819</a:t>
                  </a:r>
                </a:p>
              </p:txBody>
            </p:sp>
            <p:sp>
              <p:nvSpPr>
                <p:cNvPr id="107" name="object 13"/>
                <p:cNvSpPr txBox="1"/>
                <p:nvPr/>
              </p:nvSpPr>
              <p:spPr>
                <a:xfrm>
                  <a:off x="1811706" y="5676980"/>
                  <a:ext cx="2966721" cy="904769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-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Melhor Fazenda SLC </a:t>
                  </a:r>
                  <a:r>
                    <a:rPr sz="1100" b="1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2ª</a:t>
                  </a:r>
                  <a:r>
                    <a:rPr sz="1100" b="1" spc="-4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 </a:t>
                  </a:r>
                  <a:r>
                    <a:rPr sz="1100" b="1" spc="-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Safra</a:t>
                  </a:r>
                  <a:endParaRPr sz="1100" b="1" dirty="0">
                    <a:latin typeface="+mj-lt"/>
                    <a:cs typeface="Tahoma"/>
                  </a:endParaRPr>
                </a:p>
              </p:txBody>
            </p:sp>
            <p:sp>
              <p:nvSpPr>
                <p:cNvPr id="108" name="object 14"/>
                <p:cNvSpPr txBox="1"/>
                <p:nvPr/>
              </p:nvSpPr>
              <p:spPr>
                <a:xfrm>
                  <a:off x="5598592" y="5676980"/>
                  <a:ext cx="1306831" cy="904769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-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SLC </a:t>
                  </a:r>
                  <a:r>
                    <a:rPr sz="1100" b="1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2ª</a:t>
                  </a:r>
                  <a:r>
                    <a:rPr sz="1100" b="1" spc="-70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 </a:t>
                  </a:r>
                  <a:r>
                    <a:rPr sz="1100" b="1" spc="-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Safra</a:t>
                  </a:r>
                  <a:endParaRPr sz="1100" b="1" dirty="0">
                    <a:latin typeface="+mj-lt"/>
                    <a:cs typeface="Tahoma"/>
                  </a:endParaRPr>
                </a:p>
              </p:txBody>
            </p:sp>
            <p:sp>
              <p:nvSpPr>
                <p:cNvPr id="109" name="object 15"/>
                <p:cNvSpPr txBox="1"/>
                <p:nvPr/>
              </p:nvSpPr>
              <p:spPr>
                <a:xfrm>
                  <a:off x="7999782" y="5676980"/>
                  <a:ext cx="2421889" cy="904769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-5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Brasil </a:t>
                  </a:r>
                  <a:r>
                    <a:rPr sz="1100" b="1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2ª safra</a:t>
                  </a:r>
                  <a:r>
                    <a:rPr sz="1100" b="1" spc="-60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 </a:t>
                  </a:r>
                  <a:r>
                    <a:rPr sz="1100" b="1" dirty="0">
                      <a:solidFill>
                        <a:srgbClr val="404040"/>
                      </a:solidFill>
                      <a:latin typeface="+mj-lt"/>
                      <a:cs typeface="Tahoma"/>
                    </a:rPr>
                    <a:t>(CONAB)</a:t>
                  </a:r>
                  <a:endParaRPr sz="1100" b="1" dirty="0">
                    <a:latin typeface="+mj-lt"/>
                    <a:cs typeface="Tahoma"/>
                  </a:endParaRPr>
                </a:p>
              </p:txBody>
            </p:sp>
            <p:sp>
              <p:nvSpPr>
                <p:cNvPr id="110" name="object 18"/>
                <p:cNvSpPr txBox="1"/>
                <p:nvPr/>
              </p:nvSpPr>
              <p:spPr>
                <a:xfrm>
                  <a:off x="5062690" y="2915002"/>
                  <a:ext cx="2376093" cy="655145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>
                  <a:defPPr>
                    <a:defRPr lang="pt-BR"/>
                  </a:defPPr>
                  <a:lvl1pPr marL="12700" algn="ctr">
                    <a:spcBef>
                      <a:spcPts val="105"/>
                    </a:spcBef>
                    <a:defRPr sz="1400" b="1" spc="-30">
                      <a:solidFill>
                        <a:srgbClr val="404040"/>
                      </a:solidFill>
                      <a:latin typeface="+mj-lt"/>
                      <a:cs typeface="Tahoma"/>
                    </a:defRPr>
                  </a:lvl1pPr>
                </a:lstStyle>
                <a:p>
                  <a:r>
                    <a:rPr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5.715</a:t>
                  </a:r>
                </a:p>
              </p:txBody>
            </p:sp>
          </p:grpSp>
          <p:sp>
            <p:nvSpPr>
              <p:cNvPr id="97" name="Retângulo 96"/>
              <p:cNvSpPr/>
              <p:nvPr/>
            </p:nvSpPr>
            <p:spPr>
              <a:xfrm>
                <a:off x="5243761" y="2115639"/>
                <a:ext cx="4971783" cy="748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9125" marR="5080" indent="-607060" algn="ctr">
                  <a:spcBef>
                    <a:spcPts val="95"/>
                  </a:spcBef>
                </a:pPr>
                <a:r>
                  <a:rPr lang="pt-BR" sz="1100" b="1" spc="-5" dirty="0">
                    <a:latin typeface="+mj-lt"/>
                    <a:cs typeface="Tahoma"/>
                  </a:rPr>
                  <a:t>22,3% Acima da média brasileira</a:t>
                </a:r>
              </a:p>
            </p:txBody>
          </p:sp>
        </p:grpSp>
        <p:sp>
          <p:nvSpPr>
            <p:cNvPr id="113" name="Retângulo 112"/>
            <p:cNvSpPr/>
            <p:nvPr/>
          </p:nvSpPr>
          <p:spPr>
            <a:xfrm>
              <a:off x="6972004" y="5352530"/>
              <a:ext cx="591829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pt-BR" sz="1400" b="1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ahoma"/>
                </a:rPr>
                <a:t>4.673</a:t>
              </a:r>
            </a:p>
          </p:txBody>
        </p:sp>
      </p:grpSp>
      <p:pic>
        <p:nvPicPr>
          <p:cNvPr id="117" name="Picture 4" descr="Algodão - UnionAgr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4" y="1387124"/>
            <a:ext cx="1251368" cy="9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Resultado de imagem para soja funod branco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1" y="3335200"/>
            <a:ext cx="971618" cy="6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0" descr="Image result for corn">
            <a:extLst>
              <a:ext uri="{FF2B5EF4-FFF2-40B4-BE49-F238E27FC236}">
                <a16:creationId xmlns:a16="http://schemas.microsoft.com/office/drawing/2014/main" id="{864957D6-9CD1-4961-9058-A70EB2767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 bwMode="auto">
          <a:xfrm rot="11392047" flipV="1">
            <a:off x="252935" y="5362907"/>
            <a:ext cx="1030949" cy="3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CaixaDeTexto 119"/>
          <p:cNvSpPr txBox="1"/>
          <p:nvPr/>
        </p:nvSpPr>
        <p:spPr>
          <a:xfrm>
            <a:off x="7672625" y="6334780"/>
            <a:ext cx="373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SLC Agrícola</a:t>
            </a:r>
          </a:p>
          <a:p>
            <a:pPr algn="ctr"/>
            <a:r>
              <a:rPr lang="en-US" sz="1200" dirty="0" err="1"/>
              <a:t>Elaboração</a:t>
            </a:r>
            <a:r>
              <a:rPr lang="en-US" sz="1200" dirty="0"/>
              <a:t>: SLC </a:t>
            </a:r>
            <a:r>
              <a:rPr lang="en-US" sz="1200" dirty="0" err="1"/>
              <a:t>Agrícola</a:t>
            </a:r>
            <a:endParaRPr lang="en-US" sz="1200" dirty="0"/>
          </a:p>
        </p:txBody>
      </p:sp>
      <p:sp>
        <p:nvSpPr>
          <p:cNvPr id="121" name="Título 1"/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Casos</a:t>
            </a:r>
            <a:r>
              <a:rPr lang="en-US" sz="2800" dirty="0"/>
              <a:t> </a:t>
            </a:r>
            <a:r>
              <a:rPr lang="en-US" sz="2800" dirty="0" err="1"/>
              <a:t>Empresas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7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A31D264-EA2F-4D78-86DE-8D9E9EF0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24" y="1157133"/>
            <a:ext cx="6245302" cy="861421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425F932-68F4-4E82-9BEB-E986FE6DF4F2}"/>
              </a:ext>
            </a:extLst>
          </p:cNvPr>
          <p:cNvGrpSpPr/>
          <p:nvPr/>
        </p:nvGrpSpPr>
        <p:grpSpPr>
          <a:xfrm>
            <a:off x="1756611" y="1750213"/>
            <a:ext cx="8678778" cy="4663859"/>
            <a:chOff x="1420837" y="1366437"/>
            <a:chExt cx="9090000" cy="499824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4DCA6A-13F1-4066-AE5E-BDC88752E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1162" y="1366437"/>
              <a:ext cx="8829675" cy="484822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7279997-FF32-40B1-90A8-618DB1BA845A}"/>
                </a:ext>
              </a:extLst>
            </p:cNvPr>
            <p:cNvSpPr/>
            <p:nvPr/>
          </p:nvSpPr>
          <p:spPr>
            <a:xfrm>
              <a:off x="1420837" y="5627077"/>
              <a:ext cx="3305908" cy="604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0B6DA61-3A1F-4F85-93DA-265C6BA2AE62}"/>
                </a:ext>
              </a:extLst>
            </p:cNvPr>
            <p:cNvSpPr/>
            <p:nvPr/>
          </p:nvSpPr>
          <p:spPr>
            <a:xfrm>
              <a:off x="9387767" y="6099297"/>
              <a:ext cx="1123070" cy="265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2" descr="Resultado de imagem para logo brasil agro">
            <a:extLst>
              <a:ext uri="{FF2B5EF4-FFF2-40B4-BE49-F238E27FC236}">
                <a16:creationId xmlns:a16="http://schemas.microsoft.com/office/drawing/2014/main" id="{5CCD9768-0F76-46F8-A808-8505BEF6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4926" r="16105" b="37789"/>
          <a:stretch/>
        </p:blipFill>
        <p:spPr bwMode="auto">
          <a:xfrm>
            <a:off x="9047747" y="97564"/>
            <a:ext cx="3144253" cy="8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5AFFF0-C0D4-400E-AB98-BB866332D144}"/>
              </a:ext>
            </a:extLst>
          </p:cNvPr>
          <p:cNvSpPr txBox="1"/>
          <p:nvPr/>
        </p:nvSpPr>
        <p:spPr>
          <a:xfrm>
            <a:off x="0" y="641684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Institucional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BrasilAgro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18C6A7F-0231-4D7E-A150-BB4CADD778B6}"/>
              </a:ext>
            </a:extLst>
          </p:cNvPr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Casos</a:t>
            </a:r>
            <a:r>
              <a:rPr lang="en-US" sz="2800" dirty="0"/>
              <a:t> </a:t>
            </a:r>
            <a:r>
              <a:rPr lang="en-US" sz="2800" dirty="0" err="1"/>
              <a:t>Empresas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09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88E6C95-FE8F-4F48-B3BE-C452158AEC1A}"/>
              </a:ext>
            </a:extLst>
          </p:cNvPr>
          <p:cNvSpPr/>
          <p:nvPr/>
        </p:nvSpPr>
        <p:spPr>
          <a:xfrm>
            <a:off x="92972" y="4956634"/>
            <a:ext cx="2293034" cy="66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63F9ED-2C00-7B42-AD9B-652F64F23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5248" y="4247909"/>
            <a:ext cx="3986752" cy="26208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089031-1D57-9843-877D-C31F309FCF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035" y="2119696"/>
            <a:ext cx="4190664" cy="135235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3A34DB4-CB27-EA4F-ACF0-B3E1ABA93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32"/>
          <a:stretch/>
        </p:blipFill>
        <p:spPr>
          <a:xfrm>
            <a:off x="10255170" y="729206"/>
            <a:ext cx="1941754" cy="138715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0D6F5C4-6FB0-F24B-B32C-378915F0A3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035" y="773918"/>
            <a:ext cx="2256135" cy="13729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29E31FA-07AA-4E44-A386-65F73B4A16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217" y="5744605"/>
            <a:ext cx="1668276" cy="1137764"/>
          </a:xfrm>
          <a:prstGeom prst="rect">
            <a:avLst/>
          </a:prstGeom>
        </p:spPr>
      </p:pic>
      <p:pic>
        <p:nvPicPr>
          <p:cNvPr id="14" name="Picture 1" descr="Screen Shot 2019-06-26 at 11.37.10.png">
            <a:extLst>
              <a:ext uri="{FF2B5EF4-FFF2-40B4-BE49-F238E27FC236}">
                <a16:creationId xmlns:a16="http://schemas.microsoft.com/office/drawing/2014/main" id="{D28E5CF7-FD78-A54A-A08F-CCFF5EBE07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80" y="1839174"/>
            <a:ext cx="3586906" cy="18129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" descr="Screen Shot 2019-06-26 at 11.37.32.png">
            <a:extLst>
              <a:ext uri="{FF2B5EF4-FFF2-40B4-BE49-F238E27FC236}">
                <a16:creationId xmlns:a16="http://schemas.microsoft.com/office/drawing/2014/main" id="{EDD90DEE-76DC-6948-84FB-0A682A1104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413" y="1502923"/>
            <a:ext cx="3421580" cy="21492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" descr="Screen Shot 2019-06-26 at 11.34.23.png">
            <a:extLst>
              <a:ext uri="{FF2B5EF4-FFF2-40B4-BE49-F238E27FC236}">
                <a16:creationId xmlns:a16="http://schemas.microsoft.com/office/drawing/2014/main" id="{576438CB-B4C4-A042-A449-B7A1DC09A2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41" y="3732395"/>
            <a:ext cx="3465945" cy="18129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" descr="Screen Shot 2019-06-26 at 11.33.37.png">
            <a:extLst>
              <a:ext uri="{FF2B5EF4-FFF2-40B4-BE49-F238E27FC236}">
                <a16:creationId xmlns:a16="http://schemas.microsoft.com/office/drawing/2014/main" id="{2526FC5C-57B6-B241-BD3A-34E0CCF9FC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5"/>
          <a:stretch/>
        </p:blipFill>
        <p:spPr>
          <a:xfrm>
            <a:off x="4363413" y="3759940"/>
            <a:ext cx="3421580" cy="19846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50FA49F-76D7-425B-8D29-0EECC5C2E0C6}"/>
              </a:ext>
            </a:extLst>
          </p:cNvPr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Casos</a:t>
            </a:r>
            <a:r>
              <a:rPr lang="en-US" sz="2800" dirty="0"/>
              <a:t> </a:t>
            </a:r>
            <a:r>
              <a:rPr lang="en-US" sz="2800" dirty="0" err="1"/>
              <a:t>Empresas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26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4FD7A13-31AA-42E2-8F06-1A60D685ECC6}"/>
              </a:ext>
            </a:extLst>
          </p:cNvPr>
          <p:cNvGrpSpPr/>
          <p:nvPr/>
        </p:nvGrpSpPr>
        <p:grpSpPr>
          <a:xfrm>
            <a:off x="921908" y="737936"/>
            <a:ext cx="10348183" cy="5726487"/>
            <a:chOff x="425888" y="183084"/>
            <a:chExt cx="11173579" cy="62652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C6D0E3-6C4D-4B2A-B017-1AB2DE19D511}"/>
                </a:ext>
              </a:extLst>
            </p:cNvPr>
            <p:cNvSpPr/>
            <p:nvPr/>
          </p:nvSpPr>
          <p:spPr>
            <a:xfrm>
              <a:off x="4791476" y="2620642"/>
              <a:ext cx="2370253" cy="1390181"/>
            </a:xfrm>
            <a:prstGeom prst="rect">
              <a:avLst/>
            </a:prstGeom>
            <a:solidFill>
              <a:srgbClr val="156728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10 TEMAS SENSÍVEIS AO AGRONEGÓCIO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F96BC4-3227-41A9-A2AF-7A9FB9C4DEEC}"/>
                </a:ext>
              </a:extLst>
            </p:cNvPr>
            <p:cNvSpPr/>
            <p:nvPr/>
          </p:nvSpPr>
          <p:spPr>
            <a:xfrm>
              <a:off x="425891" y="1925897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70" name="CaixaDeTexto 19">
              <a:extLst>
                <a:ext uri="{FF2B5EF4-FFF2-40B4-BE49-F238E27FC236}">
                  <a16:creationId xmlns:a16="http://schemas.microsoft.com/office/drawing/2014/main" id="{0BCBD2D2-EA0E-4EE6-9531-88315A30880B}"/>
                </a:ext>
              </a:extLst>
            </p:cNvPr>
            <p:cNvSpPr txBox="1"/>
            <p:nvPr/>
          </p:nvSpPr>
          <p:spPr>
            <a:xfrm>
              <a:off x="425889" y="2283874"/>
              <a:ext cx="2611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2. NUTRIÇÃO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danos à saúde humana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38314EA-F001-46A9-AECB-3875751296AB}"/>
                </a:ext>
              </a:extLst>
            </p:cNvPr>
            <p:cNvSpPr/>
            <p:nvPr/>
          </p:nvSpPr>
          <p:spPr>
            <a:xfrm>
              <a:off x="1820100" y="578965"/>
              <a:ext cx="2611295" cy="1333191"/>
            </a:xfrm>
            <a:prstGeom prst="ellipse">
              <a:avLst/>
            </a:prstGeom>
            <a:ln w="28575">
              <a:solidFill>
                <a:srgbClr val="125E23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73" name="CaixaDeTexto 19">
              <a:extLst>
                <a:ext uri="{FF2B5EF4-FFF2-40B4-BE49-F238E27FC236}">
                  <a16:creationId xmlns:a16="http://schemas.microsoft.com/office/drawing/2014/main" id="{5160595A-9BCF-471F-9DA9-823B4871B288}"/>
                </a:ext>
              </a:extLst>
            </p:cNvPr>
            <p:cNvSpPr txBox="1"/>
            <p:nvPr/>
          </p:nvSpPr>
          <p:spPr>
            <a:xfrm>
              <a:off x="1820098" y="854649"/>
              <a:ext cx="26112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1. CONCENTRAÇÃO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no elo de insumos, indústrias e varejo </a:t>
              </a:r>
            </a:p>
          </p:txBody>
        </p:sp>
        <p:sp>
          <p:nvSpPr>
            <p:cNvPr id="21" name="Oval 68">
              <a:extLst>
                <a:ext uri="{FF2B5EF4-FFF2-40B4-BE49-F238E27FC236}">
                  <a16:creationId xmlns:a16="http://schemas.microsoft.com/office/drawing/2014/main" id="{8AA40AB6-9CCC-4A8F-9B01-F9395406429B}"/>
                </a:ext>
              </a:extLst>
            </p:cNvPr>
            <p:cNvSpPr/>
            <p:nvPr/>
          </p:nvSpPr>
          <p:spPr>
            <a:xfrm>
              <a:off x="425890" y="3524395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22" name="CaixaDeTexto 19">
              <a:extLst>
                <a:ext uri="{FF2B5EF4-FFF2-40B4-BE49-F238E27FC236}">
                  <a16:creationId xmlns:a16="http://schemas.microsoft.com/office/drawing/2014/main" id="{FF2FBBBD-4014-43EB-BFED-DCA4E79FC397}"/>
                </a:ext>
              </a:extLst>
            </p:cNvPr>
            <p:cNvSpPr txBox="1"/>
            <p:nvPr/>
          </p:nvSpPr>
          <p:spPr>
            <a:xfrm>
              <a:off x="425888" y="3787079"/>
              <a:ext cx="2611296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3. TERRAS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concentração fundiária e compras por estrangeiros</a:t>
              </a:r>
            </a:p>
          </p:txBody>
        </p:sp>
        <p:sp>
          <p:nvSpPr>
            <p:cNvPr id="24" name="Oval 68">
              <a:extLst>
                <a:ext uri="{FF2B5EF4-FFF2-40B4-BE49-F238E27FC236}">
                  <a16:creationId xmlns:a16="http://schemas.microsoft.com/office/drawing/2014/main" id="{3A63C1A6-8BDA-4BBE-81BC-823E26F0A9DC}"/>
                </a:ext>
              </a:extLst>
            </p:cNvPr>
            <p:cNvSpPr/>
            <p:nvPr/>
          </p:nvSpPr>
          <p:spPr>
            <a:xfrm>
              <a:off x="1820101" y="4852606"/>
              <a:ext cx="2611295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25" name="CaixaDeTexto 19">
              <a:extLst>
                <a:ext uri="{FF2B5EF4-FFF2-40B4-BE49-F238E27FC236}">
                  <a16:creationId xmlns:a16="http://schemas.microsoft.com/office/drawing/2014/main" id="{FB13D710-5A43-4943-AD24-EA7D4870DBBB}"/>
                </a:ext>
              </a:extLst>
            </p:cNvPr>
            <p:cNvSpPr txBox="1"/>
            <p:nvPr/>
          </p:nvSpPr>
          <p:spPr>
            <a:xfrm>
              <a:off x="1820093" y="5115290"/>
              <a:ext cx="2611297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4. FLORESTAS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avanço em áreas de fronteiras e queimadas </a:t>
              </a:r>
            </a:p>
          </p:txBody>
        </p:sp>
        <p:sp>
          <p:nvSpPr>
            <p:cNvPr id="27" name="Oval 68">
              <a:extLst>
                <a:ext uri="{FF2B5EF4-FFF2-40B4-BE49-F238E27FC236}">
                  <a16:creationId xmlns:a16="http://schemas.microsoft.com/office/drawing/2014/main" id="{3C06285A-79CA-4020-B478-ACA0D9D141A4}"/>
                </a:ext>
              </a:extLst>
            </p:cNvPr>
            <p:cNvSpPr/>
            <p:nvPr/>
          </p:nvSpPr>
          <p:spPr>
            <a:xfrm>
              <a:off x="4670958" y="5115192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28" name="CaixaDeTexto 19">
              <a:extLst>
                <a:ext uri="{FF2B5EF4-FFF2-40B4-BE49-F238E27FC236}">
                  <a16:creationId xmlns:a16="http://schemas.microsoft.com/office/drawing/2014/main" id="{8F9B3555-3886-40AA-9057-D3539FBCC24A}"/>
                </a:ext>
              </a:extLst>
            </p:cNvPr>
            <p:cNvSpPr txBox="1"/>
            <p:nvPr/>
          </p:nvSpPr>
          <p:spPr>
            <a:xfrm>
              <a:off x="4670956" y="5381677"/>
              <a:ext cx="2611296" cy="77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115321"/>
                  </a:solidFill>
                  <a:effectLst/>
                </a:rPr>
                <a:t>5. TECNOLOGIA</a:t>
              </a:r>
            </a:p>
            <a:p>
              <a:pPr algn="ctr"/>
              <a:r>
                <a:rPr lang="pt-BR" sz="1200" b="1" dirty="0">
                  <a:solidFill>
                    <a:srgbClr val="115321"/>
                  </a:solidFill>
                  <a:effectLst/>
                </a:rPr>
                <a:t>concentrada nos grandes e perdas de postos de trabalho</a:t>
              </a:r>
            </a:p>
          </p:txBody>
        </p:sp>
        <p:sp>
          <p:nvSpPr>
            <p:cNvPr id="30" name="Oval 68">
              <a:extLst>
                <a:ext uri="{FF2B5EF4-FFF2-40B4-BE49-F238E27FC236}">
                  <a16:creationId xmlns:a16="http://schemas.microsoft.com/office/drawing/2014/main" id="{62FDF93D-542E-474E-B412-9ABE1A6D3EB9}"/>
                </a:ext>
              </a:extLst>
            </p:cNvPr>
            <p:cNvSpPr/>
            <p:nvPr/>
          </p:nvSpPr>
          <p:spPr>
            <a:xfrm>
              <a:off x="7521819" y="4871821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31" name="CaixaDeTexto 19">
              <a:extLst>
                <a:ext uri="{FF2B5EF4-FFF2-40B4-BE49-F238E27FC236}">
                  <a16:creationId xmlns:a16="http://schemas.microsoft.com/office/drawing/2014/main" id="{D6A1654E-BB3B-4DB8-A768-2D7FCC3C9510}"/>
                </a:ext>
              </a:extLst>
            </p:cNvPr>
            <p:cNvSpPr txBox="1"/>
            <p:nvPr/>
          </p:nvSpPr>
          <p:spPr>
            <a:xfrm>
              <a:off x="7720560" y="5107528"/>
              <a:ext cx="2213812" cy="841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115321"/>
                  </a:solidFill>
                  <a:effectLst/>
                </a:rPr>
                <a:t>6. USO DE RECURSOS E RESÍDUOS</a:t>
              </a:r>
            </a:p>
            <a:p>
              <a:pPr algn="ctr"/>
              <a:r>
                <a:rPr lang="pt-BR" sz="1200" b="1" dirty="0">
                  <a:solidFill>
                    <a:srgbClr val="115321"/>
                  </a:solidFill>
                  <a:effectLst/>
                </a:rPr>
                <a:t>elevado para se produzir</a:t>
              </a:r>
            </a:p>
          </p:txBody>
        </p:sp>
        <p:sp>
          <p:nvSpPr>
            <p:cNvPr id="33" name="Oval 68">
              <a:extLst>
                <a:ext uri="{FF2B5EF4-FFF2-40B4-BE49-F238E27FC236}">
                  <a16:creationId xmlns:a16="http://schemas.microsoft.com/office/drawing/2014/main" id="{CC67CE85-F2BB-47AB-86E2-E8E01C2946C6}"/>
                </a:ext>
              </a:extLst>
            </p:cNvPr>
            <p:cNvSpPr/>
            <p:nvPr/>
          </p:nvSpPr>
          <p:spPr>
            <a:xfrm>
              <a:off x="8988171" y="3524394"/>
              <a:ext cx="2611295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35" name="CaixaDeTexto 19">
              <a:extLst>
                <a:ext uri="{FF2B5EF4-FFF2-40B4-BE49-F238E27FC236}">
                  <a16:creationId xmlns:a16="http://schemas.microsoft.com/office/drawing/2014/main" id="{B0EB3C4A-0971-4779-B3F4-98353124A757}"/>
                </a:ext>
              </a:extLst>
            </p:cNvPr>
            <p:cNvSpPr txBox="1"/>
            <p:nvPr/>
          </p:nvSpPr>
          <p:spPr>
            <a:xfrm>
              <a:off x="8988169" y="3900148"/>
              <a:ext cx="2611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7. AGROQUÍMICOS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danos a saúde e ambiente</a:t>
              </a:r>
            </a:p>
          </p:txBody>
        </p:sp>
        <p:sp>
          <p:nvSpPr>
            <p:cNvPr id="37" name="Oval 68">
              <a:extLst>
                <a:ext uri="{FF2B5EF4-FFF2-40B4-BE49-F238E27FC236}">
                  <a16:creationId xmlns:a16="http://schemas.microsoft.com/office/drawing/2014/main" id="{9595EE3E-364D-4EFB-BD41-9EE567298400}"/>
                </a:ext>
              </a:extLst>
            </p:cNvPr>
            <p:cNvSpPr/>
            <p:nvPr/>
          </p:nvSpPr>
          <p:spPr>
            <a:xfrm>
              <a:off x="8988171" y="1926392"/>
              <a:ext cx="2611294" cy="1333191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38" name="CaixaDeTexto 19">
              <a:extLst>
                <a:ext uri="{FF2B5EF4-FFF2-40B4-BE49-F238E27FC236}">
                  <a16:creationId xmlns:a16="http://schemas.microsoft.com/office/drawing/2014/main" id="{12988065-1DE1-406A-A8CF-878BD62371A4}"/>
                </a:ext>
              </a:extLst>
            </p:cNvPr>
            <p:cNvSpPr txBox="1"/>
            <p:nvPr/>
          </p:nvSpPr>
          <p:spPr>
            <a:xfrm>
              <a:off x="8988169" y="2191659"/>
              <a:ext cx="26112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8. ANIMAIS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abate e consumo elevado de proteína </a:t>
              </a:r>
            </a:p>
          </p:txBody>
        </p:sp>
        <p:sp>
          <p:nvSpPr>
            <p:cNvPr id="40" name="Oval 68">
              <a:extLst>
                <a:ext uri="{FF2B5EF4-FFF2-40B4-BE49-F238E27FC236}">
                  <a16:creationId xmlns:a16="http://schemas.microsoft.com/office/drawing/2014/main" id="{76624602-1DFF-48F6-9E65-92A6A19D15B4}"/>
                </a:ext>
              </a:extLst>
            </p:cNvPr>
            <p:cNvSpPr/>
            <p:nvPr/>
          </p:nvSpPr>
          <p:spPr>
            <a:xfrm>
              <a:off x="7521820" y="578965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41" name="CaixaDeTexto 19">
              <a:extLst>
                <a:ext uri="{FF2B5EF4-FFF2-40B4-BE49-F238E27FC236}">
                  <a16:creationId xmlns:a16="http://schemas.microsoft.com/office/drawing/2014/main" id="{139069D0-D999-4FF7-834F-40544361A2AB}"/>
                </a:ext>
              </a:extLst>
            </p:cNvPr>
            <p:cNvSpPr txBox="1"/>
            <p:nvPr/>
          </p:nvSpPr>
          <p:spPr>
            <a:xfrm>
              <a:off x="7521818" y="823871"/>
              <a:ext cx="26112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9. MODIFICAÇÕES GENÉTICAS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riscos em sua utilização</a:t>
              </a:r>
            </a:p>
          </p:txBody>
        </p:sp>
        <p:sp>
          <p:nvSpPr>
            <p:cNvPr id="43" name="Oval 68">
              <a:extLst>
                <a:ext uri="{FF2B5EF4-FFF2-40B4-BE49-F238E27FC236}">
                  <a16:creationId xmlns:a16="http://schemas.microsoft.com/office/drawing/2014/main" id="{25C2127B-B6E1-4EE5-AD43-9465A97FFFDA}"/>
                </a:ext>
              </a:extLst>
            </p:cNvPr>
            <p:cNvSpPr/>
            <p:nvPr/>
          </p:nvSpPr>
          <p:spPr>
            <a:xfrm>
              <a:off x="4670959" y="183084"/>
              <a:ext cx="2611294" cy="1333190"/>
            </a:xfrm>
            <a:prstGeom prst="ellipse">
              <a:avLst/>
            </a:prstGeom>
            <a:ln w="28575">
              <a:solidFill>
                <a:srgbClr val="125E2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rgbClr val="115321"/>
                </a:solidFill>
                <a:effectLst/>
              </a:endParaRPr>
            </a:p>
          </p:txBody>
        </p:sp>
        <p:sp>
          <p:nvSpPr>
            <p:cNvPr id="44" name="CaixaDeTexto 19">
              <a:extLst>
                <a:ext uri="{FF2B5EF4-FFF2-40B4-BE49-F238E27FC236}">
                  <a16:creationId xmlns:a16="http://schemas.microsoft.com/office/drawing/2014/main" id="{C4AF17CF-DB9E-4816-8EED-2E93BCD1EB5C}"/>
                </a:ext>
              </a:extLst>
            </p:cNvPr>
            <p:cNvSpPr txBox="1"/>
            <p:nvPr/>
          </p:nvSpPr>
          <p:spPr>
            <a:xfrm>
              <a:off x="4670956" y="444088"/>
              <a:ext cx="261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15321"/>
                  </a:solidFill>
                  <a:effectLst/>
                </a:rPr>
                <a:t>10. INDÍGENAS </a:t>
              </a:r>
            </a:p>
            <a:p>
              <a:pPr algn="ctr"/>
              <a:r>
                <a:rPr lang="pt-BR" sz="1400" b="1" dirty="0">
                  <a:solidFill>
                    <a:srgbClr val="115321"/>
                  </a:solidFill>
                  <a:effectLst/>
                </a:rPr>
                <a:t>avanço sobre população e áreas</a:t>
              </a:r>
            </a:p>
          </p:txBody>
        </p:sp>
        <p:sp>
          <p:nvSpPr>
            <p:cNvPr id="45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>
              <a:off x="5777426" y="1741223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flipV="1">
              <a:off x="5777426" y="4261714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19191824" flipH="1">
              <a:off x="4278034" y="1934203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5400000">
              <a:off x="7625171" y="2964469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5400000" flipH="1" flipV="1">
              <a:off x="3963771" y="2963942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2991824" flipH="1">
              <a:off x="7382796" y="1972143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18608176" flipH="1" flipV="1">
              <a:off x="7387105" y="4095966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eta: para Cima 82">
              <a:extLst>
                <a:ext uri="{FF2B5EF4-FFF2-40B4-BE49-F238E27FC236}">
                  <a16:creationId xmlns:a16="http://schemas.microsoft.com/office/drawing/2014/main" id="{3BBF9FA7-D175-4DB5-8C6A-177E0026D795}"/>
                </a:ext>
              </a:extLst>
            </p:cNvPr>
            <p:cNvSpPr/>
            <p:nvPr/>
          </p:nvSpPr>
          <p:spPr>
            <a:xfrm rot="2991824" flipV="1">
              <a:off x="4264234" y="4058004"/>
              <a:ext cx="398352" cy="628528"/>
            </a:xfrm>
            <a:prstGeom prst="upArrow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1FF4BFCD-E42A-46F7-93D1-5C5559BC7EBA}"/>
              </a:ext>
            </a:extLst>
          </p:cNvPr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3" y="2061434"/>
            <a:ext cx="521404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Crescimento das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startups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abrindo oportunidades;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Movimento de valorização pelo consumidor de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produtos locais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marcas locais, produtos vindos de pequenas empresas;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papel dos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sistemas de defesa da concorrência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(CADE) segurando a concentração;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Estimular 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empreendedorismo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novos negócios;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Aparecimento dos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“market-places”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viabilizando inserção de menores.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3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Grande Concentração nas Indústrias de Insumos e Alimentos com Fusões, Aquisições e Integração Vertical</a:t>
            </a: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1FAC923-00FC-4663-BD70-F00F9B917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58" y="1645558"/>
            <a:ext cx="4667626" cy="21797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15664" t="40132" r="19939" b="19620"/>
          <a:stretch/>
        </p:blipFill>
        <p:spPr>
          <a:xfrm>
            <a:off x="469617" y="4076770"/>
            <a:ext cx="5590309" cy="19643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69617" y="6041150"/>
            <a:ext cx="512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29194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05F1E0-3B50-450B-BC92-1692394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268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Perguntas e Ferramentas (Respostas) desta Coleção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A519108-3167-4797-A8A1-C8F10C09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380"/>
            <a:ext cx="10515600" cy="41212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3200" b="1" dirty="0">
                <a:solidFill>
                  <a:srgbClr val="08782B"/>
                </a:solidFill>
              </a:rPr>
              <a:t>1. </a:t>
            </a:r>
            <a:r>
              <a:rPr lang="pt-BR" sz="2400" dirty="0"/>
              <a:t>Como montar um Plano de Comunicação para o Agronegócio?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b="1" dirty="0"/>
              <a:t>Resposta: </a:t>
            </a:r>
            <a:r>
              <a:rPr lang="pt-BR" sz="2400" dirty="0"/>
              <a:t>Método AgroPlanCom.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b="1" dirty="0">
                <a:solidFill>
                  <a:srgbClr val="08782B"/>
                </a:solidFill>
              </a:rPr>
              <a:t>2. </a:t>
            </a:r>
            <a:r>
              <a:rPr lang="pt-BR" sz="2400" dirty="0"/>
              <a:t>Quais são os principais Temas Sensíveis relacionados ao Agro?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b="1" dirty="0"/>
              <a:t>Resposta: </a:t>
            </a:r>
            <a:r>
              <a:rPr lang="pt-BR" sz="2400" dirty="0"/>
              <a:t>Ao longo da apresentação.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500" b="1" dirty="0">
                <a:solidFill>
                  <a:srgbClr val="08782B"/>
                </a:solidFill>
              </a:rPr>
              <a:t>3. </a:t>
            </a:r>
            <a:r>
              <a:rPr lang="pt-BR" sz="2400" dirty="0"/>
              <a:t>Quais os principais argumentos de contraposição?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b="1" dirty="0"/>
              <a:t>Resposta: </a:t>
            </a:r>
            <a:r>
              <a:rPr lang="pt-BR" sz="2400" dirty="0"/>
              <a:t>Tabela de argumentos.</a:t>
            </a:r>
          </a:p>
        </p:txBody>
      </p:sp>
    </p:spTree>
    <p:extLst>
      <p:ext uri="{BB962C8B-B14F-4D97-AF65-F5344CB8AC3E}">
        <p14:creationId xmlns:p14="http://schemas.microsoft.com/office/powerpoint/2010/main" val="37858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3" y="2040286"/>
            <a:ext cx="512260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Disciplinar 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atividades de comunicação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destas empresas;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Conscientização da população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adequação do consumo;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Geram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empregos e impostos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sociedade;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Permitem acesso de muitos ao mercado de consumo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oferecendo energia;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excesso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 que faz mal (contagem de calorias).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Alto Índice de Lucratividade de Empresas Danosas à Saúde Humana (Ênfase nas Guloseimas, Bebidas, Bebidas Alcoólicas)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1454" t="29149" r="14764" b="20547"/>
          <a:stretch/>
        </p:blipFill>
        <p:spPr>
          <a:xfrm>
            <a:off x="581892" y="1830651"/>
            <a:ext cx="5029199" cy="39892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3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1892" y="5819897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1896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3" y="2485829"/>
            <a:ext cx="545208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Novos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mecanismos de financiamento 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possibilitando mais acesso e inclusão;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Distribuição das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ações 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grandes empresas;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Mercado de ações 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permite acesso;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Fortalecer as parcerias que possibilitam aos pequenos sua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inserção.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Domínio no Mercado de Alimentos pelos Megainvestidores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5245" t="18904" r="18049" b="16342"/>
          <a:stretch/>
        </p:blipFill>
        <p:spPr>
          <a:xfrm>
            <a:off x="482436" y="2272626"/>
            <a:ext cx="5689765" cy="310529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3" y="2025398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2436" y="5377921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25121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581892" y="4792385"/>
            <a:ext cx="478694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Margens estão </a:t>
            </a: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menores;</a:t>
            </a:r>
          </a:p>
          <a:p>
            <a:pPr marL="342900" lvl="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Eficiênci</a:t>
            </a: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é necessária, dimensão das maquinas e implementos;</a:t>
            </a:r>
          </a:p>
          <a:p>
            <a:pPr marL="342900" lvl="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Necessidade de </a:t>
            </a: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escala;</a:t>
            </a:r>
          </a:p>
          <a:p>
            <a:pPr marL="34290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Sucessão;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581892" y="4342900"/>
            <a:ext cx="11305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Concentração Fundiária no Brasil (Posse e Gestão de Terras)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2"/>
          <a:srcRect l="9292" t="36936" r="14707" b="16752"/>
          <a:stretch/>
        </p:blipFill>
        <p:spPr>
          <a:xfrm>
            <a:off x="2120535" y="1266768"/>
            <a:ext cx="8534460" cy="29238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5958246" y="4792385"/>
            <a:ext cx="5209309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Lembrar que o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crescimento do emprego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se dá no setor de serviços e não no setor primário;</a:t>
            </a:r>
          </a:p>
          <a:p>
            <a:pPr marL="342900" lvl="0" indent="-34290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Novas tecnologias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permitindo aos menores ficarem mais eficientes.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25796" y="4185866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14531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3" y="2040286"/>
            <a:ext cx="48584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Brasil com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Código Florestal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rigoroso;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do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das punições;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Pagamentos por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serviços ambientais;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Mensuração e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divulgação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dos números;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Recuperação de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áreas degradadas;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Fortalecer o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manejo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adequado;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Maior área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preservação do mundo;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Menor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uso do território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pela agricultura (menos de 12%) quando comparado com concorrentes, todos acima de 30%.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Avanço em Áreas de Fronteira e Destruição de Florestas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0660" t="28549" r="52294" b="18187"/>
          <a:stretch/>
        </p:blipFill>
        <p:spPr>
          <a:xfrm>
            <a:off x="1034774" y="1440854"/>
            <a:ext cx="4359408" cy="44476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3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34774" y="5879316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28717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6cb8985-88ad-42ba-ba4f-95abcb2a190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4"/>
          <a:stretch/>
        </p:blipFill>
        <p:spPr>
          <a:xfrm>
            <a:off x="7717871" y="2588521"/>
            <a:ext cx="4619495" cy="4351338"/>
          </a:xfrm>
        </p:spPr>
      </p:pic>
      <p:pic>
        <p:nvPicPr>
          <p:cNvPr id="5" name="Content Placeholder 3" descr="IMG_265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46" y="-21440"/>
            <a:ext cx="3030873" cy="2209271"/>
          </a:xfrm>
          <a:prstGeom prst="rect">
            <a:avLst/>
          </a:prstGeom>
        </p:spPr>
      </p:pic>
      <p:pic>
        <p:nvPicPr>
          <p:cNvPr id="7" name="Content Placeholder 3" descr="WhatsApp Image 2019-08-22 at 23.42.00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194" y="2753282"/>
            <a:ext cx="2352527" cy="4119659"/>
          </a:xfrm>
          <a:prstGeom prst="rect">
            <a:avLst/>
          </a:prstGeom>
        </p:spPr>
      </p:pic>
      <p:pic>
        <p:nvPicPr>
          <p:cNvPr id="9" name="Content Placeholder 3" descr="3fa91a51-13c4-4ace-b5c0-7c083dd0acb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1" y="28861"/>
            <a:ext cx="2641600" cy="2353944"/>
          </a:xfrm>
          <a:prstGeom prst="rect">
            <a:avLst/>
          </a:prstGeom>
        </p:spPr>
      </p:pic>
      <p:pic>
        <p:nvPicPr>
          <p:cNvPr id="10" name="Content Placeholder 3" descr="7781ee72-84bd-4239-a766-86a9e59cf56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9" t="-3077" r="-17027"/>
          <a:stretch/>
        </p:blipFill>
        <p:spPr>
          <a:xfrm>
            <a:off x="5238212" y="2823881"/>
            <a:ext cx="2904726" cy="3880619"/>
          </a:xfrm>
          <a:prstGeom prst="rect">
            <a:avLst/>
          </a:prstGeom>
        </p:spPr>
      </p:pic>
      <p:pic>
        <p:nvPicPr>
          <p:cNvPr id="11" name="Content Placeholder 3" descr="Screen Shot 2019-08-22 at 23.09.13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060" y="0"/>
            <a:ext cx="2659529" cy="2405529"/>
          </a:xfrm>
          <a:prstGeom prst="rect">
            <a:avLst/>
          </a:prstGeom>
        </p:spPr>
      </p:pic>
      <p:pic>
        <p:nvPicPr>
          <p:cNvPr id="12" name="Content Placeholder 5" descr="Screen Shot 2019-08-22 at 23.09.01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7"/>
          <a:stretch/>
        </p:blipFill>
        <p:spPr>
          <a:xfrm>
            <a:off x="5348940" y="0"/>
            <a:ext cx="2271059" cy="2874303"/>
          </a:xfrm>
          <a:prstGeom prst="rect">
            <a:avLst/>
          </a:prstGeom>
        </p:spPr>
      </p:pic>
      <p:pic>
        <p:nvPicPr>
          <p:cNvPr id="13" name="Content Placeholder 3" descr="Screen Shot 2019-08-22 at 22.03.21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991" y="44824"/>
            <a:ext cx="1945437" cy="2315882"/>
          </a:xfrm>
          <a:prstGeom prst="rect">
            <a:avLst/>
          </a:prstGeom>
        </p:spPr>
      </p:pic>
      <p:pic>
        <p:nvPicPr>
          <p:cNvPr id="14" name="Picture 6" descr="1bb24131-03de-4e59-aeec-e327b3999200.jpg">
            <a:extLst>
              <a:ext uri="{FF2B5EF4-FFF2-40B4-BE49-F238E27FC236}">
                <a16:creationId xmlns:a16="http://schemas.microsoft.com/office/drawing/2014/main" id="{690084AB-CB2F-B740-B1F6-5E4F41BBFD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56" y="2410699"/>
            <a:ext cx="2773533" cy="39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B2F880-7003-4496-ADDE-7524A1D2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4" y="1453978"/>
            <a:ext cx="8029433" cy="43346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176509-50E8-42AA-B2C9-77C50DB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1156"/>
            <a:ext cx="2959409" cy="4066313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0AABBA12-6669-495A-8783-D3769C52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463"/>
          </a:xfrm>
        </p:spPr>
        <p:txBody>
          <a:bodyPr/>
          <a:lstStyle/>
          <a:p>
            <a:r>
              <a:rPr lang="pt-BR" dirty="0"/>
              <a:t>Greenpeace - Ataques Contra JBS e Indústria Brasileira de Carnes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F4610F-2328-44FA-BFDC-D11D29DBC9C8}"/>
              </a:ext>
            </a:extLst>
          </p:cNvPr>
          <p:cNvSpPr txBox="1"/>
          <p:nvPr/>
        </p:nvSpPr>
        <p:spPr>
          <a:xfrm>
            <a:off x="3907887" y="6336115"/>
            <a:ext cx="482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“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JBS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Still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Slaughtering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Green Peace 2020</a:t>
            </a:r>
          </a:p>
        </p:txBody>
      </p:sp>
    </p:spTree>
    <p:extLst>
      <p:ext uri="{BB962C8B-B14F-4D97-AF65-F5344CB8AC3E}">
        <p14:creationId xmlns:p14="http://schemas.microsoft.com/office/powerpoint/2010/main" val="12118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24CE7-10BE-4B3A-AA95-93B9490B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Greenpeace - Ataques Contra JBS e Indústria Brasileira de Carnes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57DDF8-BFC5-4A68-B101-ACFF5EB2D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" r="-1"/>
          <a:stretch/>
        </p:blipFill>
        <p:spPr>
          <a:xfrm>
            <a:off x="4885898" y="1296608"/>
            <a:ext cx="6467901" cy="46196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0FE1B6-CFF0-43DF-A60B-04A28BAE6A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999168"/>
            <a:ext cx="3683261" cy="3227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A36F50-43EF-4B71-BC82-530EE4C10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67" y="4226768"/>
            <a:ext cx="2688041" cy="194338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4BDEEFF-C49F-44B2-A9E5-4E2E4CD9CC0C}"/>
              </a:ext>
            </a:extLst>
          </p:cNvPr>
          <p:cNvSpPr txBox="1"/>
          <p:nvPr/>
        </p:nvSpPr>
        <p:spPr>
          <a:xfrm>
            <a:off x="3907887" y="6336115"/>
            <a:ext cx="482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“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JBS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Still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Slaughtering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Green Peace 2020</a:t>
            </a:r>
          </a:p>
        </p:txBody>
      </p:sp>
    </p:spTree>
    <p:extLst>
      <p:ext uri="{BB962C8B-B14F-4D97-AF65-F5344CB8AC3E}">
        <p14:creationId xmlns:p14="http://schemas.microsoft.com/office/powerpoint/2010/main" val="40704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818811" y="2588694"/>
            <a:ext cx="47127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todos os setores gera redução de postos de trabalho;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onda de </a:t>
            </a:r>
            <a:r>
              <a:rPr lang="pt-BR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startups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entrando no mercado provendo tecnologia e investidores menores;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Digitalização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democratiza os canais de acesso da tecnologia e reduz vantagens competitivas das grandes empresas;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Rapidez/agilidade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novas empresas.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818811" y="2014866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Concentração na Geração de Tecnologia em Grandes Empresas com Perdas de Postos de Trabalho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43571" y="5645689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Valor Econômico com base em Pnad e IBGE</a:t>
            </a:r>
          </a:p>
        </p:txBody>
      </p:sp>
      <p:pic>
        <p:nvPicPr>
          <p:cNvPr id="1026" name="Picture 2" descr="https://s2.glbimg.com/rgsj09LRnzC1BeUUmFWnuoyocY8=/984x0/smart/filters:strip_icc()/i.s3.glbimg.com/v1/AUTH_63b422c2caee4269b8b34177e8876b93/internal_photos/bs/2020/h/Y/geQFEiSEmsUKZmB7cD8Q/arte20bra-101-agro-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34105"/>
          <a:stretch/>
        </p:blipFill>
        <p:spPr bwMode="auto">
          <a:xfrm>
            <a:off x="743571" y="1691381"/>
            <a:ext cx="5803573" cy="39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5" y="2243254"/>
            <a:ext cx="512260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Digitalização e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“market-places”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permitindo acesso de menores;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Fortalecimento do papel das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associações e cooperativas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prover acesso;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Mudança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comportamental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necessária para aceitar ações coletivas;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Crescimento dos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“open-</a:t>
            </a:r>
            <a:r>
              <a:rPr lang="en-US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sourcings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Grandes empresas terceirizando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área de geração de tecnologias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inovações e também estimulando empresas menores para fornecerem.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5" y="1663976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Acesso às Novas Tecnologias Restrito aos Grandes Produtores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399143" y="1356192"/>
            <a:ext cx="4997904" cy="4666729"/>
            <a:chOff x="399143" y="1356192"/>
            <a:chExt cx="4997904" cy="466672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143" y="1604094"/>
              <a:ext cx="4997904" cy="2057542"/>
            </a:xfrm>
            <a:prstGeom prst="rect">
              <a:avLst/>
            </a:prstGeom>
          </p:spPr>
        </p:pic>
        <p:pic>
          <p:nvPicPr>
            <p:cNvPr id="2050" name="Picture 2" descr="InfoMoney - Informação que vale dinheiro | InfoMoney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1" y="1356192"/>
              <a:ext cx="1374499" cy="2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infomoney.com.br/wp-content/uploads/2019/06/agronegocio-5.jpg?fit=900%2C596&amp;quality=75&amp;strip=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1" y="3065408"/>
              <a:ext cx="4466042" cy="2957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41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3" y="2040286"/>
            <a:ext cx="51226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Novas tecnologias de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monitoramento e controle;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Crescimento da importância da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qualidade e preservação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solo como entrega de valor e manutenção do ativo terra;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Eficiência na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gestão por metro quadrado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lavouras;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da conscientização e da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educação ambiental;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Plantio direto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aumento da cobertura vegetal nos solos.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Deterioração dos Solos e Aumento no Uso dos Fertilizantes que não são Renováveis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1095" t="29963" r="24961" b="17572"/>
          <a:stretch/>
        </p:blipFill>
        <p:spPr>
          <a:xfrm>
            <a:off x="241097" y="2537894"/>
            <a:ext cx="5931104" cy="32432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41098" y="1588669"/>
            <a:ext cx="6167897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</a:lstStyle>
          <a:p>
            <a:r>
              <a:rPr lang="en-US" sz="2000" dirty="0" err="1"/>
              <a:t>Evolução</a:t>
            </a:r>
            <a:r>
              <a:rPr lang="en-US" sz="2000" dirty="0"/>
              <a:t> do </a:t>
            </a:r>
            <a:r>
              <a:rPr lang="en-US" sz="2000" dirty="0" err="1"/>
              <a:t>Consumo</a:t>
            </a:r>
            <a:r>
              <a:rPr lang="en-US" sz="2000" dirty="0"/>
              <a:t> de </a:t>
            </a:r>
            <a:r>
              <a:rPr lang="en-US" sz="2000" dirty="0" err="1"/>
              <a:t>Fertilizantes</a:t>
            </a:r>
            <a:r>
              <a:rPr lang="en-US" sz="2000" dirty="0"/>
              <a:t> de 1950 a 2016 </a:t>
            </a:r>
          </a:p>
          <a:p>
            <a:r>
              <a:rPr lang="en-US" sz="1600" b="0" dirty="0" err="1"/>
              <a:t>Nitrongênio</a:t>
            </a:r>
            <a:r>
              <a:rPr lang="en-US" sz="1600" b="0" dirty="0"/>
              <a:t>, </a:t>
            </a:r>
            <a:r>
              <a:rPr lang="en-US" sz="1600" b="0" dirty="0" err="1"/>
              <a:t>Fósforo</a:t>
            </a:r>
            <a:r>
              <a:rPr lang="en-US" sz="1600" b="0" dirty="0"/>
              <a:t> e </a:t>
            </a:r>
            <a:r>
              <a:rPr lang="en-US" sz="1600" b="0" dirty="0" err="1"/>
              <a:t>Potássio</a:t>
            </a:r>
            <a:r>
              <a:rPr lang="en-US" sz="1600" b="0" dirty="0"/>
              <a:t> (N + P</a:t>
            </a:r>
            <a:r>
              <a:rPr lang="en-US" sz="1100" b="0" dirty="0"/>
              <a:t>2</a:t>
            </a:r>
            <a:r>
              <a:rPr lang="en-US" sz="1600" b="0" dirty="0"/>
              <a:t>O</a:t>
            </a:r>
            <a:r>
              <a:rPr lang="en-US" sz="1100" b="0" dirty="0"/>
              <a:t>5</a:t>
            </a:r>
            <a:r>
              <a:rPr lang="en-US" sz="1600" b="0" dirty="0"/>
              <a:t> + K</a:t>
            </a:r>
            <a:r>
              <a:rPr lang="en-US" sz="1100" b="0" dirty="0"/>
              <a:t>2</a:t>
            </a:r>
            <a:r>
              <a:rPr lang="en-US" sz="1600" b="0" dirty="0"/>
              <a:t>O / 1000 ton)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3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1097" y="5781113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</a:t>
            </a:r>
            <a:r>
              <a:rPr kumimoji="0" lang="pt-BR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Agronegócio (2018)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88205" y="926525"/>
            <a:ext cx="4685794" cy="52538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6" y="241579"/>
            <a:ext cx="11574619" cy="652306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Os Desafios da Comunicação do Agronegócio: O Método “</a:t>
            </a:r>
            <a:r>
              <a:rPr lang="pt-BR" dirty="0" err="1"/>
              <a:t>AgroPlanCom</a:t>
            </a:r>
            <a:r>
              <a:rPr lang="pt-BR" dirty="0"/>
              <a:t>”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77" r="56385" b="20936"/>
          <a:stretch/>
        </p:blipFill>
        <p:spPr>
          <a:xfrm>
            <a:off x="250828" y="1210515"/>
            <a:ext cx="2568469" cy="7369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B5E0D9-796F-4C10-91E7-2F311E4762DC}"/>
              </a:ext>
            </a:extLst>
          </p:cNvPr>
          <p:cNvSpPr txBox="1"/>
          <p:nvPr/>
        </p:nvSpPr>
        <p:spPr>
          <a:xfrm>
            <a:off x="3234815" y="6475687"/>
            <a:ext cx="6479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Neves, M. F.; Marques, V. N.; Martinez, L. F.;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V. (Rev. Agron. Bras., 2020)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7614" y="1107657"/>
            <a:ext cx="1274761" cy="6013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05" y="2347942"/>
            <a:ext cx="4638106" cy="34071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97" y="1741599"/>
            <a:ext cx="1398078" cy="178241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761" y="933675"/>
            <a:ext cx="3912149" cy="2198722"/>
          </a:xfrm>
          <a:prstGeom prst="rect">
            <a:avLst/>
          </a:prstGeom>
        </p:spPr>
      </p:pic>
      <p:sp>
        <p:nvSpPr>
          <p:cNvPr id="63" name="Retângulo 62"/>
          <p:cNvSpPr/>
          <p:nvPr/>
        </p:nvSpPr>
        <p:spPr>
          <a:xfrm>
            <a:off x="9714272" y="5652655"/>
            <a:ext cx="2477728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997" y="3211567"/>
            <a:ext cx="6831678" cy="31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543675" y="4554311"/>
            <a:ext cx="52188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Riscos de </a:t>
            </a: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danos às marcas </a:t>
            </a: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empresas de alimentos fazem com que os controles privados aumentam;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Rastreabilidade </a:t>
            </a: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cada vez mais forte;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disponibilidade de dados em toda a cadeia produtiva.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581892" y="4123424"/>
            <a:ext cx="54080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Danos à Saúde das Pessoas e Ambiente com Uso Excessivo de Agroquímicos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866267" y="1319645"/>
            <a:ext cx="8611868" cy="2687280"/>
            <a:chOff x="0" y="1499013"/>
            <a:chExt cx="12224790" cy="4032357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/>
            <a:srcRect l="7871" t="32018" r="14937" b="22695"/>
            <a:stretch/>
          </p:blipFill>
          <p:spPr>
            <a:xfrm>
              <a:off x="0" y="1499014"/>
              <a:ext cx="12224790" cy="4032356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/>
            <a:srcRect l="7871" t="40866" r="69163" b="55093"/>
            <a:stretch/>
          </p:blipFill>
          <p:spPr>
            <a:xfrm>
              <a:off x="0" y="1499013"/>
              <a:ext cx="4991726" cy="809472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581892" y="4554311"/>
            <a:ext cx="596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Aumentar controles,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regulação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 e necessidade de experimentos;</a:t>
            </a:r>
          </a:p>
          <a:p>
            <a:pPr marL="342900" lvl="0" indent="-342900"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Moléculas mais eficientes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e menos tóxicas na nova geração de defensivos;</a:t>
            </a:r>
          </a:p>
          <a:p>
            <a:pPr marL="342900" lvl="0" indent="-342900"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Crescimento do uso de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produtos biológicos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e outras formas mais naturais de controle;</a:t>
            </a:r>
          </a:p>
          <a:p>
            <a:pPr marL="342900" lvl="0" indent="-342900"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Conscientização dos riscos e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aumentos das exigências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 (EPIs e outros);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48936" y="4003618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 do Agronegócio (2018)</a:t>
            </a:r>
          </a:p>
        </p:txBody>
      </p:sp>
    </p:spTree>
    <p:extLst>
      <p:ext uri="{BB962C8B-B14F-4D97-AF65-F5344CB8AC3E}">
        <p14:creationId xmlns:p14="http://schemas.microsoft.com/office/powerpoint/2010/main" val="5362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5" y="1703554"/>
            <a:ext cx="5122605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Questões nutricionais e necessidade da carne para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equilíbrio das dietas;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da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eficiência produtiva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 animais e taxas de conversão;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formas de produção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reduzem emissões (integração lavoura-pecuária-floresta e boi carbono zero EMBRAPA);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 a pegada e os problemas das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alternativas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existentes à carne;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Práticas de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bem-estar animal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bem mais evoluídas e sendo utilizadas;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Formas de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controle digital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outras ampliaram as práticas de bem-estar.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5" y="1272667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Pressão sobre Abate de Animais e Consumo de Proteína Animal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1558" t="28329" r="17933" b="17982"/>
          <a:stretch/>
        </p:blipFill>
        <p:spPr>
          <a:xfrm>
            <a:off x="649195" y="1163856"/>
            <a:ext cx="5269493" cy="22558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13977" t="21977" r="18048" b="18596"/>
          <a:stretch/>
        </p:blipFill>
        <p:spPr>
          <a:xfrm>
            <a:off x="649195" y="3544051"/>
            <a:ext cx="5269493" cy="25900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81892" y="6134142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</a:t>
            </a:r>
            <a:r>
              <a:rPr kumimoji="0" lang="pt-BR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Agronegócio (2018)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7550727" y="1677552"/>
            <a:ext cx="398087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Terra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não se leva embora;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Necessária pelo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alto endividamento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agricultura;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Necessária pela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integração vertical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atividades (floresta e produção de papel);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Regulações evitando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grande concentração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preservação;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Vai gerar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investimento, emprego, renda e impostos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ao setor público;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valorização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das terras.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Compras de Terras por Estrangeiros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1006" t="18085" r="24961" b="17162"/>
          <a:stretch/>
        </p:blipFill>
        <p:spPr>
          <a:xfrm>
            <a:off x="581894" y="1413165"/>
            <a:ext cx="6802580" cy="453911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7550727" y="1246665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1892" y="5952281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</a:t>
            </a:r>
            <a:r>
              <a:rPr kumimoji="0" lang="pt-BR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Agronegócio (2018)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408995" y="2476934"/>
            <a:ext cx="54883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Plantas cada vez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 eficientes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 o avanço genético;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Tecnologias que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economizam recursos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(gestão por metro quadrado), tal como imagens, aplicações localizadas (agricultura 4.0 reduzindo desperdícios);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Agricultura circular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aproveitando resíduos e outros.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408995" y="1816376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Alto Consumo de Recursos para Produzir (Energia, Água, Nutrientes)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519"/>
          <a:stretch/>
        </p:blipFill>
        <p:spPr>
          <a:xfrm>
            <a:off x="1116468" y="1674782"/>
            <a:ext cx="4557170" cy="41504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76407" y="1305450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Uso Global de Água 2013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6468" y="5952282"/>
            <a:ext cx="4494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ONU (2013)</a:t>
            </a:r>
          </a:p>
        </p:txBody>
      </p:sp>
    </p:spTree>
    <p:extLst>
      <p:ext uri="{BB962C8B-B14F-4D97-AF65-F5344CB8AC3E}">
        <p14:creationId xmlns:p14="http://schemas.microsoft.com/office/powerpoint/2010/main" val="37347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172201" y="2040286"/>
            <a:ext cx="5521959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Estão aí há décadas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 danos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comprovados à saúde humana;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 para produzir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 com menos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ficar mais ecológica; 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Ajudaram a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reduzir a fome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mundo pelo enriquecimento e barateamento de produtos;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Regulações e testes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são necessários antes de se liberá-los;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pesquisa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vem sendo feita em mais países e está mais distribuída;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Melhoria das raças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promoção de mais diversificação;</a:t>
            </a:r>
          </a:p>
          <a:p>
            <a:pPr marL="342900" lvl="0" indent="-342900">
              <a:spcAft>
                <a:spcPts val="6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Ajuda a </a:t>
            </a:r>
            <a:r>
              <a:rPr lang="pt-BR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aumentar a produção </a:t>
            </a:r>
            <a:r>
              <a:rPr lang="pt-B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 necessidade de novas áreas.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Modificação Genética e Danos/Riscos pelo Aumento da Utilização de Produtos Geneticamente Modificados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0983" t="29354" r="15399" b="15933"/>
          <a:stretch/>
        </p:blipFill>
        <p:spPr>
          <a:xfrm>
            <a:off x="266470" y="3146224"/>
            <a:ext cx="5547623" cy="23180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66470" y="2171473"/>
            <a:ext cx="55476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Transgênicos Lançados no Brasil até 2018</a:t>
            </a:r>
          </a:p>
          <a:p>
            <a:pPr algn="ctr"/>
            <a:r>
              <a:rPr lang="pt-BR" sz="1600" dirty="0"/>
              <a:t>Quantidade de liberação de organismos geneticamente modificados por cultura por empresa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172201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6470" y="5464245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</a:t>
            </a:r>
            <a:r>
              <a:rPr kumimoji="0" lang="pt-BR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Agronegócio (2018)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172201" y="2243254"/>
            <a:ext cx="535939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Conscientização dos consumidores e promover mais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transparência;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Regulações governamentais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sobre aspectos nutricionais;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Disciplinar 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atividades de comunicação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destas empresas;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Conscientização da população para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adequação do consumo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Geram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empregos e impostos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à sociedade;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Excesso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 que faz mal.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Alimentos Ultra Industrializados e Danos à Saúde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172201" y="1609399"/>
            <a:ext cx="5019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pic>
        <p:nvPicPr>
          <p:cNvPr id="3074" name="Picture 2" descr="Alimentos Ultraprocessados e Excesso de Peso » Dr. Paulo Gustavo Ribeiro  Endocrinologista e Metabolog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8" y="2023666"/>
            <a:ext cx="48768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7107101" y="2129217"/>
            <a:ext cx="433012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Concentração do varejo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parou de crescer;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Novos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formatos de distribuição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têm crescimento mais acelerado;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“Market-places”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vendas on-line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reduzindo o poder das grandes redes;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Modelos criativos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entrega aparecendo;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Aumento do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credito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investimentos.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7107101" y="1698330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Domínio da Distribuição pelos Grandes Varejistas, Ocasionando Dificuldades para Pequeno Comércio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79" y="2024121"/>
            <a:ext cx="4018189" cy="394076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89072" y="1716952"/>
            <a:ext cx="30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Maiores Varejistas Brasil 2018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5359" y="1901618"/>
            <a:ext cx="2948412" cy="25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7467600" y="1978562"/>
            <a:ext cx="412496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Mensuração das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áreas e controles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(118 milhões de hectares para 500 mil pessoas);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Liberdade para indígenas entrarem no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 econômico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fazerem renda em suas áreas;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Exemplos de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empreendedorismo indígena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outros países (objeto de estudo x objeto econômico).</a:t>
            </a:r>
          </a:p>
          <a:p>
            <a:pPr marL="342900" lvl="0" indent="-342900">
              <a:spcAft>
                <a:spcPts val="12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7467600" y="1521084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Avanço sobre Populações e Áreas Indígenas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0660" t="26487" r="24269" b="16342"/>
          <a:stretch/>
        </p:blipFill>
        <p:spPr>
          <a:xfrm>
            <a:off x="581892" y="1978562"/>
            <a:ext cx="6739568" cy="39337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581892" y="1578452"/>
            <a:ext cx="6739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Terras Indígenas Aguardando Conclusão do Processo de Demarcação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1892" y="5943105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Atlas</a:t>
            </a:r>
            <a:r>
              <a:rPr kumimoji="0" lang="pt-BR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Agronegócio (2018)</a:t>
            </a:r>
            <a:endParaRPr kumimoji="0" lang="pt-B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1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0546550-1276-4B93-ABF7-3C16A69315A5}"/>
              </a:ext>
            </a:extLst>
          </p:cNvPr>
          <p:cNvSpPr txBox="1"/>
          <p:nvPr/>
        </p:nvSpPr>
        <p:spPr>
          <a:xfrm>
            <a:off x="6673155" y="1974753"/>
            <a:ext cx="491940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Modelos de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fair trade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outros mais de comercio justo crescendo em alta velocidade;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Consumidores conscientes e buscando privilegiar 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modelos com mais equilíbrio;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Asfixia de um elo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cadeia leva á sua diminuição e desaparecimento;</a:t>
            </a:r>
          </a:p>
          <a:p>
            <a:pPr marL="342900" lvl="0" indent="-342900">
              <a:spcAft>
                <a:spcPts val="18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“Market-places”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o crescimento de alternativas de vendas.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88FE44-2F71-43C3-A993-38773E694CA9}"/>
              </a:ext>
            </a:extLst>
          </p:cNvPr>
          <p:cNvSpPr txBox="1"/>
          <p:nvPr/>
        </p:nvSpPr>
        <p:spPr>
          <a:xfrm>
            <a:off x="6673155" y="1543866"/>
            <a:ext cx="5029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8782B"/>
              </a:buClr>
            </a:pPr>
            <a:r>
              <a:rPr lang="pt-BR" sz="2200" b="1" dirty="0">
                <a:solidFill>
                  <a:srgbClr val="08782B"/>
                </a:solidFill>
              </a:rPr>
              <a:t>Argumentos de Contraposição: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1892" y="410599"/>
            <a:ext cx="11180618" cy="75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  <a:tabLst>
                <a:tab pos="538163" algn="l"/>
              </a:tabLst>
            </a:pPr>
            <a:r>
              <a:rPr lang="pt-BR" sz="2500" dirty="0">
                <a:solidFill>
                  <a:srgbClr val="C00000"/>
                </a:solidFill>
              </a:rPr>
              <a:t>3.2 Temas Sensíveis Ao Agro Brasileiro</a:t>
            </a:r>
            <a:br>
              <a:rPr lang="en-US" sz="2500" dirty="0"/>
            </a:br>
            <a:r>
              <a:rPr lang="pt-BR" sz="25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Má Distribuição dos Lucros da Atividade</a:t>
            </a: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  <a:tabLst>
                <a:tab pos="538163" algn="l"/>
              </a:tabLst>
            </a:pPr>
            <a:endParaRPr lang="pt-BR" sz="25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0" name="object 31"/>
          <p:cNvSpPr/>
          <p:nvPr/>
        </p:nvSpPr>
        <p:spPr>
          <a:xfrm>
            <a:off x="422298" y="1704109"/>
            <a:ext cx="6446122" cy="4187129"/>
          </a:xfrm>
          <a:prstGeom prst="rect">
            <a:avLst/>
          </a:prstGeom>
          <a:blipFill>
            <a:blip r:embed="rId2" cstate="print"/>
            <a:srcRect/>
            <a:stretch>
              <a:fillRect t="-25152" r="-45469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581892" y="5614239"/>
            <a:ext cx="502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MAPA</a:t>
            </a:r>
          </a:p>
        </p:txBody>
      </p:sp>
    </p:spTree>
    <p:extLst>
      <p:ext uri="{BB962C8B-B14F-4D97-AF65-F5344CB8AC3E}">
        <p14:creationId xmlns:p14="http://schemas.microsoft.com/office/powerpoint/2010/main" val="171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6A940-723D-4747-BA2E-0546BB88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8782B"/>
                </a:solidFill>
              </a:rPr>
              <a:t>4. </a:t>
            </a:r>
            <a:r>
              <a:rPr lang="pt-BR" sz="2800" dirty="0"/>
              <a:t>Definição das Ferramentas de Comunicação</a:t>
            </a:r>
            <a:br>
              <a:rPr lang="pt-BR" sz="2800" dirty="0"/>
            </a:br>
            <a:r>
              <a:rPr lang="pt-BR" sz="2400" i="1" dirty="0"/>
              <a:t>Quais Ferramentas Utilizar?</a:t>
            </a:r>
            <a:endParaRPr lang="pt-BR" sz="2800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FBE14C-83B2-4F3E-83D6-333F3EAEC701}"/>
              </a:ext>
            </a:extLst>
          </p:cNvPr>
          <p:cNvSpPr txBox="1"/>
          <p:nvPr/>
        </p:nvSpPr>
        <p:spPr>
          <a:xfrm>
            <a:off x="361407" y="1603738"/>
            <a:ext cx="3823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8782B"/>
              </a:buClr>
            </a:pPr>
            <a:r>
              <a:rPr lang="pt-BR" sz="2400" b="1" dirty="0">
                <a:solidFill>
                  <a:srgbClr val="08782B"/>
                </a:solidFill>
              </a:rPr>
              <a:t>Propaganda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DC8286-963F-47BE-B272-54BCED3C11BD}"/>
              </a:ext>
            </a:extLst>
          </p:cNvPr>
          <p:cNvSpPr txBox="1"/>
          <p:nvPr/>
        </p:nvSpPr>
        <p:spPr>
          <a:xfrm>
            <a:off x="4184469" y="1611161"/>
            <a:ext cx="3823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8782B"/>
              </a:buClr>
            </a:pPr>
            <a:r>
              <a:rPr lang="pt-BR" sz="2400" b="1" dirty="0">
                <a:solidFill>
                  <a:srgbClr val="08782B"/>
                </a:solidFill>
              </a:rPr>
              <a:t>Promoção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62DC9D-065C-4DDB-9D81-B555093529E0}"/>
              </a:ext>
            </a:extLst>
          </p:cNvPr>
          <p:cNvSpPr txBox="1"/>
          <p:nvPr/>
        </p:nvSpPr>
        <p:spPr>
          <a:xfrm>
            <a:off x="7985760" y="1610240"/>
            <a:ext cx="3823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8782B"/>
              </a:buClr>
            </a:pPr>
            <a:r>
              <a:rPr lang="pt-BR" sz="2400" b="1" dirty="0">
                <a:solidFill>
                  <a:srgbClr val="08782B"/>
                </a:solidFill>
              </a:rPr>
              <a:t>Relações Públicas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0D9A81-D1B1-433B-B97A-883CCE9B6E1E}"/>
              </a:ext>
            </a:extLst>
          </p:cNvPr>
          <p:cNvSpPr txBox="1"/>
          <p:nvPr/>
        </p:nvSpPr>
        <p:spPr>
          <a:xfrm>
            <a:off x="847994" y="2241839"/>
            <a:ext cx="2842989" cy="183868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Televisão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Rádio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Redes sociais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Outros canais online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0D9A81-D1B1-433B-B97A-883CCE9B6E1E}"/>
              </a:ext>
            </a:extLst>
          </p:cNvPr>
          <p:cNvSpPr txBox="1"/>
          <p:nvPr/>
        </p:nvSpPr>
        <p:spPr>
          <a:xfrm>
            <a:off x="4400006" y="2241839"/>
            <a:ext cx="2296162" cy="146494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/>
              <a:t>Feiras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/>
              <a:t>Eventos 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/>
              <a:t>Exposições</a:t>
            </a:r>
          </a:p>
          <a:p>
            <a:pPr>
              <a:spcAft>
                <a:spcPts val="300"/>
              </a:spcAft>
              <a:buClr>
                <a:srgbClr val="08782B"/>
              </a:buClr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D9A81-D1B1-433B-B97A-883CCE9B6E1E}"/>
              </a:ext>
            </a:extLst>
          </p:cNvPr>
          <p:cNvSpPr txBox="1"/>
          <p:nvPr/>
        </p:nvSpPr>
        <p:spPr>
          <a:xfrm>
            <a:off x="8131629" y="2241839"/>
            <a:ext cx="3677192" cy="146494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dirty="0"/>
              <a:t>Aparições nas mídias de forma indireta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183D356-0F73-4207-A04C-00F39AA3CA80}"/>
              </a:ext>
            </a:extLst>
          </p:cNvPr>
          <p:cNvCxnSpPr>
            <a:cxnSpLocks/>
          </p:cNvCxnSpPr>
          <p:nvPr/>
        </p:nvCxnSpPr>
        <p:spPr>
          <a:xfrm>
            <a:off x="4184469" y="1760416"/>
            <a:ext cx="0" cy="2576310"/>
          </a:xfrm>
          <a:prstGeom prst="line">
            <a:avLst/>
          </a:prstGeom>
          <a:ln w="15875">
            <a:solidFill>
              <a:srgbClr val="157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183D356-0F73-4207-A04C-00F39AA3CA80}"/>
              </a:ext>
            </a:extLst>
          </p:cNvPr>
          <p:cNvCxnSpPr>
            <a:cxnSpLocks/>
          </p:cNvCxnSpPr>
          <p:nvPr/>
        </p:nvCxnSpPr>
        <p:spPr>
          <a:xfrm flipH="1">
            <a:off x="8007530" y="1760416"/>
            <a:ext cx="2" cy="2696444"/>
          </a:xfrm>
          <a:prstGeom prst="line">
            <a:avLst/>
          </a:prstGeom>
          <a:ln w="15875">
            <a:solidFill>
              <a:srgbClr val="157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E78D78F8-F179-4231-85EA-0D7DA599A61F}"/>
              </a:ext>
            </a:extLst>
          </p:cNvPr>
          <p:cNvSpPr/>
          <p:nvPr/>
        </p:nvSpPr>
        <p:spPr>
          <a:xfrm rot="10800000" flipH="1">
            <a:off x="1687286" y="4624318"/>
            <a:ext cx="8817428" cy="62994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glow rad="711200">
              <a:schemeClr val="accent1">
                <a:alpha val="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335854" y="5315627"/>
            <a:ext cx="372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08782B"/>
              </a:buClr>
            </a:pPr>
            <a:r>
              <a:rPr lang="pt-BR" sz="3200" b="1" dirty="0">
                <a:solidFill>
                  <a:srgbClr val="15751C"/>
                </a:solidFill>
              </a:rPr>
              <a:t>Mix de Comunicação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677955" y="3706783"/>
            <a:ext cx="305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APEX com papel fundamental em promover tais iniciativas</a:t>
            </a:r>
          </a:p>
        </p:txBody>
      </p:sp>
    </p:spTree>
    <p:extLst>
      <p:ext uri="{BB962C8B-B14F-4D97-AF65-F5344CB8AC3E}">
        <p14:creationId xmlns:p14="http://schemas.microsoft.com/office/powerpoint/2010/main" val="3383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280DB-4F3A-49E3-AD85-D56BEE1F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61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7F7F7F"/>
                </a:solidFill>
              </a:rPr>
              <a:t>Proposta de Plano de Comunicação para o Agro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8843" y="1479376"/>
            <a:ext cx="232089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Governos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Compradores industriais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Canais de distribuição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Consumidor final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ONGs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Sistema financeiro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Agências internacionais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Populações sob influência</a:t>
            </a:r>
            <a:endParaRPr lang="pt-BR" sz="2000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138563" y="795693"/>
            <a:ext cx="3535139" cy="769440"/>
            <a:chOff x="368207" y="1498404"/>
            <a:chExt cx="3054599" cy="1286540"/>
          </a:xfrm>
        </p:grpSpPr>
        <p:sp>
          <p:nvSpPr>
            <p:cNvPr id="14" name="CaixaDeTexto 13"/>
            <p:cNvSpPr txBox="1"/>
            <p:nvPr/>
          </p:nvSpPr>
          <p:spPr>
            <a:xfrm>
              <a:off x="368207" y="1498404"/>
              <a:ext cx="331829" cy="128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3F965A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89478" y="1708105"/>
              <a:ext cx="2733328" cy="92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Identificação do Público Alvo</a:t>
              </a:r>
            </a:p>
            <a:p>
              <a:r>
                <a:rPr lang="pt-BR" sz="1400" b="1" i="1" dirty="0">
                  <a:solidFill>
                    <a:schemeClr val="bg2">
                      <a:lumMod val="50000"/>
                    </a:schemeClr>
                  </a:solidFill>
                </a:rPr>
                <a:t>Para Quem?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130162" y="3890450"/>
            <a:ext cx="4134212" cy="1756975"/>
            <a:chOff x="2797838" y="780967"/>
            <a:chExt cx="4134212" cy="1756975"/>
          </a:xfrm>
        </p:grpSpPr>
        <p:sp>
          <p:nvSpPr>
            <p:cNvPr id="5" name="Retângulo 4"/>
            <p:cNvSpPr/>
            <p:nvPr/>
          </p:nvSpPr>
          <p:spPr>
            <a:xfrm>
              <a:off x="2802206" y="1402100"/>
              <a:ext cx="2766646" cy="113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Imagem</a:t>
              </a:r>
            </a:p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Reconhecimento</a:t>
              </a:r>
            </a:p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Participação no Mercado</a:t>
              </a:r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2797838" y="780967"/>
              <a:ext cx="4134212" cy="769440"/>
              <a:chOff x="367878" y="1533878"/>
              <a:chExt cx="3572240" cy="1286541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2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97384" y="1739724"/>
                <a:ext cx="3242734" cy="92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chemeClr val="bg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pt-BR" sz="1600" dirty="0"/>
                  <a:t>Definição dos Objetivos de Comunicação</a:t>
                </a:r>
              </a:p>
              <a:p>
                <a:r>
                  <a:rPr lang="pt-BR" sz="1400" i="1" dirty="0"/>
                  <a:t>O Que se Deseja?</a:t>
                </a:r>
              </a:p>
            </p:txBody>
          </p:sp>
        </p:grpSp>
      </p:grpSp>
      <p:grpSp>
        <p:nvGrpSpPr>
          <p:cNvPr id="7" name="Agrupar 6"/>
          <p:cNvGrpSpPr/>
          <p:nvPr/>
        </p:nvGrpSpPr>
        <p:grpSpPr>
          <a:xfrm>
            <a:off x="8723968" y="795693"/>
            <a:ext cx="3268469" cy="2527378"/>
            <a:chOff x="2814000" y="3020455"/>
            <a:chExt cx="3268469" cy="2527378"/>
          </a:xfrm>
        </p:grpSpPr>
        <p:sp>
          <p:nvSpPr>
            <p:cNvPr id="6" name="Retângulo 5"/>
            <p:cNvSpPr/>
            <p:nvPr/>
          </p:nvSpPr>
          <p:spPr>
            <a:xfrm>
              <a:off x="2839986" y="3797674"/>
              <a:ext cx="1894443" cy="1750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Propaganda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APEX - Feiras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Canais tradicionais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Novas mídias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Redes/Clubes</a:t>
              </a:r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2814000" y="3020455"/>
              <a:ext cx="3268469" cy="876501"/>
              <a:chOff x="367878" y="1627676"/>
              <a:chExt cx="2824179" cy="1465553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367878" y="1627676"/>
                <a:ext cx="331829" cy="128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4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99707" y="1755223"/>
                <a:ext cx="2492350" cy="133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7F7F7F"/>
                    </a:solidFill>
                  </a:rPr>
                  <a:t>Definição das Ferramentas de Comunicação</a:t>
                </a:r>
              </a:p>
              <a:p>
                <a:r>
                  <a:rPr lang="pt-BR" sz="1400" b="1" i="1" dirty="0">
                    <a:solidFill>
                      <a:srgbClr val="7F7F7F"/>
                    </a:solidFill>
                  </a:rPr>
                  <a:t>Quais Ferramentas Utilizar?</a:t>
                </a:r>
              </a:p>
            </p:txBody>
          </p:sp>
        </p:grpSp>
      </p:grpSp>
      <p:grpSp>
        <p:nvGrpSpPr>
          <p:cNvPr id="23" name="Agrupar 22"/>
          <p:cNvGrpSpPr/>
          <p:nvPr/>
        </p:nvGrpSpPr>
        <p:grpSpPr>
          <a:xfrm>
            <a:off x="4387703" y="780967"/>
            <a:ext cx="4279968" cy="769441"/>
            <a:chOff x="193065" y="1533878"/>
            <a:chExt cx="3698185" cy="1286541"/>
          </a:xfrm>
        </p:grpSpPr>
        <p:sp>
          <p:nvSpPr>
            <p:cNvPr id="24" name="CaixaDeTexto 23"/>
            <p:cNvSpPr txBox="1"/>
            <p:nvPr/>
          </p:nvSpPr>
          <p:spPr>
            <a:xfrm>
              <a:off x="193065" y="1533878"/>
              <a:ext cx="331829" cy="128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3F965A"/>
                  </a:solidFill>
                </a:rPr>
                <a:t>3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22247" y="1775597"/>
              <a:ext cx="3369003" cy="92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50" b="1" dirty="0">
                  <a:solidFill>
                    <a:srgbClr val="7F7F7F"/>
                  </a:solidFill>
                </a:rPr>
                <a:t>Construção da Mensagem e Abordagem</a:t>
              </a:r>
            </a:p>
            <a:p>
              <a:r>
                <a:rPr lang="pt-BR" sz="1400" b="1" i="1" dirty="0">
                  <a:solidFill>
                    <a:srgbClr val="7F7F7F"/>
                  </a:solidFill>
                </a:rPr>
                <a:t>Qual a Mensagem?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4395855" y="1419143"/>
            <a:ext cx="4171926" cy="2585370"/>
            <a:chOff x="6369776" y="1569463"/>
            <a:chExt cx="4171926" cy="2340866"/>
          </a:xfrm>
        </p:grpSpPr>
        <p:sp>
          <p:nvSpPr>
            <p:cNvPr id="3" name="Retângulo 2"/>
            <p:cNvSpPr/>
            <p:nvPr/>
          </p:nvSpPr>
          <p:spPr>
            <a:xfrm>
              <a:off x="6369776" y="1569463"/>
              <a:ext cx="2881366" cy="37620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>
                <a:lnSpc>
                  <a:spcPct val="150000"/>
                </a:lnSpc>
                <a:spcAft>
                  <a:spcPts val="0"/>
                </a:spcAft>
                <a:buClr>
                  <a:schemeClr val="accent2"/>
                </a:buClr>
                <a:buSzPct val="103000"/>
              </a:pPr>
              <a:r>
                <a:rPr lang="pt-BR" sz="1400" b="1" dirty="0">
                  <a:solidFill>
                    <a:srgbClr val="08782B"/>
                  </a:solidFill>
                </a:rPr>
                <a:t>Temas Favoráveis ao Agro Brasileiro: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6381271" y="1857459"/>
              <a:ext cx="2383751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Produção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Exportação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Geração de Renda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Uso de Área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Código Florestal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Conservação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Eficiência agrícola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076755" y="1857459"/>
              <a:ext cx="2464947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Biocombustíveis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Ciência e Tecnologia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Cooperativas/Associações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Abastecimento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Fornecedor Mundial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Certificações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Casos Empresas</a:t>
              </a: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4415984" y="3812322"/>
            <a:ext cx="4192392" cy="1853776"/>
            <a:chOff x="5916416" y="4006797"/>
            <a:chExt cx="4192392" cy="1853776"/>
          </a:xfrm>
        </p:grpSpPr>
        <p:sp>
          <p:nvSpPr>
            <p:cNvPr id="26" name="Retângulo 25"/>
            <p:cNvSpPr/>
            <p:nvPr/>
          </p:nvSpPr>
          <p:spPr>
            <a:xfrm>
              <a:off x="5916416" y="4006797"/>
              <a:ext cx="3514476" cy="4588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>
                <a:lnSpc>
                  <a:spcPct val="150000"/>
                </a:lnSpc>
                <a:spcAft>
                  <a:spcPts val="0"/>
                </a:spcAft>
                <a:buClr>
                  <a:schemeClr val="accent2"/>
                </a:buClr>
                <a:buSzPct val="103000"/>
              </a:pPr>
              <a:r>
                <a:rPr lang="pt-BR" sz="1400" b="1" dirty="0">
                  <a:solidFill>
                    <a:srgbClr val="C00000"/>
                  </a:solidFill>
                </a:rPr>
                <a:t>Temas Sensíveis ao Agro Brasileiro: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972963" y="4371818"/>
              <a:ext cx="1722095" cy="147008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Concentração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Nutrição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Terras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Florestas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Tecnologia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601982" y="4390491"/>
              <a:ext cx="2506826" cy="147008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Uso de Recursos e Resíduos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Agroquímicos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Animais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Modificação Genética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Indígenas</a:t>
              </a: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8808619" y="4161757"/>
            <a:ext cx="3225621" cy="965784"/>
            <a:chOff x="10159791" y="2263664"/>
            <a:chExt cx="3225621" cy="965784"/>
          </a:xfrm>
        </p:grpSpPr>
        <p:grpSp>
          <p:nvGrpSpPr>
            <p:cNvPr id="34" name="Agrupar 33"/>
            <p:cNvGrpSpPr/>
            <p:nvPr/>
          </p:nvGrpSpPr>
          <p:grpSpPr>
            <a:xfrm>
              <a:off x="10159791" y="2263664"/>
              <a:ext cx="3225621" cy="769441"/>
              <a:chOff x="367878" y="1533878"/>
              <a:chExt cx="2787157" cy="1286541"/>
            </a:xfrm>
          </p:grpSpPr>
          <p:sp>
            <p:nvSpPr>
              <p:cNvPr id="35" name="CaixaDeTexto 34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6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710164" y="1721112"/>
                <a:ext cx="2444871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Mensuração de Resultados</a:t>
                </a:r>
              </a:p>
              <a:p>
                <a:r>
                  <a:rPr lang="pt-BR" sz="1400" i="1" dirty="0"/>
                  <a:t>Como Medir os Resultados?</a:t>
                </a:r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10212437" y="2921671"/>
              <a:ext cx="2328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Indicadores de sucesso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8815555" y="3239041"/>
            <a:ext cx="3029182" cy="986165"/>
            <a:chOff x="10121529" y="816910"/>
            <a:chExt cx="3029182" cy="986165"/>
          </a:xfrm>
        </p:grpSpPr>
        <p:grpSp>
          <p:nvGrpSpPr>
            <p:cNvPr id="30" name="Agrupar 29"/>
            <p:cNvGrpSpPr/>
            <p:nvPr/>
          </p:nvGrpSpPr>
          <p:grpSpPr>
            <a:xfrm>
              <a:off x="10121529" y="816910"/>
              <a:ext cx="3029182" cy="769441"/>
              <a:chOff x="367878" y="1533878"/>
              <a:chExt cx="2617419" cy="1286541"/>
            </a:xfrm>
          </p:grpSpPr>
          <p:sp>
            <p:nvSpPr>
              <p:cNvPr id="31" name="CaixaDeTexto 30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5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99707" y="1750074"/>
                <a:ext cx="2285590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Definição do Orçamento</a:t>
                </a:r>
              </a:p>
              <a:p>
                <a:r>
                  <a:rPr lang="pt-BR" sz="1400" i="1" dirty="0"/>
                  <a:t>Quanto Investir?</a:t>
                </a:r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10138467" y="1416765"/>
              <a:ext cx="1609393" cy="386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Recursos $</a:t>
              </a: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4117889" y="5841979"/>
            <a:ext cx="445163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>
              <a:spcAft>
                <a:spcPts val="0"/>
              </a:spcAft>
              <a:buClr>
                <a:schemeClr val="accent2"/>
              </a:buClr>
              <a:buSzPct val="103000"/>
            </a:pPr>
            <a:r>
              <a:rPr lang="pt-BR" sz="1200" b="1" dirty="0">
                <a:solidFill>
                  <a:srgbClr val="7F7F7F"/>
                </a:solidFill>
              </a:rPr>
              <a:t>Argumentos e abordagem: ciência, dados, calma e elegância.</a:t>
            </a:r>
          </a:p>
        </p:txBody>
      </p:sp>
      <p:sp>
        <p:nvSpPr>
          <p:cNvPr id="42" name="Arrow: Chevron 21">
            <a:extLst>
              <a:ext uri="{FF2B5EF4-FFF2-40B4-BE49-F238E27FC236}">
                <a16:creationId xmlns:a16="http://schemas.microsoft.com/office/drawing/2014/main" id="{D50E4EDB-A53A-4557-8182-C298A1AFAD21}"/>
              </a:ext>
            </a:extLst>
          </p:cNvPr>
          <p:cNvSpPr/>
          <p:nvPr/>
        </p:nvSpPr>
        <p:spPr>
          <a:xfrm>
            <a:off x="3881859" y="828112"/>
            <a:ext cx="522023" cy="5383442"/>
          </a:xfrm>
          <a:prstGeom prst="chevron">
            <a:avLst>
              <a:gd name="adj" fmla="val 890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21">
            <a:extLst>
              <a:ext uri="{FF2B5EF4-FFF2-40B4-BE49-F238E27FC236}">
                <a16:creationId xmlns:a16="http://schemas.microsoft.com/office/drawing/2014/main" id="{D50E4EDB-A53A-4557-8182-C298A1AFAD21}"/>
              </a:ext>
            </a:extLst>
          </p:cNvPr>
          <p:cNvSpPr/>
          <p:nvPr/>
        </p:nvSpPr>
        <p:spPr>
          <a:xfrm>
            <a:off x="8201945" y="828112"/>
            <a:ext cx="522023" cy="5383442"/>
          </a:xfrm>
          <a:prstGeom prst="chevron">
            <a:avLst>
              <a:gd name="adj" fmla="val 890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217798" y="1475107"/>
            <a:ext cx="1966203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Imprensa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Fornecedores e prestadores de serviços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Influenciadores técnicos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Investidores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Universidade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Jovens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0402978" y="1619430"/>
            <a:ext cx="1751201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71450">
              <a:lnSpc>
                <a:spcPct val="130000"/>
              </a:lnSpc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Publicidade</a:t>
            </a:r>
          </a:p>
          <a:p>
            <a:pPr marL="0" lvl="2" indent="-171450">
              <a:lnSpc>
                <a:spcPct val="130000"/>
              </a:lnSpc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Relações Públicas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8812187" y="5110526"/>
            <a:ext cx="3231406" cy="1183090"/>
            <a:chOff x="10174050" y="2261801"/>
            <a:chExt cx="3231406" cy="1183090"/>
          </a:xfrm>
        </p:grpSpPr>
        <p:grpSp>
          <p:nvGrpSpPr>
            <p:cNvPr id="46" name="Agrupar 45"/>
            <p:cNvGrpSpPr/>
            <p:nvPr/>
          </p:nvGrpSpPr>
          <p:grpSpPr>
            <a:xfrm>
              <a:off x="10174050" y="2261801"/>
              <a:ext cx="3231406" cy="769441"/>
              <a:chOff x="380199" y="1530763"/>
              <a:chExt cx="2792155" cy="1286541"/>
            </a:xfrm>
          </p:grpSpPr>
          <p:sp>
            <p:nvSpPr>
              <p:cNvPr id="49" name="CaixaDeTexto 48"/>
              <p:cNvSpPr txBox="1"/>
              <p:nvPr/>
            </p:nvSpPr>
            <p:spPr>
              <a:xfrm>
                <a:off x="380199" y="1530763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7</a:t>
                </a:r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727483" y="1713936"/>
                <a:ext cx="2444871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Gestão do Plano</a:t>
                </a:r>
              </a:p>
              <a:p>
                <a:r>
                  <a:rPr lang="pt-BR" sz="1400" i="1" dirty="0"/>
                  <a:t>Como Gerir o Plano?</a:t>
                </a:r>
              </a:p>
            </p:txBody>
          </p:sp>
        </p:grpSp>
        <p:sp>
          <p:nvSpPr>
            <p:cNvPr id="48" name="Retângulo 47"/>
            <p:cNvSpPr/>
            <p:nvPr/>
          </p:nvSpPr>
          <p:spPr>
            <a:xfrm>
              <a:off x="10212436" y="2921671"/>
              <a:ext cx="2994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Mecanismos de implementação e gestão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54CBDD-AB4B-410C-A5AD-FBDC3470A8A3}"/>
              </a:ext>
            </a:extLst>
          </p:cNvPr>
          <p:cNvSpPr txBox="1"/>
          <p:nvPr/>
        </p:nvSpPr>
        <p:spPr>
          <a:xfrm>
            <a:off x="3234815" y="6475687"/>
            <a:ext cx="6479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Neves, M. F.; Marques, V. N.; Martinez, L. F.;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V. (Rev. Agron. Bras., 2020)</a:t>
            </a:r>
          </a:p>
        </p:txBody>
      </p:sp>
    </p:spTree>
    <p:extLst>
      <p:ext uri="{BB962C8B-B14F-4D97-AF65-F5344CB8AC3E}">
        <p14:creationId xmlns:p14="http://schemas.microsoft.com/office/powerpoint/2010/main" val="18327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C0F987B-8CE8-4D59-B210-40F1A2272D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516" y="845018"/>
            <a:ext cx="8977513" cy="53526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D5C6EF-A35F-404D-B616-CA49CD2F52F6}"/>
              </a:ext>
            </a:extLst>
          </p:cNvPr>
          <p:cNvSpPr txBox="1"/>
          <p:nvPr/>
        </p:nvSpPr>
        <p:spPr>
          <a:xfrm>
            <a:off x="4100882" y="4756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/>
              <a:t>https://www.youtube.com/watch?v=inHYf2u7hFI</a:t>
            </a:r>
          </a:p>
        </p:txBody>
      </p:sp>
    </p:spTree>
    <p:extLst>
      <p:ext uri="{BB962C8B-B14F-4D97-AF65-F5344CB8AC3E}">
        <p14:creationId xmlns:p14="http://schemas.microsoft.com/office/powerpoint/2010/main" val="37997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2B032D9-D4CA-475D-9C81-D7199E8C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9221" y="990814"/>
            <a:ext cx="8213557" cy="53415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ED30C3-CC5B-4A88-834E-2FD213D9BF08}"/>
              </a:ext>
            </a:extLst>
          </p:cNvPr>
          <p:cNvSpPr txBox="1"/>
          <p:nvPr/>
        </p:nvSpPr>
        <p:spPr>
          <a:xfrm>
            <a:off x="5390148" y="5256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https://www.youtube.com/watch?v=tiBQiufLu6U</a:t>
            </a:r>
          </a:p>
        </p:txBody>
      </p:sp>
    </p:spTree>
    <p:extLst>
      <p:ext uri="{BB962C8B-B14F-4D97-AF65-F5344CB8AC3E}">
        <p14:creationId xmlns:p14="http://schemas.microsoft.com/office/powerpoint/2010/main" val="38684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6A940-723D-4747-BA2E-0546BB88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94" y="453372"/>
            <a:ext cx="3423643" cy="13255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8782B"/>
                </a:solidFill>
              </a:rPr>
              <a:t>5. </a:t>
            </a:r>
            <a:r>
              <a:rPr lang="pt-BR" sz="2000" dirty="0"/>
              <a:t>Definição do Orçamento</a:t>
            </a:r>
            <a:br>
              <a:rPr lang="pt-BR" sz="2000" dirty="0"/>
            </a:br>
            <a:r>
              <a:rPr lang="pt-BR" sz="2000" i="1" dirty="0"/>
              <a:t>Quanto Investir?</a:t>
            </a:r>
            <a:endParaRPr lang="pt-BR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7F6551F-C70B-440F-A7D8-DE6134C7349E}"/>
              </a:ext>
            </a:extLst>
          </p:cNvPr>
          <p:cNvSpPr txBox="1">
            <a:spLocks/>
          </p:cNvSpPr>
          <p:nvPr/>
        </p:nvSpPr>
        <p:spPr>
          <a:xfrm>
            <a:off x="4332578" y="769642"/>
            <a:ext cx="505968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6. </a:t>
            </a:r>
            <a:r>
              <a:rPr lang="pt-BR" sz="2000" dirty="0"/>
              <a:t>Mensuração dos Resultados</a:t>
            </a:r>
          </a:p>
          <a:p>
            <a:r>
              <a:rPr lang="pt-BR" sz="2000" i="1" dirty="0"/>
              <a:t>Como Medir os Resultados?</a:t>
            </a:r>
            <a:endParaRPr lang="pt-BR" sz="20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183D356-0F73-4207-A04C-00F39AA3CA80}"/>
              </a:ext>
            </a:extLst>
          </p:cNvPr>
          <p:cNvCxnSpPr>
            <a:cxnSpLocks/>
          </p:cNvCxnSpPr>
          <p:nvPr/>
        </p:nvCxnSpPr>
        <p:spPr>
          <a:xfrm>
            <a:off x="4154907" y="918988"/>
            <a:ext cx="0" cy="5020023"/>
          </a:xfrm>
          <a:prstGeom prst="line">
            <a:avLst/>
          </a:prstGeom>
          <a:ln w="15875">
            <a:solidFill>
              <a:srgbClr val="157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BDC3A2-6AFF-4C4F-9E37-46462177BA43}"/>
              </a:ext>
            </a:extLst>
          </p:cNvPr>
          <p:cNvSpPr txBox="1"/>
          <p:nvPr/>
        </p:nvSpPr>
        <p:spPr>
          <a:xfrm>
            <a:off x="576441" y="1506060"/>
            <a:ext cx="32736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Clr>
                <a:srgbClr val="08782B"/>
              </a:buClr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Quantificação dos recursos necessários para atender as estratégias de comunicação definidas, levando em conta a disponibilidade de orçamento da organização para tal. 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2963F3-78D7-4C01-B3D8-500668733736}"/>
              </a:ext>
            </a:extLst>
          </p:cNvPr>
          <p:cNvSpPr txBox="1"/>
          <p:nvPr/>
        </p:nvSpPr>
        <p:spPr>
          <a:xfrm>
            <a:off x="4355446" y="1506060"/>
            <a:ext cx="33046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Clr>
                <a:srgbClr val="08782B"/>
              </a:buClr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Mensuração do alcance e dos impactos causados pelas ações de comunicação que foram estabelecidas no plano construído, identificando alguns indicadores de sucesso.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oney_bag2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781073" y="4464273"/>
            <a:ext cx="627963" cy="835933"/>
          </a:xfrm>
          <a:custGeom>
            <a:avLst/>
            <a:gdLst>
              <a:gd name="T0" fmla="*/ 2068 w 4850"/>
              <a:gd name="T1" fmla="*/ 3435 h 6444"/>
              <a:gd name="T2" fmla="*/ 2111 w 4850"/>
              <a:gd name="T3" fmla="*/ 3711 h 6444"/>
              <a:gd name="T4" fmla="*/ 2329 w 4850"/>
              <a:gd name="T5" fmla="*/ 3288 h 6444"/>
              <a:gd name="T6" fmla="*/ 2133 w 4850"/>
              <a:gd name="T7" fmla="*/ 3352 h 6444"/>
              <a:gd name="T8" fmla="*/ 2515 w 4850"/>
              <a:gd name="T9" fmla="*/ 4305 h 6444"/>
              <a:gd name="T10" fmla="*/ 2633 w 4850"/>
              <a:gd name="T11" fmla="*/ 4885 h 6444"/>
              <a:gd name="T12" fmla="*/ 2825 w 4850"/>
              <a:gd name="T13" fmla="*/ 4733 h 6444"/>
              <a:gd name="T14" fmla="*/ 2779 w 4850"/>
              <a:gd name="T15" fmla="*/ 4417 h 6444"/>
              <a:gd name="T16" fmla="*/ 3416 w 4850"/>
              <a:gd name="T17" fmla="*/ 2021 h 6444"/>
              <a:gd name="T18" fmla="*/ 3232 w 4850"/>
              <a:gd name="T19" fmla="*/ 1774 h 6444"/>
              <a:gd name="T20" fmla="*/ 3208 w 4850"/>
              <a:gd name="T21" fmla="*/ 1256 h 6444"/>
              <a:gd name="T22" fmla="*/ 3021 w 4850"/>
              <a:gd name="T23" fmla="*/ 233 h 6444"/>
              <a:gd name="T24" fmla="*/ 1776 w 4850"/>
              <a:gd name="T25" fmla="*/ 0 h 6444"/>
              <a:gd name="T26" fmla="*/ 1313 w 4850"/>
              <a:gd name="T27" fmla="*/ 469 h 6444"/>
              <a:gd name="T28" fmla="*/ 1641 w 4850"/>
              <a:gd name="T29" fmla="*/ 1256 h 6444"/>
              <a:gd name="T30" fmla="*/ 0 w 4850"/>
              <a:gd name="T31" fmla="*/ 5105 h 6444"/>
              <a:gd name="T32" fmla="*/ 4850 w 4850"/>
              <a:gd name="T33" fmla="*/ 5105 h 6444"/>
              <a:gd name="T34" fmla="*/ 2099 w 4850"/>
              <a:gd name="T35" fmla="*/ 1363 h 6444"/>
              <a:gd name="T36" fmla="*/ 2761 w 4850"/>
              <a:gd name="T37" fmla="*/ 1781 h 6444"/>
              <a:gd name="T38" fmla="*/ 2099 w 4850"/>
              <a:gd name="T39" fmla="*/ 1363 h 6444"/>
              <a:gd name="T40" fmla="*/ 3145 w 4850"/>
              <a:gd name="T41" fmla="*/ 5003 h 6444"/>
              <a:gd name="T42" fmla="*/ 2515 w 4850"/>
              <a:gd name="T43" fmla="*/ 5278 h 6444"/>
              <a:gd name="T44" fmla="*/ 2329 w 4850"/>
              <a:gd name="T45" fmla="*/ 5547 h 6444"/>
              <a:gd name="T46" fmla="*/ 1776 w 4850"/>
              <a:gd name="T47" fmla="*/ 5060 h 6444"/>
              <a:gd name="T48" fmla="*/ 1990 w 4850"/>
              <a:gd name="T49" fmla="*/ 4494 h 6444"/>
              <a:gd name="T50" fmla="*/ 2329 w 4850"/>
              <a:gd name="T51" fmla="*/ 4911 h 6444"/>
              <a:gd name="T52" fmla="*/ 2286 w 4850"/>
              <a:gd name="T53" fmla="*/ 4237 h 6444"/>
              <a:gd name="T54" fmla="*/ 1997 w 4850"/>
              <a:gd name="T55" fmla="*/ 4149 h 6444"/>
              <a:gd name="T56" fmla="*/ 1649 w 4850"/>
              <a:gd name="T57" fmla="*/ 3858 h 6444"/>
              <a:gd name="T58" fmla="*/ 1657 w 4850"/>
              <a:gd name="T59" fmla="*/ 3310 h 6444"/>
              <a:gd name="T60" fmla="*/ 2054 w 4850"/>
              <a:gd name="T61" fmla="*/ 2973 h 6444"/>
              <a:gd name="T62" fmla="*/ 2329 w 4850"/>
              <a:gd name="T63" fmla="*/ 2675 h 6444"/>
              <a:gd name="T64" fmla="*/ 2515 w 4850"/>
              <a:gd name="T65" fmla="*/ 2918 h 6444"/>
              <a:gd name="T66" fmla="*/ 3002 w 4850"/>
              <a:gd name="T67" fmla="*/ 3106 h 6444"/>
              <a:gd name="T68" fmla="*/ 3226 w 4850"/>
              <a:gd name="T69" fmla="*/ 3591 h 6444"/>
              <a:gd name="T70" fmla="*/ 2698 w 4850"/>
              <a:gd name="T71" fmla="*/ 3376 h 6444"/>
              <a:gd name="T72" fmla="*/ 2515 w 4850"/>
              <a:gd name="T73" fmla="*/ 3847 h 6444"/>
              <a:gd name="T74" fmla="*/ 2676 w 4850"/>
              <a:gd name="T75" fmla="*/ 3888 h 6444"/>
              <a:gd name="T76" fmla="*/ 3223 w 4850"/>
              <a:gd name="T77" fmla="*/ 4239 h 6444"/>
              <a:gd name="T78" fmla="*/ 3305 w 4850"/>
              <a:gd name="T79" fmla="*/ 4621 h 6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50" h="6444">
                <a:moveTo>
                  <a:pt x="2133" y="3352"/>
                </a:moveTo>
                <a:cubicBezTo>
                  <a:pt x="2105" y="3374"/>
                  <a:pt x="2084" y="3402"/>
                  <a:pt x="2068" y="3435"/>
                </a:cubicBezTo>
                <a:cubicBezTo>
                  <a:pt x="2052" y="3467"/>
                  <a:pt x="2044" y="3506"/>
                  <a:pt x="2044" y="3550"/>
                </a:cubicBezTo>
                <a:cubicBezTo>
                  <a:pt x="2044" y="3619"/>
                  <a:pt x="2066" y="3673"/>
                  <a:pt x="2111" y="3711"/>
                </a:cubicBezTo>
                <a:cubicBezTo>
                  <a:pt x="2155" y="3749"/>
                  <a:pt x="2228" y="3780"/>
                  <a:pt x="2329" y="3803"/>
                </a:cubicBezTo>
                <a:lnTo>
                  <a:pt x="2329" y="3288"/>
                </a:lnTo>
                <a:cubicBezTo>
                  <a:pt x="2293" y="3288"/>
                  <a:pt x="2258" y="3293"/>
                  <a:pt x="2224" y="3303"/>
                </a:cubicBezTo>
                <a:cubicBezTo>
                  <a:pt x="2191" y="3314"/>
                  <a:pt x="2160" y="3330"/>
                  <a:pt x="2133" y="3352"/>
                </a:cubicBezTo>
                <a:close/>
                <a:moveTo>
                  <a:pt x="2779" y="4417"/>
                </a:moveTo>
                <a:cubicBezTo>
                  <a:pt x="2727" y="4376"/>
                  <a:pt x="2639" y="4339"/>
                  <a:pt x="2515" y="4305"/>
                </a:cubicBezTo>
                <a:lnTo>
                  <a:pt x="2515" y="4911"/>
                </a:lnTo>
                <a:cubicBezTo>
                  <a:pt x="2553" y="4908"/>
                  <a:pt x="2593" y="4898"/>
                  <a:pt x="2633" y="4885"/>
                </a:cubicBezTo>
                <a:cubicBezTo>
                  <a:pt x="2675" y="4871"/>
                  <a:pt x="2711" y="4852"/>
                  <a:pt x="2744" y="4826"/>
                </a:cubicBezTo>
                <a:cubicBezTo>
                  <a:pt x="2777" y="4801"/>
                  <a:pt x="2803" y="4770"/>
                  <a:pt x="2825" y="4733"/>
                </a:cubicBezTo>
                <a:cubicBezTo>
                  <a:pt x="2846" y="4696"/>
                  <a:pt x="2856" y="4653"/>
                  <a:pt x="2856" y="4602"/>
                </a:cubicBezTo>
                <a:cubicBezTo>
                  <a:pt x="2856" y="4520"/>
                  <a:pt x="2830" y="4458"/>
                  <a:pt x="2779" y="4417"/>
                </a:cubicBezTo>
                <a:close/>
                <a:moveTo>
                  <a:pt x="3415" y="2020"/>
                </a:moveTo>
                <a:lnTo>
                  <a:pt x="3416" y="2021"/>
                </a:lnTo>
                <a:cubicBezTo>
                  <a:pt x="3414" y="2019"/>
                  <a:pt x="3413" y="2018"/>
                  <a:pt x="3412" y="2016"/>
                </a:cubicBezTo>
                <a:cubicBezTo>
                  <a:pt x="3351" y="1932"/>
                  <a:pt x="3291" y="1851"/>
                  <a:pt x="3232" y="1774"/>
                </a:cubicBezTo>
                <a:cubicBezTo>
                  <a:pt x="3154" y="1644"/>
                  <a:pt x="3113" y="1485"/>
                  <a:pt x="3208" y="1256"/>
                </a:cubicBezTo>
                <a:lnTo>
                  <a:pt x="3208" y="1256"/>
                </a:lnTo>
                <a:lnTo>
                  <a:pt x="3537" y="469"/>
                </a:lnTo>
                <a:lnTo>
                  <a:pt x="3021" y="233"/>
                </a:lnTo>
                <a:lnTo>
                  <a:pt x="3074" y="0"/>
                </a:lnTo>
                <a:lnTo>
                  <a:pt x="1776" y="0"/>
                </a:lnTo>
                <a:lnTo>
                  <a:pt x="1844" y="297"/>
                </a:lnTo>
                <a:lnTo>
                  <a:pt x="1313" y="469"/>
                </a:lnTo>
                <a:lnTo>
                  <a:pt x="1641" y="1256"/>
                </a:lnTo>
                <a:lnTo>
                  <a:pt x="1641" y="1256"/>
                </a:lnTo>
                <a:cubicBezTo>
                  <a:pt x="1804" y="1646"/>
                  <a:pt x="1571" y="1831"/>
                  <a:pt x="1434" y="2021"/>
                </a:cubicBezTo>
                <a:cubicBezTo>
                  <a:pt x="757" y="2957"/>
                  <a:pt x="0" y="4297"/>
                  <a:pt x="0" y="5105"/>
                </a:cubicBezTo>
                <a:cubicBezTo>
                  <a:pt x="0" y="6444"/>
                  <a:pt x="1040" y="6400"/>
                  <a:pt x="2425" y="6400"/>
                </a:cubicBezTo>
                <a:cubicBezTo>
                  <a:pt x="3810" y="6400"/>
                  <a:pt x="4850" y="6444"/>
                  <a:pt x="4850" y="5105"/>
                </a:cubicBezTo>
                <a:cubicBezTo>
                  <a:pt x="4850" y="4297"/>
                  <a:pt x="4092" y="2957"/>
                  <a:pt x="3415" y="2020"/>
                </a:cubicBezTo>
                <a:close/>
                <a:moveTo>
                  <a:pt x="2099" y="1363"/>
                </a:moveTo>
                <a:lnTo>
                  <a:pt x="2761" y="1363"/>
                </a:lnTo>
                <a:lnTo>
                  <a:pt x="2761" y="1781"/>
                </a:lnTo>
                <a:lnTo>
                  <a:pt x="2099" y="1781"/>
                </a:lnTo>
                <a:lnTo>
                  <a:pt x="2099" y="1363"/>
                </a:lnTo>
                <a:close/>
                <a:moveTo>
                  <a:pt x="3270" y="4796"/>
                </a:moveTo>
                <a:cubicBezTo>
                  <a:pt x="3247" y="4867"/>
                  <a:pt x="3205" y="4936"/>
                  <a:pt x="3145" y="5003"/>
                </a:cubicBezTo>
                <a:cubicBezTo>
                  <a:pt x="3085" y="5071"/>
                  <a:pt x="3005" y="5131"/>
                  <a:pt x="2904" y="5183"/>
                </a:cubicBezTo>
                <a:cubicBezTo>
                  <a:pt x="2802" y="5236"/>
                  <a:pt x="2673" y="5268"/>
                  <a:pt x="2515" y="5278"/>
                </a:cubicBezTo>
                <a:lnTo>
                  <a:pt x="2515" y="5547"/>
                </a:lnTo>
                <a:lnTo>
                  <a:pt x="2329" y="5547"/>
                </a:lnTo>
                <a:lnTo>
                  <a:pt x="2329" y="5278"/>
                </a:lnTo>
                <a:cubicBezTo>
                  <a:pt x="2093" y="5261"/>
                  <a:pt x="1908" y="5189"/>
                  <a:pt x="1776" y="5060"/>
                </a:cubicBezTo>
                <a:cubicBezTo>
                  <a:pt x="1643" y="4932"/>
                  <a:pt x="1566" y="4743"/>
                  <a:pt x="1545" y="4494"/>
                </a:cubicBezTo>
                <a:lnTo>
                  <a:pt x="1990" y="4494"/>
                </a:lnTo>
                <a:cubicBezTo>
                  <a:pt x="1989" y="4615"/>
                  <a:pt x="2020" y="4709"/>
                  <a:pt x="2085" y="4779"/>
                </a:cubicBezTo>
                <a:cubicBezTo>
                  <a:pt x="2151" y="4848"/>
                  <a:pt x="2232" y="4893"/>
                  <a:pt x="2329" y="4911"/>
                </a:cubicBezTo>
                <a:lnTo>
                  <a:pt x="2329" y="4251"/>
                </a:lnTo>
                <a:cubicBezTo>
                  <a:pt x="2318" y="4247"/>
                  <a:pt x="2304" y="4242"/>
                  <a:pt x="2286" y="4237"/>
                </a:cubicBezTo>
                <a:cubicBezTo>
                  <a:pt x="2268" y="4232"/>
                  <a:pt x="2248" y="4227"/>
                  <a:pt x="2228" y="4223"/>
                </a:cubicBezTo>
                <a:cubicBezTo>
                  <a:pt x="2150" y="4202"/>
                  <a:pt x="2073" y="4177"/>
                  <a:pt x="1997" y="4149"/>
                </a:cubicBezTo>
                <a:cubicBezTo>
                  <a:pt x="1921" y="4120"/>
                  <a:pt x="1853" y="4082"/>
                  <a:pt x="1793" y="4035"/>
                </a:cubicBezTo>
                <a:cubicBezTo>
                  <a:pt x="1733" y="3988"/>
                  <a:pt x="1685" y="3928"/>
                  <a:pt x="1649" y="3858"/>
                </a:cubicBezTo>
                <a:cubicBezTo>
                  <a:pt x="1613" y="3787"/>
                  <a:pt x="1596" y="3699"/>
                  <a:pt x="1596" y="3594"/>
                </a:cubicBezTo>
                <a:cubicBezTo>
                  <a:pt x="1596" y="3487"/>
                  <a:pt x="1616" y="3392"/>
                  <a:pt x="1657" y="3310"/>
                </a:cubicBezTo>
                <a:cubicBezTo>
                  <a:pt x="1698" y="3228"/>
                  <a:pt x="1752" y="3159"/>
                  <a:pt x="1820" y="3103"/>
                </a:cubicBezTo>
                <a:cubicBezTo>
                  <a:pt x="1887" y="3047"/>
                  <a:pt x="1965" y="3004"/>
                  <a:pt x="2054" y="2973"/>
                </a:cubicBezTo>
                <a:cubicBezTo>
                  <a:pt x="2142" y="2943"/>
                  <a:pt x="2234" y="2924"/>
                  <a:pt x="2329" y="2918"/>
                </a:cubicBezTo>
                <a:lnTo>
                  <a:pt x="2329" y="2675"/>
                </a:lnTo>
                <a:lnTo>
                  <a:pt x="2515" y="2675"/>
                </a:lnTo>
                <a:lnTo>
                  <a:pt x="2515" y="2918"/>
                </a:lnTo>
                <a:cubicBezTo>
                  <a:pt x="2610" y="2929"/>
                  <a:pt x="2699" y="2949"/>
                  <a:pt x="2782" y="2980"/>
                </a:cubicBezTo>
                <a:cubicBezTo>
                  <a:pt x="2865" y="3010"/>
                  <a:pt x="2938" y="3052"/>
                  <a:pt x="3002" y="3106"/>
                </a:cubicBezTo>
                <a:cubicBezTo>
                  <a:pt x="3065" y="3160"/>
                  <a:pt x="3117" y="3227"/>
                  <a:pt x="3156" y="3306"/>
                </a:cubicBezTo>
                <a:cubicBezTo>
                  <a:pt x="3196" y="3387"/>
                  <a:pt x="3220" y="3482"/>
                  <a:pt x="3226" y="3591"/>
                </a:cubicBezTo>
                <a:lnTo>
                  <a:pt x="2777" y="3591"/>
                </a:lnTo>
                <a:cubicBezTo>
                  <a:pt x="2775" y="3507"/>
                  <a:pt x="2749" y="3435"/>
                  <a:pt x="2698" y="3376"/>
                </a:cubicBezTo>
                <a:cubicBezTo>
                  <a:pt x="2647" y="3317"/>
                  <a:pt x="2587" y="3288"/>
                  <a:pt x="2515" y="3288"/>
                </a:cubicBezTo>
                <a:lnTo>
                  <a:pt x="2515" y="3847"/>
                </a:lnTo>
                <a:cubicBezTo>
                  <a:pt x="2540" y="3853"/>
                  <a:pt x="2566" y="3860"/>
                  <a:pt x="2593" y="3866"/>
                </a:cubicBezTo>
                <a:cubicBezTo>
                  <a:pt x="2619" y="3872"/>
                  <a:pt x="2647" y="3879"/>
                  <a:pt x="2676" y="3888"/>
                </a:cubicBezTo>
                <a:cubicBezTo>
                  <a:pt x="2832" y="3930"/>
                  <a:pt x="2952" y="3982"/>
                  <a:pt x="3036" y="4044"/>
                </a:cubicBezTo>
                <a:cubicBezTo>
                  <a:pt x="3120" y="4106"/>
                  <a:pt x="3183" y="4171"/>
                  <a:pt x="3223" y="4239"/>
                </a:cubicBezTo>
                <a:cubicBezTo>
                  <a:pt x="3263" y="4306"/>
                  <a:pt x="3286" y="4374"/>
                  <a:pt x="3294" y="4441"/>
                </a:cubicBezTo>
                <a:cubicBezTo>
                  <a:pt x="3301" y="4508"/>
                  <a:pt x="3305" y="4568"/>
                  <a:pt x="3305" y="4621"/>
                </a:cubicBezTo>
                <a:cubicBezTo>
                  <a:pt x="3305" y="4667"/>
                  <a:pt x="3293" y="4726"/>
                  <a:pt x="3270" y="479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5506169" y="4564111"/>
            <a:ext cx="1107477" cy="787829"/>
            <a:chOff x="7457477" y="3491168"/>
            <a:chExt cx="545018" cy="386583"/>
          </a:xfrm>
          <a:solidFill>
            <a:schemeClr val="accent2"/>
          </a:solidFill>
        </p:grpSpPr>
        <p:sp>
          <p:nvSpPr>
            <p:cNvPr id="13" name="Freeform 87"/>
            <p:cNvSpPr>
              <a:spLocks/>
            </p:cNvSpPr>
            <p:nvPr/>
          </p:nvSpPr>
          <p:spPr bwMode="auto">
            <a:xfrm>
              <a:off x="7457477" y="3508068"/>
              <a:ext cx="287296" cy="314758"/>
            </a:xfrm>
            <a:custGeom>
              <a:avLst/>
              <a:gdLst>
                <a:gd name="T0" fmla="*/ 50 w 605"/>
                <a:gd name="T1" fmla="*/ 50 h 663"/>
                <a:gd name="T2" fmla="*/ 576 w 605"/>
                <a:gd name="T3" fmla="*/ 50 h 663"/>
                <a:gd name="T4" fmla="*/ 605 w 605"/>
                <a:gd name="T5" fmla="*/ 0 h 663"/>
                <a:gd name="T6" fmla="*/ 43 w 605"/>
                <a:gd name="T7" fmla="*/ 0 h 663"/>
                <a:gd name="T8" fmla="*/ 0 w 605"/>
                <a:gd name="T9" fmla="*/ 43 h 663"/>
                <a:gd name="T10" fmla="*/ 0 w 605"/>
                <a:gd name="T11" fmla="*/ 620 h 663"/>
                <a:gd name="T12" fmla="*/ 43 w 605"/>
                <a:gd name="T13" fmla="*/ 663 h 663"/>
                <a:gd name="T14" fmla="*/ 370 w 605"/>
                <a:gd name="T15" fmla="*/ 663 h 663"/>
                <a:gd name="T16" fmla="*/ 370 w 605"/>
                <a:gd name="T17" fmla="*/ 637 h 663"/>
                <a:gd name="T18" fmla="*/ 406 w 605"/>
                <a:gd name="T19" fmla="*/ 533 h 663"/>
                <a:gd name="T20" fmla="*/ 50 w 605"/>
                <a:gd name="T21" fmla="*/ 533 h 663"/>
                <a:gd name="T22" fmla="*/ 50 w 605"/>
                <a:gd name="T23" fmla="*/ 5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5" h="663">
                  <a:moveTo>
                    <a:pt x="50" y="50"/>
                  </a:moveTo>
                  <a:lnTo>
                    <a:pt x="576" y="50"/>
                  </a:lnTo>
                  <a:cubicBezTo>
                    <a:pt x="583" y="32"/>
                    <a:pt x="593" y="15"/>
                    <a:pt x="605" y="0"/>
                  </a:cubicBezTo>
                  <a:lnTo>
                    <a:pt x="43" y="0"/>
                  </a:lnTo>
                  <a:cubicBezTo>
                    <a:pt x="19" y="0"/>
                    <a:pt x="0" y="19"/>
                    <a:pt x="0" y="43"/>
                  </a:cubicBezTo>
                  <a:lnTo>
                    <a:pt x="0" y="620"/>
                  </a:lnTo>
                  <a:cubicBezTo>
                    <a:pt x="0" y="644"/>
                    <a:pt x="19" y="663"/>
                    <a:pt x="43" y="663"/>
                  </a:cubicBezTo>
                  <a:lnTo>
                    <a:pt x="370" y="663"/>
                  </a:lnTo>
                  <a:lnTo>
                    <a:pt x="370" y="637"/>
                  </a:lnTo>
                  <a:cubicBezTo>
                    <a:pt x="370" y="599"/>
                    <a:pt x="383" y="562"/>
                    <a:pt x="406" y="533"/>
                  </a:cubicBezTo>
                  <a:lnTo>
                    <a:pt x="50" y="533"/>
                  </a:lnTo>
                  <a:lnTo>
                    <a:pt x="50" y="5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7580000" y="3840782"/>
              <a:ext cx="52812" cy="22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9"/>
            <p:cNvSpPr>
              <a:spLocks/>
            </p:cNvSpPr>
            <p:nvPr/>
          </p:nvSpPr>
          <p:spPr bwMode="auto">
            <a:xfrm>
              <a:off x="7658162" y="3680235"/>
              <a:ext cx="344333" cy="197516"/>
            </a:xfrm>
            <a:custGeom>
              <a:avLst/>
              <a:gdLst>
                <a:gd name="T0" fmla="*/ 673 w 728"/>
                <a:gd name="T1" fmla="*/ 175 h 418"/>
                <a:gd name="T2" fmla="*/ 440 w 728"/>
                <a:gd name="T3" fmla="*/ 0 h 418"/>
                <a:gd name="T4" fmla="*/ 290 w 728"/>
                <a:gd name="T5" fmla="*/ 0 h 418"/>
                <a:gd name="T6" fmla="*/ 54 w 728"/>
                <a:gd name="T7" fmla="*/ 175 h 418"/>
                <a:gd name="T8" fmla="*/ 0 w 728"/>
                <a:gd name="T9" fmla="*/ 275 h 418"/>
                <a:gd name="T10" fmla="*/ 0 w 728"/>
                <a:gd name="T11" fmla="*/ 418 h 418"/>
                <a:gd name="T12" fmla="*/ 60 w 728"/>
                <a:gd name="T13" fmla="*/ 418 h 418"/>
                <a:gd name="T14" fmla="*/ 60 w 728"/>
                <a:gd name="T15" fmla="*/ 275 h 418"/>
                <a:gd name="T16" fmla="*/ 119 w 728"/>
                <a:gd name="T17" fmla="*/ 215 h 418"/>
                <a:gd name="T18" fmla="*/ 609 w 728"/>
                <a:gd name="T19" fmla="*/ 215 h 418"/>
                <a:gd name="T20" fmla="*/ 668 w 728"/>
                <a:gd name="T21" fmla="*/ 275 h 418"/>
                <a:gd name="T22" fmla="*/ 668 w 728"/>
                <a:gd name="T23" fmla="*/ 418 h 418"/>
                <a:gd name="T24" fmla="*/ 728 w 728"/>
                <a:gd name="T25" fmla="*/ 418 h 418"/>
                <a:gd name="T26" fmla="*/ 728 w 728"/>
                <a:gd name="T27" fmla="*/ 275 h 418"/>
                <a:gd name="T28" fmla="*/ 673 w 728"/>
                <a:gd name="T29" fmla="*/ 17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418">
                  <a:moveTo>
                    <a:pt x="673" y="175"/>
                  </a:moveTo>
                  <a:cubicBezTo>
                    <a:pt x="659" y="85"/>
                    <a:pt x="609" y="0"/>
                    <a:pt x="440" y="0"/>
                  </a:cubicBezTo>
                  <a:lnTo>
                    <a:pt x="290" y="0"/>
                  </a:lnTo>
                  <a:cubicBezTo>
                    <a:pt x="118" y="0"/>
                    <a:pt x="68" y="87"/>
                    <a:pt x="54" y="175"/>
                  </a:cubicBezTo>
                  <a:cubicBezTo>
                    <a:pt x="22" y="197"/>
                    <a:pt x="0" y="233"/>
                    <a:pt x="0" y="275"/>
                  </a:cubicBezTo>
                  <a:lnTo>
                    <a:pt x="0" y="418"/>
                  </a:lnTo>
                  <a:lnTo>
                    <a:pt x="60" y="418"/>
                  </a:lnTo>
                  <a:lnTo>
                    <a:pt x="60" y="275"/>
                  </a:lnTo>
                  <a:cubicBezTo>
                    <a:pt x="60" y="242"/>
                    <a:pt x="86" y="215"/>
                    <a:pt x="119" y="215"/>
                  </a:cubicBezTo>
                  <a:lnTo>
                    <a:pt x="609" y="215"/>
                  </a:lnTo>
                  <a:cubicBezTo>
                    <a:pt x="642" y="215"/>
                    <a:pt x="668" y="242"/>
                    <a:pt x="668" y="275"/>
                  </a:cubicBezTo>
                  <a:lnTo>
                    <a:pt x="668" y="418"/>
                  </a:lnTo>
                  <a:lnTo>
                    <a:pt x="728" y="418"/>
                  </a:lnTo>
                  <a:lnTo>
                    <a:pt x="728" y="275"/>
                  </a:lnTo>
                  <a:cubicBezTo>
                    <a:pt x="728" y="233"/>
                    <a:pt x="706" y="196"/>
                    <a:pt x="673" y="17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90"/>
            <p:cNvSpPr>
              <a:spLocks noChangeArrowheads="1"/>
            </p:cNvSpPr>
            <p:nvPr/>
          </p:nvSpPr>
          <p:spPr bwMode="auto">
            <a:xfrm>
              <a:off x="7746886" y="3491168"/>
              <a:ext cx="167942" cy="16688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91"/>
            <p:cNvSpPr>
              <a:spLocks/>
            </p:cNvSpPr>
            <p:nvPr/>
          </p:nvSpPr>
          <p:spPr bwMode="auto">
            <a:xfrm>
              <a:off x="7511345" y="3590454"/>
              <a:ext cx="203854" cy="117243"/>
            </a:xfrm>
            <a:custGeom>
              <a:avLst/>
              <a:gdLst>
                <a:gd name="T0" fmla="*/ 336 w 430"/>
                <a:gd name="T1" fmla="*/ 144 h 249"/>
                <a:gd name="T2" fmla="*/ 331 w 430"/>
                <a:gd name="T3" fmla="*/ 127 h 249"/>
                <a:gd name="T4" fmla="*/ 378 w 430"/>
                <a:gd name="T5" fmla="*/ 77 h 249"/>
                <a:gd name="T6" fmla="*/ 391 w 430"/>
                <a:gd name="T7" fmla="*/ 79 h 249"/>
                <a:gd name="T8" fmla="*/ 430 w 430"/>
                <a:gd name="T9" fmla="*/ 40 h 249"/>
                <a:gd name="T10" fmla="*/ 391 w 430"/>
                <a:gd name="T11" fmla="*/ 0 h 249"/>
                <a:gd name="T12" fmla="*/ 351 w 430"/>
                <a:gd name="T13" fmla="*/ 40 h 249"/>
                <a:gd name="T14" fmla="*/ 354 w 430"/>
                <a:gd name="T15" fmla="*/ 54 h 249"/>
                <a:gd name="T16" fmla="*/ 305 w 430"/>
                <a:gd name="T17" fmla="*/ 106 h 249"/>
                <a:gd name="T18" fmla="*/ 296 w 430"/>
                <a:gd name="T19" fmla="*/ 105 h 249"/>
                <a:gd name="T20" fmla="*/ 272 w 430"/>
                <a:gd name="T21" fmla="*/ 113 h 249"/>
                <a:gd name="T22" fmla="*/ 189 w 430"/>
                <a:gd name="T23" fmla="*/ 84 h 249"/>
                <a:gd name="T24" fmla="*/ 151 w 430"/>
                <a:gd name="T25" fmla="*/ 56 h 249"/>
                <a:gd name="T26" fmla="*/ 112 w 430"/>
                <a:gd name="T27" fmla="*/ 95 h 249"/>
                <a:gd name="T28" fmla="*/ 113 w 430"/>
                <a:gd name="T29" fmla="*/ 106 h 249"/>
                <a:gd name="T30" fmla="*/ 53 w 430"/>
                <a:gd name="T31" fmla="*/ 173 h 249"/>
                <a:gd name="T32" fmla="*/ 39 w 430"/>
                <a:gd name="T33" fmla="*/ 171 h 249"/>
                <a:gd name="T34" fmla="*/ 0 w 430"/>
                <a:gd name="T35" fmla="*/ 210 h 249"/>
                <a:gd name="T36" fmla="*/ 39 w 430"/>
                <a:gd name="T37" fmla="*/ 249 h 249"/>
                <a:gd name="T38" fmla="*/ 79 w 430"/>
                <a:gd name="T39" fmla="*/ 210 h 249"/>
                <a:gd name="T40" fmla="*/ 76 w 430"/>
                <a:gd name="T41" fmla="*/ 198 h 249"/>
                <a:gd name="T42" fmla="*/ 135 w 430"/>
                <a:gd name="T43" fmla="*/ 131 h 249"/>
                <a:gd name="T44" fmla="*/ 151 w 430"/>
                <a:gd name="T45" fmla="*/ 135 h 249"/>
                <a:gd name="T46" fmla="*/ 184 w 430"/>
                <a:gd name="T47" fmla="*/ 118 h 249"/>
                <a:gd name="T48" fmla="*/ 257 w 430"/>
                <a:gd name="T49" fmla="*/ 143 h 249"/>
                <a:gd name="T50" fmla="*/ 257 w 430"/>
                <a:gd name="T51" fmla="*/ 144 h 249"/>
                <a:gd name="T52" fmla="*/ 296 w 430"/>
                <a:gd name="T53" fmla="*/ 184 h 249"/>
                <a:gd name="T54" fmla="*/ 336 w 430"/>
                <a:gd name="T55" fmla="*/ 14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0" h="249">
                  <a:moveTo>
                    <a:pt x="336" y="144"/>
                  </a:moveTo>
                  <a:cubicBezTo>
                    <a:pt x="336" y="138"/>
                    <a:pt x="334" y="132"/>
                    <a:pt x="331" y="127"/>
                  </a:cubicBezTo>
                  <a:lnTo>
                    <a:pt x="378" y="77"/>
                  </a:lnTo>
                  <a:cubicBezTo>
                    <a:pt x="382" y="78"/>
                    <a:pt x="387" y="79"/>
                    <a:pt x="391" y="79"/>
                  </a:cubicBezTo>
                  <a:cubicBezTo>
                    <a:pt x="413" y="79"/>
                    <a:pt x="430" y="62"/>
                    <a:pt x="430" y="40"/>
                  </a:cubicBezTo>
                  <a:cubicBezTo>
                    <a:pt x="430" y="18"/>
                    <a:pt x="413" y="0"/>
                    <a:pt x="391" y="0"/>
                  </a:cubicBezTo>
                  <a:cubicBezTo>
                    <a:pt x="369" y="0"/>
                    <a:pt x="351" y="18"/>
                    <a:pt x="351" y="40"/>
                  </a:cubicBezTo>
                  <a:cubicBezTo>
                    <a:pt x="351" y="45"/>
                    <a:pt x="352" y="50"/>
                    <a:pt x="354" y="54"/>
                  </a:cubicBezTo>
                  <a:lnTo>
                    <a:pt x="305" y="106"/>
                  </a:lnTo>
                  <a:cubicBezTo>
                    <a:pt x="302" y="105"/>
                    <a:pt x="299" y="105"/>
                    <a:pt x="296" y="105"/>
                  </a:cubicBezTo>
                  <a:cubicBezTo>
                    <a:pt x="287" y="105"/>
                    <a:pt x="279" y="108"/>
                    <a:pt x="272" y="113"/>
                  </a:cubicBezTo>
                  <a:lnTo>
                    <a:pt x="189" y="84"/>
                  </a:lnTo>
                  <a:cubicBezTo>
                    <a:pt x="184" y="68"/>
                    <a:pt x="169" y="56"/>
                    <a:pt x="151" y="56"/>
                  </a:cubicBezTo>
                  <a:cubicBezTo>
                    <a:pt x="130" y="56"/>
                    <a:pt x="112" y="74"/>
                    <a:pt x="112" y="95"/>
                  </a:cubicBezTo>
                  <a:cubicBezTo>
                    <a:pt x="112" y="99"/>
                    <a:pt x="113" y="102"/>
                    <a:pt x="113" y="106"/>
                  </a:cubicBezTo>
                  <a:lnTo>
                    <a:pt x="53" y="173"/>
                  </a:lnTo>
                  <a:cubicBezTo>
                    <a:pt x="49" y="172"/>
                    <a:pt x="44" y="171"/>
                    <a:pt x="39" y="171"/>
                  </a:cubicBezTo>
                  <a:cubicBezTo>
                    <a:pt x="17" y="171"/>
                    <a:pt x="0" y="188"/>
                    <a:pt x="0" y="210"/>
                  </a:cubicBezTo>
                  <a:cubicBezTo>
                    <a:pt x="0" y="232"/>
                    <a:pt x="17" y="249"/>
                    <a:pt x="39" y="249"/>
                  </a:cubicBezTo>
                  <a:cubicBezTo>
                    <a:pt x="61" y="249"/>
                    <a:pt x="79" y="232"/>
                    <a:pt x="79" y="210"/>
                  </a:cubicBezTo>
                  <a:cubicBezTo>
                    <a:pt x="79" y="206"/>
                    <a:pt x="78" y="202"/>
                    <a:pt x="76" y="198"/>
                  </a:cubicBezTo>
                  <a:lnTo>
                    <a:pt x="135" y="131"/>
                  </a:lnTo>
                  <a:cubicBezTo>
                    <a:pt x="140" y="134"/>
                    <a:pt x="146" y="135"/>
                    <a:pt x="151" y="135"/>
                  </a:cubicBezTo>
                  <a:cubicBezTo>
                    <a:pt x="165" y="135"/>
                    <a:pt x="177" y="128"/>
                    <a:pt x="184" y="118"/>
                  </a:cubicBezTo>
                  <a:lnTo>
                    <a:pt x="257" y="143"/>
                  </a:lnTo>
                  <a:cubicBezTo>
                    <a:pt x="257" y="144"/>
                    <a:pt x="257" y="144"/>
                    <a:pt x="257" y="144"/>
                  </a:cubicBezTo>
                  <a:cubicBezTo>
                    <a:pt x="257" y="166"/>
                    <a:pt x="274" y="184"/>
                    <a:pt x="296" y="184"/>
                  </a:cubicBezTo>
                  <a:cubicBezTo>
                    <a:pt x="318" y="184"/>
                    <a:pt x="336" y="166"/>
                    <a:pt x="336" y="1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A035788-016D-483F-988B-AABC9004E6C2}"/>
              </a:ext>
            </a:extLst>
          </p:cNvPr>
          <p:cNvCxnSpPr>
            <a:cxnSpLocks/>
          </p:cNvCxnSpPr>
          <p:nvPr/>
        </p:nvCxnSpPr>
        <p:spPr>
          <a:xfrm>
            <a:off x="7964907" y="918988"/>
            <a:ext cx="0" cy="5020023"/>
          </a:xfrm>
          <a:prstGeom prst="line">
            <a:avLst/>
          </a:prstGeom>
          <a:ln w="15875">
            <a:solidFill>
              <a:srgbClr val="1575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74E4B27F-73D1-4847-AE14-F00A0F43075B}"/>
              </a:ext>
            </a:extLst>
          </p:cNvPr>
          <p:cNvSpPr txBox="1">
            <a:spLocks/>
          </p:cNvSpPr>
          <p:nvPr/>
        </p:nvSpPr>
        <p:spPr>
          <a:xfrm>
            <a:off x="8126535" y="784762"/>
            <a:ext cx="242916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7. </a:t>
            </a:r>
            <a:r>
              <a:rPr lang="pt-BR" sz="2000" dirty="0"/>
              <a:t>Gestão do Plano</a:t>
            </a:r>
          </a:p>
          <a:p>
            <a:r>
              <a:rPr lang="pt-BR" sz="2000" i="1" dirty="0"/>
              <a:t>Como Gerir o Plano?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1618335-3B3D-4BD3-9BD7-C26C460993F0}"/>
              </a:ext>
            </a:extLst>
          </p:cNvPr>
          <p:cNvSpPr txBox="1"/>
          <p:nvPr/>
        </p:nvSpPr>
        <p:spPr>
          <a:xfrm>
            <a:off x="8142581" y="1506060"/>
            <a:ext cx="36483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Clr>
                <a:srgbClr val="08782B"/>
              </a:buClr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Desdobramento em ações e atividades a serem performadas por uma equipe comprometida com seu desenvolvimento, acompanhando sua implementação e criando os mecanismos adequados de controle e gestão. </a:t>
            </a:r>
          </a:p>
        </p:txBody>
      </p:sp>
      <p:pic>
        <p:nvPicPr>
          <p:cNvPr id="24" name="Gráfico 23" descr="Conexões">
            <a:extLst>
              <a:ext uri="{FF2B5EF4-FFF2-40B4-BE49-F238E27FC236}">
                <a16:creationId xmlns:a16="http://schemas.microsoft.com/office/drawing/2014/main" id="{1D5F8676-A2A5-49EB-B107-22B7F05D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1119" y="4326211"/>
            <a:ext cx="1246410" cy="12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280DB-4F3A-49E3-AD85-D56BEE1F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61"/>
            <a:ext cx="10515600" cy="652306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7F7F7F"/>
                </a:solidFill>
              </a:rPr>
              <a:t>Proposta de Plano de Comunicação para o Agro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8843" y="1479376"/>
            <a:ext cx="232089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Governos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Compradores industriais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Canais de distribuição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Consumidor final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ONGs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Sistema financeiro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Agências internacionais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Populações sob influência</a:t>
            </a:r>
            <a:endParaRPr lang="pt-BR" sz="2000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138563" y="795693"/>
            <a:ext cx="3535139" cy="769440"/>
            <a:chOff x="368207" y="1498404"/>
            <a:chExt cx="3054599" cy="1286540"/>
          </a:xfrm>
        </p:grpSpPr>
        <p:sp>
          <p:nvSpPr>
            <p:cNvPr id="14" name="CaixaDeTexto 13"/>
            <p:cNvSpPr txBox="1"/>
            <p:nvPr/>
          </p:nvSpPr>
          <p:spPr>
            <a:xfrm>
              <a:off x="368207" y="1498404"/>
              <a:ext cx="331829" cy="128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3F965A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89478" y="1708105"/>
              <a:ext cx="2733328" cy="92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Identificação do Público Alvo</a:t>
              </a:r>
            </a:p>
            <a:p>
              <a:r>
                <a:rPr lang="pt-BR" sz="1400" b="1" i="1" dirty="0">
                  <a:solidFill>
                    <a:schemeClr val="bg2">
                      <a:lumMod val="50000"/>
                    </a:schemeClr>
                  </a:solidFill>
                </a:rPr>
                <a:t>Para Quem?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130162" y="3890450"/>
            <a:ext cx="4134212" cy="1756975"/>
            <a:chOff x="2797838" y="780967"/>
            <a:chExt cx="4134212" cy="1756975"/>
          </a:xfrm>
        </p:grpSpPr>
        <p:sp>
          <p:nvSpPr>
            <p:cNvPr id="5" name="Retângulo 4"/>
            <p:cNvSpPr/>
            <p:nvPr/>
          </p:nvSpPr>
          <p:spPr>
            <a:xfrm>
              <a:off x="2802206" y="1402100"/>
              <a:ext cx="2766646" cy="113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Imagem</a:t>
              </a:r>
            </a:p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Reconhecimento</a:t>
              </a:r>
            </a:p>
            <a:p>
              <a:pPr marL="63450" lvl="1" indent="-171450">
                <a:lnSpc>
                  <a:spcPct val="15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Participação no Mercado</a:t>
              </a:r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2797838" y="780967"/>
              <a:ext cx="4134212" cy="769440"/>
              <a:chOff x="367878" y="1533878"/>
              <a:chExt cx="3572240" cy="1286541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2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97384" y="1739724"/>
                <a:ext cx="3242734" cy="92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chemeClr val="bg2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pt-BR" sz="1600" dirty="0"/>
                  <a:t>Definição dos Objetivos de Comunicação</a:t>
                </a:r>
              </a:p>
              <a:p>
                <a:r>
                  <a:rPr lang="pt-BR" sz="1400" i="1" dirty="0"/>
                  <a:t>O Que se Deseja?</a:t>
                </a:r>
              </a:p>
            </p:txBody>
          </p:sp>
        </p:grpSp>
      </p:grpSp>
      <p:grpSp>
        <p:nvGrpSpPr>
          <p:cNvPr id="7" name="Agrupar 6"/>
          <p:cNvGrpSpPr/>
          <p:nvPr/>
        </p:nvGrpSpPr>
        <p:grpSpPr>
          <a:xfrm>
            <a:off x="8723968" y="795693"/>
            <a:ext cx="3268469" cy="2527378"/>
            <a:chOff x="2814000" y="3020455"/>
            <a:chExt cx="3268469" cy="2527378"/>
          </a:xfrm>
        </p:grpSpPr>
        <p:sp>
          <p:nvSpPr>
            <p:cNvPr id="6" name="Retângulo 5"/>
            <p:cNvSpPr/>
            <p:nvPr/>
          </p:nvSpPr>
          <p:spPr>
            <a:xfrm>
              <a:off x="2839986" y="3797674"/>
              <a:ext cx="1894443" cy="1750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Propaganda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APEX - Feiras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Canais tradicionais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Novas mídias</a:t>
              </a:r>
            </a:p>
            <a:p>
              <a:pPr marL="520650" lvl="2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Redes/Clubes</a:t>
              </a:r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2814000" y="3020455"/>
              <a:ext cx="3268469" cy="876501"/>
              <a:chOff x="367878" y="1627676"/>
              <a:chExt cx="2824179" cy="1465553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367878" y="1627676"/>
                <a:ext cx="331829" cy="1286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4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99707" y="1755223"/>
                <a:ext cx="2492350" cy="133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7F7F7F"/>
                    </a:solidFill>
                  </a:rPr>
                  <a:t>Definição das Ferramentas de Comunicação</a:t>
                </a:r>
              </a:p>
              <a:p>
                <a:r>
                  <a:rPr lang="pt-BR" sz="1400" b="1" i="1" dirty="0">
                    <a:solidFill>
                      <a:srgbClr val="7F7F7F"/>
                    </a:solidFill>
                  </a:rPr>
                  <a:t>Quais Ferramentas Utilizar?</a:t>
                </a:r>
              </a:p>
            </p:txBody>
          </p:sp>
        </p:grpSp>
      </p:grpSp>
      <p:grpSp>
        <p:nvGrpSpPr>
          <p:cNvPr id="23" name="Agrupar 22"/>
          <p:cNvGrpSpPr/>
          <p:nvPr/>
        </p:nvGrpSpPr>
        <p:grpSpPr>
          <a:xfrm>
            <a:off x="4387703" y="780967"/>
            <a:ext cx="4279968" cy="769441"/>
            <a:chOff x="193065" y="1533878"/>
            <a:chExt cx="3698185" cy="1286541"/>
          </a:xfrm>
        </p:grpSpPr>
        <p:sp>
          <p:nvSpPr>
            <p:cNvPr id="24" name="CaixaDeTexto 23"/>
            <p:cNvSpPr txBox="1"/>
            <p:nvPr/>
          </p:nvSpPr>
          <p:spPr>
            <a:xfrm>
              <a:off x="193065" y="1533878"/>
              <a:ext cx="331829" cy="128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3F965A"/>
                  </a:solidFill>
                </a:rPr>
                <a:t>3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22247" y="1775597"/>
              <a:ext cx="3369003" cy="92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50" b="1" dirty="0">
                  <a:solidFill>
                    <a:srgbClr val="7F7F7F"/>
                  </a:solidFill>
                </a:rPr>
                <a:t>Construção da Mensagem e Abordagem</a:t>
              </a:r>
            </a:p>
            <a:p>
              <a:r>
                <a:rPr lang="pt-BR" sz="1400" b="1" i="1" dirty="0">
                  <a:solidFill>
                    <a:srgbClr val="7F7F7F"/>
                  </a:solidFill>
                </a:rPr>
                <a:t>Qual a Mensagem?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4395855" y="1419143"/>
            <a:ext cx="4171926" cy="2585370"/>
            <a:chOff x="6369776" y="1569463"/>
            <a:chExt cx="4171926" cy="2340866"/>
          </a:xfrm>
        </p:grpSpPr>
        <p:sp>
          <p:nvSpPr>
            <p:cNvPr id="3" name="Retângulo 2"/>
            <p:cNvSpPr/>
            <p:nvPr/>
          </p:nvSpPr>
          <p:spPr>
            <a:xfrm>
              <a:off x="6369776" y="1569463"/>
              <a:ext cx="2881366" cy="37620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>
                <a:lnSpc>
                  <a:spcPct val="150000"/>
                </a:lnSpc>
                <a:spcAft>
                  <a:spcPts val="0"/>
                </a:spcAft>
                <a:buClr>
                  <a:schemeClr val="accent2"/>
                </a:buClr>
                <a:buSzPct val="103000"/>
              </a:pPr>
              <a:r>
                <a:rPr lang="pt-BR" sz="1400" b="1" dirty="0">
                  <a:solidFill>
                    <a:srgbClr val="08782B"/>
                  </a:solidFill>
                </a:rPr>
                <a:t>Temas Favoráveis ao Agro Brasileiro: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6381271" y="1857459"/>
              <a:ext cx="2383751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Produção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Exportação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Geração de Renda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Uso de Área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Código Florestal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Conservação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Eficiência agrícola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076755" y="1857459"/>
              <a:ext cx="2464947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Biocombustíveis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Ciência e Tecnologia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Cooperativas/Associações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Abastecimento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Fornecedor Mundial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Certificações</a:t>
              </a:r>
            </a:p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Casos Empresas</a:t>
              </a: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4415984" y="3812322"/>
            <a:ext cx="4192392" cy="1853776"/>
            <a:chOff x="5916416" y="4006797"/>
            <a:chExt cx="4192392" cy="1853776"/>
          </a:xfrm>
        </p:grpSpPr>
        <p:sp>
          <p:nvSpPr>
            <p:cNvPr id="26" name="Retângulo 25"/>
            <p:cNvSpPr/>
            <p:nvPr/>
          </p:nvSpPr>
          <p:spPr>
            <a:xfrm>
              <a:off x="5916416" y="4006797"/>
              <a:ext cx="3514476" cy="4588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>
                <a:lnSpc>
                  <a:spcPct val="150000"/>
                </a:lnSpc>
                <a:spcAft>
                  <a:spcPts val="0"/>
                </a:spcAft>
                <a:buClr>
                  <a:schemeClr val="accent2"/>
                </a:buClr>
                <a:buSzPct val="103000"/>
              </a:pPr>
              <a:r>
                <a:rPr lang="pt-BR" sz="1400" b="1" dirty="0">
                  <a:solidFill>
                    <a:srgbClr val="C00000"/>
                  </a:solidFill>
                </a:rPr>
                <a:t>Temas Sensíveis ao Agro Brasileiro: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972963" y="4371818"/>
              <a:ext cx="1722095" cy="147008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Concentração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Nutrição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Terras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Florestas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Tecnologia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601982" y="4390491"/>
              <a:ext cx="2506826" cy="147008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Uso de Recursos e Resíduos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Agroquímicos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Animais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Modificação Genética</a:t>
              </a:r>
            </a:p>
            <a:p>
              <a:pPr marL="63450" lvl="1" indent="-171450">
                <a:lnSpc>
                  <a:spcPct val="130000"/>
                </a:lnSpc>
                <a:buClr>
                  <a:srgbClr val="C00000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Indígenas</a:t>
              </a: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8808619" y="4161757"/>
            <a:ext cx="3225621" cy="965784"/>
            <a:chOff x="10159791" y="2263664"/>
            <a:chExt cx="3225621" cy="965784"/>
          </a:xfrm>
        </p:grpSpPr>
        <p:grpSp>
          <p:nvGrpSpPr>
            <p:cNvPr id="34" name="Agrupar 33"/>
            <p:cNvGrpSpPr/>
            <p:nvPr/>
          </p:nvGrpSpPr>
          <p:grpSpPr>
            <a:xfrm>
              <a:off x="10159791" y="2263664"/>
              <a:ext cx="3225621" cy="769441"/>
              <a:chOff x="367878" y="1533878"/>
              <a:chExt cx="2787157" cy="1286541"/>
            </a:xfrm>
          </p:grpSpPr>
          <p:sp>
            <p:nvSpPr>
              <p:cNvPr id="35" name="CaixaDeTexto 34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6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710164" y="1721112"/>
                <a:ext cx="2444871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Mensuração de Resultados</a:t>
                </a:r>
              </a:p>
              <a:p>
                <a:r>
                  <a:rPr lang="pt-BR" sz="1400" i="1" dirty="0"/>
                  <a:t>Como Medir os Resultados?</a:t>
                </a:r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10212437" y="2921671"/>
              <a:ext cx="2328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Indicadores de sucesso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8815555" y="3239041"/>
            <a:ext cx="3029182" cy="986165"/>
            <a:chOff x="10121529" y="816910"/>
            <a:chExt cx="3029182" cy="986165"/>
          </a:xfrm>
        </p:grpSpPr>
        <p:grpSp>
          <p:nvGrpSpPr>
            <p:cNvPr id="30" name="Agrupar 29"/>
            <p:cNvGrpSpPr/>
            <p:nvPr/>
          </p:nvGrpSpPr>
          <p:grpSpPr>
            <a:xfrm>
              <a:off x="10121529" y="816910"/>
              <a:ext cx="3029182" cy="769441"/>
              <a:chOff x="367878" y="1533878"/>
              <a:chExt cx="2617419" cy="1286541"/>
            </a:xfrm>
          </p:grpSpPr>
          <p:sp>
            <p:nvSpPr>
              <p:cNvPr id="31" name="CaixaDeTexto 30"/>
              <p:cNvSpPr txBox="1"/>
              <p:nvPr/>
            </p:nvSpPr>
            <p:spPr>
              <a:xfrm>
                <a:off x="367878" y="1533878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5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99707" y="1750074"/>
                <a:ext cx="2285590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Definição do Orçamento</a:t>
                </a:r>
              </a:p>
              <a:p>
                <a:r>
                  <a:rPr lang="pt-BR" sz="1400" i="1" dirty="0"/>
                  <a:t>Quanto Investir?</a:t>
                </a:r>
              </a:p>
            </p:txBody>
          </p:sp>
        </p:grpSp>
        <p:sp>
          <p:nvSpPr>
            <p:cNvPr id="39" name="Retângulo 38"/>
            <p:cNvSpPr/>
            <p:nvPr/>
          </p:nvSpPr>
          <p:spPr>
            <a:xfrm>
              <a:off x="10138467" y="1416765"/>
              <a:ext cx="1609393" cy="386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lnSpc>
                  <a:spcPct val="130000"/>
                </a:lnSpc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Recursos $</a:t>
              </a: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4117889" y="5841979"/>
            <a:ext cx="445163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>
              <a:spcAft>
                <a:spcPts val="0"/>
              </a:spcAft>
              <a:buClr>
                <a:schemeClr val="accent2"/>
              </a:buClr>
              <a:buSzPct val="103000"/>
            </a:pPr>
            <a:r>
              <a:rPr lang="pt-BR" sz="1200" b="1" dirty="0">
                <a:solidFill>
                  <a:srgbClr val="7F7F7F"/>
                </a:solidFill>
              </a:rPr>
              <a:t>Argumentos e abordagem: ciência, dados, calma e elegância.</a:t>
            </a:r>
          </a:p>
        </p:txBody>
      </p:sp>
      <p:sp>
        <p:nvSpPr>
          <p:cNvPr id="42" name="Arrow: Chevron 21">
            <a:extLst>
              <a:ext uri="{FF2B5EF4-FFF2-40B4-BE49-F238E27FC236}">
                <a16:creationId xmlns:a16="http://schemas.microsoft.com/office/drawing/2014/main" id="{D50E4EDB-A53A-4557-8182-C298A1AFAD21}"/>
              </a:ext>
            </a:extLst>
          </p:cNvPr>
          <p:cNvSpPr/>
          <p:nvPr/>
        </p:nvSpPr>
        <p:spPr>
          <a:xfrm>
            <a:off x="3881859" y="828112"/>
            <a:ext cx="522023" cy="5383442"/>
          </a:xfrm>
          <a:prstGeom prst="chevron">
            <a:avLst>
              <a:gd name="adj" fmla="val 890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21">
            <a:extLst>
              <a:ext uri="{FF2B5EF4-FFF2-40B4-BE49-F238E27FC236}">
                <a16:creationId xmlns:a16="http://schemas.microsoft.com/office/drawing/2014/main" id="{D50E4EDB-A53A-4557-8182-C298A1AFAD21}"/>
              </a:ext>
            </a:extLst>
          </p:cNvPr>
          <p:cNvSpPr/>
          <p:nvPr/>
        </p:nvSpPr>
        <p:spPr>
          <a:xfrm>
            <a:off x="8201945" y="828112"/>
            <a:ext cx="522023" cy="5383442"/>
          </a:xfrm>
          <a:prstGeom prst="chevron">
            <a:avLst>
              <a:gd name="adj" fmla="val 890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217798" y="1475107"/>
            <a:ext cx="1966203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Imprensa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Fornecedores e prestadores de serviços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Influenciadores técnicos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Investidores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Universidade</a:t>
            </a:r>
            <a:endParaRPr lang="pt-BR" sz="2000" dirty="0"/>
          </a:p>
          <a:p>
            <a:pPr marL="63450" lvl="1" indent="-171450">
              <a:lnSpc>
                <a:spcPct val="130000"/>
              </a:lnSpc>
              <a:spcAft>
                <a:spcPts val="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Jovens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0402978" y="1619430"/>
            <a:ext cx="1751201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71450">
              <a:lnSpc>
                <a:spcPct val="130000"/>
              </a:lnSpc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Publicidade</a:t>
            </a:r>
          </a:p>
          <a:p>
            <a:pPr marL="0" lvl="2" indent="-171450">
              <a:lnSpc>
                <a:spcPct val="130000"/>
              </a:lnSpc>
              <a:buClr>
                <a:schemeClr val="accent2"/>
              </a:buClr>
              <a:buSzPct val="103000"/>
              <a:buFont typeface="Wingdings" panose="05000000000000000000" pitchFamily="2" charset="2"/>
              <a:buChar char="ü"/>
            </a:pPr>
            <a:r>
              <a:rPr lang="pt-BR" sz="1400" dirty="0"/>
              <a:t>Relações Públicas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8812187" y="5110526"/>
            <a:ext cx="3231406" cy="1183090"/>
            <a:chOff x="10174050" y="2261801"/>
            <a:chExt cx="3231406" cy="1183090"/>
          </a:xfrm>
        </p:grpSpPr>
        <p:grpSp>
          <p:nvGrpSpPr>
            <p:cNvPr id="46" name="Agrupar 45"/>
            <p:cNvGrpSpPr/>
            <p:nvPr/>
          </p:nvGrpSpPr>
          <p:grpSpPr>
            <a:xfrm>
              <a:off x="10174050" y="2261801"/>
              <a:ext cx="3231406" cy="769441"/>
              <a:chOff x="380199" y="1530763"/>
              <a:chExt cx="2792155" cy="1286541"/>
            </a:xfrm>
          </p:grpSpPr>
          <p:sp>
            <p:nvSpPr>
              <p:cNvPr id="49" name="CaixaDeTexto 48"/>
              <p:cNvSpPr txBox="1"/>
              <p:nvPr/>
            </p:nvSpPr>
            <p:spPr>
              <a:xfrm>
                <a:off x="380199" y="1530763"/>
                <a:ext cx="331829" cy="128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3F965A"/>
                    </a:solidFill>
                  </a:rPr>
                  <a:t>7</a:t>
                </a:r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727483" y="1713936"/>
                <a:ext cx="2444871" cy="92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b="1">
                    <a:solidFill>
                      <a:srgbClr val="7F7F7F"/>
                    </a:solidFill>
                  </a:defRPr>
                </a:lvl1pPr>
              </a:lstStyle>
              <a:p>
                <a:r>
                  <a:rPr lang="pt-BR" sz="1600" dirty="0"/>
                  <a:t>Gestão do Plano</a:t>
                </a:r>
              </a:p>
              <a:p>
                <a:r>
                  <a:rPr lang="pt-BR" sz="1400" i="1" dirty="0"/>
                  <a:t>Como Gerir o Plano?</a:t>
                </a:r>
              </a:p>
            </p:txBody>
          </p:sp>
        </p:grpSp>
        <p:sp>
          <p:nvSpPr>
            <p:cNvPr id="48" name="Retângulo 47"/>
            <p:cNvSpPr/>
            <p:nvPr/>
          </p:nvSpPr>
          <p:spPr>
            <a:xfrm>
              <a:off x="10212436" y="2921671"/>
              <a:ext cx="2994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450" lvl="1" indent="-171450">
                <a:buClr>
                  <a:schemeClr val="accent2"/>
                </a:buClr>
                <a:buSzPct val="103000"/>
                <a:buFont typeface="Wingdings" panose="05000000000000000000" pitchFamily="2" charset="2"/>
                <a:buChar char="ü"/>
              </a:pPr>
              <a:r>
                <a:rPr lang="pt-BR" sz="1400" dirty="0"/>
                <a:t>Mecanismos de implementação e gestão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B5A511-BB23-4D7A-9D13-DD40F25E7921}"/>
              </a:ext>
            </a:extLst>
          </p:cNvPr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E6F1D50E-CB6A-45DE-852C-CB062FD4413E}"/>
              </a:ext>
            </a:extLst>
          </p:cNvPr>
          <p:cNvSpPr txBox="1">
            <a:spLocks/>
          </p:cNvSpPr>
          <p:nvPr/>
        </p:nvSpPr>
        <p:spPr>
          <a:xfrm>
            <a:off x="159798" y="1316219"/>
            <a:ext cx="9165475" cy="878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Marcos Fava Neves, nascido em Lins (SP), é professor em tempo parcial das Faculdades de Administração da Universidade de São Paulo em Ribeirão Preto e da </a:t>
            </a:r>
            <a:r>
              <a:rPr kumimoji="0" lang="bg-BG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EAESP/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FGV em São Paulo. Engenheiro Agrônomo formado pela Escola Superior de Agricultura Luiz de Queiroz (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Esalq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/USP) em 1991 e fez toda a carreira de pós graduação (mestrado, doutorado e livre-docência) em estratégias empresariais</a:t>
            </a:r>
            <a:r>
              <a:rPr kumimoji="0" lang="bg-BG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FEA/USP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chegou a professor titular da USP aos 40 anos, tendo sido Chefe do Departamento de Administração da USP em duas gestões e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Vice-Chefe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 outras duas gestões.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FD18F2-A292-4107-A757-44B00F1F9B3A}"/>
              </a:ext>
            </a:extLst>
          </p:cNvPr>
          <p:cNvSpPr txBox="1"/>
          <p:nvPr/>
        </p:nvSpPr>
        <p:spPr>
          <a:xfrm>
            <a:off x="159798" y="2121763"/>
            <a:ext cx="118724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Complementou sua pós graduação em temas de planejamento e gestão aplicados ao agronegócio na França (1995 – no IGIA) e na Holanda (1998/99 –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Universidade de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Wageningen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Fez também cursos de curta duração em Harvard (2008/2009/2010),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Purdue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(2013/2017), Sevilla (2017) e Florida (2018);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Desde 2006 é Professor Visitante da Universidade de Buenos Aires e desde 2013 da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Purdue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Indiana, EUA, onde lecionou no ano de 2013;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 especializado em planejamento e gestão estratégica, tendo realizado mais de 200 projetos no agronegócio brasileiro e mundial. Trabalhou ou foi membro de Conselhos das seguintes organizações: Botucatu Citrus,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Vallée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Lagoa da Serra (CRV);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Renk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Zanini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Inova, Embrapa, Serviço de Informação da Carne, Associação Mundial de Agronegócios, Cooperativa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Coplana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Cooperativa Holambra, Ouro Fino,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Canaoeste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Orplana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(Organização dos Plantadores de Cana). Ajudou a montar e é acionista de 3 empresas, sendo 2 startups;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 autor e organizador de 67 livros publicados no Brasil, Argentina, Estados Unidos, África do Sul, Uruguai, Inglaterra, Cingapura, Holanda e China, por 10 editoras diferentes. Escreveu também dois casos para a Universidade de Harvard (2009/2010) e para a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Purdue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(2013);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Publicou mais de 200 artigos em periódicos científicos internacionais e nacionais indexados, tendo recebido 4.000 citações de acordo com o Google Acadêmico, um dos cientistas brasileiros mais citados em sua área; Foi articulista do jornal China Daily de Pequim e da Folha de S. Paulo, além de escrever artigos para O Estado de S. Paulo e Valor Econômico, entre outros, tendo  mais de 600 artigos de análises de conjunta publicados em revistas e jornais;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Participou de 335 Congressos no Brasil e no Exterior, tendo organizado também mais de 30 Congressos nacionais e internacionais;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</a:t>
            </a:r>
            <a:r>
              <a:rPr kumimoji="0" lang="pt-BR" sz="11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formação de discípulos e de talentos humanos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orientou 29 Teses, sendo 4 de Doutorado e 25 de Mestrado e 133 Monografias. Ajudou, como professor, a formar mais de 1.200 administradores de empresas, tendo oferecido 127 disciplinas de graduação e 22 cursos de Mestrado e Doutorado na USP;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</a:t>
            </a:r>
            <a:r>
              <a:rPr kumimoji="0" lang="pt-BR" sz="11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avaliação de cientistas</a:t>
            </a: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participou de 176 Bancas, sendo 52 de Doutoramento e 124 de Mestrado no Brasil e exterior;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pt-BR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Realizou 1.092 palestras em 22 países, sendo um dos brasileiros mais conhecidos no exterior na área de agronegócios.</a:t>
            </a:r>
          </a:p>
        </p:txBody>
      </p:sp>
    </p:spTree>
    <p:extLst>
      <p:ext uri="{BB962C8B-B14F-4D97-AF65-F5344CB8AC3E}">
        <p14:creationId xmlns:p14="http://schemas.microsoft.com/office/powerpoint/2010/main" val="236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DD296E2-46E4-4233-B529-1D07BD1E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92" y="148308"/>
            <a:ext cx="10515600" cy="75801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0D4711"/>
                </a:solidFill>
                <a:latin typeface="+mn-lt"/>
              </a:rPr>
              <a:t>Método AgroPlan</a:t>
            </a:r>
            <a:r>
              <a:rPr lang="pt-BR" sz="3200" dirty="0">
                <a:solidFill>
                  <a:srgbClr val="0D4711"/>
                </a:solidFill>
                <a:latin typeface="+mn-lt"/>
              </a:rPr>
              <a:t>Com</a:t>
            </a:r>
            <a:endParaRPr lang="pt-BR" sz="3200" b="1" dirty="0">
              <a:solidFill>
                <a:srgbClr val="0D4711"/>
              </a:solidFill>
              <a:latin typeface="+mn-l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FCEB9FD-CED1-45D2-AA00-B8D48564B73D}"/>
              </a:ext>
            </a:extLst>
          </p:cNvPr>
          <p:cNvGrpSpPr/>
          <p:nvPr/>
        </p:nvGrpSpPr>
        <p:grpSpPr>
          <a:xfrm>
            <a:off x="955274" y="971545"/>
            <a:ext cx="9463314" cy="4852955"/>
            <a:chOff x="955274" y="1128713"/>
            <a:chExt cx="9463314" cy="485295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31DEBCE6-80E9-4892-88DD-DE7DCF483265}"/>
                </a:ext>
              </a:extLst>
            </p:cNvPr>
            <p:cNvGrpSpPr/>
            <p:nvPr/>
          </p:nvGrpSpPr>
          <p:grpSpPr>
            <a:xfrm>
              <a:off x="955274" y="1128713"/>
              <a:ext cx="4023763" cy="4828315"/>
              <a:chOff x="1168400" y="1757680"/>
              <a:chExt cx="3810637" cy="4199348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28A38040-BE8A-4030-B1F7-5B3C2DF64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83" r="19257"/>
              <a:stretch/>
            </p:blipFill>
            <p:spPr bwMode="auto">
              <a:xfrm>
                <a:off x="1325025" y="1948354"/>
                <a:ext cx="3553777" cy="390850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19425C4-8027-44D5-BAC8-843128AA87D4}"/>
                  </a:ext>
                </a:extLst>
              </p:cNvPr>
              <p:cNvSpPr/>
              <p:nvPr/>
            </p:nvSpPr>
            <p:spPr>
              <a:xfrm>
                <a:off x="1168400" y="1757680"/>
                <a:ext cx="3810637" cy="4199348"/>
              </a:xfrm>
              <a:prstGeom prst="rect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77561AB-733F-4B6E-978F-C7BC3DA98626}"/>
                </a:ext>
              </a:extLst>
            </p:cNvPr>
            <p:cNvGrpSpPr/>
            <p:nvPr/>
          </p:nvGrpSpPr>
          <p:grpSpPr>
            <a:xfrm>
              <a:off x="5141013" y="1210842"/>
              <a:ext cx="5277569" cy="612812"/>
              <a:chOff x="5006974" y="1469239"/>
              <a:chExt cx="5617001" cy="680436"/>
            </a:xfrm>
          </p:grpSpPr>
          <p:sp>
            <p:nvSpPr>
              <p:cNvPr id="67" name="AutoShape 30173"/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3"/>
                <a:ext cx="5616999" cy="4852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Rectangle 30175"/>
              <p:cNvSpPr>
                <a:spLocks noChangeArrowheads="1"/>
              </p:cNvSpPr>
              <p:nvPr/>
            </p:nvSpPr>
            <p:spPr bwMode="auto">
              <a:xfrm>
                <a:off x="5163587" y="1593129"/>
                <a:ext cx="5460388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9" name="Freeform 30181"/>
              <p:cNvSpPr>
                <a:spLocks/>
              </p:cNvSpPr>
              <p:nvPr/>
            </p:nvSpPr>
            <p:spPr bwMode="auto">
              <a:xfrm>
                <a:off x="10089946" y="1558384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70" name="Freeform 30182"/>
              <p:cNvSpPr>
                <a:spLocks/>
              </p:cNvSpPr>
              <p:nvPr/>
            </p:nvSpPr>
            <p:spPr bwMode="auto">
              <a:xfrm>
                <a:off x="5323095" y="1681843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10338471" y="1469239"/>
                <a:ext cx="214319" cy="64930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5542801" y="1605269"/>
                <a:ext cx="2944973" cy="41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Identificação do Público Alvo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0A3403FD-EEA9-4CD9-A9EB-50BDB2E108F0}"/>
                </a:ext>
              </a:extLst>
            </p:cNvPr>
            <p:cNvGrpSpPr/>
            <p:nvPr/>
          </p:nvGrpSpPr>
          <p:grpSpPr>
            <a:xfrm>
              <a:off x="5141013" y="1916039"/>
              <a:ext cx="5277569" cy="582097"/>
              <a:chOff x="5006974" y="1468954"/>
              <a:chExt cx="5617002" cy="646331"/>
            </a:xfrm>
          </p:grpSpPr>
          <p:sp>
            <p:nvSpPr>
              <p:cNvPr id="58" name="AutoShape 30173">
                <a:extLst>
                  <a:ext uri="{FF2B5EF4-FFF2-40B4-BE49-F238E27FC236}">
                    <a16:creationId xmlns:a16="http://schemas.microsoft.com/office/drawing/2014/main" id="{3CF91CDA-C40F-4436-BE11-C4AC1C59108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2"/>
                <a:ext cx="5617000" cy="480069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Rectangle 30175">
                <a:extLst>
                  <a:ext uri="{FF2B5EF4-FFF2-40B4-BE49-F238E27FC236}">
                    <a16:creationId xmlns:a16="http://schemas.microsoft.com/office/drawing/2014/main" id="{FC05E4E0-AE99-4471-B915-97393477E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4800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6" name="Freeform 30181">
                <a:extLst>
                  <a:ext uri="{FF2B5EF4-FFF2-40B4-BE49-F238E27FC236}">
                    <a16:creationId xmlns:a16="http://schemas.microsoft.com/office/drawing/2014/main" id="{05950A89-1BE4-4A56-8A37-8EA3CA9F3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7" y="1552589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72" name="Freeform 30182">
                <a:extLst>
                  <a:ext uri="{FF2B5EF4-FFF2-40B4-BE49-F238E27FC236}">
                    <a16:creationId xmlns:a16="http://schemas.microsoft.com/office/drawing/2014/main" id="{753786FC-7052-4F71-96AC-FA0526361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092" y="1676037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7473468-A301-407F-8F0F-B02E97E79A49}"/>
                  </a:ext>
                </a:extLst>
              </p:cNvPr>
              <p:cNvSpPr/>
              <p:nvPr/>
            </p:nvSpPr>
            <p:spPr>
              <a:xfrm>
                <a:off x="10344755" y="1468954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60FD321A-17F9-46B6-8ECB-7C04089CC19D}"/>
                  </a:ext>
                </a:extLst>
              </p:cNvPr>
              <p:cNvSpPr/>
              <p:nvPr/>
            </p:nvSpPr>
            <p:spPr>
              <a:xfrm>
                <a:off x="5540513" y="1600207"/>
                <a:ext cx="4060920" cy="41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Definição dos Objetivos de Comunicação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9226D1EB-CE34-49CA-8822-F8EC65C35389}"/>
                </a:ext>
              </a:extLst>
            </p:cNvPr>
            <p:cNvGrpSpPr/>
            <p:nvPr/>
          </p:nvGrpSpPr>
          <p:grpSpPr>
            <a:xfrm>
              <a:off x="5141018" y="2590521"/>
              <a:ext cx="5277570" cy="590955"/>
              <a:chOff x="5006973" y="1493508"/>
              <a:chExt cx="5617003" cy="656166"/>
            </a:xfrm>
          </p:grpSpPr>
          <p:sp>
            <p:nvSpPr>
              <p:cNvPr id="76" name="AutoShape 30173">
                <a:extLst>
                  <a:ext uri="{FF2B5EF4-FFF2-40B4-BE49-F238E27FC236}">
                    <a16:creationId xmlns:a16="http://schemas.microsoft.com/office/drawing/2014/main" id="{836EB1B7-490B-4A97-94FB-AA044904D1F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3" y="1558382"/>
                <a:ext cx="5616999" cy="491670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Rectangle 30175">
                <a:extLst>
                  <a:ext uri="{FF2B5EF4-FFF2-40B4-BE49-F238E27FC236}">
                    <a16:creationId xmlns:a16="http://schemas.microsoft.com/office/drawing/2014/main" id="{9A4BE0D5-8922-4D5D-8481-F74735CF4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78" name="Freeform 30181">
                <a:extLst>
                  <a:ext uri="{FF2B5EF4-FFF2-40B4-BE49-F238E27FC236}">
                    <a16:creationId xmlns:a16="http://schemas.microsoft.com/office/drawing/2014/main" id="{683C6621-0738-4A9A-9E96-8BE226662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0" y="1564795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79" name="Freeform 30182">
                <a:extLst>
                  <a:ext uri="{FF2B5EF4-FFF2-40B4-BE49-F238E27FC236}">
                    <a16:creationId xmlns:a16="http://schemas.microsoft.com/office/drawing/2014/main" id="{AA6D7607-18EF-4726-9B70-329F6E1D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089" y="1685682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B747CFEB-E756-421C-BC1F-0CF29DFE6583}"/>
                  </a:ext>
                </a:extLst>
              </p:cNvPr>
              <p:cNvSpPr/>
              <p:nvPr/>
            </p:nvSpPr>
            <p:spPr>
              <a:xfrm>
                <a:off x="10356403" y="1493508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D9DBF58F-A851-4AAE-A0F0-6664D4133DBD}"/>
                  </a:ext>
                </a:extLst>
              </p:cNvPr>
              <p:cNvSpPr/>
              <p:nvPr/>
            </p:nvSpPr>
            <p:spPr>
              <a:xfrm>
                <a:off x="5540506" y="1604226"/>
                <a:ext cx="196612" cy="41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E0AAA10B-E0DF-4B09-80E8-BCE15F0616F6}"/>
                </a:ext>
              </a:extLst>
            </p:cNvPr>
            <p:cNvGrpSpPr/>
            <p:nvPr/>
          </p:nvGrpSpPr>
          <p:grpSpPr>
            <a:xfrm>
              <a:off x="5141017" y="2706102"/>
              <a:ext cx="5277569" cy="1186169"/>
              <a:chOff x="5006974" y="832612"/>
              <a:chExt cx="5617002" cy="1317062"/>
            </a:xfrm>
          </p:grpSpPr>
          <p:sp>
            <p:nvSpPr>
              <p:cNvPr id="87" name="AutoShape 30173">
                <a:extLst>
                  <a:ext uri="{FF2B5EF4-FFF2-40B4-BE49-F238E27FC236}">
                    <a16:creationId xmlns:a16="http://schemas.microsoft.com/office/drawing/2014/main" id="{24334BCB-200E-4DFE-8A1F-5DFB8787A88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4"/>
                <a:ext cx="5617000" cy="491669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Rectangle 30175">
                <a:extLst>
                  <a:ext uri="{FF2B5EF4-FFF2-40B4-BE49-F238E27FC236}">
                    <a16:creationId xmlns:a16="http://schemas.microsoft.com/office/drawing/2014/main" id="{3A23914B-0362-4B27-A6E6-D2729A255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2" name="Freeform 30181">
                <a:extLst>
                  <a:ext uri="{FF2B5EF4-FFF2-40B4-BE49-F238E27FC236}">
                    <a16:creationId xmlns:a16="http://schemas.microsoft.com/office/drawing/2014/main" id="{36A8762A-7DC5-4CB2-9B19-7C07D76B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3" y="1564795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93" name="Freeform 30182">
                <a:extLst>
                  <a:ext uri="{FF2B5EF4-FFF2-40B4-BE49-F238E27FC236}">
                    <a16:creationId xmlns:a16="http://schemas.microsoft.com/office/drawing/2014/main" id="{E859114B-3C4A-4C7B-9067-33DF8DB0B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272" y="1685683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BB3078D4-0C07-4247-A120-B8BBA8F9726F}"/>
                  </a:ext>
                </a:extLst>
              </p:cNvPr>
              <p:cNvSpPr/>
              <p:nvPr/>
            </p:nvSpPr>
            <p:spPr>
              <a:xfrm>
                <a:off x="10347924" y="1463023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95" name="Retângulo 94">
                <a:extLst>
                  <a:ext uri="{FF2B5EF4-FFF2-40B4-BE49-F238E27FC236}">
                    <a16:creationId xmlns:a16="http://schemas.microsoft.com/office/drawing/2014/main" id="{A361DCE1-A198-42A9-AA74-6E93D36C0E12}"/>
                  </a:ext>
                </a:extLst>
              </p:cNvPr>
              <p:cNvSpPr/>
              <p:nvPr/>
            </p:nvSpPr>
            <p:spPr>
              <a:xfrm>
                <a:off x="5540508" y="832612"/>
                <a:ext cx="3991285" cy="41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Construção da Mensagem e Abordagem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10E1C2FC-EAE1-4B7B-A17E-B577E723095A}"/>
                </a:ext>
              </a:extLst>
            </p:cNvPr>
            <p:cNvGrpSpPr/>
            <p:nvPr/>
          </p:nvGrpSpPr>
          <p:grpSpPr>
            <a:xfrm>
              <a:off x="5141015" y="3984656"/>
              <a:ext cx="5277569" cy="615140"/>
              <a:chOff x="5006974" y="1466654"/>
              <a:chExt cx="5617002" cy="683020"/>
            </a:xfrm>
          </p:grpSpPr>
          <p:sp>
            <p:nvSpPr>
              <p:cNvPr id="97" name="AutoShape 30173">
                <a:extLst>
                  <a:ext uri="{FF2B5EF4-FFF2-40B4-BE49-F238E27FC236}">
                    <a16:creationId xmlns:a16="http://schemas.microsoft.com/office/drawing/2014/main" id="{369A8AD0-C939-4CDD-A3C6-F1D83F29A16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3"/>
                <a:ext cx="5617000" cy="48006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Rectangle 30175">
                <a:extLst>
                  <a:ext uri="{FF2B5EF4-FFF2-40B4-BE49-F238E27FC236}">
                    <a16:creationId xmlns:a16="http://schemas.microsoft.com/office/drawing/2014/main" id="{0E1ACEC7-2898-42A6-B941-917E6EE28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9" name="Freeform 30181">
                <a:extLst>
                  <a:ext uri="{FF2B5EF4-FFF2-40B4-BE49-F238E27FC236}">
                    <a16:creationId xmlns:a16="http://schemas.microsoft.com/office/drawing/2014/main" id="{A43BED81-8F96-4666-BA35-27B649FFF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5" y="1553481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100" name="Freeform 30182">
                <a:extLst>
                  <a:ext uri="{FF2B5EF4-FFF2-40B4-BE49-F238E27FC236}">
                    <a16:creationId xmlns:a16="http://schemas.microsoft.com/office/drawing/2014/main" id="{5CD64E4D-EE9B-41D9-BD6B-A2E0CDFE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093" y="1674605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C0EB2B2D-1CB8-45F6-ACE9-BABE209EF761}"/>
                  </a:ext>
                </a:extLst>
              </p:cNvPr>
              <p:cNvSpPr/>
              <p:nvPr/>
            </p:nvSpPr>
            <p:spPr>
              <a:xfrm>
                <a:off x="10356407" y="1466654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66751D2-2D37-4DD3-A23D-06F75EBC93F2}"/>
                  </a:ext>
                </a:extLst>
              </p:cNvPr>
              <p:cNvSpPr/>
              <p:nvPr/>
            </p:nvSpPr>
            <p:spPr>
              <a:xfrm>
                <a:off x="5540510" y="1584776"/>
                <a:ext cx="2506648" cy="41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Definição do Orçamento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284533E9-47FB-4A8D-BA58-71821429C66D}"/>
                </a:ext>
              </a:extLst>
            </p:cNvPr>
            <p:cNvGrpSpPr/>
            <p:nvPr/>
          </p:nvGrpSpPr>
          <p:grpSpPr>
            <a:xfrm>
              <a:off x="5141013" y="4692183"/>
              <a:ext cx="5277569" cy="607618"/>
              <a:chOff x="5006974" y="1475006"/>
              <a:chExt cx="5617002" cy="674668"/>
            </a:xfrm>
          </p:grpSpPr>
          <p:sp>
            <p:nvSpPr>
              <p:cNvPr id="104" name="AutoShape 30173">
                <a:extLst>
                  <a:ext uri="{FF2B5EF4-FFF2-40B4-BE49-F238E27FC236}">
                    <a16:creationId xmlns:a16="http://schemas.microsoft.com/office/drawing/2014/main" id="{BE054FF1-FD8E-4124-87AE-8D967CA16FA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2"/>
                <a:ext cx="5617000" cy="48006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05" name="Rectangle 30175">
                <a:extLst>
                  <a:ext uri="{FF2B5EF4-FFF2-40B4-BE49-F238E27FC236}">
                    <a16:creationId xmlns:a16="http://schemas.microsoft.com/office/drawing/2014/main" id="{893FCB8E-4320-4F4F-9728-446BA2A32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06" name="Freeform 30181">
                <a:extLst>
                  <a:ext uri="{FF2B5EF4-FFF2-40B4-BE49-F238E27FC236}">
                    <a16:creationId xmlns:a16="http://schemas.microsoft.com/office/drawing/2014/main" id="{5554440C-502B-42C7-B8AC-7CA6B86A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7" y="1558302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107" name="Freeform 30182">
                <a:extLst>
                  <a:ext uri="{FF2B5EF4-FFF2-40B4-BE49-F238E27FC236}">
                    <a16:creationId xmlns:a16="http://schemas.microsoft.com/office/drawing/2014/main" id="{97C23515-4F0C-43F2-A5F5-811EC9770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095" y="1676913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Retângulo 107">
                <a:extLst>
                  <a:ext uri="{FF2B5EF4-FFF2-40B4-BE49-F238E27FC236}">
                    <a16:creationId xmlns:a16="http://schemas.microsoft.com/office/drawing/2014/main" id="{2EBF656D-12C4-4234-8183-855EA68F3B42}"/>
                  </a:ext>
                </a:extLst>
              </p:cNvPr>
              <p:cNvSpPr/>
              <p:nvPr/>
            </p:nvSpPr>
            <p:spPr>
              <a:xfrm>
                <a:off x="10344755" y="1475006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109" name="Retângulo 108">
                <a:extLst>
                  <a:ext uri="{FF2B5EF4-FFF2-40B4-BE49-F238E27FC236}">
                    <a16:creationId xmlns:a16="http://schemas.microsoft.com/office/drawing/2014/main" id="{A96A4F51-D10D-4AF1-83B3-B2913273C510}"/>
                  </a:ext>
                </a:extLst>
              </p:cNvPr>
              <p:cNvSpPr/>
              <p:nvPr/>
            </p:nvSpPr>
            <p:spPr>
              <a:xfrm>
                <a:off x="5540513" y="1593128"/>
                <a:ext cx="2849626" cy="41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Mensuração dos Resultados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5642310" y="3403218"/>
              <a:ext cx="4338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0D4711"/>
                  </a:solidFill>
                  <a:cs typeface="MV Boli" panose="02000500030200090000" pitchFamily="2" charset="0"/>
                </a:rPr>
                <a:t>Definição das Ferramentas de Comunicação</a:t>
              </a:r>
              <a:endParaRPr lang="pt-BR" b="1" dirty="0">
                <a:solidFill>
                  <a:srgbClr val="0D4711"/>
                </a:solidFill>
              </a:endParaRPr>
            </a:p>
          </p:txBody>
        </p: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370349B7-6991-4A29-AE5C-02E3DF831409}"/>
                </a:ext>
              </a:extLst>
            </p:cNvPr>
            <p:cNvGrpSpPr/>
            <p:nvPr/>
          </p:nvGrpSpPr>
          <p:grpSpPr>
            <a:xfrm>
              <a:off x="5141011" y="5374050"/>
              <a:ext cx="5277569" cy="607618"/>
              <a:chOff x="5006974" y="1475006"/>
              <a:chExt cx="5617002" cy="674668"/>
            </a:xfrm>
          </p:grpSpPr>
          <p:sp>
            <p:nvSpPr>
              <p:cNvPr id="54" name="AutoShape 30173">
                <a:extLst>
                  <a:ext uri="{FF2B5EF4-FFF2-40B4-BE49-F238E27FC236}">
                    <a16:creationId xmlns:a16="http://schemas.microsoft.com/office/drawing/2014/main" id="{C944A5CF-8096-4875-ABF3-7A84A5ECDE5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06974" y="1558382"/>
                <a:ext cx="5617000" cy="48006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5" name="Rectangle 30175">
                <a:extLst>
                  <a:ext uri="{FF2B5EF4-FFF2-40B4-BE49-F238E27FC236}">
                    <a16:creationId xmlns:a16="http://schemas.microsoft.com/office/drawing/2014/main" id="{56BA5B05-2261-43F6-A283-EAD84424D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587" y="1593128"/>
                <a:ext cx="5460389" cy="5565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6" name="Freeform 30181">
                <a:extLst>
                  <a:ext uri="{FF2B5EF4-FFF2-40B4-BE49-F238E27FC236}">
                    <a16:creationId xmlns:a16="http://schemas.microsoft.com/office/drawing/2014/main" id="{B9923C47-3139-458B-843F-C46A60CDC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9947" y="1558302"/>
                <a:ext cx="534028" cy="485257"/>
              </a:xfrm>
              <a:custGeom>
                <a:avLst/>
                <a:gdLst>
                  <a:gd name="T0" fmla="*/ 1135 w 1135"/>
                  <a:gd name="T1" fmla="*/ 0 h 810"/>
                  <a:gd name="T2" fmla="*/ 429 w 1135"/>
                  <a:gd name="T3" fmla="*/ 0 h 810"/>
                  <a:gd name="T4" fmla="*/ 0 w 1135"/>
                  <a:gd name="T5" fmla="*/ 810 h 810"/>
                  <a:gd name="T6" fmla="*/ 1135 w 1135"/>
                  <a:gd name="T7" fmla="*/ 810 h 810"/>
                  <a:gd name="T8" fmla="*/ 1135 w 1135"/>
                  <a:gd name="T9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5" h="810">
                    <a:moveTo>
                      <a:pt x="1135" y="0"/>
                    </a:moveTo>
                    <a:lnTo>
                      <a:pt x="429" y="0"/>
                    </a:lnTo>
                    <a:lnTo>
                      <a:pt x="0" y="810"/>
                    </a:lnTo>
                    <a:lnTo>
                      <a:pt x="1135" y="810"/>
                    </a:lnTo>
                    <a:lnTo>
                      <a:pt x="1135" y="0"/>
                    </a:ln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>
                  <a:solidFill>
                    <a:srgbClr val="0D4711"/>
                  </a:solidFill>
                </a:endParaRPr>
              </a:p>
            </p:txBody>
          </p:sp>
          <p:sp>
            <p:nvSpPr>
              <p:cNvPr id="57" name="Freeform 30182">
                <a:extLst>
                  <a:ext uri="{FF2B5EF4-FFF2-40B4-BE49-F238E27FC236}">
                    <a16:creationId xmlns:a16="http://schemas.microsoft.com/office/drawing/2014/main" id="{93C14007-F4A8-4F15-8287-D48D1BF3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095" y="1676913"/>
                <a:ext cx="147752" cy="243009"/>
              </a:xfrm>
              <a:custGeom>
                <a:avLst/>
                <a:gdLst>
                  <a:gd name="T0" fmla="*/ 6 w 77"/>
                  <a:gd name="T1" fmla="*/ 103 h 126"/>
                  <a:gd name="T2" fmla="*/ 50 w 77"/>
                  <a:gd name="T3" fmla="*/ 63 h 126"/>
                  <a:gd name="T4" fmla="*/ 5 w 77"/>
                  <a:gd name="T5" fmla="*/ 24 h 126"/>
                  <a:gd name="T6" fmla="*/ 3 w 77"/>
                  <a:gd name="T7" fmla="*/ 7 h 126"/>
                  <a:gd name="T8" fmla="*/ 17 w 77"/>
                  <a:gd name="T9" fmla="*/ 4 h 126"/>
                  <a:gd name="T10" fmla="*/ 72 w 77"/>
                  <a:gd name="T11" fmla="*/ 53 h 126"/>
                  <a:gd name="T12" fmla="*/ 77 w 77"/>
                  <a:gd name="T13" fmla="*/ 63 h 126"/>
                  <a:gd name="T14" fmla="*/ 73 w 77"/>
                  <a:gd name="T15" fmla="*/ 72 h 126"/>
                  <a:gd name="T16" fmla="*/ 18 w 77"/>
                  <a:gd name="T17" fmla="*/ 122 h 126"/>
                  <a:gd name="T18" fmla="*/ 4 w 77"/>
                  <a:gd name="T19" fmla="*/ 120 h 126"/>
                  <a:gd name="T20" fmla="*/ 6 w 77"/>
                  <a:gd name="T21" fmla="*/ 10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26">
                    <a:moveTo>
                      <a:pt x="6" y="103"/>
                    </a:moveTo>
                    <a:cubicBezTo>
                      <a:pt x="50" y="63"/>
                      <a:pt x="50" y="63"/>
                      <a:pt x="50" y="6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0"/>
                      <a:pt x="0" y="12"/>
                      <a:pt x="3" y="7"/>
                    </a:cubicBezTo>
                    <a:cubicBezTo>
                      <a:pt x="6" y="1"/>
                      <a:pt x="12" y="0"/>
                      <a:pt x="17" y="4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5" y="55"/>
                      <a:pt x="76" y="59"/>
                      <a:pt x="77" y="63"/>
                    </a:cubicBezTo>
                    <a:cubicBezTo>
                      <a:pt x="77" y="66"/>
                      <a:pt x="75" y="70"/>
                      <a:pt x="73" y="7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4" y="126"/>
                      <a:pt x="7" y="125"/>
                      <a:pt x="4" y="120"/>
                    </a:cubicBezTo>
                    <a:cubicBezTo>
                      <a:pt x="1" y="114"/>
                      <a:pt x="2" y="107"/>
                      <a:pt x="6" y="103"/>
                    </a:cubicBezTo>
                    <a:close/>
                  </a:path>
                </a:pathLst>
              </a:custGeom>
              <a:solidFill>
                <a:srgbClr val="0D4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ED87731-06E6-42C8-BAA9-8DA9B783D466}"/>
                  </a:ext>
                </a:extLst>
              </p:cNvPr>
              <p:cNvSpPr/>
              <p:nvPr/>
            </p:nvSpPr>
            <p:spPr>
              <a:xfrm>
                <a:off x="10344755" y="1475006"/>
                <a:ext cx="21431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7484391-A11D-48BE-A61B-90808AF4AB91}"/>
                  </a:ext>
                </a:extLst>
              </p:cNvPr>
              <p:cNvSpPr/>
              <p:nvPr/>
            </p:nvSpPr>
            <p:spPr>
              <a:xfrm>
                <a:off x="5540513" y="1593128"/>
                <a:ext cx="1856580" cy="410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>
                    <a:solidFill>
                      <a:srgbClr val="0D4711"/>
                    </a:solidFill>
                    <a:cs typeface="MV Boli" panose="02000500030200090000" pitchFamily="2" charset="0"/>
                  </a:rPr>
                  <a:t>Gestão do Plano</a:t>
                </a:r>
                <a:endParaRPr lang="pt-BR" b="1" dirty="0">
                  <a:solidFill>
                    <a:srgbClr val="0D471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2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DD99BB4-7384-4796-97D1-AD6D879F2A7A}"/>
              </a:ext>
            </a:extLst>
          </p:cNvPr>
          <p:cNvGrpSpPr/>
          <p:nvPr/>
        </p:nvGrpSpPr>
        <p:grpSpPr>
          <a:xfrm>
            <a:off x="558800" y="1442720"/>
            <a:ext cx="6667983" cy="4774835"/>
            <a:chOff x="525292" y="2736365"/>
            <a:chExt cx="5502611" cy="3410069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1C43EE5-DF7C-40B0-969E-90809628CE9A}"/>
                </a:ext>
              </a:extLst>
            </p:cNvPr>
            <p:cNvSpPr/>
            <p:nvPr/>
          </p:nvSpPr>
          <p:spPr>
            <a:xfrm>
              <a:off x="525292" y="2744646"/>
              <a:ext cx="5502611" cy="3393509"/>
            </a:xfrm>
            <a:prstGeom prst="rect">
              <a:avLst/>
            </a:prstGeom>
            <a:gradFill>
              <a:gsLst>
                <a:gs pos="68716">
                  <a:schemeClr val="bg1"/>
                </a:gs>
                <a:gs pos="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pt-BR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riângulo Retângulo 12">
              <a:extLst>
                <a:ext uri="{FF2B5EF4-FFF2-40B4-BE49-F238E27FC236}">
                  <a16:creationId xmlns:a16="http://schemas.microsoft.com/office/drawing/2014/main" id="{B1C5080A-74B6-40EF-AC61-E91F2916C1E6}"/>
                </a:ext>
              </a:extLst>
            </p:cNvPr>
            <p:cNvSpPr/>
            <p:nvPr/>
          </p:nvSpPr>
          <p:spPr>
            <a:xfrm rot="10800000">
              <a:off x="5740340" y="2736365"/>
              <a:ext cx="287560" cy="1678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pt-BR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riângulo Retângulo 13">
              <a:extLst>
                <a:ext uri="{FF2B5EF4-FFF2-40B4-BE49-F238E27FC236}">
                  <a16:creationId xmlns:a16="http://schemas.microsoft.com/office/drawing/2014/main" id="{18E3D60D-ACAE-4379-8C49-BA328200CE65}"/>
                </a:ext>
              </a:extLst>
            </p:cNvPr>
            <p:cNvSpPr/>
            <p:nvPr/>
          </p:nvSpPr>
          <p:spPr>
            <a:xfrm rot="10800000" flipV="1">
              <a:off x="5740336" y="4468233"/>
              <a:ext cx="287563" cy="1678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pt-BR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2D568DA-4C51-47C4-BBD2-59224A216567}"/>
                </a:ext>
              </a:extLst>
            </p:cNvPr>
            <p:cNvCxnSpPr>
              <a:cxnSpLocks/>
              <a:stCxn id="13" idx="4"/>
              <a:endCxn id="14" idx="0"/>
            </p:cNvCxnSpPr>
            <p:nvPr/>
          </p:nvCxnSpPr>
          <p:spPr>
            <a:xfrm>
              <a:off x="5740340" y="2736365"/>
              <a:ext cx="287559" cy="17318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BA4E6D9A-3C37-4A60-A313-9F39B1F413D9}"/>
                </a:ext>
              </a:extLst>
            </p:cNvPr>
            <p:cNvCxnSpPr>
              <a:cxnSpLocks/>
              <a:stCxn id="12" idx="3"/>
              <a:endCxn id="14" idx="4"/>
            </p:cNvCxnSpPr>
            <p:nvPr/>
          </p:nvCxnSpPr>
          <p:spPr>
            <a:xfrm flipH="1">
              <a:off x="5740336" y="4441401"/>
              <a:ext cx="287567" cy="17050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06A940-723D-4747-BA2E-0546BB88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8782B"/>
                </a:solidFill>
              </a:rPr>
              <a:t>1. </a:t>
            </a:r>
            <a:r>
              <a:rPr lang="pt-BR" sz="2800" dirty="0"/>
              <a:t>Identificação do Público Alvo</a:t>
            </a:r>
            <a:br>
              <a:rPr lang="pt-BR" sz="2800" dirty="0"/>
            </a:br>
            <a:r>
              <a:rPr lang="pt-BR" sz="2400" i="1" dirty="0"/>
              <a:t>Para Quem?</a:t>
            </a:r>
            <a:endParaRPr lang="pt-BR" sz="2800" i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46A892-4F9B-421E-97E5-4BF390553D03}"/>
              </a:ext>
            </a:extLst>
          </p:cNvPr>
          <p:cNvSpPr txBox="1"/>
          <p:nvPr/>
        </p:nvSpPr>
        <p:spPr>
          <a:xfrm>
            <a:off x="7574279" y="1552576"/>
            <a:ext cx="4441257" cy="449675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Governos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Compradores industriais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Canais de distribuição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Consumidor final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ONGs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Sistema financeiro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Agências internacionais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Populações sob influência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Imprensa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Fornecedores e prestadores de serviços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Influenciadores técnicos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Investidores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Universidades</a:t>
            </a:r>
          </a:p>
          <a:p>
            <a:pPr marL="285750" indent="-285750">
              <a:spcAft>
                <a:spcPts val="300"/>
              </a:spcAft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Jovens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9C1791-5C60-4F7C-B777-C2301479C8E0}"/>
              </a:ext>
            </a:extLst>
          </p:cNvPr>
          <p:cNvSpPr txBox="1"/>
          <p:nvPr/>
        </p:nvSpPr>
        <p:spPr>
          <a:xfrm>
            <a:off x="921746" y="3889329"/>
            <a:ext cx="594208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Quem deve ser </a:t>
            </a:r>
            <a:r>
              <a:rPr lang="pt-BR" sz="2000" b="1" dirty="0">
                <a:solidFill>
                  <a:srgbClr val="0878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atingido com a mensagem? </a:t>
            </a:r>
          </a:p>
          <a:p>
            <a:pPr>
              <a:spcAft>
                <a:spcPts val="1800"/>
              </a:spcAft>
            </a:pP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Quem são os </a:t>
            </a:r>
            <a:r>
              <a:rPr lang="pt-BR" sz="2000" b="1" dirty="0">
                <a:solidFill>
                  <a:srgbClr val="0878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principais consumidores?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pt-BR" sz="2000" b="1" dirty="0">
                <a:solidFill>
                  <a:srgbClr val="0878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Quais países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pretende-se atingir? </a:t>
            </a:r>
          </a:p>
          <a:p>
            <a:pPr>
              <a:spcAft>
                <a:spcPts val="1800"/>
              </a:spcAft>
            </a:pP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quem precisamos </a:t>
            </a:r>
            <a:r>
              <a:rPr lang="pt-BR" sz="2000" b="1" dirty="0">
                <a:solidFill>
                  <a:srgbClr val="0878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desmistificar a imagem do agro?</a:t>
            </a:r>
          </a:p>
        </p:txBody>
      </p:sp>
      <p:pic>
        <p:nvPicPr>
          <p:cNvPr id="2050" name="Picture 2" descr="Público-alvo: o que é, tipos, como definir seu público e exemplos |  Klickpages">
            <a:extLst>
              <a:ext uri="{FF2B5EF4-FFF2-40B4-BE49-F238E27FC236}">
                <a16:creationId xmlns:a16="http://schemas.microsoft.com/office/drawing/2014/main" id="{161D268D-C7C6-4BE4-9CD9-CC0DA2B51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/>
          <a:stretch/>
        </p:blipFill>
        <p:spPr bwMode="auto">
          <a:xfrm>
            <a:off x="1892931" y="1712186"/>
            <a:ext cx="3323590" cy="18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6A940-723D-4747-BA2E-0546BB88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8782B"/>
                </a:solidFill>
              </a:rPr>
              <a:t>2. </a:t>
            </a:r>
            <a:r>
              <a:rPr lang="pt-BR" sz="2800" dirty="0"/>
              <a:t>Definição dos Objetivos de Comunicação</a:t>
            </a:r>
            <a:br>
              <a:rPr lang="pt-BR" sz="2800" dirty="0"/>
            </a:br>
            <a:r>
              <a:rPr lang="pt-BR" sz="2400" i="1" dirty="0"/>
              <a:t>O Que se Deseja?</a:t>
            </a:r>
            <a:endParaRPr lang="pt-BR" sz="28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F2228C7-0543-4F8C-8DF1-A59C4B484119}"/>
              </a:ext>
            </a:extLst>
          </p:cNvPr>
          <p:cNvGrpSpPr/>
          <p:nvPr/>
        </p:nvGrpSpPr>
        <p:grpSpPr>
          <a:xfrm>
            <a:off x="539568" y="1689575"/>
            <a:ext cx="3213463" cy="1941858"/>
            <a:chOff x="486228" y="1689771"/>
            <a:chExt cx="3213463" cy="194185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C3D0C45-A56D-44CB-93B3-23FD6A651E98}"/>
                </a:ext>
              </a:extLst>
            </p:cNvPr>
            <p:cNvSpPr txBox="1"/>
            <p:nvPr/>
          </p:nvSpPr>
          <p:spPr>
            <a:xfrm>
              <a:off x="1432560" y="1689771"/>
              <a:ext cx="1320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8782B"/>
                </a:buClr>
              </a:pPr>
              <a:r>
                <a:rPr lang="pt-BR" sz="2400" b="1" dirty="0">
                  <a:solidFill>
                    <a:srgbClr val="08782B"/>
                  </a:solidFill>
                </a:rPr>
                <a:t>Imagem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194F75E-D8CB-4515-9162-8B37D21DB223}"/>
                </a:ext>
              </a:extLst>
            </p:cNvPr>
            <p:cNvSpPr txBox="1"/>
            <p:nvPr/>
          </p:nvSpPr>
          <p:spPr>
            <a:xfrm>
              <a:off x="486228" y="2308190"/>
              <a:ext cx="32134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800"/>
                </a:spcAft>
                <a:buClr>
                  <a:srgbClr val="08782B"/>
                </a:buClr>
              </a:pPr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Mudança nas percepções e paradigmas relacionadas ao setor, combatendo a desinformação. 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FCE3C4A-4F52-4EEE-AFE1-B3CA247D6E27}"/>
              </a:ext>
            </a:extLst>
          </p:cNvPr>
          <p:cNvGrpSpPr/>
          <p:nvPr/>
        </p:nvGrpSpPr>
        <p:grpSpPr>
          <a:xfrm>
            <a:off x="4036604" y="1689575"/>
            <a:ext cx="3323770" cy="1634082"/>
            <a:chOff x="3875315" y="1689771"/>
            <a:chExt cx="3323770" cy="163408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38A3314-3C98-402E-B440-7CD4449A546D}"/>
                </a:ext>
              </a:extLst>
            </p:cNvPr>
            <p:cNvSpPr txBox="1"/>
            <p:nvPr/>
          </p:nvSpPr>
          <p:spPr>
            <a:xfrm>
              <a:off x="4370071" y="1689771"/>
              <a:ext cx="24688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8782B"/>
                </a:buClr>
              </a:pPr>
              <a:r>
                <a:rPr lang="pt-BR" sz="2400" b="1" dirty="0">
                  <a:solidFill>
                    <a:srgbClr val="08782B"/>
                  </a:solidFill>
                </a:rPr>
                <a:t>Reconhecimento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3456199-26EA-4EDC-8351-CD86EC3D06C6}"/>
                </a:ext>
              </a:extLst>
            </p:cNvPr>
            <p:cNvSpPr txBox="1"/>
            <p:nvPr/>
          </p:nvSpPr>
          <p:spPr>
            <a:xfrm>
              <a:off x="3875315" y="2308190"/>
              <a:ext cx="332377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800"/>
                </a:spcAft>
                <a:buClr>
                  <a:srgbClr val="08782B"/>
                </a:buClr>
              </a:pPr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Valorização da atividade, dos processos produtivos e modelo sustentável. 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40B06F3-DD66-4012-A291-AD98F593AB62}"/>
              </a:ext>
            </a:extLst>
          </p:cNvPr>
          <p:cNvGrpSpPr/>
          <p:nvPr/>
        </p:nvGrpSpPr>
        <p:grpSpPr>
          <a:xfrm>
            <a:off x="7864930" y="1690689"/>
            <a:ext cx="3542210" cy="1940744"/>
            <a:chOff x="7811590" y="1690885"/>
            <a:chExt cx="3542210" cy="194074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B45B05D-608E-4557-ADB0-06F4F0631665}"/>
                </a:ext>
              </a:extLst>
            </p:cNvPr>
            <p:cNvSpPr txBox="1"/>
            <p:nvPr/>
          </p:nvSpPr>
          <p:spPr>
            <a:xfrm>
              <a:off x="7889240" y="1690885"/>
              <a:ext cx="346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8782B"/>
                </a:buClr>
              </a:pPr>
              <a:r>
                <a:rPr lang="pt-BR" sz="2400" b="1" dirty="0">
                  <a:solidFill>
                    <a:srgbClr val="08782B"/>
                  </a:solidFill>
                </a:rPr>
                <a:t>Participação no Mercado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F5440E3-79E2-4E24-8B9C-6D150913BB12}"/>
                </a:ext>
              </a:extLst>
            </p:cNvPr>
            <p:cNvSpPr txBox="1"/>
            <p:nvPr/>
          </p:nvSpPr>
          <p:spPr>
            <a:xfrm>
              <a:off x="7811590" y="2308190"/>
              <a:ext cx="34888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800"/>
                </a:spcAft>
                <a:buClr>
                  <a:srgbClr val="08782B"/>
                </a:buClr>
              </a:pPr>
              <a:r>
                <a:rPr lang="pt-BR" sz="20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Aumentar a participação no mercado das organizações, em decorrência dos resultados do processo de comunicação.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74" y="3776547"/>
            <a:ext cx="2139631" cy="213963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3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6A940-723D-4747-BA2E-0546BB88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8782B"/>
                </a:solidFill>
              </a:rPr>
              <a:t>3. </a:t>
            </a:r>
            <a:r>
              <a:rPr lang="pt-BR" sz="2800" dirty="0"/>
              <a:t>Construção da Mensagem e Abordagem</a:t>
            </a:r>
            <a:br>
              <a:rPr lang="pt-BR" sz="2800" dirty="0"/>
            </a:br>
            <a:r>
              <a:rPr lang="pt-BR" sz="2400" i="1" dirty="0"/>
              <a:t>Qual a Mensagem?</a:t>
            </a:r>
            <a:endParaRPr lang="pt-BR" sz="2800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DEF339-D5F0-4A6E-AF8A-4A38D7807358}"/>
              </a:ext>
            </a:extLst>
          </p:cNvPr>
          <p:cNvSpPr txBox="1"/>
          <p:nvPr/>
        </p:nvSpPr>
        <p:spPr>
          <a:xfrm>
            <a:off x="1074930" y="1690688"/>
            <a:ext cx="4779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8782B"/>
                </a:solidFill>
              </a:rPr>
              <a:t>3.1 Temas Favoráveis ao Agro Brasileiro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4C27C5C-1DE4-4656-A170-DA2946959D02}"/>
              </a:ext>
            </a:extLst>
          </p:cNvPr>
          <p:cNvCxnSpPr/>
          <p:nvPr/>
        </p:nvCxnSpPr>
        <p:spPr>
          <a:xfrm>
            <a:off x="6096000" y="1890743"/>
            <a:ext cx="0" cy="417576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DB07D9-C9D8-4CD5-BEB2-2ECE7557BB8A}"/>
              </a:ext>
            </a:extLst>
          </p:cNvPr>
          <p:cNvSpPr txBox="1"/>
          <p:nvPr/>
        </p:nvSpPr>
        <p:spPr>
          <a:xfrm>
            <a:off x="6836229" y="1690688"/>
            <a:ext cx="461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C00000"/>
                </a:solidFill>
              </a:rPr>
              <a:t>3.2 Temas Sensíveis ao Agro Brasileiro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A63DB-65E1-49E1-B835-EC92A2D45E4F}"/>
              </a:ext>
            </a:extLst>
          </p:cNvPr>
          <p:cNvSpPr txBox="1"/>
          <p:nvPr/>
        </p:nvSpPr>
        <p:spPr>
          <a:xfrm>
            <a:off x="802033" y="2367087"/>
            <a:ext cx="4829789" cy="3373313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Produção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Exportação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Geração de Renda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Uso de Área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Código Florestal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Conservação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Eficiência Agrícola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Biocombustíveis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Ciência e Tecnologia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Cooperativas e Associações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Abastecimento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Fornecedor Mundial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Certificações</a:t>
            </a:r>
          </a:p>
          <a:p>
            <a:pPr marL="285750" indent="-285750">
              <a:lnSpc>
                <a:spcPct val="150000"/>
              </a:lnSpc>
              <a:buClr>
                <a:srgbClr val="08782B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Casos Empresas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514C68-C58C-4F64-B670-645EC55E345A}"/>
              </a:ext>
            </a:extLst>
          </p:cNvPr>
          <p:cNvSpPr txBox="1"/>
          <p:nvPr/>
        </p:nvSpPr>
        <p:spPr>
          <a:xfrm>
            <a:off x="6729788" y="2367087"/>
            <a:ext cx="5189491" cy="219722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Concentração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Nutrição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Terras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Florestas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Tecnologia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Uso de Recursos e Resíduos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Agroquímicos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Animais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Modificação Genética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Indígenas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pt-BR" b="1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4B577B8-A272-4275-8613-1CFDB46C75C1}"/>
              </a:ext>
            </a:extLst>
          </p:cNvPr>
          <p:cNvGrpSpPr/>
          <p:nvPr/>
        </p:nvGrpSpPr>
        <p:grpSpPr>
          <a:xfrm>
            <a:off x="7038666" y="5008889"/>
            <a:ext cx="4414468" cy="965200"/>
            <a:chOff x="7548882" y="4348480"/>
            <a:chExt cx="4414468" cy="965200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9E5E44B8-DE6A-4374-8874-B0832B60FCAE}"/>
                </a:ext>
              </a:extLst>
            </p:cNvPr>
            <p:cNvGrpSpPr/>
            <p:nvPr/>
          </p:nvGrpSpPr>
          <p:grpSpPr>
            <a:xfrm>
              <a:off x="7548882" y="4348480"/>
              <a:ext cx="4414468" cy="965200"/>
              <a:chOff x="7048628" y="4561840"/>
              <a:chExt cx="3874050" cy="965200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152811A-0705-4953-B9BA-775284B2CAEC}"/>
                  </a:ext>
                </a:extLst>
              </p:cNvPr>
              <p:cNvSpPr/>
              <p:nvPr/>
            </p:nvSpPr>
            <p:spPr>
              <a:xfrm>
                <a:off x="7048628" y="4561840"/>
                <a:ext cx="3874050" cy="9652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5726E73-B03C-4405-964C-FD2B7C0089FA}"/>
                  </a:ext>
                </a:extLst>
              </p:cNvPr>
              <p:cNvSpPr txBox="1"/>
              <p:nvPr/>
            </p:nvSpPr>
            <p:spPr>
              <a:xfrm>
                <a:off x="7779756" y="4661073"/>
                <a:ext cx="2983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Argumentos e abordagem: </a:t>
                </a:r>
              </a:p>
              <a:p>
                <a:pPr algn="ctr"/>
                <a:r>
                  <a:rPr lang="pt-BR" dirty="0"/>
                  <a:t>ciência, dados, calma e elegância.</a:t>
                </a:r>
              </a:p>
            </p:txBody>
          </p:sp>
        </p:grpSp>
        <p:sp>
          <p:nvSpPr>
            <p:cNvPr id="15" name="Arrow">
              <a:extLst>
                <a:ext uri="{FF2B5EF4-FFF2-40B4-BE49-F238E27FC236}">
                  <a16:creationId xmlns:a16="http://schemas.microsoft.com/office/drawing/2014/main" id="{226CAF4E-CFA0-4410-A3B4-8BAEC5E1DEE0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 rot="10800000">
              <a:off x="7808644" y="4499415"/>
              <a:ext cx="516264" cy="542925"/>
            </a:xfrm>
            <a:custGeom>
              <a:avLst/>
              <a:gdLst>
                <a:gd name="T0" fmla="*/ 377 w 644"/>
                <a:gd name="T1" fmla="*/ 37 h 676"/>
                <a:gd name="T2" fmla="*/ 268 w 644"/>
                <a:gd name="T3" fmla="*/ 37 h 676"/>
                <a:gd name="T4" fmla="*/ 30 w 644"/>
                <a:gd name="T5" fmla="*/ 340 h 676"/>
                <a:gd name="T6" fmla="*/ 58 w 644"/>
                <a:gd name="T7" fmla="*/ 409 h 676"/>
                <a:gd name="T8" fmla="*/ 189 w 644"/>
                <a:gd name="T9" fmla="*/ 409 h 676"/>
                <a:gd name="T10" fmla="*/ 189 w 644"/>
                <a:gd name="T11" fmla="*/ 609 h 676"/>
                <a:gd name="T12" fmla="*/ 256 w 644"/>
                <a:gd name="T13" fmla="*/ 676 h 676"/>
                <a:gd name="T14" fmla="*/ 389 w 644"/>
                <a:gd name="T15" fmla="*/ 676 h 676"/>
                <a:gd name="T16" fmla="*/ 456 w 644"/>
                <a:gd name="T17" fmla="*/ 609 h 676"/>
                <a:gd name="T18" fmla="*/ 456 w 644"/>
                <a:gd name="T19" fmla="*/ 409 h 676"/>
                <a:gd name="T20" fmla="*/ 586 w 644"/>
                <a:gd name="T21" fmla="*/ 409 h 676"/>
                <a:gd name="T22" fmla="*/ 614 w 644"/>
                <a:gd name="T23" fmla="*/ 340 h 676"/>
                <a:gd name="T24" fmla="*/ 377 w 644"/>
                <a:gd name="T25" fmla="*/ 3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4" h="676">
                  <a:moveTo>
                    <a:pt x="377" y="37"/>
                  </a:moveTo>
                  <a:cubicBezTo>
                    <a:pt x="347" y="0"/>
                    <a:pt x="298" y="0"/>
                    <a:pt x="268" y="37"/>
                  </a:cubicBezTo>
                  <a:lnTo>
                    <a:pt x="30" y="340"/>
                  </a:lnTo>
                  <a:cubicBezTo>
                    <a:pt x="0" y="378"/>
                    <a:pt x="13" y="409"/>
                    <a:pt x="58" y="409"/>
                  </a:cubicBezTo>
                  <a:lnTo>
                    <a:pt x="189" y="409"/>
                  </a:lnTo>
                  <a:lnTo>
                    <a:pt x="189" y="609"/>
                  </a:lnTo>
                  <a:cubicBezTo>
                    <a:pt x="189" y="646"/>
                    <a:pt x="219" y="676"/>
                    <a:pt x="256" y="676"/>
                  </a:cubicBezTo>
                  <a:lnTo>
                    <a:pt x="389" y="676"/>
                  </a:lnTo>
                  <a:cubicBezTo>
                    <a:pt x="426" y="676"/>
                    <a:pt x="456" y="646"/>
                    <a:pt x="456" y="609"/>
                  </a:cubicBezTo>
                  <a:lnTo>
                    <a:pt x="456" y="409"/>
                  </a:lnTo>
                  <a:lnTo>
                    <a:pt x="586" y="409"/>
                  </a:lnTo>
                  <a:cubicBezTo>
                    <a:pt x="632" y="409"/>
                    <a:pt x="644" y="378"/>
                    <a:pt x="614" y="340"/>
                  </a:cubicBezTo>
                  <a:lnTo>
                    <a:pt x="377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645359" y="6486692"/>
            <a:ext cx="548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Neves,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M.F.; Marques, V.N.; Martinez, L.F.; </a:t>
            </a:r>
            <a:r>
              <a:rPr kumimoji="0" lang="pt-BR" sz="1400" b="1" i="0" u="none" strike="noStrike" kern="1200" cap="none" spc="0" normalizeH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Cambaúva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9887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>
                <a:latin typeface="+mj-lt"/>
                <a:ea typeface="Calibri" panose="020F0502020204030204" pitchFamily="34" charset="0"/>
              </a:rPr>
              <a:t>Fonte: </a:t>
            </a:r>
            <a:r>
              <a:rPr lang="pt-BR" sz="1400" dirty="0">
                <a:latin typeface="+mj-lt"/>
                <a:ea typeface="Calibri" panose="020F0502020204030204" pitchFamily="34" charset="0"/>
              </a:rPr>
              <a:t>Elaborado pelo autor baseado em </a:t>
            </a:r>
            <a:r>
              <a:rPr lang="pt-BR" sz="1400" dirty="0" err="1">
                <a:latin typeface="+mj-lt"/>
                <a:ea typeface="Calibri" panose="020F0502020204030204" pitchFamily="34" charset="0"/>
              </a:rPr>
              <a:t>Agrostat</a:t>
            </a:r>
            <a:r>
              <a:rPr lang="pt-BR" sz="1400" dirty="0">
                <a:latin typeface="+mj-lt"/>
                <a:ea typeface="Calibri" panose="020F0502020204030204" pitchFamily="34" charset="0"/>
              </a:rPr>
              <a:t> MAPA e em SECEX </a:t>
            </a:r>
            <a:endParaRPr lang="en-US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55" y="1354400"/>
            <a:ext cx="7949873" cy="466994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15429"/>
              </p:ext>
            </p:extLst>
          </p:nvPr>
        </p:nvGraphicFramePr>
        <p:xfrm>
          <a:off x="233980" y="2667757"/>
          <a:ext cx="4187895" cy="2232151"/>
        </p:xfrm>
        <a:graphic>
          <a:graphicData uri="http://schemas.openxmlformats.org/drawingml/2006/table">
            <a:tbl>
              <a:tblPr firstRow="1" firstCol="1" bandRow="1"/>
              <a:tblGrid>
                <a:gridCol w="1354365">
                  <a:extLst>
                    <a:ext uri="{9D8B030D-6E8A-4147-A177-3AD203B41FA5}">
                      <a16:colId xmlns:a16="http://schemas.microsoft.com/office/drawing/2014/main" val="2899683123"/>
                    </a:ext>
                  </a:extLst>
                </a:gridCol>
                <a:gridCol w="708592">
                  <a:extLst>
                    <a:ext uri="{9D8B030D-6E8A-4147-A177-3AD203B41FA5}">
                      <a16:colId xmlns:a16="http://schemas.microsoft.com/office/drawing/2014/main" val="1053580746"/>
                    </a:ext>
                  </a:extLst>
                </a:gridCol>
                <a:gridCol w="708592">
                  <a:extLst>
                    <a:ext uri="{9D8B030D-6E8A-4147-A177-3AD203B41FA5}">
                      <a16:colId xmlns:a16="http://schemas.microsoft.com/office/drawing/2014/main" val="794140864"/>
                    </a:ext>
                  </a:extLst>
                </a:gridCol>
                <a:gridCol w="708592">
                  <a:extLst>
                    <a:ext uri="{9D8B030D-6E8A-4147-A177-3AD203B41FA5}">
                      <a16:colId xmlns:a16="http://schemas.microsoft.com/office/drawing/2014/main" val="1473240221"/>
                    </a:ext>
                  </a:extLst>
                </a:gridCol>
                <a:gridCol w="707754">
                  <a:extLst>
                    <a:ext uri="{9D8B030D-6E8A-4147-A177-3AD203B41FA5}">
                      <a16:colId xmlns:a16="http://schemas.microsoft.com/office/drawing/2014/main" val="3491468447"/>
                    </a:ext>
                  </a:extLst>
                </a:gridCol>
              </a:tblGrid>
              <a:tr h="5886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Evolução Total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83331"/>
                  </a:ext>
                </a:extLst>
              </a:tr>
              <a:tr h="58868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Exportações (US$ bilhões)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20,47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373%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75294"/>
                  </a:ext>
                </a:extLst>
              </a:tr>
              <a:tr h="588687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Importações (US$ bilhões)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13,77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520513"/>
                  </a:ext>
                </a:extLst>
              </a:tr>
              <a:tr h="30195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Balanço (US$ bilhões)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14,82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54,84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461%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7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19415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205DCAA1-70C7-4CF4-B57B-0EFA99B9501F}"/>
              </a:ext>
            </a:extLst>
          </p:cNvPr>
          <p:cNvSpPr txBox="1">
            <a:spLocks/>
          </p:cNvSpPr>
          <p:nvPr/>
        </p:nvSpPr>
        <p:spPr>
          <a:xfrm>
            <a:off x="581891" y="410599"/>
            <a:ext cx="11610109" cy="75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8782B"/>
                </a:solidFill>
              </a:rPr>
              <a:t>3.1 Temas Favoráveis ao Agro Brasileiro</a:t>
            </a:r>
            <a:br>
              <a:rPr lang="en-US" sz="2800" dirty="0"/>
            </a:br>
            <a:r>
              <a:rPr lang="en-US" sz="2800" dirty="0" err="1"/>
              <a:t>Exportação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6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rrow_POWER_USER_SEPARATOR_ICONS_direction_POWER_USER_SEPARATOR_ICONS_way_POWER_USER_SEPARATOR_ICONS_movement_POWER_USER_SEPARATOR_ICONS_point_POWER_USER_SEPARATOR_ICONS_sign_POWER_USER_SEPARATOR_ICONS_next_POWER_USER_SEPARATOR_ICONS_up_POWER_USER_SEPARATOR_ICONS_growt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oney bag*bag of money*money bags*money sack*moneybag*sack of money*"/>
</p:tagLst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o Office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711"/>
      </a:accent1>
      <a:accent2>
        <a:srgbClr val="15751C"/>
      </a:accent2>
      <a:accent3>
        <a:srgbClr val="20AC2A"/>
      </a:accent3>
      <a:accent4>
        <a:srgbClr val="5DE166"/>
      </a:accent4>
      <a:accent5>
        <a:srgbClr val="A4EEA9"/>
      </a:accent5>
      <a:accent6>
        <a:srgbClr val="A4DB9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4095</Words>
  <Application>Microsoft Office PowerPoint</Application>
  <PresentationFormat>Widescreen</PresentationFormat>
  <Paragraphs>591</Paragraphs>
  <Slides>44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Wingdings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Método AgroPlanCom: Plano de Comunicação do Agronegócio</vt:lpstr>
      <vt:lpstr>Perguntas e Ferramentas (Respostas) desta Coleção</vt:lpstr>
      <vt:lpstr>Os Desafios da Comunicação do Agronegócio: O Método “AgroPlanCom”</vt:lpstr>
      <vt:lpstr>Proposta de Plano de Comunicação para o Agro</vt:lpstr>
      <vt:lpstr>Método AgroPlanCom</vt:lpstr>
      <vt:lpstr>1. Identificação do Público Alvo Para Quem?</vt:lpstr>
      <vt:lpstr>2. Definição dos Objetivos de Comunicação O Que se Deseja?</vt:lpstr>
      <vt:lpstr>3. Construção da Mensagem e Abordagem Qual a Mensagem?</vt:lpstr>
      <vt:lpstr>Apresentação do PowerPoint</vt:lpstr>
      <vt:lpstr>Apresentação do PowerPoint</vt:lpstr>
      <vt:lpstr>Evolução do PIB do Agronegócio Brasileiro por Categoria</vt:lpstr>
      <vt:lpstr>Apresentação do PowerPoint</vt:lpstr>
      <vt:lpstr>Apresentação do PowerPoint</vt:lpstr>
      <vt:lpstr>Evolução da Área Plantada, Produção e Produtividade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Greenpeace - Ataques Contra JBS e Indústria Brasileira de Carnes</vt:lpstr>
      <vt:lpstr>Greenpeace - Ataques Contra JBS e Indústria Brasileira de Carnes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Definição das Ferramentas de Comunicação Quais Ferramentas Utilizar?</vt:lpstr>
      <vt:lpstr>Apresentação do PowerPoint</vt:lpstr>
      <vt:lpstr>Apresentação do PowerPoint</vt:lpstr>
      <vt:lpstr>5. Definição do Orçamento Quanto Investir?</vt:lpstr>
      <vt:lpstr>Proposta de Plano de Comunicação para o Agro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Nardini Marques</dc:creator>
  <cp:lastModifiedBy>Vitor Marques</cp:lastModifiedBy>
  <cp:revision>248</cp:revision>
  <dcterms:created xsi:type="dcterms:W3CDTF">2019-02-13T23:53:46Z</dcterms:created>
  <dcterms:modified xsi:type="dcterms:W3CDTF">2020-11-11T22:09:57Z</dcterms:modified>
</cp:coreProperties>
</file>