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8" r:id="rId3"/>
    <p:sldId id="289" r:id="rId4"/>
    <p:sldId id="290" r:id="rId5"/>
    <p:sldId id="291" r:id="rId6"/>
    <p:sldId id="292" r:id="rId7"/>
    <p:sldId id="271" r:id="rId8"/>
    <p:sldId id="320" r:id="rId9"/>
    <p:sldId id="314" r:id="rId10"/>
    <p:sldId id="270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F27CE-BCE5-9F48-B566-3D1F97D17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7E6048-08B1-C548-87EC-43806D02C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CEEAAB-E01D-D44C-8B3C-B3CE8FA0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1F3883-28FD-3B42-8C45-B1BF582D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E3CC51-BAEC-5642-BEA3-9008A096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84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A0F77-2FF1-A543-AF5B-E6076F03F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8A64F1-8CFA-5B4F-B7DA-608CC675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A194F9-9256-994C-99F2-3A4E0301D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1F0E41-C248-374E-8133-3491CF20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0CE0A5-D0FF-BA41-985F-8BEB8C9F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81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D5C38D-5F4C-044E-BAD3-A8A436563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06D0EE-D536-1747-903D-0E7B136FA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16A269-70DE-D845-9F23-7AB16385B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FB53B4-F249-CB48-9B6F-B2421DDB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2AF692-F3F5-D34E-A274-E72815DE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31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71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775921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B86B2-742C-4046-92E3-C5B844A2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683582-917F-AA49-8855-2EDEB5812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CB64C7-6DF1-6244-A8BC-76BC93B4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E467C2-6853-0A48-850C-0358FF910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7129C-E452-FA4A-B47C-BA59D978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169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50647-4AF3-8F44-9B65-A395604C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416F6E-5422-CC4E-B8F7-923CB4B84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9FB514-1901-C74A-92B9-A9FA2F6AE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37E00A-24D9-D241-98E0-70C840B69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3027E2-B4EF-7842-B1CE-7D07284C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D5184-6D6F-BD4C-9E65-80648239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43F7A-389B-A544-9B49-82CF95BDF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A79892-2AD0-8248-A6C0-53E4C27F3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D1A564-8BAA-744C-BC9F-A7EFB568B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F168019-0FC1-624A-9E4E-47F34137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CDEE86-CF2B-E642-A862-26042A12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7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D49E9-B758-7D46-8E63-486BDBCE1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F53C91-B70F-CD4E-9DE4-0A45BF885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1495D26-D6B2-AB4C-9EAD-C6B46146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8EF0B92-BD37-264E-83BF-C36A8FF7A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6778B8-1AAB-1945-BA89-8F5C2782B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BE4FA9F-C02B-1041-A43C-073BA3D8F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58204A4-7C82-A24E-8740-711F6F59D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4B78AB4-B8F4-9349-BC4B-CDFF3B71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07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E6E29E-7130-6649-93A5-1720EC9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AB77811-7516-EC45-B6CF-7ED7986B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A67E5CD-F660-A940-AFDB-4800DCA2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6661032-0045-9142-96FD-76611E557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45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5FFB33A-654B-A643-AE00-2B6BBB53A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B0D894-F6A0-154C-9978-3CA95691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FCFB614-674B-D64C-8BC6-20688763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63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419521-FF8D-144D-8434-011612666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6451F0-7D22-674E-8F55-E03509930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1848D-1376-B148-B99E-C3776EFD5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CE0352-CFE8-EE41-962B-656B5E32A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A2F83F-76CC-B941-8FBC-C76F4843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F65AEA-4020-BF4E-9A33-605887A9F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745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F6D3A-962F-624C-9105-AE99D84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F2D8824-BA2D-6548-A07B-4E3BC64F4E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4C4056-EA50-1843-B005-B2344DAB1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70F14A-22AF-7040-9D9D-147FF5D4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49638A8-FAC9-7746-B8D2-DA1C3698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96534F7-7CD2-484C-AC37-CC286DB0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47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AFC923F-D760-7F46-8BAA-DE67E437F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BBEDDA-E00D-2947-8AE2-9AB42A060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74217E-4FF8-D944-A85B-8A6DBD81C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AEAB3-7148-A848-BE95-53113355EAFB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4AAEAB-26F0-5E4D-9985-880CAA365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3236B1-6E0D-9C48-9D83-68C3A6EFE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A3A0A-2987-D34C-A4C2-C5DB5B6586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27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Parentesco 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socioafetivo</a:t>
            </a:r>
            <a:b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Multiparentalidade</a:t>
            </a:r>
            <a:endParaRPr lang="pt-BR" u="sng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err="1"/>
              <a:t>Multiparentalidade</a:t>
            </a:r>
            <a:r>
              <a:rPr lang="pt-BR" dirty="0"/>
              <a:t>.</a:t>
            </a:r>
          </a:p>
          <a:p>
            <a:r>
              <a:rPr lang="pt-BR" dirty="0" err="1"/>
              <a:t>Multiparentalidade</a:t>
            </a:r>
            <a:r>
              <a:rPr lang="pt-BR" dirty="0"/>
              <a:t> e </a:t>
            </a:r>
            <a:r>
              <a:rPr lang="pt-BR" dirty="0" err="1"/>
              <a:t>socioafetividade</a:t>
            </a:r>
            <a:endParaRPr lang="pt-BR" dirty="0"/>
          </a:p>
          <a:p>
            <a:r>
              <a:rPr lang="pt-BR" dirty="0"/>
              <a:t>Reconhecimento extrajudicial da </a:t>
            </a:r>
            <a:r>
              <a:rPr lang="pt-BR" dirty="0" err="1"/>
              <a:t>parentalidade</a:t>
            </a:r>
            <a:r>
              <a:rPr lang="pt-BR" dirty="0"/>
              <a:t> </a:t>
            </a:r>
            <a:r>
              <a:rPr lang="pt-BR" dirty="0" err="1"/>
              <a:t>socioafetiva</a:t>
            </a:r>
            <a:endParaRPr lang="pt-BR" dirty="0"/>
          </a:p>
          <a:p>
            <a:r>
              <a:rPr lang="pt-BR" dirty="0"/>
              <a:t>Posse do estado de filho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sz="3200" dirty="0"/>
              <a:t>Giselda Maria Fernandes Novaes </a:t>
            </a:r>
            <a:r>
              <a:rPr lang="pt-BR" sz="3200" dirty="0" err="1"/>
              <a:t>Hironaka</a:t>
            </a:r>
            <a:endParaRPr lang="pt-BR" sz="3200" dirty="0"/>
          </a:p>
          <a:p>
            <a:pPr marL="0" indent="0" algn="ctr">
              <a:buNone/>
            </a:pPr>
            <a:r>
              <a:rPr lang="pt-BR" sz="2400" dirty="0"/>
              <a:t>Professora Titular de Direito Civil da Faculdade de Direito da USP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3342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Enunciados sobre </a:t>
            </a:r>
            <a:r>
              <a:rPr lang="pt-BR" sz="4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parentalidade</a:t>
            </a:r>
            <a:r>
              <a:rPr lang="pt-B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4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socioafetiva</a:t>
            </a:r>
            <a:endParaRPr lang="pt-BR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IV Jornada – Enunciado 339:</a:t>
            </a:r>
          </a:p>
          <a:p>
            <a:pPr lvl="1"/>
            <a:r>
              <a:rPr lang="pt-BR" sz="2800" dirty="0"/>
              <a:t>“A paternidade </a:t>
            </a:r>
            <a:r>
              <a:rPr lang="pt-BR" sz="2800" dirty="0" err="1"/>
              <a:t>socioafetiva</a:t>
            </a:r>
            <a:r>
              <a:rPr lang="pt-BR" sz="2800" dirty="0"/>
              <a:t>, calcada na vontade livre, não pode ser rompida em detrimento do melhor interesse da criança.”</a:t>
            </a:r>
          </a:p>
          <a:p>
            <a:pPr marL="457200" lvl="1" indent="0">
              <a:buNone/>
            </a:pPr>
            <a:endParaRPr lang="pt-BR" sz="2800" dirty="0"/>
          </a:p>
          <a:p>
            <a:r>
              <a:rPr lang="pt-BR" dirty="0">
                <a:solidFill>
                  <a:srgbClr val="FF0000"/>
                </a:solidFill>
              </a:rPr>
              <a:t>V Jornada – Enunciado 519:</a:t>
            </a:r>
          </a:p>
          <a:p>
            <a:pPr lvl="1"/>
            <a:r>
              <a:rPr lang="pt-BR" sz="2800" dirty="0"/>
              <a:t>“O reconhecimento judicial do vínculo de parentesco em virtude de </a:t>
            </a:r>
            <a:r>
              <a:rPr lang="pt-BR" sz="2800" dirty="0" err="1"/>
              <a:t>socioafetividade</a:t>
            </a:r>
            <a:r>
              <a:rPr lang="pt-BR" sz="2800" dirty="0"/>
              <a:t> deve ocorrer a partir da relação entre pai (s) e filho (s), com base na posse do estado de filho, para que produza efeitos pessoais e patrimoniais”.</a:t>
            </a:r>
          </a:p>
        </p:txBody>
      </p:sp>
    </p:spTree>
    <p:extLst>
      <p:ext uri="{BB962C8B-B14F-4D97-AF65-F5344CB8AC3E}">
        <p14:creationId xmlns:p14="http://schemas.microsoft.com/office/powerpoint/2010/main" val="406228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925"/>
          </a:xfrm>
        </p:spPr>
        <p:txBody>
          <a:bodyPr/>
          <a:lstStyle/>
          <a:p>
            <a:pPr algn="ctr"/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Multiparentalidade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socioafetiva</a:t>
            </a:r>
            <a:endParaRPr lang="pt-B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155" y="1514475"/>
            <a:ext cx="10844645" cy="4875934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 err="1">
                <a:solidFill>
                  <a:srgbClr val="FF0000"/>
                </a:solidFill>
              </a:rPr>
              <a:t>Multiparentalidade</a:t>
            </a:r>
            <a:r>
              <a:rPr lang="pt-BR" sz="3200" b="1" dirty="0">
                <a:solidFill>
                  <a:srgbClr val="FF0000"/>
                </a:solidFill>
              </a:rPr>
              <a:t> </a:t>
            </a:r>
            <a:r>
              <a:rPr lang="pt-BR" sz="3200" b="1" dirty="0" err="1">
                <a:solidFill>
                  <a:srgbClr val="FF0000"/>
                </a:solidFill>
              </a:rPr>
              <a:t>socioafetiva</a:t>
            </a:r>
            <a:r>
              <a:rPr lang="pt-BR" sz="3200" b="1" dirty="0">
                <a:solidFill>
                  <a:srgbClr val="FF0000"/>
                </a:solidFill>
              </a:rPr>
              <a:t> </a:t>
            </a:r>
            <a:r>
              <a:rPr lang="pt-BR" sz="3200" dirty="0"/>
              <a:t>– posições divergentes, anteriores a 2016, foram superadas pelo julgamento, pelo STF, do </a:t>
            </a:r>
            <a:r>
              <a:rPr lang="pt-BR" sz="3200" u="sng" dirty="0"/>
              <a:t>Recurso Extraordinário 898.060/SC</a:t>
            </a:r>
            <a:r>
              <a:rPr lang="pt-BR" sz="3200" dirty="0"/>
              <a:t>, de setembro de 2016, com </a:t>
            </a:r>
            <a:r>
              <a:rPr lang="pt-BR" sz="3200" i="1" dirty="0"/>
              <a:t>repercussão geral, </a:t>
            </a:r>
            <a:r>
              <a:rPr lang="pt-BR" sz="3200" dirty="0"/>
              <a:t>Rel. Min. Luiz </a:t>
            </a:r>
            <a:r>
              <a:rPr lang="pt-BR" sz="3200" dirty="0" err="1"/>
              <a:t>Fux</a:t>
            </a:r>
            <a:r>
              <a:rPr lang="pt-BR" sz="3200" dirty="0"/>
              <a:t> </a:t>
            </a:r>
            <a:r>
              <a:rPr lang="pt-BR" sz="3200" i="1" dirty="0"/>
              <a:t> </a:t>
            </a:r>
            <a:r>
              <a:rPr lang="pt-BR" sz="3200" dirty="0"/>
              <a:t>– </a:t>
            </a:r>
            <a:r>
              <a:rPr lang="pt-BR" sz="3200" dirty="0">
                <a:solidFill>
                  <a:srgbClr val="FF0000"/>
                </a:solidFill>
              </a:rPr>
              <a:t>fica evidente que é possível reconhecer duplo vínculo</a:t>
            </a:r>
            <a:r>
              <a:rPr lang="pt-BR" sz="3200" dirty="0"/>
              <a:t>, mesmo contra a vontade das partes envolvidas (um novo paradigma).</a:t>
            </a:r>
          </a:p>
          <a:p>
            <a:pPr lvl="0" algn="just"/>
            <a:r>
              <a:rPr lang="pt-BR" sz="3200" dirty="0"/>
              <a:t>Reconhecimento, também, de </a:t>
            </a:r>
            <a:r>
              <a:rPr lang="pt-BR" sz="3200" b="1" dirty="0">
                <a:solidFill>
                  <a:srgbClr val="FF0000"/>
                </a:solidFill>
              </a:rPr>
              <a:t>maternidade </a:t>
            </a:r>
            <a:r>
              <a:rPr lang="pt-BR" sz="3200" b="1" dirty="0" err="1">
                <a:solidFill>
                  <a:srgbClr val="FF0000"/>
                </a:solidFill>
              </a:rPr>
              <a:t>socioafetiva</a:t>
            </a:r>
            <a:r>
              <a:rPr lang="pt-BR" sz="3200" b="1" dirty="0">
                <a:solidFill>
                  <a:srgbClr val="FF0000"/>
                </a:solidFill>
              </a:rPr>
              <a:t> </a:t>
            </a:r>
            <a:r>
              <a:rPr lang="pt-BR" sz="3200" dirty="0"/>
              <a:t>– </a:t>
            </a:r>
            <a:r>
              <a:rPr lang="pt-BR" sz="3200" dirty="0">
                <a:solidFill>
                  <a:srgbClr val="FF0000"/>
                </a:solidFill>
              </a:rPr>
              <a:t>com preservação de maternidade biológica </a:t>
            </a:r>
            <a:r>
              <a:rPr lang="pt-BR" sz="3200" dirty="0"/>
              <a:t>– TJSP: Apelação 0006422-26.2011.8.26.0286, 1ª Câmara de Direito Privado, Itu, Rel. Des. Alcides Leopoldo e Silva Jr.</a:t>
            </a:r>
          </a:p>
        </p:txBody>
      </p:sp>
    </p:spTree>
    <p:extLst>
      <p:ext uri="{BB962C8B-B14F-4D97-AF65-F5344CB8AC3E}">
        <p14:creationId xmlns:p14="http://schemas.microsoft.com/office/powerpoint/2010/main" val="3788172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arentalidade socioafetiva e multiparentalidad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43991">
              <a:spcBef>
                <a:spcPts val="1200"/>
              </a:spcBef>
              <a:defRPr sz="4700"/>
            </a:lvl1pPr>
          </a:lstStyle>
          <a:p>
            <a:pPr algn="ctr"/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Parentalidade</a:t>
            </a:r>
            <a:r>
              <a:rPr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socioafetiva</a:t>
            </a:r>
            <a:r>
              <a:rPr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multiparentalidade</a:t>
            </a:r>
            <a:endParaRPr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Parentalidade socioafetiva se refere a situação em que uma pessoa se torna pai ou mãe de outra por causa da convivência de ambas e da formação de uma família, apesar de não serem parentes consanguíneos ou por afinidad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rPr dirty="0" err="1"/>
              <a:t>Parentalidade</a:t>
            </a:r>
            <a:r>
              <a:rPr dirty="0"/>
              <a:t> </a:t>
            </a:r>
            <a:r>
              <a:rPr dirty="0" err="1"/>
              <a:t>socioafetiva</a:t>
            </a:r>
            <a:r>
              <a:rPr dirty="0"/>
              <a:t> se </a:t>
            </a:r>
            <a:r>
              <a:rPr dirty="0" err="1"/>
              <a:t>refere</a:t>
            </a:r>
            <a:r>
              <a:rPr dirty="0"/>
              <a:t> a </a:t>
            </a:r>
            <a:r>
              <a:rPr dirty="0" err="1"/>
              <a:t>situação</a:t>
            </a:r>
            <a:r>
              <a:rPr dirty="0"/>
              <a:t> em que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pessoa</a:t>
            </a:r>
            <a:r>
              <a:rPr dirty="0"/>
              <a:t> se </a:t>
            </a:r>
            <a:r>
              <a:rPr dirty="0" err="1"/>
              <a:t>torna</a:t>
            </a:r>
            <a:r>
              <a:rPr dirty="0"/>
              <a:t> </a:t>
            </a:r>
            <a:r>
              <a:rPr dirty="0" err="1"/>
              <a:t>pai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mãe</a:t>
            </a:r>
            <a:r>
              <a:rPr dirty="0"/>
              <a:t> de </a:t>
            </a:r>
            <a:r>
              <a:rPr dirty="0" err="1"/>
              <a:t>outra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causa da </a:t>
            </a:r>
            <a:r>
              <a:rPr dirty="0" err="1"/>
              <a:t>convivência</a:t>
            </a:r>
            <a:r>
              <a:rPr dirty="0"/>
              <a:t> de </a:t>
            </a:r>
            <a:r>
              <a:rPr dirty="0" err="1"/>
              <a:t>ambas</a:t>
            </a:r>
            <a:r>
              <a:rPr dirty="0"/>
              <a:t> e da </a:t>
            </a:r>
            <a:r>
              <a:rPr dirty="0" err="1"/>
              <a:t>formação</a:t>
            </a:r>
            <a:r>
              <a:rPr dirty="0"/>
              <a:t> de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família</a:t>
            </a:r>
            <a:r>
              <a:rPr dirty="0"/>
              <a:t>, </a:t>
            </a:r>
            <a:r>
              <a:rPr dirty="0" err="1"/>
              <a:t>apesar</a:t>
            </a:r>
            <a:r>
              <a:rPr dirty="0"/>
              <a:t> de </a:t>
            </a:r>
            <a:r>
              <a:rPr dirty="0" err="1"/>
              <a:t>não</a:t>
            </a:r>
            <a:r>
              <a:rPr dirty="0"/>
              <a:t> </a:t>
            </a:r>
            <a:r>
              <a:rPr dirty="0" err="1"/>
              <a:t>serem</a:t>
            </a:r>
            <a:r>
              <a:rPr dirty="0"/>
              <a:t> </a:t>
            </a:r>
            <a:r>
              <a:rPr dirty="0" err="1"/>
              <a:t>parentes</a:t>
            </a:r>
            <a:r>
              <a:rPr dirty="0"/>
              <a:t> </a:t>
            </a:r>
            <a:r>
              <a:rPr dirty="0" err="1"/>
              <a:t>consanguíneos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afinidade</a:t>
            </a:r>
            <a:r>
              <a:rPr dirty="0"/>
              <a:t>. </a:t>
            </a:r>
            <a:endParaRPr lang="pt-BR" dirty="0"/>
          </a:p>
          <a:p>
            <a:pPr marL="0" indent="0" algn="just">
              <a:buNone/>
            </a:pPr>
            <a:endParaRPr dirty="0"/>
          </a:p>
          <a:p>
            <a:pPr algn="just"/>
            <a:r>
              <a:rPr dirty="0" err="1"/>
              <a:t>Multiparentalidade</a:t>
            </a:r>
            <a:r>
              <a:rPr dirty="0"/>
              <a:t> se </a:t>
            </a:r>
            <a:r>
              <a:rPr dirty="0" err="1"/>
              <a:t>refere</a:t>
            </a:r>
            <a:r>
              <a:rPr dirty="0"/>
              <a:t> a </a:t>
            </a:r>
            <a:r>
              <a:rPr dirty="0" err="1"/>
              <a:t>situação</a:t>
            </a:r>
            <a:r>
              <a:rPr dirty="0"/>
              <a:t> em que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pessoa</a:t>
            </a:r>
            <a:r>
              <a:rPr dirty="0"/>
              <a:t> </a:t>
            </a:r>
            <a:r>
              <a:rPr dirty="0" err="1"/>
              <a:t>pode</a:t>
            </a:r>
            <a:r>
              <a:rPr dirty="0"/>
              <a:t> </a:t>
            </a:r>
            <a:r>
              <a:rPr dirty="0" err="1"/>
              <a:t>ter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de um </a:t>
            </a:r>
            <a:r>
              <a:rPr dirty="0" err="1"/>
              <a:t>pai</a:t>
            </a:r>
            <a:r>
              <a:rPr dirty="0"/>
              <a:t>, </a:t>
            </a:r>
            <a:r>
              <a:rPr dirty="0" err="1"/>
              <a:t>ou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de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mãe</a:t>
            </a:r>
            <a:r>
              <a:rPr dirty="0"/>
              <a:t>, </a:t>
            </a:r>
            <a:r>
              <a:rPr dirty="0" err="1"/>
              <a:t>registrados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</a:t>
            </a:r>
            <a:r>
              <a:rPr dirty="0" err="1"/>
              <a:t>mesmo</a:t>
            </a:r>
            <a:r>
              <a:rPr dirty="0"/>
              <a:t> tempo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pais</a:t>
            </a:r>
            <a:r>
              <a:rPr dirty="0"/>
              <a:t> e </a:t>
            </a:r>
            <a:r>
              <a:rPr dirty="0" err="1"/>
              <a:t>mães</a:t>
            </a:r>
            <a:r>
              <a:rPr dirty="0"/>
              <a:t> no </a:t>
            </a:r>
            <a:r>
              <a:rPr dirty="0" err="1"/>
              <a:t>seu</a:t>
            </a:r>
            <a:r>
              <a:rPr dirty="0"/>
              <a:t> </a:t>
            </a:r>
            <a:r>
              <a:rPr dirty="0" err="1"/>
              <a:t>registro</a:t>
            </a:r>
            <a:r>
              <a:rPr dirty="0"/>
              <a:t> civil.</a:t>
            </a:r>
          </a:p>
        </p:txBody>
      </p:sp>
    </p:spTree>
    <p:extLst>
      <p:ext uri="{BB962C8B-B14F-4D97-AF65-F5344CB8AC3E}">
        <p14:creationId xmlns:p14="http://schemas.microsoft.com/office/powerpoint/2010/main" val="25047143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ritério para identificação do Estado de Posse de Filh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79729">
              <a:spcBef>
                <a:spcPts val="1000"/>
              </a:spcBef>
              <a:defRPr sz="4000"/>
            </a:lvl1pPr>
          </a:lstStyle>
          <a:p>
            <a:pPr algn="ctr"/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Critério</a:t>
            </a:r>
            <a:r>
              <a:rPr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identificação</a:t>
            </a:r>
            <a:r>
              <a:rPr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stado</a:t>
            </a:r>
            <a:r>
              <a:rPr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osse</a:t>
            </a:r>
            <a:r>
              <a:rPr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ilho</a:t>
            </a:r>
            <a:endParaRPr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9" name="(i) comportamento social típico de pais e filhos, identificado pelo critérios clássicos de nome, trato e fama, sendo que basta um deles para a satisfação desse requisito;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/>
          <a:p>
            <a:pPr marL="284132" indent="-284132" algn="just" defTabSz="353246">
              <a:spcBef>
                <a:spcPts val="1406"/>
              </a:spcBef>
              <a:defRPr sz="3000"/>
            </a:pPr>
            <a:r>
              <a:rPr dirty="0" err="1"/>
              <a:t>comportamento</a:t>
            </a:r>
            <a:r>
              <a:rPr dirty="0"/>
              <a:t> social </a:t>
            </a:r>
            <a:r>
              <a:rPr dirty="0" err="1"/>
              <a:t>típico</a:t>
            </a:r>
            <a:r>
              <a:rPr dirty="0"/>
              <a:t> de </a:t>
            </a:r>
            <a:r>
              <a:rPr dirty="0" err="1"/>
              <a:t>pais</a:t>
            </a:r>
            <a:r>
              <a:rPr dirty="0"/>
              <a:t> e </a:t>
            </a:r>
            <a:r>
              <a:rPr dirty="0" err="1"/>
              <a:t>filhos</a:t>
            </a:r>
            <a:r>
              <a:rPr dirty="0"/>
              <a:t>, </a:t>
            </a:r>
            <a:r>
              <a:rPr dirty="0" err="1"/>
              <a:t>identificado</a:t>
            </a:r>
            <a:r>
              <a:rPr dirty="0"/>
              <a:t> </a:t>
            </a:r>
            <a:r>
              <a:rPr dirty="0" err="1"/>
              <a:t>pelo</a:t>
            </a:r>
            <a:r>
              <a:rPr dirty="0"/>
              <a:t> </a:t>
            </a:r>
            <a:r>
              <a:rPr dirty="0" err="1"/>
              <a:t>critérios</a:t>
            </a:r>
            <a:r>
              <a:rPr dirty="0"/>
              <a:t> </a:t>
            </a:r>
            <a:r>
              <a:rPr dirty="0" err="1"/>
              <a:t>clássicos</a:t>
            </a:r>
            <a:r>
              <a:rPr dirty="0"/>
              <a:t> de </a:t>
            </a:r>
            <a:r>
              <a:rPr dirty="0" err="1"/>
              <a:t>nome</a:t>
            </a:r>
            <a:r>
              <a:rPr dirty="0"/>
              <a:t>, </a:t>
            </a:r>
            <a:r>
              <a:rPr dirty="0" err="1"/>
              <a:t>trato</a:t>
            </a:r>
            <a:r>
              <a:rPr dirty="0"/>
              <a:t> e </a:t>
            </a:r>
            <a:r>
              <a:rPr dirty="0" err="1"/>
              <a:t>fama</a:t>
            </a:r>
            <a:r>
              <a:rPr dirty="0"/>
              <a:t>, </a:t>
            </a:r>
            <a:r>
              <a:rPr dirty="0" err="1"/>
              <a:t>sendo</a:t>
            </a:r>
            <a:r>
              <a:rPr dirty="0"/>
              <a:t> que </a:t>
            </a:r>
            <a:r>
              <a:rPr dirty="0" err="1"/>
              <a:t>basta</a:t>
            </a:r>
            <a:r>
              <a:rPr dirty="0"/>
              <a:t> um deles para a </a:t>
            </a:r>
            <a:r>
              <a:rPr dirty="0" err="1"/>
              <a:t>satisfação</a:t>
            </a:r>
            <a:r>
              <a:rPr dirty="0"/>
              <a:t> </a:t>
            </a:r>
            <a:r>
              <a:rPr dirty="0" err="1"/>
              <a:t>desse</a:t>
            </a:r>
            <a:r>
              <a:rPr dirty="0"/>
              <a:t> </a:t>
            </a:r>
            <a:r>
              <a:rPr dirty="0" err="1"/>
              <a:t>requisito</a:t>
            </a:r>
            <a:r>
              <a:rPr dirty="0"/>
              <a:t>; </a:t>
            </a:r>
          </a:p>
          <a:p>
            <a:pPr marL="284132" indent="-284132" algn="just" defTabSz="353246">
              <a:spcBef>
                <a:spcPts val="1406"/>
              </a:spcBef>
              <a:defRPr sz="3000"/>
            </a:pPr>
            <a:r>
              <a:rPr dirty="0" err="1"/>
              <a:t>convivência</a:t>
            </a:r>
            <a:r>
              <a:rPr dirty="0"/>
              <a:t> familiar </a:t>
            </a:r>
            <a:r>
              <a:rPr dirty="0" err="1"/>
              <a:t>duradoura</a:t>
            </a:r>
            <a:r>
              <a:rPr dirty="0"/>
              <a:t> – em </a:t>
            </a:r>
            <a:r>
              <a:rPr dirty="0" err="1"/>
              <a:t>oposição</a:t>
            </a:r>
            <a:r>
              <a:rPr dirty="0"/>
              <a:t> a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convivência</a:t>
            </a:r>
            <a:r>
              <a:rPr dirty="0"/>
              <a:t> </a:t>
            </a:r>
            <a:r>
              <a:rPr dirty="0" err="1"/>
              <a:t>episódica</a:t>
            </a:r>
            <a:r>
              <a:rPr dirty="0"/>
              <a:t> –; e </a:t>
            </a:r>
          </a:p>
          <a:p>
            <a:pPr marL="284132" indent="-284132" algn="just" defTabSz="353246">
              <a:spcBef>
                <a:spcPts val="1406"/>
              </a:spcBef>
              <a:defRPr sz="3000"/>
            </a:pPr>
            <a:r>
              <a:rPr dirty="0" err="1"/>
              <a:t>relação</a:t>
            </a:r>
            <a:r>
              <a:rPr dirty="0"/>
              <a:t> de </a:t>
            </a:r>
            <a:r>
              <a:rPr dirty="0" err="1"/>
              <a:t>afetividade</a:t>
            </a:r>
            <a:r>
              <a:rPr dirty="0"/>
              <a:t> familiar, no </a:t>
            </a:r>
            <a:r>
              <a:rPr dirty="0" err="1"/>
              <a:t>sentido</a:t>
            </a:r>
            <a:r>
              <a:rPr dirty="0"/>
              <a:t> de </a:t>
            </a:r>
            <a:r>
              <a:rPr dirty="0" err="1"/>
              <a:t>intenção</a:t>
            </a:r>
            <a:r>
              <a:rPr dirty="0"/>
              <a:t> de </a:t>
            </a:r>
            <a:r>
              <a:rPr dirty="0" err="1"/>
              <a:t>constituição</a:t>
            </a:r>
            <a:r>
              <a:rPr dirty="0"/>
              <a:t> de </a:t>
            </a:r>
            <a:r>
              <a:rPr dirty="0" err="1"/>
              <a:t>família</a:t>
            </a:r>
            <a:r>
              <a:rPr dirty="0"/>
              <a:t>, </a:t>
            </a:r>
            <a:r>
              <a:rPr dirty="0" err="1"/>
              <a:t>excetuadas</a:t>
            </a:r>
            <a:r>
              <a:rPr dirty="0"/>
              <a:t>, </a:t>
            </a:r>
            <a:r>
              <a:rPr dirty="0" err="1"/>
              <a:t>portanto</a:t>
            </a:r>
            <a:r>
              <a:rPr dirty="0"/>
              <a:t>, as </a:t>
            </a:r>
            <a:r>
              <a:rPr dirty="0" err="1"/>
              <a:t>situações</a:t>
            </a:r>
            <a:r>
              <a:rPr dirty="0"/>
              <a:t> em que, </a:t>
            </a:r>
            <a:r>
              <a:rPr dirty="0" err="1"/>
              <a:t>embora</a:t>
            </a:r>
            <a:r>
              <a:rPr dirty="0"/>
              <a:t> se viva sob um </a:t>
            </a:r>
            <a:r>
              <a:rPr dirty="0" err="1"/>
              <a:t>mesmo</a:t>
            </a:r>
            <a:r>
              <a:rPr dirty="0"/>
              <a:t> </a:t>
            </a:r>
            <a:r>
              <a:rPr dirty="0" err="1"/>
              <a:t>teto</a:t>
            </a:r>
            <a:r>
              <a:rPr dirty="0"/>
              <a:t>, </a:t>
            </a:r>
            <a:r>
              <a:rPr dirty="0" err="1"/>
              <a:t>não</a:t>
            </a:r>
            <a:r>
              <a:rPr dirty="0"/>
              <a:t> </a:t>
            </a:r>
            <a:r>
              <a:rPr dirty="0" err="1"/>
              <a:t>haja</a:t>
            </a:r>
            <a:r>
              <a:rPr dirty="0"/>
              <a:t> o </a:t>
            </a:r>
            <a:r>
              <a:rPr dirty="0" err="1"/>
              <a:t>estado</a:t>
            </a:r>
            <a:r>
              <a:rPr dirty="0"/>
              <a:t> de posse de filho,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quando</a:t>
            </a:r>
            <a:r>
              <a:rPr dirty="0"/>
              <a:t> </a:t>
            </a:r>
            <a:r>
              <a:rPr dirty="0" err="1"/>
              <a:t>há</a:t>
            </a:r>
            <a:r>
              <a:rPr dirty="0"/>
              <a:t> o </a:t>
            </a:r>
            <a:r>
              <a:rPr dirty="0" err="1"/>
              <a:t>acolhimento</a:t>
            </a:r>
            <a:r>
              <a:rPr dirty="0"/>
              <a:t> </a:t>
            </a:r>
            <a:r>
              <a:rPr dirty="0" err="1"/>
              <a:t>doméstico</a:t>
            </a:r>
            <a:r>
              <a:rPr dirty="0"/>
              <a:t> de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criança</a:t>
            </a:r>
            <a:r>
              <a:rPr dirty="0"/>
              <a:t> </a:t>
            </a:r>
            <a:r>
              <a:rPr dirty="0" err="1"/>
              <a:t>desabrigada</a:t>
            </a:r>
            <a:r>
              <a:rPr dirty="0"/>
              <a:t> </a:t>
            </a:r>
            <a:r>
              <a:rPr dirty="0" err="1"/>
              <a:t>ou</a:t>
            </a:r>
            <a:r>
              <a:rPr dirty="0"/>
              <a:t> a </a:t>
            </a:r>
            <a:r>
              <a:rPr dirty="0" err="1"/>
              <a:t>relação</a:t>
            </a:r>
            <a:r>
              <a:rPr dirty="0"/>
              <a:t> entre </a:t>
            </a:r>
            <a:r>
              <a:rPr dirty="0" err="1"/>
              <a:t>padrinhos</a:t>
            </a:r>
            <a:r>
              <a:rPr dirty="0"/>
              <a:t> e </a:t>
            </a:r>
            <a:r>
              <a:rPr dirty="0" err="1"/>
              <a:t>seus</a:t>
            </a:r>
            <a:r>
              <a:rPr dirty="0"/>
              <a:t> </a:t>
            </a:r>
            <a:r>
              <a:rPr dirty="0" err="1"/>
              <a:t>afilhados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926871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feitos jurídicos da multiparentalidad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37462">
              <a:spcBef>
                <a:spcPts val="1400"/>
              </a:spcBef>
              <a:defRPr sz="5700"/>
            </a:lvl1pPr>
          </a:lstStyle>
          <a:p>
            <a:pPr algn="ctr"/>
            <a:r>
              <a:rPr sz="4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</a:t>
            </a:r>
            <a:r>
              <a:rPr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jurídicos</a:t>
            </a:r>
            <a:r>
              <a:rPr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sz="4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multiparentalidade</a:t>
            </a:r>
            <a:endParaRPr sz="4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2" name="Primários: (i) o reconhecimento jurídico da parentalidade socioafetiva; (ii) a inexistência de primazia entre as filiações biológicas e socioafetivas; (iii) a admissão da multiparentalidade; (iv) a parentalidade socioafetiva – para os fins da tese – restringe-se às hipóteses de posse de estado de filiação,…"/>
          <p:cNvSpPr txBox="1">
            <a:spLocks noGrp="1"/>
          </p:cNvSpPr>
          <p:nvPr>
            <p:ph type="body" idx="1"/>
          </p:nvPr>
        </p:nvSpPr>
        <p:spPr>
          <a:xfrm>
            <a:off x="838200" y="1971675"/>
            <a:ext cx="10372725" cy="400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7967" indent="-227967" algn="just" defTabSz="283418">
              <a:spcBef>
                <a:spcPts val="1125"/>
              </a:spcBef>
              <a:defRPr sz="2500" b="1"/>
            </a:pPr>
            <a:r>
              <a:rPr dirty="0" err="1">
                <a:solidFill>
                  <a:srgbClr val="FF0000"/>
                </a:solidFill>
              </a:rPr>
              <a:t>Primários</a:t>
            </a:r>
            <a:r>
              <a:rPr b="0" dirty="0">
                <a:solidFill>
                  <a:srgbClr val="FF0000"/>
                </a:solidFill>
              </a:rPr>
              <a:t>: </a:t>
            </a:r>
            <a:endParaRPr lang="pt-BR" b="0" dirty="0">
              <a:solidFill>
                <a:srgbClr val="FF0000"/>
              </a:solidFill>
            </a:endParaRPr>
          </a:p>
          <a:p>
            <a:pPr marL="227967" indent="-227967" algn="just" defTabSz="283418">
              <a:spcBef>
                <a:spcPts val="1125"/>
              </a:spcBef>
              <a:defRPr sz="2500" b="1"/>
            </a:pPr>
            <a:r>
              <a:rPr b="0" dirty="0"/>
              <a:t> o </a:t>
            </a:r>
            <a:r>
              <a:rPr b="0" dirty="0" err="1"/>
              <a:t>reconhecimento</a:t>
            </a:r>
            <a:r>
              <a:rPr b="0" dirty="0"/>
              <a:t> </a:t>
            </a:r>
            <a:r>
              <a:rPr b="0" dirty="0" err="1"/>
              <a:t>jurídico</a:t>
            </a:r>
            <a:r>
              <a:rPr b="0" dirty="0"/>
              <a:t> da </a:t>
            </a:r>
            <a:r>
              <a:rPr b="0" dirty="0" err="1"/>
              <a:t>parentalidade</a:t>
            </a:r>
            <a:r>
              <a:rPr b="0" dirty="0"/>
              <a:t> </a:t>
            </a:r>
            <a:r>
              <a:rPr b="0" dirty="0" err="1"/>
              <a:t>socioafetiva</a:t>
            </a:r>
            <a:r>
              <a:rPr b="0" dirty="0"/>
              <a:t>; </a:t>
            </a:r>
            <a:endParaRPr lang="pt-BR" b="0" dirty="0"/>
          </a:p>
          <a:p>
            <a:pPr marL="227967" indent="-227967" algn="just" defTabSz="283418">
              <a:spcBef>
                <a:spcPts val="1125"/>
              </a:spcBef>
              <a:defRPr sz="2500" b="1"/>
            </a:pPr>
            <a:r>
              <a:rPr b="0" dirty="0"/>
              <a:t> a </a:t>
            </a:r>
            <a:r>
              <a:rPr b="0" dirty="0" err="1"/>
              <a:t>inexistência</a:t>
            </a:r>
            <a:r>
              <a:rPr b="0" dirty="0"/>
              <a:t> de </a:t>
            </a:r>
            <a:r>
              <a:rPr b="0" dirty="0" err="1"/>
              <a:t>primazia</a:t>
            </a:r>
            <a:r>
              <a:rPr b="0" dirty="0"/>
              <a:t> entre as </a:t>
            </a:r>
            <a:r>
              <a:rPr b="0" dirty="0" err="1"/>
              <a:t>filiações</a:t>
            </a:r>
            <a:r>
              <a:rPr b="0" dirty="0"/>
              <a:t> </a:t>
            </a:r>
            <a:r>
              <a:rPr b="0" dirty="0" err="1"/>
              <a:t>biológicas</a:t>
            </a:r>
            <a:r>
              <a:rPr b="0" dirty="0"/>
              <a:t> e </a:t>
            </a:r>
            <a:r>
              <a:rPr b="0" dirty="0" err="1"/>
              <a:t>socioafetivas</a:t>
            </a:r>
            <a:r>
              <a:rPr b="0" dirty="0"/>
              <a:t>; </a:t>
            </a:r>
            <a:endParaRPr lang="pt-BR" b="0" dirty="0"/>
          </a:p>
          <a:p>
            <a:pPr marL="227967" indent="-227967" algn="just" defTabSz="283418">
              <a:spcBef>
                <a:spcPts val="1125"/>
              </a:spcBef>
              <a:defRPr sz="2500" b="1"/>
            </a:pPr>
            <a:r>
              <a:rPr b="0" dirty="0"/>
              <a:t> a </a:t>
            </a:r>
            <a:r>
              <a:rPr b="0" dirty="0" err="1"/>
              <a:t>admissão</a:t>
            </a:r>
            <a:r>
              <a:rPr b="0" dirty="0"/>
              <a:t> da </a:t>
            </a:r>
            <a:r>
              <a:rPr b="0" dirty="0" err="1"/>
              <a:t>multiparentalidade</a:t>
            </a:r>
            <a:r>
              <a:rPr b="0" dirty="0"/>
              <a:t>; </a:t>
            </a:r>
            <a:endParaRPr lang="pt-BR" b="0" dirty="0"/>
          </a:p>
          <a:p>
            <a:pPr marL="227967" indent="-227967" algn="just" defTabSz="283418">
              <a:spcBef>
                <a:spcPts val="1125"/>
              </a:spcBef>
              <a:defRPr sz="2500" b="1"/>
            </a:pPr>
            <a:r>
              <a:rPr b="0" dirty="0"/>
              <a:t> a </a:t>
            </a:r>
            <a:r>
              <a:rPr b="0" dirty="0" err="1"/>
              <a:t>parentalidade</a:t>
            </a:r>
            <a:r>
              <a:rPr b="0" dirty="0"/>
              <a:t> </a:t>
            </a:r>
            <a:r>
              <a:rPr b="0" dirty="0" err="1"/>
              <a:t>socioafetiva</a:t>
            </a:r>
            <a:r>
              <a:rPr b="0" dirty="0"/>
              <a:t> – para </a:t>
            </a:r>
            <a:r>
              <a:rPr b="0" dirty="0" err="1"/>
              <a:t>os</a:t>
            </a:r>
            <a:r>
              <a:rPr b="0" dirty="0"/>
              <a:t> fins da </a:t>
            </a:r>
            <a:r>
              <a:rPr b="0" dirty="0" err="1"/>
              <a:t>tese</a:t>
            </a:r>
            <a:r>
              <a:rPr b="0" dirty="0"/>
              <a:t> – </a:t>
            </a:r>
            <a:r>
              <a:rPr b="0" dirty="0" err="1"/>
              <a:t>restringe</a:t>
            </a:r>
            <a:r>
              <a:rPr b="0" dirty="0"/>
              <a:t>-se </a:t>
            </a:r>
            <a:r>
              <a:rPr b="0" dirty="0" err="1"/>
              <a:t>às</a:t>
            </a:r>
            <a:r>
              <a:rPr b="0" dirty="0"/>
              <a:t> </a:t>
            </a:r>
            <a:r>
              <a:rPr b="0" dirty="0" err="1"/>
              <a:t>hipóteses</a:t>
            </a:r>
            <a:r>
              <a:rPr b="0" dirty="0"/>
              <a:t> de posse de </a:t>
            </a:r>
            <a:r>
              <a:rPr b="0" dirty="0" err="1"/>
              <a:t>estado</a:t>
            </a:r>
            <a:r>
              <a:rPr b="0" dirty="0"/>
              <a:t> de </a:t>
            </a:r>
            <a:r>
              <a:rPr b="0" dirty="0" err="1"/>
              <a:t>filiação</a:t>
            </a:r>
            <a:r>
              <a:rPr b="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6286613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jurídicos da 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multiparentalidade</a:t>
            </a:r>
            <a:endParaRPr lang="pt-BR" u="sng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27967" indent="-227967" algn="just" defTabSz="283418">
              <a:spcBef>
                <a:spcPts val="1125"/>
              </a:spcBef>
              <a:defRPr sz="2500" b="1"/>
            </a:pPr>
            <a:r>
              <a:rPr lang="pt-BR" dirty="0">
                <a:solidFill>
                  <a:srgbClr val="FF0000"/>
                </a:solidFill>
              </a:rPr>
              <a:t>Secundários:</a:t>
            </a:r>
            <a:r>
              <a:rPr lang="pt-BR" dirty="0"/>
              <a:t> </a:t>
            </a:r>
          </a:p>
          <a:p>
            <a:pPr marL="455934" lvl="1" indent="-227967" algn="just" defTabSz="283418">
              <a:spcBef>
                <a:spcPts val="1125"/>
              </a:spcBef>
              <a:defRPr sz="2500"/>
            </a:pPr>
            <a:r>
              <a:rPr lang="pt-BR" dirty="0"/>
              <a:t>direito ao conhecimento da origem genética, sem efeitos de parentesco; </a:t>
            </a:r>
          </a:p>
          <a:p>
            <a:pPr marL="455934" lvl="1" indent="-227967" algn="just" defTabSz="283418">
              <a:spcBef>
                <a:spcPts val="1125"/>
              </a:spcBef>
              <a:defRPr sz="2500"/>
            </a:pPr>
            <a:r>
              <a:rPr lang="pt-BR" dirty="0"/>
              <a:t>o poder familiar pode ser exercido de forma compartilhada entre os múltiplos pais com relação ao filho deles; </a:t>
            </a:r>
          </a:p>
          <a:p>
            <a:pPr marL="455934" lvl="1" indent="-227967" algn="just" defTabSz="283418">
              <a:spcBef>
                <a:spcPts val="1125"/>
              </a:spcBef>
              <a:defRPr sz="2500"/>
            </a:pPr>
            <a:r>
              <a:rPr lang="pt-BR" dirty="0"/>
              <a:t>direito de o filho investigar e ver reconhecida sua </a:t>
            </a:r>
            <a:r>
              <a:rPr lang="pt-BR" dirty="0" err="1"/>
              <a:t>parentalidade</a:t>
            </a:r>
            <a:r>
              <a:rPr lang="pt-BR" dirty="0"/>
              <a:t> biológica, mesmo tendo </a:t>
            </a:r>
            <a:r>
              <a:rPr lang="pt-BR" dirty="0" err="1"/>
              <a:t>parentalidade</a:t>
            </a:r>
            <a:r>
              <a:rPr lang="pt-BR" dirty="0"/>
              <a:t> </a:t>
            </a:r>
            <a:r>
              <a:rPr lang="pt-BR" dirty="0" err="1"/>
              <a:t>socioafetiva</a:t>
            </a:r>
            <a:r>
              <a:rPr lang="pt-BR" dirty="0"/>
              <a:t> anterior; </a:t>
            </a:r>
          </a:p>
          <a:p>
            <a:pPr marL="455934" lvl="1" indent="-227967" algn="just" defTabSz="283418">
              <a:spcBef>
                <a:spcPts val="1125"/>
              </a:spcBef>
              <a:defRPr sz="2500"/>
            </a:pPr>
            <a:r>
              <a:rPr lang="pt-BR" dirty="0"/>
              <a:t>os alimentos devem ser partilhados pelos pais </a:t>
            </a:r>
            <a:r>
              <a:rPr lang="pt-BR" dirty="0" err="1"/>
              <a:t>socioafetivos</a:t>
            </a:r>
            <a:r>
              <a:rPr lang="pt-BR" dirty="0"/>
              <a:t> e biológicos em igualdade de condições; </a:t>
            </a:r>
          </a:p>
          <a:p>
            <a:pPr marL="455934" lvl="1" indent="-227967" algn="just" defTabSz="283418">
              <a:spcBef>
                <a:spcPts val="1125"/>
              </a:spcBef>
              <a:defRPr sz="2500"/>
            </a:pPr>
            <a:r>
              <a:rPr lang="pt-BR" dirty="0"/>
              <a:t>direito a sucessão legítima de ambos os pais, ou mães, biológicos e </a:t>
            </a:r>
            <a:r>
              <a:rPr lang="pt-BR" dirty="0" err="1"/>
              <a:t>socioafetivos</a:t>
            </a:r>
            <a:r>
              <a:rPr lang="pt-BR" dirty="0"/>
              <a:t>. </a:t>
            </a:r>
          </a:p>
          <a:p>
            <a:pPr marL="455934" lvl="1" indent="-227967" algn="just" defTabSz="283418">
              <a:spcBef>
                <a:spcPts val="1125"/>
              </a:spcBef>
              <a:defRPr sz="2500"/>
            </a:pPr>
            <a:r>
              <a:rPr lang="pt-BR" dirty="0"/>
              <a:t>o “vínculo paterno-filial afetivo supera ausência de vínculo biológico e impede mudança de registro [pautada exclusivamente nessa ausência]” (STJ, Terceira Turma, 2018)</a:t>
            </a:r>
          </a:p>
        </p:txBody>
      </p:sp>
    </p:spTree>
    <p:extLst>
      <p:ext uri="{BB962C8B-B14F-4D97-AF65-F5344CB8AC3E}">
        <p14:creationId xmlns:p14="http://schemas.microsoft.com/office/powerpoint/2010/main" val="374602582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 Extraordinário 898.060/SC – 2016</a:t>
            </a:r>
            <a:br>
              <a:rPr lang="pt-B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Relator: Ministro Luiz </a:t>
            </a:r>
            <a:r>
              <a:rPr lang="pt-BR" sz="4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Fux</a:t>
            </a:r>
            <a:endParaRPr lang="pt-BR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O STF analisou </a:t>
            </a:r>
            <a:r>
              <a:rPr lang="pt-BR" dirty="0">
                <a:solidFill>
                  <a:srgbClr val="FF0000"/>
                </a:solidFill>
              </a:rPr>
              <a:t>repercussão geral </a:t>
            </a:r>
            <a:r>
              <a:rPr lang="pt-BR" dirty="0"/>
              <a:t>sobre o tema da </a:t>
            </a:r>
            <a:r>
              <a:rPr lang="pt-BR" dirty="0" err="1"/>
              <a:t>parentalidade</a:t>
            </a:r>
            <a:r>
              <a:rPr lang="pt-BR" dirty="0"/>
              <a:t> (civil) </a:t>
            </a:r>
            <a:r>
              <a:rPr lang="pt-BR" dirty="0" err="1"/>
              <a:t>socioafetiva</a:t>
            </a:r>
            <a:r>
              <a:rPr lang="pt-BR" dirty="0"/>
              <a:t>.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Tese firmada</a:t>
            </a:r>
            <a:r>
              <a:rPr lang="pt-BR" dirty="0"/>
              <a:t>:</a:t>
            </a:r>
          </a:p>
          <a:p>
            <a:pPr lvl="1" algn="just"/>
            <a:r>
              <a:rPr lang="pt-BR" sz="2800" dirty="0"/>
              <a:t>“A paternidade </a:t>
            </a:r>
            <a:r>
              <a:rPr lang="pt-BR" sz="2800" dirty="0" err="1"/>
              <a:t>socioafetiva</a:t>
            </a:r>
            <a:r>
              <a:rPr lang="pt-BR" sz="2800" dirty="0"/>
              <a:t>, declarada ou não em registro, não impede o reconhecimento do vínculo de filiação concomitante, baseada na origem biológica, com os efeitos jurídicos próprios.”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Reconheceu, portanto</a:t>
            </a:r>
            <a:r>
              <a:rPr lang="pt-BR" dirty="0"/>
              <a:t>:</a:t>
            </a:r>
          </a:p>
          <a:p>
            <a:pPr lvl="1" algn="just"/>
            <a:r>
              <a:rPr lang="pt-BR" sz="2800" dirty="0" err="1"/>
              <a:t>socioafetividade</a:t>
            </a:r>
            <a:r>
              <a:rPr lang="pt-BR" sz="2800" dirty="0"/>
              <a:t> é forma de parentesco civil;</a:t>
            </a:r>
          </a:p>
          <a:p>
            <a:pPr lvl="1" algn="just"/>
            <a:r>
              <a:rPr lang="pt-BR" sz="2800" dirty="0"/>
              <a:t>posição igualitária ao parentesco consanguíneo;</a:t>
            </a:r>
          </a:p>
          <a:p>
            <a:pPr lvl="1" algn="just"/>
            <a:r>
              <a:rPr lang="pt-BR" sz="2800" dirty="0"/>
              <a:t>possibilidade de vínculos parentais múltiplos.</a:t>
            </a:r>
          </a:p>
        </p:txBody>
      </p:sp>
    </p:spTree>
    <p:extLst>
      <p:ext uri="{BB962C8B-B14F-4D97-AF65-F5344CB8AC3E}">
        <p14:creationId xmlns:p14="http://schemas.microsoft.com/office/powerpoint/2010/main" val="1954988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nova era da 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socioafetividade</a:t>
            </a:r>
            <a:endParaRPr lang="pt-B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Fenômeno da </a:t>
            </a:r>
            <a:r>
              <a:rPr lang="pt-BR" b="1" i="1" dirty="0" err="1">
                <a:solidFill>
                  <a:srgbClr val="FF0000"/>
                </a:solidFill>
              </a:rPr>
              <a:t>transdimensionalidade</a:t>
            </a:r>
            <a:r>
              <a:rPr lang="pt-BR" dirty="0"/>
              <a:t>: transição entre diferentes dimensões.</a:t>
            </a:r>
          </a:p>
          <a:p>
            <a:pPr lvl="1" algn="just"/>
            <a:r>
              <a:rPr lang="pt-BR" sz="2800" dirty="0"/>
              <a:t>Afeto  =  dimensão dos fatos sociais e psicológicos</a:t>
            </a:r>
          </a:p>
          <a:p>
            <a:pPr lvl="1" algn="just"/>
            <a:r>
              <a:rPr lang="pt-BR" sz="2800" dirty="0"/>
              <a:t>Afeto  =  dimensão dos fatos jurídicos</a:t>
            </a:r>
          </a:p>
          <a:p>
            <a:pPr lvl="1" algn="just"/>
            <a:endParaRPr lang="pt-BR" sz="2800" dirty="0"/>
          </a:p>
          <a:p>
            <a:pPr algn="just"/>
            <a:r>
              <a:rPr lang="pt-BR" u="sng" dirty="0"/>
              <a:t>Teoria tridimensional do direito</a:t>
            </a:r>
            <a:r>
              <a:rPr lang="pt-BR" dirty="0"/>
              <a:t>:  </a:t>
            </a:r>
            <a:r>
              <a:rPr lang="pt-BR" b="1" dirty="0">
                <a:solidFill>
                  <a:srgbClr val="FF0000"/>
                </a:solidFill>
              </a:rPr>
              <a:t>fato</a:t>
            </a:r>
            <a:r>
              <a:rPr lang="pt-BR" dirty="0"/>
              <a:t>, </a:t>
            </a:r>
            <a:r>
              <a:rPr lang="pt-BR" b="1" dirty="0">
                <a:solidFill>
                  <a:srgbClr val="FF0000"/>
                </a:solidFill>
              </a:rPr>
              <a:t>valor</a:t>
            </a:r>
            <a:r>
              <a:rPr lang="pt-BR" dirty="0"/>
              <a:t>  e  </a:t>
            </a:r>
            <a:r>
              <a:rPr lang="pt-BR" b="1" dirty="0">
                <a:solidFill>
                  <a:srgbClr val="FF0000"/>
                </a:solidFill>
              </a:rPr>
              <a:t>norma</a:t>
            </a:r>
            <a:r>
              <a:rPr lang="pt-BR" dirty="0"/>
              <a:t> (Miguel </a:t>
            </a:r>
            <a:r>
              <a:rPr lang="pt-BR" dirty="0" err="1"/>
              <a:t>Reale</a:t>
            </a:r>
            <a:r>
              <a:rPr lang="pt-BR" dirty="0"/>
              <a:t>)</a:t>
            </a:r>
          </a:p>
          <a:p>
            <a:pPr algn="just"/>
            <a:r>
              <a:rPr lang="pt-BR" dirty="0"/>
              <a:t>Não é o afeto como fato social (sentimento) que interessa para o mundo do direito. Não pode ser obrigado juridicamente.</a:t>
            </a:r>
          </a:p>
          <a:p>
            <a:pPr algn="just"/>
            <a:r>
              <a:rPr lang="pt-BR" dirty="0"/>
              <a:t>Mas podem ser obrigadas juridicamente as </a:t>
            </a:r>
            <a:r>
              <a:rPr lang="pt-BR" b="1" dirty="0">
                <a:solidFill>
                  <a:srgbClr val="FF0000"/>
                </a:solidFill>
              </a:rPr>
              <a:t>condutas que o direito impõe</a:t>
            </a:r>
            <a:r>
              <a:rPr lang="pt-BR" dirty="0"/>
              <a:t>, tomando o </a:t>
            </a:r>
            <a:r>
              <a:rPr lang="pt-BR" b="1" dirty="0">
                <a:solidFill>
                  <a:srgbClr val="FF0000"/>
                </a:solidFill>
              </a:rPr>
              <a:t>afeto como referência</a:t>
            </a:r>
            <a:r>
              <a:rPr lang="pt-BR" dirty="0"/>
              <a:t>. (Paulo Lôbo)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87403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STF - Rec. Extr. 898.060/SP, 21.09.2016. </a:t>
            </a:r>
            <a:b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Rel. Min. Luiz </a:t>
            </a:r>
            <a:r>
              <a:rPr lang="pt-BR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Fux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Repercussão geral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2451" y="1825625"/>
            <a:ext cx="11020424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i="1" dirty="0"/>
              <a:t>A família, à luz dos preceitos constitucionais introduzidos pela Carta de 1988, apartou-se definitivamente da </a:t>
            </a:r>
            <a:r>
              <a:rPr lang="pt-BR" b="1" i="1" dirty="0">
                <a:solidFill>
                  <a:srgbClr val="FF0000"/>
                </a:solidFill>
              </a:rPr>
              <a:t>vetusta distinção </a:t>
            </a:r>
            <a:r>
              <a:rPr lang="pt-BR" i="1" dirty="0"/>
              <a:t>entre filhos legítimos, legitimados e ilegítimos que informava o sistema do Código Civil de 1916, cujo paradigma em matéria de filiação, por adotar presunção baseada na centralidade do casamento, desconsiderava tanto o </a:t>
            </a:r>
            <a:r>
              <a:rPr lang="pt-BR" b="1" i="1" dirty="0">
                <a:solidFill>
                  <a:srgbClr val="FF0000"/>
                </a:solidFill>
              </a:rPr>
              <a:t>critério biológico </a:t>
            </a:r>
            <a:r>
              <a:rPr lang="pt-BR" i="1" dirty="0"/>
              <a:t>quanto o </a:t>
            </a:r>
            <a:r>
              <a:rPr lang="pt-BR" b="1" i="1" dirty="0">
                <a:solidFill>
                  <a:srgbClr val="FF0000"/>
                </a:solidFill>
              </a:rPr>
              <a:t>afetivo</a:t>
            </a:r>
            <a:r>
              <a:rPr lang="pt-BR" i="1" dirty="0"/>
              <a:t>. </a:t>
            </a:r>
          </a:p>
          <a:p>
            <a:pPr algn="just"/>
            <a:r>
              <a:rPr lang="pt-BR" dirty="0"/>
              <a:t>O julgado propõe uma releitura das regras de direito privado em conformidade com as normas constitucionais – “reclama a reformulação do tratamento jurídico dos vínculos parentais à luz do </a:t>
            </a:r>
            <a:r>
              <a:rPr lang="pt-BR" b="1" dirty="0" err="1">
                <a:solidFill>
                  <a:srgbClr val="FF0000"/>
                </a:solidFill>
              </a:rPr>
              <a:t>sobreprincípio</a:t>
            </a:r>
            <a:r>
              <a:rPr lang="pt-BR" b="1" dirty="0">
                <a:solidFill>
                  <a:srgbClr val="FF0000"/>
                </a:solidFill>
              </a:rPr>
              <a:t> da dignidade humana</a:t>
            </a:r>
            <a:r>
              <a:rPr lang="pt-BR" dirty="0"/>
              <a:t> (art. 1º, III da CF) e da </a:t>
            </a:r>
            <a:r>
              <a:rPr lang="pt-BR" b="1" dirty="0">
                <a:solidFill>
                  <a:srgbClr val="FF0000"/>
                </a:solidFill>
              </a:rPr>
              <a:t>busca da felicidade.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Giselda Hironaka</a:t>
            </a:r>
          </a:p>
        </p:txBody>
      </p:sp>
    </p:spTree>
    <p:extLst>
      <p:ext uri="{BB962C8B-B14F-4D97-AF65-F5344CB8AC3E}">
        <p14:creationId xmlns:p14="http://schemas.microsoft.com/office/powerpoint/2010/main" val="3893075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888</Words>
  <Application>Microsoft Macintosh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Parentesco socioafetivo Multiparentalidade</vt:lpstr>
      <vt:lpstr>Multiparentalidade socioafetiva</vt:lpstr>
      <vt:lpstr>Parentalidade socioafetiva e multiparentalidade</vt:lpstr>
      <vt:lpstr>Critério para identificação do estado de posse de filho</vt:lpstr>
      <vt:lpstr>Efeitos jurídicos da multiparentalidade</vt:lpstr>
      <vt:lpstr>Efeitos jurídicos da multiparentalidade</vt:lpstr>
      <vt:lpstr>Recurso Extraordinário 898.060/SC – 2016 Relator: Ministro Luiz Fux</vt:lpstr>
      <vt:lpstr>A nova era da socioafetividade</vt:lpstr>
      <vt:lpstr>STF - Rec. Extr. 898.060/SP, 21.09.2016.  Rel. Min. Luiz Fux.    Repercussão geral</vt:lpstr>
      <vt:lpstr>Enunciados sobre parentalidade socioafetiva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Parentesco socioafetivo Multiparentalidade</dc:title>
  <dc:creator>Claudia Stein</dc:creator>
  <cp:lastModifiedBy>Claudia Stein</cp:lastModifiedBy>
  <cp:revision>8</cp:revision>
  <dcterms:created xsi:type="dcterms:W3CDTF">2020-05-30T00:41:41Z</dcterms:created>
  <dcterms:modified xsi:type="dcterms:W3CDTF">2020-06-01T23:30:00Z</dcterms:modified>
</cp:coreProperties>
</file>