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54"/>
  </p:notesMasterIdLst>
  <p:handoutMasterIdLst>
    <p:handoutMasterId r:id="rId55"/>
  </p:handoutMasterIdLst>
  <p:sldIdLst>
    <p:sldId id="256" r:id="rId2"/>
    <p:sldId id="422" r:id="rId3"/>
    <p:sldId id="442" r:id="rId4"/>
    <p:sldId id="430" r:id="rId5"/>
    <p:sldId id="426" r:id="rId6"/>
    <p:sldId id="448" r:id="rId7"/>
    <p:sldId id="436" r:id="rId8"/>
    <p:sldId id="431" r:id="rId9"/>
    <p:sldId id="432" r:id="rId10"/>
    <p:sldId id="433" r:id="rId11"/>
    <p:sldId id="434" r:id="rId12"/>
    <p:sldId id="435" r:id="rId13"/>
    <p:sldId id="320" r:id="rId14"/>
    <p:sldId id="269" r:id="rId15"/>
    <p:sldId id="393" r:id="rId16"/>
    <p:sldId id="344" r:id="rId17"/>
    <p:sldId id="447" r:id="rId18"/>
    <p:sldId id="385" r:id="rId19"/>
    <p:sldId id="449" r:id="rId20"/>
    <p:sldId id="450" r:id="rId21"/>
    <p:sldId id="386" r:id="rId22"/>
    <p:sldId id="389" r:id="rId23"/>
    <p:sldId id="379" r:id="rId24"/>
    <p:sldId id="445" r:id="rId25"/>
    <p:sldId id="451" r:id="rId26"/>
    <p:sldId id="387" r:id="rId27"/>
    <p:sldId id="335" r:id="rId28"/>
    <p:sldId id="395" r:id="rId29"/>
    <p:sldId id="392" r:id="rId30"/>
    <p:sldId id="296" r:id="rId31"/>
    <p:sldId id="334" r:id="rId32"/>
    <p:sldId id="411" r:id="rId33"/>
    <p:sldId id="396" r:id="rId34"/>
    <p:sldId id="446" r:id="rId35"/>
    <p:sldId id="413" r:id="rId36"/>
    <p:sldId id="415" r:id="rId37"/>
    <p:sldId id="443" r:id="rId38"/>
    <p:sldId id="444" r:id="rId39"/>
    <p:sldId id="414" r:id="rId40"/>
    <p:sldId id="407" r:id="rId41"/>
    <p:sldId id="293" r:id="rId42"/>
    <p:sldId id="318" r:id="rId43"/>
    <p:sldId id="319" r:id="rId44"/>
    <p:sldId id="340" r:id="rId45"/>
    <p:sldId id="323" r:id="rId46"/>
    <p:sldId id="382" r:id="rId47"/>
    <p:sldId id="383" r:id="rId48"/>
    <p:sldId id="342" r:id="rId49"/>
    <p:sldId id="343" r:id="rId50"/>
    <p:sldId id="345" r:id="rId51"/>
    <p:sldId id="440" r:id="rId52"/>
    <p:sldId id="332" r:id="rId53"/>
  </p:sldIdLst>
  <p:sldSz cx="9144000" cy="6858000" type="screen4x3"/>
  <p:notesSz cx="6858000" cy="9144000"/>
  <p:defaultTextStyle>
    <a:defPPr>
      <a:defRPr lang="pt-BR"/>
    </a:defPPr>
    <a:lvl1pPr algn="l" rtl="0" eaLnBrk="0" fontAlgn="base" hangingPunct="0">
      <a:spcBef>
        <a:spcPct val="0"/>
      </a:spcBef>
      <a:spcAft>
        <a:spcPct val="0"/>
      </a:spcAft>
      <a:defRPr kern="1200">
        <a:solidFill>
          <a:schemeClr val="tx1"/>
        </a:solidFill>
        <a:latin typeface="Century Gothic" panose="020B0502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Century Gothic" panose="020B0502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Century Gothic" panose="020B0502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Century Gothic" panose="020B0502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Century Gothic" panose="020B0502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entury Gothic" panose="020B0502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entury Gothic" panose="020B0502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entury Gothic" panose="020B0502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entury Gothic" panose="020B0502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15">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hiddenSlides="1" frameSlides="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0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57"/>
    <p:restoredTop sz="96197"/>
  </p:normalViewPr>
  <p:slideViewPr>
    <p:cSldViewPr>
      <p:cViewPr>
        <p:scale>
          <a:sx n="124" d="100"/>
          <a:sy n="124" d="100"/>
        </p:scale>
        <p:origin x="1152" y="168"/>
      </p:cViewPr>
      <p:guideLst>
        <p:guide orient="horz" pos="2115"/>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2AD5497-72D4-5B45-A825-FD604007626D}"/>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entury Gothic" charset="0"/>
                <a:ea typeface="MS PGothic" charset="0"/>
                <a:cs typeface="MS PGothic" charset="0"/>
              </a:defRPr>
            </a:lvl1pPr>
          </a:lstStyle>
          <a:p>
            <a:pPr>
              <a:defRPr/>
            </a:pPr>
            <a:endParaRPr lang="en-US"/>
          </a:p>
        </p:txBody>
      </p:sp>
      <p:sp>
        <p:nvSpPr>
          <p:cNvPr id="3" name="Date Placeholder 2">
            <a:extLst>
              <a:ext uri="{FF2B5EF4-FFF2-40B4-BE49-F238E27FC236}">
                <a16:creationId xmlns:a16="http://schemas.microsoft.com/office/drawing/2014/main" id="{E839DFE4-8BD3-7D46-8745-1185E5050C36}"/>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EB52E5B6-2CAF-E14B-9822-C67F5112A9F8}" type="datetimeFigureOut">
              <a:rPr lang="en-US" altLang="en-US"/>
              <a:pPr/>
              <a:t>9/26/22</a:t>
            </a:fld>
            <a:endParaRPr lang="en-US" altLang="en-US"/>
          </a:p>
        </p:txBody>
      </p:sp>
      <p:sp>
        <p:nvSpPr>
          <p:cNvPr id="4" name="Footer Placeholder 3">
            <a:extLst>
              <a:ext uri="{FF2B5EF4-FFF2-40B4-BE49-F238E27FC236}">
                <a16:creationId xmlns:a16="http://schemas.microsoft.com/office/drawing/2014/main" id="{1B38C5C5-B2EB-604F-8510-9CD4B0646D2B}"/>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Century Gothic" charset="0"/>
                <a:ea typeface="MS PGothic" charset="0"/>
                <a:cs typeface="MS PGothic" charset="0"/>
              </a:defRPr>
            </a:lvl1pPr>
          </a:lstStyle>
          <a:p>
            <a:pPr>
              <a:defRPr/>
            </a:pPr>
            <a:endParaRPr lang="en-US"/>
          </a:p>
        </p:txBody>
      </p:sp>
      <p:sp>
        <p:nvSpPr>
          <p:cNvPr id="5" name="Slide Number Placeholder 4">
            <a:extLst>
              <a:ext uri="{FF2B5EF4-FFF2-40B4-BE49-F238E27FC236}">
                <a16:creationId xmlns:a16="http://schemas.microsoft.com/office/drawing/2014/main" id="{4F1D5B29-8B0C-8C4C-8A75-3B40355C4E67}"/>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0A0C64F-DF72-754D-9185-EEA156E05421}"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id="{B84ADEF3-68C3-9D4A-9B47-6C6F253A75D0}"/>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pt-BR"/>
          </a:p>
        </p:txBody>
      </p:sp>
      <p:sp>
        <p:nvSpPr>
          <p:cNvPr id="3" name="Espaço Reservado para Data 2">
            <a:extLst>
              <a:ext uri="{FF2B5EF4-FFF2-40B4-BE49-F238E27FC236}">
                <a16:creationId xmlns:a16="http://schemas.microsoft.com/office/drawing/2014/main" id="{95C101FF-6E19-B249-8A71-DD37C0E9FAFB}"/>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cs typeface="Arial" panose="020B0604020202020204" pitchFamily="34" charset="0"/>
              </a:defRPr>
            </a:lvl1pPr>
          </a:lstStyle>
          <a:p>
            <a:fld id="{6905547E-C77E-A445-B0E2-E0EA7A69095D}" type="datetimeFigureOut">
              <a:rPr lang="pt-BR" altLang="en-US"/>
              <a:pPr/>
              <a:t>26/09/2022</a:t>
            </a:fld>
            <a:endParaRPr lang="pt-BR" altLang="en-US"/>
          </a:p>
        </p:txBody>
      </p:sp>
      <p:sp>
        <p:nvSpPr>
          <p:cNvPr id="4" name="Espaço Reservado para Imagem de Slide 3">
            <a:extLst>
              <a:ext uri="{FF2B5EF4-FFF2-40B4-BE49-F238E27FC236}">
                <a16:creationId xmlns:a16="http://schemas.microsoft.com/office/drawing/2014/main" id="{E98647B8-CC40-8C49-86FA-7AAE9DE3936E}"/>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pt-BR" noProof="0"/>
          </a:p>
        </p:txBody>
      </p:sp>
      <p:sp>
        <p:nvSpPr>
          <p:cNvPr id="5" name="Espaço Reservado para Anotações 4">
            <a:extLst>
              <a:ext uri="{FF2B5EF4-FFF2-40B4-BE49-F238E27FC236}">
                <a16:creationId xmlns:a16="http://schemas.microsoft.com/office/drawing/2014/main" id="{36482DFF-5EF1-8344-BFBA-892DCF2A0110}"/>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pt-BR" altLang="en-US"/>
              <a:t>Clique para editar o texto mestre</a:t>
            </a:r>
          </a:p>
          <a:p>
            <a:pPr lvl="1"/>
            <a:r>
              <a:rPr lang="pt-BR" altLang="en-US"/>
              <a:t>Segundo nível</a:t>
            </a:r>
          </a:p>
          <a:p>
            <a:pPr lvl="2"/>
            <a:r>
              <a:rPr lang="pt-BR" altLang="en-US"/>
              <a:t>Terceiro nível</a:t>
            </a:r>
          </a:p>
          <a:p>
            <a:pPr lvl="3"/>
            <a:r>
              <a:rPr lang="pt-BR" altLang="en-US"/>
              <a:t>Quarto nível</a:t>
            </a:r>
          </a:p>
          <a:p>
            <a:pPr lvl="4"/>
            <a:r>
              <a:rPr lang="pt-BR" altLang="en-US"/>
              <a:t>Quinto nível</a:t>
            </a:r>
          </a:p>
        </p:txBody>
      </p:sp>
      <p:sp>
        <p:nvSpPr>
          <p:cNvPr id="6" name="Espaço Reservado para Rodapé 5">
            <a:extLst>
              <a:ext uri="{FF2B5EF4-FFF2-40B4-BE49-F238E27FC236}">
                <a16:creationId xmlns:a16="http://schemas.microsoft.com/office/drawing/2014/main" id="{ED2A483B-4535-8A4C-856A-BBFC6923352D}"/>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pt-BR"/>
          </a:p>
        </p:txBody>
      </p:sp>
      <p:sp>
        <p:nvSpPr>
          <p:cNvPr id="7" name="Espaço Reservado para Número de Slide 6">
            <a:extLst>
              <a:ext uri="{FF2B5EF4-FFF2-40B4-BE49-F238E27FC236}">
                <a16:creationId xmlns:a16="http://schemas.microsoft.com/office/drawing/2014/main" id="{AE9C743D-A79A-8947-8254-D0272FD53D8C}"/>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cs typeface="Arial" panose="020B0604020202020204" pitchFamily="34" charset="0"/>
              </a:defRPr>
            </a:lvl1pPr>
          </a:lstStyle>
          <a:p>
            <a:fld id="{F049981E-E9BE-9141-B7FD-1D0BA6A2FCD0}" type="slidenum">
              <a:rPr lang="pt-BR" altLang="en-US"/>
              <a:pPr/>
              <a:t>‹#›</a:t>
            </a:fld>
            <a:endParaRPr lang="pt-BR"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nature.com/nrmicro/journal/v9/n1/fig_tab/nrmicro2473_F1.html"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pt.wikipedia.org/wiki/Equil%C3%ADbrio_din%C3%A2mico" TargetMode="External"/><Relationship Id="rId3" Type="http://schemas.openxmlformats.org/officeDocument/2006/relationships/hyperlink" Target="https://pt.wikipedia.org/wiki/L%C3%ADngua_grega" TargetMode="External"/><Relationship Id="rId7" Type="http://schemas.openxmlformats.org/officeDocument/2006/relationships/hyperlink" Target="https://pt.wikipedia.org/wiki/Sistema_aberto_(f%C3%ADsica)"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pt.wikipedia.org/wiki/Homeostase#cite_note-1" TargetMode="External"/><Relationship Id="rId5" Type="http://schemas.openxmlformats.org/officeDocument/2006/relationships/hyperlink" Target="https://pt.wikipedia.org/wiki/Corpo" TargetMode="External"/><Relationship Id="rId4" Type="http://schemas.openxmlformats.org/officeDocument/2006/relationships/hyperlink" Target="https://pt.wikipedia.org/wiki/Organismo" TargetMode="External"/><Relationship Id="rId9" Type="http://schemas.openxmlformats.org/officeDocument/2006/relationships/hyperlink" Target="https://pt.wikipedia.org/wiki/Homeostase#cite_note-sperelakis-2"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Espaço Reservado para Imagem de Slide 1">
            <a:extLst>
              <a:ext uri="{FF2B5EF4-FFF2-40B4-BE49-F238E27FC236}">
                <a16:creationId xmlns:a16="http://schemas.microsoft.com/office/drawing/2014/main" id="{35173FA8-4A04-E041-9EF5-F6709315E1D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Espaço Reservado para Anotações 2">
            <a:extLst>
              <a:ext uri="{FF2B5EF4-FFF2-40B4-BE49-F238E27FC236}">
                <a16:creationId xmlns:a16="http://schemas.microsoft.com/office/drawing/2014/main" id="{CD6BF54E-A58C-C64E-85B7-18FD5078B6B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6387" name="Espaço Reservado para Número de Slide 3">
            <a:extLst>
              <a:ext uri="{FF2B5EF4-FFF2-40B4-BE49-F238E27FC236}">
                <a16:creationId xmlns:a16="http://schemas.microsoft.com/office/drawing/2014/main" id="{5D626918-3904-7048-8E3D-C291134FC34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fld id="{B96DE640-5BA5-5847-BA03-7268CC022EF2}" type="slidenum">
              <a:rPr lang="pt-BR" altLang="en-US" sz="1200">
                <a:latin typeface="Calibri" panose="020F0502020204030204" pitchFamily="34" charset="0"/>
              </a:rPr>
              <a:pPr/>
              <a:t>1</a:t>
            </a:fld>
            <a:endParaRPr lang="pt-BR" altLang="en-US" sz="1200">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Espaço Reservado para Imagem de Slide 1">
            <a:extLst>
              <a:ext uri="{FF2B5EF4-FFF2-40B4-BE49-F238E27FC236}">
                <a16:creationId xmlns:a16="http://schemas.microsoft.com/office/drawing/2014/main" id="{0505C114-9354-C647-97BE-4B0AB2D5A5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0" name="Espaço Reservado para Anotações 2">
            <a:extLst>
              <a:ext uri="{FF2B5EF4-FFF2-40B4-BE49-F238E27FC236}">
                <a16:creationId xmlns:a16="http://schemas.microsoft.com/office/drawing/2014/main" id="{99EA99AE-9E72-D341-9869-2C7C844A52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3731" name="Espaço Reservado para Número de Slide 3">
            <a:extLst>
              <a:ext uri="{FF2B5EF4-FFF2-40B4-BE49-F238E27FC236}">
                <a16:creationId xmlns:a16="http://schemas.microsoft.com/office/drawing/2014/main" id="{D244BA3E-5030-E341-8165-1FE53297479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fld id="{9FC18BA6-474C-8B40-8DCC-75D7E6A6D240}" type="slidenum">
              <a:rPr lang="pt-BR" altLang="en-US" sz="1200">
                <a:latin typeface="Calibri" panose="020F0502020204030204" pitchFamily="34" charset="0"/>
              </a:rPr>
              <a:pPr/>
              <a:t>39</a:t>
            </a:fld>
            <a:endParaRPr lang="pt-BR" altLang="en-US" sz="1200">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Espaço Reservado para Imagem de Slide 1">
            <a:extLst>
              <a:ext uri="{FF2B5EF4-FFF2-40B4-BE49-F238E27FC236}">
                <a16:creationId xmlns:a16="http://schemas.microsoft.com/office/drawing/2014/main" id="{A2401403-2044-C54F-9F56-0B59925B322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8" name="Espaço Reservado para Anotações 2">
            <a:extLst>
              <a:ext uri="{FF2B5EF4-FFF2-40B4-BE49-F238E27FC236}">
                <a16:creationId xmlns:a16="http://schemas.microsoft.com/office/drawing/2014/main" id="{C0C79F3D-CD68-5B42-AE99-1BE0F8066C2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tLang="en-US" b="1" i="1" dirty="0"/>
              <a:t>B. </a:t>
            </a:r>
            <a:r>
              <a:rPr lang="pt-BR" altLang="en-US" b="1" i="1" dirty="0" err="1"/>
              <a:t>uniformis</a:t>
            </a:r>
            <a:r>
              <a:rPr lang="pt-BR" altLang="en-US" b="1" dirty="0"/>
              <a:t> e maior abundância relativa de </a:t>
            </a:r>
            <a:r>
              <a:rPr lang="pt-BR" altLang="en-US" b="1" i="1" dirty="0" err="1"/>
              <a:t>B.ovatus</a:t>
            </a:r>
            <a:r>
              <a:rPr lang="pt-BR" altLang="en-US" b="1" dirty="0"/>
              <a:t> e </a:t>
            </a:r>
            <a:r>
              <a:rPr lang="pt-BR" altLang="en-US" b="1" i="1" dirty="0"/>
              <a:t>B. </a:t>
            </a:r>
            <a:r>
              <a:rPr lang="pt-BR" altLang="en-US" b="1" i="1" dirty="0" err="1"/>
              <a:t>vulgatus</a:t>
            </a:r>
            <a:r>
              <a:rPr lang="pt-BR" altLang="en-US" b="1" dirty="0"/>
              <a:t> </a:t>
            </a:r>
          </a:p>
          <a:p>
            <a:endParaRPr lang="pt-BR" altLang="en-US" b="1" dirty="0"/>
          </a:p>
          <a:p>
            <a:r>
              <a:rPr lang="en-US" b="0" i="0" dirty="0">
                <a:solidFill>
                  <a:srgbClr val="222222"/>
                </a:solidFill>
                <a:effectLst/>
                <a:latin typeface="-apple-system"/>
              </a:rPr>
              <a:t>Also, CD individuals had a lower relative abundance of </a:t>
            </a:r>
            <a:r>
              <a:rPr lang="en-US" b="0" i="1" dirty="0">
                <a:solidFill>
                  <a:srgbClr val="222222"/>
                </a:solidFill>
                <a:effectLst/>
                <a:latin typeface="-apple-system"/>
              </a:rPr>
              <a:t>B. </a:t>
            </a:r>
            <a:r>
              <a:rPr lang="en-US" b="0" i="1" dirty="0" err="1">
                <a:solidFill>
                  <a:srgbClr val="222222"/>
                </a:solidFill>
                <a:effectLst/>
                <a:latin typeface="-apple-system"/>
              </a:rPr>
              <a:t>uniformis</a:t>
            </a:r>
            <a:r>
              <a:rPr lang="en-US" b="0" i="0" dirty="0">
                <a:solidFill>
                  <a:srgbClr val="222222"/>
                </a:solidFill>
                <a:effectLst/>
                <a:latin typeface="-apple-system"/>
              </a:rPr>
              <a:t> and higher relative abundances of </a:t>
            </a:r>
            <a:r>
              <a:rPr lang="en-US" b="0" i="1" dirty="0">
                <a:solidFill>
                  <a:srgbClr val="222222"/>
                </a:solidFill>
                <a:effectLst/>
                <a:latin typeface="-apple-system"/>
              </a:rPr>
              <a:t>B. </a:t>
            </a:r>
            <a:r>
              <a:rPr lang="en-US" b="0" i="1" dirty="0" err="1">
                <a:solidFill>
                  <a:srgbClr val="222222"/>
                </a:solidFill>
                <a:effectLst/>
                <a:latin typeface="-apple-system"/>
              </a:rPr>
              <a:t>ovatus</a:t>
            </a:r>
            <a:r>
              <a:rPr lang="en-US" b="0" i="0" dirty="0">
                <a:solidFill>
                  <a:srgbClr val="222222"/>
                </a:solidFill>
                <a:effectLst/>
                <a:latin typeface="-apple-system"/>
              </a:rPr>
              <a:t> and </a:t>
            </a:r>
            <a:r>
              <a:rPr lang="en-US" b="0" i="1" dirty="0">
                <a:solidFill>
                  <a:srgbClr val="222222"/>
                </a:solidFill>
                <a:effectLst/>
                <a:latin typeface="-apple-system"/>
              </a:rPr>
              <a:t>B. </a:t>
            </a:r>
            <a:r>
              <a:rPr lang="en-US" b="0" i="1" dirty="0" err="1">
                <a:solidFill>
                  <a:srgbClr val="222222"/>
                </a:solidFill>
                <a:effectLst/>
                <a:latin typeface="-apple-system"/>
              </a:rPr>
              <a:t>vulgatus</a:t>
            </a:r>
            <a:r>
              <a:rPr lang="en-US" b="0" i="0" dirty="0">
                <a:solidFill>
                  <a:srgbClr val="222222"/>
                </a:solidFill>
                <a:effectLst/>
                <a:latin typeface="-apple-system"/>
              </a:rPr>
              <a:t>. Our results suggest that genetics and/or environmental exposure during childhood, in part, determine the gut microbial composition. However, CD is associated with dramatic changes in the gut microbiota and this was particularly evident for individuals with ileal CD.</a:t>
            </a:r>
            <a:endParaRPr lang="pt-BR" altLang="en-US" dirty="0"/>
          </a:p>
        </p:txBody>
      </p:sp>
      <p:sp>
        <p:nvSpPr>
          <p:cNvPr id="75779" name="Espaço Reservado para Número de Slide 3">
            <a:extLst>
              <a:ext uri="{FF2B5EF4-FFF2-40B4-BE49-F238E27FC236}">
                <a16:creationId xmlns:a16="http://schemas.microsoft.com/office/drawing/2014/main" id="{7C2E6E13-0E7F-6B40-AB5B-A3BC8124135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fld id="{B50D751F-74B8-3C4C-8D37-FD43B2B19246}" type="slidenum">
              <a:rPr lang="pt-BR" altLang="en-US" sz="1200">
                <a:latin typeface="Calibri" panose="020F0502020204030204" pitchFamily="34" charset="0"/>
              </a:rPr>
              <a:pPr/>
              <a:t>40</a:t>
            </a:fld>
            <a:endParaRPr lang="pt-BR" altLang="en-US" sz="1200">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Espaço Reservado para Imagem de Slide 1">
            <a:extLst>
              <a:ext uri="{FF2B5EF4-FFF2-40B4-BE49-F238E27FC236}">
                <a16:creationId xmlns:a16="http://schemas.microsoft.com/office/drawing/2014/main" id="{F670965E-1843-3B45-B178-DE0A685257A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6" name="Espaço Reservado para Anotações 2">
            <a:extLst>
              <a:ext uri="{FF2B5EF4-FFF2-40B4-BE49-F238E27FC236}">
                <a16:creationId xmlns:a16="http://schemas.microsoft.com/office/drawing/2014/main" id="{CF6D3770-1B21-694D-B8DA-9CBC88219B8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buClr>
                <a:schemeClr val="accent2"/>
              </a:buClr>
              <a:buFont typeface="Wingdings" pitchFamily="2" charset="2"/>
              <a:buChar char="§"/>
            </a:pPr>
            <a:r>
              <a:rPr lang="pt-BR" altLang="en-US">
                <a:latin typeface="Arial" panose="020B0604020202020204" pitchFamily="34" charset="0"/>
              </a:rPr>
              <a:t>O fato da microbiota intestinal poder ser alterada e trazer benefícios à saúde humana, tem motivado o desenvolvimento de ingredientes alimentícios chamados </a:t>
            </a:r>
            <a:r>
              <a:rPr lang="ja-JP" altLang="pt-BR">
                <a:latin typeface="Arial" panose="020B0604020202020204" pitchFamily="34" charset="0"/>
              </a:rPr>
              <a:t>“</a:t>
            </a:r>
            <a:r>
              <a:rPr lang="pt-BR" altLang="ja-JP">
                <a:latin typeface="Arial" panose="020B0604020202020204" pitchFamily="34" charset="0"/>
              </a:rPr>
              <a:t>funcionais</a:t>
            </a:r>
            <a:r>
              <a:rPr lang="ja-JP" altLang="pt-BR">
                <a:latin typeface="Arial" panose="020B0604020202020204" pitchFamily="34" charset="0"/>
              </a:rPr>
              <a:t>”</a:t>
            </a:r>
            <a:r>
              <a:rPr lang="pt-BR" altLang="ja-JP">
                <a:latin typeface="Arial" panose="020B0604020202020204" pitchFamily="34" charset="0"/>
              </a:rPr>
              <a:t>. </a:t>
            </a:r>
          </a:p>
          <a:p>
            <a:pPr eaLnBrk="1" hangingPunct="1">
              <a:spcBef>
                <a:spcPct val="0"/>
              </a:spcBef>
              <a:buClr>
                <a:schemeClr val="accent2"/>
              </a:buClr>
              <a:buFont typeface="Wingdings" pitchFamily="2" charset="2"/>
              <a:buChar char="§"/>
            </a:pPr>
            <a:endParaRPr lang="pt-BR" altLang="en-US">
              <a:latin typeface="Arial" panose="020B0604020202020204" pitchFamily="34" charset="0"/>
            </a:endParaRPr>
          </a:p>
          <a:p>
            <a:pPr eaLnBrk="1" hangingPunct="1">
              <a:spcBef>
                <a:spcPct val="0"/>
              </a:spcBef>
              <a:buClr>
                <a:schemeClr val="accent2"/>
              </a:buClr>
              <a:buFont typeface="Wingdings" pitchFamily="2" charset="2"/>
              <a:buChar char="§"/>
            </a:pPr>
            <a:r>
              <a:rPr lang="pt-BR" altLang="en-US" b="1">
                <a:latin typeface="Arial" panose="020B0604020202020204" pitchFamily="34" charset="0"/>
              </a:rPr>
              <a:t> Alimentos </a:t>
            </a:r>
            <a:r>
              <a:rPr lang="ja-JP" altLang="pt-BR" b="1">
                <a:latin typeface="Arial" panose="020B0604020202020204" pitchFamily="34" charset="0"/>
              </a:rPr>
              <a:t>“</a:t>
            </a:r>
            <a:r>
              <a:rPr lang="pt-BR" altLang="ja-JP" b="1">
                <a:latin typeface="Arial" panose="020B0604020202020204" pitchFamily="34" charset="0"/>
              </a:rPr>
              <a:t>pró-bióticos</a:t>
            </a:r>
            <a:r>
              <a:rPr lang="ja-JP" altLang="pt-BR" b="1">
                <a:latin typeface="Arial" panose="020B0604020202020204" pitchFamily="34" charset="0"/>
              </a:rPr>
              <a:t>”</a:t>
            </a:r>
            <a:r>
              <a:rPr lang="pt-BR" altLang="ja-JP" b="1">
                <a:latin typeface="Arial" panose="020B0604020202020204" pitchFamily="34" charset="0"/>
              </a:rPr>
              <a:t> </a:t>
            </a:r>
            <a:r>
              <a:rPr lang="pt-BR" altLang="ja-JP">
                <a:latin typeface="Arial" panose="020B0604020202020204" pitchFamily="34" charset="0"/>
              </a:rPr>
              <a:t>contêm</a:t>
            </a:r>
            <a:r>
              <a:rPr lang="pt-BR" altLang="ja-JP" b="1">
                <a:latin typeface="Arial" panose="020B0604020202020204" pitchFamily="34" charset="0"/>
              </a:rPr>
              <a:t> </a:t>
            </a:r>
            <a:r>
              <a:rPr lang="pt-BR" altLang="ja-JP">
                <a:latin typeface="Arial" panose="020B0604020202020204" pitchFamily="34" charset="0"/>
              </a:rPr>
              <a:t>bactérias vivas em suplementos alimentares, o que melhora o equilíbrio da microbiota intestinal, trazendo benefícios ao hospedeiro (Fuller 1989). </a:t>
            </a:r>
          </a:p>
          <a:p>
            <a:pPr eaLnBrk="1" hangingPunct="1">
              <a:spcBef>
                <a:spcPct val="0"/>
              </a:spcBef>
              <a:buClr>
                <a:schemeClr val="accent2"/>
              </a:buClr>
              <a:buFont typeface="Wingdings" pitchFamily="2" charset="2"/>
              <a:buChar char="§"/>
            </a:pPr>
            <a:endParaRPr lang="pt-BR" altLang="en-US">
              <a:latin typeface="Arial" panose="020B0604020202020204" pitchFamily="34" charset="0"/>
            </a:endParaRPr>
          </a:p>
          <a:p>
            <a:pPr eaLnBrk="1" hangingPunct="1">
              <a:spcBef>
                <a:spcPct val="0"/>
              </a:spcBef>
              <a:buClr>
                <a:schemeClr val="accent2"/>
              </a:buClr>
              <a:buFont typeface="Wingdings" pitchFamily="2" charset="2"/>
              <a:buChar char="§"/>
            </a:pPr>
            <a:r>
              <a:rPr lang="pt-BR" altLang="en-US" b="1">
                <a:latin typeface="Arial" panose="020B0604020202020204" pitchFamily="34" charset="0"/>
              </a:rPr>
              <a:t> Alimentos  </a:t>
            </a:r>
            <a:r>
              <a:rPr lang="ja-JP" altLang="pt-BR" b="1">
                <a:latin typeface="Arial" panose="020B0604020202020204" pitchFamily="34" charset="0"/>
              </a:rPr>
              <a:t>“</a:t>
            </a:r>
            <a:r>
              <a:rPr lang="pt-BR" altLang="ja-JP" b="1">
                <a:latin typeface="Arial" panose="020B0604020202020204" pitchFamily="34" charset="0"/>
              </a:rPr>
              <a:t>pré-bióticos</a:t>
            </a:r>
            <a:r>
              <a:rPr lang="ja-JP" altLang="pt-BR" b="1">
                <a:latin typeface="Arial" panose="020B0604020202020204" pitchFamily="34" charset="0"/>
              </a:rPr>
              <a:t>”</a:t>
            </a:r>
            <a:r>
              <a:rPr lang="pt-BR" altLang="ja-JP" b="1">
                <a:latin typeface="Arial" panose="020B0604020202020204" pitchFamily="34" charset="0"/>
              </a:rPr>
              <a:t> </a:t>
            </a:r>
            <a:r>
              <a:rPr lang="pt-BR" altLang="ja-JP">
                <a:latin typeface="Arial" panose="020B0604020202020204" pitchFamily="34" charset="0"/>
              </a:rPr>
              <a:t>são aqueles não-digeríveis pelo ser humano mas que promovem a seleção das espécies benéficas e limitam o número de bactérias no cólon, beneficiando assim o hospedeiro (Gibson and Roberfroid 1995). </a:t>
            </a:r>
            <a:endParaRPr lang="pt-BR" altLang="ja-JP"/>
          </a:p>
          <a:p>
            <a:pPr eaLnBrk="1" hangingPunct="1">
              <a:spcBef>
                <a:spcPct val="0"/>
              </a:spcBef>
            </a:pPr>
            <a:endParaRPr lang="pt-BR" altLang="en-US"/>
          </a:p>
          <a:p>
            <a:pPr eaLnBrk="1" hangingPunct="1">
              <a:spcBef>
                <a:spcPct val="0"/>
              </a:spcBef>
            </a:pPr>
            <a:endParaRPr lang="pt-BR" altLang="en-US"/>
          </a:p>
        </p:txBody>
      </p:sp>
      <p:sp>
        <p:nvSpPr>
          <p:cNvPr id="77827" name="Espaço Reservado para Número de Slide 3">
            <a:extLst>
              <a:ext uri="{FF2B5EF4-FFF2-40B4-BE49-F238E27FC236}">
                <a16:creationId xmlns:a16="http://schemas.microsoft.com/office/drawing/2014/main" id="{3FFE3D40-E47B-CF49-B4DF-D9574270E72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fld id="{15FD89F2-FCD4-E747-A38C-3AD4024F97D2}" type="slidenum">
              <a:rPr lang="pt-BR" altLang="en-US" sz="1200">
                <a:latin typeface="Calibri" panose="020F0502020204030204" pitchFamily="34" charset="0"/>
              </a:rPr>
              <a:pPr/>
              <a:t>41</a:t>
            </a:fld>
            <a:endParaRPr lang="pt-BR" altLang="en-US" sz="1200">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Espaço Reservado para Imagem de Slide 1">
            <a:extLst>
              <a:ext uri="{FF2B5EF4-FFF2-40B4-BE49-F238E27FC236}">
                <a16:creationId xmlns:a16="http://schemas.microsoft.com/office/drawing/2014/main" id="{14025308-26B7-5D48-9060-0435A047E4D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4" name="Espaço Reservado para Anotações 2">
            <a:extLst>
              <a:ext uri="{FF2B5EF4-FFF2-40B4-BE49-F238E27FC236}">
                <a16:creationId xmlns:a16="http://schemas.microsoft.com/office/drawing/2014/main" id="{230AF148-6564-EA43-958A-51A34AA2AB9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buClr>
                <a:schemeClr val="accent2"/>
              </a:buClr>
              <a:buFont typeface="Wingdings" pitchFamily="2" charset="2"/>
              <a:buChar char="§"/>
            </a:pPr>
            <a:r>
              <a:rPr lang="pt-BR" altLang="en-US" b="1">
                <a:latin typeface="Arial" panose="020B0604020202020204" pitchFamily="34" charset="0"/>
              </a:rPr>
              <a:t> Alimentos </a:t>
            </a:r>
            <a:r>
              <a:rPr lang="ja-JP" altLang="pt-BR" b="1">
                <a:latin typeface="Arial" panose="020B0604020202020204" pitchFamily="34" charset="0"/>
              </a:rPr>
              <a:t>“</a:t>
            </a:r>
            <a:r>
              <a:rPr lang="pt-BR" altLang="ja-JP" b="1">
                <a:latin typeface="Arial" panose="020B0604020202020204" pitchFamily="34" charset="0"/>
              </a:rPr>
              <a:t>pró-bióticos</a:t>
            </a:r>
            <a:r>
              <a:rPr lang="ja-JP" altLang="pt-BR" b="1">
                <a:latin typeface="Arial" panose="020B0604020202020204" pitchFamily="34" charset="0"/>
              </a:rPr>
              <a:t>”</a:t>
            </a:r>
            <a:r>
              <a:rPr lang="pt-BR" altLang="ja-JP" b="1">
                <a:latin typeface="Arial" panose="020B0604020202020204" pitchFamily="34" charset="0"/>
              </a:rPr>
              <a:t> </a:t>
            </a:r>
            <a:r>
              <a:rPr lang="pt-BR" altLang="ja-JP">
                <a:latin typeface="Arial" panose="020B0604020202020204" pitchFamily="34" charset="0"/>
              </a:rPr>
              <a:t>contêm</a:t>
            </a:r>
            <a:r>
              <a:rPr lang="pt-BR" altLang="ja-JP" b="1">
                <a:latin typeface="Arial" panose="020B0604020202020204" pitchFamily="34" charset="0"/>
              </a:rPr>
              <a:t> </a:t>
            </a:r>
            <a:r>
              <a:rPr lang="pt-BR" altLang="ja-JP">
                <a:latin typeface="Arial" panose="020B0604020202020204" pitchFamily="34" charset="0"/>
              </a:rPr>
              <a:t>bactérias vivas como suplemento alimentar, o que melhora o equilíbrio da microbiota intestinal, trazendo benefícios ao hospedeiro (Fuller 1989). </a:t>
            </a:r>
          </a:p>
          <a:p>
            <a:pPr eaLnBrk="1" hangingPunct="1">
              <a:spcBef>
                <a:spcPct val="0"/>
              </a:spcBef>
              <a:buClr>
                <a:schemeClr val="accent2"/>
              </a:buClr>
              <a:buFont typeface="Wingdings" pitchFamily="2" charset="2"/>
              <a:buChar char="§"/>
            </a:pPr>
            <a:endParaRPr lang="pt-BR" altLang="en-US">
              <a:latin typeface="Arial" panose="020B0604020202020204" pitchFamily="34" charset="0"/>
            </a:endParaRPr>
          </a:p>
          <a:p>
            <a:pPr eaLnBrk="1" hangingPunct="1">
              <a:spcBef>
                <a:spcPct val="0"/>
              </a:spcBef>
              <a:buClr>
                <a:schemeClr val="accent2"/>
              </a:buClr>
              <a:buFont typeface="Wingdings" pitchFamily="2" charset="2"/>
              <a:buChar char="§"/>
            </a:pPr>
            <a:r>
              <a:rPr lang="pt-BR" altLang="en-US" b="1">
                <a:latin typeface="Arial" panose="020B0604020202020204" pitchFamily="34" charset="0"/>
              </a:rPr>
              <a:t> Alimentos  </a:t>
            </a:r>
            <a:r>
              <a:rPr lang="ja-JP" altLang="pt-BR" b="1">
                <a:latin typeface="Arial" panose="020B0604020202020204" pitchFamily="34" charset="0"/>
              </a:rPr>
              <a:t>“</a:t>
            </a:r>
            <a:r>
              <a:rPr lang="pt-BR" altLang="ja-JP" b="1">
                <a:latin typeface="Arial" panose="020B0604020202020204" pitchFamily="34" charset="0"/>
              </a:rPr>
              <a:t>pré-bióticos</a:t>
            </a:r>
            <a:r>
              <a:rPr lang="ja-JP" altLang="pt-BR" b="1">
                <a:latin typeface="Arial" panose="020B0604020202020204" pitchFamily="34" charset="0"/>
              </a:rPr>
              <a:t>”</a:t>
            </a:r>
            <a:r>
              <a:rPr lang="pt-BR" altLang="ja-JP" b="1">
                <a:latin typeface="Arial" panose="020B0604020202020204" pitchFamily="34" charset="0"/>
              </a:rPr>
              <a:t> </a:t>
            </a:r>
            <a:r>
              <a:rPr lang="pt-BR" altLang="ja-JP">
                <a:latin typeface="Arial" panose="020B0604020202020204" pitchFamily="34" charset="0"/>
              </a:rPr>
              <a:t>são aqueles não-digeríveis pelo ser humano mas que promovem a seleção das espécies benéficas e limitam o número de bactérias no cólon, beneficiando assim o hospedeiro (Gibson and Roberfroid 1995). </a:t>
            </a:r>
            <a:endParaRPr lang="pt-BR" altLang="ja-JP"/>
          </a:p>
          <a:p>
            <a:pPr eaLnBrk="1" hangingPunct="1">
              <a:spcBef>
                <a:spcPct val="0"/>
              </a:spcBef>
            </a:pPr>
            <a:endParaRPr lang="pt-BR" altLang="en-US"/>
          </a:p>
          <a:p>
            <a:endParaRPr lang="pt-BR" altLang="en-US"/>
          </a:p>
        </p:txBody>
      </p:sp>
      <p:sp>
        <p:nvSpPr>
          <p:cNvPr id="79875" name="Espaço Reservado para Número de Slide 3">
            <a:extLst>
              <a:ext uri="{FF2B5EF4-FFF2-40B4-BE49-F238E27FC236}">
                <a16:creationId xmlns:a16="http://schemas.microsoft.com/office/drawing/2014/main" id="{3DDB0B25-E781-1B48-8786-09FB53F55AB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fld id="{E924AF64-28F6-1646-BFFA-1D3601FED158}" type="slidenum">
              <a:rPr lang="pt-BR" altLang="en-US" sz="1200">
                <a:latin typeface="Calibri" panose="020F0502020204030204" pitchFamily="34" charset="0"/>
              </a:rPr>
              <a:pPr/>
              <a:t>42</a:t>
            </a:fld>
            <a:endParaRPr lang="pt-BR" altLang="en-US" sz="1200">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Espaço Reservado para Imagem de Slide 1">
            <a:extLst>
              <a:ext uri="{FF2B5EF4-FFF2-40B4-BE49-F238E27FC236}">
                <a16:creationId xmlns:a16="http://schemas.microsoft.com/office/drawing/2014/main" id="{3EF12066-DBE4-F245-9016-2792AC4A5C2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6" name="Espaço Reservado para Anotações 2">
            <a:extLst>
              <a:ext uri="{FF2B5EF4-FFF2-40B4-BE49-F238E27FC236}">
                <a16:creationId xmlns:a16="http://schemas.microsoft.com/office/drawing/2014/main" id="{04300785-E94C-EE4C-864A-DA1424BC5B4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tLang="en-US"/>
              <a:t>EISEMAN B, SILEN W, BASCOM GS, KAUVAR AJ. Fecal enema as an adjunct in the treatment of pseudomembranous enterocolitis. Surgery. 1958 Nov;44(5):854-9.</a:t>
            </a:r>
          </a:p>
          <a:p>
            <a:endParaRPr lang="pt-BR" altLang="en-US"/>
          </a:p>
        </p:txBody>
      </p:sp>
      <p:sp>
        <p:nvSpPr>
          <p:cNvPr id="82947" name="Espaço Reservado para Número de Slide 3">
            <a:extLst>
              <a:ext uri="{FF2B5EF4-FFF2-40B4-BE49-F238E27FC236}">
                <a16:creationId xmlns:a16="http://schemas.microsoft.com/office/drawing/2014/main" id="{20C15932-8695-6841-8BC2-7F0B942D1F7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fld id="{661D5F2D-B9BF-1249-8D21-0AA6C4BC87ED}" type="slidenum">
              <a:rPr lang="pt-BR" altLang="en-US" sz="1200">
                <a:latin typeface="Calibri" panose="020F0502020204030204" pitchFamily="34" charset="0"/>
              </a:rPr>
              <a:pPr/>
              <a:t>44</a:t>
            </a:fld>
            <a:endParaRPr lang="pt-BR" altLang="en-US" sz="1200">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Espaço Reservado para Imagem de Slide 1">
            <a:extLst>
              <a:ext uri="{FF2B5EF4-FFF2-40B4-BE49-F238E27FC236}">
                <a16:creationId xmlns:a16="http://schemas.microsoft.com/office/drawing/2014/main" id="{D89E5225-B9E0-6848-AA6A-1D654D09581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8" name="Espaço Reservado para Anotações 2">
            <a:extLst>
              <a:ext uri="{FF2B5EF4-FFF2-40B4-BE49-F238E27FC236}">
                <a16:creationId xmlns:a16="http://schemas.microsoft.com/office/drawing/2014/main" id="{C937D207-9A6B-AF40-AA59-78845C9630D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6019" name="Espaço Reservado para Número de Slide 3">
            <a:extLst>
              <a:ext uri="{FF2B5EF4-FFF2-40B4-BE49-F238E27FC236}">
                <a16:creationId xmlns:a16="http://schemas.microsoft.com/office/drawing/2014/main" id="{FF0DB249-33E5-5F43-B185-1F18B7AEFCF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fld id="{F24245E5-0460-9D40-930D-786966C4F1ED}" type="slidenum">
              <a:rPr lang="pt-BR" altLang="en-US" sz="1200">
                <a:latin typeface="Calibri" panose="020F0502020204030204" pitchFamily="34" charset="0"/>
              </a:rPr>
              <a:pPr/>
              <a:t>46</a:t>
            </a:fld>
            <a:endParaRPr lang="pt-BR" altLang="en-US" sz="1200">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Espaço Reservado para Imagem de Slide 1">
            <a:extLst>
              <a:ext uri="{FF2B5EF4-FFF2-40B4-BE49-F238E27FC236}">
                <a16:creationId xmlns:a16="http://schemas.microsoft.com/office/drawing/2014/main" id="{D22CCAA6-FF63-8444-881A-E537EAF852A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8" name="Espaço Reservado para Anotações 2">
            <a:extLst>
              <a:ext uri="{FF2B5EF4-FFF2-40B4-BE49-F238E27FC236}">
                <a16:creationId xmlns:a16="http://schemas.microsoft.com/office/drawing/2014/main" id="{9834A2B9-5239-3640-B8AC-8B81C3CCE9C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pt-BR" altLang="en-US"/>
              <a:t>O termo microbiota se refere a um população abundante e diversificado de bactérias, archaea e fungos que residem em locais do corpo que são expostas ao meio ambiente, com as maiores concentrações destes organismos serem encontrados no trato gastrointestinal.</a:t>
            </a:r>
          </a:p>
          <a:p>
            <a:pPr eaLnBrk="1" hangingPunct="1">
              <a:spcBef>
                <a:spcPct val="0"/>
              </a:spcBef>
            </a:pPr>
            <a:endParaRPr lang="pt-BR" altLang="en-US"/>
          </a:p>
        </p:txBody>
      </p:sp>
      <p:sp>
        <p:nvSpPr>
          <p:cNvPr id="39939" name="Espaço Reservado para Número de Slide 3">
            <a:extLst>
              <a:ext uri="{FF2B5EF4-FFF2-40B4-BE49-F238E27FC236}">
                <a16:creationId xmlns:a16="http://schemas.microsoft.com/office/drawing/2014/main" id="{9628A366-631B-E049-BD08-9AC7ABFA5AA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fld id="{5A78CF2C-F285-0645-A09D-D9EB964E10C3}" type="slidenum">
              <a:rPr lang="pt-BR" altLang="en-US" sz="1200">
                <a:latin typeface="Calibri" panose="020F0502020204030204" pitchFamily="34" charset="0"/>
              </a:rPr>
              <a:pPr/>
              <a:t>14</a:t>
            </a:fld>
            <a:endParaRPr lang="pt-BR" altLang="en-US" sz="1200">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Espaço Reservado para Imagem de Slide 1">
            <a:extLst>
              <a:ext uri="{FF2B5EF4-FFF2-40B4-BE49-F238E27FC236}">
                <a16:creationId xmlns:a16="http://schemas.microsoft.com/office/drawing/2014/main" id="{431A3D17-5119-1A45-B23B-F8FCDBD4840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Espaço Reservado para Anotações 2">
            <a:extLst>
              <a:ext uri="{FF2B5EF4-FFF2-40B4-BE49-F238E27FC236}">
                <a16:creationId xmlns:a16="http://schemas.microsoft.com/office/drawing/2014/main" id="{D776571C-0474-D947-9DA4-748BE55381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pt-BR" altLang="en-US"/>
              <a:t>É bom ressaltar que a grande maioria dos membros da microbiota gastrointestinal estabelece relações simbióticas benéficas com o hospedeiro. Porém, alguns desses micróbios transitam entre o mutualismo e a patogenicidade. Assim, em caso de desequilíbrio na homeostase entre os simbiontes e o hospedeiro pode levar a estados patogênicos, como inflamação do trato digestivo e diarréia – são os chamados </a:t>
            </a:r>
            <a:r>
              <a:rPr lang="pt-BR" altLang="en-US" u="sng"/>
              <a:t>oportunistas</a:t>
            </a:r>
            <a:r>
              <a:rPr lang="pt-BR" altLang="en-US"/>
              <a:t>.</a:t>
            </a:r>
          </a:p>
        </p:txBody>
      </p:sp>
      <p:sp>
        <p:nvSpPr>
          <p:cNvPr id="44035" name="Espaço Reservado para Número de Slide 3">
            <a:extLst>
              <a:ext uri="{FF2B5EF4-FFF2-40B4-BE49-F238E27FC236}">
                <a16:creationId xmlns:a16="http://schemas.microsoft.com/office/drawing/2014/main" id="{B9B57B3B-6303-8F47-9128-E16AD388B01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fld id="{6E62B6AD-4E95-E546-93C7-4266CBA61ECE}" type="slidenum">
              <a:rPr lang="pt-BR" altLang="en-US" sz="1200">
                <a:latin typeface="Calibri" panose="020F0502020204030204" pitchFamily="34" charset="0"/>
              </a:rPr>
              <a:pPr/>
              <a:t>15</a:t>
            </a:fld>
            <a:endParaRPr lang="pt-BR" altLang="en-US" sz="1200">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Espaço Reservado para Imagem de Slide 1">
            <a:extLst>
              <a:ext uri="{FF2B5EF4-FFF2-40B4-BE49-F238E27FC236}">
                <a16:creationId xmlns:a16="http://schemas.microsoft.com/office/drawing/2014/main" id="{C8B9B2E7-0D4E-ED40-90EE-E4E91B6856F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Espaço Reservado para Anotações 2">
            <a:extLst>
              <a:ext uri="{FF2B5EF4-FFF2-40B4-BE49-F238E27FC236}">
                <a16:creationId xmlns:a16="http://schemas.microsoft.com/office/drawing/2014/main" id="{FDE6FA8A-0D03-2946-A73F-3A82A292739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pt-BR" altLang="en-US" dirty="0">
                <a:hlinkClick r:id="rId3"/>
              </a:rPr>
              <a:t>http://www.nature.com/nrmicro/journal/v9/n1/fig_tab/nrmicro2473_F1.html</a:t>
            </a:r>
            <a:endParaRPr lang="pt-BR" altLang="en-US" dirty="0"/>
          </a:p>
        </p:txBody>
      </p:sp>
      <p:sp>
        <p:nvSpPr>
          <p:cNvPr id="51203" name="Espaço Reservado para Número de Slide 3">
            <a:extLst>
              <a:ext uri="{FF2B5EF4-FFF2-40B4-BE49-F238E27FC236}">
                <a16:creationId xmlns:a16="http://schemas.microsoft.com/office/drawing/2014/main" id="{0A578537-DBEC-4D4A-A277-654E8070B7D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fld id="{C5D3B27A-6087-DB47-A7C8-00FCB4F9C3E2}" type="slidenum">
              <a:rPr lang="pt-BR" altLang="en-US" sz="1200">
                <a:latin typeface="Calibri" panose="020F0502020204030204" pitchFamily="34" charset="0"/>
              </a:rPr>
              <a:pPr/>
              <a:t>23</a:t>
            </a:fld>
            <a:endParaRPr lang="pt-BR" altLang="en-US" sz="1200">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Espaço Reservado para Imagem de Slide 1">
            <a:extLst>
              <a:ext uri="{FF2B5EF4-FFF2-40B4-BE49-F238E27FC236}">
                <a16:creationId xmlns:a16="http://schemas.microsoft.com/office/drawing/2014/main" id="{21041DBB-E2AD-9A40-A89D-D7A119D3FEE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2" name="Espaço Reservado para Anotações 2">
            <a:extLst>
              <a:ext uri="{FF2B5EF4-FFF2-40B4-BE49-F238E27FC236}">
                <a16:creationId xmlns:a16="http://schemas.microsoft.com/office/drawing/2014/main" id="{FE7D7D5F-921C-144B-BC5D-0DDC51D213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pt-BR" altLang="en-US" dirty="0" err="1"/>
              <a:t>Vit</a:t>
            </a:r>
            <a:r>
              <a:rPr lang="pt-BR" altLang="en-US" dirty="0"/>
              <a:t> </a:t>
            </a:r>
            <a:r>
              <a:rPr lang="pt-BR" altLang="en-US" dirty="0" err="1"/>
              <a:t>K</a:t>
            </a:r>
            <a:r>
              <a:rPr lang="pt-BR" altLang="en-US" dirty="0"/>
              <a:t> tem papel muito importante na coagulação do sangue. Portanto, sua falta pode causar hemorragias.</a:t>
            </a:r>
          </a:p>
          <a:p>
            <a:pPr eaLnBrk="1" hangingPunct="1">
              <a:spcBef>
                <a:spcPct val="0"/>
              </a:spcBef>
            </a:pPr>
            <a:endParaRPr lang="pt-BR" altLang="en-US" dirty="0"/>
          </a:p>
          <a:p>
            <a:pPr eaLnBrk="1" hangingPunct="1">
              <a:spcBef>
                <a:spcPct val="0"/>
              </a:spcBef>
            </a:pPr>
            <a:r>
              <a:rPr lang="pt-BR" altLang="en-US" dirty="0"/>
              <a:t>B12 A cobalamina: Necessária à eritropoiese, e em parte do metabolismo dos aminoácidos e dos ácidos nucleicos;</a:t>
            </a:r>
          </a:p>
          <a:p>
            <a:pPr eaLnBrk="1" hangingPunct="1">
              <a:spcBef>
                <a:spcPct val="0"/>
              </a:spcBef>
            </a:pPr>
            <a:r>
              <a:rPr lang="pt-BR" altLang="en-US" dirty="0"/>
              <a:t>Possui uma função indispensável na formação do sangue;</a:t>
            </a:r>
          </a:p>
          <a:p>
            <a:pPr eaLnBrk="1" hangingPunct="1">
              <a:spcBef>
                <a:spcPct val="0"/>
              </a:spcBef>
            </a:pPr>
            <a:r>
              <a:rPr lang="pt-BR" altLang="en-US" dirty="0"/>
              <a:t>Necessária para uma boa manutenção do sistema nervoso.</a:t>
            </a:r>
          </a:p>
          <a:p>
            <a:pPr eaLnBrk="1" hangingPunct="1">
              <a:spcBef>
                <a:spcPct val="0"/>
              </a:spcBef>
            </a:pPr>
            <a:endParaRPr lang="pt-BR" altLang="en-US" dirty="0"/>
          </a:p>
          <a:p>
            <a:pPr eaLnBrk="1" hangingPunct="1">
              <a:spcBef>
                <a:spcPct val="0"/>
              </a:spcBef>
            </a:pPr>
            <a:r>
              <a:rPr lang="en-US" b="1" i="0" dirty="0" err="1">
                <a:solidFill>
                  <a:srgbClr val="202122"/>
                </a:solidFill>
                <a:effectLst/>
                <a:latin typeface="Arial" panose="020B0604020202020204" pitchFamily="34" charset="0"/>
              </a:rPr>
              <a:t>Homeostasia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ou</a:t>
            </a:r>
            <a:r>
              <a:rPr lang="en-US" b="0" i="0" dirty="0">
                <a:solidFill>
                  <a:srgbClr val="202122"/>
                </a:solidFill>
                <a:effectLst/>
                <a:latin typeface="Arial" panose="020B0604020202020204" pitchFamily="34" charset="0"/>
              </a:rPr>
              <a:t> </a:t>
            </a:r>
            <a:r>
              <a:rPr lang="en-US" b="1" i="0" dirty="0" err="1">
                <a:solidFill>
                  <a:srgbClr val="202122"/>
                </a:solidFill>
                <a:effectLst/>
                <a:latin typeface="Arial" panose="020B0604020202020204" pitchFamily="34" charset="0"/>
              </a:rPr>
              <a:t>homeostase</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partir</a:t>
            </a:r>
            <a:r>
              <a:rPr lang="en-US" b="0" i="0" dirty="0">
                <a:solidFill>
                  <a:srgbClr val="202122"/>
                </a:solidFill>
                <a:effectLst/>
                <a:latin typeface="Arial" panose="020B0604020202020204" pitchFamily="34" charset="0"/>
              </a:rPr>
              <a:t> dos </a:t>
            </a:r>
            <a:r>
              <a:rPr lang="en-US" b="0" i="0" dirty="0" err="1">
                <a:solidFill>
                  <a:srgbClr val="202122"/>
                </a:solidFill>
                <a:effectLst/>
                <a:latin typeface="Arial" panose="020B0604020202020204" pitchFamily="34" charset="0"/>
              </a:rPr>
              <a:t>termos</a:t>
            </a:r>
            <a:r>
              <a:rPr lang="en-US" b="0" i="0" dirty="0">
                <a:solidFill>
                  <a:srgbClr val="202122"/>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3" tooltip="Língua grega"/>
              </a:rPr>
              <a:t>gregos</a:t>
            </a:r>
            <a:r>
              <a:rPr lang="en-US" b="0" i="0" dirty="0">
                <a:solidFill>
                  <a:srgbClr val="202122"/>
                </a:solidFill>
                <a:effectLst/>
                <a:latin typeface="Arial" panose="020B0604020202020204" pitchFamily="34" charset="0"/>
              </a:rPr>
              <a:t> </a:t>
            </a:r>
            <a:r>
              <a:rPr lang="en-US" b="0" i="1" dirty="0" err="1">
                <a:solidFill>
                  <a:srgbClr val="202122"/>
                </a:solidFill>
                <a:effectLst/>
                <a:latin typeface="Arial" panose="020B0604020202020204" pitchFamily="34" charset="0"/>
              </a:rPr>
              <a:t>homeo</a:t>
            </a:r>
            <a:r>
              <a:rPr lang="en-US" b="0" i="0" dirty="0">
                <a:solidFill>
                  <a:srgbClr val="202122"/>
                </a:solidFill>
                <a:effectLst/>
                <a:latin typeface="Arial" panose="020B0604020202020204" pitchFamily="34" charset="0"/>
              </a:rPr>
              <a:t>, "similar" </a:t>
            </a:r>
            <a:r>
              <a:rPr lang="en-US" b="0" i="0" dirty="0" err="1">
                <a:solidFill>
                  <a:srgbClr val="202122"/>
                </a:solidFill>
                <a:effectLst/>
                <a:latin typeface="Arial" panose="020B0604020202020204" pitchFamily="34" charset="0"/>
              </a:rPr>
              <a:t>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igual</a:t>
            </a:r>
            <a:r>
              <a:rPr lang="en-US" b="0" i="0" dirty="0">
                <a:solidFill>
                  <a:srgbClr val="202122"/>
                </a:solidFill>
                <a:effectLst/>
                <a:latin typeface="Arial" panose="020B0604020202020204" pitchFamily="34" charset="0"/>
              </a:rPr>
              <a:t>", e </a:t>
            </a:r>
            <a:r>
              <a:rPr lang="en-US" b="0" i="1" dirty="0">
                <a:solidFill>
                  <a:srgbClr val="202122"/>
                </a:solidFill>
                <a:effectLst/>
                <a:latin typeface="Arial" panose="020B0604020202020204" pitchFamily="34" charset="0"/>
              </a:rPr>
              <a:t>stasis</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estático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é</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condição</a:t>
            </a:r>
            <a:r>
              <a:rPr lang="en-US" b="0" i="0" dirty="0">
                <a:solidFill>
                  <a:srgbClr val="202122"/>
                </a:solidFill>
                <a:effectLst/>
                <a:latin typeface="Arial" panose="020B0604020202020204" pitchFamily="34" charset="0"/>
              </a:rPr>
              <a:t> de </a:t>
            </a:r>
            <a:r>
              <a:rPr lang="en-US" b="0" i="0" dirty="0" err="1">
                <a:solidFill>
                  <a:srgbClr val="202122"/>
                </a:solidFill>
                <a:effectLst/>
                <a:latin typeface="Arial" panose="020B0604020202020204" pitchFamily="34" charset="0"/>
              </a:rPr>
              <a:t>relativa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estabilidade</a:t>
            </a:r>
            <a:r>
              <a:rPr lang="en-US" b="0" i="0" dirty="0">
                <a:solidFill>
                  <a:srgbClr val="202122"/>
                </a:solidFill>
                <a:effectLst/>
                <a:latin typeface="Arial" panose="020B0604020202020204" pitchFamily="34" charset="0"/>
              </a:rPr>
              <a:t> da qual o </a:t>
            </a:r>
            <a:r>
              <a:rPr lang="en-US" b="0" i="0" u="none" strike="noStrike" dirty="0">
                <a:solidFill>
                  <a:srgbClr val="3366CC"/>
                </a:solidFill>
                <a:effectLst/>
                <a:latin typeface="Arial" panose="020B0604020202020204" pitchFamily="34" charset="0"/>
                <a:hlinkClick r:id="rId4" tooltip="Organismo"/>
              </a:rPr>
              <a:t>organismo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necessita</a:t>
            </a:r>
            <a:r>
              <a:rPr lang="en-US" b="0" i="0" dirty="0">
                <a:solidFill>
                  <a:srgbClr val="202122"/>
                </a:solidFill>
                <a:effectLst/>
                <a:latin typeface="Arial" panose="020B0604020202020204" pitchFamily="34" charset="0"/>
              </a:rPr>
              <a:t> para </a:t>
            </a:r>
            <a:r>
              <a:rPr lang="en-US" b="0" i="0" dirty="0" err="1">
                <a:solidFill>
                  <a:srgbClr val="202122"/>
                </a:solidFill>
                <a:effectLst/>
                <a:latin typeface="Arial" panose="020B0604020202020204" pitchFamily="34" charset="0"/>
              </a:rPr>
              <a:t>realizar</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suas</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funções</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adequadamente</a:t>
            </a:r>
            <a:r>
              <a:rPr lang="en-US" b="0" i="0" dirty="0">
                <a:solidFill>
                  <a:srgbClr val="202122"/>
                </a:solidFill>
                <a:effectLst/>
                <a:latin typeface="Arial" panose="020B0604020202020204" pitchFamily="34" charset="0"/>
              </a:rPr>
              <a:t> para o </a:t>
            </a:r>
            <a:r>
              <a:rPr lang="en-US" b="0" i="0" dirty="0" err="1">
                <a:solidFill>
                  <a:srgbClr val="202122"/>
                </a:solidFill>
                <a:effectLst/>
                <a:latin typeface="Arial" panose="020B0604020202020204" pitchFamily="34" charset="0"/>
              </a:rPr>
              <a:t>equilíbrio</a:t>
            </a:r>
            <a:r>
              <a:rPr lang="en-US" b="0" i="0" dirty="0">
                <a:solidFill>
                  <a:srgbClr val="202122"/>
                </a:solidFill>
                <a:effectLst/>
                <a:latin typeface="Arial" panose="020B0604020202020204" pitchFamily="34" charset="0"/>
              </a:rPr>
              <a:t> do </a:t>
            </a:r>
            <a:r>
              <a:rPr lang="en-US" b="0" i="0" u="none" strike="noStrike" dirty="0">
                <a:solidFill>
                  <a:srgbClr val="3366CC"/>
                </a:solidFill>
                <a:effectLst/>
                <a:latin typeface="Arial" panose="020B0604020202020204" pitchFamily="34" charset="0"/>
                <a:hlinkClick r:id="rId5" tooltip="Corpo"/>
              </a:rPr>
              <a:t>corpo</a:t>
            </a:r>
            <a:r>
              <a:rPr lang="en-US" b="0" i="0" u="none" strike="noStrike" baseline="30000" dirty="0">
                <a:solidFill>
                  <a:srgbClr val="3366CC"/>
                </a:solidFill>
                <a:effectLst/>
                <a:latin typeface="Arial" panose="020B0604020202020204" pitchFamily="34" charset="0"/>
                <a:hlinkClick r:id="rId6"/>
              </a:rPr>
              <a:t>[1]</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É</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propriedade</a:t>
            </a:r>
            <a:r>
              <a:rPr lang="en-US" b="0" i="0" dirty="0">
                <a:solidFill>
                  <a:srgbClr val="202122"/>
                </a:solidFill>
                <a:effectLst/>
                <a:latin typeface="Arial" panose="020B0604020202020204" pitchFamily="34" charset="0"/>
              </a:rPr>
              <a:t> de um </a:t>
            </a:r>
            <a:r>
              <a:rPr lang="en-US" b="0" i="0" u="none" strike="noStrike" dirty="0">
                <a:solidFill>
                  <a:srgbClr val="3366CC"/>
                </a:solidFill>
                <a:effectLst/>
                <a:latin typeface="Arial" panose="020B0604020202020204" pitchFamily="34" charset="0"/>
                <a:hlinkClick r:id="rId7" tooltip="Sistema aberto (física)"/>
              </a:rPr>
              <a:t>sistema aberto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especialmente</a:t>
            </a:r>
            <a:r>
              <a:rPr lang="en-US" b="0" i="0" dirty="0">
                <a:solidFill>
                  <a:srgbClr val="202122"/>
                </a:solidFill>
                <a:effectLst/>
                <a:latin typeface="Arial" panose="020B0604020202020204" pitchFamily="34" charset="0"/>
              </a:rPr>
              <a:t> dos </a:t>
            </a:r>
            <a:r>
              <a:rPr lang="en-US" b="0" i="0" u="none" strike="noStrike" dirty="0">
                <a:solidFill>
                  <a:srgbClr val="3366CC"/>
                </a:solidFill>
                <a:effectLst/>
                <a:latin typeface="Arial" panose="020B0604020202020204" pitchFamily="34" charset="0"/>
                <a:hlinkClick r:id="rId4" tooltip="Organismo"/>
              </a:rPr>
              <a:t>seres vivos</a:t>
            </a:r>
            <a:r>
              <a:rPr lang="en-US" b="0" i="0" dirty="0">
                <a:solidFill>
                  <a:srgbClr val="202122"/>
                </a:solidFill>
                <a:effectLst/>
                <a:latin typeface="Arial" panose="020B0604020202020204" pitchFamily="34" charset="0"/>
              </a:rPr>
              <a:t>, de regular o </a:t>
            </a:r>
            <a:r>
              <a:rPr lang="en-US" b="0" i="0" dirty="0" err="1">
                <a:solidFill>
                  <a:srgbClr val="202122"/>
                </a:solidFill>
                <a:effectLst/>
                <a:latin typeface="Arial" panose="020B0604020202020204" pitchFamily="34" charset="0"/>
              </a:rPr>
              <a:t>seu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ambiente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interno</a:t>
            </a:r>
            <a:r>
              <a:rPr lang="en-US" b="0" i="0" dirty="0">
                <a:solidFill>
                  <a:srgbClr val="202122"/>
                </a:solidFill>
                <a:effectLst/>
                <a:latin typeface="Arial" panose="020B0604020202020204" pitchFamily="34" charset="0"/>
              </a:rPr>
              <a:t>, de modo a </a:t>
            </a:r>
            <a:r>
              <a:rPr lang="en-US" b="0" i="0" dirty="0" err="1">
                <a:solidFill>
                  <a:srgbClr val="202122"/>
                </a:solidFill>
                <a:effectLst/>
                <a:latin typeface="Arial" panose="020B0604020202020204" pitchFamily="34" charset="0"/>
              </a:rPr>
              <a:t>manter</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uma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condição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estável</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mediante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múltiplos</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ajustes</a:t>
            </a:r>
            <a:r>
              <a:rPr lang="en-US" b="0" i="0" dirty="0">
                <a:solidFill>
                  <a:srgbClr val="202122"/>
                </a:solidFill>
                <a:effectLst/>
                <a:latin typeface="Arial" panose="020B0604020202020204" pitchFamily="34" charset="0"/>
              </a:rPr>
              <a:t> de </a:t>
            </a:r>
            <a:r>
              <a:rPr lang="en-US" b="0" i="0" u="none" strike="noStrike" dirty="0">
                <a:solidFill>
                  <a:srgbClr val="3366CC"/>
                </a:solidFill>
                <a:effectLst/>
                <a:latin typeface="Arial" panose="020B0604020202020204" pitchFamily="34" charset="0"/>
                <a:hlinkClick r:id="rId8" tooltip="Equilíbrio dinâmico"/>
              </a:rPr>
              <a:t>equilíbrio dinâmico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controlados</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por</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mecanismos</a:t>
            </a:r>
            <a:r>
              <a:rPr lang="en-US" b="0" i="0" dirty="0">
                <a:solidFill>
                  <a:srgbClr val="202122"/>
                </a:solidFill>
                <a:effectLst/>
                <a:latin typeface="Arial" panose="020B0604020202020204" pitchFamily="34" charset="0"/>
              </a:rPr>
              <a:t> de </a:t>
            </a:r>
            <a:r>
              <a:rPr lang="en-US" b="0" i="0" dirty="0" err="1">
                <a:solidFill>
                  <a:srgbClr val="202122"/>
                </a:solidFill>
                <a:effectLst/>
                <a:latin typeface="Arial" panose="020B0604020202020204" pitchFamily="34" charset="0"/>
              </a:rPr>
              <a:t>regulação</a:t>
            </a:r>
            <a:r>
              <a:rPr lang="en-US" b="0" i="0" dirty="0">
                <a:solidFill>
                  <a:srgbClr val="202122"/>
                </a:solidFill>
                <a:effectLst/>
                <a:latin typeface="Arial" panose="020B0604020202020204" pitchFamily="34" charset="0"/>
              </a:rPr>
              <a:t> inter-</a:t>
            </a:r>
            <a:r>
              <a:rPr lang="en-US" b="0" i="0" dirty="0" err="1">
                <a:solidFill>
                  <a:srgbClr val="202122"/>
                </a:solidFill>
                <a:effectLst/>
                <a:latin typeface="Arial" panose="020B0604020202020204" pitchFamily="34" charset="0"/>
              </a:rPr>
              <a:t>relacionados</a:t>
            </a:r>
            <a:r>
              <a:rPr lang="en-US" b="0" i="0" dirty="0">
                <a:solidFill>
                  <a:srgbClr val="202122"/>
                </a:solidFill>
                <a:effectLst/>
                <a:latin typeface="Arial" panose="020B0604020202020204" pitchFamily="34" charset="0"/>
              </a:rPr>
              <a:t>.</a:t>
            </a:r>
            <a:r>
              <a:rPr lang="en-US" b="0" i="0" u="none" strike="noStrike" baseline="30000" dirty="0">
                <a:solidFill>
                  <a:srgbClr val="3366CC"/>
                </a:solidFill>
                <a:effectLst/>
                <a:latin typeface="Arial" panose="020B0604020202020204" pitchFamily="34" charset="0"/>
                <a:hlinkClick r:id="rId9"/>
              </a:rPr>
              <a:t>[2]</a:t>
            </a:r>
            <a:endParaRPr lang="pt-BR" altLang="en-US" dirty="0"/>
          </a:p>
        </p:txBody>
      </p:sp>
      <p:sp>
        <p:nvSpPr>
          <p:cNvPr id="61443" name="Espaço Reservado para Número de Slide 3">
            <a:extLst>
              <a:ext uri="{FF2B5EF4-FFF2-40B4-BE49-F238E27FC236}">
                <a16:creationId xmlns:a16="http://schemas.microsoft.com/office/drawing/2014/main" id="{A8C5A8DC-B4E5-DC49-AF31-8AA48B9AEBD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fld id="{41D15F8A-4898-7F4A-9A84-D4325D66A886}" type="slidenum">
              <a:rPr lang="pt-BR" altLang="en-US" sz="1200">
                <a:latin typeface="Calibri" panose="020F0502020204030204" pitchFamily="34" charset="0"/>
              </a:rPr>
              <a:pPr/>
              <a:t>30</a:t>
            </a:fld>
            <a:endParaRPr lang="pt-BR" altLang="en-US" sz="1200">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Espaço Reservado para Imagem de Slide 1">
            <a:extLst>
              <a:ext uri="{FF2B5EF4-FFF2-40B4-BE49-F238E27FC236}">
                <a16:creationId xmlns:a16="http://schemas.microsoft.com/office/drawing/2014/main" id="{37A76871-728A-3441-9B66-01CB2B3946D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2" name="Espaço Reservado para Anotações 2">
            <a:extLst>
              <a:ext uri="{FF2B5EF4-FFF2-40B4-BE49-F238E27FC236}">
                <a16:creationId xmlns:a16="http://schemas.microsoft.com/office/drawing/2014/main" id="{8F422293-8F08-9645-8A32-746E9AAF40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tLang="en-US"/>
              <a:t>As relações metabólicas complexas entre o anfitrião e sua mudança microbiota ao longo da vida e variam amplamente entre os indivíduos, afetando os fatores de risco de doenças e respostas terapêuticas através do metabolismo de droga.</a:t>
            </a:r>
          </a:p>
        </p:txBody>
      </p:sp>
      <p:sp>
        <p:nvSpPr>
          <p:cNvPr id="66563" name="Espaço Reservado para Número de Slide 3">
            <a:extLst>
              <a:ext uri="{FF2B5EF4-FFF2-40B4-BE49-F238E27FC236}">
                <a16:creationId xmlns:a16="http://schemas.microsoft.com/office/drawing/2014/main" id="{73E0CFB1-887C-F247-B9D3-719F8BA6B46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fld id="{FBBE24F1-0892-4C4A-AB73-B25FC7ACE7A7}" type="slidenum">
              <a:rPr lang="pt-BR" altLang="en-US" sz="1200">
                <a:latin typeface="Calibri" panose="020F0502020204030204" pitchFamily="34" charset="0"/>
              </a:rPr>
              <a:pPr/>
              <a:t>33</a:t>
            </a:fld>
            <a:endParaRPr lang="pt-BR" altLang="en-US" sz="1200">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Espaço Reservado para Imagem de Slide 1">
            <a:extLst>
              <a:ext uri="{FF2B5EF4-FFF2-40B4-BE49-F238E27FC236}">
                <a16:creationId xmlns:a16="http://schemas.microsoft.com/office/drawing/2014/main" id="{5393E7DE-96DE-2540-9A60-D6027418143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0" name="Espaço Reservado para Anotações 2">
            <a:extLst>
              <a:ext uri="{FF2B5EF4-FFF2-40B4-BE49-F238E27FC236}">
                <a16:creationId xmlns:a16="http://schemas.microsoft.com/office/drawing/2014/main" id="{EF39D01C-30F8-8F4E-B403-3A6FA66C03E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tLang="en-US"/>
              <a:t>As relações metabólicas complexas entre o anfitrião e sua mudança microbiota ao longo da vida e variam amplamente entre os indivíduos, afetando os fatores de risco de doenças e respostas terapêuticas através do metabolismo de droga.</a:t>
            </a:r>
          </a:p>
        </p:txBody>
      </p:sp>
      <p:sp>
        <p:nvSpPr>
          <p:cNvPr id="68611" name="Espaço Reservado para Número de Slide 3">
            <a:extLst>
              <a:ext uri="{FF2B5EF4-FFF2-40B4-BE49-F238E27FC236}">
                <a16:creationId xmlns:a16="http://schemas.microsoft.com/office/drawing/2014/main" id="{1F8F4BFF-6E17-7D48-B16E-E43AAB02E07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fld id="{571689CF-37F2-FF43-85BA-63A742E469C8}" type="slidenum">
              <a:rPr lang="pt-BR" altLang="en-US" sz="1200">
                <a:latin typeface="Calibri" panose="020F0502020204030204" pitchFamily="34" charset="0"/>
              </a:rPr>
              <a:pPr/>
              <a:t>35</a:t>
            </a:fld>
            <a:endParaRPr lang="pt-BR" altLang="en-US" sz="1200">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4"/>
                </a:solidFill>
                <a:effectLst/>
                <a:latin typeface="arial" panose="020B0604020202020204" pitchFamily="34" charset="0"/>
              </a:rPr>
              <a:t>O </a:t>
            </a:r>
            <a:r>
              <a:rPr lang="en-US" b="1" i="0" dirty="0" err="1">
                <a:solidFill>
                  <a:srgbClr val="202124"/>
                </a:solidFill>
                <a:effectLst/>
                <a:latin typeface="arial" panose="020B0604020202020204" pitchFamily="34" charset="0"/>
              </a:rPr>
              <a:t>abscesso</a:t>
            </a:r>
            <a:r>
              <a:rPr lang="en-US" b="1" i="0" dirty="0">
                <a:solidFill>
                  <a:srgbClr val="202124"/>
                </a:solidFill>
                <a:effectLst/>
                <a:latin typeface="arial" panose="020B0604020202020204" pitchFamily="34" charset="0"/>
              </a:rPr>
              <a:t> intra</a:t>
            </a:r>
            <a:r>
              <a:rPr lang="en-US" b="0" i="0" dirty="0">
                <a:solidFill>
                  <a:srgbClr val="202124"/>
                </a:solidFill>
                <a:effectLst/>
                <a:latin typeface="arial" panose="020B0604020202020204" pitchFamily="34" charset="0"/>
              </a:rPr>
              <a:t>-</a:t>
            </a:r>
            <a:r>
              <a:rPr lang="en-US" b="1" i="0" dirty="0">
                <a:solidFill>
                  <a:srgbClr val="202124"/>
                </a:solidFill>
                <a:effectLst/>
                <a:latin typeface="arial" panose="020B0604020202020204" pitchFamily="34" charset="0"/>
              </a:rPr>
              <a:t>abdominal</a:t>
            </a:r>
            <a:r>
              <a:rPr lang="en-US" b="0" i="0" dirty="0">
                <a:solidFill>
                  <a:srgbClr val="202124"/>
                </a:solidFill>
                <a:effectLst/>
                <a:latin typeface="arial" panose="020B0604020202020204" pitchFamily="34" charset="0"/>
              </a:rPr>
              <a:t> (AIA) </a:t>
            </a:r>
            <a:r>
              <a:rPr lang="en-US" b="0" i="0" dirty="0" err="1">
                <a:solidFill>
                  <a:srgbClr val="202124"/>
                </a:solidFill>
                <a:effectLst/>
                <a:latin typeface="arial" panose="020B0604020202020204" pitchFamily="34" charset="0"/>
              </a:rPr>
              <a:t>é</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uma</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coleção</a:t>
            </a:r>
            <a:r>
              <a:rPr lang="en-US" b="0" i="0" dirty="0">
                <a:solidFill>
                  <a:srgbClr val="202124"/>
                </a:solidFill>
                <a:effectLst/>
                <a:latin typeface="arial" panose="020B0604020202020204" pitchFamily="34" charset="0"/>
              </a:rPr>
              <a:t> </a:t>
            </a:r>
            <a:r>
              <a:rPr lang="en-US" b="1" i="0" dirty="0">
                <a:solidFill>
                  <a:srgbClr val="202124"/>
                </a:solidFill>
                <a:effectLst/>
                <a:latin typeface="arial" panose="020B0604020202020204" pitchFamily="34" charset="0"/>
              </a:rPr>
              <a:t>intra</a:t>
            </a:r>
            <a:r>
              <a:rPr lang="en-US" b="0" i="0" dirty="0">
                <a:solidFill>
                  <a:srgbClr val="202124"/>
                </a:solidFill>
                <a:effectLst/>
                <a:latin typeface="arial" panose="020B0604020202020204" pitchFamily="34" charset="0"/>
              </a:rPr>
              <a:t>-</a:t>
            </a:r>
            <a:r>
              <a:rPr lang="en-US" b="1" i="0" dirty="0">
                <a:solidFill>
                  <a:srgbClr val="202124"/>
                </a:solidFill>
                <a:effectLst/>
                <a:latin typeface="arial" panose="020B0604020202020204" pitchFamily="34" charset="0"/>
              </a:rPr>
              <a:t>abdominal</a:t>
            </a:r>
            <a:r>
              <a:rPr lang="en-US" b="0" i="0" dirty="0">
                <a:solidFill>
                  <a:srgbClr val="202124"/>
                </a:solidFill>
                <a:effectLst/>
                <a:latin typeface="arial" panose="020B0604020202020204" pitchFamily="34" charset="0"/>
              </a:rPr>
              <a:t> de pus </a:t>
            </a:r>
            <a:r>
              <a:rPr lang="en-US" b="0" i="0" dirty="0" err="1">
                <a:solidFill>
                  <a:srgbClr val="202124"/>
                </a:solidFill>
                <a:effectLst/>
                <a:latin typeface="arial" panose="020B0604020202020204" pitchFamily="34" charset="0"/>
              </a:rPr>
              <a:t>ou</a:t>
            </a:r>
            <a:r>
              <a:rPr lang="en-US" b="0" i="0" dirty="0">
                <a:solidFill>
                  <a:srgbClr val="202124"/>
                </a:solidFill>
                <a:effectLst/>
                <a:latin typeface="arial" panose="020B0604020202020204" pitchFamily="34" charset="0"/>
              </a:rPr>
              <a:t> de material </a:t>
            </a:r>
            <a:r>
              <a:rPr lang="en-US" b="0" i="0" dirty="0" err="1">
                <a:solidFill>
                  <a:srgbClr val="202124"/>
                </a:solidFill>
                <a:effectLst/>
                <a:latin typeface="arial" panose="020B0604020202020204" pitchFamily="34" charset="0"/>
              </a:rPr>
              <a:t>infectado</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geralmente</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decorrente</a:t>
            </a:r>
            <a:r>
              <a:rPr lang="en-US" b="0" i="0" dirty="0">
                <a:solidFill>
                  <a:srgbClr val="202124"/>
                </a:solidFill>
                <a:effectLst/>
                <a:latin typeface="arial" panose="020B0604020202020204" pitchFamily="34" charset="0"/>
              </a:rPr>
              <a:t> de </a:t>
            </a:r>
            <a:r>
              <a:rPr lang="en-US" b="0" i="0" dirty="0" err="1">
                <a:solidFill>
                  <a:srgbClr val="202124"/>
                </a:solidFill>
                <a:effectLst/>
                <a:latin typeface="arial" panose="020B0604020202020204" pitchFamily="34" charset="0"/>
              </a:rPr>
              <a:t>uma</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infecção</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localizada</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dentro</a:t>
            </a:r>
            <a:r>
              <a:rPr lang="en-US" b="0" i="0" dirty="0">
                <a:solidFill>
                  <a:srgbClr val="202124"/>
                </a:solidFill>
                <a:effectLst/>
                <a:latin typeface="arial" panose="020B0604020202020204" pitchFamily="34" charset="0"/>
              </a:rPr>
              <a:t> da </a:t>
            </a:r>
            <a:r>
              <a:rPr lang="en-US" b="0" i="0" dirty="0" err="1">
                <a:solidFill>
                  <a:srgbClr val="202124"/>
                </a:solidFill>
                <a:effectLst/>
                <a:latin typeface="arial" panose="020B0604020202020204" pitchFamily="34" charset="0"/>
              </a:rPr>
              <a:t>cavidade</a:t>
            </a:r>
            <a:r>
              <a:rPr lang="en-US" b="0" i="0" dirty="0">
                <a:solidFill>
                  <a:srgbClr val="202124"/>
                </a:solidFill>
                <a:effectLst/>
                <a:latin typeface="arial" panose="020B0604020202020204" pitchFamily="34" charset="0"/>
              </a:rPr>
              <a:t> peritoneal. </a:t>
            </a:r>
            <a:r>
              <a:rPr lang="en-US" b="0" i="0" dirty="0" err="1">
                <a:solidFill>
                  <a:srgbClr val="202124"/>
                </a:solidFill>
                <a:effectLst/>
                <a:latin typeface="arial" panose="020B0604020202020204" pitchFamily="34" charset="0"/>
              </a:rPr>
              <a:t>Pode</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envolver</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qualquer</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órgão</a:t>
            </a:r>
            <a:r>
              <a:rPr lang="en-US" b="0" i="0" dirty="0">
                <a:solidFill>
                  <a:srgbClr val="202124"/>
                </a:solidFill>
                <a:effectLst/>
                <a:latin typeface="arial" panose="020B0604020202020204" pitchFamily="34" charset="0"/>
              </a:rPr>
              <a:t> </a:t>
            </a:r>
            <a:r>
              <a:rPr lang="en-US" b="1" i="0" dirty="0">
                <a:solidFill>
                  <a:srgbClr val="202124"/>
                </a:solidFill>
                <a:effectLst/>
                <a:latin typeface="arial" panose="020B0604020202020204" pitchFamily="34" charset="0"/>
              </a:rPr>
              <a:t>intra</a:t>
            </a:r>
            <a:r>
              <a:rPr lang="en-US" b="0" i="0" dirty="0">
                <a:solidFill>
                  <a:srgbClr val="202124"/>
                </a:solidFill>
                <a:effectLst/>
                <a:latin typeface="arial" panose="020B0604020202020204" pitchFamily="34" charset="0"/>
              </a:rPr>
              <a:t>-</a:t>
            </a:r>
            <a:r>
              <a:rPr lang="en-US" b="1" i="0" dirty="0">
                <a:solidFill>
                  <a:srgbClr val="202124"/>
                </a:solidFill>
                <a:effectLst/>
                <a:latin typeface="arial" panose="020B0604020202020204" pitchFamily="34" charset="0"/>
              </a:rPr>
              <a:t>abdominal</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ou</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estar</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localizado</a:t>
            </a:r>
            <a:r>
              <a:rPr lang="en-US" b="0" i="0" dirty="0">
                <a:solidFill>
                  <a:srgbClr val="202124"/>
                </a:solidFill>
                <a:effectLst/>
                <a:latin typeface="arial" panose="020B0604020202020204" pitchFamily="34" charset="0"/>
              </a:rPr>
              <a:t> entre as </a:t>
            </a:r>
            <a:r>
              <a:rPr lang="en-US" b="0" i="0" dirty="0" err="1">
                <a:solidFill>
                  <a:srgbClr val="202124"/>
                </a:solidFill>
                <a:effectLst/>
                <a:latin typeface="arial" panose="020B0604020202020204" pitchFamily="34" charset="0"/>
              </a:rPr>
              <a:t>alças</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intestinais</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ou</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ficar</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solto</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na</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cavidade</a:t>
            </a:r>
            <a:r>
              <a:rPr lang="en-US" b="0" i="0" dirty="0">
                <a:solidFill>
                  <a:srgbClr val="202124"/>
                </a:solidFill>
                <a:effectLst/>
                <a:latin typeface="arial" panose="020B0604020202020204" pitchFamily="34" charset="0"/>
              </a:rPr>
              <a:t> peritoneal.</a:t>
            </a:r>
          </a:p>
          <a:p>
            <a:endParaRPr lang="en-US" b="0" i="0" dirty="0">
              <a:solidFill>
                <a:srgbClr val="202124"/>
              </a:solidFill>
              <a:effectLst/>
              <a:latin typeface="arial" panose="020B0604020202020204" pitchFamily="34" charset="0"/>
            </a:endParaRPr>
          </a:p>
          <a:p>
            <a:r>
              <a:rPr lang="en-US" b="1" i="0" dirty="0" err="1">
                <a:solidFill>
                  <a:srgbClr val="202124"/>
                </a:solidFill>
                <a:effectLst/>
                <a:latin typeface="arial" panose="020B0604020202020204" pitchFamily="34" charset="0"/>
              </a:rPr>
              <a:t>Celulite</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é</a:t>
            </a:r>
            <a:r>
              <a:rPr lang="en-US" b="0" i="0" dirty="0">
                <a:solidFill>
                  <a:srgbClr val="202124"/>
                </a:solidFill>
                <a:effectLst/>
                <a:latin typeface="arial" panose="020B0604020202020204" pitchFamily="34" charset="0"/>
              </a:rPr>
              <a:t> o </a:t>
            </a:r>
            <a:r>
              <a:rPr lang="en-US" b="0" i="0" dirty="0" err="1">
                <a:solidFill>
                  <a:srgbClr val="202124"/>
                </a:solidFill>
                <a:effectLst/>
                <a:latin typeface="arial" panose="020B0604020202020204" pitchFamily="34" charset="0"/>
              </a:rPr>
              <a:t>nome</a:t>
            </a:r>
            <a:r>
              <a:rPr lang="en-US" b="0" i="0" dirty="0">
                <a:solidFill>
                  <a:srgbClr val="202124"/>
                </a:solidFill>
                <a:effectLst/>
                <a:latin typeface="arial" panose="020B0604020202020204" pitchFamily="34" charset="0"/>
              </a:rPr>
              <a:t> popular da </a:t>
            </a:r>
            <a:r>
              <a:rPr lang="en-US" b="0" i="0" dirty="0" err="1">
                <a:solidFill>
                  <a:srgbClr val="202124"/>
                </a:solidFill>
                <a:effectLst/>
                <a:latin typeface="arial" panose="020B0604020202020204" pitchFamily="34" charset="0"/>
              </a:rPr>
              <a:t>lipodistrofia</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ginoide</a:t>
            </a:r>
            <a:r>
              <a:rPr lang="en-US" b="0" i="0" dirty="0">
                <a:solidFill>
                  <a:srgbClr val="202124"/>
                </a:solidFill>
                <a:effectLst/>
                <a:latin typeface="arial" panose="020B0604020202020204" pitchFamily="34" charset="0"/>
              </a:rPr>
              <a:t>, que </a:t>
            </a:r>
            <a:r>
              <a:rPr lang="en-US" b="0" i="0" dirty="0" err="1">
                <a:solidFill>
                  <a:srgbClr val="202124"/>
                </a:solidFill>
                <a:effectLst/>
                <a:latin typeface="arial" panose="020B0604020202020204" pitchFamily="34" charset="0"/>
              </a:rPr>
              <a:t>é</a:t>
            </a:r>
            <a:r>
              <a:rPr lang="en-US" b="0" i="0" dirty="0">
                <a:solidFill>
                  <a:srgbClr val="202124"/>
                </a:solidFill>
                <a:effectLst/>
                <a:latin typeface="arial" panose="020B0604020202020204" pitchFamily="34" charset="0"/>
              </a:rPr>
              <a:t> o </a:t>
            </a:r>
            <a:r>
              <a:rPr lang="en-US" b="0" i="0" dirty="0" err="1">
                <a:solidFill>
                  <a:srgbClr val="202124"/>
                </a:solidFill>
                <a:effectLst/>
                <a:latin typeface="arial" panose="020B0604020202020204" pitchFamily="34" charset="0"/>
              </a:rPr>
              <a:t>acúmulo</a:t>
            </a:r>
            <a:r>
              <a:rPr lang="en-US" b="0" i="0" dirty="0">
                <a:solidFill>
                  <a:srgbClr val="202124"/>
                </a:solidFill>
                <a:effectLst/>
                <a:latin typeface="arial" panose="020B0604020202020204" pitchFamily="34" charset="0"/>
              </a:rPr>
              <a:t> de </a:t>
            </a:r>
            <a:r>
              <a:rPr lang="en-US" b="0" i="0" dirty="0" err="1">
                <a:solidFill>
                  <a:srgbClr val="202124"/>
                </a:solidFill>
                <a:effectLst/>
                <a:latin typeface="arial" panose="020B0604020202020204" pitchFamily="34" charset="0"/>
              </a:rPr>
              <a:t>gordura</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embaixo</a:t>
            </a:r>
            <a:r>
              <a:rPr lang="en-US" b="0" i="0" dirty="0">
                <a:solidFill>
                  <a:srgbClr val="202124"/>
                </a:solidFill>
                <a:effectLst/>
                <a:latin typeface="arial" panose="020B0604020202020204" pitchFamily="34" charset="0"/>
              </a:rPr>
              <a:t> da </a:t>
            </a:r>
            <a:r>
              <a:rPr lang="en-US" b="0" i="0" dirty="0" err="1">
                <a:solidFill>
                  <a:srgbClr val="202124"/>
                </a:solidFill>
                <a:effectLst/>
                <a:latin typeface="arial" panose="020B0604020202020204" pitchFamily="34" charset="0"/>
              </a:rPr>
              <a:t>pele</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Caracteriza</a:t>
            </a:r>
            <a:r>
              <a:rPr lang="en-US" b="0" i="0" dirty="0">
                <a:solidFill>
                  <a:srgbClr val="202124"/>
                </a:solidFill>
                <a:effectLst/>
                <a:latin typeface="arial" panose="020B0604020202020204" pitchFamily="34" charset="0"/>
              </a:rPr>
              <a:t>-se </a:t>
            </a:r>
            <a:r>
              <a:rPr lang="en-US" b="0" i="0" dirty="0" err="1">
                <a:solidFill>
                  <a:srgbClr val="202124"/>
                </a:solidFill>
                <a:effectLst/>
                <a:latin typeface="arial" panose="020B0604020202020204" pitchFamily="34" charset="0"/>
              </a:rPr>
              <a:t>pelo</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aspecto</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ondulado</a:t>
            </a:r>
            <a:r>
              <a:rPr lang="en-US" b="0" i="0" dirty="0">
                <a:solidFill>
                  <a:srgbClr val="202124"/>
                </a:solidFill>
                <a:effectLst/>
                <a:latin typeface="arial" panose="020B0604020202020204" pitchFamily="34" charset="0"/>
              </a:rPr>
              <a:t> da </a:t>
            </a:r>
            <a:r>
              <a:rPr lang="en-US" b="0" i="0" dirty="0" err="1">
                <a:solidFill>
                  <a:srgbClr val="202124"/>
                </a:solidFill>
                <a:effectLst/>
                <a:latin typeface="arial" panose="020B0604020202020204" pitchFamily="34" charset="0"/>
              </a:rPr>
              <a:t>pele</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tipo</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casca</a:t>
            </a:r>
            <a:r>
              <a:rPr lang="en-US" b="0" i="0" dirty="0">
                <a:solidFill>
                  <a:srgbClr val="202124"/>
                </a:solidFill>
                <a:effectLst/>
                <a:latin typeface="arial" panose="020B0604020202020204" pitchFamily="34" charset="0"/>
              </a:rPr>
              <a:t> de </a:t>
            </a:r>
            <a:r>
              <a:rPr lang="en-US" b="0" i="0" dirty="0" err="1">
                <a:solidFill>
                  <a:srgbClr val="202124"/>
                </a:solidFill>
                <a:effectLst/>
                <a:latin typeface="arial" panose="020B0604020202020204" pitchFamily="34" charset="0"/>
              </a:rPr>
              <a:t>laranja</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em</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algumas</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áreas</a:t>
            </a:r>
            <a:r>
              <a:rPr lang="en-US" b="0" i="0" dirty="0">
                <a:solidFill>
                  <a:srgbClr val="202124"/>
                </a:solidFill>
                <a:effectLst/>
                <a:latin typeface="arial" panose="020B0604020202020204" pitchFamily="34" charset="0"/>
              </a:rPr>
              <a:t> do </a:t>
            </a:r>
            <a:r>
              <a:rPr lang="en-US" b="0" i="0" dirty="0" err="1">
                <a:solidFill>
                  <a:srgbClr val="202124"/>
                </a:solidFill>
                <a:effectLst/>
                <a:latin typeface="arial" panose="020B0604020202020204" pitchFamily="34" charset="0"/>
              </a:rPr>
              <a:t>corpo</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Afeta</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cerca</a:t>
            </a:r>
            <a:r>
              <a:rPr lang="en-US" b="0" i="0" dirty="0">
                <a:solidFill>
                  <a:srgbClr val="202124"/>
                </a:solidFill>
                <a:effectLst/>
                <a:latin typeface="arial" panose="020B0604020202020204" pitchFamily="34" charset="0"/>
              </a:rPr>
              <a:t> de 95% das </a:t>
            </a:r>
            <a:r>
              <a:rPr lang="en-US" b="0" i="0" dirty="0" err="1">
                <a:solidFill>
                  <a:srgbClr val="202124"/>
                </a:solidFill>
                <a:effectLst/>
                <a:latin typeface="arial" panose="020B0604020202020204" pitchFamily="34" charset="0"/>
              </a:rPr>
              <a:t>mulheres</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após</a:t>
            </a:r>
            <a:r>
              <a:rPr lang="en-US" b="0" i="0" dirty="0">
                <a:solidFill>
                  <a:srgbClr val="202124"/>
                </a:solidFill>
                <a:effectLst/>
                <a:latin typeface="arial" panose="020B0604020202020204" pitchFamily="34" charset="0"/>
              </a:rPr>
              <a:t> a </a:t>
            </a:r>
            <a:r>
              <a:rPr lang="en-US" b="0" i="0" dirty="0" err="1">
                <a:solidFill>
                  <a:srgbClr val="202124"/>
                </a:solidFill>
                <a:effectLst/>
                <a:latin typeface="arial" panose="020B0604020202020204" pitchFamily="34" charset="0"/>
              </a:rPr>
              <a:t>puberdade</a:t>
            </a:r>
            <a:r>
              <a:rPr lang="en-US" b="0" i="0" dirty="0">
                <a:solidFill>
                  <a:srgbClr val="202124"/>
                </a:solidFill>
                <a:effectLst/>
                <a:latin typeface="arial" panose="020B0604020202020204" pitchFamily="34" charset="0"/>
              </a:rPr>
              <a:t>, de </a:t>
            </a:r>
            <a:r>
              <a:rPr lang="en-US" b="0" i="0" dirty="0" err="1">
                <a:solidFill>
                  <a:srgbClr val="202124"/>
                </a:solidFill>
                <a:effectLst/>
                <a:latin typeface="arial" panose="020B0604020202020204" pitchFamily="34" charset="0"/>
              </a:rPr>
              <a:t>todas</a:t>
            </a:r>
            <a:r>
              <a:rPr lang="en-US" b="0" i="0" dirty="0">
                <a:solidFill>
                  <a:srgbClr val="202124"/>
                </a:solidFill>
                <a:effectLst/>
                <a:latin typeface="arial" panose="020B0604020202020204" pitchFamily="34" charset="0"/>
              </a:rPr>
              <a:t> as </a:t>
            </a:r>
            <a:r>
              <a:rPr lang="en-US" b="0" i="0" dirty="0" err="1">
                <a:solidFill>
                  <a:srgbClr val="202124"/>
                </a:solidFill>
                <a:effectLst/>
                <a:latin typeface="arial" panose="020B0604020202020204" pitchFamily="34" charset="0"/>
              </a:rPr>
              <a:t>etnias</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embora</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seja</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mais</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comum</a:t>
            </a:r>
            <a:r>
              <a:rPr lang="en-US" b="0" i="0" dirty="0">
                <a:solidFill>
                  <a:srgbClr val="202124"/>
                </a:solidFill>
                <a:effectLst/>
                <a:latin typeface="arial" panose="020B0604020202020204" pitchFamily="34" charset="0"/>
              </a:rPr>
              <a:t> entre as de </a:t>
            </a:r>
            <a:r>
              <a:rPr lang="en-US" b="0" i="0" dirty="0" err="1">
                <a:solidFill>
                  <a:srgbClr val="202124"/>
                </a:solidFill>
                <a:effectLst/>
                <a:latin typeface="arial" panose="020B0604020202020204" pitchFamily="34" charset="0"/>
              </a:rPr>
              <a:t>pele</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branca</a:t>
            </a:r>
            <a:r>
              <a:rPr lang="en-US" b="0" i="0" dirty="0">
                <a:solidFill>
                  <a:srgbClr val="202124"/>
                </a:solidFill>
                <a:effectLst/>
                <a:latin typeface="arial" panose="020B0604020202020204" pitchFamily="34" charset="0"/>
              </a:rPr>
              <a:t>.</a:t>
            </a:r>
          </a:p>
          <a:p>
            <a:endParaRPr lang="en-BR" dirty="0"/>
          </a:p>
        </p:txBody>
      </p:sp>
      <p:sp>
        <p:nvSpPr>
          <p:cNvPr id="4" name="Slide Number Placeholder 3"/>
          <p:cNvSpPr>
            <a:spLocks noGrp="1"/>
          </p:cNvSpPr>
          <p:nvPr>
            <p:ph type="sldNum" sz="quarter" idx="5"/>
          </p:nvPr>
        </p:nvSpPr>
        <p:spPr/>
        <p:txBody>
          <a:bodyPr/>
          <a:lstStyle/>
          <a:p>
            <a:fld id="{F049981E-E9BE-9141-B7FD-1D0BA6A2FCD0}" type="slidenum">
              <a:rPr lang="pt-BR" altLang="en-US" smtClean="0"/>
              <a:pPr/>
              <a:t>36</a:t>
            </a:fld>
            <a:endParaRPr lang="pt-BR" altLang="en-US"/>
          </a:p>
        </p:txBody>
      </p:sp>
    </p:spTree>
    <p:extLst>
      <p:ext uri="{BB962C8B-B14F-4D97-AF65-F5344CB8AC3E}">
        <p14:creationId xmlns:p14="http://schemas.microsoft.com/office/powerpoint/2010/main" val="2910512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t>
            </a:r>
            <a:r>
              <a:rPr lang="en-BR" dirty="0"/>
              <a:t>nfeçao no coração</a:t>
            </a:r>
          </a:p>
        </p:txBody>
      </p:sp>
      <p:sp>
        <p:nvSpPr>
          <p:cNvPr id="4" name="Slide Number Placeholder 3"/>
          <p:cNvSpPr>
            <a:spLocks noGrp="1"/>
          </p:cNvSpPr>
          <p:nvPr>
            <p:ph type="sldNum" sz="quarter" idx="5"/>
          </p:nvPr>
        </p:nvSpPr>
        <p:spPr/>
        <p:txBody>
          <a:bodyPr/>
          <a:lstStyle/>
          <a:p>
            <a:fld id="{F049981E-E9BE-9141-B7FD-1D0BA6A2FCD0}" type="slidenum">
              <a:rPr lang="pt-BR" altLang="en-US" smtClean="0"/>
              <a:pPr/>
              <a:t>37</a:t>
            </a:fld>
            <a:endParaRPr lang="pt-BR" altLang="en-US"/>
          </a:p>
        </p:txBody>
      </p:sp>
    </p:spTree>
    <p:extLst>
      <p:ext uri="{BB962C8B-B14F-4D97-AF65-F5344CB8AC3E}">
        <p14:creationId xmlns:p14="http://schemas.microsoft.com/office/powerpoint/2010/main" val="2492076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4FB2DB81-CC05-2041-A1BE-BB3CE9E7A82A}"/>
              </a:ext>
            </a:extLst>
          </p:cNvPr>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useBgFill="1">
        <p:nvSpPr>
          <p:cNvPr id="5" name="Rounded Rectangle 7">
            <a:extLst>
              <a:ext uri="{FF2B5EF4-FFF2-40B4-BE49-F238E27FC236}">
                <a16:creationId xmlns:a16="http://schemas.microsoft.com/office/drawing/2014/main" id="{2B1D4043-347D-3F45-AD23-327F98B20E30}"/>
              </a:ext>
            </a:extLst>
          </p:cNvPr>
          <p:cNvSpPr/>
          <p:nvPr/>
        </p:nvSpPr>
        <p:spPr>
          <a:xfrm>
            <a:off x="92075" y="101600"/>
            <a:ext cx="8959850" cy="6664325"/>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8">
            <a:extLst>
              <a:ext uri="{FF2B5EF4-FFF2-40B4-BE49-F238E27FC236}">
                <a16:creationId xmlns:a16="http://schemas.microsoft.com/office/drawing/2014/main" id="{5F37516D-BAE7-0149-8A36-FD6C6B691C31}"/>
              </a:ext>
            </a:extLst>
          </p:cNvPr>
          <p:cNvSpPr/>
          <p:nvPr/>
        </p:nvSpPr>
        <p:spPr>
          <a:xfrm>
            <a:off x="1024469" y="1844824"/>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F94559EC-6D23-4D46-A654-E69C906EF501}"/>
              </a:ext>
            </a:extLst>
          </p:cNvPr>
          <p:cNvSpPr/>
          <p:nvPr/>
        </p:nvSpPr>
        <p:spPr>
          <a:xfrm>
            <a:off x="1123950" y="1957388"/>
            <a:ext cx="6948488" cy="2246312"/>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10">
            <a:extLst>
              <a:ext uri="{FF2B5EF4-FFF2-40B4-BE49-F238E27FC236}">
                <a16:creationId xmlns:a16="http://schemas.microsoft.com/office/drawing/2014/main" id="{AD7AD289-BC4C-3545-8E09-5D2DD8F6030F}"/>
              </a:ext>
            </a:extLst>
          </p:cNvPr>
          <p:cNvSpPr/>
          <p:nvPr/>
        </p:nvSpPr>
        <p:spPr>
          <a:xfrm>
            <a:off x="1220788" y="3460750"/>
            <a:ext cx="6754812" cy="665163"/>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Rectangle 9">
            <a:extLst>
              <a:ext uri="{FF2B5EF4-FFF2-40B4-BE49-F238E27FC236}">
                <a16:creationId xmlns:a16="http://schemas.microsoft.com/office/drawing/2014/main" id="{164FD0B2-8B7F-9048-8319-A5E5D55CB562}"/>
              </a:ext>
            </a:extLst>
          </p:cNvPr>
          <p:cNvSpPr/>
          <p:nvPr/>
        </p:nvSpPr>
        <p:spPr>
          <a:xfrm>
            <a:off x="1217613" y="2041525"/>
            <a:ext cx="6761162" cy="2078038"/>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Subtitle 2"/>
          <p:cNvSpPr>
            <a:spLocks noGrp="1"/>
          </p:cNvSpPr>
          <p:nvPr>
            <p:ph type="subTitle" idx="1"/>
          </p:nvPr>
        </p:nvSpPr>
        <p:spPr>
          <a:xfrm>
            <a:off x="1321834" y="3550422"/>
            <a:ext cx="6553200" cy="457200"/>
          </a:xfrm>
        </p:spPr>
        <p:txBody>
          <a:bodyPr>
            <a:normAutofit/>
          </a:bodyPr>
          <a:lstStyle>
            <a:lvl1pPr marL="0" indent="0" algn="ctr">
              <a:buNone/>
              <a:defRPr sz="1800" cap="none"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dirty="0"/>
              <a:t>Clique para editar o estilo do subtítulo mestre</a:t>
            </a:r>
            <a:endParaRPr lang="en-US" dirty="0"/>
          </a:p>
        </p:txBody>
      </p:sp>
      <p:sp>
        <p:nvSpPr>
          <p:cNvPr id="2" name="Title 1"/>
          <p:cNvSpPr>
            <a:spLocks noGrp="1"/>
          </p:cNvSpPr>
          <p:nvPr>
            <p:ph type="ctrTitle"/>
          </p:nvPr>
        </p:nvSpPr>
        <p:spPr>
          <a:xfrm>
            <a:off x="1283734" y="2129255"/>
            <a:ext cx="6629400" cy="1219201"/>
          </a:xfrm>
        </p:spPr>
        <p:txBody>
          <a:bodyPr anchor="b">
            <a:noAutofit/>
          </a:bodyPr>
          <a:lstStyle>
            <a:lvl1pPr>
              <a:defRPr sz="4000">
                <a:solidFill>
                  <a:schemeClr val="accent1">
                    <a:lumMod val="50000"/>
                  </a:schemeClr>
                </a:solidFill>
              </a:defRPr>
            </a:lvl1pPr>
          </a:lstStyle>
          <a:p>
            <a:r>
              <a:rPr lang="pt-BR"/>
              <a:t>Clique para editar o título mestre</a:t>
            </a:r>
            <a:endParaRPr lang="en-US" dirty="0"/>
          </a:p>
        </p:txBody>
      </p:sp>
      <p:sp>
        <p:nvSpPr>
          <p:cNvPr id="10" name="Date Placeholder 3">
            <a:extLst>
              <a:ext uri="{FF2B5EF4-FFF2-40B4-BE49-F238E27FC236}">
                <a16:creationId xmlns:a16="http://schemas.microsoft.com/office/drawing/2014/main" id="{BFE25604-1C5B-9840-A74F-2E5DC8FD1442}"/>
              </a:ext>
            </a:extLst>
          </p:cNvPr>
          <p:cNvSpPr>
            <a:spLocks noGrp="1"/>
          </p:cNvSpPr>
          <p:nvPr>
            <p:ph type="dt" sz="half" idx="10"/>
          </p:nvPr>
        </p:nvSpPr>
        <p:spPr/>
        <p:txBody>
          <a:bodyPr/>
          <a:lstStyle>
            <a:lvl1pPr>
              <a:defRPr/>
            </a:lvl1pPr>
          </a:lstStyle>
          <a:p>
            <a:fld id="{EC6A025F-981A-4542-B444-D0DC0B150BBA}" type="datetimeFigureOut">
              <a:rPr lang="pt-BR" altLang="en-US"/>
              <a:pPr/>
              <a:t>26/09/2022</a:t>
            </a:fld>
            <a:endParaRPr lang="pt-BR" altLang="en-US"/>
          </a:p>
        </p:txBody>
      </p:sp>
      <p:sp>
        <p:nvSpPr>
          <p:cNvPr id="11" name="Footer Placeholder 4">
            <a:extLst>
              <a:ext uri="{FF2B5EF4-FFF2-40B4-BE49-F238E27FC236}">
                <a16:creationId xmlns:a16="http://schemas.microsoft.com/office/drawing/2014/main" id="{56C9C88B-5759-7C40-B185-1198592C5099}"/>
              </a:ext>
            </a:extLst>
          </p:cNvPr>
          <p:cNvSpPr>
            <a:spLocks noGrp="1"/>
          </p:cNvSpPr>
          <p:nvPr>
            <p:ph type="ftr" sz="quarter" idx="11"/>
          </p:nvPr>
        </p:nvSpPr>
        <p:spPr/>
        <p:txBody>
          <a:bodyPr/>
          <a:lstStyle>
            <a:lvl1pPr>
              <a:defRPr/>
            </a:lvl1pPr>
          </a:lstStyle>
          <a:p>
            <a:pPr>
              <a:defRPr/>
            </a:pPr>
            <a:endParaRPr lang="pt-BR"/>
          </a:p>
        </p:txBody>
      </p:sp>
    </p:spTree>
    <p:extLst>
      <p:ext uri="{BB962C8B-B14F-4D97-AF65-F5344CB8AC3E}">
        <p14:creationId xmlns:p14="http://schemas.microsoft.com/office/powerpoint/2010/main" val="2370893928"/>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a:p>
        </p:txBody>
      </p:sp>
      <p:sp>
        <p:nvSpPr>
          <p:cNvPr id="3" name="Vertical Text Placeholder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a:extLst>
              <a:ext uri="{FF2B5EF4-FFF2-40B4-BE49-F238E27FC236}">
                <a16:creationId xmlns:a16="http://schemas.microsoft.com/office/drawing/2014/main" id="{8C3F9353-0A77-F846-9F8C-D7FA982E2D5A}"/>
              </a:ext>
            </a:extLst>
          </p:cNvPr>
          <p:cNvSpPr>
            <a:spLocks noGrp="1"/>
          </p:cNvSpPr>
          <p:nvPr>
            <p:ph type="dt" sz="half" idx="10"/>
          </p:nvPr>
        </p:nvSpPr>
        <p:spPr/>
        <p:txBody>
          <a:bodyPr/>
          <a:lstStyle>
            <a:lvl1pPr>
              <a:defRPr/>
            </a:lvl1pPr>
          </a:lstStyle>
          <a:p>
            <a:fld id="{AA540D9B-2068-0D4D-A9F1-2A8D46419722}" type="datetimeFigureOut">
              <a:rPr lang="pt-BR" altLang="en-US"/>
              <a:pPr/>
              <a:t>26/09/2022</a:t>
            </a:fld>
            <a:endParaRPr lang="pt-BR" altLang="en-US"/>
          </a:p>
        </p:txBody>
      </p:sp>
      <p:sp>
        <p:nvSpPr>
          <p:cNvPr id="5" name="Footer Placeholder 4">
            <a:extLst>
              <a:ext uri="{FF2B5EF4-FFF2-40B4-BE49-F238E27FC236}">
                <a16:creationId xmlns:a16="http://schemas.microsoft.com/office/drawing/2014/main" id="{522182D7-F52A-7044-AAA0-13F5930EDC6C}"/>
              </a:ext>
            </a:extLst>
          </p:cNvPr>
          <p:cNvSpPr>
            <a:spLocks noGrp="1"/>
          </p:cNvSpPr>
          <p:nvPr>
            <p:ph type="ftr" sz="quarter" idx="11"/>
          </p:nvPr>
        </p:nvSpPr>
        <p:spPr/>
        <p:txBody>
          <a:bodyPr/>
          <a:lstStyle>
            <a:lvl1pPr>
              <a:defRPr/>
            </a:lvl1pPr>
          </a:lstStyle>
          <a:p>
            <a:pPr>
              <a:defRPr/>
            </a:pPr>
            <a:endParaRPr lang="pt-BR"/>
          </a:p>
        </p:txBody>
      </p:sp>
      <p:sp>
        <p:nvSpPr>
          <p:cNvPr id="6" name="Slide Number Placeholder 5">
            <a:extLst>
              <a:ext uri="{FF2B5EF4-FFF2-40B4-BE49-F238E27FC236}">
                <a16:creationId xmlns:a16="http://schemas.microsoft.com/office/drawing/2014/main" id="{4D362463-1BF8-3549-B9A7-78BB202A417E}"/>
              </a:ext>
            </a:extLst>
          </p:cNvPr>
          <p:cNvSpPr>
            <a:spLocks noGrp="1"/>
          </p:cNvSpPr>
          <p:nvPr>
            <p:ph type="sldNum" sz="quarter" idx="12"/>
          </p:nvPr>
        </p:nvSpPr>
        <p:spPr/>
        <p:txBody>
          <a:bodyPr/>
          <a:lstStyle>
            <a:lvl1pPr>
              <a:defRPr/>
            </a:lvl1pPr>
          </a:lstStyle>
          <a:p>
            <a:fld id="{F56BFFF2-F716-904A-ACFB-D89E7511DEE5}" type="slidenum">
              <a:rPr lang="pt-BR" altLang="en-US"/>
              <a:pPr/>
              <a:t>‹#›</a:t>
            </a:fld>
            <a:endParaRPr lang="pt-BR" altLang="en-US"/>
          </a:p>
        </p:txBody>
      </p:sp>
    </p:spTree>
    <p:extLst>
      <p:ext uri="{BB962C8B-B14F-4D97-AF65-F5344CB8AC3E}">
        <p14:creationId xmlns:p14="http://schemas.microsoft.com/office/powerpoint/2010/main" val="2161107615"/>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e texto verticais">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5B82A182-0055-DB45-A96D-ABCFB25E2C38}"/>
              </a:ext>
            </a:extLst>
          </p:cNvPr>
          <p:cNvSpPr/>
          <p:nvPr/>
        </p:nvSpPr>
        <p:spPr>
          <a:xfrm>
            <a:off x="6861175" y="228600"/>
            <a:ext cx="1860550" cy="6122988"/>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7">
            <a:extLst>
              <a:ext uri="{FF2B5EF4-FFF2-40B4-BE49-F238E27FC236}">
                <a16:creationId xmlns:a16="http://schemas.microsoft.com/office/drawing/2014/main" id="{A5ABB6AC-6FD6-CB48-97DA-7F7A4A007618}"/>
              </a:ext>
            </a:extLst>
          </p:cNvPr>
          <p:cNvSpPr/>
          <p:nvPr/>
        </p:nvSpPr>
        <p:spPr>
          <a:xfrm>
            <a:off x="6954838" y="350838"/>
            <a:ext cx="1673225" cy="5876925"/>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Vertical Title 1"/>
          <p:cNvSpPr>
            <a:spLocks noGrp="1"/>
          </p:cNvSpPr>
          <p:nvPr>
            <p:ph type="title" orient="vert"/>
          </p:nvPr>
        </p:nvSpPr>
        <p:spPr>
          <a:xfrm>
            <a:off x="7048577" y="395427"/>
            <a:ext cx="1485531" cy="5788981"/>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6" name="Date Placeholder 3">
            <a:extLst>
              <a:ext uri="{FF2B5EF4-FFF2-40B4-BE49-F238E27FC236}">
                <a16:creationId xmlns:a16="http://schemas.microsoft.com/office/drawing/2014/main" id="{68C473C1-7B93-7D49-8F91-101A4815BEC0}"/>
              </a:ext>
            </a:extLst>
          </p:cNvPr>
          <p:cNvSpPr>
            <a:spLocks noGrp="1"/>
          </p:cNvSpPr>
          <p:nvPr>
            <p:ph type="dt" sz="half" idx="10"/>
          </p:nvPr>
        </p:nvSpPr>
        <p:spPr/>
        <p:txBody>
          <a:bodyPr/>
          <a:lstStyle>
            <a:lvl1pPr>
              <a:defRPr/>
            </a:lvl1pPr>
          </a:lstStyle>
          <a:p>
            <a:fld id="{D1E4CD05-6108-7C4A-A78F-5030155EBC52}" type="datetimeFigureOut">
              <a:rPr lang="pt-BR" altLang="en-US"/>
              <a:pPr/>
              <a:t>26/09/2022</a:t>
            </a:fld>
            <a:endParaRPr lang="pt-BR" altLang="en-US"/>
          </a:p>
        </p:txBody>
      </p:sp>
      <p:sp>
        <p:nvSpPr>
          <p:cNvPr id="7" name="Footer Placeholder 4">
            <a:extLst>
              <a:ext uri="{FF2B5EF4-FFF2-40B4-BE49-F238E27FC236}">
                <a16:creationId xmlns:a16="http://schemas.microsoft.com/office/drawing/2014/main" id="{A3AFCBAE-55BE-A943-92BE-9CCE8BE24F6B}"/>
              </a:ext>
            </a:extLst>
          </p:cNvPr>
          <p:cNvSpPr>
            <a:spLocks noGrp="1"/>
          </p:cNvSpPr>
          <p:nvPr>
            <p:ph type="ftr" sz="quarter" idx="11"/>
          </p:nvPr>
        </p:nvSpPr>
        <p:spPr/>
        <p:txBody>
          <a:bodyPr/>
          <a:lstStyle>
            <a:lvl1pPr>
              <a:defRPr/>
            </a:lvl1pPr>
          </a:lstStyle>
          <a:p>
            <a:pPr>
              <a:defRPr/>
            </a:pPr>
            <a:endParaRPr lang="pt-BR"/>
          </a:p>
        </p:txBody>
      </p:sp>
      <p:sp>
        <p:nvSpPr>
          <p:cNvPr id="8" name="Slide Number Placeholder 5">
            <a:extLst>
              <a:ext uri="{FF2B5EF4-FFF2-40B4-BE49-F238E27FC236}">
                <a16:creationId xmlns:a16="http://schemas.microsoft.com/office/drawing/2014/main" id="{5A52882B-EB39-9F4F-9874-D2E4EE9316F2}"/>
              </a:ext>
            </a:extLst>
          </p:cNvPr>
          <p:cNvSpPr>
            <a:spLocks noGrp="1"/>
          </p:cNvSpPr>
          <p:nvPr>
            <p:ph type="sldNum" sz="quarter" idx="12"/>
          </p:nvPr>
        </p:nvSpPr>
        <p:spPr/>
        <p:txBody>
          <a:bodyPr/>
          <a:lstStyle>
            <a:lvl1pPr>
              <a:defRPr/>
            </a:lvl1pPr>
          </a:lstStyle>
          <a:p>
            <a:fld id="{2724B27F-48C7-AE45-A12D-520E71F3B17A}" type="slidenum">
              <a:rPr lang="pt-BR" altLang="en-US"/>
              <a:pPr/>
              <a:t>‹#›</a:t>
            </a:fld>
            <a:endParaRPr lang="pt-BR" altLang="en-US"/>
          </a:p>
        </p:txBody>
      </p:sp>
    </p:spTree>
    <p:extLst>
      <p:ext uri="{BB962C8B-B14F-4D97-AF65-F5344CB8AC3E}">
        <p14:creationId xmlns:p14="http://schemas.microsoft.com/office/powerpoint/2010/main" val="1614182361"/>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a:xfrm>
            <a:off x="426128" y="260649"/>
            <a:ext cx="8260672" cy="936104"/>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a:defRPr cap="none" baseline="0">
                <a:solidFill>
                  <a:schemeClr val="accent1">
                    <a:lumMod val="50000"/>
                  </a:schemeClr>
                </a:solidFill>
                <a:effectLst>
                  <a:outerShdw blurRad="38100" dist="38100" dir="2700000" algn="tl">
                    <a:srgbClr val="000000">
                      <a:alpha val="43137"/>
                    </a:srgbClr>
                  </a:outerShdw>
                </a:effectLst>
              </a:defRPr>
            </a:lvl1pPr>
          </a:lstStyle>
          <a:p>
            <a:r>
              <a:rPr lang="pt-BR" dirty="0"/>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a:extLst>
              <a:ext uri="{FF2B5EF4-FFF2-40B4-BE49-F238E27FC236}">
                <a16:creationId xmlns:a16="http://schemas.microsoft.com/office/drawing/2014/main" id="{2A816F7A-F933-4C43-AA66-629C90B7AFF0}"/>
              </a:ext>
            </a:extLst>
          </p:cNvPr>
          <p:cNvSpPr>
            <a:spLocks noGrp="1"/>
          </p:cNvSpPr>
          <p:nvPr>
            <p:ph type="dt" sz="half" idx="10"/>
          </p:nvPr>
        </p:nvSpPr>
        <p:spPr/>
        <p:txBody>
          <a:bodyPr/>
          <a:lstStyle>
            <a:lvl1pPr>
              <a:defRPr/>
            </a:lvl1pPr>
          </a:lstStyle>
          <a:p>
            <a:fld id="{E1E5BDFA-95B4-8745-85D7-009B8E63141C}" type="datetimeFigureOut">
              <a:rPr lang="pt-BR" altLang="en-US"/>
              <a:pPr/>
              <a:t>26/09/2022</a:t>
            </a:fld>
            <a:endParaRPr lang="pt-BR" altLang="en-US"/>
          </a:p>
        </p:txBody>
      </p:sp>
      <p:sp>
        <p:nvSpPr>
          <p:cNvPr id="5" name="Footer Placeholder 4">
            <a:extLst>
              <a:ext uri="{FF2B5EF4-FFF2-40B4-BE49-F238E27FC236}">
                <a16:creationId xmlns:a16="http://schemas.microsoft.com/office/drawing/2014/main" id="{C7078152-E45F-5940-B6D1-639907A9FF3E}"/>
              </a:ext>
            </a:extLst>
          </p:cNvPr>
          <p:cNvSpPr>
            <a:spLocks noGrp="1"/>
          </p:cNvSpPr>
          <p:nvPr>
            <p:ph type="ftr" sz="quarter" idx="11"/>
          </p:nvPr>
        </p:nvSpPr>
        <p:spPr/>
        <p:txBody>
          <a:bodyPr/>
          <a:lstStyle>
            <a:lvl1pPr>
              <a:defRPr/>
            </a:lvl1pPr>
          </a:lstStyle>
          <a:p>
            <a:pPr>
              <a:defRPr/>
            </a:pPr>
            <a:endParaRPr lang="pt-BR"/>
          </a:p>
        </p:txBody>
      </p:sp>
      <p:sp>
        <p:nvSpPr>
          <p:cNvPr id="6" name="Slide Number Placeholder 5">
            <a:extLst>
              <a:ext uri="{FF2B5EF4-FFF2-40B4-BE49-F238E27FC236}">
                <a16:creationId xmlns:a16="http://schemas.microsoft.com/office/drawing/2014/main" id="{6330A307-AD66-8F43-BC03-15659A623E95}"/>
              </a:ext>
            </a:extLst>
          </p:cNvPr>
          <p:cNvSpPr>
            <a:spLocks noGrp="1"/>
          </p:cNvSpPr>
          <p:nvPr>
            <p:ph type="sldNum" sz="quarter" idx="12"/>
          </p:nvPr>
        </p:nvSpPr>
        <p:spPr/>
        <p:txBody>
          <a:bodyPr/>
          <a:lstStyle>
            <a:lvl1pPr>
              <a:defRPr/>
            </a:lvl1pPr>
          </a:lstStyle>
          <a:p>
            <a:fld id="{9CFCA3D5-C3F5-594D-B5CA-A288981B3D47}" type="slidenum">
              <a:rPr lang="pt-BR" altLang="en-US"/>
              <a:pPr/>
              <a:t>‹#›</a:t>
            </a:fld>
            <a:endParaRPr lang="pt-BR" altLang="en-US"/>
          </a:p>
        </p:txBody>
      </p:sp>
    </p:spTree>
    <p:extLst>
      <p:ext uri="{BB962C8B-B14F-4D97-AF65-F5344CB8AC3E}">
        <p14:creationId xmlns:p14="http://schemas.microsoft.com/office/powerpoint/2010/main" val="2161398732"/>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C57A26EB-4BF0-2540-B3CF-83D1FD552C09}"/>
              </a:ext>
            </a:extLst>
          </p:cNvPr>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useBgFill="1">
        <p:nvSpPr>
          <p:cNvPr id="5" name="Rounded Rectangle 7">
            <a:extLst>
              <a:ext uri="{FF2B5EF4-FFF2-40B4-BE49-F238E27FC236}">
                <a16:creationId xmlns:a16="http://schemas.microsoft.com/office/drawing/2014/main" id="{1302152E-242B-454C-BD6B-6A3D84F522A3}"/>
              </a:ext>
            </a:extLst>
          </p:cNvPr>
          <p:cNvSpPr/>
          <p:nvPr/>
        </p:nvSpPr>
        <p:spPr>
          <a:xfrm>
            <a:off x="92075" y="101600"/>
            <a:ext cx="8959850" cy="6664325"/>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7EDEFA8A-9884-4F40-B118-F419DC1A3EB9}"/>
              </a:ext>
            </a:extLst>
          </p:cNvPr>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15">
            <a:extLst>
              <a:ext uri="{FF2B5EF4-FFF2-40B4-BE49-F238E27FC236}">
                <a16:creationId xmlns:a16="http://schemas.microsoft.com/office/drawing/2014/main" id="{554C3AFC-572D-4F44-9FA7-4A55F4BB0479}"/>
              </a:ext>
            </a:extLst>
          </p:cNvPr>
          <p:cNvSpPr/>
          <p:nvPr/>
        </p:nvSpPr>
        <p:spPr>
          <a:xfrm>
            <a:off x="568325" y="3048000"/>
            <a:ext cx="8032750" cy="2244725"/>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a:extLst>
              <a:ext uri="{FF2B5EF4-FFF2-40B4-BE49-F238E27FC236}">
                <a16:creationId xmlns:a16="http://schemas.microsoft.com/office/drawing/2014/main" id="{514FAC63-A6D1-014E-B54F-DECEAF358725}"/>
              </a:ext>
            </a:extLst>
          </p:cNvPr>
          <p:cNvSpPr/>
          <p:nvPr/>
        </p:nvSpPr>
        <p:spPr>
          <a:xfrm>
            <a:off x="676275" y="4541838"/>
            <a:ext cx="7816850" cy="663575"/>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Rectangle 13">
            <a:extLst>
              <a:ext uri="{FF2B5EF4-FFF2-40B4-BE49-F238E27FC236}">
                <a16:creationId xmlns:a16="http://schemas.microsoft.com/office/drawing/2014/main" id="{17325071-BC83-0843-ADC0-6ABE80BE8B69}"/>
              </a:ext>
            </a:extLst>
          </p:cNvPr>
          <p:cNvSpPr/>
          <p:nvPr/>
        </p:nvSpPr>
        <p:spPr>
          <a:xfrm>
            <a:off x="676275" y="3124200"/>
            <a:ext cx="7816850" cy="2078038"/>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736456" y="3200399"/>
            <a:ext cx="7696200" cy="1295401"/>
          </a:xfrm>
        </p:spPr>
        <p:txBody>
          <a:bodyPr anchor="b">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pt-BR"/>
              <a:t>Clique para editar o título mestre</a:t>
            </a:r>
            <a:endParaRPr lang="en-US" dirty="0"/>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10" name="Date Placeholder 3">
            <a:extLst>
              <a:ext uri="{FF2B5EF4-FFF2-40B4-BE49-F238E27FC236}">
                <a16:creationId xmlns:a16="http://schemas.microsoft.com/office/drawing/2014/main" id="{18B180A6-235B-E144-BFB0-528AFB0A4552}"/>
              </a:ext>
            </a:extLst>
          </p:cNvPr>
          <p:cNvSpPr>
            <a:spLocks noGrp="1"/>
          </p:cNvSpPr>
          <p:nvPr>
            <p:ph type="dt" sz="half" idx="10"/>
          </p:nvPr>
        </p:nvSpPr>
        <p:spPr/>
        <p:txBody>
          <a:bodyPr/>
          <a:lstStyle>
            <a:lvl1pPr>
              <a:defRPr/>
            </a:lvl1pPr>
          </a:lstStyle>
          <a:p>
            <a:fld id="{7871F7B1-08BF-6B49-8C92-AE0E4DDC0B1C}" type="datetimeFigureOut">
              <a:rPr lang="pt-BR" altLang="en-US"/>
              <a:pPr/>
              <a:t>26/09/2022</a:t>
            </a:fld>
            <a:endParaRPr lang="pt-BR" altLang="en-US"/>
          </a:p>
        </p:txBody>
      </p:sp>
      <p:sp>
        <p:nvSpPr>
          <p:cNvPr id="11" name="Footer Placeholder 4">
            <a:extLst>
              <a:ext uri="{FF2B5EF4-FFF2-40B4-BE49-F238E27FC236}">
                <a16:creationId xmlns:a16="http://schemas.microsoft.com/office/drawing/2014/main" id="{3BD2CE08-27E3-CC45-8859-64A6A3B7E761}"/>
              </a:ext>
            </a:extLst>
          </p:cNvPr>
          <p:cNvSpPr>
            <a:spLocks noGrp="1"/>
          </p:cNvSpPr>
          <p:nvPr>
            <p:ph type="ftr" sz="quarter" idx="11"/>
          </p:nvPr>
        </p:nvSpPr>
        <p:spPr/>
        <p:txBody>
          <a:bodyPr/>
          <a:lstStyle>
            <a:lvl1pPr>
              <a:defRPr/>
            </a:lvl1pPr>
          </a:lstStyle>
          <a:p>
            <a:pPr>
              <a:defRPr/>
            </a:pPr>
            <a:endParaRPr lang="pt-BR"/>
          </a:p>
        </p:txBody>
      </p:sp>
      <p:sp>
        <p:nvSpPr>
          <p:cNvPr id="12" name="Slide Number Placeholder 5">
            <a:extLst>
              <a:ext uri="{FF2B5EF4-FFF2-40B4-BE49-F238E27FC236}">
                <a16:creationId xmlns:a16="http://schemas.microsoft.com/office/drawing/2014/main" id="{926D56AD-6555-2040-9D62-210833B266E3}"/>
              </a:ext>
            </a:extLst>
          </p:cNvPr>
          <p:cNvSpPr>
            <a:spLocks noGrp="1"/>
          </p:cNvSpPr>
          <p:nvPr>
            <p:ph type="sldNum" sz="quarter" idx="12"/>
          </p:nvPr>
        </p:nvSpPr>
        <p:spPr/>
        <p:txBody>
          <a:bodyPr/>
          <a:lstStyle>
            <a:lvl1pPr>
              <a:defRPr/>
            </a:lvl1pPr>
          </a:lstStyle>
          <a:p>
            <a:fld id="{299F4224-289D-E549-9DF7-12F47E2D69F6}" type="slidenum">
              <a:rPr lang="pt-BR" altLang="en-US"/>
              <a:pPr/>
              <a:t>‹#›</a:t>
            </a:fld>
            <a:endParaRPr lang="pt-BR" altLang="en-US"/>
          </a:p>
        </p:txBody>
      </p:sp>
    </p:spTree>
    <p:extLst>
      <p:ext uri="{BB962C8B-B14F-4D97-AF65-F5344CB8AC3E}">
        <p14:creationId xmlns:p14="http://schemas.microsoft.com/office/powerpoint/2010/main" val="1196120212"/>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pt-BR"/>
              <a:t>Clique para editar o título mestre</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3">
            <a:extLst>
              <a:ext uri="{FF2B5EF4-FFF2-40B4-BE49-F238E27FC236}">
                <a16:creationId xmlns:a16="http://schemas.microsoft.com/office/drawing/2014/main" id="{B42BF9F7-99B1-C545-8FC2-9D65BB9B3489}"/>
              </a:ext>
            </a:extLst>
          </p:cNvPr>
          <p:cNvSpPr>
            <a:spLocks noGrp="1"/>
          </p:cNvSpPr>
          <p:nvPr>
            <p:ph type="dt" sz="half" idx="10"/>
          </p:nvPr>
        </p:nvSpPr>
        <p:spPr/>
        <p:txBody>
          <a:bodyPr/>
          <a:lstStyle>
            <a:lvl1pPr>
              <a:defRPr/>
            </a:lvl1pPr>
          </a:lstStyle>
          <a:p>
            <a:fld id="{26A07D7B-A3AE-5642-AD75-8755DB82B5C2}" type="datetimeFigureOut">
              <a:rPr lang="pt-BR" altLang="en-US"/>
              <a:pPr/>
              <a:t>26/09/2022</a:t>
            </a:fld>
            <a:endParaRPr lang="pt-BR" altLang="en-US"/>
          </a:p>
        </p:txBody>
      </p:sp>
      <p:sp>
        <p:nvSpPr>
          <p:cNvPr id="6" name="Footer Placeholder 4">
            <a:extLst>
              <a:ext uri="{FF2B5EF4-FFF2-40B4-BE49-F238E27FC236}">
                <a16:creationId xmlns:a16="http://schemas.microsoft.com/office/drawing/2014/main" id="{7D691A63-088E-B045-B0BA-5F6B6C90CC4B}"/>
              </a:ext>
            </a:extLst>
          </p:cNvPr>
          <p:cNvSpPr>
            <a:spLocks noGrp="1"/>
          </p:cNvSpPr>
          <p:nvPr>
            <p:ph type="ftr" sz="quarter" idx="11"/>
          </p:nvPr>
        </p:nvSpPr>
        <p:spPr/>
        <p:txBody>
          <a:bodyPr/>
          <a:lstStyle>
            <a:lvl1pPr>
              <a:defRPr/>
            </a:lvl1pPr>
          </a:lstStyle>
          <a:p>
            <a:pPr>
              <a:defRPr/>
            </a:pPr>
            <a:endParaRPr lang="pt-BR"/>
          </a:p>
        </p:txBody>
      </p:sp>
      <p:sp>
        <p:nvSpPr>
          <p:cNvPr id="7" name="Slide Number Placeholder 5">
            <a:extLst>
              <a:ext uri="{FF2B5EF4-FFF2-40B4-BE49-F238E27FC236}">
                <a16:creationId xmlns:a16="http://schemas.microsoft.com/office/drawing/2014/main" id="{6B2528B1-46EC-F444-AB0C-BB536C581829}"/>
              </a:ext>
            </a:extLst>
          </p:cNvPr>
          <p:cNvSpPr>
            <a:spLocks noGrp="1"/>
          </p:cNvSpPr>
          <p:nvPr>
            <p:ph type="sldNum" sz="quarter" idx="12"/>
          </p:nvPr>
        </p:nvSpPr>
        <p:spPr/>
        <p:txBody>
          <a:bodyPr/>
          <a:lstStyle>
            <a:lvl1pPr>
              <a:defRPr/>
            </a:lvl1pPr>
          </a:lstStyle>
          <a:p>
            <a:fld id="{D4C49062-A9DF-E34A-9B11-61737218FBDC}" type="slidenum">
              <a:rPr lang="pt-BR" altLang="en-US"/>
              <a:pPr/>
              <a:t>‹#›</a:t>
            </a:fld>
            <a:endParaRPr lang="pt-BR" altLang="en-US"/>
          </a:p>
        </p:txBody>
      </p:sp>
    </p:spTree>
    <p:extLst>
      <p:ext uri="{BB962C8B-B14F-4D97-AF65-F5344CB8AC3E}">
        <p14:creationId xmlns:p14="http://schemas.microsoft.com/office/powerpoint/2010/main" val="1314057607"/>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pt-BR"/>
              <a:t>Clique para editar o título mestre</a:t>
            </a:r>
            <a:endParaRPr lang="en-US"/>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3">
            <a:extLst>
              <a:ext uri="{FF2B5EF4-FFF2-40B4-BE49-F238E27FC236}">
                <a16:creationId xmlns:a16="http://schemas.microsoft.com/office/drawing/2014/main" id="{9ED4BCC1-BC9F-5E43-8D35-65AC37782656}"/>
              </a:ext>
            </a:extLst>
          </p:cNvPr>
          <p:cNvSpPr>
            <a:spLocks noGrp="1"/>
          </p:cNvSpPr>
          <p:nvPr>
            <p:ph type="dt" sz="half" idx="10"/>
          </p:nvPr>
        </p:nvSpPr>
        <p:spPr/>
        <p:txBody>
          <a:bodyPr/>
          <a:lstStyle>
            <a:lvl1pPr>
              <a:defRPr/>
            </a:lvl1pPr>
          </a:lstStyle>
          <a:p>
            <a:fld id="{0FD4CC5B-CCA9-E542-A145-11054F6C650B}" type="datetimeFigureOut">
              <a:rPr lang="pt-BR" altLang="en-US"/>
              <a:pPr/>
              <a:t>26/09/2022</a:t>
            </a:fld>
            <a:endParaRPr lang="pt-BR" altLang="en-US"/>
          </a:p>
        </p:txBody>
      </p:sp>
      <p:sp>
        <p:nvSpPr>
          <p:cNvPr id="8" name="Footer Placeholder 4">
            <a:extLst>
              <a:ext uri="{FF2B5EF4-FFF2-40B4-BE49-F238E27FC236}">
                <a16:creationId xmlns:a16="http://schemas.microsoft.com/office/drawing/2014/main" id="{E070D5B6-DEC7-8B47-A10E-979582CB4CCE}"/>
              </a:ext>
            </a:extLst>
          </p:cNvPr>
          <p:cNvSpPr>
            <a:spLocks noGrp="1"/>
          </p:cNvSpPr>
          <p:nvPr>
            <p:ph type="ftr" sz="quarter" idx="11"/>
          </p:nvPr>
        </p:nvSpPr>
        <p:spPr/>
        <p:txBody>
          <a:bodyPr/>
          <a:lstStyle>
            <a:lvl1pPr>
              <a:defRPr/>
            </a:lvl1pPr>
          </a:lstStyle>
          <a:p>
            <a:pPr>
              <a:defRPr/>
            </a:pPr>
            <a:endParaRPr lang="pt-BR"/>
          </a:p>
        </p:txBody>
      </p:sp>
      <p:sp>
        <p:nvSpPr>
          <p:cNvPr id="9" name="Slide Number Placeholder 5">
            <a:extLst>
              <a:ext uri="{FF2B5EF4-FFF2-40B4-BE49-F238E27FC236}">
                <a16:creationId xmlns:a16="http://schemas.microsoft.com/office/drawing/2014/main" id="{B002D046-A580-F44B-9A10-44EFCB2836CB}"/>
              </a:ext>
            </a:extLst>
          </p:cNvPr>
          <p:cNvSpPr>
            <a:spLocks noGrp="1"/>
          </p:cNvSpPr>
          <p:nvPr>
            <p:ph type="sldNum" sz="quarter" idx="12"/>
          </p:nvPr>
        </p:nvSpPr>
        <p:spPr/>
        <p:txBody>
          <a:bodyPr/>
          <a:lstStyle>
            <a:lvl1pPr>
              <a:defRPr/>
            </a:lvl1pPr>
          </a:lstStyle>
          <a:p>
            <a:fld id="{3456220F-EEDA-CF4C-A5A4-2A7486E56F16}" type="slidenum">
              <a:rPr lang="pt-BR" altLang="en-US"/>
              <a:pPr/>
              <a:t>‹#›</a:t>
            </a:fld>
            <a:endParaRPr lang="pt-BR" altLang="en-US"/>
          </a:p>
        </p:txBody>
      </p:sp>
    </p:spTree>
    <p:extLst>
      <p:ext uri="{BB962C8B-B14F-4D97-AF65-F5344CB8AC3E}">
        <p14:creationId xmlns:p14="http://schemas.microsoft.com/office/powerpoint/2010/main" val="1702474962"/>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a:p>
        </p:txBody>
      </p:sp>
      <p:sp>
        <p:nvSpPr>
          <p:cNvPr id="3" name="Date Placeholder 3">
            <a:extLst>
              <a:ext uri="{FF2B5EF4-FFF2-40B4-BE49-F238E27FC236}">
                <a16:creationId xmlns:a16="http://schemas.microsoft.com/office/drawing/2014/main" id="{5A045B25-9013-B345-ADC4-8C1891ADB5B9}"/>
              </a:ext>
            </a:extLst>
          </p:cNvPr>
          <p:cNvSpPr>
            <a:spLocks noGrp="1"/>
          </p:cNvSpPr>
          <p:nvPr>
            <p:ph type="dt" sz="half" idx="10"/>
          </p:nvPr>
        </p:nvSpPr>
        <p:spPr/>
        <p:txBody>
          <a:bodyPr/>
          <a:lstStyle>
            <a:lvl1pPr>
              <a:defRPr/>
            </a:lvl1pPr>
          </a:lstStyle>
          <a:p>
            <a:fld id="{40A00C6D-F102-5245-AC25-66A2F71A117A}" type="datetimeFigureOut">
              <a:rPr lang="pt-BR" altLang="en-US"/>
              <a:pPr/>
              <a:t>26/09/2022</a:t>
            </a:fld>
            <a:endParaRPr lang="pt-BR" altLang="en-US"/>
          </a:p>
        </p:txBody>
      </p:sp>
      <p:sp>
        <p:nvSpPr>
          <p:cNvPr id="4" name="Footer Placeholder 4">
            <a:extLst>
              <a:ext uri="{FF2B5EF4-FFF2-40B4-BE49-F238E27FC236}">
                <a16:creationId xmlns:a16="http://schemas.microsoft.com/office/drawing/2014/main" id="{3273642D-333F-DB4A-8AB9-5DC228CBD6AD}"/>
              </a:ext>
            </a:extLst>
          </p:cNvPr>
          <p:cNvSpPr>
            <a:spLocks noGrp="1"/>
          </p:cNvSpPr>
          <p:nvPr>
            <p:ph type="ftr" sz="quarter" idx="11"/>
          </p:nvPr>
        </p:nvSpPr>
        <p:spPr/>
        <p:txBody>
          <a:bodyPr/>
          <a:lstStyle>
            <a:lvl1pPr>
              <a:defRPr/>
            </a:lvl1pPr>
          </a:lstStyle>
          <a:p>
            <a:pPr>
              <a:defRPr/>
            </a:pPr>
            <a:endParaRPr lang="pt-BR"/>
          </a:p>
        </p:txBody>
      </p:sp>
      <p:sp>
        <p:nvSpPr>
          <p:cNvPr id="5" name="Slide Number Placeholder 5">
            <a:extLst>
              <a:ext uri="{FF2B5EF4-FFF2-40B4-BE49-F238E27FC236}">
                <a16:creationId xmlns:a16="http://schemas.microsoft.com/office/drawing/2014/main" id="{024954CC-6BB7-8349-B7BC-642287A1D8BB}"/>
              </a:ext>
            </a:extLst>
          </p:cNvPr>
          <p:cNvSpPr>
            <a:spLocks noGrp="1"/>
          </p:cNvSpPr>
          <p:nvPr>
            <p:ph type="sldNum" sz="quarter" idx="12"/>
          </p:nvPr>
        </p:nvSpPr>
        <p:spPr/>
        <p:txBody>
          <a:bodyPr/>
          <a:lstStyle>
            <a:lvl1pPr>
              <a:defRPr/>
            </a:lvl1pPr>
          </a:lstStyle>
          <a:p>
            <a:fld id="{2FE38F03-662A-7245-A833-836C42F32275}" type="slidenum">
              <a:rPr lang="pt-BR" altLang="en-US"/>
              <a:pPr/>
              <a:t>‹#›</a:t>
            </a:fld>
            <a:endParaRPr lang="pt-BR" altLang="en-US"/>
          </a:p>
        </p:txBody>
      </p:sp>
    </p:spTree>
    <p:extLst>
      <p:ext uri="{BB962C8B-B14F-4D97-AF65-F5344CB8AC3E}">
        <p14:creationId xmlns:p14="http://schemas.microsoft.com/office/powerpoint/2010/main" val="2450634905"/>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C9D0703-4F53-B044-BF28-A2349F677848}"/>
              </a:ext>
            </a:extLst>
          </p:cNvPr>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useBgFill="1">
        <p:nvSpPr>
          <p:cNvPr id="3" name="Rounded Rectangle 10">
            <a:extLst>
              <a:ext uri="{FF2B5EF4-FFF2-40B4-BE49-F238E27FC236}">
                <a16:creationId xmlns:a16="http://schemas.microsoft.com/office/drawing/2014/main" id="{B9509DC5-7BA5-F648-87BF-379161FC1B7A}"/>
              </a:ext>
            </a:extLst>
          </p:cNvPr>
          <p:cNvSpPr/>
          <p:nvPr/>
        </p:nvSpPr>
        <p:spPr>
          <a:xfrm>
            <a:off x="92075" y="101600"/>
            <a:ext cx="8959850" cy="6664325"/>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Date Placeholder 1">
            <a:extLst>
              <a:ext uri="{FF2B5EF4-FFF2-40B4-BE49-F238E27FC236}">
                <a16:creationId xmlns:a16="http://schemas.microsoft.com/office/drawing/2014/main" id="{DDC74F5F-A4B8-D145-A1E9-5B55BB1CB290}"/>
              </a:ext>
            </a:extLst>
          </p:cNvPr>
          <p:cNvSpPr>
            <a:spLocks noGrp="1"/>
          </p:cNvSpPr>
          <p:nvPr>
            <p:ph type="dt" sz="half" idx="10"/>
          </p:nvPr>
        </p:nvSpPr>
        <p:spPr/>
        <p:txBody>
          <a:bodyPr/>
          <a:lstStyle>
            <a:lvl1pPr>
              <a:defRPr/>
            </a:lvl1pPr>
          </a:lstStyle>
          <a:p>
            <a:fld id="{A9A7C870-B89A-7E46-9494-5653559FF508}" type="datetimeFigureOut">
              <a:rPr lang="pt-BR" altLang="en-US"/>
              <a:pPr/>
              <a:t>26/09/2022</a:t>
            </a:fld>
            <a:endParaRPr lang="pt-BR" altLang="en-US"/>
          </a:p>
        </p:txBody>
      </p:sp>
      <p:sp>
        <p:nvSpPr>
          <p:cNvPr id="5" name="Footer Placeholder 2">
            <a:extLst>
              <a:ext uri="{FF2B5EF4-FFF2-40B4-BE49-F238E27FC236}">
                <a16:creationId xmlns:a16="http://schemas.microsoft.com/office/drawing/2014/main" id="{FB5348F8-5170-C44C-81B2-092F59CB3044}"/>
              </a:ext>
            </a:extLst>
          </p:cNvPr>
          <p:cNvSpPr>
            <a:spLocks noGrp="1"/>
          </p:cNvSpPr>
          <p:nvPr>
            <p:ph type="ftr" sz="quarter" idx="11"/>
          </p:nvPr>
        </p:nvSpPr>
        <p:spPr/>
        <p:txBody>
          <a:bodyPr/>
          <a:lstStyle>
            <a:lvl1pPr>
              <a:defRPr/>
            </a:lvl1pPr>
          </a:lstStyle>
          <a:p>
            <a:pPr>
              <a:defRPr/>
            </a:pPr>
            <a:endParaRPr lang="pt-BR"/>
          </a:p>
        </p:txBody>
      </p:sp>
      <p:sp>
        <p:nvSpPr>
          <p:cNvPr id="6" name="Slide Number Placeholder 3">
            <a:extLst>
              <a:ext uri="{FF2B5EF4-FFF2-40B4-BE49-F238E27FC236}">
                <a16:creationId xmlns:a16="http://schemas.microsoft.com/office/drawing/2014/main" id="{8BB22798-A68D-C842-8B6B-60078BC892A6}"/>
              </a:ext>
            </a:extLst>
          </p:cNvPr>
          <p:cNvSpPr>
            <a:spLocks noGrp="1"/>
          </p:cNvSpPr>
          <p:nvPr>
            <p:ph type="sldNum" sz="quarter" idx="12"/>
          </p:nvPr>
        </p:nvSpPr>
        <p:spPr/>
        <p:txBody>
          <a:bodyPr/>
          <a:lstStyle>
            <a:lvl1pPr>
              <a:defRPr/>
            </a:lvl1pPr>
          </a:lstStyle>
          <a:p>
            <a:fld id="{614678F0-E64A-1D47-B1C0-F58D5052628D}" type="slidenum">
              <a:rPr lang="pt-BR" altLang="en-US"/>
              <a:pPr/>
              <a:t>‹#›</a:t>
            </a:fld>
            <a:endParaRPr lang="pt-BR" altLang="en-US"/>
          </a:p>
        </p:txBody>
      </p:sp>
    </p:spTree>
    <p:extLst>
      <p:ext uri="{BB962C8B-B14F-4D97-AF65-F5344CB8AC3E}">
        <p14:creationId xmlns:p14="http://schemas.microsoft.com/office/powerpoint/2010/main" val="2538509897"/>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5CB5BA2-EA1C-DD44-96A5-EEE6E5A4A8BC}"/>
              </a:ext>
            </a:extLst>
          </p:cNvPr>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useBgFill="1">
        <p:nvSpPr>
          <p:cNvPr id="6" name="Rounded Rectangle 5">
            <a:extLst>
              <a:ext uri="{FF2B5EF4-FFF2-40B4-BE49-F238E27FC236}">
                <a16:creationId xmlns:a16="http://schemas.microsoft.com/office/drawing/2014/main" id="{E5B9EA63-3203-6A40-A70F-AF637389457D}"/>
              </a:ext>
            </a:extLst>
          </p:cNvPr>
          <p:cNvSpPr/>
          <p:nvPr/>
        </p:nvSpPr>
        <p:spPr>
          <a:xfrm>
            <a:off x="92075" y="101600"/>
            <a:ext cx="8959850" cy="6664325"/>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7">
            <a:extLst>
              <a:ext uri="{FF2B5EF4-FFF2-40B4-BE49-F238E27FC236}">
                <a16:creationId xmlns:a16="http://schemas.microsoft.com/office/drawing/2014/main" id="{3033F97B-380B-024D-B661-1F4EDE8C1ECD}"/>
              </a:ext>
            </a:extLst>
          </p:cNvPr>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9">
            <a:extLst>
              <a:ext uri="{FF2B5EF4-FFF2-40B4-BE49-F238E27FC236}">
                <a16:creationId xmlns:a16="http://schemas.microsoft.com/office/drawing/2014/main" id="{A4302B85-4A74-5149-8BD1-27E70CB6F87E}"/>
              </a:ext>
            </a:extLst>
          </p:cNvPr>
          <p:cNvSpPr/>
          <p:nvPr/>
        </p:nvSpPr>
        <p:spPr>
          <a:xfrm>
            <a:off x="676275" y="1643063"/>
            <a:ext cx="2484438" cy="3233737"/>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2" name="Title 1"/>
          <p:cNvSpPr>
            <a:spLocks noGrp="1"/>
          </p:cNvSpPr>
          <p:nvPr>
            <p:ph type="title"/>
          </p:nvPr>
        </p:nvSpPr>
        <p:spPr>
          <a:xfrm>
            <a:off x="769000" y="1734312"/>
            <a:ext cx="2298634" cy="1191620"/>
          </a:xfrm>
        </p:spPr>
        <p:txBody>
          <a:bodyPr anchor="b"/>
          <a:lstStyle>
            <a:lvl1pPr algn="l">
              <a:defRPr sz="2000" b="0">
                <a:solidFill>
                  <a:schemeClr val="accent1">
                    <a:lumMod val="75000"/>
                  </a:schemeClr>
                </a:solidFill>
              </a:defRPr>
            </a:lvl1pPr>
          </a:lstStyle>
          <a:p>
            <a:r>
              <a:rPr lang="pt-BR"/>
              <a:t>Clique para editar o título mestre</a:t>
            </a:r>
            <a:endParaRPr lang="en-US" dirty="0"/>
          </a:p>
        </p:txBody>
      </p:sp>
      <p:sp>
        <p:nvSpPr>
          <p:cNvPr id="9" name="Date Placeholder 4">
            <a:extLst>
              <a:ext uri="{FF2B5EF4-FFF2-40B4-BE49-F238E27FC236}">
                <a16:creationId xmlns:a16="http://schemas.microsoft.com/office/drawing/2014/main" id="{1F33BC5C-5D8A-5043-8BB5-EE07CD4A42E8}"/>
              </a:ext>
            </a:extLst>
          </p:cNvPr>
          <p:cNvSpPr>
            <a:spLocks noGrp="1"/>
          </p:cNvSpPr>
          <p:nvPr>
            <p:ph type="dt" sz="half" idx="10"/>
          </p:nvPr>
        </p:nvSpPr>
        <p:spPr/>
        <p:txBody>
          <a:bodyPr/>
          <a:lstStyle>
            <a:lvl1pPr>
              <a:defRPr/>
            </a:lvl1pPr>
          </a:lstStyle>
          <a:p>
            <a:fld id="{530F58EB-E8EA-1042-BBBD-8D1247F64C2F}" type="datetimeFigureOut">
              <a:rPr lang="pt-BR" altLang="en-US"/>
              <a:pPr/>
              <a:t>26/09/2022</a:t>
            </a:fld>
            <a:endParaRPr lang="pt-BR" altLang="en-US"/>
          </a:p>
        </p:txBody>
      </p:sp>
      <p:sp>
        <p:nvSpPr>
          <p:cNvPr id="10" name="Footer Placeholder 5">
            <a:extLst>
              <a:ext uri="{FF2B5EF4-FFF2-40B4-BE49-F238E27FC236}">
                <a16:creationId xmlns:a16="http://schemas.microsoft.com/office/drawing/2014/main" id="{C00B7381-E4A8-584E-9047-9B58B7196D88}"/>
              </a:ext>
            </a:extLst>
          </p:cNvPr>
          <p:cNvSpPr>
            <a:spLocks noGrp="1"/>
          </p:cNvSpPr>
          <p:nvPr>
            <p:ph type="ftr" sz="quarter" idx="11"/>
          </p:nvPr>
        </p:nvSpPr>
        <p:spPr/>
        <p:txBody>
          <a:bodyPr/>
          <a:lstStyle>
            <a:lvl1pPr>
              <a:defRPr/>
            </a:lvl1pPr>
          </a:lstStyle>
          <a:p>
            <a:pPr>
              <a:defRPr/>
            </a:pPr>
            <a:endParaRPr lang="pt-BR"/>
          </a:p>
        </p:txBody>
      </p:sp>
      <p:sp>
        <p:nvSpPr>
          <p:cNvPr id="11" name="Slide Number Placeholder 6">
            <a:extLst>
              <a:ext uri="{FF2B5EF4-FFF2-40B4-BE49-F238E27FC236}">
                <a16:creationId xmlns:a16="http://schemas.microsoft.com/office/drawing/2014/main" id="{C7AC631D-88F8-D148-A331-D8F2EE3F2988}"/>
              </a:ext>
            </a:extLst>
          </p:cNvPr>
          <p:cNvSpPr>
            <a:spLocks noGrp="1"/>
          </p:cNvSpPr>
          <p:nvPr>
            <p:ph type="sldNum" sz="quarter" idx="12"/>
          </p:nvPr>
        </p:nvSpPr>
        <p:spPr/>
        <p:txBody>
          <a:bodyPr/>
          <a:lstStyle>
            <a:lvl1pPr>
              <a:defRPr/>
            </a:lvl1pPr>
          </a:lstStyle>
          <a:p>
            <a:fld id="{3EB3338E-0DBC-DA4D-A9EE-90AC177412AE}" type="slidenum">
              <a:rPr lang="pt-BR" altLang="en-US"/>
              <a:pPr/>
              <a:t>‹#›</a:t>
            </a:fld>
            <a:endParaRPr lang="pt-BR" altLang="en-US"/>
          </a:p>
        </p:txBody>
      </p:sp>
    </p:spTree>
    <p:extLst>
      <p:ext uri="{BB962C8B-B14F-4D97-AF65-F5344CB8AC3E}">
        <p14:creationId xmlns:p14="http://schemas.microsoft.com/office/powerpoint/2010/main" val="4161952583"/>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D6EC9B9-C5A3-B941-B895-7D57F57549BE}"/>
              </a:ext>
            </a:extLst>
          </p:cNvPr>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useBgFill="1">
        <p:nvSpPr>
          <p:cNvPr id="6" name="Rounded Rectangle 8">
            <a:extLst>
              <a:ext uri="{FF2B5EF4-FFF2-40B4-BE49-F238E27FC236}">
                <a16:creationId xmlns:a16="http://schemas.microsoft.com/office/drawing/2014/main" id="{61AB2253-B93F-0E41-B191-1BF0DD5CAEF6}"/>
              </a:ext>
            </a:extLst>
          </p:cNvPr>
          <p:cNvSpPr/>
          <p:nvPr/>
        </p:nvSpPr>
        <p:spPr>
          <a:xfrm>
            <a:off x="92075" y="101600"/>
            <a:ext cx="8959850" cy="6664325"/>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9">
            <a:extLst>
              <a:ext uri="{FF2B5EF4-FFF2-40B4-BE49-F238E27FC236}">
                <a16:creationId xmlns:a16="http://schemas.microsoft.com/office/drawing/2014/main" id="{50149BBA-71D0-9840-B9EB-E5A707DB9E1B}"/>
              </a:ext>
            </a:extLst>
          </p:cNvPr>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11">
            <a:extLst>
              <a:ext uri="{FF2B5EF4-FFF2-40B4-BE49-F238E27FC236}">
                <a16:creationId xmlns:a16="http://schemas.microsoft.com/office/drawing/2014/main" id="{2F968972-4E2D-8B4B-B951-5F173D93C2E7}"/>
              </a:ext>
            </a:extLst>
          </p:cNvPr>
          <p:cNvSpPr/>
          <p:nvPr/>
        </p:nvSpPr>
        <p:spPr>
          <a:xfrm>
            <a:off x="762000" y="5029200"/>
            <a:ext cx="7600950" cy="1203325"/>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Rectangle 12">
            <a:extLst>
              <a:ext uri="{FF2B5EF4-FFF2-40B4-BE49-F238E27FC236}">
                <a16:creationId xmlns:a16="http://schemas.microsoft.com/office/drawing/2014/main" id="{B0644590-532A-014F-9578-6CBDC788FA56}"/>
              </a:ext>
            </a:extLst>
          </p:cNvPr>
          <p:cNvSpPr/>
          <p:nvPr/>
        </p:nvSpPr>
        <p:spPr>
          <a:xfrm>
            <a:off x="914400" y="5638800"/>
            <a:ext cx="7327900" cy="452438"/>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10">
            <a:extLst>
              <a:ext uri="{FF2B5EF4-FFF2-40B4-BE49-F238E27FC236}">
                <a16:creationId xmlns:a16="http://schemas.microsoft.com/office/drawing/2014/main" id="{E41FBDCE-EBE0-9742-8CE3-A5896C512816}"/>
              </a:ext>
            </a:extLst>
          </p:cNvPr>
          <p:cNvSpPr/>
          <p:nvPr/>
        </p:nvSpPr>
        <p:spPr>
          <a:xfrm>
            <a:off x="604838" y="5075238"/>
            <a:ext cx="7947025" cy="1096962"/>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pt-BR" noProof="0"/>
              <a:t>Clique no ícone para adicionar uma imagem</a:t>
            </a:r>
            <a:endParaRPr lang="en-US" noProof="0" dirty="0"/>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2" name="Title 1"/>
          <p:cNvSpPr>
            <a:spLocks noGrp="1"/>
          </p:cNvSpPr>
          <p:nvPr>
            <p:ph type="title"/>
          </p:nvPr>
        </p:nvSpPr>
        <p:spPr>
          <a:xfrm>
            <a:off x="914400" y="5105400"/>
            <a:ext cx="7328514" cy="523043"/>
          </a:xfrm>
        </p:spPr>
        <p:txBody>
          <a:bodyPr/>
          <a:lstStyle>
            <a:lvl1pPr algn="ctr">
              <a:defRPr sz="2000" b="0">
                <a:solidFill>
                  <a:schemeClr val="accent1">
                    <a:lumMod val="75000"/>
                  </a:schemeClr>
                </a:solidFill>
              </a:defRPr>
            </a:lvl1pPr>
          </a:lstStyle>
          <a:p>
            <a:r>
              <a:rPr lang="pt-BR"/>
              <a:t>Clique para editar o título mestre</a:t>
            </a:r>
            <a:endParaRPr lang="en-US" dirty="0"/>
          </a:p>
        </p:txBody>
      </p:sp>
      <p:sp>
        <p:nvSpPr>
          <p:cNvPr id="11" name="Date Placeholder 4">
            <a:extLst>
              <a:ext uri="{FF2B5EF4-FFF2-40B4-BE49-F238E27FC236}">
                <a16:creationId xmlns:a16="http://schemas.microsoft.com/office/drawing/2014/main" id="{D233281C-3121-D048-8CEB-E3EB05DBA436}"/>
              </a:ext>
            </a:extLst>
          </p:cNvPr>
          <p:cNvSpPr>
            <a:spLocks noGrp="1"/>
          </p:cNvSpPr>
          <p:nvPr>
            <p:ph type="dt" sz="half" idx="10"/>
          </p:nvPr>
        </p:nvSpPr>
        <p:spPr/>
        <p:txBody>
          <a:bodyPr/>
          <a:lstStyle>
            <a:lvl1pPr>
              <a:defRPr/>
            </a:lvl1pPr>
          </a:lstStyle>
          <a:p>
            <a:fld id="{BA75CDB3-6777-944E-9D74-72D87ED78D44}" type="datetimeFigureOut">
              <a:rPr lang="pt-BR" altLang="en-US"/>
              <a:pPr/>
              <a:t>26/09/2022</a:t>
            </a:fld>
            <a:endParaRPr lang="pt-BR" altLang="en-US"/>
          </a:p>
        </p:txBody>
      </p:sp>
      <p:sp>
        <p:nvSpPr>
          <p:cNvPr id="12" name="Slide Number Placeholder 6">
            <a:extLst>
              <a:ext uri="{FF2B5EF4-FFF2-40B4-BE49-F238E27FC236}">
                <a16:creationId xmlns:a16="http://schemas.microsoft.com/office/drawing/2014/main" id="{E0C82FB1-F5F4-0944-B3B9-6FC36EE90CCD}"/>
              </a:ext>
            </a:extLst>
          </p:cNvPr>
          <p:cNvSpPr>
            <a:spLocks noGrp="1"/>
          </p:cNvSpPr>
          <p:nvPr>
            <p:ph type="sldNum" sz="quarter" idx="11"/>
          </p:nvPr>
        </p:nvSpPr>
        <p:spPr/>
        <p:txBody>
          <a:bodyPr/>
          <a:lstStyle>
            <a:lvl1pPr>
              <a:defRPr/>
            </a:lvl1pPr>
          </a:lstStyle>
          <a:p>
            <a:fld id="{EB506864-049E-CE4A-BC01-2F5697ADF1E1}" type="slidenum">
              <a:rPr lang="pt-BR" altLang="en-US"/>
              <a:pPr/>
              <a:t>‹#›</a:t>
            </a:fld>
            <a:endParaRPr lang="pt-BR" altLang="en-US"/>
          </a:p>
        </p:txBody>
      </p:sp>
      <p:sp>
        <p:nvSpPr>
          <p:cNvPr id="13" name="Footer Placeholder 5">
            <a:extLst>
              <a:ext uri="{FF2B5EF4-FFF2-40B4-BE49-F238E27FC236}">
                <a16:creationId xmlns:a16="http://schemas.microsoft.com/office/drawing/2014/main" id="{D9DF3951-75C0-E947-9697-DF779CCDCFC9}"/>
              </a:ext>
            </a:extLst>
          </p:cNvPr>
          <p:cNvSpPr>
            <a:spLocks noGrp="1"/>
          </p:cNvSpPr>
          <p:nvPr>
            <p:ph type="ftr" sz="quarter" idx="12"/>
          </p:nvPr>
        </p:nvSpPr>
        <p:spPr/>
        <p:txBody>
          <a:bodyPr/>
          <a:lstStyle>
            <a:lvl1pPr>
              <a:defRPr/>
            </a:lvl1pPr>
          </a:lstStyle>
          <a:p>
            <a:pPr>
              <a:defRPr/>
            </a:pPr>
            <a:endParaRPr lang="pt-BR"/>
          </a:p>
        </p:txBody>
      </p:sp>
    </p:spTree>
    <p:extLst>
      <p:ext uri="{BB962C8B-B14F-4D97-AF65-F5344CB8AC3E}">
        <p14:creationId xmlns:p14="http://schemas.microsoft.com/office/powerpoint/2010/main" val="2382137477"/>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4AEBDF-2ACD-6540-9274-3DCB88FB3491}"/>
              </a:ext>
            </a:extLst>
          </p:cNvPr>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useBgFill="1">
        <p:nvSpPr>
          <p:cNvPr id="7" name="Rounded Rectangle 6">
            <a:extLst>
              <a:ext uri="{FF2B5EF4-FFF2-40B4-BE49-F238E27FC236}">
                <a16:creationId xmlns:a16="http://schemas.microsoft.com/office/drawing/2014/main" id="{CA145292-EDBD-424A-9638-A522F8E5DF21}"/>
              </a:ext>
            </a:extLst>
          </p:cNvPr>
          <p:cNvSpPr/>
          <p:nvPr/>
        </p:nvSpPr>
        <p:spPr>
          <a:xfrm>
            <a:off x="92075" y="101600"/>
            <a:ext cx="8959850" cy="6664325"/>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28" name="Text Placeholder 2">
            <a:extLst>
              <a:ext uri="{FF2B5EF4-FFF2-40B4-BE49-F238E27FC236}">
                <a16:creationId xmlns:a16="http://schemas.microsoft.com/office/drawing/2014/main" id="{74FCAE9B-C908-3843-BA9F-29C3C4E54448}"/>
              </a:ext>
            </a:extLst>
          </p:cNvPr>
          <p:cNvSpPr>
            <a:spLocks noGrp="1"/>
          </p:cNvSpPr>
          <p:nvPr>
            <p:ph type="body" idx="1"/>
          </p:nvPr>
        </p:nvSpPr>
        <p:spPr bwMode="auto">
          <a:xfrm>
            <a:off x="457200" y="1752600"/>
            <a:ext cx="8229600"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en-US"/>
              <a:t>Clique para editar o texto mestre</a:t>
            </a:r>
          </a:p>
          <a:p>
            <a:pPr lvl="1"/>
            <a:r>
              <a:rPr lang="pt-BR" altLang="en-US"/>
              <a:t>Segundo nível</a:t>
            </a:r>
          </a:p>
          <a:p>
            <a:pPr lvl="2"/>
            <a:r>
              <a:rPr lang="pt-BR" altLang="en-US"/>
              <a:t>Terceiro nível</a:t>
            </a:r>
          </a:p>
          <a:p>
            <a:pPr lvl="3"/>
            <a:r>
              <a:rPr lang="pt-BR" altLang="en-US"/>
              <a:t>Quarto nível</a:t>
            </a:r>
          </a:p>
          <a:p>
            <a:pPr lvl="4"/>
            <a:r>
              <a:rPr lang="pt-BR" altLang="en-US"/>
              <a:t>Quinto nível</a:t>
            </a:r>
            <a:endParaRPr lang="en-US" altLang="en-US"/>
          </a:p>
        </p:txBody>
      </p:sp>
      <p:sp>
        <p:nvSpPr>
          <p:cNvPr id="4" name="Date Placeholder 3">
            <a:extLst>
              <a:ext uri="{FF2B5EF4-FFF2-40B4-BE49-F238E27FC236}">
                <a16:creationId xmlns:a16="http://schemas.microsoft.com/office/drawing/2014/main" id="{03F234D6-D86F-7547-BA2E-D97D4620CB3D}"/>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chemeClr val="tx2"/>
                </a:solidFill>
                <a:cs typeface="Arial" panose="020B0604020202020204" pitchFamily="34" charset="0"/>
              </a:defRPr>
            </a:lvl1pPr>
          </a:lstStyle>
          <a:p>
            <a:fld id="{D95FFB2B-1BF7-A141-BB79-0347E780C1DB}" type="datetimeFigureOut">
              <a:rPr lang="pt-BR" altLang="en-US"/>
              <a:pPr/>
              <a:t>26/09/2022</a:t>
            </a:fld>
            <a:endParaRPr lang="pt-BR" altLang="en-US"/>
          </a:p>
        </p:txBody>
      </p:sp>
      <p:sp>
        <p:nvSpPr>
          <p:cNvPr id="5" name="Footer Placeholder 4">
            <a:extLst>
              <a:ext uri="{FF2B5EF4-FFF2-40B4-BE49-F238E27FC236}">
                <a16:creationId xmlns:a16="http://schemas.microsoft.com/office/drawing/2014/main" id="{45546D67-C142-6849-B652-981EBC09A189}"/>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2"/>
                </a:solidFill>
                <a:latin typeface="+mn-lt"/>
                <a:ea typeface="+mn-ea"/>
                <a:cs typeface="+mn-cs"/>
              </a:defRPr>
            </a:lvl1pPr>
          </a:lstStyle>
          <a:p>
            <a:pPr>
              <a:defRPr/>
            </a:pPr>
            <a:endParaRPr lang="pt-BR"/>
          </a:p>
        </p:txBody>
      </p:sp>
      <p:sp>
        <p:nvSpPr>
          <p:cNvPr id="6" name="Slide Number Placeholder 5">
            <a:extLst>
              <a:ext uri="{FF2B5EF4-FFF2-40B4-BE49-F238E27FC236}">
                <a16:creationId xmlns:a16="http://schemas.microsoft.com/office/drawing/2014/main" id="{3654D2DA-7EFB-084A-96C2-EF4355DE9CFA}"/>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chemeClr val="tx2"/>
                </a:solidFill>
                <a:cs typeface="Arial" panose="020B0604020202020204" pitchFamily="34" charset="0"/>
              </a:defRPr>
            </a:lvl1pPr>
          </a:lstStyle>
          <a:p>
            <a:fld id="{25F9FC97-9E66-F846-9653-C4D2ED94B976}" type="slidenum">
              <a:rPr lang="pt-BR" altLang="en-US"/>
              <a:pPr/>
              <a:t>‹#›</a:t>
            </a:fld>
            <a:endParaRPr lang="pt-BR" altLang="en-US"/>
          </a:p>
        </p:txBody>
      </p:sp>
      <p:sp>
        <p:nvSpPr>
          <p:cNvPr id="9" name="Rectangle 8">
            <a:extLst>
              <a:ext uri="{FF2B5EF4-FFF2-40B4-BE49-F238E27FC236}">
                <a16:creationId xmlns:a16="http://schemas.microsoft.com/office/drawing/2014/main" id="{9EE8D6F7-91B6-7741-AB65-3AED86D64C5E}"/>
              </a:ext>
            </a:extLst>
          </p:cNvPr>
          <p:cNvSpPr/>
          <p:nvPr/>
        </p:nvSpPr>
        <p:spPr>
          <a:xfrm>
            <a:off x="274320" y="158904"/>
            <a:ext cx="8595360" cy="1181864"/>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64405059-CC3A-AF4F-8515-2BBADF5D71F7}"/>
              </a:ext>
            </a:extLst>
          </p:cNvPr>
          <p:cNvSpPr/>
          <p:nvPr/>
        </p:nvSpPr>
        <p:spPr>
          <a:xfrm>
            <a:off x="373063" y="373063"/>
            <a:ext cx="8380412" cy="11176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Placeholder 1">
            <a:extLst>
              <a:ext uri="{FF2B5EF4-FFF2-40B4-BE49-F238E27FC236}">
                <a16:creationId xmlns:a16="http://schemas.microsoft.com/office/drawing/2014/main" id="{2FB6CE93-5107-764A-9D22-69E4B47F32C3}"/>
              </a:ext>
            </a:extLst>
          </p:cNvPr>
          <p:cNvSpPr>
            <a:spLocks noGrp="1"/>
          </p:cNvSpPr>
          <p:nvPr>
            <p:ph type="title"/>
          </p:nvPr>
        </p:nvSpPr>
        <p:spPr>
          <a:xfrm>
            <a:off x="425450" y="407988"/>
            <a:ext cx="8261350" cy="1039812"/>
          </a:xfrm>
          <a:prstGeom prst="rect">
            <a:avLst/>
          </a:prstGeom>
        </p:spPr>
        <p:txBody>
          <a:bodyPr vert="horz" wrap="square" lIns="91440" tIns="45720" rIns="91440" bIns="45720" numCol="1" anchor="ctr" anchorCtr="0" compatLnSpc="1">
            <a:prstTxWarp prst="textNoShape">
              <a:avLst/>
            </a:prstTxWarp>
            <a:normAutofit/>
          </a:bodyPr>
          <a:lstStyle/>
          <a:p>
            <a:pPr lvl="0"/>
            <a:r>
              <a:rPr lang="pt-BR" altLang="en-US"/>
              <a:t>Clique para editar o título mestre</a:t>
            </a:r>
            <a:endParaRPr lang="en-US" altLang="en-US"/>
          </a:p>
        </p:txBody>
      </p:sp>
    </p:spTree>
  </p:cSld>
  <p:clrMap bg1="lt1" tx1="dk1" bg2="lt2" tx2="dk2" accent1="accent1" accent2="accent2" accent3="accent3" accent4="accent4" accent5="accent5" accent6="accent6" hlink="hlink" folHlink="folHlink"/>
  <p:sldLayoutIdLst>
    <p:sldLayoutId id="2147484170" r:id="rId1"/>
    <p:sldLayoutId id="2147484165" r:id="rId2"/>
    <p:sldLayoutId id="2147484171" r:id="rId3"/>
    <p:sldLayoutId id="2147484166" r:id="rId4"/>
    <p:sldLayoutId id="2147484167" r:id="rId5"/>
    <p:sldLayoutId id="2147484168" r:id="rId6"/>
    <p:sldLayoutId id="2147484172" r:id="rId7"/>
    <p:sldLayoutId id="2147484173" r:id="rId8"/>
    <p:sldLayoutId id="2147484174" r:id="rId9"/>
    <p:sldLayoutId id="2147484169" r:id="rId10"/>
    <p:sldLayoutId id="2147484175" r:id="rId11"/>
  </p:sldLayoutIdLst>
  <p:transition spd="slow">
    <p:fade/>
  </p:transition>
  <p:txStyles>
    <p:titleStyle>
      <a:lvl1pPr algn="ctr" rtl="0" eaLnBrk="0" fontAlgn="base" hangingPunct="0">
        <a:spcBef>
          <a:spcPct val="0"/>
        </a:spcBef>
        <a:spcAft>
          <a:spcPct val="0"/>
        </a:spcAft>
        <a:defRPr sz="3500" kern="1200" cap="all">
          <a:solidFill>
            <a:srgbClr val="6B7D72"/>
          </a:solidFill>
          <a:latin typeface="+mj-lt"/>
          <a:ea typeface="MS PGothic" pitchFamily="34" charset="-128"/>
          <a:cs typeface="MS PGothic" charset="0"/>
        </a:defRPr>
      </a:lvl1pPr>
      <a:lvl2pPr algn="ctr" rtl="0" eaLnBrk="0" fontAlgn="base" hangingPunct="0">
        <a:spcBef>
          <a:spcPct val="0"/>
        </a:spcBef>
        <a:spcAft>
          <a:spcPct val="0"/>
        </a:spcAft>
        <a:defRPr sz="3500">
          <a:solidFill>
            <a:srgbClr val="6B7D72"/>
          </a:solidFill>
          <a:latin typeface="Book Antiqua" pitchFamily="18" charset="0"/>
          <a:ea typeface="MS PGothic" pitchFamily="34" charset="-128"/>
          <a:cs typeface="MS PGothic" charset="0"/>
        </a:defRPr>
      </a:lvl2pPr>
      <a:lvl3pPr algn="ctr" rtl="0" eaLnBrk="0" fontAlgn="base" hangingPunct="0">
        <a:spcBef>
          <a:spcPct val="0"/>
        </a:spcBef>
        <a:spcAft>
          <a:spcPct val="0"/>
        </a:spcAft>
        <a:defRPr sz="3500">
          <a:solidFill>
            <a:srgbClr val="6B7D72"/>
          </a:solidFill>
          <a:latin typeface="Book Antiqua" pitchFamily="18" charset="0"/>
          <a:ea typeface="MS PGothic" pitchFamily="34" charset="-128"/>
          <a:cs typeface="MS PGothic" charset="0"/>
        </a:defRPr>
      </a:lvl3pPr>
      <a:lvl4pPr algn="ctr" rtl="0" eaLnBrk="0" fontAlgn="base" hangingPunct="0">
        <a:spcBef>
          <a:spcPct val="0"/>
        </a:spcBef>
        <a:spcAft>
          <a:spcPct val="0"/>
        </a:spcAft>
        <a:defRPr sz="3500">
          <a:solidFill>
            <a:srgbClr val="6B7D72"/>
          </a:solidFill>
          <a:latin typeface="Book Antiqua" pitchFamily="18" charset="0"/>
          <a:ea typeface="MS PGothic" pitchFamily="34" charset="-128"/>
          <a:cs typeface="MS PGothic" charset="0"/>
        </a:defRPr>
      </a:lvl4pPr>
      <a:lvl5pPr algn="ctr" rtl="0" eaLnBrk="0" fontAlgn="base" hangingPunct="0">
        <a:spcBef>
          <a:spcPct val="0"/>
        </a:spcBef>
        <a:spcAft>
          <a:spcPct val="0"/>
        </a:spcAft>
        <a:defRPr sz="3500">
          <a:solidFill>
            <a:srgbClr val="6B7D72"/>
          </a:solidFill>
          <a:latin typeface="Book Antiqua" pitchFamily="18" charset="0"/>
          <a:ea typeface="MS PGothic" pitchFamily="34" charset="-128"/>
          <a:cs typeface="MS PGothic" charset="0"/>
        </a:defRPr>
      </a:lvl5pPr>
      <a:lvl6pPr marL="457200" algn="ctr" rtl="0" fontAlgn="base">
        <a:spcBef>
          <a:spcPct val="0"/>
        </a:spcBef>
        <a:spcAft>
          <a:spcPct val="0"/>
        </a:spcAft>
        <a:defRPr sz="3500">
          <a:solidFill>
            <a:srgbClr val="6B7D72"/>
          </a:solidFill>
          <a:latin typeface="Book Antiqua" pitchFamily="18" charset="0"/>
        </a:defRPr>
      </a:lvl6pPr>
      <a:lvl7pPr marL="914400" algn="ctr" rtl="0" fontAlgn="base">
        <a:spcBef>
          <a:spcPct val="0"/>
        </a:spcBef>
        <a:spcAft>
          <a:spcPct val="0"/>
        </a:spcAft>
        <a:defRPr sz="3500">
          <a:solidFill>
            <a:srgbClr val="6B7D72"/>
          </a:solidFill>
          <a:latin typeface="Book Antiqua" pitchFamily="18" charset="0"/>
        </a:defRPr>
      </a:lvl7pPr>
      <a:lvl8pPr marL="1371600" algn="ctr" rtl="0" fontAlgn="base">
        <a:spcBef>
          <a:spcPct val="0"/>
        </a:spcBef>
        <a:spcAft>
          <a:spcPct val="0"/>
        </a:spcAft>
        <a:defRPr sz="3500">
          <a:solidFill>
            <a:srgbClr val="6B7D72"/>
          </a:solidFill>
          <a:latin typeface="Book Antiqua" pitchFamily="18" charset="0"/>
        </a:defRPr>
      </a:lvl8pPr>
      <a:lvl9pPr marL="1828800" algn="ctr" rtl="0" fontAlgn="base">
        <a:spcBef>
          <a:spcPct val="0"/>
        </a:spcBef>
        <a:spcAft>
          <a:spcPct val="0"/>
        </a:spcAft>
        <a:defRPr sz="3500">
          <a:solidFill>
            <a:srgbClr val="6B7D72"/>
          </a:solidFill>
          <a:latin typeface="Book Antiqua" pitchFamily="18" charset="0"/>
        </a:defRPr>
      </a:lvl9pPr>
    </p:titleStyle>
    <p:bodyStyle>
      <a:lvl1pPr marL="342900" indent="-228600" algn="l" rtl="0" eaLnBrk="0" fontAlgn="base" hangingPunct="0">
        <a:spcBef>
          <a:spcPct val="20000"/>
        </a:spcBef>
        <a:spcAft>
          <a:spcPct val="0"/>
        </a:spcAft>
        <a:buClr>
          <a:schemeClr val="accent1"/>
        </a:buClr>
        <a:buFont typeface="Arial" panose="020B0604020202020204" pitchFamily="34" charset="0"/>
        <a:buChar char="•"/>
        <a:defRPr sz="2400" kern="1200">
          <a:solidFill>
            <a:schemeClr val="tx2"/>
          </a:solidFill>
          <a:latin typeface="+mn-lt"/>
          <a:ea typeface="MS PGothic" pitchFamily="34" charset="-128"/>
          <a:cs typeface="MS PGothic" charset="0"/>
        </a:defRPr>
      </a:lvl1pPr>
      <a:lvl2pPr marL="639763" indent="-228600" algn="l" rtl="0" eaLnBrk="0" fontAlgn="base" hangingPunct="0">
        <a:spcBef>
          <a:spcPct val="20000"/>
        </a:spcBef>
        <a:spcAft>
          <a:spcPct val="0"/>
        </a:spcAft>
        <a:buClr>
          <a:schemeClr val="accent2"/>
        </a:buClr>
        <a:buFont typeface="Arial" panose="020B0604020202020204" pitchFamily="34" charset="0"/>
        <a:buChar char="•"/>
        <a:defRPr sz="2000" kern="1200">
          <a:solidFill>
            <a:schemeClr val="tx2"/>
          </a:solidFill>
          <a:latin typeface="+mn-lt"/>
          <a:ea typeface="MS PGothic" pitchFamily="34" charset="-128"/>
          <a:cs typeface="MS PGothic" charset="0"/>
        </a:defRPr>
      </a:lvl2pPr>
      <a:lvl3pPr marL="914400" indent="-228600" algn="l" rtl="0" eaLnBrk="0" fontAlgn="base" hangingPunct="0">
        <a:spcBef>
          <a:spcPct val="20000"/>
        </a:spcBef>
        <a:spcAft>
          <a:spcPct val="0"/>
        </a:spcAft>
        <a:buClr>
          <a:srgbClr val="B5AE53"/>
        </a:buClr>
        <a:buFont typeface="Arial" panose="020B0604020202020204" pitchFamily="34" charset="0"/>
        <a:buChar char="•"/>
        <a:defRPr sz="2400" kern="1200">
          <a:solidFill>
            <a:schemeClr val="tx2"/>
          </a:solidFill>
          <a:latin typeface="+mn-lt"/>
          <a:ea typeface="MS PGothic" pitchFamily="34" charset="-128"/>
          <a:cs typeface="MS PGothic" charset="0"/>
        </a:defRPr>
      </a:lvl3pPr>
      <a:lvl4pPr marL="1279525" indent="-228600" algn="l" rtl="0" eaLnBrk="0" fontAlgn="base" hangingPunct="0">
        <a:spcBef>
          <a:spcPct val="20000"/>
        </a:spcBef>
        <a:spcAft>
          <a:spcPct val="0"/>
        </a:spcAft>
        <a:buClr>
          <a:srgbClr val="848058"/>
        </a:buClr>
        <a:buFont typeface="Arial" panose="020B0604020202020204" pitchFamily="34" charset="0"/>
        <a:buChar char="•"/>
        <a:defRPr sz="1600" kern="1200">
          <a:solidFill>
            <a:schemeClr val="tx2"/>
          </a:solidFill>
          <a:latin typeface="+mn-lt"/>
          <a:ea typeface="MS PGothic" pitchFamily="34" charset="-128"/>
          <a:cs typeface="MS PGothic" charset="0"/>
        </a:defRPr>
      </a:lvl4pPr>
      <a:lvl5pPr marL="1554163" indent="-228600" algn="l" rtl="0" eaLnBrk="0" fontAlgn="base" hangingPunct="0">
        <a:spcBef>
          <a:spcPct val="20000"/>
        </a:spcBef>
        <a:spcAft>
          <a:spcPct val="0"/>
        </a:spcAft>
        <a:buClr>
          <a:srgbClr val="E8B54D"/>
        </a:buClr>
        <a:buFont typeface="Arial" panose="020B0604020202020204" pitchFamily="34" charset="0"/>
        <a:buChar char="•"/>
        <a:defRPr sz="1600" kern="1200">
          <a:solidFill>
            <a:schemeClr val="tx2"/>
          </a:solidFill>
          <a:latin typeface="+mn-lt"/>
          <a:ea typeface="MS PGothic" pitchFamily="34" charset="-128"/>
          <a:cs typeface="MS PGothic" charset="0"/>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doi.org/10.3389/fcimb.2012.00104"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xml"/><Relationship Id="rId5" Type="http://schemas.openxmlformats.org/officeDocument/2006/relationships/image" Target="../media/image10.emf"/><Relationship Id="rId4" Type="http://schemas.openxmlformats.org/officeDocument/2006/relationships/image" Target="../media/image9.emf"/></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bacterio.net/-classifphyla.html" TargetMode="External"/><Relationship Id="rId2" Type="http://schemas.openxmlformats.org/officeDocument/2006/relationships/image" Target="../media/image13.tiff"/><Relationship Id="rId1" Type="http://schemas.openxmlformats.org/officeDocument/2006/relationships/slideLayout" Target="../slideLayouts/slideLayout2.xml"/><Relationship Id="rId5" Type="http://schemas.openxmlformats.org/officeDocument/2006/relationships/hyperlink" Target="http://tolweb.org/tree/" TargetMode="External"/><Relationship Id="rId4" Type="http://schemas.openxmlformats.org/officeDocument/2006/relationships/hyperlink" Target="http://itol.embl.de"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7.xml"/><Relationship Id="rId4" Type="http://schemas.openxmlformats.org/officeDocument/2006/relationships/image" Target="../media/image1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262E5F40-C187-B74A-B414-27ADB57F2005}"/>
              </a:ext>
            </a:extLst>
          </p:cNvPr>
          <p:cNvSpPr>
            <a:spLocks noGrp="1"/>
          </p:cNvSpPr>
          <p:nvPr>
            <p:ph type="subTitle" idx="1"/>
          </p:nvPr>
        </p:nvSpPr>
        <p:spPr>
          <a:xfrm>
            <a:off x="1322388" y="3549650"/>
            <a:ext cx="6553200" cy="457200"/>
          </a:xfrm>
        </p:spPr>
        <p:txBody>
          <a:bodyPr/>
          <a:lstStyle/>
          <a:p>
            <a:pPr eaLnBrk="1" hangingPunct="1"/>
            <a:r>
              <a:rPr lang="pt-BR" altLang="en-US">
                <a:solidFill>
                  <a:schemeClr val="bg1"/>
                </a:solidFill>
                <a:latin typeface="Book Antiqua" panose="02040602050305030304" pitchFamily="18" charset="0"/>
              </a:rPr>
              <a:t>IMPLICAÇÕES NA SAÚDE E NA DOENÇA</a:t>
            </a:r>
            <a:endParaRPr lang="pt-BR" altLang="en-US">
              <a:solidFill>
                <a:schemeClr val="bg1"/>
              </a:solidFill>
            </a:endParaRPr>
          </a:p>
        </p:txBody>
      </p:sp>
      <p:sp>
        <p:nvSpPr>
          <p:cNvPr id="2" name="Título 1">
            <a:extLst>
              <a:ext uri="{FF2B5EF4-FFF2-40B4-BE49-F238E27FC236}">
                <a16:creationId xmlns:a16="http://schemas.microsoft.com/office/drawing/2014/main" id="{56918B2F-2058-2D44-82E7-6073B08F3416}"/>
              </a:ext>
            </a:extLst>
          </p:cNvPr>
          <p:cNvSpPr>
            <a:spLocks noGrp="1"/>
          </p:cNvSpPr>
          <p:nvPr>
            <p:ph type="ctrTitle"/>
          </p:nvPr>
        </p:nvSpPr>
        <p:spPr>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lvl1pPr>
              <a:defRPr>
                <a:solidFill>
                  <a:schemeClr val="tx1"/>
                </a:solidFill>
                <a:latin typeface="Century Gothic" charset="0"/>
                <a:ea typeface="MS PGothic" charset="0"/>
                <a:cs typeface="MS PGothic" charset="0"/>
              </a:defRPr>
            </a:lvl1pPr>
            <a:lvl2pPr marL="742950" indent="-285750">
              <a:defRPr>
                <a:solidFill>
                  <a:schemeClr val="tx1"/>
                </a:solidFill>
                <a:latin typeface="Century Gothic" charset="0"/>
                <a:ea typeface="MS PGothic" charset="0"/>
                <a:cs typeface="MS PGothic" charset="0"/>
              </a:defRPr>
            </a:lvl2pPr>
            <a:lvl3pPr marL="1143000" indent="-228600">
              <a:defRPr>
                <a:solidFill>
                  <a:schemeClr val="tx1"/>
                </a:solidFill>
                <a:latin typeface="Century Gothic" charset="0"/>
                <a:ea typeface="MS PGothic" charset="0"/>
                <a:cs typeface="MS PGothic" charset="0"/>
              </a:defRPr>
            </a:lvl3pPr>
            <a:lvl4pPr marL="1600200" indent="-228600">
              <a:defRPr>
                <a:solidFill>
                  <a:schemeClr val="tx1"/>
                </a:solidFill>
                <a:latin typeface="Century Gothic" charset="0"/>
                <a:ea typeface="MS PGothic" charset="0"/>
                <a:cs typeface="MS PGothic" charset="0"/>
              </a:defRPr>
            </a:lvl4pPr>
            <a:lvl5pPr marL="2057400" indent="-228600">
              <a:defRPr>
                <a:solidFill>
                  <a:schemeClr val="tx1"/>
                </a:solidFill>
                <a:latin typeface="Century Gothic"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entury Gothic"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entury Gothic"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entury Gothic"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entury Gothic" charset="0"/>
                <a:ea typeface="MS PGothic" charset="0"/>
                <a:cs typeface="MS PGothic" charset="0"/>
              </a:defRPr>
            </a:lvl9pPr>
          </a:lstStyle>
          <a:p>
            <a:pPr eaLnBrk="1" hangingPunct="1">
              <a:defRPr/>
            </a:pPr>
            <a:r>
              <a:rPr lang="pt-BR" sz="3200" cap="none" dirty="0">
                <a:solidFill>
                  <a:srgbClr val="47534C"/>
                </a:solidFill>
                <a:latin typeface="Book Antiqua" charset="0"/>
              </a:rPr>
              <a:t>MICROBIOMA HUMANO</a:t>
            </a:r>
            <a:endParaRPr lang="pt-BR" sz="3200" b="1" cap="none" dirty="0">
              <a:solidFill>
                <a:srgbClr val="47534C"/>
              </a:solidFill>
              <a:latin typeface="Book Antiqua" charset="0"/>
            </a:endParaRPr>
          </a:p>
        </p:txBody>
      </p:sp>
      <p:sp>
        <p:nvSpPr>
          <p:cNvPr id="4" name="Retângulo de cantos arredondados 3">
            <a:extLst>
              <a:ext uri="{FF2B5EF4-FFF2-40B4-BE49-F238E27FC236}">
                <a16:creationId xmlns:a16="http://schemas.microsoft.com/office/drawing/2014/main" id="{C3EC6F98-A96E-504F-A179-63FF66DB500D}"/>
              </a:ext>
            </a:extLst>
          </p:cNvPr>
          <p:cNvSpPr/>
          <p:nvPr/>
        </p:nvSpPr>
        <p:spPr>
          <a:xfrm>
            <a:off x="2015716" y="4869160"/>
            <a:ext cx="5112568" cy="936104"/>
          </a:xfrm>
          <a:prstGeom prst="roundRect">
            <a:avLst/>
          </a:prstGeom>
        </p:spPr>
        <p:style>
          <a:lnRef idx="0">
            <a:schemeClr val="dk1"/>
          </a:lnRef>
          <a:fillRef idx="3">
            <a:schemeClr val="dk1"/>
          </a:fillRef>
          <a:effectRef idx="3">
            <a:schemeClr val="dk1"/>
          </a:effectRef>
          <a:fontRef idx="minor">
            <a:schemeClr val="lt1"/>
          </a:fontRef>
        </p:style>
        <p:txBody>
          <a:bodyPr anchor="ct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lgn="ctr" eaLnBrk="1" hangingPunct="1"/>
            <a:r>
              <a:rPr lang="en-US" altLang="en-US" sz="2000" b="1" dirty="0">
                <a:solidFill>
                  <a:srgbClr val="FFFFFF"/>
                </a:solidFill>
              </a:rPr>
              <a:t>Cristiane Rodrigues Guzzo</a:t>
            </a:r>
          </a:p>
        </p:txBody>
      </p:sp>
      <p:pic>
        <p:nvPicPr>
          <p:cNvPr id="15368" name="Picture 17" descr="logotipo do depto em jpg-300dpi">
            <a:extLst>
              <a:ext uri="{FF2B5EF4-FFF2-40B4-BE49-F238E27FC236}">
                <a16:creationId xmlns:a16="http://schemas.microsoft.com/office/drawing/2014/main" id="{570F888D-26E1-334B-8281-A06804ADC5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0900" y="357188"/>
            <a:ext cx="4808538" cy="10715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14">
            <a:extLst>
              <a:ext uri="{FF2B5EF4-FFF2-40B4-BE49-F238E27FC236}">
                <a16:creationId xmlns:a16="http://schemas.microsoft.com/office/drawing/2014/main" id="{A79B4C85-9CC3-FF42-A34F-680FC324C25C}"/>
              </a:ext>
            </a:extLst>
          </p:cNvPr>
          <p:cNvSpPr txBox="1">
            <a:spLocks noChangeArrowheads="1"/>
          </p:cNvSpPr>
          <p:nvPr/>
        </p:nvSpPr>
        <p:spPr bwMode="auto">
          <a:xfrm>
            <a:off x="2836" y="901928"/>
            <a:ext cx="3332162"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lgn="just" eaLnBrk="1" hangingPunct="1">
              <a:spcBef>
                <a:spcPts val="800"/>
              </a:spcBef>
              <a:buFont typeface="Arial" panose="020B0604020202020204" pitchFamily="34" charset="0"/>
              <a:buChar char="•"/>
            </a:pPr>
            <a:r>
              <a:rPr lang="en-US" altLang="en-US" sz="1600" dirty="0">
                <a:latin typeface="Arial" panose="020B0604020202020204" pitchFamily="34" charset="0"/>
              </a:rPr>
              <a:t>Grande </a:t>
            </a:r>
            <a:r>
              <a:rPr lang="en-US" altLang="en-US" sz="1600" dirty="0" err="1">
                <a:latin typeface="Arial" panose="020B0604020202020204" pitchFamily="34" charset="0"/>
              </a:rPr>
              <a:t>importância</a:t>
            </a:r>
            <a:r>
              <a:rPr lang="en-US" altLang="en-US" sz="1600" dirty="0">
                <a:latin typeface="Arial" panose="020B0604020202020204" pitchFamily="34" charset="0"/>
              </a:rPr>
              <a:t> </a:t>
            </a:r>
            <a:r>
              <a:rPr lang="en-US" altLang="en-US" sz="1600" dirty="0" err="1">
                <a:latin typeface="Arial" panose="020B0604020202020204" pitchFamily="34" charset="0"/>
              </a:rPr>
              <a:t>ecológica</a:t>
            </a:r>
            <a:r>
              <a:rPr lang="en-US" altLang="en-US" sz="1600" dirty="0">
                <a:latin typeface="Arial" panose="020B0604020202020204" pitchFamily="34" charset="0"/>
              </a:rPr>
              <a:t>: </a:t>
            </a:r>
            <a:r>
              <a:rPr lang="en-US" altLang="en-US" sz="1600" dirty="0" err="1">
                <a:latin typeface="Arial" panose="020B0604020202020204" pitchFamily="34" charset="0"/>
              </a:rPr>
              <a:t>ciclos</a:t>
            </a:r>
            <a:r>
              <a:rPr lang="en-US" altLang="en-US" sz="1600" dirty="0">
                <a:latin typeface="Arial" panose="020B0604020202020204" pitchFamily="34" charset="0"/>
              </a:rPr>
              <a:t> de </a:t>
            </a:r>
            <a:r>
              <a:rPr lang="en-US" altLang="en-US" sz="1600" dirty="0" err="1">
                <a:latin typeface="Arial" panose="020B0604020202020204" pitchFamily="34" charset="0"/>
              </a:rPr>
              <a:t>carbono</a:t>
            </a:r>
            <a:r>
              <a:rPr lang="en-US" altLang="en-US" sz="1600" dirty="0">
                <a:latin typeface="Arial" panose="020B0604020202020204" pitchFamily="34" charset="0"/>
              </a:rPr>
              <a:t>, </a:t>
            </a:r>
            <a:r>
              <a:rPr lang="en-US" altLang="en-US" sz="1600" dirty="0" err="1">
                <a:latin typeface="Arial" panose="020B0604020202020204" pitchFamily="34" charset="0"/>
              </a:rPr>
              <a:t>oxigênio</a:t>
            </a:r>
            <a:r>
              <a:rPr lang="en-US" altLang="en-US" sz="1600" dirty="0">
                <a:latin typeface="Arial" panose="020B0604020202020204" pitchFamily="34" charset="0"/>
              </a:rPr>
              <a:t> e </a:t>
            </a:r>
            <a:r>
              <a:rPr lang="en-US" altLang="en-US" sz="1600" dirty="0" err="1">
                <a:latin typeface="Arial" panose="020B0604020202020204" pitchFamily="34" charset="0"/>
              </a:rPr>
              <a:t>nitrogênio</a:t>
            </a:r>
            <a:endParaRPr lang="en-US" altLang="en-US" sz="1600" dirty="0">
              <a:latin typeface="Arial" panose="020B0604020202020204" pitchFamily="34" charset="0"/>
            </a:endParaRPr>
          </a:p>
          <a:p>
            <a:pPr algn="just" eaLnBrk="1" hangingPunct="1">
              <a:spcBef>
                <a:spcPts val="800"/>
              </a:spcBef>
              <a:buFont typeface="Arial" panose="020B0604020202020204" pitchFamily="34" charset="0"/>
              <a:buChar char="•"/>
            </a:pPr>
            <a:r>
              <a:rPr lang="en-US" altLang="en-US" sz="1600" dirty="0">
                <a:latin typeface="Arial" panose="020B0604020202020204" pitchFamily="34" charset="0"/>
              </a:rPr>
              <a:t>Modo de </a:t>
            </a:r>
            <a:r>
              <a:rPr lang="en-US" altLang="en-US" sz="1600" dirty="0" err="1">
                <a:latin typeface="Arial" panose="020B0604020202020204" pitchFamily="34" charset="0"/>
              </a:rPr>
              <a:t>vida</a:t>
            </a:r>
            <a:r>
              <a:rPr lang="en-US" altLang="en-US" sz="1600" dirty="0">
                <a:latin typeface="Arial" panose="020B0604020202020204" pitchFamily="34" charset="0"/>
              </a:rPr>
              <a:t> livre </a:t>
            </a:r>
            <a:r>
              <a:rPr lang="en-US" altLang="en-US" sz="1600" dirty="0" err="1">
                <a:latin typeface="Arial" panose="020B0604020202020204" pitchFamily="34" charset="0"/>
              </a:rPr>
              <a:t>ou</a:t>
            </a:r>
            <a:r>
              <a:rPr lang="en-US" altLang="en-US" sz="1600" dirty="0">
                <a:latin typeface="Arial" panose="020B0604020202020204" pitchFamily="34" charset="0"/>
              </a:rPr>
              <a:t> </a:t>
            </a:r>
            <a:r>
              <a:rPr lang="en-US" altLang="en-US" sz="1600" dirty="0" err="1">
                <a:latin typeface="Arial" panose="020B0604020202020204" pitchFamily="34" charset="0"/>
              </a:rPr>
              <a:t>comensal</a:t>
            </a:r>
            <a:r>
              <a:rPr lang="en-US" altLang="en-US" sz="1600" dirty="0">
                <a:latin typeface="Arial" panose="020B0604020202020204" pitchFamily="34" charset="0"/>
              </a:rPr>
              <a:t> (</a:t>
            </a:r>
            <a:r>
              <a:rPr lang="en-US" altLang="en-US" sz="1600" dirty="0" err="1">
                <a:latin typeface="Arial" panose="020B0604020202020204" pitchFamily="34" charset="0"/>
              </a:rPr>
              <a:t>plantas</a:t>
            </a:r>
            <a:r>
              <a:rPr lang="en-US" altLang="en-US" sz="1600" dirty="0">
                <a:latin typeface="Arial" panose="020B0604020202020204" pitchFamily="34" charset="0"/>
              </a:rPr>
              <a:t>) </a:t>
            </a:r>
          </a:p>
          <a:p>
            <a:pPr algn="just" eaLnBrk="1" hangingPunct="1">
              <a:spcBef>
                <a:spcPts val="800"/>
              </a:spcBef>
              <a:buFont typeface="Arial" panose="020B0604020202020204" pitchFamily="34" charset="0"/>
              <a:buChar char="•"/>
            </a:pPr>
            <a:r>
              <a:rPr lang="en-US" sz="1600" dirty="0" err="1">
                <a:latin typeface="Arial" panose="020B0604020202020204" pitchFamily="34" charset="0"/>
                <a:cs typeface="Arial" panose="020B0604020202020204" pitchFamily="34" charset="0"/>
              </a:rPr>
              <a:t>Podem</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produzir</a:t>
            </a:r>
            <a:r>
              <a:rPr lang="en-US" sz="1600" dirty="0">
                <a:latin typeface="Arial" panose="020B0604020202020204" pitchFamily="34" charset="0"/>
                <a:cs typeface="Arial" panose="020B0604020202020204" pitchFamily="34" charset="0"/>
              </a:rPr>
              <a:t> e </a:t>
            </a:r>
            <a:r>
              <a:rPr lang="en-US" sz="1600" dirty="0" err="1">
                <a:latin typeface="Arial" panose="020B0604020202020204" pitchFamily="34" charset="0"/>
                <a:cs typeface="Arial" panose="020B0604020202020204" pitchFamily="34" charset="0"/>
              </a:rPr>
              <a:t>liberar</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toxinas</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cianotoxinas</a:t>
            </a:r>
            <a:r>
              <a:rPr lang="en-US" sz="1600" dirty="0">
                <a:latin typeface="Arial" panose="020B0604020202020204" pitchFamily="34" charset="0"/>
                <a:cs typeface="Arial" panose="020B0604020202020204" pitchFamily="34" charset="0"/>
              </a:rPr>
              <a:t>),  que </a:t>
            </a:r>
            <a:r>
              <a:rPr lang="en-US" sz="1600" dirty="0" err="1">
                <a:latin typeface="Arial" panose="020B0604020202020204" pitchFamily="34" charset="0"/>
                <a:cs typeface="Arial" panose="020B0604020202020204" pitchFamily="34" charset="0"/>
              </a:rPr>
              <a:t>podem</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afetar</a:t>
            </a:r>
            <a:r>
              <a:rPr lang="en-US" sz="1600" dirty="0">
                <a:latin typeface="Arial" panose="020B0604020202020204" pitchFamily="34" charset="0"/>
                <a:cs typeface="Arial" panose="020B0604020202020204" pitchFamily="34" charset="0"/>
              </a:rPr>
              <a:t> a </a:t>
            </a:r>
            <a:r>
              <a:rPr lang="en-US" sz="1600" dirty="0" err="1">
                <a:latin typeface="Arial" panose="020B0604020202020204" pitchFamily="34" charset="0"/>
                <a:cs typeface="Arial" panose="020B0604020202020204" pitchFamily="34" charset="0"/>
              </a:rPr>
              <a:t>saúde</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humana</a:t>
            </a:r>
            <a:endParaRPr lang="en-US" altLang="en-US" sz="1600" dirty="0">
              <a:latin typeface="Arial" panose="020B0604020202020204" pitchFamily="34" charset="0"/>
              <a:cs typeface="Arial" panose="020B0604020202020204" pitchFamily="34" charset="0"/>
            </a:endParaRPr>
          </a:p>
          <a:p>
            <a:pPr algn="just" eaLnBrk="1" hangingPunct="1">
              <a:spcBef>
                <a:spcPts val="800"/>
              </a:spcBef>
              <a:buFont typeface="Arial" panose="020B0604020202020204" pitchFamily="34" charset="0"/>
              <a:buChar char="•"/>
            </a:pPr>
            <a:r>
              <a:rPr lang="en-US" altLang="en-US" sz="1600" dirty="0" err="1">
                <a:latin typeface="Arial" panose="020B0604020202020204" pitchFamily="34" charset="0"/>
                <a:cs typeface="Arial" panose="020B0604020202020204" pitchFamily="34" charset="0"/>
              </a:rPr>
              <a:t>Células</a:t>
            </a:r>
            <a:r>
              <a:rPr lang="en-US" altLang="en-US" sz="1600" dirty="0">
                <a:latin typeface="Arial" panose="020B0604020202020204" pitchFamily="34" charset="0"/>
                <a:cs typeface="Arial" panose="020B0604020202020204" pitchFamily="34" charset="0"/>
              </a:rPr>
              <a:t> </a:t>
            </a:r>
            <a:r>
              <a:rPr lang="en-US" altLang="en-US" sz="1600" dirty="0" err="1">
                <a:latin typeface="Arial" panose="020B0604020202020204" pitchFamily="34" charset="0"/>
                <a:cs typeface="Arial" panose="020B0604020202020204" pitchFamily="34" charset="0"/>
              </a:rPr>
              <a:t>isoladas</a:t>
            </a:r>
            <a:r>
              <a:rPr lang="en-US" altLang="en-US" sz="1600" dirty="0">
                <a:latin typeface="Arial" panose="020B0604020202020204" pitchFamily="34" charset="0"/>
                <a:cs typeface="Arial" panose="020B0604020202020204" pitchFamily="34" charset="0"/>
              </a:rPr>
              <a:t> </a:t>
            </a:r>
            <a:r>
              <a:rPr lang="en-US" altLang="en-US" sz="1600" dirty="0" err="1">
                <a:latin typeface="Arial" panose="020B0604020202020204" pitchFamily="34" charset="0"/>
                <a:cs typeface="Arial" panose="020B0604020202020204" pitchFamily="34" charset="0"/>
              </a:rPr>
              <a:t>ou</a:t>
            </a:r>
            <a:r>
              <a:rPr lang="en-US" altLang="en-US" sz="1600" dirty="0">
                <a:latin typeface="Arial" panose="020B0604020202020204" pitchFamily="34" charset="0"/>
                <a:cs typeface="Arial" panose="020B0604020202020204" pitchFamily="34" charset="0"/>
              </a:rPr>
              <a:t> </a:t>
            </a:r>
            <a:r>
              <a:rPr lang="en-US" altLang="en-US" sz="1600" dirty="0" err="1">
                <a:latin typeface="Arial" panose="020B0604020202020204" pitchFamily="34" charset="0"/>
              </a:rPr>
              <a:t>colônias</a:t>
            </a:r>
            <a:endParaRPr lang="en-US" altLang="en-US" sz="1600" dirty="0">
              <a:latin typeface="Arial" panose="020B0604020202020204" pitchFamily="34" charset="0"/>
            </a:endParaRPr>
          </a:p>
          <a:p>
            <a:pPr algn="just" eaLnBrk="1" hangingPunct="1">
              <a:spcBef>
                <a:spcPts val="800"/>
              </a:spcBef>
              <a:buFont typeface="Arial" panose="020B0604020202020204" pitchFamily="34" charset="0"/>
              <a:buChar char="•"/>
            </a:pPr>
            <a:r>
              <a:rPr lang="en-US" altLang="en-US" sz="1600" dirty="0" err="1">
                <a:latin typeface="Arial" panose="020B0604020202020204" pitchFamily="34" charset="0"/>
              </a:rPr>
              <a:t>Utilizam</a:t>
            </a:r>
            <a:r>
              <a:rPr lang="en-US" altLang="en-US" sz="1600" dirty="0">
                <a:latin typeface="Arial" panose="020B0604020202020204" pitchFamily="34" charset="0"/>
              </a:rPr>
              <a:t> </a:t>
            </a:r>
            <a:r>
              <a:rPr lang="en-US" altLang="en-US" sz="1600" dirty="0" err="1">
                <a:latin typeface="Arial" panose="020B0604020202020204" pitchFamily="34" charset="0"/>
              </a:rPr>
              <a:t>clorofila</a:t>
            </a:r>
            <a:r>
              <a:rPr lang="en-US" altLang="en-US" sz="1600" dirty="0">
                <a:latin typeface="Arial" panose="020B0604020202020204" pitchFamily="34" charset="0"/>
              </a:rPr>
              <a:t>-</a:t>
            </a:r>
            <a:r>
              <a:rPr lang="en-US" altLang="en-US" sz="1600" i="1" dirty="0">
                <a:latin typeface="Arial" panose="020B0604020202020204" pitchFamily="34" charset="0"/>
              </a:rPr>
              <a:t>A </a:t>
            </a:r>
            <a:r>
              <a:rPr lang="en-US" altLang="en-US" sz="1600" dirty="0">
                <a:latin typeface="Arial" panose="020B0604020202020204" pitchFamily="34" charset="0"/>
              </a:rPr>
              <a:t>para </a:t>
            </a:r>
            <a:r>
              <a:rPr lang="en-US" altLang="en-US" sz="1600" dirty="0" err="1">
                <a:latin typeface="Arial" panose="020B0604020202020204" pitchFamily="34" charset="0"/>
              </a:rPr>
              <a:t>fotossíntese</a:t>
            </a:r>
            <a:r>
              <a:rPr lang="en-US" altLang="en-US" sz="1600" dirty="0">
                <a:latin typeface="Arial" panose="020B0604020202020204" pitchFamily="34" charset="0"/>
              </a:rPr>
              <a:t> e </a:t>
            </a:r>
            <a:r>
              <a:rPr lang="en-US" altLang="en-US" sz="1600" dirty="0" err="1">
                <a:latin typeface="Arial" panose="020B0604020202020204" pitchFamily="34" charset="0"/>
              </a:rPr>
              <a:t>liberam</a:t>
            </a:r>
            <a:r>
              <a:rPr lang="en-US" altLang="en-US" sz="1600" dirty="0">
                <a:latin typeface="Arial" panose="020B0604020202020204" pitchFamily="34" charset="0"/>
              </a:rPr>
              <a:t> </a:t>
            </a:r>
            <a:r>
              <a:rPr lang="en-US" altLang="en-US" sz="1600" dirty="0" err="1">
                <a:latin typeface="Arial" panose="020B0604020202020204" pitchFamily="34" charset="0"/>
              </a:rPr>
              <a:t>gás</a:t>
            </a:r>
            <a:r>
              <a:rPr lang="en-US" altLang="en-US" sz="1600" dirty="0">
                <a:latin typeface="Arial" panose="020B0604020202020204" pitchFamily="34" charset="0"/>
              </a:rPr>
              <a:t> </a:t>
            </a:r>
            <a:r>
              <a:rPr lang="en-US" altLang="en-US" sz="1600" dirty="0" err="1">
                <a:latin typeface="Arial" panose="020B0604020202020204" pitchFamily="34" charset="0"/>
              </a:rPr>
              <a:t>oxigênio</a:t>
            </a:r>
            <a:endParaRPr lang="en-US" altLang="en-US" sz="1600" dirty="0">
              <a:latin typeface="Arial" panose="020B0604020202020204" pitchFamily="34" charset="0"/>
            </a:endParaRPr>
          </a:p>
          <a:p>
            <a:pPr algn="just" eaLnBrk="1" hangingPunct="1">
              <a:spcBef>
                <a:spcPts val="800"/>
              </a:spcBef>
              <a:buFont typeface="Arial" panose="020B0604020202020204" pitchFamily="34" charset="0"/>
              <a:buChar char="•"/>
            </a:pPr>
            <a:r>
              <a:rPr lang="en-US" altLang="en-US" sz="1600" dirty="0" err="1">
                <a:latin typeface="Arial" panose="020B0604020202020204" pitchFamily="34" charset="0"/>
              </a:rPr>
              <a:t>Deram</a:t>
            </a:r>
            <a:r>
              <a:rPr lang="en-US" altLang="en-US" sz="1600" dirty="0">
                <a:latin typeface="Arial" panose="020B0604020202020204" pitchFamily="34" charset="0"/>
              </a:rPr>
              <a:t> </a:t>
            </a:r>
            <a:r>
              <a:rPr lang="en-US" altLang="en-US" sz="1600" dirty="0" err="1">
                <a:latin typeface="Arial" panose="020B0604020202020204" pitchFamily="34" charset="0"/>
              </a:rPr>
              <a:t>origem</a:t>
            </a:r>
            <a:r>
              <a:rPr lang="en-US" altLang="en-US" sz="1600" dirty="0">
                <a:latin typeface="Arial" panose="020B0604020202020204" pitchFamily="34" charset="0"/>
              </a:rPr>
              <a:t> </a:t>
            </a:r>
            <a:r>
              <a:rPr lang="en-US" altLang="en-US" sz="1600" dirty="0" err="1">
                <a:latin typeface="Arial" panose="020B0604020202020204" pitchFamily="34" charset="0"/>
              </a:rPr>
              <a:t>aos</a:t>
            </a:r>
            <a:r>
              <a:rPr lang="en-US" altLang="en-US" sz="1600" dirty="0">
                <a:latin typeface="Arial" panose="020B0604020202020204" pitchFamily="34" charset="0"/>
              </a:rPr>
              <a:t> </a:t>
            </a:r>
            <a:r>
              <a:rPr lang="en-US" altLang="en-US" sz="1600" dirty="0" err="1">
                <a:latin typeface="Arial" panose="020B0604020202020204" pitchFamily="34" charset="0"/>
              </a:rPr>
              <a:t>cloroplastos</a:t>
            </a:r>
            <a:r>
              <a:rPr lang="en-US" altLang="en-US" sz="1600" dirty="0">
                <a:latin typeface="Arial" panose="020B0604020202020204" pitchFamily="34" charset="0"/>
              </a:rPr>
              <a:t> </a:t>
            </a:r>
            <a:r>
              <a:rPr lang="en-US" altLang="en-US" sz="1600" dirty="0" err="1">
                <a:latin typeface="Arial" panose="020B0604020202020204" pitchFamily="34" charset="0"/>
              </a:rPr>
              <a:t>por</a:t>
            </a:r>
            <a:r>
              <a:rPr lang="en-US" altLang="en-US" sz="1600" dirty="0">
                <a:latin typeface="Arial" panose="020B0604020202020204" pitchFamily="34" charset="0"/>
              </a:rPr>
              <a:t> </a:t>
            </a:r>
            <a:r>
              <a:rPr lang="en-US" altLang="en-US" sz="1600" dirty="0" err="1">
                <a:latin typeface="Arial" panose="020B0604020202020204" pitchFamily="34" charset="0"/>
              </a:rPr>
              <a:t>endossimbiose</a:t>
            </a:r>
            <a:endParaRPr lang="en-US" altLang="en-US" sz="1600" dirty="0">
              <a:latin typeface="Arial" panose="020B0604020202020204" pitchFamily="34" charset="0"/>
            </a:endParaRPr>
          </a:p>
          <a:p>
            <a:pPr algn="just" eaLnBrk="1" hangingPunct="1">
              <a:spcBef>
                <a:spcPts val="800"/>
              </a:spcBef>
              <a:buFont typeface="Arial" panose="020B0604020202020204" pitchFamily="34" charset="0"/>
              <a:buChar char="•"/>
            </a:pPr>
            <a:r>
              <a:rPr lang="en-US" altLang="en-US" sz="1600" dirty="0" err="1">
                <a:latin typeface="Arial" panose="020B0604020202020204" pitchFamily="34" charset="0"/>
              </a:rPr>
              <a:t>Possuem</a:t>
            </a:r>
            <a:r>
              <a:rPr lang="en-US" altLang="en-US" sz="1600" dirty="0">
                <a:latin typeface="Arial" panose="020B0604020202020204" pitchFamily="34" charset="0"/>
              </a:rPr>
              <a:t> </a:t>
            </a:r>
            <a:r>
              <a:rPr lang="en-US" altLang="en-US" sz="1600" dirty="0" err="1">
                <a:latin typeface="Arial" panose="020B0604020202020204" pitchFamily="34" charset="0"/>
              </a:rPr>
              <a:t>sistema</a:t>
            </a:r>
            <a:r>
              <a:rPr lang="en-US" altLang="en-US" sz="1600" dirty="0">
                <a:latin typeface="Arial" panose="020B0604020202020204" pitchFamily="34" charset="0"/>
              </a:rPr>
              <a:t> de </a:t>
            </a:r>
            <a:r>
              <a:rPr lang="en-US" altLang="en-US" sz="1600" dirty="0" err="1">
                <a:latin typeface="Arial" panose="020B0604020202020204" pitchFamily="34" charset="0"/>
              </a:rPr>
              <a:t>membrana</a:t>
            </a:r>
            <a:r>
              <a:rPr lang="en-US" altLang="en-US" sz="1600" dirty="0">
                <a:latin typeface="Arial" panose="020B0604020202020204" pitchFamily="34" charset="0"/>
              </a:rPr>
              <a:t> interna (</a:t>
            </a:r>
            <a:r>
              <a:rPr lang="en-US" altLang="en-US" sz="1600" dirty="0" err="1">
                <a:latin typeface="Arial" panose="020B0604020202020204" pitchFamily="34" charset="0"/>
              </a:rPr>
              <a:t>tilacóides</a:t>
            </a:r>
            <a:r>
              <a:rPr lang="en-US" altLang="en-US" sz="1600" dirty="0">
                <a:latin typeface="Arial" panose="020B0604020202020204" pitchFamily="34" charset="0"/>
              </a:rPr>
              <a:t>)</a:t>
            </a:r>
            <a:r>
              <a:rPr lang="en-US" altLang="en-US" sz="1600" i="1" dirty="0">
                <a:latin typeface="Arial" panose="020B0604020202020204" pitchFamily="34" charset="0"/>
              </a:rPr>
              <a:t> </a:t>
            </a:r>
            <a:r>
              <a:rPr lang="en-US" altLang="en-US" sz="1600" dirty="0" err="1">
                <a:latin typeface="Arial" panose="020B0604020202020204" pitchFamily="34" charset="0"/>
              </a:rPr>
              <a:t>semelhante</a:t>
            </a:r>
            <a:r>
              <a:rPr lang="en-US" altLang="en-US" sz="1600" dirty="0">
                <a:latin typeface="Arial" panose="020B0604020202020204" pitchFamily="34" charset="0"/>
              </a:rPr>
              <a:t> </a:t>
            </a:r>
            <a:r>
              <a:rPr lang="en-US" altLang="en-US" sz="1600" dirty="0" err="1">
                <a:latin typeface="Arial" panose="020B0604020202020204" pitchFamily="34" charset="0"/>
              </a:rPr>
              <a:t>ao</a:t>
            </a:r>
            <a:r>
              <a:rPr lang="en-US" altLang="en-US" sz="1600" dirty="0">
                <a:latin typeface="Arial" panose="020B0604020202020204" pitchFamily="34" charset="0"/>
              </a:rPr>
              <a:t> dos </a:t>
            </a:r>
            <a:r>
              <a:rPr lang="en-US" altLang="en-US" sz="1600" dirty="0" err="1">
                <a:latin typeface="Arial" panose="020B0604020202020204" pitchFamily="34" charset="0"/>
              </a:rPr>
              <a:t>cloroplastos</a:t>
            </a:r>
            <a:endParaRPr lang="en-US" altLang="en-US" sz="1600" dirty="0">
              <a:latin typeface="Arial" panose="020B0604020202020204" pitchFamily="34" charset="0"/>
            </a:endParaRPr>
          </a:p>
        </p:txBody>
      </p:sp>
      <p:sp>
        <p:nvSpPr>
          <p:cNvPr id="31746" name="Rectangle 18">
            <a:extLst>
              <a:ext uri="{FF2B5EF4-FFF2-40B4-BE49-F238E27FC236}">
                <a16:creationId xmlns:a16="http://schemas.microsoft.com/office/drawing/2014/main" id="{EBA9F082-6C13-6A47-9841-147FC72958C7}"/>
              </a:ext>
            </a:extLst>
          </p:cNvPr>
          <p:cNvSpPr>
            <a:spLocks noChangeArrowheads="1"/>
          </p:cNvSpPr>
          <p:nvPr/>
        </p:nvSpPr>
        <p:spPr bwMode="auto">
          <a:xfrm>
            <a:off x="2514600" y="0"/>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endParaRPr lang="en-US" altLang="en-US" sz="2800" b="1">
              <a:solidFill>
                <a:srgbClr val="A50021"/>
              </a:solidFill>
              <a:latin typeface="Arial" panose="020B0604020202020204" pitchFamily="34" charset="0"/>
            </a:endParaRPr>
          </a:p>
        </p:txBody>
      </p:sp>
      <p:pic>
        <p:nvPicPr>
          <p:cNvPr id="31747" name="Picture 20" descr="http://www.weizmann.ac.il/Biological_Chemistry/scientist/zivreich/StructuralPic1.gif">
            <a:extLst>
              <a:ext uri="{FF2B5EF4-FFF2-40B4-BE49-F238E27FC236}">
                <a16:creationId xmlns:a16="http://schemas.microsoft.com/office/drawing/2014/main" id="{08B8F7A1-7B02-2142-B797-1077E60D48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783" t="6927" r="49010" b="5637"/>
          <a:stretch>
            <a:fillRect/>
          </a:stretch>
        </p:blipFill>
        <p:spPr bwMode="auto">
          <a:xfrm>
            <a:off x="3419475" y="765175"/>
            <a:ext cx="2249488"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17" descr="http://www.abdn.ac.uk/rhynie/images/plants/cyano/cyano4.jpg">
            <a:extLst>
              <a:ext uri="{FF2B5EF4-FFF2-40B4-BE49-F238E27FC236}">
                <a16:creationId xmlns:a16="http://schemas.microsoft.com/office/drawing/2014/main" id="{5AE30FA2-5987-6745-A888-E120E0C7C4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765175"/>
            <a:ext cx="3165475" cy="217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Rectangle 22">
            <a:extLst>
              <a:ext uri="{FF2B5EF4-FFF2-40B4-BE49-F238E27FC236}">
                <a16:creationId xmlns:a16="http://schemas.microsoft.com/office/drawing/2014/main" id="{D950D1A6-7982-3441-99F8-5E7B917A9B98}"/>
              </a:ext>
            </a:extLst>
          </p:cNvPr>
          <p:cNvSpPr>
            <a:spLocks noChangeArrowheads="1"/>
          </p:cNvSpPr>
          <p:nvPr/>
        </p:nvSpPr>
        <p:spPr bwMode="auto">
          <a:xfrm>
            <a:off x="3048000" y="0"/>
            <a:ext cx="3622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r>
              <a:rPr lang="en-US" altLang="en-US" sz="3600" b="1">
                <a:latin typeface="Arial" panose="020B0604020202020204" pitchFamily="34" charset="0"/>
              </a:rPr>
              <a:t> Cianobactérias</a:t>
            </a:r>
          </a:p>
        </p:txBody>
      </p:sp>
      <p:pic>
        <p:nvPicPr>
          <p:cNvPr id="31750" name="Picture 5" descr="http://www.bact.wisc.edu/themicrobialworld/cyanos.jpg">
            <a:extLst>
              <a:ext uri="{FF2B5EF4-FFF2-40B4-BE49-F238E27FC236}">
                <a16:creationId xmlns:a16="http://schemas.microsoft.com/office/drawing/2014/main" id="{30B133C3-DD09-F344-9E0F-95E860A1B9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1550" y="3708400"/>
            <a:ext cx="5181600"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Text Box 6">
            <a:extLst>
              <a:ext uri="{FF2B5EF4-FFF2-40B4-BE49-F238E27FC236}">
                <a16:creationId xmlns:a16="http://schemas.microsoft.com/office/drawing/2014/main" id="{7BB75669-C5CB-9045-8582-60672C71CEE7}"/>
              </a:ext>
            </a:extLst>
          </p:cNvPr>
          <p:cNvSpPr txBox="1">
            <a:spLocks noChangeArrowheads="1"/>
          </p:cNvSpPr>
          <p:nvPr/>
        </p:nvSpPr>
        <p:spPr bwMode="auto">
          <a:xfrm>
            <a:off x="3062288" y="5897563"/>
            <a:ext cx="30861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lgn="ctr" eaLnBrk="1" hangingPunct="1"/>
            <a:r>
              <a:rPr lang="en-US" altLang="en-US" sz="1600" i="1">
                <a:latin typeface="Arial" panose="020B0604020202020204" pitchFamily="34" charset="0"/>
              </a:rPr>
              <a:t>       Anabaena</a:t>
            </a:r>
          </a:p>
          <a:p>
            <a:pPr algn="ctr" eaLnBrk="1" hangingPunct="1"/>
            <a:r>
              <a:rPr lang="en-US" altLang="en-US" sz="1600">
                <a:latin typeface="Times New Roman" panose="02020603050405020304" pitchFamily="18" charset="0"/>
              </a:rPr>
              <a:t>    Espécie fixadora de nitrogênio</a:t>
            </a:r>
          </a:p>
        </p:txBody>
      </p:sp>
      <p:sp>
        <p:nvSpPr>
          <p:cNvPr id="31752" name="Text Box 7">
            <a:extLst>
              <a:ext uri="{FF2B5EF4-FFF2-40B4-BE49-F238E27FC236}">
                <a16:creationId xmlns:a16="http://schemas.microsoft.com/office/drawing/2014/main" id="{F115C59A-62D7-0D4F-B4E5-722AECD9EB12}"/>
              </a:ext>
            </a:extLst>
          </p:cNvPr>
          <p:cNvSpPr txBox="1">
            <a:spLocks noChangeArrowheads="1"/>
          </p:cNvSpPr>
          <p:nvPr/>
        </p:nvSpPr>
        <p:spPr bwMode="auto">
          <a:xfrm>
            <a:off x="5969000" y="5843588"/>
            <a:ext cx="30130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lgn="ctr" eaLnBrk="1" hangingPunct="1"/>
            <a:r>
              <a:rPr lang="en-US" altLang="en-US" sz="1600" i="1">
                <a:latin typeface="Arial" panose="020B0604020202020204" pitchFamily="34" charset="0"/>
              </a:rPr>
              <a:t>Synechococcus</a:t>
            </a:r>
          </a:p>
          <a:p>
            <a:pPr algn="ctr" eaLnBrk="1" hangingPunct="1"/>
            <a:r>
              <a:rPr lang="en-US" altLang="en-US" sz="1600">
                <a:latin typeface="Times New Roman" panose="02020603050405020304" pitchFamily="18" charset="0"/>
              </a:rPr>
              <a:t>Espécie de ambientes</a:t>
            </a:r>
          </a:p>
          <a:p>
            <a:pPr algn="ctr" eaLnBrk="1" hangingPunct="1"/>
            <a:r>
              <a:rPr lang="en-US" altLang="en-US" sz="1600">
                <a:latin typeface="Times New Roman" panose="02020603050405020304" pitchFamily="18" charset="0"/>
              </a:rPr>
              <a:t>marinhos e águas termais</a:t>
            </a:r>
          </a:p>
        </p:txBody>
      </p:sp>
      <p:sp>
        <p:nvSpPr>
          <p:cNvPr id="31753" name="Text Box 7">
            <a:extLst>
              <a:ext uri="{FF2B5EF4-FFF2-40B4-BE49-F238E27FC236}">
                <a16:creationId xmlns:a16="http://schemas.microsoft.com/office/drawing/2014/main" id="{A114CA94-CDED-DA44-9F20-9B9698FB4142}"/>
              </a:ext>
            </a:extLst>
          </p:cNvPr>
          <p:cNvSpPr txBox="1">
            <a:spLocks noChangeArrowheads="1"/>
          </p:cNvSpPr>
          <p:nvPr/>
        </p:nvSpPr>
        <p:spPr bwMode="auto">
          <a:xfrm>
            <a:off x="5867400" y="2997200"/>
            <a:ext cx="30130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lgn="ctr" eaLnBrk="1" hangingPunct="1"/>
            <a:r>
              <a:rPr lang="en-US" altLang="en-US" sz="1600">
                <a:latin typeface="Arial" panose="020B0604020202020204" pitchFamily="34" charset="0"/>
              </a:rPr>
              <a:t>Cloroplasto</a:t>
            </a:r>
            <a:endParaRPr lang="en-US" altLang="en-US" sz="1600">
              <a:latin typeface="Times New Roman" panose="02020603050405020304" pitchFamily="18" charset="0"/>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3" descr="http://www.bact.wisc.edu/themicrobialworld/spirochetes.jpg">
            <a:extLst>
              <a:ext uri="{FF2B5EF4-FFF2-40B4-BE49-F238E27FC236}">
                <a16:creationId xmlns:a16="http://schemas.microsoft.com/office/drawing/2014/main" id="{A6E7B70D-43BF-F944-AB63-3E13EC3D68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736975"/>
            <a:ext cx="8686800" cy="195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Rectangle 4">
            <a:extLst>
              <a:ext uri="{FF2B5EF4-FFF2-40B4-BE49-F238E27FC236}">
                <a16:creationId xmlns:a16="http://schemas.microsoft.com/office/drawing/2014/main" id="{D678B4C7-D74A-8C4D-B4B0-DEF95DDC3C82}"/>
              </a:ext>
            </a:extLst>
          </p:cNvPr>
          <p:cNvSpPr>
            <a:spLocks noChangeArrowheads="1"/>
          </p:cNvSpPr>
          <p:nvPr/>
        </p:nvSpPr>
        <p:spPr bwMode="auto">
          <a:xfrm>
            <a:off x="0" y="836613"/>
            <a:ext cx="9144000" cy="2370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800" b="1">
                <a:latin typeface="Arial" panose="020B0604020202020204" pitchFamily="34" charset="0"/>
              </a:rPr>
              <a:t>Espiroquetas</a:t>
            </a:r>
          </a:p>
          <a:p>
            <a:pPr>
              <a:spcBef>
                <a:spcPct val="50000"/>
              </a:spcBef>
              <a:buFont typeface="Arial" panose="020B0604020202020204" pitchFamily="34" charset="0"/>
              <a:buChar char="•"/>
            </a:pPr>
            <a:r>
              <a:rPr lang="en-US" altLang="en-US" sz="2000">
                <a:latin typeface="Arial" panose="020B0604020202020204" pitchFamily="34" charset="0"/>
                <a:cs typeface="Arial" panose="020B0604020202020204" pitchFamily="34" charset="0"/>
              </a:rPr>
              <a:t>Morfologia e modos de locomoção únicos</a:t>
            </a:r>
          </a:p>
          <a:p>
            <a:pPr>
              <a:spcBef>
                <a:spcPct val="50000"/>
              </a:spcBef>
              <a:buFont typeface="Arial" panose="020B0604020202020204" pitchFamily="34" charset="0"/>
              <a:buChar char="•"/>
            </a:pPr>
            <a:r>
              <a:rPr lang="en-US" altLang="en-US" sz="2000">
                <a:latin typeface="Arial" panose="020B0604020202020204" pitchFamily="34" charset="0"/>
                <a:cs typeface="Arial" panose="020B0604020202020204" pitchFamily="34" charset="0"/>
              </a:rPr>
              <a:t>Possuem forma de um longo cilindro em espiral, parecidas com saca-rolhas</a:t>
            </a:r>
          </a:p>
          <a:p>
            <a:pPr>
              <a:spcBef>
                <a:spcPct val="50000"/>
              </a:spcBef>
              <a:buFont typeface="Arial" panose="020B0604020202020204" pitchFamily="34" charset="0"/>
              <a:buChar char="•"/>
            </a:pPr>
            <a:r>
              <a:rPr lang="en-US" altLang="en-US" sz="2000">
                <a:latin typeface="Arial" panose="020B0604020202020204" pitchFamily="34" charset="0"/>
                <a:cs typeface="Arial" panose="020B0604020202020204" pitchFamily="34" charset="0"/>
              </a:rPr>
              <a:t>Possuem um filamento axial e endoflagelo no espaço periplásmico</a:t>
            </a:r>
          </a:p>
          <a:p>
            <a:pPr>
              <a:spcBef>
                <a:spcPct val="50000"/>
              </a:spcBef>
              <a:buFont typeface="Arial" panose="020B0604020202020204" pitchFamily="34" charset="0"/>
              <a:buChar char="•"/>
            </a:pPr>
            <a:r>
              <a:rPr lang="en-US" altLang="en-US" sz="2000">
                <a:latin typeface="Arial" panose="020B0604020202020204" pitchFamily="34" charset="0"/>
                <a:cs typeface="Arial" panose="020B0604020202020204" pitchFamily="34" charset="0"/>
              </a:rPr>
              <a:t>Muitas são parasitas de seres humanos. Outros vivem em lamas ou água</a:t>
            </a:r>
          </a:p>
        </p:txBody>
      </p:sp>
      <p:sp>
        <p:nvSpPr>
          <p:cNvPr id="32771" name="Text Box 7">
            <a:extLst>
              <a:ext uri="{FF2B5EF4-FFF2-40B4-BE49-F238E27FC236}">
                <a16:creationId xmlns:a16="http://schemas.microsoft.com/office/drawing/2014/main" id="{45831589-7656-F04A-9026-7DC2F0979844}"/>
              </a:ext>
            </a:extLst>
          </p:cNvPr>
          <p:cNvSpPr txBox="1">
            <a:spLocks noChangeArrowheads="1"/>
          </p:cNvSpPr>
          <p:nvPr/>
        </p:nvSpPr>
        <p:spPr bwMode="auto">
          <a:xfrm>
            <a:off x="2627313" y="5729288"/>
            <a:ext cx="302418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lgn="ctr" eaLnBrk="1" hangingPunct="1"/>
            <a:r>
              <a:rPr lang="en-US" altLang="en-US" sz="1800" i="1" dirty="0">
                <a:latin typeface="Arial" panose="020B0604020202020204" pitchFamily="34" charset="0"/>
              </a:rPr>
              <a:t>Borrelia burgdorferi</a:t>
            </a:r>
          </a:p>
          <a:p>
            <a:pPr algn="ctr" eaLnBrk="1" hangingPunct="1"/>
            <a:r>
              <a:rPr lang="en-US" altLang="en-US" sz="1600" dirty="0" err="1">
                <a:latin typeface="Arial" panose="020B0604020202020204" pitchFamily="34" charset="0"/>
              </a:rPr>
              <a:t>causador</a:t>
            </a:r>
            <a:r>
              <a:rPr lang="en-US" altLang="en-US" sz="1600" dirty="0">
                <a:latin typeface="Arial" panose="020B0604020202020204" pitchFamily="34" charset="0"/>
              </a:rPr>
              <a:t> da </a:t>
            </a:r>
            <a:r>
              <a:rPr lang="en-US" altLang="en-US" sz="1600" dirty="0" err="1">
                <a:latin typeface="Arial" panose="020B0604020202020204" pitchFamily="34" charset="0"/>
              </a:rPr>
              <a:t>doença</a:t>
            </a:r>
            <a:r>
              <a:rPr lang="en-US" altLang="en-US" sz="1600" dirty="0">
                <a:latin typeface="Arial" panose="020B0604020202020204" pitchFamily="34" charset="0"/>
              </a:rPr>
              <a:t> de Lyme</a:t>
            </a:r>
          </a:p>
          <a:p>
            <a:pPr algn="ctr" eaLnBrk="1" hangingPunct="1"/>
            <a:r>
              <a:rPr lang="en-US" altLang="en-US" sz="1600" dirty="0">
                <a:latin typeface="Arial" panose="020B0604020202020204" pitchFamily="34" charset="0"/>
              </a:rPr>
              <a:t>(picada de carrapato)</a:t>
            </a:r>
          </a:p>
        </p:txBody>
      </p:sp>
      <p:sp>
        <p:nvSpPr>
          <p:cNvPr id="32772" name="Rectangle 8">
            <a:extLst>
              <a:ext uri="{FF2B5EF4-FFF2-40B4-BE49-F238E27FC236}">
                <a16:creationId xmlns:a16="http://schemas.microsoft.com/office/drawing/2014/main" id="{3E9ACB9B-61A6-C64E-9E1A-67FE10BDBFCC}"/>
              </a:ext>
            </a:extLst>
          </p:cNvPr>
          <p:cNvSpPr>
            <a:spLocks noChangeArrowheads="1"/>
          </p:cNvSpPr>
          <p:nvPr/>
        </p:nvSpPr>
        <p:spPr bwMode="auto">
          <a:xfrm>
            <a:off x="5795963" y="5692775"/>
            <a:ext cx="316865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lgn="ctr"/>
            <a:r>
              <a:rPr lang="en-US" altLang="en-US" sz="1800" i="1">
                <a:latin typeface="Arial" panose="020B0604020202020204" pitchFamily="34" charset="0"/>
              </a:rPr>
              <a:t>Treponema pallidum</a:t>
            </a:r>
            <a:endParaRPr lang="en-US" altLang="en-US" sz="1800"/>
          </a:p>
          <a:p>
            <a:pPr algn="ctr"/>
            <a:r>
              <a:rPr lang="en-US" altLang="en-US" sz="1600">
                <a:latin typeface="Arial" panose="020B0604020202020204" pitchFamily="34" charset="0"/>
              </a:rPr>
              <a:t>causador da sífilis </a:t>
            </a:r>
          </a:p>
        </p:txBody>
      </p:sp>
      <p:sp>
        <p:nvSpPr>
          <p:cNvPr id="32773" name="Rectangle 9">
            <a:extLst>
              <a:ext uri="{FF2B5EF4-FFF2-40B4-BE49-F238E27FC236}">
                <a16:creationId xmlns:a16="http://schemas.microsoft.com/office/drawing/2014/main" id="{964A2C2A-4864-7D42-99E6-EF6B8781F96C}"/>
              </a:ext>
            </a:extLst>
          </p:cNvPr>
          <p:cNvSpPr>
            <a:spLocks noChangeArrowheads="1"/>
          </p:cNvSpPr>
          <p:nvPr/>
        </p:nvSpPr>
        <p:spPr bwMode="auto">
          <a:xfrm>
            <a:off x="3276600" y="195263"/>
            <a:ext cx="2241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r>
              <a:rPr lang="en-US" altLang="en-US" sz="3600" b="1">
                <a:latin typeface="Arial" panose="020B0604020202020204" pitchFamily="34" charset="0"/>
              </a:rPr>
              <a:t>Bactérias</a:t>
            </a:r>
          </a:p>
        </p:txBody>
      </p:sp>
      <p:sp>
        <p:nvSpPr>
          <p:cNvPr id="32774" name="Rectangle 8">
            <a:extLst>
              <a:ext uri="{FF2B5EF4-FFF2-40B4-BE49-F238E27FC236}">
                <a16:creationId xmlns:a16="http://schemas.microsoft.com/office/drawing/2014/main" id="{73644CD5-05A3-5C4B-A851-0F469B2CB0EB}"/>
              </a:ext>
            </a:extLst>
          </p:cNvPr>
          <p:cNvSpPr>
            <a:spLocks noChangeArrowheads="1"/>
          </p:cNvSpPr>
          <p:nvPr/>
        </p:nvSpPr>
        <p:spPr bwMode="auto">
          <a:xfrm>
            <a:off x="323850" y="5765800"/>
            <a:ext cx="2160588"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lgn="ctr"/>
            <a:r>
              <a:rPr lang="en-US" altLang="en-US" sz="1800">
                <a:latin typeface="Arial" panose="020B0604020202020204" pitchFamily="34" charset="0"/>
              </a:rPr>
              <a:t>Endoflagelo</a:t>
            </a:r>
          </a:p>
          <a:p>
            <a:pPr algn="ctr"/>
            <a:r>
              <a:rPr lang="en-US" altLang="en-US" sz="1600">
                <a:latin typeface="Arial" panose="020B0604020202020204" pitchFamily="34" charset="0"/>
              </a:rPr>
              <a:t>corte transversal</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962A4F22-4D8D-1040-B90B-BE508F16C61C}"/>
              </a:ext>
            </a:extLst>
          </p:cNvPr>
          <p:cNvSpPr>
            <a:spLocks noChangeArrowheads="1"/>
          </p:cNvSpPr>
          <p:nvPr/>
        </p:nvSpPr>
        <p:spPr bwMode="auto">
          <a:xfrm>
            <a:off x="304800" y="549275"/>
            <a:ext cx="7219950"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800" b="1">
                <a:latin typeface="Arial" panose="020B0604020202020204" pitchFamily="34" charset="0"/>
              </a:rPr>
              <a:t>Clamídias</a:t>
            </a:r>
            <a:endParaRPr lang="en-US" altLang="en-US" sz="2800" b="1">
              <a:latin typeface="Arial" panose="020B0604020202020204" pitchFamily="34" charset="0"/>
              <a:cs typeface="Arial" panose="020B0604020202020204" pitchFamily="34" charset="0"/>
            </a:endParaRPr>
          </a:p>
          <a:p>
            <a:pPr>
              <a:spcBef>
                <a:spcPct val="50000"/>
              </a:spcBef>
            </a:pPr>
            <a:r>
              <a:rPr lang="en-US" altLang="en-US" sz="2000" b="1">
                <a:latin typeface="Arial" panose="020B0604020202020204" pitchFamily="34" charset="0"/>
                <a:cs typeface="Arial" panose="020B0604020202020204" pitchFamily="34" charset="0"/>
              </a:rPr>
              <a:t>• </a:t>
            </a:r>
            <a:r>
              <a:rPr lang="en-US" altLang="en-US" sz="2000">
                <a:latin typeface="Arial" panose="020B0604020202020204" pitchFamily="34" charset="0"/>
              </a:rPr>
              <a:t>Menores bactérias (0,2 a 1,5 </a:t>
            </a:r>
            <a:r>
              <a:rPr lang="en-US" altLang="en-US" sz="2000">
                <a:latin typeface="Arial" panose="020B0604020202020204" pitchFamily="34" charset="0"/>
                <a:cs typeface="Arial" panose="020B0604020202020204" pitchFamily="34" charset="0"/>
              </a:rPr>
              <a:t>µm de diâmetro)</a:t>
            </a:r>
            <a:r>
              <a:rPr lang="en-US" altLang="en-US" sz="2000">
                <a:latin typeface="Arial" panose="020B0604020202020204" pitchFamily="34" charset="0"/>
              </a:rPr>
              <a:t> </a:t>
            </a:r>
          </a:p>
          <a:p>
            <a:pPr>
              <a:spcBef>
                <a:spcPct val="50000"/>
              </a:spcBef>
            </a:pPr>
            <a:r>
              <a:rPr lang="en-US" altLang="en-US" sz="2000">
                <a:latin typeface="Arial" panose="020B0604020202020204" pitchFamily="34" charset="0"/>
                <a:cs typeface="Arial" panose="020B0604020202020204" pitchFamily="34" charset="0"/>
              </a:rPr>
              <a:t>• Parasitas intracelulares obrigatórios</a:t>
            </a:r>
          </a:p>
          <a:p>
            <a:pPr>
              <a:spcBef>
                <a:spcPct val="50000"/>
              </a:spcBef>
            </a:pPr>
            <a:r>
              <a:rPr lang="en-US" altLang="en-US" sz="2000">
                <a:latin typeface="Arial" panose="020B0604020202020204" pitchFamily="34" charset="0"/>
                <a:cs typeface="Arial" panose="020B0604020202020204" pitchFamily="34" charset="0"/>
              </a:rPr>
              <a:t>• Obtém ATP da célula hospedeira</a:t>
            </a:r>
            <a:endParaRPr lang="en-US" altLang="en-US" sz="2000">
              <a:latin typeface="Arial" panose="020B0604020202020204" pitchFamily="34" charset="0"/>
            </a:endParaRPr>
          </a:p>
        </p:txBody>
      </p:sp>
      <p:sp>
        <p:nvSpPr>
          <p:cNvPr id="33794" name="Text Box 7">
            <a:extLst>
              <a:ext uri="{FF2B5EF4-FFF2-40B4-BE49-F238E27FC236}">
                <a16:creationId xmlns:a16="http://schemas.microsoft.com/office/drawing/2014/main" id="{F68236BD-7BA4-9C40-8342-4EB3AD7D308A}"/>
              </a:ext>
            </a:extLst>
          </p:cNvPr>
          <p:cNvSpPr txBox="1">
            <a:spLocks noChangeArrowheads="1"/>
          </p:cNvSpPr>
          <p:nvPr/>
        </p:nvSpPr>
        <p:spPr bwMode="auto">
          <a:xfrm>
            <a:off x="179388" y="5732463"/>
            <a:ext cx="5432425"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eaLnBrk="1" hangingPunct="1"/>
            <a:r>
              <a:rPr lang="en-US" altLang="en-US" sz="2000" b="1">
                <a:latin typeface="Arial" panose="020B0604020202020204" pitchFamily="34" charset="0"/>
              </a:rPr>
              <a:t>Exemplo: </a:t>
            </a:r>
            <a:r>
              <a:rPr lang="en-US" altLang="en-US" sz="2000" b="1" i="1">
                <a:latin typeface="Arial" panose="020B0604020202020204" pitchFamily="34" charset="0"/>
              </a:rPr>
              <a:t>Chlamydia trachomatis</a:t>
            </a:r>
          </a:p>
          <a:p>
            <a:pPr eaLnBrk="1" hangingPunct="1"/>
            <a:r>
              <a:rPr lang="en-US" altLang="en-US" sz="1600">
                <a:latin typeface="Arial" panose="020B0604020202020204" pitchFamily="34" charset="0"/>
              </a:rPr>
              <a:t>Maior causa de cegueira no mundo</a:t>
            </a:r>
          </a:p>
          <a:p>
            <a:pPr eaLnBrk="1" hangingPunct="1"/>
            <a:r>
              <a:rPr lang="en-US" altLang="en-US" sz="1600">
                <a:latin typeface="Arial" panose="020B0604020202020204" pitchFamily="34" charset="0"/>
              </a:rPr>
              <a:t>Também causa uretrite (doença sexualmente transmitida)</a:t>
            </a:r>
          </a:p>
        </p:txBody>
      </p:sp>
      <p:sp>
        <p:nvSpPr>
          <p:cNvPr id="33795" name="Rectangle 8">
            <a:extLst>
              <a:ext uri="{FF2B5EF4-FFF2-40B4-BE49-F238E27FC236}">
                <a16:creationId xmlns:a16="http://schemas.microsoft.com/office/drawing/2014/main" id="{2E0D1546-8F87-1745-9450-A83791984E82}"/>
              </a:ext>
            </a:extLst>
          </p:cNvPr>
          <p:cNvSpPr>
            <a:spLocks noChangeArrowheads="1"/>
          </p:cNvSpPr>
          <p:nvPr/>
        </p:nvSpPr>
        <p:spPr bwMode="auto">
          <a:xfrm>
            <a:off x="2895600" y="0"/>
            <a:ext cx="2241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r>
              <a:rPr lang="en-US" altLang="en-US" sz="3600" b="1">
                <a:latin typeface="Arial" panose="020B0604020202020204" pitchFamily="34" charset="0"/>
              </a:rPr>
              <a:t>Bactérias</a:t>
            </a:r>
          </a:p>
        </p:txBody>
      </p:sp>
      <p:pic>
        <p:nvPicPr>
          <p:cNvPr id="33796" name="Picture 1">
            <a:extLst>
              <a:ext uri="{FF2B5EF4-FFF2-40B4-BE49-F238E27FC236}">
                <a16:creationId xmlns:a16="http://schemas.microsoft.com/office/drawing/2014/main" id="{09E47181-05E1-8843-A0CD-29C72408177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40200" y="2636838"/>
            <a:ext cx="4808538" cy="29511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3797" name="Picture 2">
            <a:extLst>
              <a:ext uri="{FF2B5EF4-FFF2-40B4-BE49-F238E27FC236}">
                <a16:creationId xmlns:a16="http://schemas.microsoft.com/office/drawing/2014/main" id="{C9987C49-5552-174A-A339-CC918ED9DD1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1288" y="2636838"/>
            <a:ext cx="3925887"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de cantos arredondados 3">
            <a:extLst>
              <a:ext uri="{FF2B5EF4-FFF2-40B4-BE49-F238E27FC236}">
                <a16:creationId xmlns:a16="http://schemas.microsoft.com/office/drawing/2014/main" id="{B2C5ABC2-AD2C-8440-904C-113849497C44}"/>
              </a:ext>
            </a:extLst>
          </p:cNvPr>
          <p:cNvSpPr/>
          <p:nvPr/>
        </p:nvSpPr>
        <p:spPr>
          <a:xfrm>
            <a:off x="323527" y="1548661"/>
            <a:ext cx="8640961" cy="4340675"/>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dk1"/>
          </a:lnRef>
          <a:fillRef idx="3">
            <a:schemeClr val="dk1"/>
          </a:fillRef>
          <a:effectRef idx="3">
            <a:schemeClr val="dk1"/>
          </a:effectRef>
          <a:fontRef idx="minor">
            <a:schemeClr val="lt1"/>
          </a:fontRef>
        </p:style>
        <p:txBody>
          <a:bodyPr anchor="ctr"/>
          <a:lstStyle/>
          <a:p>
            <a:pPr algn="ctr" eaLnBrk="1" hangingPunct="1">
              <a:defRPr/>
            </a:pPr>
            <a:endParaRPr lang="pt-BR">
              <a:effectLst>
                <a:outerShdw blurRad="38100" dist="38100" dir="2700000" algn="tl">
                  <a:srgbClr val="000000">
                    <a:alpha val="43137"/>
                  </a:srgbClr>
                </a:outerShdw>
              </a:effectLst>
            </a:endParaRPr>
          </a:p>
        </p:txBody>
      </p:sp>
      <p:sp>
        <p:nvSpPr>
          <p:cNvPr id="2" name="Título 1">
            <a:extLst>
              <a:ext uri="{FF2B5EF4-FFF2-40B4-BE49-F238E27FC236}">
                <a16:creationId xmlns:a16="http://schemas.microsoft.com/office/drawing/2014/main" id="{C0444979-4E59-C646-A64E-A5C09F37A45B}"/>
              </a:ext>
            </a:extLst>
          </p:cNvPr>
          <p:cNvSpPr>
            <a:spLocks noGrp="1"/>
          </p:cNvSpPr>
          <p:nvPr>
            <p:ph type="title"/>
          </p:nvPr>
        </p:nvSpPr>
        <p:spPr/>
        <p:txBody>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r>
              <a:rPr lang="pt-BR" altLang="en-US" sz="3500">
                <a:solidFill>
                  <a:srgbClr val="47534C"/>
                </a:solidFill>
                <a:effectLst>
                  <a:outerShdw blurRad="38100" dist="38100" dir="2700000" algn="tl">
                    <a:srgbClr val="C0C0C0"/>
                  </a:outerShdw>
                </a:effectLst>
                <a:latin typeface="Book Antiqua" panose="02040602050305030304" pitchFamily="18" charset="0"/>
                <a:cs typeface="Arial" panose="020B0604020202020204" pitchFamily="34" charset="0"/>
              </a:rPr>
              <a:t>Microbiota</a:t>
            </a:r>
            <a:br>
              <a:rPr lang="pt-BR" altLang="en-US" sz="3500">
                <a:solidFill>
                  <a:srgbClr val="47534C"/>
                </a:solidFill>
                <a:effectLst>
                  <a:outerShdw blurRad="38100" dist="38100" dir="2700000" algn="tl">
                    <a:srgbClr val="C0C0C0"/>
                  </a:outerShdw>
                </a:effectLst>
                <a:latin typeface="Book Antiqua" panose="02040602050305030304" pitchFamily="18" charset="0"/>
                <a:cs typeface="Arial" panose="020B0604020202020204" pitchFamily="34" charset="0"/>
              </a:rPr>
            </a:br>
            <a:r>
              <a:rPr lang="pt-BR" altLang="en-US" sz="2000">
                <a:solidFill>
                  <a:srgbClr val="47534C"/>
                </a:solidFill>
                <a:effectLst>
                  <a:outerShdw blurRad="38100" dist="38100" dir="2700000" algn="tl">
                    <a:srgbClr val="C0C0C0"/>
                  </a:outerShdw>
                </a:effectLst>
                <a:latin typeface="Book Antiqua" panose="02040602050305030304" pitchFamily="18" charset="0"/>
                <a:cs typeface="Arial" panose="020B0604020202020204" pitchFamily="34" charset="0"/>
              </a:rPr>
              <a:t>tópicos</a:t>
            </a:r>
          </a:p>
        </p:txBody>
      </p:sp>
      <p:sp>
        <p:nvSpPr>
          <p:cNvPr id="3" name="Espaço Reservado para Conteúdo 2">
            <a:extLst>
              <a:ext uri="{FF2B5EF4-FFF2-40B4-BE49-F238E27FC236}">
                <a16:creationId xmlns:a16="http://schemas.microsoft.com/office/drawing/2014/main" id="{60CF7614-EEC5-1C44-A96C-A6D4CB4C3E88}"/>
              </a:ext>
            </a:extLst>
          </p:cNvPr>
          <p:cNvSpPr>
            <a:spLocks noGrp="1"/>
          </p:cNvSpPr>
          <p:nvPr>
            <p:ph idx="1"/>
          </p:nvPr>
        </p:nvSpPr>
        <p:spPr>
          <a:xfrm>
            <a:off x="431800" y="1700213"/>
            <a:ext cx="3563938" cy="4105275"/>
          </a:xfrm>
        </p:spPr>
        <p:txBody>
          <a:bodyPr/>
          <a:lstStyle/>
          <a:p>
            <a:r>
              <a:rPr lang="pt-BR" altLang="en-US" sz="2800">
                <a:solidFill>
                  <a:schemeClr val="bg1"/>
                </a:solidFill>
                <a:effectLst>
                  <a:outerShdw blurRad="38100" dist="38100" dir="2700000" algn="tl">
                    <a:srgbClr val="C0C0C0"/>
                  </a:outerShdw>
                </a:effectLst>
              </a:rPr>
              <a:t>Definição;</a:t>
            </a:r>
          </a:p>
          <a:p>
            <a:r>
              <a:rPr lang="pt-BR" altLang="en-US" sz="2800">
                <a:solidFill>
                  <a:schemeClr val="bg1"/>
                </a:solidFill>
                <a:effectLst>
                  <a:outerShdw blurRad="38100" dist="38100" dir="2700000" algn="tl">
                    <a:srgbClr val="C0C0C0"/>
                  </a:outerShdw>
                </a:effectLst>
              </a:rPr>
              <a:t>Tipos;</a:t>
            </a:r>
          </a:p>
          <a:p>
            <a:r>
              <a:rPr lang="pt-BR" altLang="en-US" sz="2800">
                <a:solidFill>
                  <a:schemeClr val="bg1"/>
                </a:solidFill>
                <a:effectLst>
                  <a:outerShdw blurRad="38100" dist="38100" dir="2700000" algn="tl">
                    <a:srgbClr val="C0C0C0"/>
                  </a:outerShdw>
                </a:effectLst>
              </a:rPr>
              <a:t>Distribuição;</a:t>
            </a:r>
          </a:p>
          <a:p>
            <a:r>
              <a:rPr lang="pt-BR" altLang="en-US" sz="2800">
                <a:solidFill>
                  <a:schemeClr val="bg1"/>
                </a:solidFill>
                <a:effectLst>
                  <a:outerShdw blurRad="38100" dist="38100" dir="2700000" algn="tl">
                    <a:srgbClr val="C0C0C0"/>
                  </a:outerShdw>
                </a:effectLst>
              </a:rPr>
              <a:t>Formação;</a:t>
            </a:r>
          </a:p>
          <a:p>
            <a:r>
              <a:rPr lang="pt-BR" altLang="en-US" sz="2800">
                <a:solidFill>
                  <a:schemeClr val="bg1"/>
                </a:solidFill>
                <a:effectLst>
                  <a:outerShdw blurRad="38100" dist="38100" dir="2700000" algn="tl">
                    <a:srgbClr val="C0C0C0"/>
                  </a:outerShdw>
                </a:effectLst>
              </a:rPr>
              <a:t>Função;</a:t>
            </a:r>
          </a:p>
          <a:p>
            <a:r>
              <a:rPr lang="pt-BR" altLang="en-US" sz="2800">
                <a:solidFill>
                  <a:schemeClr val="bg1"/>
                </a:solidFill>
                <a:effectLst>
                  <a:outerShdw blurRad="38100" dist="38100" dir="2700000" algn="tl">
                    <a:srgbClr val="C0C0C0"/>
                  </a:outerShdw>
                </a:effectLst>
              </a:rPr>
              <a:t>Na Doença;</a:t>
            </a:r>
          </a:p>
          <a:p>
            <a:r>
              <a:rPr lang="pt-BR" altLang="en-US" sz="2800">
                <a:solidFill>
                  <a:schemeClr val="bg1"/>
                </a:solidFill>
                <a:effectLst>
                  <a:outerShdw blurRad="38100" dist="38100" dir="2700000" algn="tl">
                    <a:srgbClr val="C0C0C0"/>
                  </a:outerShdw>
                </a:effectLst>
              </a:rPr>
              <a:t>Tratamento;</a:t>
            </a:r>
          </a:p>
          <a:p>
            <a:endParaRPr lang="pt-BR" altLang="en-US" sz="2800">
              <a:solidFill>
                <a:schemeClr val="bg1"/>
              </a:solidFill>
              <a:effectLst>
                <a:outerShdw blurRad="38100" dist="38100" dir="2700000" algn="tl">
                  <a:srgbClr val="C0C0C0"/>
                </a:outerShdw>
              </a:effectLst>
            </a:endParaRPr>
          </a:p>
          <a:p>
            <a:endParaRPr lang="pt-BR" altLang="en-US" sz="2800">
              <a:solidFill>
                <a:schemeClr val="bg1"/>
              </a:solidFill>
              <a:effectLst>
                <a:outerShdw blurRad="38100" dist="38100" dir="2700000" algn="tl">
                  <a:srgbClr val="C0C0C0"/>
                </a:outerShdw>
              </a:effectLst>
            </a:endParaRPr>
          </a:p>
        </p:txBody>
      </p:sp>
      <p:pic>
        <p:nvPicPr>
          <p:cNvPr id="37896" name="Picture 2">
            <a:extLst>
              <a:ext uri="{FF2B5EF4-FFF2-40B4-BE49-F238E27FC236}">
                <a16:creationId xmlns:a16="http://schemas.microsoft.com/office/drawing/2014/main" id="{1F5F0D57-6205-AF4F-9C8B-687FBC4CA2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243" t="-2" r="8276" b="15108"/>
          <a:stretch>
            <a:fillRect/>
          </a:stretch>
        </p:blipFill>
        <p:spPr bwMode="auto">
          <a:xfrm>
            <a:off x="3419475" y="2060575"/>
            <a:ext cx="5200650"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A76F19-887B-8D40-905F-C7FE99377A33}"/>
              </a:ext>
            </a:extLst>
          </p:cNvPr>
          <p:cNvSpPr>
            <a:spLocks noGrp="1"/>
          </p:cNvSpPr>
          <p:nvPr>
            <p:ph type="title"/>
          </p:nvPr>
        </p:nvSpPr>
        <p:spPr>
          <a:xfrm>
            <a:off x="426128" y="116632"/>
            <a:ext cx="8260672" cy="1152127"/>
          </a:xfrm>
        </p:spPr>
        <p:txBody>
          <a:bodyPr>
            <a:normAutofit fontScale="90000"/>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eaLnBrk="1" hangingPunct="1"/>
            <a:r>
              <a:rPr lang="en-US" altLang="en-US" sz="2800">
                <a:solidFill>
                  <a:srgbClr val="47534C"/>
                </a:solidFill>
                <a:effectLst>
                  <a:outerShdw blurRad="38100" dist="38100" dir="2700000" algn="tl">
                    <a:srgbClr val="C0C0C0"/>
                  </a:outerShdw>
                </a:effectLst>
                <a:latin typeface="Book Antiqua" panose="02040602050305030304" pitchFamily="18" charset="0"/>
                <a:cs typeface="Arial" panose="020B0604020202020204" pitchFamily="34" charset="0"/>
              </a:rPr>
              <a:t>Microbiota</a:t>
            </a:r>
            <a:br>
              <a:rPr lang="en-US" altLang="en-US" sz="3600">
                <a:solidFill>
                  <a:srgbClr val="47534C"/>
                </a:solidFill>
                <a:effectLst>
                  <a:outerShdw blurRad="38100" dist="38100" dir="2700000" algn="tl">
                    <a:srgbClr val="C0C0C0"/>
                  </a:outerShdw>
                </a:effectLst>
                <a:latin typeface="Book Antiqua" panose="02040602050305030304" pitchFamily="18" charset="0"/>
                <a:cs typeface="Arial" panose="020B0604020202020204" pitchFamily="34" charset="0"/>
              </a:rPr>
            </a:br>
            <a:r>
              <a:rPr lang="en-US" altLang="en-US" sz="4400">
                <a:solidFill>
                  <a:srgbClr val="47534C"/>
                </a:solidFill>
                <a:effectLst>
                  <a:outerShdw blurRad="38100" dist="38100" dir="2700000" algn="tl">
                    <a:srgbClr val="C0C0C0"/>
                  </a:outerShdw>
                </a:effectLst>
                <a:latin typeface="Book Antiqua" panose="02040602050305030304" pitchFamily="18" charset="0"/>
                <a:cs typeface="Arial" panose="020B0604020202020204" pitchFamily="34" charset="0"/>
              </a:rPr>
              <a:t>Definição</a:t>
            </a:r>
            <a:endParaRPr lang="pt-BR" altLang="en-US" sz="4400">
              <a:solidFill>
                <a:srgbClr val="47534C"/>
              </a:solidFill>
              <a:effectLst>
                <a:outerShdw blurRad="38100" dist="38100" dir="2700000" algn="tl">
                  <a:srgbClr val="C0C0C0"/>
                </a:outerShdw>
              </a:effectLst>
              <a:latin typeface="Book Antiqua" panose="02040602050305030304" pitchFamily="18" charset="0"/>
              <a:cs typeface="Arial" panose="020B0604020202020204" pitchFamily="34" charset="0"/>
            </a:endParaRPr>
          </a:p>
        </p:txBody>
      </p:sp>
      <p:sp>
        <p:nvSpPr>
          <p:cNvPr id="38916" name="Espaço Reservado para Conteúdo 2">
            <a:extLst>
              <a:ext uri="{FF2B5EF4-FFF2-40B4-BE49-F238E27FC236}">
                <a16:creationId xmlns:a16="http://schemas.microsoft.com/office/drawing/2014/main" id="{C69EE637-6A33-4A45-B6FB-476C9C2D28E3}"/>
              </a:ext>
            </a:extLst>
          </p:cNvPr>
          <p:cNvSpPr>
            <a:spLocks noGrp="1"/>
          </p:cNvSpPr>
          <p:nvPr>
            <p:ph idx="1"/>
          </p:nvPr>
        </p:nvSpPr>
        <p:spPr>
          <a:xfrm>
            <a:off x="4806550" y="1988840"/>
            <a:ext cx="3888232" cy="1871662"/>
          </a:xfrm>
        </p:spPr>
        <p:txBody>
          <a:bodyPr/>
          <a:lstStyle/>
          <a:p>
            <a:pPr marL="0" indent="0" eaLnBrk="1" hangingPunct="1">
              <a:buFont typeface="Arial" panose="020B0604020202020204" pitchFamily="34" charset="0"/>
              <a:buNone/>
            </a:pPr>
            <a:r>
              <a:rPr lang="en-US" altLang="en-US" b="1" dirty="0" err="1"/>
              <a:t>Sinônimos</a:t>
            </a:r>
            <a:endParaRPr lang="en-US" altLang="en-US" b="1" dirty="0"/>
          </a:p>
          <a:p>
            <a:pPr marL="0" indent="0" eaLnBrk="1" hangingPunct="1">
              <a:buFont typeface="Arial" panose="020B0604020202020204" pitchFamily="34" charset="0"/>
              <a:buNone/>
            </a:pPr>
            <a:r>
              <a:rPr lang="en-US" altLang="en-US" dirty="0"/>
              <a:t>Microbiota </a:t>
            </a:r>
            <a:r>
              <a:rPr lang="en-US" altLang="en-US" dirty="0" err="1"/>
              <a:t>indígena</a:t>
            </a:r>
            <a:endParaRPr lang="en-US" altLang="en-US" dirty="0"/>
          </a:p>
          <a:p>
            <a:pPr marL="0" indent="0" eaLnBrk="1" hangingPunct="1">
              <a:buFont typeface="Arial" panose="020B0604020202020204" pitchFamily="34" charset="0"/>
              <a:buNone/>
            </a:pPr>
            <a:r>
              <a:rPr lang="en-US" altLang="en-US" dirty="0"/>
              <a:t>Microbiota </a:t>
            </a:r>
            <a:r>
              <a:rPr lang="en-US" altLang="en-US" dirty="0" err="1"/>
              <a:t>autóctone</a:t>
            </a:r>
            <a:endParaRPr lang="en-US" altLang="en-US" dirty="0"/>
          </a:p>
          <a:p>
            <a:pPr marL="0" indent="0" eaLnBrk="1" hangingPunct="1">
              <a:buFont typeface="Arial" panose="020B0604020202020204" pitchFamily="34" charset="0"/>
              <a:buNone/>
            </a:pPr>
            <a:r>
              <a:rPr lang="en-US" altLang="en-US" dirty="0"/>
              <a:t>Microbiota </a:t>
            </a:r>
            <a:r>
              <a:rPr lang="en-US" altLang="en-US" dirty="0" err="1"/>
              <a:t>residente</a:t>
            </a:r>
            <a:endParaRPr lang="pt-BR" altLang="en-US" dirty="0"/>
          </a:p>
        </p:txBody>
      </p:sp>
      <p:sp>
        <p:nvSpPr>
          <p:cNvPr id="4" name="Retângulo de cantos arredondados 3">
            <a:extLst>
              <a:ext uri="{FF2B5EF4-FFF2-40B4-BE49-F238E27FC236}">
                <a16:creationId xmlns:a16="http://schemas.microsoft.com/office/drawing/2014/main" id="{F2F82E2D-BC7F-0F4D-867A-B0A9ECB9BB7F}"/>
              </a:ext>
            </a:extLst>
          </p:cNvPr>
          <p:cNvSpPr/>
          <p:nvPr/>
        </p:nvSpPr>
        <p:spPr>
          <a:xfrm>
            <a:off x="251520" y="1628800"/>
            <a:ext cx="4320480" cy="2448272"/>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dk1"/>
          </a:lnRef>
          <a:fillRef idx="3">
            <a:schemeClr val="dk1"/>
          </a:fillRef>
          <a:effectRef idx="2">
            <a:schemeClr val="dk1"/>
          </a:effectRef>
          <a:fontRef idx="minor">
            <a:schemeClr val="lt1"/>
          </a:fontRef>
        </p:style>
        <p:txBody>
          <a:bodyPr anchor="ct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lgn="ctr" eaLnBrk="1" hangingPunct="1"/>
            <a:r>
              <a:rPr lang="en-US" altLang="en-US" dirty="0" err="1">
                <a:solidFill>
                  <a:srgbClr val="FFFFFF"/>
                </a:solidFill>
                <a:cs typeface="Arial" panose="020B0604020202020204" pitchFamily="34" charset="0"/>
              </a:rPr>
              <a:t>População</a:t>
            </a:r>
            <a:r>
              <a:rPr lang="en-US" altLang="en-US" dirty="0">
                <a:solidFill>
                  <a:srgbClr val="FFFFFF"/>
                </a:solidFill>
                <a:cs typeface="Arial" panose="020B0604020202020204" pitchFamily="34" charset="0"/>
              </a:rPr>
              <a:t> de </a:t>
            </a:r>
            <a:r>
              <a:rPr lang="en-US" altLang="en-US" dirty="0" err="1">
                <a:solidFill>
                  <a:srgbClr val="FFFFFF"/>
                </a:solidFill>
                <a:cs typeface="Arial" panose="020B0604020202020204" pitchFamily="34" charset="0"/>
              </a:rPr>
              <a:t>microrganismos</a:t>
            </a:r>
            <a:r>
              <a:rPr lang="en-US" altLang="en-US" dirty="0">
                <a:solidFill>
                  <a:srgbClr val="FFFFFF"/>
                </a:solidFill>
                <a:cs typeface="Arial" panose="020B0604020202020204" pitchFamily="34" charset="0"/>
              </a:rPr>
              <a:t> que </a:t>
            </a:r>
            <a:r>
              <a:rPr lang="en-US" altLang="en-US" dirty="0" err="1">
                <a:solidFill>
                  <a:srgbClr val="FFFFFF"/>
                </a:solidFill>
                <a:cs typeface="Arial" panose="020B0604020202020204" pitchFamily="34" charset="0"/>
              </a:rPr>
              <a:t>habita</a:t>
            </a:r>
            <a:r>
              <a:rPr lang="en-US" altLang="en-US" dirty="0">
                <a:solidFill>
                  <a:srgbClr val="FFFFFF"/>
                </a:solidFill>
                <a:cs typeface="Arial" panose="020B0604020202020204" pitchFamily="34" charset="0"/>
              </a:rPr>
              <a:t> a </a:t>
            </a:r>
            <a:r>
              <a:rPr lang="en-US" altLang="en-US" dirty="0" err="1">
                <a:solidFill>
                  <a:srgbClr val="FFFFFF"/>
                </a:solidFill>
                <a:cs typeface="Arial" panose="020B0604020202020204" pitchFamily="34" charset="0"/>
              </a:rPr>
              <a:t>pele</a:t>
            </a:r>
            <a:r>
              <a:rPr lang="en-US" altLang="en-US" dirty="0">
                <a:solidFill>
                  <a:srgbClr val="FFFFFF"/>
                </a:solidFill>
                <a:cs typeface="Arial" panose="020B0604020202020204" pitchFamily="34" charset="0"/>
              </a:rPr>
              <a:t> e as </a:t>
            </a:r>
            <a:r>
              <a:rPr lang="en-US" altLang="en-US" dirty="0" err="1">
                <a:solidFill>
                  <a:srgbClr val="FFFFFF"/>
                </a:solidFill>
                <a:cs typeface="Arial" panose="020B0604020202020204" pitchFamily="34" charset="0"/>
              </a:rPr>
              <a:t>membranas</a:t>
            </a:r>
            <a:r>
              <a:rPr lang="en-US" altLang="en-US" dirty="0">
                <a:solidFill>
                  <a:srgbClr val="FFFFFF"/>
                </a:solidFill>
                <a:cs typeface="Arial" panose="020B0604020202020204" pitchFamily="34" charset="0"/>
              </a:rPr>
              <a:t> </a:t>
            </a:r>
            <a:r>
              <a:rPr lang="en-US" altLang="en-US" dirty="0" err="1">
                <a:solidFill>
                  <a:srgbClr val="FFFFFF"/>
                </a:solidFill>
                <a:cs typeface="Arial" panose="020B0604020202020204" pitchFamily="34" charset="0"/>
              </a:rPr>
              <a:t>mucosas</a:t>
            </a:r>
            <a:r>
              <a:rPr lang="en-US" altLang="en-US" dirty="0">
                <a:solidFill>
                  <a:srgbClr val="FFFFFF"/>
                </a:solidFill>
                <a:cs typeface="Arial" panose="020B0604020202020204" pitchFamily="34" charset="0"/>
              </a:rPr>
              <a:t> de um </a:t>
            </a:r>
            <a:r>
              <a:rPr lang="en-US" altLang="en-US" dirty="0" err="1">
                <a:solidFill>
                  <a:srgbClr val="FFFFFF"/>
                </a:solidFill>
                <a:cs typeface="Arial" panose="020B0604020202020204" pitchFamily="34" charset="0"/>
              </a:rPr>
              <a:t>indivíduo</a:t>
            </a:r>
            <a:r>
              <a:rPr lang="en-US" altLang="en-US" dirty="0">
                <a:solidFill>
                  <a:srgbClr val="FFFFFF"/>
                </a:solidFill>
                <a:cs typeface="Arial" panose="020B0604020202020204" pitchFamily="34" charset="0"/>
              </a:rPr>
              <a:t> </a:t>
            </a:r>
            <a:r>
              <a:rPr lang="en-US" altLang="en-US" dirty="0" err="1">
                <a:solidFill>
                  <a:srgbClr val="FFFFFF"/>
                </a:solidFill>
                <a:cs typeface="Arial" panose="020B0604020202020204" pitchFamily="34" charset="0"/>
              </a:rPr>
              <a:t>saudável</a:t>
            </a:r>
            <a:endParaRPr lang="pt-BR" altLang="en-US" dirty="0">
              <a:solidFill>
                <a:srgbClr val="FFFFFF"/>
              </a:solidFill>
              <a:cs typeface="Arial" panose="020B0604020202020204" pitchFamily="34" charset="0"/>
            </a:endParaRPr>
          </a:p>
        </p:txBody>
      </p:sp>
      <p:sp>
        <p:nvSpPr>
          <p:cNvPr id="38920" name="CaixaDeTexto 4">
            <a:extLst>
              <a:ext uri="{FF2B5EF4-FFF2-40B4-BE49-F238E27FC236}">
                <a16:creationId xmlns:a16="http://schemas.microsoft.com/office/drawing/2014/main" id="{14B70B7A-A99A-014E-A342-415260A128F1}"/>
              </a:ext>
            </a:extLst>
          </p:cNvPr>
          <p:cNvSpPr txBox="1">
            <a:spLocks noChangeArrowheads="1"/>
          </p:cNvSpPr>
          <p:nvPr/>
        </p:nvSpPr>
        <p:spPr bwMode="auto">
          <a:xfrm>
            <a:off x="185139" y="4248519"/>
            <a:ext cx="438686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lgn="just" eaLnBrk="1" hangingPunct="1"/>
            <a:r>
              <a:rPr lang="pt-BR" altLang="en-US" sz="1600" dirty="0"/>
              <a:t>O Termo </a:t>
            </a:r>
            <a:r>
              <a:rPr lang="pt-BR" altLang="en-US" sz="1600" b="1" dirty="0"/>
              <a:t>flora</a:t>
            </a:r>
            <a:r>
              <a:rPr lang="pt-BR" altLang="en-US" sz="1600" dirty="0"/>
              <a:t> refere às plantas, enquanto que os microrganismos pertencem aos grupos protista e das bactérias. Isto deve-se a estes organismos terem sido classificados entre as plantas na taxonomia de Lineu.</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9" name="Espaço Reservado para Conteúdo 2">
            <a:extLst>
              <a:ext uri="{FF2B5EF4-FFF2-40B4-BE49-F238E27FC236}">
                <a16:creationId xmlns:a16="http://schemas.microsoft.com/office/drawing/2014/main" id="{4EDF2851-84BF-8646-80AF-707497D30595}"/>
              </a:ext>
            </a:extLst>
          </p:cNvPr>
          <p:cNvSpPr>
            <a:spLocks noGrp="1"/>
          </p:cNvSpPr>
          <p:nvPr>
            <p:ph idx="1"/>
          </p:nvPr>
        </p:nvSpPr>
        <p:spPr>
          <a:xfrm>
            <a:off x="250825" y="1557338"/>
            <a:ext cx="8642350" cy="5111750"/>
          </a:xfrm>
        </p:spPr>
        <p:txBody>
          <a:bodyPr/>
          <a:lstStyle/>
          <a:p>
            <a:pPr eaLnBrk="1" hangingPunct="1"/>
            <a:r>
              <a:rPr lang="pt-BR" altLang="en-US" sz="2200" b="1" dirty="0">
                <a:solidFill>
                  <a:srgbClr val="000000"/>
                </a:solidFill>
                <a:effectLst>
                  <a:outerShdw blurRad="38100" dist="38100" dir="2700000" algn="tl">
                    <a:srgbClr val="C0C0C0"/>
                  </a:outerShdw>
                </a:effectLst>
              </a:rPr>
              <a:t>Microbiota transitória, alóctone ou exógena</a:t>
            </a:r>
          </a:p>
          <a:p>
            <a:pPr marL="114300" indent="0" eaLnBrk="1" hangingPunct="1">
              <a:buNone/>
            </a:pPr>
            <a:r>
              <a:rPr lang="pt-BR" altLang="en-US" sz="2200" dirty="0">
                <a:solidFill>
                  <a:srgbClr val="000000"/>
                </a:solidFill>
                <a:effectLst>
                  <a:outerShdw blurRad="38100" dist="38100" dir="2700000" algn="tl">
                    <a:srgbClr val="C0C0C0"/>
                  </a:outerShdw>
                </a:effectLst>
              </a:rPr>
              <a:t>Microrganismos</a:t>
            </a:r>
            <a:r>
              <a:rPr lang="pt-BR" altLang="en-US" sz="2200" b="1" dirty="0">
                <a:solidFill>
                  <a:srgbClr val="000000"/>
                </a:solidFill>
                <a:effectLst>
                  <a:outerShdw blurRad="38100" dist="38100" dir="2700000" algn="tl">
                    <a:srgbClr val="C0C0C0"/>
                  </a:outerShdw>
                </a:effectLst>
              </a:rPr>
              <a:t> </a:t>
            </a:r>
            <a:r>
              <a:rPr lang="pt-BR" altLang="en-US" sz="2200" dirty="0">
                <a:solidFill>
                  <a:srgbClr val="000000"/>
                </a:solidFill>
                <a:effectLst>
                  <a:outerShdw blurRad="38100" dist="38100" dir="2700000" algn="tl">
                    <a:srgbClr val="C0C0C0"/>
                  </a:outerShdw>
                </a:effectLst>
              </a:rPr>
              <a:t>que podem habitar a pele e/ou membranas mucosas por horas, dias ou semanas mas que </a:t>
            </a:r>
            <a:r>
              <a:rPr lang="pt-BR" altLang="en-US" sz="2200" b="1" dirty="0">
                <a:solidFill>
                  <a:srgbClr val="000000"/>
                </a:solidFill>
                <a:effectLst>
                  <a:outerShdw blurRad="38100" dist="38100" dir="2700000" algn="tl">
                    <a:srgbClr val="C0C0C0"/>
                  </a:outerShdw>
                </a:effectLst>
              </a:rPr>
              <a:t>não se restabelecerão autonomamente</a:t>
            </a:r>
          </a:p>
          <a:p>
            <a:pPr eaLnBrk="1" hangingPunct="1"/>
            <a:endParaRPr lang="pt-BR" altLang="en-US" sz="2200" dirty="0">
              <a:solidFill>
                <a:srgbClr val="000000"/>
              </a:solidFill>
              <a:effectLst>
                <a:outerShdw blurRad="38100" dist="38100" dir="2700000" algn="tl">
                  <a:srgbClr val="C0C0C0"/>
                </a:outerShdw>
              </a:effectLst>
            </a:endParaRPr>
          </a:p>
          <a:p>
            <a:pPr marL="342900" lvl="1" eaLnBrk="1" hangingPunct="1">
              <a:buClr>
                <a:schemeClr val="accent1"/>
              </a:buClr>
            </a:pPr>
            <a:r>
              <a:rPr lang="pt-BR" altLang="en-US" sz="2200" b="1" dirty="0">
                <a:solidFill>
                  <a:srgbClr val="000000"/>
                </a:solidFill>
                <a:effectLst>
                  <a:outerShdw blurRad="38100" dist="38100" dir="2700000" algn="tl">
                    <a:srgbClr val="C0C0C0"/>
                  </a:outerShdw>
                </a:effectLst>
              </a:rPr>
              <a:t>Oportunistas</a:t>
            </a:r>
          </a:p>
          <a:p>
            <a:pPr marL="114300" lvl="1" indent="0" eaLnBrk="1" hangingPunct="1">
              <a:buClr>
                <a:schemeClr val="accent1"/>
              </a:buClr>
              <a:buNone/>
            </a:pPr>
            <a:r>
              <a:rPr lang="pt-BR" altLang="en-US" sz="2200" dirty="0">
                <a:solidFill>
                  <a:srgbClr val="000000"/>
                </a:solidFill>
                <a:effectLst>
                  <a:outerShdw blurRad="38100" dist="38100" dir="2700000" algn="tl">
                    <a:srgbClr val="C0C0C0"/>
                  </a:outerShdw>
                </a:effectLst>
              </a:rPr>
              <a:t>Patógenos, normalmente inócuos, mas que podem ganhar uma vantagem competitiva quando a população de competidores é diminuída. Exemplos:</a:t>
            </a:r>
            <a:endParaRPr lang="pt-BR" altLang="en-US" sz="1800" dirty="0">
              <a:solidFill>
                <a:srgbClr val="000000"/>
              </a:solidFill>
              <a:effectLst>
                <a:outerShdw blurRad="38100" dist="38100" dir="2700000" algn="tl">
                  <a:srgbClr val="C0C0C0"/>
                </a:outerShdw>
              </a:effectLst>
            </a:endParaRPr>
          </a:p>
          <a:p>
            <a:pPr marL="712788" lvl="1" indent="-598488" eaLnBrk="1" hangingPunct="1">
              <a:buFont typeface="Wingdings" pitchFamily="2" charset="2"/>
              <a:buChar char="Ø"/>
            </a:pPr>
            <a:r>
              <a:rPr lang="pt-BR" altLang="en-US" sz="1800" dirty="0">
                <a:solidFill>
                  <a:srgbClr val="000000"/>
                </a:solidFill>
                <a:effectLst>
                  <a:outerShdw blurRad="38100" dist="38100" dir="2700000" algn="tl">
                    <a:srgbClr val="C0C0C0"/>
                  </a:outerShdw>
                </a:effectLst>
              </a:rPr>
              <a:t>Remoção de competidores: </a:t>
            </a:r>
            <a:r>
              <a:rPr lang="pt-BR" altLang="en-US" sz="1800" i="1" dirty="0">
                <a:solidFill>
                  <a:srgbClr val="000000"/>
                </a:solidFill>
                <a:effectLst>
                  <a:outerShdw blurRad="38100" dist="38100" dir="2700000" algn="tl">
                    <a:srgbClr val="C0C0C0"/>
                  </a:outerShdw>
                </a:effectLst>
              </a:rPr>
              <a:t>Clostridium </a:t>
            </a:r>
            <a:r>
              <a:rPr lang="pt-BR" altLang="en-US" sz="1800" i="1" dirty="0" err="1">
                <a:solidFill>
                  <a:srgbClr val="000000"/>
                </a:solidFill>
                <a:effectLst>
                  <a:outerShdw blurRad="38100" dist="38100" dir="2700000" algn="tl">
                    <a:srgbClr val="C0C0C0"/>
                  </a:outerShdw>
                </a:effectLst>
              </a:rPr>
              <a:t>difficile</a:t>
            </a:r>
            <a:r>
              <a:rPr lang="pt-BR" altLang="en-US" sz="1800" dirty="0">
                <a:solidFill>
                  <a:srgbClr val="000000"/>
                </a:solidFill>
                <a:effectLst>
                  <a:outerShdw blurRad="38100" dist="38100" dir="2700000" algn="tl">
                    <a:srgbClr val="C0C0C0"/>
                  </a:outerShdw>
                </a:effectLst>
              </a:rPr>
              <a:t>;</a:t>
            </a:r>
            <a:endParaRPr lang="pt-BR" altLang="en-US" sz="1800" i="1" dirty="0">
              <a:solidFill>
                <a:srgbClr val="000000"/>
              </a:solidFill>
              <a:effectLst>
                <a:outerShdw blurRad="38100" dist="38100" dir="2700000" algn="tl">
                  <a:srgbClr val="C0C0C0"/>
                </a:outerShdw>
              </a:effectLst>
            </a:endParaRPr>
          </a:p>
          <a:p>
            <a:pPr marL="712788" lvl="1" indent="-598488" eaLnBrk="1" hangingPunct="1">
              <a:buFont typeface="Wingdings" pitchFamily="2" charset="2"/>
              <a:buChar char="Ø"/>
            </a:pPr>
            <a:r>
              <a:rPr lang="pt-BR" altLang="en-US" sz="1800" dirty="0">
                <a:solidFill>
                  <a:srgbClr val="000000"/>
                </a:solidFill>
                <a:effectLst>
                  <a:outerShdw blurRad="38100" dist="38100" dir="2700000" algn="tl">
                    <a:srgbClr val="C0C0C0"/>
                  </a:outerShdw>
                </a:effectLst>
              </a:rPr>
              <a:t>Deslocamento do sítio normal no corpo humano (e.g. </a:t>
            </a:r>
            <a:r>
              <a:rPr lang="pt-BR" altLang="en-US" sz="1800" i="1" dirty="0" err="1">
                <a:solidFill>
                  <a:srgbClr val="000000"/>
                </a:solidFill>
                <a:effectLst>
                  <a:outerShdw blurRad="38100" dist="38100" dir="2700000" algn="tl">
                    <a:srgbClr val="C0C0C0"/>
                  </a:outerShdw>
                </a:effectLst>
              </a:rPr>
              <a:t>Staphylococcus</a:t>
            </a:r>
            <a:r>
              <a:rPr lang="pt-BR" altLang="en-US" sz="1800" i="1" dirty="0">
                <a:solidFill>
                  <a:srgbClr val="000000"/>
                </a:solidFill>
                <a:effectLst>
                  <a:outerShdw blurRad="38100" dist="38100" dir="2700000" algn="tl">
                    <a:srgbClr val="C0C0C0"/>
                  </a:outerShdw>
                </a:effectLst>
              </a:rPr>
              <a:t> </a:t>
            </a:r>
            <a:r>
              <a:rPr lang="pt-BR" altLang="en-US" sz="1800" i="1" dirty="0" err="1">
                <a:solidFill>
                  <a:srgbClr val="000000"/>
                </a:solidFill>
                <a:effectLst>
                  <a:outerShdw blurRad="38100" dist="38100" dir="2700000" algn="tl">
                    <a:srgbClr val="C0C0C0"/>
                  </a:outerShdw>
                </a:effectLst>
              </a:rPr>
              <a:t>epidermidis</a:t>
            </a:r>
            <a:r>
              <a:rPr lang="pt-BR" altLang="en-US" sz="1800" i="1" dirty="0">
                <a:solidFill>
                  <a:srgbClr val="000000"/>
                </a:solidFill>
                <a:effectLst>
                  <a:outerShdw blurRad="38100" dist="38100" dir="2700000" algn="tl">
                    <a:srgbClr val="C0C0C0"/>
                  </a:outerShdw>
                </a:effectLst>
              </a:rPr>
              <a:t> </a:t>
            </a:r>
            <a:r>
              <a:rPr lang="pt-BR" altLang="en-US" sz="1800" dirty="0">
                <a:solidFill>
                  <a:srgbClr val="000000"/>
                </a:solidFill>
                <a:effectLst>
                  <a:outerShdw blurRad="38100" dist="38100" dir="2700000" algn="tl">
                    <a:srgbClr val="C0C0C0"/>
                  </a:outerShdw>
                </a:effectLst>
              </a:rPr>
              <a:t>em cateter);</a:t>
            </a:r>
            <a:endParaRPr lang="pt-BR" altLang="en-US" sz="2200" dirty="0">
              <a:solidFill>
                <a:srgbClr val="000000"/>
              </a:solidFill>
              <a:effectLst>
                <a:outerShdw blurRad="38100" dist="38100" dir="2700000" algn="tl">
                  <a:srgbClr val="C0C0C0"/>
                </a:outerShdw>
              </a:effectLst>
            </a:endParaRPr>
          </a:p>
          <a:p>
            <a:pPr marL="712788" lvl="1" indent="-598488" eaLnBrk="1" hangingPunct="1">
              <a:buFont typeface="Wingdings" pitchFamily="2" charset="2"/>
              <a:buChar char="Ø"/>
            </a:pPr>
            <a:r>
              <a:rPr lang="pt-BR" altLang="en-US" sz="1800" dirty="0">
                <a:solidFill>
                  <a:srgbClr val="000000"/>
                </a:solidFill>
                <a:effectLst>
                  <a:outerShdw blurRad="38100" dist="38100" dir="2700000" algn="tl">
                    <a:srgbClr val="C0C0C0"/>
                  </a:outerShdw>
                </a:effectLst>
              </a:rPr>
              <a:t>Indivíduos </a:t>
            </a:r>
            <a:r>
              <a:rPr lang="pt-BR" altLang="en-US" sz="1800" dirty="0" err="1">
                <a:solidFill>
                  <a:srgbClr val="000000"/>
                </a:solidFill>
                <a:effectLst>
                  <a:outerShdw blurRad="38100" dist="38100" dir="2700000" algn="tl">
                    <a:srgbClr val="C0C0C0"/>
                  </a:outerShdw>
                </a:effectLst>
              </a:rPr>
              <a:t>imunocomprometidos</a:t>
            </a:r>
            <a:r>
              <a:rPr lang="pt-BR" altLang="en-US" sz="1800" dirty="0">
                <a:solidFill>
                  <a:srgbClr val="000000"/>
                </a:solidFill>
                <a:effectLst>
                  <a:outerShdw blurRad="38100" dist="38100" dir="2700000" algn="tl">
                    <a:srgbClr val="C0C0C0"/>
                  </a:outerShdw>
                </a:effectLst>
              </a:rPr>
              <a:t>: microbiota pode multiplicar em excesso, invadir outros compartimentos e causar infecções.</a:t>
            </a:r>
          </a:p>
        </p:txBody>
      </p:sp>
      <p:sp>
        <p:nvSpPr>
          <p:cNvPr id="6" name="Título 1">
            <a:extLst>
              <a:ext uri="{FF2B5EF4-FFF2-40B4-BE49-F238E27FC236}">
                <a16:creationId xmlns:a16="http://schemas.microsoft.com/office/drawing/2014/main" id="{E7CB9123-7436-C147-8EDC-BD2449E686B8}"/>
              </a:ext>
            </a:extLst>
          </p:cNvPr>
          <p:cNvSpPr>
            <a:spLocks noGrp="1"/>
          </p:cNvSpPr>
          <p:nvPr>
            <p:ph type="title"/>
          </p:nvPr>
        </p:nvSpPr>
        <p:spPr/>
        <p:txBody>
          <a:bodyPr>
            <a:normAutofit fontScale="90000"/>
          </a:bodyPr>
          <a:lstStyle>
            <a:lvl1pPr>
              <a:defRPr>
                <a:solidFill>
                  <a:schemeClr val="tx1"/>
                </a:solidFill>
                <a:latin typeface="Century Gothic" charset="0"/>
                <a:ea typeface="MS PGothic" charset="0"/>
                <a:cs typeface="MS PGothic" charset="0"/>
              </a:defRPr>
            </a:lvl1pPr>
            <a:lvl2pPr marL="742950" indent="-285750">
              <a:defRPr>
                <a:solidFill>
                  <a:schemeClr val="tx1"/>
                </a:solidFill>
                <a:latin typeface="Century Gothic" charset="0"/>
                <a:ea typeface="MS PGothic" charset="0"/>
                <a:cs typeface="MS PGothic" charset="0"/>
              </a:defRPr>
            </a:lvl2pPr>
            <a:lvl3pPr marL="1143000" indent="-228600">
              <a:defRPr>
                <a:solidFill>
                  <a:schemeClr val="tx1"/>
                </a:solidFill>
                <a:latin typeface="Century Gothic" charset="0"/>
                <a:ea typeface="MS PGothic" charset="0"/>
                <a:cs typeface="MS PGothic" charset="0"/>
              </a:defRPr>
            </a:lvl3pPr>
            <a:lvl4pPr marL="1600200" indent="-228600">
              <a:defRPr>
                <a:solidFill>
                  <a:schemeClr val="tx1"/>
                </a:solidFill>
                <a:latin typeface="Century Gothic" charset="0"/>
                <a:ea typeface="MS PGothic" charset="0"/>
                <a:cs typeface="MS PGothic" charset="0"/>
              </a:defRPr>
            </a:lvl4pPr>
            <a:lvl5pPr marL="2057400" indent="-228600">
              <a:defRPr>
                <a:solidFill>
                  <a:schemeClr val="tx1"/>
                </a:solidFill>
                <a:latin typeface="Century Gothic"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entury Gothic"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entury Gothic"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entury Gothic"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entury Gothic" charset="0"/>
                <a:ea typeface="MS PGothic" charset="0"/>
                <a:cs typeface="MS PGothic" charset="0"/>
              </a:defRPr>
            </a:lvl9pPr>
          </a:lstStyle>
          <a:p>
            <a:pPr eaLnBrk="1" hangingPunct="1">
              <a:defRPr/>
            </a:pPr>
            <a:r>
              <a:rPr lang="en-US" sz="3100" dirty="0" err="1">
                <a:solidFill>
                  <a:srgbClr val="47534C"/>
                </a:solidFill>
                <a:effectLst>
                  <a:outerShdw blurRad="38100" dist="38100" dir="2700000" algn="tl">
                    <a:srgbClr val="DDDDDD"/>
                  </a:outerShdw>
                </a:effectLst>
                <a:latin typeface="Book Antiqua" charset="0"/>
                <a:cs typeface="Arial" charset="0"/>
              </a:rPr>
              <a:t>Microbiota</a:t>
            </a:r>
            <a:br>
              <a:rPr lang="en-US" sz="4000" dirty="0">
                <a:solidFill>
                  <a:srgbClr val="47534C"/>
                </a:solidFill>
                <a:effectLst>
                  <a:outerShdw blurRad="38100" dist="38100" dir="2700000" algn="tl">
                    <a:srgbClr val="DDDDDD"/>
                  </a:outerShdw>
                </a:effectLst>
                <a:latin typeface="Book Antiqua" charset="0"/>
                <a:cs typeface="Arial" charset="0"/>
              </a:rPr>
            </a:br>
            <a:r>
              <a:rPr lang="en-US" sz="4900" dirty="0" err="1">
                <a:solidFill>
                  <a:srgbClr val="47534C"/>
                </a:solidFill>
                <a:effectLst>
                  <a:outerShdw blurRad="38100" dist="38100" dir="2700000" algn="tl">
                    <a:srgbClr val="DDDDDD"/>
                  </a:outerShdw>
                </a:effectLst>
                <a:latin typeface="Book Antiqua" charset="0"/>
                <a:cs typeface="Arial" charset="0"/>
              </a:rPr>
              <a:t>Tipos</a:t>
            </a:r>
            <a:endParaRPr lang="pt-BR" sz="4900" dirty="0">
              <a:solidFill>
                <a:srgbClr val="47534C"/>
              </a:solidFill>
              <a:effectLst>
                <a:outerShdw blurRad="38100" dist="38100" dir="2700000" algn="tl">
                  <a:srgbClr val="DDDDDD"/>
                </a:outerShdw>
              </a:effectLst>
              <a:latin typeface="Book Antiqua" charset="0"/>
              <a:cs typeface="Arial" charset="0"/>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1A491-5973-5643-86C2-31E701A38FC0}"/>
              </a:ext>
            </a:extLst>
          </p:cNvPr>
          <p:cNvSpPr>
            <a:spLocks noGrp="1"/>
          </p:cNvSpPr>
          <p:nvPr>
            <p:ph type="title"/>
          </p:nvPr>
        </p:nvSpPr>
        <p:spPr/>
        <p:txBody>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r>
              <a:rPr lang="en-US" altLang="en-US" sz="3500">
                <a:solidFill>
                  <a:srgbClr val="47534C"/>
                </a:solidFill>
                <a:effectLst>
                  <a:outerShdw blurRad="38100" dist="38100" dir="2700000" algn="tl">
                    <a:srgbClr val="C0C0C0"/>
                  </a:outerShdw>
                </a:effectLst>
                <a:latin typeface="Book Antiqua" panose="02040602050305030304" pitchFamily="18" charset="0"/>
              </a:rPr>
              <a:t>Mais algumas definições…</a:t>
            </a:r>
          </a:p>
        </p:txBody>
      </p:sp>
      <p:graphicFrame>
        <p:nvGraphicFramePr>
          <p:cNvPr id="4" name="Table 3">
            <a:extLst>
              <a:ext uri="{FF2B5EF4-FFF2-40B4-BE49-F238E27FC236}">
                <a16:creationId xmlns:a16="http://schemas.microsoft.com/office/drawing/2014/main" id="{3A7E633C-49EF-C242-93A9-6A343D599164}"/>
              </a:ext>
            </a:extLst>
          </p:cNvPr>
          <p:cNvGraphicFramePr>
            <a:graphicFrameLocks noGrp="1"/>
          </p:cNvGraphicFramePr>
          <p:nvPr/>
        </p:nvGraphicFramePr>
        <p:xfrm>
          <a:off x="392113" y="1628775"/>
          <a:ext cx="8428037" cy="2294193"/>
        </p:xfrm>
        <a:graphic>
          <a:graphicData uri="http://schemas.openxmlformats.org/drawingml/2006/table">
            <a:tbl>
              <a:tblPr/>
              <a:tblGrid>
                <a:gridCol w="1317625">
                  <a:extLst>
                    <a:ext uri="{9D8B030D-6E8A-4147-A177-3AD203B41FA5}">
                      <a16:colId xmlns:a16="http://schemas.microsoft.com/office/drawing/2014/main" val="2448268399"/>
                    </a:ext>
                  </a:extLst>
                </a:gridCol>
                <a:gridCol w="1638300">
                  <a:extLst>
                    <a:ext uri="{9D8B030D-6E8A-4147-A177-3AD203B41FA5}">
                      <a16:colId xmlns:a16="http://schemas.microsoft.com/office/drawing/2014/main" val="2506886004"/>
                    </a:ext>
                  </a:extLst>
                </a:gridCol>
                <a:gridCol w="1257300">
                  <a:extLst>
                    <a:ext uri="{9D8B030D-6E8A-4147-A177-3AD203B41FA5}">
                      <a16:colId xmlns:a16="http://schemas.microsoft.com/office/drawing/2014/main" val="2430002506"/>
                    </a:ext>
                  </a:extLst>
                </a:gridCol>
                <a:gridCol w="2033587">
                  <a:extLst>
                    <a:ext uri="{9D8B030D-6E8A-4147-A177-3AD203B41FA5}">
                      <a16:colId xmlns:a16="http://schemas.microsoft.com/office/drawing/2014/main" val="3579530306"/>
                    </a:ext>
                  </a:extLst>
                </a:gridCol>
                <a:gridCol w="2181225">
                  <a:extLst>
                    <a:ext uri="{9D8B030D-6E8A-4147-A177-3AD203B41FA5}">
                      <a16:colId xmlns:a16="http://schemas.microsoft.com/office/drawing/2014/main" val="3607243271"/>
                    </a:ext>
                  </a:extLst>
                </a:gridCol>
              </a:tblGrid>
              <a:tr h="639763">
                <a:tc gridSpan="5">
                  <a:txBody>
                    <a:bodyPr/>
                    <a:lstStyle>
                      <a:lvl1pPr>
                        <a:spcBef>
                          <a:spcPct val="20000"/>
                        </a:spcBef>
                        <a:buClr>
                          <a:schemeClr val="accent1"/>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2"/>
                        </a:buClr>
                        <a:buFont typeface="Arial" panose="020B0604020202020204" pitchFamily="34" charset="0"/>
                        <a:defRPr>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rgbClr val="B5AE53"/>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rgbClr val="848058"/>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Century Gothic" panose="020B0502020202020204" pitchFamily="34" charset="0"/>
                          <a:ea typeface="MS PGothic" panose="020B0600070205080204" pitchFamily="34" charset="-128"/>
                        </a:rPr>
                        <a:t>Simbionte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entury Gothic" panose="020B0502020202020204" pitchFamily="34" charset="0"/>
                          <a:ea typeface="MS PGothic" panose="020B0600070205080204" pitchFamily="34" charset="-128"/>
                        </a:rPr>
                        <a:t>Organismo que vive em associação com organismo(s) de outra espécie</a:t>
                      </a:r>
                    </a:p>
                  </a:txBody>
                  <a:tcPr marL="91434" marR="91434" marT="45688" marB="45688" horzOverflow="overflow">
                    <a:lnL>
                      <a:noFill/>
                    </a:lnL>
                    <a:lnR>
                      <a:noFill/>
                    </a:lnR>
                    <a:lnT>
                      <a:noFill/>
                    </a:lnT>
                    <a:lnB>
                      <a:noFill/>
                    </a:lnB>
                    <a:lnTlToBr>
                      <a:noFill/>
                    </a:lnTlToBr>
                    <a:lnBlToTr>
                      <a:noFill/>
                    </a:lnBlToTr>
                    <a:solidFill>
                      <a:srgbClr val="00FF8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83805023"/>
                  </a:ext>
                </a:extLst>
              </a:tr>
              <a:tr h="369888">
                <a:tc gridSpan="3">
                  <a:txBody>
                    <a:bodyPr/>
                    <a:lstStyle>
                      <a:lvl1pPr>
                        <a:spcBef>
                          <a:spcPct val="20000"/>
                        </a:spcBef>
                        <a:buClr>
                          <a:schemeClr val="accent1"/>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2"/>
                        </a:buClr>
                        <a:buFont typeface="Arial" panose="020B0604020202020204" pitchFamily="34" charset="0"/>
                        <a:defRPr>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rgbClr val="B5AE53"/>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rgbClr val="848058"/>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Century Gothic" panose="020B0502020202020204" pitchFamily="34" charset="0"/>
                          <a:ea typeface="MS PGothic" panose="020B0600070205080204" pitchFamily="34" charset="-128"/>
                        </a:rPr>
                        <a:t>Ectossimbionte</a:t>
                      </a:r>
                      <a:r>
                        <a:rPr kumimoji="0" lang="en-US" altLang="en-US" sz="1800" b="0" i="0" u="none" strike="noStrike" cap="none" normalizeH="0" baseline="0">
                          <a:ln>
                            <a:noFill/>
                          </a:ln>
                          <a:solidFill>
                            <a:schemeClr val="tx1"/>
                          </a:solidFill>
                          <a:effectLst/>
                          <a:latin typeface="Century Gothic" panose="020B0502020202020204" pitchFamily="34" charset="0"/>
                          <a:ea typeface="MS PGothic" panose="020B0600070205080204" pitchFamily="34" charset="-128"/>
                        </a:rPr>
                        <a:t> (sobre)</a:t>
                      </a:r>
                    </a:p>
                  </a:txBody>
                  <a:tcPr marL="91434" marR="91434" marT="45688" marB="45688" horzOverflow="overflow">
                    <a:lnL>
                      <a:noFill/>
                    </a:lnL>
                    <a:lnR>
                      <a:noFill/>
                    </a:lnR>
                    <a:lnT>
                      <a:noFill/>
                    </a:lnT>
                    <a:lnB>
                      <a:noFill/>
                    </a:lnB>
                    <a:lnTlToBr>
                      <a:noFill/>
                    </a:lnTlToBr>
                    <a:lnBlToTr>
                      <a:noFill/>
                    </a:lnBlToTr>
                    <a:solidFill>
                      <a:srgbClr val="80FF00"/>
                    </a:solidFill>
                  </a:tcPr>
                </a:tc>
                <a:tc hMerge="1">
                  <a:txBody>
                    <a:bodyPr/>
                    <a:lstStyle/>
                    <a:p>
                      <a:endParaRPr lang="en-US"/>
                    </a:p>
                  </a:txBody>
                  <a:tcPr/>
                </a:tc>
                <a:tc hMerge="1">
                  <a:txBody>
                    <a:bodyPr/>
                    <a:lstStyle/>
                    <a:p>
                      <a:endParaRPr lang="en-US"/>
                    </a:p>
                  </a:txBody>
                  <a:tcPr/>
                </a:tc>
                <a:tc gridSpan="2">
                  <a:txBody>
                    <a:bodyPr/>
                    <a:lstStyle>
                      <a:lvl1pPr>
                        <a:spcBef>
                          <a:spcPct val="20000"/>
                        </a:spcBef>
                        <a:buClr>
                          <a:schemeClr val="accent1"/>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2"/>
                        </a:buClr>
                        <a:buFont typeface="Arial" panose="020B0604020202020204" pitchFamily="34" charset="0"/>
                        <a:defRPr>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rgbClr val="B5AE53"/>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rgbClr val="848058"/>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Century Gothic" panose="020B0502020202020204" pitchFamily="34" charset="0"/>
                          <a:ea typeface="MS PGothic" panose="020B0600070205080204" pitchFamily="34" charset="-128"/>
                        </a:rPr>
                        <a:t>Endossimbionte</a:t>
                      </a:r>
                      <a:r>
                        <a:rPr kumimoji="0" lang="en-US" altLang="en-US" sz="1800" b="0" i="0" u="none" strike="noStrike" cap="none" normalizeH="0" baseline="0">
                          <a:ln>
                            <a:noFill/>
                          </a:ln>
                          <a:solidFill>
                            <a:schemeClr val="tx1"/>
                          </a:solidFill>
                          <a:effectLst/>
                          <a:latin typeface="Century Gothic" panose="020B0502020202020204" pitchFamily="34" charset="0"/>
                          <a:ea typeface="MS PGothic" panose="020B0600070205080204" pitchFamily="34" charset="-128"/>
                        </a:rPr>
                        <a:t> (dentro)</a:t>
                      </a:r>
                    </a:p>
                  </a:txBody>
                  <a:tcPr marL="91434" marR="91434" marT="45688" marB="45688" horzOverflow="overflow">
                    <a:lnL>
                      <a:noFill/>
                    </a:lnL>
                    <a:lnR>
                      <a:noFill/>
                    </a:lnR>
                    <a:lnT>
                      <a:noFill/>
                    </a:lnT>
                    <a:lnB>
                      <a:noFill/>
                    </a:lnB>
                    <a:lnTlToBr>
                      <a:noFill/>
                    </a:lnTlToBr>
                    <a:lnBlToTr>
                      <a:noFill/>
                    </a:lnBlToTr>
                    <a:solidFill>
                      <a:srgbClr val="CCFF66"/>
                    </a:solidFill>
                  </a:tcPr>
                </a:tc>
                <a:tc hMerge="1">
                  <a:txBody>
                    <a:bodyPr/>
                    <a:lstStyle/>
                    <a:p>
                      <a:endParaRPr lang="en-US"/>
                    </a:p>
                  </a:txBody>
                  <a:tcPr/>
                </a:tc>
                <a:extLst>
                  <a:ext uri="{0D108BD9-81ED-4DB2-BD59-A6C34878D82A}">
                    <a16:rowId xmlns:a16="http://schemas.microsoft.com/office/drawing/2014/main" val="653438493"/>
                  </a:ext>
                </a:extLst>
              </a:tr>
              <a:tr h="369888">
                <a:tc gridSpan="2">
                  <a:txBody>
                    <a:bodyPr/>
                    <a:lstStyle>
                      <a:lvl1pPr>
                        <a:spcBef>
                          <a:spcPct val="20000"/>
                        </a:spcBef>
                        <a:buClr>
                          <a:schemeClr val="accent1"/>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2"/>
                        </a:buClr>
                        <a:buFont typeface="Arial" panose="020B0604020202020204" pitchFamily="34" charset="0"/>
                        <a:defRPr>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rgbClr val="B5AE53"/>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rgbClr val="848058"/>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Century Gothic" panose="020B0502020202020204" pitchFamily="34" charset="0"/>
                          <a:ea typeface="MS PGothic" panose="020B0600070205080204" pitchFamily="34" charset="-128"/>
                        </a:rPr>
                        <a:t>Parasita</a:t>
                      </a:r>
                    </a:p>
                  </a:txBody>
                  <a:tcPr marL="91434" marR="91434" marT="45688" marB="45688" horzOverflow="overflow">
                    <a:lnL>
                      <a:noFill/>
                    </a:lnL>
                    <a:lnR>
                      <a:noFill/>
                    </a:lnR>
                    <a:lnT>
                      <a:noFill/>
                    </a:lnT>
                    <a:lnB>
                      <a:noFill/>
                    </a:lnB>
                    <a:lnTlToBr>
                      <a:noFill/>
                    </a:lnTlToBr>
                    <a:lnBlToTr>
                      <a:noFill/>
                    </a:lnBlToTr>
                    <a:solidFill>
                      <a:srgbClr val="ECBBB2"/>
                    </a:solidFill>
                  </a:tcPr>
                </a:tc>
                <a:tc hMerge="1">
                  <a:txBody>
                    <a:bodyPr/>
                    <a:lstStyle/>
                    <a:p>
                      <a:endParaRPr lang="en-US"/>
                    </a:p>
                  </a:txBody>
                  <a:tcPr/>
                </a:tc>
                <a:tc gridSpan="2">
                  <a:txBody>
                    <a:bodyPr/>
                    <a:lstStyle>
                      <a:lvl1pPr>
                        <a:spcBef>
                          <a:spcPct val="20000"/>
                        </a:spcBef>
                        <a:buClr>
                          <a:schemeClr val="accent1"/>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2"/>
                        </a:buClr>
                        <a:buFont typeface="Arial" panose="020B0604020202020204" pitchFamily="34" charset="0"/>
                        <a:defRPr>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rgbClr val="B5AE53"/>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rgbClr val="848058"/>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Century Gothic" panose="020B0502020202020204" pitchFamily="34" charset="0"/>
                          <a:ea typeface="MS PGothic" panose="020B0600070205080204" pitchFamily="34" charset="-128"/>
                        </a:rPr>
                        <a:t>Comensal</a:t>
                      </a:r>
                    </a:p>
                  </a:txBody>
                  <a:tcPr marL="91434" marR="91434" marT="45688" marB="45688" horzOverflow="overflow">
                    <a:lnL>
                      <a:noFill/>
                    </a:lnL>
                    <a:lnR>
                      <a:noFill/>
                    </a:lnR>
                    <a:lnT>
                      <a:noFill/>
                    </a:lnT>
                    <a:lnB>
                      <a:noFill/>
                    </a:lnB>
                    <a:lnTlToBr>
                      <a:noFill/>
                    </a:lnTlToBr>
                    <a:lnBlToTr>
                      <a:noFill/>
                    </a:lnBlToTr>
                    <a:solidFill>
                      <a:schemeClr val="bg1"/>
                    </a:solidFill>
                  </a:tcPr>
                </a:tc>
                <a:tc hMerge="1">
                  <a:txBody>
                    <a:bodyPr/>
                    <a:lstStyle/>
                    <a:p>
                      <a:endParaRPr lang="en-US"/>
                    </a:p>
                  </a:txBody>
                  <a:tcPr/>
                </a:tc>
                <a:tc>
                  <a:txBody>
                    <a:bodyPr/>
                    <a:lstStyle>
                      <a:lvl1pPr>
                        <a:spcBef>
                          <a:spcPct val="20000"/>
                        </a:spcBef>
                        <a:buClr>
                          <a:schemeClr val="accent1"/>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2"/>
                        </a:buClr>
                        <a:buFont typeface="Arial" panose="020B0604020202020204" pitchFamily="34" charset="0"/>
                        <a:defRPr>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rgbClr val="B5AE53"/>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rgbClr val="848058"/>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Century Gothic" panose="020B0502020202020204" pitchFamily="34" charset="0"/>
                          <a:ea typeface="MS PGothic" panose="020B0600070205080204" pitchFamily="34" charset="-128"/>
                        </a:rPr>
                        <a:t>Mutualista</a:t>
                      </a:r>
                    </a:p>
                  </a:txBody>
                  <a:tcPr marL="91434" marR="91434" marT="45688" marB="45688" horzOverflow="overflow">
                    <a:lnL>
                      <a:noFill/>
                    </a:lnL>
                    <a:lnR>
                      <a:noFill/>
                    </a:lnR>
                    <a:lnT>
                      <a:noFill/>
                    </a:lnT>
                    <a:lnB>
                      <a:noFill/>
                    </a:lnB>
                    <a:lnTlToBr>
                      <a:noFill/>
                    </a:lnTlToBr>
                    <a:lnBlToTr>
                      <a:noFill/>
                    </a:lnBlToTr>
                    <a:solidFill>
                      <a:srgbClr val="00FFFF"/>
                    </a:solidFill>
                  </a:tcPr>
                </a:tc>
                <a:extLst>
                  <a:ext uri="{0D108BD9-81ED-4DB2-BD59-A6C34878D82A}">
                    <a16:rowId xmlns:a16="http://schemas.microsoft.com/office/drawing/2014/main" val="3235980003"/>
                  </a:ext>
                </a:extLst>
              </a:tr>
              <a:tr h="490538">
                <a:tc gridSpan="2">
                  <a:txBody>
                    <a:bodyPr/>
                    <a:lstStyle>
                      <a:lvl1pPr>
                        <a:spcBef>
                          <a:spcPct val="20000"/>
                        </a:spcBef>
                        <a:buClr>
                          <a:schemeClr val="accent1"/>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2"/>
                        </a:buClr>
                        <a:buFont typeface="Arial" panose="020B0604020202020204" pitchFamily="34" charset="0"/>
                        <a:defRPr>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rgbClr val="B5AE53"/>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rgbClr val="848058"/>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Century Gothic" panose="020B0502020202020204" pitchFamily="34" charset="0"/>
                          <a:ea typeface="MS PGothic" panose="020B0600070205080204" pitchFamily="34" charset="-128"/>
                        </a:rPr>
                        <a:t>Causa dano ao hospedeiro</a:t>
                      </a:r>
                    </a:p>
                  </a:txBody>
                  <a:tcPr marL="91434" marR="91434" marT="45688" marB="45688" horzOverflow="overflow">
                    <a:lnL>
                      <a:noFill/>
                    </a:lnL>
                    <a:lnR>
                      <a:noFill/>
                    </a:lnR>
                    <a:lnT>
                      <a:noFill/>
                    </a:lnT>
                    <a:lnB>
                      <a:noFill/>
                    </a:lnB>
                    <a:lnTlToBr>
                      <a:noFill/>
                    </a:lnTlToBr>
                    <a:lnBlToTr>
                      <a:noFill/>
                    </a:lnBlToTr>
                    <a:solidFill>
                      <a:srgbClr val="ECBBB2"/>
                    </a:solidFill>
                  </a:tcPr>
                </a:tc>
                <a:tc hMerge="1">
                  <a:txBody>
                    <a:bodyPr/>
                    <a:lstStyle/>
                    <a:p>
                      <a:endParaRPr lang="en-US"/>
                    </a:p>
                  </a:txBody>
                  <a:tcPr/>
                </a:tc>
                <a:tc rowSpan="2" gridSpan="2">
                  <a:txBody>
                    <a:bodyPr/>
                    <a:lstStyle>
                      <a:lvl1pPr>
                        <a:spcBef>
                          <a:spcPct val="20000"/>
                        </a:spcBef>
                        <a:buClr>
                          <a:schemeClr val="accent1"/>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2"/>
                        </a:buClr>
                        <a:buFont typeface="Arial" panose="020B0604020202020204" pitchFamily="34" charset="0"/>
                        <a:defRPr>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rgbClr val="B5AE53"/>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rgbClr val="848058"/>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entury Gothic" panose="020B0502020202020204" pitchFamily="34" charset="0"/>
                          <a:ea typeface="MS PGothic" panose="020B0600070205080204" pitchFamily="34" charset="-128"/>
                        </a:rPr>
                        <a:t>Vive em associação sem causar dano ou benefício</a:t>
                      </a:r>
                    </a:p>
                  </a:txBody>
                  <a:tcPr marL="91434" marR="91434" marT="45688" marB="45688" anchor="ctr" horzOverflow="overflow">
                    <a:lnL>
                      <a:noFill/>
                    </a:lnL>
                    <a:lnR>
                      <a:noFill/>
                    </a:lnR>
                    <a:lnT>
                      <a:noFill/>
                    </a:lnT>
                    <a:lnB>
                      <a:noFill/>
                    </a:lnB>
                    <a:lnTlToBr>
                      <a:noFill/>
                    </a:lnTlToBr>
                    <a:lnBlToTr>
                      <a:noFill/>
                    </a:lnBlToTr>
                    <a:solidFill>
                      <a:schemeClr val="bg1"/>
                    </a:solidFill>
                  </a:tcPr>
                </a:tc>
                <a:tc rowSpan="2" hMerge="1">
                  <a:txBody>
                    <a:bodyPr/>
                    <a:lstStyle/>
                    <a:p>
                      <a:endParaRPr lang="en-US"/>
                    </a:p>
                  </a:txBody>
                  <a:tcPr/>
                </a:tc>
                <a:tc rowSpan="2">
                  <a:txBody>
                    <a:bodyPr/>
                    <a:lstStyle>
                      <a:lvl1pPr>
                        <a:spcBef>
                          <a:spcPct val="20000"/>
                        </a:spcBef>
                        <a:buClr>
                          <a:schemeClr val="accent1"/>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2"/>
                        </a:buClr>
                        <a:buFont typeface="Arial" panose="020B0604020202020204" pitchFamily="34" charset="0"/>
                        <a:defRPr>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rgbClr val="B5AE53"/>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rgbClr val="848058"/>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entury Gothic" panose="020B0502020202020204" pitchFamily="34" charset="0"/>
                          <a:ea typeface="MS PGothic" panose="020B0600070205080204" pitchFamily="34" charset="-128"/>
                        </a:rPr>
                        <a:t>Ambos os organismos se beneficiam</a:t>
                      </a:r>
                    </a:p>
                  </a:txBody>
                  <a:tcPr marL="91434" marR="91434" marT="45688" marB="45688" horzOverflow="overflow">
                    <a:lnL>
                      <a:noFill/>
                    </a:lnL>
                    <a:lnR>
                      <a:noFill/>
                    </a:lnR>
                    <a:lnT>
                      <a:noFill/>
                    </a:lnT>
                    <a:lnB>
                      <a:noFill/>
                    </a:lnB>
                    <a:lnTlToBr>
                      <a:noFill/>
                    </a:lnTlToBr>
                    <a:lnBlToTr>
                      <a:noFill/>
                    </a:lnBlToTr>
                    <a:solidFill>
                      <a:srgbClr val="00FFFF"/>
                    </a:solidFill>
                  </a:tcPr>
                </a:tc>
                <a:extLst>
                  <a:ext uri="{0D108BD9-81ED-4DB2-BD59-A6C34878D82A}">
                    <a16:rowId xmlns:a16="http://schemas.microsoft.com/office/drawing/2014/main" val="1311103102"/>
                  </a:ext>
                </a:extLst>
              </a:tr>
              <a:tr h="423863">
                <a:tc>
                  <a:txBody>
                    <a:bodyPr/>
                    <a:lstStyle>
                      <a:lvl1pPr>
                        <a:spcBef>
                          <a:spcPct val="20000"/>
                        </a:spcBef>
                        <a:buClr>
                          <a:schemeClr val="accent1"/>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2"/>
                        </a:buClr>
                        <a:buFont typeface="Arial" panose="020B0604020202020204" pitchFamily="34" charset="0"/>
                        <a:defRPr>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rgbClr val="B5AE53"/>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rgbClr val="848058"/>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latin typeface="Century Gothic" panose="020B0502020202020204" pitchFamily="34" charset="0"/>
                          <a:ea typeface="MS PGothic" panose="020B0600070205080204" pitchFamily="34" charset="-128"/>
                        </a:rPr>
                        <a:t>biotrófico</a:t>
                      </a:r>
                    </a:p>
                  </a:txBody>
                  <a:tcPr marL="91434" marR="91434" marT="45688" marB="45688" horzOverflow="overflow">
                    <a:lnL>
                      <a:noFill/>
                    </a:lnL>
                    <a:lnR>
                      <a:noFill/>
                    </a:lnR>
                    <a:lnT>
                      <a:noFill/>
                    </a:lnT>
                    <a:lnB>
                      <a:noFill/>
                    </a:lnB>
                    <a:lnTlToBr>
                      <a:noFill/>
                    </a:lnTlToBr>
                    <a:lnBlToTr>
                      <a:noFill/>
                    </a:lnBlToTr>
                    <a:solidFill>
                      <a:srgbClr val="A23A28"/>
                    </a:solidFill>
                  </a:tcPr>
                </a:tc>
                <a:tc>
                  <a:txBody>
                    <a:bodyPr/>
                    <a:lstStyle>
                      <a:lvl1pPr>
                        <a:spcBef>
                          <a:spcPct val="20000"/>
                        </a:spcBef>
                        <a:buClr>
                          <a:schemeClr val="accent1"/>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2"/>
                        </a:buClr>
                        <a:buFont typeface="Arial" panose="020B0604020202020204" pitchFamily="34" charset="0"/>
                        <a:defRPr>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rgbClr val="B5AE53"/>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rgbClr val="848058"/>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err="1">
                          <a:ln>
                            <a:noFill/>
                          </a:ln>
                          <a:solidFill>
                            <a:srgbClr val="FFFFFF"/>
                          </a:solidFill>
                          <a:effectLst/>
                          <a:latin typeface="Century Gothic" panose="020B0502020202020204" pitchFamily="34" charset="0"/>
                          <a:ea typeface="MS PGothic" panose="020B0600070205080204" pitchFamily="34" charset="-128"/>
                        </a:rPr>
                        <a:t>necrotrófico</a:t>
                      </a:r>
                      <a:endParaRPr kumimoji="0" lang="en-US" altLang="en-US" sz="1800" b="1" i="0" u="none" strike="noStrike" cap="none" normalizeH="0" baseline="0" dirty="0">
                        <a:ln>
                          <a:noFill/>
                        </a:ln>
                        <a:solidFill>
                          <a:srgbClr val="FFFFFF"/>
                        </a:solidFill>
                        <a:effectLst/>
                        <a:latin typeface="Century Gothic" panose="020B0502020202020204" pitchFamily="34" charset="0"/>
                        <a:ea typeface="MS PGothic" panose="020B0600070205080204" pitchFamily="34" charset="-128"/>
                      </a:endParaRPr>
                    </a:p>
                  </a:txBody>
                  <a:tcPr marL="91434" marR="91434" marT="45688" marB="45688" horzOverflow="overflow">
                    <a:lnL>
                      <a:noFill/>
                    </a:lnL>
                    <a:lnR>
                      <a:noFill/>
                    </a:lnR>
                    <a:lnT>
                      <a:noFill/>
                    </a:lnT>
                    <a:lnB>
                      <a:noFill/>
                    </a:lnB>
                    <a:lnTlToBr>
                      <a:noFill/>
                    </a:lnTlToBr>
                    <a:lnBlToTr>
                      <a:noFill/>
                    </a:lnBlToTr>
                    <a:solidFill>
                      <a:srgbClr val="6C271B"/>
                    </a:solidFill>
                  </a:tcPr>
                </a:tc>
                <a:tc gridSpan="2" vMerge="1">
                  <a:txBody>
                    <a:bodyPr/>
                    <a:lstStyle/>
                    <a:p>
                      <a:endParaRPr lang="en-US"/>
                    </a:p>
                  </a:txBody>
                  <a:tcPr/>
                </a:tc>
                <a:tc hMerge="1" vMerge="1">
                  <a:txBody>
                    <a:bodyPr/>
                    <a:lstStyle/>
                    <a:p>
                      <a:endParaRPr lang="en-US"/>
                    </a:p>
                  </a:txBody>
                  <a:tcPr/>
                </a:tc>
                <a:tc vMerge="1">
                  <a:txBody>
                    <a:bodyPr/>
                    <a:lstStyle/>
                    <a:p>
                      <a:endParaRPr lang="en-US"/>
                    </a:p>
                  </a:txBody>
                  <a:tcPr/>
                </a:tc>
                <a:extLst>
                  <a:ext uri="{0D108BD9-81ED-4DB2-BD59-A6C34878D82A}">
                    <a16:rowId xmlns:a16="http://schemas.microsoft.com/office/drawing/2014/main" val="809870525"/>
                  </a:ext>
                </a:extLst>
              </a:tr>
            </a:tbl>
          </a:graphicData>
        </a:graphic>
      </p:graphicFrame>
      <p:sp>
        <p:nvSpPr>
          <p:cNvPr id="45072" name="TextBox 4">
            <a:extLst>
              <a:ext uri="{FF2B5EF4-FFF2-40B4-BE49-F238E27FC236}">
                <a16:creationId xmlns:a16="http://schemas.microsoft.com/office/drawing/2014/main" id="{FC396206-4D95-B947-8DFA-3525B2AE792A}"/>
              </a:ext>
            </a:extLst>
          </p:cNvPr>
          <p:cNvSpPr txBox="1">
            <a:spLocks noChangeArrowheads="1"/>
          </p:cNvSpPr>
          <p:nvPr/>
        </p:nvSpPr>
        <p:spPr bwMode="auto">
          <a:xfrm>
            <a:off x="395288" y="4221163"/>
            <a:ext cx="84248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buFont typeface="Arial" panose="020B0604020202020204" pitchFamily="34" charset="0"/>
              <a:buChar char="•"/>
            </a:pPr>
            <a:r>
              <a:rPr lang="en-US" altLang="en-US" sz="1800"/>
              <a:t>Transições entre os modos de vida acima são possíveis e frequentes!!!!</a:t>
            </a:r>
          </a:p>
          <a:p>
            <a:pPr>
              <a:buFont typeface="Arial" panose="020B0604020202020204" pitchFamily="34" charset="0"/>
              <a:buChar char="•"/>
            </a:pPr>
            <a:endParaRPr lang="en-US" altLang="en-US" sz="1800"/>
          </a:p>
          <a:p>
            <a:pPr>
              <a:buFont typeface="Arial" panose="020B0604020202020204" pitchFamily="34" charset="0"/>
              <a:buChar char="•"/>
            </a:pPr>
            <a:r>
              <a:rPr lang="en-US" altLang="en-US" sz="1800"/>
              <a:t>Mecanismo: aquisição de fatores de virulência e/ou Ilhas de patogenicidade por transferência lateral de genes</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 Box 2">
            <a:extLst>
              <a:ext uri="{FF2B5EF4-FFF2-40B4-BE49-F238E27FC236}">
                <a16:creationId xmlns:a16="http://schemas.microsoft.com/office/drawing/2014/main" id="{FE162967-5FCC-D74A-B250-AEA636A091BA}"/>
              </a:ext>
            </a:extLst>
          </p:cNvPr>
          <p:cNvSpPr txBox="1">
            <a:spLocks noChangeArrowheads="1"/>
          </p:cNvSpPr>
          <p:nvPr/>
        </p:nvSpPr>
        <p:spPr bwMode="auto">
          <a:xfrm>
            <a:off x="214313" y="142875"/>
            <a:ext cx="878681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pt-BR" altLang="en-US" sz="2800" b="1" dirty="0">
                <a:solidFill>
                  <a:srgbClr val="002060"/>
                </a:solidFill>
                <a:latin typeface="Arial" panose="020B0604020202020204" pitchFamily="34" charset="0"/>
              </a:rPr>
              <a:t>DETERMINANTES DA COLONIZAÇÃO MICROBIANA DE TECIDOS BIOLÓGICOS</a:t>
            </a:r>
          </a:p>
        </p:txBody>
      </p:sp>
      <p:sp>
        <p:nvSpPr>
          <p:cNvPr id="48130" name="Text Box 3">
            <a:extLst>
              <a:ext uri="{FF2B5EF4-FFF2-40B4-BE49-F238E27FC236}">
                <a16:creationId xmlns:a16="http://schemas.microsoft.com/office/drawing/2014/main" id="{C86C7EE6-8FC9-9443-B019-0EB10402EB97}"/>
              </a:ext>
            </a:extLst>
          </p:cNvPr>
          <p:cNvSpPr txBox="1">
            <a:spLocks noChangeArrowheads="1"/>
          </p:cNvSpPr>
          <p:nvPr/>
        </p:nvSpPr>
        <p:spPr bwMode="auto">
          <a:xfrm>
            <a:off x="407988" y="1096982"/>
            <a:ext cx="8399462" cy="497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lnSpc>
                <a:spcPct val="150000"/>
              </a:lnSpc>
              <a:spcBef>
                <a:spcPct val="20000"/>
              </a:spcBef>
              <a:buFontTx/>
              <a:buChar char="-"/>
            </a:pPr>
            <a:r>
              <a:rPr lang="pt-BR" altLang="en-US" b="1" dirty="0">
                <a:solidFill>
                  <a:srgbClr val="000000"/>
                </a:solidFill>
                <a:latin typeface="Arial" panose="020B0604020202020204" pitchFamily="34" charset="0"/>
              </a:rPr>
              <a:t>Disponibilidade de nutrientes: qualidade e quantidade</a:t>
            </a:r>
          </a:p>
          <a:p>
            <a:pPr>
              <a:lnSpc>
                <a:spcPct val="150000"/>
              </a:lnSpc>
              <a:spcBef>
                <a:spcPct val="20000"/>
              </a:spcBef>
              <a:buFontTx/>
              <a:buChar char="-"/>
            </a:pPr>
            <a:r>
              <a:rPr lang="pt-BR" altLang="en-US" b="1" dirty="0">
                <a:solidFill>
                  <a:srgbClr val="000000"/>
                </a:solidFill>
                <a:latin typeface="Arial" panose="020B0604020202020204" pitchFamily="34" charset="0"/>
              </a:rPr>
              <a:t>Disponibilidade do oxigênio</a:t>
            </a:r>
          </a:p>
          <a:p>
            <a:pPr>
              <a:lnSpc>
                <a:spcPct val="150000"/>
              </a:lnSpc>
              <a:spcBef>
                <a:spcPct val="20000"/>
              </a:spcBef>
              <a:buFontTx/>
              <a:buChar char="-"/>
            </a:pPr>
            <a:r>
              <a:rPr lang="pt-BR" altLang="en-US" b="1" dirty="0">
                <a:solidFill>
                  <a:srgbClr val="000000"/>
                </a:solidFill>
                <a:latin typeface="Arial" panose="020B0604020202020204" pitchFamily="34" charset="0"/>
              </a:rPr>
              <a:t>Fluxo de fluídos da superfície epitelial</a:t>
            </a:r>
          </a:p>
          <a:p>
            <a:pPr>
              <a:lnSpc>
                <a:spcPct val="150000"/>
              </a:lnSpc>
              <a:spcBef>
                <a:spcPct val="20000"/>
              </a:spcBef>
              <a:buFontTx/>
              <a:buChar char="-"/>
            </a:pPr>
            <a:r>
              <a:rPr lang="pt-BR" altLang="en-US" b="1" dirty="0">
                <a:solidFill>
                  <a:srgbClr val="000000"/>
                </a:solidFill>
                <a:latin typeface="Arial" panose="020B0604020202020204" pitchFamily="34" charset="0"/>
              </a:rPr>
              <a:t>Sistema de limpeza muco-ciliar</a:t>
            </a:r>
          </a:p>
          <a:p>
            <a:pPr>
              <a:lnSpc>
                <a:spcPct val="150000"/>
              </a:lnSpc>
              <a:spcBef>
                <a:spcPct val="20000"/>
              </a:spcBef>
              <a:buFontTx/>
              <a:buChar char="-"/>
            </a:pPr>
            <a:r>
              <a:rPr lang="pt-BR" altLang="en-US" b="1" dirty="0">
                <a:solidFill>
                  <a:srgbClr val="000000"/>
                </a:solidFill>
                <a:latin typeface="Arial" panose="020B0604020202020204" pitchFamily="34" charset="0"/>
              </a:rPr>
              <a:t>Sistema imune local</a:t>
            </a:r>
          </a:p>
          <a:p>
            <a:pPr>
              <a:lnSpc>
                <a:spcPct val="150000"/>
              </a:lnSpc>
              <a:spcBef>
                <a:spcPct val="20000"/>
              </a:spcBef>
              <a:buFontTx/>
              <a:buChar char="-"/>
            </a:pPr>
            <a:r>
              <a:rPr lang="pt-BR" altLang="en-US" b="1" dirty="0">
                <a:solidFill>
                  <a:srgbClr val="000000"/>
                </a:solidFill>
                <a:latin typeface="Arial" panose="020B0604020202020204" pitchFamily="34" charset="0"/>
              </a:rPr>
              <a:t>Presença de receptores celulares do hospedeiro</a:t>
            </a:r>
          </a:p>
          <a:p>
            <a:pPr>
              <a:lnSpc>
                <a:spcPct val="150000"/>
              </a:lnSpc>
              <a:spcBef>
                <a:spcPct val="20000"/>
              </a:spcBef>
              <a:buFontTx/>
              <a:buChar char="-"/>
            </a:pPr>
            <a:r>
              <a:rPr lang="pt-BR" altLang="en-US" b="1" dirty="0">
                <a:solidFill>
                  <a:srgbClr val="000000"/>
                </a:solidFill>
                <a:latin typeface="Arial" panose="020B0604020202020204" pitchFamily="34" charset="0"/>
              </a:rPr>
              <a:t>Interação microbiana: competição e cooperação</a:t>
            </a:r>
          </a:p>
          <a:p>
            <a:pPr>
              <a:lnSpc>
                <a:spcPct val="150000"/>
              </a:lnSpc>
              <a:spcBef>
                <a:spcPct val="20000"/>
              </a:spcBef>
              <a:buFontTx/>
              <a:buChar char="-"/>
            </a:pPr>
            <a:r>
              <a:rPr lang="pt-BR" altLang="en-US" b="1" dirty="0">
                <a:solidFill>
                  <a:srgbClr val="000000"/>
                </a:solidFill>
                <a:latin typeface="Arial" panose="020B0604020202020204" pitchFamily="34" charset="0"/>
              </a:rPr>
              <a:t>Variação do pH</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 Box 2">
            <a:extLst>
              <a:ext uri="{FF2B5EF4-FFF2-40B4-BE49-F238E27FC236}">
                <a16:creationId xmlns:a16="http://schemas.microsoft.com/office/drawing/2014/main" id="{9528059F-4B08-2047-AE33-A5D1229EDE85}"/>
              </a:ext>
            </a:extLst>
          </p:cNvPr>
          <p:cNvSpPr txBox="1">
            <a:spLocks noChangeArrowheads="1"/>
          </p:cNvSpPr>
          <p:nvPr/>
        </p:nvSpPr>
        <p:spPr bwMode="auto">
          <a:xfrm>
            <a:off x="674688" y="1838325"/>
            <a:ext cx="2619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pt-BR" altLang="en-US" b="1">
                <a:latin typeface="Arial" panose="020B0604020202020204" pitchFamily="34" charset="0"/>
              </a:rPr>
              <a:t>Parto normal</a:t>
            </a:r>
          </a:p>
        </p:txBody>
      </p:sp>
      <p:sp>
        <p:nvSpPr>
          <p:cNvPr id="49154" name="Text Box 3">
            <a:extLst>
              <a:ext uri="{FF2B5EF4-FFF2-40B4-BE49-F238E27FC236}">
                <a16:creationId xmlns:a16="http://schemas.microsoft.com/office/drawing/2014/main" id="{E64913EF-52E5-9E46-986C-FB2DBE71B99A}"/>
              </a:ext>
            </a:extLst>
          </p:cNvPr>
          <p:cNvSpPr txBox="1">
            <a:spLocks noChangeArrowheads="1"/>
          </p:cNvSpPr>
          <p:nvPr/>
        </p:nvSpPr>
        <p:spPr bwMode="auto">
          <a:xfrm>
            <a:off x="496888" y="2840038"/>
            <a:ext cx="2971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pt-BR" altLang="en-US" b="1">
                <a:latin typeface="Arial" panose="020B0604020202020204" pitchFamily="34" charset="0"/>
              </a:rPr>
              <a:t>Organismos do canal vaginal</a:t>
            </a:r>
          </a:p>
        </p:txBody>
      </p:sp>
      <p:sp>
        <p:nvSpPr>
          <p:cNvPr id="49155" name="Text Box 4">
            <a:extLst>
              <a:ext uri="{FF2B5EF4-FFF2-40B4-BE49-F238E27FC236}">
                <a16:creationId xmlns:a16="http://schemas.microsoft.com/office/drawing/2014/main" id="{F7A1ADCC-5CC3-234D-8120-80F1AB137620}"/>
              </a:ext>
            </a:extLst>
          </p:cNvPr>
          <p:cNvSpPr txBox="1">
            <a:spLocks noChangeArrowheads="1"/>
          </p:cNvSpPr>
          <p:nvPr/>
        </p:nvSpPr>
        <p:spPr bwMode="auto">
          <a:xfrm>
            <a:off x="579438" y="4268788"/>
            <a:ext cx="28098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pt-BR" altLang="en-US" b="1">
                <a:latin typeface="Arial" panose="020B0604020202020204" pitchFamily="34" charset="0"/>
              </a:rPr>
              <a:t>Predomínio de Anaeróbios</a:t>
            </a:r>
          </a:p>
        </p:txBody>
      </p:sp>
      <p:sp>
        <p:nvSpPr>
          <p:cNvPr id="49156" name="Text Box 5">
            <a:extLst>
              <a:ext uri="{FF2B5EF4-FFF2-40B4-BE49-F238E27FC236}">
                <a16:creationId xmlns:a16="http://schemas.microsoft.com/office/drawing/2014/main" id="{7F8AF010-896E-8146-B565-E6C6F7869C20}"/>
              </a:ext>
            </a:extLst>
          </p:cNvPr>
          <p:cNvSpPr txBox="1">
            <a:spLocks noChangeArrowheads="1"/>
          </p:cNvSpPr>
          <p:nvPr/>
        </p:nvSpPr>
        <p:spPr bwMode="auto">
          <a:xfrm>
            <a:off x="485775" y="981075"/>
            <a:ext cx="29956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pt-BR" altLang="en-US" b="1">
                <a:latin typeface="Arial" panose="020B0604020202020204" pitchFamily="34" charset="0"/>
              </a:rPr>
              <a:t>Recém nascido</a:t>
            </a:r>
          </a:p>
        </p:txBody>
      </p:sp>
      <p:sp>
        <p:nvSpPr>
          <p:cNvPr id="49157" name="Line 6">
            <a:extLst>
              <a:ext uri="{FF2B5EF4-FFF2-40B4-BE49-F238E27FC236}">
                <a16:creationId xmlns:a16="http://schemas.microsoft.com/office/drawing/2014/main" id="{A332BC10-D7A0-AE4C-B876-31740DE4435B}"/>
              </a:ext>
            </a:extLst>
          </p:cNvPr>
          <p:cNvSpPr>
            <a:spLocks noChangeShapeType="1"/>
          </p:cNvSpPr>
          <p:nvPr/>
        </p:nvSpPr>
        <p:spPr bwMode="auto">
          <a:xfrm>
            <a:off x="2000250" y="1466850"/>
            <a:ext cx="0" cy="533400"/>
          </a:xfrm>
          <a:prstGeom prst="line">
            <a:avLst/>
          </a:prstGeom>
          <a:noFill/>
          <a:ln w="38100">
            <a:solidFill>
              <a:srgbClr val="CC006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158" name="Line 7">
            <a:extLst>
              <a:ext uri="{FF2B5EF4-FFF2-40B4-BE49-F238E27FC236}">
                <a16:creationId xmlns:a16="http://schemas.microsoft.com/office/drawing/2014/main" id="{F95CDDD6-4ED2-3548-9974-CE70B38EB39A}"/>
              </a:ext>
            </a:extLst>
          </p:cNvPr>
          <p:cNvSpPr>
            <a:spLocks noChangeShapeType="1"/>
          </p:cNvSpPr>
          <p:nvPr/>
        </p:nvSpPr>
        <p:spPr bwMode="auto">
          <a:xfrm>
            <a:off x="2000250" y="2319338"/>
            <a:ext cx="0" cy="609600"/>
          </a:xfrm>
          <a:prstGeom prst="line">
            <a:avLst/>
          </a:prstGeom>
          <a:noFill/>
          <a:ln w="38100">
            <a:solidFill>
              <a:srgbClr val="CC006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159" name="Line 8">
            <a:extLst>
              <a:ext uri="{FF2B5EF4-FFF2-40B4-BE49-F238E27FC236}">
                <a16:creationId xmlns:a16="http://schemas.microsoft.com/office/drawing/2014/main" id="{CF042148-DC43-AA4A-B7C8-05DD48E2D65C}"/>
              </a:ext>
            </a:extLst>
          </p:cNvPr>
          <p:cNvSpPr>
            <a:spLocks noChangeShapeType="1"/>
          </p:cNvSpPr>
          <p:nvPr/>
        </p:nvSpPr>
        <p:spPr bwMode="auto">
          <a:xfrm>
            <a:off x="2000250" y="3748088"/>
            <a:ext cx="0" cy="609600"/>
          </a:xfrm>
          <a:prstGeom prst="line">
            <a:avLst/>
          </a:prstGeom>
          <a:noFill/>
          <a:ln w="38100">
            <a:solidFill>
              <a:srgbClr val="CC006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160" name="Line 9">
            <a:extLst>
              <a:ext uri="{FF2B5EF4-FFF2-40B4-BE49-F238E27FC236}">
                <a16:creationId xmlns:a16="http://schemas.microsoft.com/office/drawing/2014/main" id="{E43463F7-DAB1-AD4A-94F2-B953FC86E739}"/>
              </a:ext>
            </a:extLst>
          </p:cNvPr>
          <p:cNvSpPr>
            <a:spLocks noChangeShapeType="1"/>
          </p:cNvSpPr>
          <p:nvPr/>
        </p:nvSpPr>
        <p:spPr bwMode="auto">
          <a:xfrm>
            <a:off x="2000250" y="5176838"/>
            <a:ext cx="0" cy="609600"/>
          </a:xfrm>
          <a:prstGeom prst="line">
            <a:avLst/>
          </a:prstGeom>
          <a:noFill/>
          <a:ln w="38100">
            <a:solidFill>
              <a:srgbClr val="CC006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161" name="Text Box 10">
            <a:extLst>
              <a:ext uri="{FF2B5EF4-FFF2-40B4-BE49-F238E27FC236}">
                <a16:creationId xmlns:a16="http://schemas.microsoft.com/office/drawing/2014/main" id="{A0DCAB50-23E1-8A48-91CC-2669CA763DF9}"/>
              </a:ext>
            </a:extLst>
          </p:cNvPr>
          <p:cNvSpPr txBox="1">
            <a:spLocks noChangeArrowheads="1"/>
          </p:cNvSpPr>
          <p:nvPr/>
        </p:nvSpPr>
        <p:spPr bwMode="auto">
          <a:xfrm>
            <a:off x="179388" y="5638800"/>
            <a:ext cx="36083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pt-BR" altLang="en-US" b="1">
                <a:latin typeface="Arial" panose="020B0604020202020204" pitchFamily="34" charset="0"/>
              </a:rPr>
              <a:t>Início da colonização microbiana</a:t>
            </a:r>
          </a:p>
        </p:txBody>
      </p:sp>
      <p:sp>
        <p:nvSpPr>
          <p:cNvPr id="49162" name="Text Box 12">
            <a:extLst>
              <a:ext uri="{FF2B5EF4-FFF2-40B4-BE49-F238E27FC236}">
                <a16:creationId xmlns:a16="http://schemas.microsoft.com/office/drawing/2014/main" id="{922047BD-01C8-8D41-85F2-AC655B427C53}"/>
              </a:ext>
            </a:extLst>
          </p:cNvPr>
          <p:cNvSpPr txBox="1">
            <a:spLocks noChangeArrowheads="1"/>
          </p:cNvSpPr>
          <p:nvPr/>
        </p:nvSpPr>
        <p:spPr bwMode="auto">
          <a:xfrm>
            <a:off x="6586538" y="1266825"/>
            <a:ext cx="1905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pt-BR" altLang="en-US" b="1">
                <a:latin typeface="Arial" panose="020B0604020202020204" pitchFamily="34" charset="0"/>
              </a:rPr>
              <a:t>Cesárea ?</a:t>
            </a:r>
          </a:p>
        </p:txBody>
      </p:sp>
      <p:sp>
        <p:nvSpPr>
          <p:cNvPr id="49163" name="Line 13">
            <a:extLst>
              <a:ext uri="{FF2B5EF4-FFF2-40B4-BE49-F238E27FC236}">
                <a16:creationId xmlns:a16="http://schemas.microsoft.com/office/drawing/2014/main" id="{A198680A-3A08-5C4D-AE40-5D8755EB4D02}"/>
              </a:ext>
            </a:extLst>
          </p:cNvPr>
          <p:cNvSpPr>
            <a:spLocks noChangeShapeType="1"/>
          </p:cNvSpPr>
          <p:nvPr/>
        </p:nvSpPr>
        <p:spPr bwMode="auto">
          <a:xfrm>
            <a:off x="7539038" y="1719263"/>
            <a:ext cx="0" cy="6096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164" name="Text Box 14">
            <a:extLst>
              <a:ext uri="{FF2B5EF4-FFF2-40B4-BE49-F238E27FC236}">
                <a16:creationId xmlns:a16="http://schemas.microsoft.com/office/drawing/2014/main" id="{1F659B1A-BDEA-6F41-BDD4-DD79AC9B47AB}"/>
              </a:ext>
            </a:extLst>
          </p:cNvPr>
          <p:cNvSpPr txBox="1">
            <a:spLocks noChangeArrowheads="1"/>
          </p:cNvSpPr>
          <p:nvPr/>
        </p:nvSpPr>
        <p:spPr bwMode="auto">
          <a:xfrm>
            <a:off x="6342063" y="2362200"/>
            <a:ext cx="239553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pt-BR" altLang="en-US" b="1">
                <a:latin typeface="Arial" panose="020B0604020202020204" pitchFamily="34" charset="0"/>
              </a:rPr>
              <a:t>Organismos ambientais, pessoal da saúde.</a:t>
            </a:r>
          </a:p>
        </p:txBody>
      </p:sp>
      <p:sp>
        <p:nvSpPr>
          <p:cNvPr id="49165" name="Line 15">
            <a:extLst>
              <a:ext uri="{FF2B5EF4-FFF2-40B4-BE49-F238E27FC236}">
                <a16:creationId xmlns:a16="http://schemas.microsoft.com/office/drawing/2014/main" id="{D898995D-41B6-2149-A7F3-D06BD89DA849}"/>
              </a:ext>
            </a:extLst>
          </p:cNvPr>
          <p:cNvSpPr>
            <a:spLocks noChangeShapeType="1"/>
          </p:cNvSpPr>
          <p:nvPr/>
        </p:nvSpPr>
        <p:spPr bwMode="auto">
          <a:xfrm>
            <a:off x="7539038" y="4076700"/>
            <a:ext cx="0" cy="6096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166" name="Text Box 18">
            <a:extLst>
              <a:ext uri="{FF2B5EF4-FFF2-40B4-BE49-F238E27FC236}">
                <a16:creationId xmlns:a16="http://schemas.microsoft.com/office/drawing/2014/main" id="{CB602040-B8DC-E74E-BE50-E933838559ED}"/>
              </a:ext>
            </a:extLst>
          </p:cNvPr>
          <p:cNvSpPr txBox="1">
            <a:spLocks noChangeArrowheads="1"/>
          </p:cNvSpPr>
          <p:nvPr/>
        </p:nvSpPr>
        <p:spPr bwMode="auto">
          <a:xfrm>
            <a:off x="6084888" y="4752975"/>
            <a:ext cx="290988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pt-BR" altLang="en-US" b="1">
                <a:latin typeface="Arial" panose="020B0604020202020204" pitchFamily="34" charset="0"/>
              </a:rPr>
              <a:t>Predomínio de microaerófilos, facultativos e esporulados</a:t>
            </a:r>
          </a:p>
        </p:txBody>
      </p:sp>
      <p:sp>
        <p:nvSpPr>
          <p:cNvPr id="49167" name="Text Box 20">
            <a:extLst>
              <a:ext uri="{FF2B5EF4-FFF2-40B4-BE49-F238E27FC236}">
                <a16:creationId xmlns:a16="http://schemas.microsoft.com/office/drawing/2014/main" id="{E57766EB-9071-0A40-A944-07A2851CB6CA}"/>
              </a:ext>
            </a:extLst>
          </p:cNvPr>
          <p:cNvSpPr txBox="1">
            <a:spLocks noChangeArrowheads="1"/>
          </p:cNvSpPr>
          <p:nvPr/>
        </p:nvSpPr>
        <p:spPr bwMode="auto">
          <a:xfrm>
            <a:off x="357188" y="71438"/>
            <a:ext cx="85725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lgn="ctr">
              <a:lnSpc>
                <a:spcPct val="70000"/>
              </a:lnSpc>
              <a:spcBef>
                <a:spcPct val="50000"/>
              </a:spcBef>
            </a:pPr>
            <a:r>
              <a:rPr lang="pt-BR" altLang="en-US" sz="2800" b="1">
                <a:solidFill>
                  <a:srgbClr val="002060"/>
                </a:solidFill>
                <a:latin typeface="Arial" panose="020B0604020202020204" pitchFamily="34" charset="0"/>
              </a:rPr>
              <a:t>Adquisição da Microbiota </a:t>
            </a:r>
          </a:p>
          <a:p>
            <a:pPr algn="ctr">
              <a:lnSpc>
                <a:spcPct val="70000"/>
              </a:lnSpc>
              <a:spcBef>
                <a:spcPct val="50000"/>
              </a:spcBef>
            </a:pPr>
            <a:r>
              <a:rPr lang="pt-BR" altLang="en-US" sz="2800" b="1">
                <a:solidFill>
                  <a:srgbClr val="002060"/>
                </a:solidFill>
                <a:latin typeface="Arial" panose="020B0604020202020204" pitchFamily="34" charset="0"/>
              </a:rPr>
              <a:t>Influência do tipo de nascimento </a:t>
            </a:r>
          </a:p>
        </p:txBody>
      </p:sp>
      <p:sp>
        <p:nvSpPr>
          <p:cNvPr id="49168" name="Line 21">
            <a:extLst>
              <a:ext uri="{FF2B5EF4-FFF2-40B4-BE49-F238E27FC236}">
                <a16:creationId xmlns:a16="http://schemas.microsoft.com/office/drawing/2014/main" id="{EDEE1446-D86F-DB47-A265-95C331623F4D}"/>
              </a:ext>
            </a:extLst>
          </p:cNvPr>
          <p:cNvSpPr>
            <a:spLocks noChangeShapeType="1"/>
          </p:cNvSpPr>
          <p:nvPr/>
        </p:nvSpPr>
        <p:spPr bwMode="auto">
          <a:xfrm>
            <a:off x="2987675" y="1268413"/>
            <a:ext cx="3455988" cy="2159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19" name="Picture 2" descr="http://curiofisica.com.br/wp-content/uploads/2009/04/feto-humano1.jpg">
            <a:extLst>
              <a:ext uri="{FF2B5EF4-FFF2-40B4-BE49-F238E27FC236}">
                <a16:creationId xmlns:a16="http://schemas.microsoft.com/office/drawing/2014/main" id="{46C1318E-9636-7642-92C6-C0ED8A5880B4}"/>
              </a:ext>
            </a:extLst>
          </p:cNvPr>
          <p:cNvPicPr>
            <a:picLocks noChangeAspect="1" noChangeArrowheads="1"/>
          </p:cNvPicPr>
          <p:nvPr/>
        </p:nvPicPr>
        <p:blipFill>
          <a:blip r:embed="rId2"/>
          <a:srcRect/>
          <a:stretch>
            <a:fillRect/>
          </a:stretch>
        </p:blipFill>
        <p:spPr bwMode="auto">
          <a:xfrm rot="16200000" flipH="1">
            <a:off x="2977258" y="2788022"/>
            <a:ext cx="3461121" cy="22878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CaixaDeTexto 3">
            <a:extLst>
              <a:ext uri="{FF2B5EF4-FFF2-40B4-BE49-F238E27FC236}">
                <a16:creationId xmlns:a16="http://schemas.microsoft.com/office/drawing/2014/main" id="{AACE7F67-9FC3-5441-97CA-9A313AEF8AE4}"/>
              </a:ext>
            </a:extLst>
          </p:cNvPr>
          <p:cNvSpPr txBox="1">
            <a:spLocks noChangeArrowheads="1"/>
          </p:cNvSpPr>
          <p:nvPr/>
        </p:nvSpPr>
        <p:spPr bwMode="auto">
          <a:xfrm>
            <a:off x="3709988" y="1700213"/>
            <a:ext cx="19939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eaLnBrk="1" hangingPunct="1"/>
            <a:r>
              <a:rPr lang="en-US" altLang="en-US" sz="1800">
                <a:effectLst>
                  <a:outerShdw blurRad="38100" dist="38100" dir="2700000" algn="tl">
                    <a:srgbClr val="C0C0C0"/>
                  </a:outerShdw>
                </a:effectLst>
                <a:cs typeface="Arial" panose="020B0604020202020204" pitchFamily="34" charset="0"/>
              </a:rPr>
              <a:t>Ambiente estéril</a:t>
            </a:r>
            <a:endParaRPr lang="pt-BR" altLang="en-US" sz="1800">
              <a:effectLst>
                <a:outerShdw blurRad="38100" dist="38100" dir="2700000" algn="tl">
                  <a:srgbClr val="C0C0C0"/>
                </a:outerShdw>
              </a:effectLst>
              <a:cs typeface="Arial" panose="020B0604020202020204" pitchFamily="34" charset="0"/>
            </a:endParaRPr>
          </a:p>
        </p:txBody>
      </p:sp>
    </p:spTree>
  </p:cSld>
  <p:clrMapOvr>
    <a:masterClrMapping/>
  </p:clrMapOvr>
  <p:transition advClick="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AD514D-62B4-91A4-FF8D-2E0AF590AFB6}"/>
              </a:ext>
            </a:extLst>
          </p:cNvPr>
          <p:cNvSpPr txBox="1"/>
          <p:nvPr/>
        </p:nvSpPr>
        <p:spPr>
          <a:xfrm>
            <a:off x="1259632" y="1916832"/>
            <a:ext cx="6624736" cy="2775055"/>
          </a:xfrm>
          <a:prstGeom prst="rect">
            <a:avLst/>
          </a:prstGeom>
          <a:noFill/>
        </p:spPr>
        <p:txBody>
          <a:bodyPr wrap="square" rtlCol="0">
            <a:spAutoFit/>
          </a:bodyPr>
          <a:lstStyle/>
          <a:p>
            <a:pPr algn="ctr">
              <a:lnSpc>
                <a:spcPct val="200000"/>
              </a:lnSpc>
            </a:pPr>
            <a:r>
              <a:rPr lang="en-BR" dirty="0"/>
              <a:t>A microbiota do feto pode afetar o desenvolvimento cerebral e do intestino do bebê </a:t>
            </a:r>
          </a:p>
          <a:p>
            <a:pPr algn="ctr">
              <a:lnSpc>
                <a:spcPct val="200000"/>
              </a:lnSpc>
            </a:pPr>
            <a:endParaRPr lang="en-BR" dirty="0"/>
          </a:p>
          <a:p>
            <a:pPr algn="ctr">
              <a:lnSpc>
                <a:spcPct val="200000"/>
              </a:lnSpc>
            </a:pPr>
            <a:r>
              <a:rPr lang="en-BR" dirty="0"/>
              <a:t>As primeiras feses do bebê tem bactéria</a:t>
            </a:r>
          </a:p>
          <a:p>
            <a:pPr algn="ctr">
              <a:lnSpc>
                <a:spcPct val="200000"/>
              </a:lnSpc>
            </a:pPr>
            <a:r>
              <a:rPr lang="en-BR" dirty="0"/>
              <a:t>“microbioma fetal”</a:t>
            </a:r>
          </a:p>
        </p:txBody>
      </p:sp>
    </p:spTree>
    <p:extLst>
      <p:ext uri="{BB962C8B-B14F-4D97-AF65-F5344CB8AC3E}">
        <p14:creationId xmlns:p14="http://schemas.microsoft.com/office/powerpoint/2010/main" val="1528753053"/>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39177-7F57-DF44-B39F-7FC38D3C64FB}"/>
              </a:ext>
            </a:extLst>
          </p:cNvPr>
          <p:cNvSpPr>
            <a:spLocks noGrp="1"/>
          </p:cNvSpPr>
          <p:nvPr>
            <p:ph type="title"/>
          </p:nvPr>
        </p:nvSpPr>
        <p:spPr/>
        <p:txBody>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r>
              <a:rPr lang="en-US" altLang="en-US" sz="3500" dirty="0" err="1">
                <a:solidFill>
                  <a:srgbClr val="47534C"/>
                </a:solidFill>
                <a:effectLst>
                  <a:outerShdw blurRad="38100" dist="38100" dir="2700000" algn="tl">
                    <a:srgbClr val="C0C0C0"/>
                  </a:outerShdw>
                </a:effectLst>
                <a:latin typeface="Book Antiqua" panose="02040602050305030304" pitchFamily="18" charset="0"/>
              </a:rPr>
              <a:t>Tópicos</a:t>
            </a:r>
            <a:endParaRPr lang="en-US" altLang="en-US" sz="3500" dirty="0">
              <a:solidFill>
                <a:srgbClr val="47534C"/>
              </a:solidFill>
              <a:effectLst>
                <a:outerShdw blurRad="38100" dist="38100" dir="2700000" algn="tl">
                  <a:srgbClr val="C0C0C0"/>
                </a:outerShdw>
              </a:effectLst>
              <a:latin typeface="Book Antiqua" panose="02040602050305030304" pitchFamily="18" charset="0"/>
            </a:endParaRPr>
          </a:p>
        </p:txBody>
      </p:sp>
      <p:sp>
        <p:nvSpPr>
          <p:cNvPr id="18436" name="Content Placeholder 2">
            <a:extLst>
              <a:ext uri="{FF2B5EF4-FFF2-40B4-BE49-F238E27FC236}">
                <a16:creationId xmlns:a16="http://schemas.microsoft.com/office/drawing/2014/main" id="{0FBB095A-0E57-F140-9B41-50A3D70F796E}"/>
              </a:ext>
            </a:extLst>
          </p:cNvPr>
          <p:cNvSpPr>
            <a:spLocks noGrp="1"/>
          </p:cNvSpPr>
          <p:nvPr>
            <p:ph idx="1"/>
          </p:nvPr>
        </p:nvSpPr>
        <p:spPr/>
        <p:txBody>
          <a:bodyPr/>
          <a:lstStyle/>
          <a:p>
            <a:r>
              <a:rPr lang="en-US" altLang="en-US" b="1" dirty="0" err="1"/>
              <a:t>Taxonomia</a:t>
            </a:r>
            <a:r>
              <a:rPr lang="en-US" altLang="en-US" b="1" dirty="0"/>
              <a:t> de </a:t>
            </a:r>
            <a:r>
              <a:rPr lang="en-US" altLang="en-US" b="1" dirty="0" err="1"/>
              <a:t>Procariotos</a:t>
            </a:r>
            <a:endParaRPr lang="en-US" altLang="en-US" b="1" dirty="0"/>
          </a:p>
          <a:p>
            <a:pPr marL="457200" lvl="1" indent="0">
              <a:buFont typeface="Arial" panose="020B0604020202020204" pitchFamily="34" charset="0"/>
              <a:buNone/>
            </a:pPr>
            <a:r>
              <a:rPr lang="en-US" altLang="en-US" dirty="0" err="1"/>
              <a:t>Taxonomia</a:t>
            </a:r>
            <a:r>
              <a:rPr lang="en-US" altLang="en-US" dirty="0"/>
              <a:t> </a:t>
            </a:r>
            <a:r>
              <a:rPr lang="en-US" altLang="en-US" dirty="0" err="1"/>
              <a:t>é</a:t>
            </a:r>
            <a:r>
              <a:rPr lang="en-US" altLang="en-US" dirty="0"/>
              <a:t> a </a:t>
            </a:r>
            <a:r>
              <a:rPr lang="en-US" altLang="en-US" dirty="0" err="1"/>
              <a:t>ciência</a:t>
            </a:r>
            <a:r>
              <a:rPr lang="en-US" altLang="en-US" dirty="0"/>
              <a:t> que </a:t>
            </a:r>
            <a:r>
              <a:rPr lang="en-US" altLang="en-US" dirty="0" err="1"/>
              <a:t>descreve</a:t>
            </a:r>
            <a:r>
              <a:rPr lang="en-US" altLang="en-US" dirty="0"/>
              <a:t> e </a:t>
            </a:r>
            <a:r>
              <a:rPr lang="en-US" altLang="en-US" dirty="0" err="1"/>
              <a:t>classifica</a:t>
            </a:r>
            <a:r>
              <a:rPr lang="en-US" altLang="en-US" dirty="0"/>
              <a:t> </a:t>
            </a:r>
            <a:r>
              <a:rPr lang="en-US" altLang="en-US" dirty="0" err="1"/>
              <a:t>os</a:t>
            </a:r>
            <a:r>
              <a:rPr lang="en-US" altLang="en-US" dirty="0"/>
              <a:t> </a:t>
            </a:r>
            <a:r>
              <a:rPr lang="en-US" altLang="en-US" dirty="0" err="1"/>
              <a:t>organismos</a:t>
            </a:r>
            <a:r>
              <a:rPr lang="en-US" altLang="en-US" dirty="0"/>
              <a:t> e </a:t>
            </a:r>
            <a:r>
              <a:rPr lang="en-US" altLang="en-US" dirty="0" err="1"/>
              <a:t>busca</a:t>
            </a:r>
            <a:r>
              <a:rPr lang="en-US" altLang="en-US" dirty="0"/>
              <a:t> </a:t>
            </a:r>
            <a:r>
              <a:rPr lang="en-US" altLang="en-US" dirty="0" err="1"/>
              <a:t>entender</a:t>
            </a:r>
            <a:r>
              <a:rPr lang="en-US" altLang="en-US" dirty="0"/>
              <a:t> as </a:t>
            </a:r>
            <a:r>
              <a:rPr lang="en-US" altLang="en-US" dirty="0" err="1"/>
              <a:t>relações</a:t>
            </a:r>
            <a:r>
              <a:rPr lang="en-US" altLang="en-US" dirty="0"/>
              <a:t> de </a:t>
            </a:r>
            <a:r>
              <a:rPr lang="en-US" altLang="en-US" dirty="0" err="1"/>
              <a:t>parentesco</a:t>
            </a:r>
            <a:r>
              <a:rPr lang="en-US" altLang="en-US" dirty="0"/>
              <a:t> entre </a:t>
            </a:r>
            <a:r>
              <a:rPr lang="en-US" altLang="en-US" dirty="0" err="1"/>
              <a:t>os</a:t>
            </a:r>
            <a:r>
              <a:rPr lang="en-US" altLang="en-US" dirty="0"/>
              <a:t> </a:t>
            </a:r>
            <a:r>
              <a:rPr lang="en-US" altLang="en-US" dirty="0" err="1"/>
              <a:t>diferentes</a:t>
            </a:r>
            <a:r>
              <a:rPr lang="en-US" altLang="en-US" dirty="0"/>
              <a:t> </a:t>
            </a:r>
            <a:r>
              <a:rPr lang="en-US" altLang="en-US" dirty="0" err="1"/>
              <a:t>grupos</a:t>
            </a:r>
            <a:r>
              <a:rPr lang="en-US" altLang="en-US" dirty="0"/>
              <a:t> de </a:t>
            </a:r>
            <a:r>
              <a:rPr lang="en-US" altLang="en-US" dirty="0" err="1"/>
              <a:t>organismos</a:t>
            </a:r>
            <a:endParaRPr lang="en-US" altLang="en-US" dirty="0"/>
          </a:p>
          <a:p>
            <a:pPr marL="457200" lvl="1" indent="0">
              <a:buFont typeface="Arial" panose="020B0604020202020204" pitchFamily="34" charset="0"/>
              <a:buNone/>
            </a:pPr>
            <a:endParaRPr lang="en-US" altLang="en-US" dirty="0"/>
          </a:p>
          <a:p>
            <a:r>
              <a:rPr lang="en-US" altLang="en-US" b="1" dirty="0" err="1"/>
              <a:t>Quais</a:t>
            </a:r>
            <a:r>
              <a:rPr lang="en-US" altLang="en-US" b="1" dirty="0"/>
              <a:t> </a:t>
            </a:r>
            <a:r>
              <a:rPr lang="en-US" altLang="en-US" b="1" dirty="0" err="1"/>
              <a:t>são</a:t>
            </a:r>
            <a:r>
              <a:rPr lang="en-US" altLang="en-US" b="1" dirty="0"/>
              <a:t> </a:t>
            </a:r>
            <a:r>
              <a:rPr lang="en-US" altLang="en-US" b="1" dirty="0" err="1"/>
              <a:t>os</a:t>
            </a:r>
            <a:r>
              <a:rPr lang="en-US" altLang="en-US" b="1" dirty="0"/>
              <a:t> </a:t>
            </a:r>
            <a:r>
              <a:rPr lang="en-US" altLang="en-US" b="1" dirty="0" err="1"/>
              <a:t>principais</a:t>
            </a:r>
            <a:r>
              <a:rPr lang="en-US" altLang="en-US" b="1" dirty="0"/>
              <a:t> </a:t>
            </a:r>
            <a:r>
              <a:rPr lang="en-US" altLang="en-US" b="1" dirty="0" err="1"/>
              <a:t>grupos</a:t>
            </a:r>
            <a:r>
              <a:rPr lang="en-US" altLang="en-US" b="1" dirty="0"/>
              <a:t> de </a:t>
            </a:r>
            <a:r>
              <a:rPr lang="en-US" altLang="en-US" b="1" dirty="0" err="1"/>
              <a:t>bactérias</a:t>
            </a:r>
            <a:r>
              <a:rPr lang="en-US" altLang="en-US" b="1" dirty="0"/>
              <a:t>?</a:t>
            </a:r>
          </a:p>
          <a:p>
            <a:endParaRPr lang="en-US" altLang="en-US" b="1" dirty="0"/>
          </a:p>
          <a:p>
            <a:r>
              <a:rPr lang="en-US" altLang="en-US" b="1" dirty="0"/>
              <a:t>Microbiota </a:t>
            </a:r>
            <a:r>
              <a:rPr lang="en-US" altLang="en-US" b="1" dirty="0" err="1"/>
              <a:t>humana</a:t>
            </a:r>
            <a:endParaRPr lang="en-US" altLang="en-US" b="1" dirty="0"/>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74BC2688-8063-A86F-9E4B-480789AC9E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310188"/>
            <a:ext cx="7772400" cy="6094750"/>
          </a:xfrm>
          <a:prstGeom prst="rect">
            <a:avLst/>
          </a:prstGeom>
        </p:spPr>
      </p:pic>
      <p:sp>
        <p:nvSpPr>
          <p:cNvPr id="5" name="TextBox 4">
            <a:extLst>
              <a:ext uri="{FF2B5EF4-FFF2-40B4-BE49-F238E27FC236}">
                <a16:creationId xmlns:a16="http://schemas.microsoft.com/office/drawing/2014/main" id="{67198C0E-24BA-8C45-30EB-25A50B25E9B1}"/>
              </a:ext>
            </a:extLst>
          </p:cNvPr>
          <p:cNvSpPr txBox="1"/>
          <p:nvPr/>
        </p:nvSpPr>
        <p:spPr>
          <a:xfrm>
            <a:off x="179512" y="6399898"/>
            <a:ext cx="8278688" cy="369332"/>
          </a:xfrm>
          <a:prstGeom prst="rect">
            <a:avLst/>
          </a:prstGeom>
          <a:noFill/>
        </p:spPr>
        <p:txBody>
          <a:bodyPr wrap="square">
            <a:spAutoFit/>
          </a:bodyPr>
          <a:lstStyle/>
          <a:p>
            <a:r>
              <a:rPr lang="en-BR" dirty="0"/>
              <a:t>https://www.frontiersin.org/articles/10.3389/fcimb.2020.573735/full</a:t>
            </a:r>
          </a:p>
        </p:txBody>
      </p:sp>
    </p:spTree>
    <p:extLst>
      <p:ext uri="{BB962C8B-B14F-4D97-AF65-F5344CB8AC3E}">
        <p14:creationId xmlns:p14="http://schemas.microsoft.com/office/powerpoint/2010/main" val="2895875520"/>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 Box 3076">
            <a:extLst>
              <a:ext uri="{FF2B5EF4-FFF2-40B4-BE49-F238E27FC236}">
                <a16:creationId xmlns:a16="http://schemas.microsoft.com/office/drawing/2014/main" id="{E86065AA-8F43-D74B-9A0A-6413BA76C367}"/>
              </a:ext>
            </a:extLst>
          </p:cNvPr>
          <p:cNvSpPr txBox="1">
            <a:spLocks noChangeArrowheads="1"/>
          </p:cNvSpPr>
          <p:nvPr/>
        </p:nvSpPr>
        <p:spPr bwMode="auto">
          <a:xfrm>
            <a:off x="428625" y="152400"/>
            <a:ext cx="821531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pt-BR" altLang="en-US" sz="2800" b="1">
                <a:solidFill>
                  <a:srgbClr val="002060"/>
                </a:solidFill>
                <a:latin typeface="Arial" panose="020B0604020202020204" pitchFamily="34" charset="0"/>
              </a:rPr>
              <a:t>Influência da alimentação na adquisição da Microbiota </a:t>
            </a:r>
          </a:p>
        </p:txBody>
      </p:sp>
      <p:sp>
        <p:nvSpPr>
          <p:cNvPr id="52226" name="Text Box 3077">
            <a:extLst>
              <a:ext uri="{FF2B5EF4-FFF2-40B4-BE49-F238E27FC236}">
                <a16:creationId xmlns:a16="http://schemas.microsoft.com/office/drawing/2014/main" id="{F78542B1-7826-7041-A737-69F8A3B38639}"/>
              </a:ext>
            </a:extLst>
          </p:cNvPr>
          <p:cNvSpPr txBox="1">
            <a:spLocks noChangeArrowheads="1"/>
          </p:cNvSpPr>
          <p:nvPr/>
        </p:nvSpPr>
        <p:spPr bwMode="auto">
          <a:xfrm>
            <a:off x="1000125" y="1571625"/>
            <a:ext cx="2857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spcBef>
                <a:spcPct val="35000"/>
              </a:spcBef>
            </a:pPr>
            <a:r>
              <a:rPr lang="pt-BR" altLang="en-US" sz="2800" b="1">
                <a:solidFill>
                  <a:srgbClr val="000000"/>
                </a:solidFill>
                <a:latin typeface="Arial" panose="020B0604020202020204" pitchFamily="34" charset="0"/>
              </a:rPr>
              <a:t>Recém nascido</a:t>
            </a:r>
          </a:p>
        </p:txBody>
      </p:sp>
      <p:sp>
        <p:nvSpPr>
          <p:cNvPr id="52227" name="Text Box 3079">
            <a:extLst>
              <a:ext uri="{FF2B5EF4-FFF2-40B4-BE49-F238E27FC236}">
                <a16:creationId xmlns:a16="http://schemas.microsoft.com/office/drawing/2014/main" id="{347CE4DB-1341-2945-820C-783D7172451B}"/>
              </a:ext>
            </a:extLst>
          </p:cNvPr>
          <p:cNvSpPr txBox="1">
            <a:spLocks noChangeArrowheads="1"/>
          </p:cNvSpPr>
          <p:nvPr/>
        </p:nvSpPr>
        <p:spPr bwMode="auto">
          <a:xfrm>
            <a:off x="428625" y="2786063"/>
            <a:ext cx="8143875" cy="3348037"/>
          </a:xfrm>
          <a:prstGeom prst="rect">
            <a:avLst/>
          </a:prstGeom>
          <a:noFill/>
          <a:ln w="2857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lgn="just">
              <a:lnSpc>
                <a:spcPct val="150000"/>
              </a:lnSpc>
            </a:pPr>
            <a:r>
              <a:rPr lang="pt-BR" altLang="en-US" b="1">
                <a:solidFill>
                  <a:srgbClr val="002060"/>
                </a:solidFill>
                <a:latin typeface="Arial" panose="020B0604020202020204" pitchFamily="34" charset="0"/>
                <a:sym typeface="Wingdings" pitchFamily="2" charset="2"/>
              </a:rPr>
              <a:t> </a:t>
            </a:r>
            <a:r>
              <a:rPr lang="pt-BR" altLang="en-US" b="1">
                <a:solidFill>
                  <a:srgbClr val="002060"/>
                </a:solidFill>
                <a:latin typeface="Arial" panose="020B0604020202020204" pitchFamily="34" charset="0"/>
              </a:rPr>
              <a:t>Leite materno: </a:t>
            </a:r>
            <a:r>
              <a:rPr lang="pt-BR" altLang="en-US" b="1" i="1">
                <a:solidFill>
                  <a:srgbClr val="002060"/>
                </a:solidFill>
                <a:latin typeface="Arial" panose="020B0604020202020204" pitchFamily="34" charset="0"/>
              </a:rPr>
              <a:t>Streptococcus, Staphylococcus, Micrococcus, Lactobacillus, Bifidobacterium.</a:t>
            </a:r>
            <a:endParaRPr lang="pt-BR" altLang="en-US" b="1">
              <a:solidFill>
                <a:srgbClr val="002060"/>
              </a:solidFill>
              <a:latin typeface="Arial" panose="020B0604020202020204" pitchFamily="34" charset="0"/>
            </a:endParaRPr>
          </a:p>
          <a:p>
            <a:pPr algn="just">
              <a:lnSpc>
                <a:spcPct val="150000"/>
              </a:lnSpc>
            </a:pPr>
            <a:r>
              <a:rPr lang="pt-BR" altLang="en-US" b="1">
                <a:solidFill>
                  <a:srgbClr val="002060"/>
                </a:solidFill>
                <a:latin typeface="Arial" panose="020B0604020202020204" pitchFamily="34" charset="0"/>
              </a:rPr>
              <a:t>- Lactose (alta); Caseína (baixa); Fosfato de cálcio (baixo); Capacidade tamponante (baixo); pH ácido inibindo crescimento de </a:t>
            </a:r>
            <a:r>
              <a:rPr lang="pt-BR" altLang="en-US" b="1" i="1">
                <a:solidFill>
                  <a:srgbClr val="002060"/>
                </a:solidFill>
                <a:latin typeface="Arial" panose="020B0604020202020204" pitchFamily="34" charset="0"/>
              </a:rPr>
              <a:t>Bacteroides </a:t>
            </a:r>
            <a:r>
              <a:rPr lang="pt-BR" altLang="en-US" b="1">
                <a:solidFill>
                  <a:srgbClr val="002060"/>
                </a:solidFill>
                <a:latin typeface="Arial" panose="020B0604020202020204" pitchFamily="34" charset="0"/>
              </a:rPr>
              <a:t>spp.</a:t>
            </a:r>
            <a:r>
              <a:rPr lang="pt-BR" altLang="en-US" b="1" i="1">
                <a:solidFill>
                  <a:srgbClr val="002060"/>
                </a:solidFill>
                <a:latin typeface="Arial" panose="020B0604020202020204" pitchFamily="34" charset="0"/>
              </a:rPr>
              <a:t>, Clostridium </a:t>
            </a:r>
            <a:r>
              <a:rPr lang="pt-BR" altLang="en-US" b="1">
                <a:solidFill>
                  <a:srgbClr val="002060"/>
                </a:solidFill>
                <a:latin typeface="Arial" panose="020B0604020202020204" pitchFamily="34" charset="0"/>
              </a:rPr>
              <a:t>spp. e</a:t>
            </a:r>
            <a:r>
              <a:rPr lang="pt-BR" altLang="en-US" b="1" i="1">
                <a:solidFill>
                  <a:srgbClr val="002060"/>
                </a:solidFill>
                <a:latin typeface="Arial" panose="020B0604020202020204" pitchFamily="34" charset="0"/>
              </a:rPr>
              <a:t> E. coli.</a:t>
            </a:r>
            <a:endParaRPr lang="pt-BR" altLang="en-US" b="1">
              <a:solidFill>
                <a:srgbClr val="002060"/>
              </a:solidFill>
              <a:latin typeface="Arial" panose="020B0604020202020204" pitchFamily="34" charset="0"/>
            </a:endParaRPr>
          </a:p>
        </p:txBody>
      </p:sp>
      <p:sp>
        <p:nvSpPr>
          <p:cNvPr id="52228" name="Line 3080">
            <a:extLst>
              <a:ext uri="{FF2B5EF4-FFF2-40B4-BE49-F238E27FC236}">
                <a16:creationId xmlns:a16="http://schemas.microsoft.com/office/drawing/2014/main" id="{FAD7579E-8512-9C45-B9F8-969BCA6F1513}"/>
              </a:ext>
            </a:extLst>
          </p:cNvPr>
          <p:cNvSpPr>
            <a:spLocks noChangeShapeType="1"/>
          </p:cNvSpPr>
          <p:nvPr/>
        </p:nvSpPr>
        <p:spPr bwMode="auto">
          <a:xfrm>
            <a:off x="2357438" y="2143125"/>
            <a:ext cx="0" cy="6096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2229" name="Line 3081">
            <a:extLst>
              <a:ext uri="{FF2B5EF4-FFF2-40B4-BE49-F238E27FC236}">
                <a16:creationId xmlns:a16="http://schemas.microsoft.com/office/drawing/2014/main" id="{045F6FEC-109D-1743-8CA7-48C15EFDEDD7}"/>
              </a:ext>
            </a:extLst>
          </p:cNvPr>
          <p:cNvSpPr>
            <a:spLocks noChangeShapeType="1"/>
          </p:cNvSpPr>
          <p:nvPr/>
        </p:nvSpPr>
        <p:spPr bwMode="auto">
          <a:xfrm>
            <a:off x="4071938" y="1857375"/>
            <a:ext cx="83820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2230" name="Text Box 3082">
            <a:extLst>
              <a:ext uri="{FF2B5EF4-FFF2-40B4-BE49-F238E27FC236}">
                <a16:creationId xmlns:a16="http://schemas.microsoft.com/office/drawing/2014/main" id="{6EFEDE8D-BC62-CA44-B715-1FD9CED4FF7B}"/>
              </a:ext>
            </a:extLst>
          </p:cNvPr>
          <p:cNvSpPr txBox="1">
            <a:spLocks noChangeArrowheads="1"/>
          </p:cNvSpPr>
          <p:nvPr/>
        </p:nvSpPr>
        <p:spPr bwMode="auto">
          <a:xfrm>
            <a:off x="5143500" y="1357313"/>
            <a:ext cx="2524125"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lnSpc>
                <a:spcPct val="70000"/>
              </a:lnSpc>
              <a:spcBef>
                <a:spcPct val="35000"/>
              </a:spcBef>
            </a:pPr>
            <a:r>
              <a:rPr lang="pt-BR" altLang="en-US" sz="2800" b="1">
                <a:solidFill>
                  <a:srgbClr val="000000"/>
                </a:solidFill>
                <a:latin typeface="Arial" panose="020B0604020202020204" pitchFamily="34" charset="0"/>
              </a:rPr>
              <a:t>Mamadeira ?</a:t>
            </a:r>
          </a:p>
          <a:p>
            <a:pPr>
              <a:lnSpc>
                <a:spcPct val="70000"/>
              </a:lnSpc>
              <a:spcBef>
                <a:spcPct val="35000"/>
              </a:spcBef>
            </a:pPr>
            <a:r>
              <a:rPr lang="pt-BR" altLang="en-US" sz="2800" b="1">
                <a:solidFill>
                  <a:srgbClr val="000000"/>
                </a:solidFill>
                <a:latin typeface="Arial" panose="020B0604020202020204" pitchFamily="34" charset="0"/>
              </a:rPr>
              <a:t>Leite em pó ?</a:t>
            </a:r>
          </a:p>
          <a:p>
            <a:pPr>
              <a:lnSpc>
                <a:spcPct val="70000"/>
              </a:lnSpc>
              <a:spcBef>
                <a:spcPct val="35000"/>
              </a:spcBef>
            </a:pPr>
            <a:r>
              <a:rPr lang="pt-BR" altLang="en-US" sz="2800" b="1">
                <a:solidFill>
                  <a:srgbClr val="000000"/>
                </a:solidFill>
                <a:latin typeface="Arial" panose="020B0604020202020204" pitchFamily="34" charset="0"/>
              </a:rPr>
              <a:t>Cabra?</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a:extLst>
              <a:ext uri="{FF2B5EF4-FFF2-40B4-BE49-F238E27FC236}">
                <a16:creationId xmlns:a16="http://schemas.microsoft.com/office/drawing/2014/main" id="{34E197D4-CD79-C84C-A376-AD10C9E956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142875"/>
            <a:ext cx="9001125" cy="6643688"/>
          </a:xfrm>
          <a:prstGeom prst="rect">
            <a:avLst/>
          </a:prstGeom>
          <a:noFill/>
          <a:ln w="38100">
            <a:solidFill>
              <a:srgbClr val="00B050"/>
            </a:solidFill>
            <a:miter lim="800000"/>
            <a:headEnd/>
            <a:tailEnd/>
          </a:ln>
          <a:effectLst>
            <a:outerShdw dist="17961" dir="2700000" algn="ctr" rotWithShape="0">
              <a:srgbClr val="58615C"/>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E6044A-53CE-7A47-AF82-3B11FA4DEFDC}"/>
              </a:ext>
            </a:extLst>
          </p:cNvPr>
          <p:cNvSpPr>
            <a:spLocks noGrp="1"/>
          </p:cNvSpPr>
          <p:nvPr>
            <p:ph type="title"/>
          </p:nvPr>
        </p:nvSpPr>
        <p:spPr>
          <a:xfrm>
            <a:off x="426128" y="260649"/>
            <a:ext cx="8260672" cy="792087"/>
          </a:xfrm>
        </p:spPr>
        <p:txBody>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eaLnBrk="1" hangingPunct="1"/>
            <a:r>
              <a:rPr lang="en-US" altLang="en-US" sz="4000">
                <a:solidFill>
                  <a:srgbClr val="47534C"/>
                </a:solidFill>
                <a:effectLst>
                  <a:outerShdw blurRad="38100" dist="38100" dir="2700000" algn="tl">
                    <a:srgbClr val="C0C0C0"/>
                  </a:outerShdw>
                </a:effectLst>
                <a:latin typeface="Book Antiqua" panose="02040602050305030304" pitchFamily="18" charset="0"/>
                <a:cs typeface="Arial" panose="020B0604020202020204" pitchFamily="34" charset="0"/>
              </a:rPr>
              <a:t>Cesária Vs Natural</a:t>
            </a:r>
            <a:endParaRPr lang="pt-BR" altLang="en-US" sz="4000">
              <a:solidFill>
                <a:srgbClr val="47534C"/>
              </a:solidFill>
              <a:effectLst>
                <a:outerShdw blurRad="38100" dist="38100" dir="2700000" algn="tl">
                  <a:srgbClr val="C0C0C0"/>
                </a:outerShdw>
              </a:effectLst>
              <a:latin typeface="Book Antiqua" panose="02040602050305030304" pitchFamily="18" charset="0"/>
              <a:cs typeface="Arial" panose="020B0604020202020204" pitchFamily="34" charset="0"/>
            </a:endParaRPr>
          </a:p>
        </p:txBody>
      </p:sp>
      <p:pic>
        <p:nvPicPr>
          <p:cNvPr id="50180" name="Picture 1">
            <a:extLst>
              <a:ext uri="{FF2B5EF4-FFF2-40B4-BE49-F238E27FC236}">
                <a16:creationId xmlns:a16="http://schemas.microsoft.com/office/drawing/2014/main" id="{B6F1C20C-A831-164C-968C-4CF7ADC571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713" y="1401763"/>
            <a:ext cx="7140575"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2D978C6C-C6BE-4EFE-DDA4-1A6ED3C5CF8F}"/>
              </a:ext>
            </a:extLst>
          </p:cNvPr>
          <p:cNvSpPr txBox="1"/>
          <p:nvPr/>
        </p:nvSpPr>
        <p:spPr>
          <a:xfrm>
            <a:off x="982824" y="1340768"/>
            <a:ext cx="2005000" cy="1754326"/>
          </a:xfrm>
          <a:prstGeom prst="rect">
            <a:avLst/>
          </a:prstGeom>
          <a:noFill/>
        </p:spPr>
        <p:txBody>
          <a:bodyPr wrap="square">
            <a:spAutoFit/>
          </a:bodyPr>
          <a:lstStyle/>
          <a:p>
            <a:r>
              <a:rPr lang="en-US" b="0" i="0" dirty="0">
                <a:solidFill>
                  <a:srgbClr val="222222"/>
                </a:solidFill>
                <a:effectLst/>
                <a:latin typeface="Harding"/>
              </a:rPr>
              <a:t>skin, </a:t>
            </a:r>
            <a:r>
              <a:rPr lang="en-US" b="0" i="0" dirty="0" err="1">
                <a:solidFill>
                  <a:srgbClr val="222222"/>
                </a:solidFill>
                <a:effectLst/>
                <a:latin typeface="Harding"/>
              </a:rPr>
              <a:t>oronasopharyngeal</a:t>
            </a:r>
            <a:r>
              <a:rPr lang="en-US" b="0" i="0" dirty="0">
                <a:solidFill>
                  <a:srgbClr val="222222"/>
                </a:solidFill>
                <a:effectLst/>
                <a:latin typeface="Harding"/>
              </a:rPr>
              <a:t> area, gastrointestinal tract and urogenital tract.</a:t>
            </a:r>
            <a:endParaRPr lang="en-BR" dirty="0"/>
          </a:p>
        </p:txBody>
      </p:sp>
      <p:sp>
        <p:nvSpPr>
          <p:cNvPr id="6" name="TextBox 5">
            <a:extLst>
              <a:ext uri="{FF2B5EF4-FFF2-40B4-BE49-F238E27FC236}">
                <a16:creationId xmlns:a16="http://schemas.microsoft.com/office/drawing/2014/main" id="{5F2F6946-3FE7-6527-CC2A-E43FDBF52FA8}"/>
              </a:ext>
            </a:extLst>
          </p:cNvPr>
          <p:cNvSpPr txBox="1"/>
          <p:nvPr/>
        </p:nvSpPr>
        <p:spPr>
          <a:xfrm>
            <a:off x="1331640" y="4365104"/>
            <a:ext cx="6480720" cy="923330"/>
          </a:xfrm>
          <a:prstGeom prst="rect">
            <a:avLst/>
          </a:prstGeom>
          <a:solidFill>
            <a:schemeClr val="accent1"/>
          </a:solidFill>
        </p:spPr>
        <p:txBody>
          <a:bodyPr wrap="square">
            <a:spAutoFit/>
          </a:bodyPr>
          <a:lstStyle/>
          <a:p>
            <a:pPr algn="ctr"/>
            <a:r>
              <a:rPr lang="en-US" b="0" i="0" dirty="0">
                <a:solidFill>
                  <a:srgbClr val="222222"/>
                </a:solidFill>
                <a:effectLst/>
                <a:latin typeface="Harding"/>
              </a:rPr>
              <a:t>C-section delivery: skin surface communities of the mothers and were dominated by </a:t>
            </a:r>
            <a:r>
              <a:rPr lang="en-US" b="0" i="1" dirty="0">
                <a:solidFill>
                  <a:srgbClr val="222222"/>
                </a:solidFill>
                <a:effectLst/>
                <a:latin typeface="Harding"/>
              </a:rPr>
              <a:t>Staphylococcus</a:t>
            </a:r>
            <a:r>
              <a:rPr lang="en-US" b="0" i="0" dirty="0">
                <a:solidFill>
                  <a:srgbClr val="222222"/>
                </a:solidFill>
                <a:effectLst/>
                <a:latin typeface="Harding"/>
              </a:rPr>
              <a:t> spp., </a:t>
            </a:r>
            <a:r>
              <a:rPr lang="en-US" b="0" i="1" dirty="0">
                <a:solidFill>
                  <a:srgbClr val="222222"/>
                </a:solidFill>
                <a:effectLst/>
                <a:latin typeface="Harding"/>
              </a:rPr>
              <a:t>Corynebacterium</a:t>
            </a:r>
            <a:r>
              <a:rPr lang="en-US" b="0" i="0" dirty="0">
                <a:solidFill>
                  <a:srgbClr val="222222"/>
                </a:solidFill>
                <a:effectLst/>
                <a:latin typeface="Harding"/>
              </a:rPr>
              <a:t> spp., and </a:t>
            </a:r>
            <a:r>
              <a:rPr lang="en-US" b="0" i="1" dirty="0">
                <a:solidFill>
                  <a:srgbClr val="222222"/>
                </a:solidFill>
                <a:effectLst/>
                <a:latin typeface="Harding"/>
              </a:rPr>
              <a:t>Propionibacterium</a:t>
            </a:r>
            <a:r>
              <a:rPr lang="en-US" b="0" i="0" dirty="0">
                <a:solidFill>
                  <a:srgbClr val="222222"/>
                </a:solidFill>
                <a:effectLst/>
                <a:latin typeface="Harding"/>
              </a:rPr>
              <a:t> </a:t>
            </a:r>
            <a:r>
              <a:rPr lang="en-US" b="0" i="0" dirty="0" err="1">
                <a:solidFill>
                  <a:srgbClr val="222222"/>
                </a:solidFill>
                <a:effectLst/>
                <a:latin typeface="Harding"/>
              </a:rPr>
              <a:t>spp</a:t>
            </a:r>
            <a:endParaRPr lang="en-BR"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467220-FFB2-2B46-B60A-CAEC78ED8A94}"/>
              </a:ext>
            </a:extLst>
          </p:cNvPr>
          <p:cNvSpPr>
            <a:spLocks noGrp="1"/>
          </p:cNvSpPr>
          <p:nvPr>
            <p:ph type="title"/>
          </p:nvPr>
        </p:nvSpPr>
        <p:spPr>
          <a:xfrm>
            <a:off x="426128" y="260648"/>
            <a:ext cx="8260672" cy="1008111"/>
          </a:xfrm>
        </p:spPr>
        <p:txBody>
          <a:bodyPr>
            <a:normAutofit fontScale="90000"/>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eaLnBrk="1" hangingPunct="1"/>
            <a:r>
              <a:rPr lang="pt-BR" altLang="en-US" sz="3600">
                <a:solidFill>
                  <a:srgbClr val="636042"/>
                </a:solidFill>
                <a:effectLst>
                  <a:outerShdw blurRad="38100" dist="38100" dir="2700000" algn="tl">
                    <a:srgbClr val="C0C0C0"/>
                  </a:outerShdw>
                </a:effectLst>
                <a:latin typeface="Book Antiqua" panose="02040602050305030304" pitchFamily="18" charset="0"/>
                <a:cs typeface="Arial" panose="020B0604020202020204" pitchFamily="34" charset="0"/>
              </a:rPr>
              <a:t>Alterações na microbiota intestinal</a:t>
            </a:r>
            <a:br>
              <a:rPr lang="pt-BR" altLang="en-US" sz="3600">
                <a:solidFill>
                  <a:srgbClr val="636042"/>
                </a:solidFill>
                <a:effectLst>
                  <a:outerShdw blurRad="38100" dist="38100" dir="2700000" algn="tl">
                    <a:srgbClr val="C0C0C0"/>
                  </a:outerShdw>
                </a:effectLst>
                <a:latin typeface="Book Antiqua" panose="02040602050305030304" pitchFamily="18" charset="0"/>
                <a:cs typeface="Arial" panose="020B0604020202020204" pitchFamily="34" charset="0"/>
              </a:rPr>
            </a:br>
            <a:r>
              <a:rPr lang="pt-BR" altLang="en-US" sz="3200">
                <a:solidFill>
                  <a:srgbClr val="FF0000"/>
                </a:solidFill>
                <a:effectLst>
                  <a:outerShdw blurRad="38100" dist="38100" dir="2700000" algn="tl">
                    <a:srgbClr val="C0C0C0"/>
                  </a:outerShdw>
                </a:effectLst>
                <a:latin typeface="Book Antiqua" panose="02040602050305030304" pitchFamily="18" charset="0"/>
                <a:cs typeface="Arial" panose="020B0604020202020204" pitchFamily="34" charset="0"/>
              </a:rPr>
              <a:t>Primeiro ano de vida</a:t>
            </a:r>
          </a:p>
        </p:txBody>
      </p:sp>
      <p:pic>
        <p:nvPicPr>
          <p:cNvPr id="53252" name="Picture 24" descr="http://scienceblogs.com.br/meiodecultura/files/2011/09/nova-imagem-5.jpg">
            <a:extLst>
              <a:ext uri="{FF2B5EF4-FFF2-40B4-BE49-F238E27FC236}">
                <a16:creationId xmlns:a16="http://schemas.microsoft.com/office/drawing/2014/main" id="{DDFB6B11-6921-9F41-B1F6-6B556D4A43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484313"/>
            <a:ext cx="8856662" cy="284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TextBox 7">
            <a:extLst>
              <a:ext uri="{FF2B5EF4-FFF2-40B4-BE49-F238E27FC236}">
                <a16:creationId xmlns:a16="http://schemas.microsoft.com/office/drawing/2014/main" id="{5DBC8EC3-1276-B447-BC6D-127A8C8DB3D2}"/>
              </a:ext>
            </a:extLst>
          </p:cNvPr>
          <p:cNvSpPr txBox="1">
            <a:spLocks noChangeArrowheads="1"/>
          </p:cNvSpPr>
          <p:nvPr/>
        </p:nvSpPr>
        <p:spPr bwMode="auto">
          <a:xfrm>
            <a:off x="179388" y="3933825"/>
            <a:ext cx="8856662" cy="2554288"/>
          </a:xfrm>
          <a:prstGeom prst="rect">
            <a:avLst/>
          </a:prstGeom>
          <a:solidFill>
            <a:srgbClr val="EEEE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endParaRPr lang="en-US" altLang="en-US" sz="1600"/>
          </a:p>
          <a:p>
            <a:endParaRPr lang="en-US" altLang="en-US" sz="1600"/>
          </a:p>
          <a:p>
            <a:endParaRPr lang="en-US" altLang="en-US" sz="1600"/>
          </a:p>
          <a:p>
            <a:endParaRPr lang="en-US" altLang="en-US" sz="1600"/>
          </a:p>
          <a:p>
            <a:endParaRPr lang="en-US" altLang="en-US" sz="1600"/>
          </a:p>
          <a:p>
            <a:endParaRPr lang="en-US" altLang="en-US" sz="1600"/>
          </a:p>
          <a:p>
            <a:endParaRPr lang="en-US" altLang="en-US" sz="1600"/>
          </a:p>
          <a:p>
            <a:endParaRPr lang="en-US" altLang="en-US" sz="1600"/>
          </a:p>
          <a:p>
            <a:endParaRPr lang="en-US" altLang="en-US" sz="1600"/>
          </a:p>
          <a:p>
            <a:endParaRPr lang="en-US" altLang="en-US" sz="1600"/>
          </a:p>
        </p:txBody>
      </p:sp>
      <p:sp>
        <p:nvSpPr>
          <p:cNvPr id="53254" name="TextBox 2">
            <a:extLst>
              <a:ext uri="{FF2B5EF4-FFF2-40B4-BE49-F238E27FC236}">
                <a16:creationId xmlns:a16="http://schemas.microsoft.com/office/drawing/2014/main" id="{DC2D99D6-7589-1045-BF0F-9A0751CE02DF}"/>
              </a:ext>
            </a:extLst>
          </p:cNvPr>
          <p:cNvSpPr txBox="1">
            <a:spLocks noChangeArrowheads="1"/>
          </p:cNvSpPr>
          <p:nvPr/>
        </p:nvSpPr>
        <p:spPr bwMode="auto">
          <a:xfrm>
            <a:off x="827088" y="3789363"/>
            <a:ext cx="2449512" cy="1076325"/>
          </a:xfrm>
          <a:prstGeom prst="rect">
            <a:avLst/>
          </a:prstGeom>
          <a:solidFill>
            <a:srgbClr val="EEEE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r>
              <a:rPr lang="en-US" altLang="en-US" sz="1600" b="1"/>
              <a:t>Firmicutes</a:t>
            </a:r>
            <a:r>
              <a:rPr lang="en-US" altLang="en-US" sz="1600"/>
              <a:t> dominam o intestino do recém-nascido: </a:t>
            </a:r>
            <a:r>
              <a:rPr lang="en-US" altLang="en-US" sz="1600" i="1"/>
              <a:t>Lactobacillus</a:t>
            </a:r>
            <a:r>
              <a:rPr lang="en-US" altLang="en-US" sz="1600"/>
              <a:t> do leite</a:t>
            </a:r>
          </a:p>
        </p:txBody>
      </p:sp>
      <p:sp>
        <p:nvSpPr>
          <p:cNvPr id="53255" name="TextBox 5">
            <a:extLst>
              <a:ext uri="{FF2B5EF4-FFF2-40B4-BE49-F238E27FC236}">
                <a16:creationId xmlns:a16="http://schemas.microsoft.com/office/drawing/2014/main" id="{FB3A4ED7-60B0-5943-9139-1B7F8A5BCE8F}"/>
              </a:ext>
            </a:extLst>
          </p:cNvPr>
          <p:cNvSpPr txBox="1">
            <a:spLocks noChangeArrowheads="1"/>
          </p:cNvSpPr>
          <p:nvPr/>
        </p:nvSpPr>
        <p:spPr bwMode="auto">
          <a:xfrm>
            <a:off x="3708400" y="3789363"/>
            <a:ext cx="2663825" cy="1076325"/>
          </a:xfrm>
          <a:prstGeom prst="rect">
            <a:avLst/>
          </a:prstGeom>
          <a:solidFill>
            <a:srgbClr val="EEEE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r>
              <a:rPr lang="en-US" altLang="en-US" sz="1600" b="1"/>
              <a:t>Actinobacterias</a:t>
            </a:r>
            <a:r>
              <a:rPr lang="en-US" altLang="en-US" sz="1600"/>
              <a:t> se tornam comuns, talvez por causa de uma febre por volta do 92° dia</a:t>
            </a:r>
          </a:p>
        </p:txBody>
      </p:sp>
      <p:sp>
        <p:nvSpPr>
          <p:cNvPr id="53256" name="TextBox 6">
            <a:extLst>
              <a:ext uri="{FF2B5EF4-FFF2-40B4-BE49-F238E27FC236}">
                <a16:creationId xmlns:a16="http://schemas.microsoft.com/office/drawing/2014/main" id="{D1321670-204D-6848-9ABF-BE4931B0F817}"/>
              </a:ext>
            </a:extLst>
          </p:cNvPr>
          <p:cNvSpPr txBox="1">
            <a:spLocks noChangeArrowheads="1"/>
          </p:cNvSpPr>
          <p:nvPr/>
        </p:nvSpPr>
        <p:spPr bwMode="auto">
          <a:xfrm>
            <a:off x="6588125" y="3789363"/>
            <a:ext cx="2447925" cy="1816100"/>
          </a:xfrm>
          <a:prstGeom prst="rect">
            <a:avLst/>
          </a:prstGeom>
          <a:solidFill>
            <a:srgbClr val="EEEE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r>
              <a:rPr lang="en-US" altLang="en-US" sz="1600"/>
              <a:t>O bebê começa a ingerir frutas e cereal de arroz e </a:t>
            </a:r>
            <a:r>
              <a:rPr lang="en-US" altLang="en-US" sz="1600" b="1"/>
              <a:t>Bacterioidetes</a:t>
            </a:r>
            <a:r>
              <a:rPr lang="en-US" altLang="en-US" sz="1600"/>
              <a:t> adaptados à digestão de material vegetal passam a dominar</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474FC-450D-4501-A666-ED84023EC1E5}"/>
              </a:ext>
            </a:extLst>
          </p:cNvPr>
          <p:cNvSpPr>
            <a:spLocks noGrp="1"/>
          </p:cNvSpPr>
          <p:nvPr>
            <p:ph type="title"/>
          </p:nvPr>
        </p:nvSpPr>
        <p:spPr/>
        <p:txBody>
          <a:bodyPr/>
          <a:lstStyle/>
          <a:p>
            <a:endParaRPr lang="en-BR"/>
          </a:p>
        </p:txBody>
      </p:sp>
      <p:pic>
        <p:nvPicPr>
          <p:cNvPr id="8" name="Content Placeholder 7" descr="Timeline&#10;&#10;Description automatically generated">
            <a:extLst>
              <a:ext uri="{FF2B5EF4-FFF2-40B4-BE49-F238E27FC236}">
                <a16:creationId xmlns:a16="http://schemas.microsoft.com/office/drawing/2014/main" id="{EA6F0597-C80D-7F5D-EFC1-E6FA3F66EDE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9592" y="819156"/>
            <a:ext cx="7632847" cy="5076813"/>
          </a:xfrm>
        </p:spPr>
      </p:pic>
      <p:sp>
        <p:nvSpPr>
          <p:cNvPr id="10" name="TextBox 9">
            <a:extLst>
              <a:ext uri="{FF2B5EF4-FFF2-40B4-BE49-F238E27FC236}">
                <a16:creationId xmlns:a16="http://schemas.microsoft.com/office/drawing/2014/main" id="{E2395494-E417-A838-587A-5C5AC294527C}"/>
              </a:ext>
            </a:extLst>
          </p:cNvPr>
          <p:cNvSpPr txBox="1"/>
          <p:nvPr/>
        </p:nvSpPr>
        <p:spPr>
          <a:xfrm>
            <a:off x="-15536" y="6488668"/>
            <a:ext cx="4572000" cy="369332"/>
          </a:xfrm>
          <a:prstGeom prst="rect">
            <a:avLst/>
          </a:prstGeom>
          <a:noFill/>
        </p:spPr>
        <p:txBody>
          <a:bodyPr wrap="square">
            <a:spAutoFit/>
          </a:bodyPr>
          <a:lstStyle/>
          <a:p>
            <a:r>
              <a:rPr lang="en-US" b="0" i="0" u="none" strike="noStrike" dirty="0">
                <a:solidFill>
                  <a:srgbClr val="282828"/>
                </a:solidFill>
                <a:effectLst/>
                <a:latin typeface="MuseoSans"/>
                <a:hlinkClick r:id="rId3"/>
              </a:rPr>
              <a:t>https://doi.org/10.3389/fcimb.2012.00104</a:t>
            </a:r>
            <a:endParaRPr lang="en-BR" dirty="0"/>
          </a:p>
        </p:txBody>
      </p:sp>
    </p:spTree>
    <p:extLst>
      <p:ext uri="{BB962C8B-B14F-4D97-AF65-F5344CB8AC3E}">
        <p14:creationId xmlns:p14="http://schemas.microsoft.com/office/powerpoint/2010/main" val="2417910883"/>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AA497520-48FC-0342-AD5D-02EA1002972D}"/>
              </a:ext>
            </a:extLst>
          </p:cNvPr>
          <p:cNvSpPr>
            <a:spLocks noChangeArrowheads="1"/>
          </p:cNvSpPr>
          <p:nvPr/>
        </p:nvSpPr>
        <p:spPr bwMode="auto">
          <a:xfrm>
            <a:off x="457200" y="76200"/>
            <a:ext cx="8077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lgn="ctr"/>
            <a:r>
              <a:rPr lang="pt-BR" altLang="en-US" sz="1800" b="1">
                <a:solidFill>
                  <a:srgbClr val="000000"/>
                </a:solidFill>
              </a:rPr>
              <a:t>ESTABELECIMENTO DA MICROBIOTA INDÍGENA</a:t>
            </a:r>
          </a:p>
        </p:txBody>
      </p:sp>
      <p:sp>
        <p:nvSpPr>
          <p:cNvPr id="54274" name="Oval 3">
            <a:extLst>
              <a:ext uri="{FF2B5EF4-FFF2-40B4-BE49-F238E27FC236}">
                <a16:creationId xmlns:a16="http://schemas.microsoft.com/office/drawing/2014/main" id="{2E0D1096-A4DD-7340-93D9-8722B373B160}"/>
              </a:ext>
            </a:extLst>
          </p:cNvPr>
          <p:cNvSpPr>
            <a:spLocks noChangeArrowheads="1"/>
          </p:cNvSpPr>
          <p:nvPr/>
        </p:nvSpPr>
        <p:spPr bwMode="auto">
          <a:xfrm>
            <a:off x="2641600" y="838200"/>
            <a:ext cx="3454400" cy="685800"/>
          </a:xfrm>
          <a:prstGeom prst="ellipse">
            <a:avLst/>
          </a:prstGeom>
          <a:solidFill>
            <a:srgbClr val="FFFF99"/>
          </a:solidFill>
          <a:ln w="9525">
            <a:solidFill>
              <a:srgbClr val="FFFF00"/>
            </a:solidFill>
            <a:round/>
            <a:headEnd/>
            <a:tailEnd/>
          </a:ln>
        </p:spPr>
        <p:txBody>
          <a:bodyPr wrap="none" anchor="ct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lgn="ctr"/>
            <a:r>
              <a:rPr lang="pt-BR" altLang="en-US" sz="1800" b="1">
                <a:solidFill>
                  <a:srgbClr val="A50021"/>
                </a:solidFill>
              </a:rPr>
              <a:t>Recém nascido</a:t>
            </a:r>
            <a:endParaRPr lang="pt-BR" altLang="en-US" sz="1800"/>
          </a:p>
        </p:txBody>
      </p:sp>
      <p:sp>
        <p:nvSpPr>
          <p:cNvPr id="54275" name="Line 4">
            <a:extLst>
              <a:ext uri="{FF2B5EF4-FFF2-40B4-BE49-F238E27FC236}">
                <a16:creationId xmlns:a16="http://schemas.microsoft.com/office/drawing/2014/main" id="{ACBF8040-06BC-5043-BF40-D8DCFF6F915B}"/>
              </a:ext>
            </a:extLst>
          </p:cNvPr>
          <p:cNvSpPr>
            <a:spLocks noChangeShapeType="1"/>
          </p:cNvSpPr>
          <p:nvPr/>
        </p:nvSpPr>
        <p:spPr bwMode="auto">
          <a:xfrm flipH="1">
            <a:off x="1287463" y="1447800"/>
            <a:ext cx="1489075" cy="762000"/>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4276" name="Rectangle 5">
            <a:extLst>
              <a:ext uri="{FF2B5EF4-FFF2-40B4-BE49-F238E27FC236}">
                <a16:creationId xmlns:a16="http://schemas.microsoft.com/office/drawing/2014/main" id="{A77EEB21-2A9E-E540-ADAF-C904E7E4881A}"/>
              </a:ext>
            </a:extLst>
          </p:cNvPr>
          <p:cNvSpPr>
            <a:spLocks noChangeArrowheads="1"/>
          </p:cNvSpPr>
          <p:nvPr/>
        </p:nvSpPr>
        <p:spPr bwMode="auto">
          <a:xfrm>
            <a:off x="228600" y="2209800"/>
            <a:ext cx="2141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lgn="ctr"/>
            <a:r>
              <a:rPr lang="pt-BR" altLang="en-US" sz="1800" b="1">
                <a:solidFill>
                  <a:srgbClr val="002060"/>
                </a:solidFill>
              </a:rPr>
              <a:t>Cavidade bucal</a:t>
            </a:r>
            <a:endParaRPr lang="pt-BR" altLang="en-US" sz="1800">
              <a:solidFill>
                <a:srgbClr val="002060"/>
              </a:solidFill>
            </a:endParaRPr>
          </a:p>
        </p:txBody>
      </p:sp>
      <p:sp>
        <p:nvSpPr>
          <p:cNvPr id="54277" name="Line 6">
            <a:extLst>
              <a:ext uri="{FF2B5EF4-FFF2-40B4-BE49-F238E27FC236}">
                <a16:creationId xmlns:a16="http://schemas.microsoft.com/office/drawing/2014/main" id="{6A1A7DA2-2387-694D-B7FA-8E78837029C9}"/>
              </a:ext>
            </a:extLst>
          </p:cNvPr>
          <p:cNvSpPr>
            <a:spLocks noChangeShapeType="1"/>
          </p:cNvSpPr>
          <p:nvPr/>
        </p:nvSpPr>
        <p:spPr bwMode="auto">
          <a:xfrm>
            <a:off x="1150938" y="2895600"/>
            <a:ext cx="0" cy="533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4278" name="Text Box 7">
            <a:extLst>
              <a:ext uri="{FF2B5EF4-FFF2-40B4-BE49-F238E27FC236}">
                <a16:creationId xmlns:a16="http://schemas.microsoft.com/office/drawing/2014/main" id="{88CFF950-8728-1548-A180-7C161FD366DA}"/>
              </a:ext>
            </a:extLst>
          </p:cNvPr>
          <p:cNvSpPr txBox="1">
            <a:spLocks noChangeArrowheads="1"/>
          </p:cNvSpPr>
          <p:nvPr/>
        </p:nvSpPr>
        <p:spPr bwMode="auto">
          <a:xfrm>
            <a:off x="457200" y="3352800"/>
            <a:ext cx="14398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pt-BR" altLang="en-US" b="1">
                <a:solidFill>
                  <a:srgbClr val="000000"/>
                </a:solidFill>
                <a:latin typeface="Times New Roman" panose="02020603050405020304" pitchFamily="18" charset="0"/>
              </a:rPr>
              <a:t>Aeróbios</a:t>
            </a:r>
          </a:p>
        </p:txBody>
      </p:sp>
      <p:sp>
        <p:nvSpPr>
          <p:cNvPr id="54279" name="Text Box 8">
            <a:extLst>
              <a:ext uri="{FF2B5EF4-FFF2-40B4-BE49-F238E27FC236}">
                <a16:creationId xmlns:a16="http://schemas.microsoft.com/office/drawing/2014/main" id="{2F313125-FF1B-DF40-B015-88AAE774B669}"/>
              </a:ext>
            </a:extLst>
          </p:cNvPr>
          <p:cNvSpPr txBox="1">
            <a:spLocks noChangeArrowheads="1"/>
          </p:cNvSpPr>
          <p:nvPr/>
        </p:nvSpPr>
        <p:spPr bwMode="auto">
          <a:xfrm>
            <a:off x="1150938" y="2928938"/>
            <a:ext cx="8810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pt-BR" altLang="en-US" sz="1600" b="1">
                <a:solidFill>
                  <a:srgbClr val="FF0000"/>
                </a:solidFill>
                <a:latin typeface="Times New Roman" panose="02020603050405020304" pitchFamily="18" charset="0"/>
              </a:rPr>
              <a:t>24 h</a:t>
            </a:r>
            <a:endParaRPr lang="pt-BR" altLang="en-US" sz="1600">
              <a:solidFill>
                <a:srgbClr val="FF0000"/>
              </a:solidFill>
              <a:latin typeface="Times New Roman" panose="02020603050405020304" pitchFamily="18" charset="0"/>
            </a:endParaRPr>
          </a:p>
        </p:txBody>
      </p:sp>
      <p:sp>
        <p:nvSpPr>
          <p:cNvPr id="54280" name="Line 9">
            <a:extLst>
              <a:ext uri="{FF2B5EF4-FFF2-40B4-BE49-F238E27FC236}">
                <a16:creationId xmlns:a16="http://schemas.microsoft.com/office/drawing/2014/main" id="{9B92143C-3752-D04F-9A5B-E65047F3EC73}"/>
              </a:ext>
            </a:extLst>
          </p:cNvPr>
          <p:cNvSpPr>
            <a:spLocks noChangeShapeType="1"/>
          </p:cNvSpPr>
          <p:nvPr/>
        </p:nvSpPr>
        <p:spPr bwMode="auto">
          <a:xfrm>
            <a:off x="1143000" y="3810000"/>
            <a:ext cx="0" cy="4572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4281" name="Text Box 10">
            <a:extLst>
              <a:ext uri="{FF2B5EF4-FFF2-40B4-BE49-F238E27FC236}">
                <a16:creationId xmlns:a16="http://schemas.microsoft.com/office/drawing/2014/main" id="{50EC8138-0F6F-114A-83DA-11543F84CF94}"/>
              </a:ext>
            </a:extLst>
          </p:cNvPr>
          <p:cNvSpPr txBox="1">
            <a:spLocks noChangeArrowheads="1"/>
          </p:cNvSpPr>
          <p:nvPr/>
        </p:nvSpPr>
        <p:spPr bwMode="auto">
          <a:xfrm>
            <a:off x="304800" y="42672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pt-BR" altLang="en-US" b="1">
                <a:solidFill>
                  <a:srgbClr val="000000"/>
                </a:solidFill>
                <a:latin typeface="Times New Roman" panose="02020603050405020304" pitchFamily="18" charset="0"/>
              </a:rPr>
              <a:t>Facultativos</a:t>
            </a:r>
            <a:endParaRPr lang="pt-BR" altLang="en-US">
              <a:solidFill>
                <a:srgbClr val="000000"/>
              </a:solidFill>
              <a:latin typeface="Times New Roman" panose="02020603050405020304" pitchFamily="18" charset="0"/>
            </a:endParaRPr>
          </a:p>
        </p:txBody>
      </p:sp>
      <p:sp>
        <p:nvSpPr>
          <p:cNvPr id="54282" name="Line 11">
            <a:extLst>
              <a:ext uri="{FF2B5EF4-FFF2-40B4-BE49-F238E27FC236}">
                <a16:creationId xmlns:a16="http://schemas.microsoft.com/office/drawing/2014/main" id="{C65680D0-F4FA-CE45-980A-485ADCAEA1F1}"/>
              </a:ext>
            </a:extLst>
          </p:cNvPr>
          <p:cNvSpPr>
            <a:spLocks noChangeShapeType="1"/>
          </p:cNvSpPr>
          <p:nvPr/>
        </p:nvSpPr>
        <p:spPr bwMode="auto">
          <a:xfrm>
            <a:off x="1084263" y="4724400"/>
            <a:ext cx="0" cy="914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4283" name="Text Box 12">
            <a:extLst>
              <a:ext uri="{FF2B5EF4-FFF2-40B4-BE49-F238E27FC236}">
                <a16:creationId xmlns:a16="http://schemas.microsoft.com/office/drawing/2014/main" id="{B573BC5C-2679-BC41-9995-64D41E4DDCC5}"/>
              </a:ext>
            </a:extLst>
          </p:cNvPr>
          <p:cNvSpPr txBox="1">
            <a:spLocks noChangeArrowheads="1"/>
          </p:cNvSpPr>
          <p:nvPr/>
        </p:nvSpPr>
        <p:spPr bwMode="auto">
          <a:xfrm>
            <a:off x="271463" y="5638800"/>
            <a:ext cx="2098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pt-BR" altLang="en-US" b="1">
                <a:solidFill>
                  <a:srgbClr val="000000"/>
                </a:solidFill>
                <a:latin typeface="Times New Roman" panose="02020603050405020304" pitchFamily="18" charset="0"/>
              </a:rPr>
              <a:t>Anaeróbios</a:t>
            </a:r>
            <a:endParaRPr lang="pt-BR" altLang="en-US">
              <a:solidFill>
                <a:srgbClr val="000000"/>
              </a:solidFill>
              <a:latin typeface="Times New Roman" panose="02020603050405020304" pitchFamily="18" charset="0"/>
            </a:endParaRPr>
          </a:p>
        </p:txBody>
      </p:sp>
      <p:sp>
        <p:nvSpPr>
          <p:cNvPr id="54284" name="Rectangle 13">
            <a:extLst>
              <a:ext uri="{FF2B5EF4-FFF2-40B4-BE49-F238E27FC236}">
                <a16:creationId xmlns:a16="http://schemas.microsoft.com/office/drawing/2014/main" id="{040D1842-5496-574B-AD70-0A7D32105768}"/>
              </a:ext>
            </a:extLst>
          </p:cNvPr>
          <p:cNvSpPr>
            <a:spLocks noChangeArrowheads="1"/>
          </p:cNvSpPr>
          <p:nvPr/>
        </p:nvSpPr>
        <p:spPr bwMode="auto">
          <a:xfrm>
            <a:off x="3048000" y="2209800"/>
            <a:ext cx="25066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lgn="ctr"/>
            <a:r>
              <a:rPr lang="pt-BR" altLang="en-US" sz="1800" b="1">
                <a:solidFill>
                  <a:srgbClr val="002060"/>
                </a:solidFill>
              </a:rPr>
              <a:t>Trato intestinal</a:t>
            </a:r>
          </a:p>
        </p:txBody>
      </p:sp>
      <p:sp>
        <p:nvSpPr>
          <p:cNvPr id="54285" name="Rectangle 14">
            <a:extLst>
              <a:ext uri="{FF2B5EF4-FFF2-40B4-BE49-F238E27FC236}">
                <a16:creationId xmlns:a16="http://schemas.microsoft.com/office/drawing/2014/main" id="{F392345C-B9A6-1142-B57F-2FD3F17F7355}"/>
              </a:ext>
            </a:extLst>
          </p:cNvPr>
          <p:cNvSpPr>
            <a:spLocks noChangeArrowheads="1"/>
          </p:cNvSpPr>
          <p:nvPr/>
        </p:nvSpPr>
        <p:spPr bwMode="auto">
          <a:xfrm>
            <a:off x="6299200" y="2209800"/>
            <a:ext cx="2166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lgn="ctr"/>
            <a:r>
              <a:rPr lang="pt-BR" altLang="en-US" sz="1800" b="1">
                <a:solidFill>
                  <a:srgbClr val="002060"/>
                </a:solidFill>
              </a:rPr>
              <a:t>Trato vaginal</a:t>
            </a:r>
          </a:p>
        </p:txBody>
      </p:sp>
      <p:sp>
        <p:nvSpPr>
          <p:cNvPr id="54286" name="Line 15">
            <a:extLst>
              <a:ext uri="{FF2B5EF4-FFF2-40B4-BE49-F238E27FC236}">
                <a16:creationId xmlns:a16="http://schemas.microsoft.com/office/drawing/2014/main" id="{EDF2C31C-F811-0842-A1D2-894AC8E647FF}"/>
              </a:ext>
            </a:extLst>
          </p:cNvPr>
          <p:cNvSpPr>
            <a:spLocks noChangeShapeType="1"/>
          </p:cNvSpPr>
          <p:nvPr/>
        </p:nvSpPr>
        <p:spPr bwMode="auto">
          <a:xfrm>
            <a:off x="4198938" y="1600200"/>
            <a:ext cx="0" cy="533400"/>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4287" name="Line 16">
            <a:extLst>
              <a:ext uri="{FF2B5EF4-FFF2-40B4-BE49-F238E27FC236}">
                <a16:creationId xmlns:a16="http://schemas.microsoft.com/office/drawing/2014/main" id="{AFE6B26E-4E2A-9A4B-9A72-5F3889347007}"/>
              </a:ext>
            </a:extLst>
          </p:cNvPr>
          <p:cNvSpPr>
            <a:spLocks noChangeShapeType="1"/>
          </p:cNvSpPr>
          <p:nvPr/>
        </p:nvSpPr>
        <p:spPr bwMode="auto">
          <a:xfrm>
            <a:off x="6027738" y="1371600"/>
            <a:ext cx="1219200" cy="762000"/>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4288" name="Line 17">
            <a:extLst>
              <a:ext uri="{FF2B5EF4-FFF2-40B4-BE49-F238E27FC236}">
                <a16:creationId xmlns:a16="http://schemas.microsoft.com/office/drawing/2014/main" id="{BEC46DB7-6BCB-BA4B-BC14-347A74175965}"/>
              </a:ext>
            </a:extLst>
          </p:cNvPr>
          <p:cNvSpPr>
            <a:spLocks noChangeShapeType="1"/>
          </p:cNvSpPr>
          <p:nvPr/>
        </p:nvSpPr>
        <p:spPr bwMode="auto">
          <a:xfrm>
            <a:off x="4198938" y="2819400"/>
            <a:ext cx="0" cy="3810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4289" name="Text Box 18">
            <a:extLst>
              <a:ext uri="{FF2B5EF4-FFF2-40B4-BE49-F238E27FC236}">
                <a16:creationId xmlns:a16="http://schemas.microsoft.com/office/drawing/2014/main" id="{127D17A0-DCBF-394E-91B2-3C30B0DE78D3}"/>
              </a:ext>
            </a:extLst>
          </p:cNvPr>
          <p:cNvSpPr txBox="1">
            <a:spLocks noChangeArrowheads="1"/>
          </p:cNvSpPr>
          <p:nvPr/>
        </p:nvSpPr>
        <p:spPr bwMode="auto">
          <a:xfrm>
            <a:off x="3679825" y="2805113"/>
            <a:ext cx="6778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pt-BR" altLang="en-US" sz="1600" b="1">
                <a:solidFill>
                  <a:srgbClr val="FF0000"/>
                </a:solidFill>
                <a:latin typeface="Times New Roman" panose="02020603050405020304" pitchFamily="18" charset="0"/>
              </a:rPr>
              <a:t>2 h</a:t>
            </a:r>
            <a:endParaRPr lang="pt-BR" altLang="en-US" sz="1600">
              <a:solidFill>
                <a:srgbClr val="FF0000"/>
              </a:solidFill>
              <a:latin typeface="Times New Roman" panose="02020603050405020304" pitchFamily="18" charset="0"/>
            </a:endParaRPr>
          </a:p>
        </p:txBody>
      </p:sp>
      <p:sp>
        <p:nvSpPr>
          <p:cNvPr id="54290" name="Text Box 19">
            <a:extLst>
              <a:ext uri="{FF2B5EF4-FFF2-40B4-BE49-F238E27FC236}">
                <a16:creationId xmlns:a16="http://schemas.microsoft.com/office/drawing/2014/main" id="{D7DD2161-C634-7F4C-99C0-D04FA8140183}"/>
              </a:ext>
            </a:extLst>
          </p:cNvPr>
          <p:cNvSpPr txBox="1">
            <a:spLocks noChangeArrowheads="1"/>
          </p:cNvSpPr>
          <p:nvPr/>
        </p:nvSpPr>
        <p:spPr bwMode="auto">
          <a:xfrm>
            <a:off x="2133600" y="3124200"/>
            <a:ext cx="41576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pt-BR" altLang="en-US" b="1">
                <a:solidFill>
                  <a:srgbClr val="000000"/>
                </a:solidFill>
                <a:latin typeface="Times New Roman" panose="02020603050405020304" pitchFamily="18" charset="0"/>
              </a:rPr>
              <a:t>Bactérias maternas/ambiente</a:t>
            </a:r>
            <a:endParaRPr lang="pt-BR" altLang="en-US">
              <a:solidFill>
                <a:srgbClr val="000000"/>
              </a:solidFill>
              <a:latin typeface="Times New Roman" panose="02020603050405020304" pitchFamily="18" charset="0"/>
            </a:endParaRPr>
          </a:p>
        </p:txBody>
      </p:sp>
      <p:sp>
        <p:nvSpPr>
          <p:cNvPr id="54291" name="Line 20">
            <a:extLst>
              <a:ext uri="{FF2B5EF4-FFF2-40B4-BE49-F238E27FC236}">
                <a16:creationId xmlns:a16="http://schemas.microsoft.com/office/drawing/2014/main" id="{14A6F2EE-D6CF-704F-8612-C21469671C8E}"/>
              </a:ext>
            </a:extLst>
          </p:cNvPr>
          <p:cNvSpPr>
            <a:spLocks noChangeShapeType="1"/>
          </p:cNvSpPr>
          <p:nvPr/>
        </p:nvSpPr>
        <p:spPr bwMode="auto">
          <a:xfrm>
            <a:off x="4198938" y="3581400"/>
            <a:ext cx="0" cy="4572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4292" name="Text Box 21">
            <a:extLst>
              <a:ext uri="{FF2B5EF4-FFF2-40B4-BE49-F238E27FC236}">
                <a16:creationId xmlns:a16="http://schemas.microsoft.com/office/drawing/2014/main" id="{C2404D90-74CE-FB40-8787-EE2FAE2FE028}"/>
              </a:ext>
            </a:extLst>
          </p:cNvPr>
          <p:cNvSpPr txBox="1">
            <a:spLocks noChangeArrowheads="1"/>
          </p:cNvSpPr>
          <p:nvPr/>
        </p:nvSpPr>
        <p:spPr bwMode="auto">
          <a:xfrm>
            <a:off x="2819400" y="3886200"/>
            <a:ext cx="30400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pt-BR" altLang="en-US" b="1" i="1">
                <a:solidFill>
                  <a:srgbClr val="000000"/>
                </a:solidFill>
                <a:latin typeface="Times New Roman" panose="02020603050405020304" pitchFamily="18" charset="0"/>
              </a:rPr>
              <a:t>E. coli</a:t>
            </a:r>
            <a:r>
              <a:rPr lang="pt-BR" altLang="en-US" b="1">
                <a:solidFill>
                  <a:srgbClr val="000000"/>
                </a:solidFill>
                <a:latin typeface="Times New Roman" panose="02020603050405020304" pitchFamily="18" charset="0"/>
              </a:rPr>
              <a:t>/estreptococos (10</a:t>
            </a:r>
            <a:r>
              <a:rPr lang="pt-BR" altLang="en-US" b="1" baseline="30000">
                <a:solidFill>
                  <a:srgbClr val="000000"/>
                </a:solidFill>
                <a:latin typeface="Times New Roman" panose="02020603050405020304" pitchFamily="18" charset="0"/>
              </a:rPr>
              <a:t>8</a:t>
            </a:r>
            <a:r>
              <a:rPr lang="pt-BR" altLang="en-US" b="1">
                <a:solidFill>
                  <a:srgbClr val="000000"/>
                </a:solidFill>
                <a:latin typeface="Times New Roman" panose="02020603050405020304" pitchFamily="18" charset="0"/>
              </a:rPr>
              <a:t>-10</a:t>
            </a:r>
            <a:r>
              <a:rPr lang="pt-BR" altLang="en-US" b="1" baseline="30000">
                <a:solidFill>
                  <a:srgbClr val="000000"/>
                </a:solidFill>
                <a:latin typeface="Times New Roman" panose="02020603050405020304" pitchFamily="18" charset="0"/>
              </a:rPr>
              <a:t>11</a:t>
            </a:r>
            <a:r>
              <a:rPr lang="pt-BR" altLang="en-US" b="1">
                <a:solidFill>
                  <a:srgbClr val="000000"/>
                </a:solidFill>
                <a:latin typeface="Times New Roman" panose="02020603050405020304" pitchFamily="18" charset="0"/>
              </a:rPr>
              <a:t> céls/g fezes)</a:t>
            </a:r>
            <a:endParaRPr lang="pt-BR" altLang="en-US">
              <a:solidFill>
                <a:srgbClr val="000000"/>
              </a:solidFill>
              <a:latin typeface="Times New Roman" panose="02020603050405020304" pitchFamily="18" charset="0"/>
            </a:endParaRPr>
          </a:p>
        </p:txBody>
      </p:sp>
      <p:sp>
        <p:nvSpPr>
          <p:cNvPr id="54293" name="Line 22">
            <a:extLst>
              <a:ext uri="{FF2B5EF4-FFF2-40B4-BE49-F238E27FC236}">
                <a16:creationId xmlns:a16="http://schemas.microsoft.com/office/drawing/2014/main" id="{5595A37D-B4AD-7F41-86CB-38C07C179584}"/>
              </a:ext>
            </a:extLst>
          </p:cNvPr>
          <p:cNvSpPr>
            <a:spLocks noChangeShapeType="1"/>
          </p:cNvSpPr>
          <p:nvPr/>
        </p:nvSpPr>
        <p:spPr bwMode="auto">
          <a:xfrm>
            <a:off x="4132263" y="4724400"/>
            <a:ext cx="0" cy="7620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4294" name="Text Box 25">
            <a:extLst>
              <a:ext uri="{FF2B5EF4-FFF2-40B4-BE49-F238E27FC236}">
                <a16:creationId xmlns:a16="http://schemas.microsoft.com/office/drawing/2014/main" id="{81AE2D52-300A-FC43-87BC-27F6EF11839A}"/>
              </a:ext>
            </a:extLst>
          </p:cNvPr>
          <p:cNvSpPr txBox="1">
            <a:spLocks noChangeArrowheads="1"/>
          </p:cNvSpPr>
          <p:nvPr/>
        </p:nvSpPr>
        <p:spPr bwMode="auto">
          <a:xfrm>
            <a:off x="2514600" y="5410200"/>
            <a:ext cx="365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pt-BR" altLang="en-US" b="1">
                <a:solidFill>
                  <a:srgbClr val="000000"/>
                </a:solidFill>
                <a:latin typeface="Times New Roman" panose="02020603050405020304" pitchFamily="18" charset="0"/>
              </a:rPr>
              <a:t>Colonização-anaeróbios:</a:t>
            </a:r>
            <a:endParaRPr lang="pt-BR" altLang="en-US">
              <a:solidFill>
                <a:srgbClr val="000000"/>
              </a:solidFill>
              <a:latin typeface="Times New Roman" panose="02020603050405020304" pitchFamily="18" charset="0"/>
            </a:endParaRPr>
          </a:p>
        </p:txBody>
      </p:sp>
      <p:sp>
        <p:nvSpPr>
          <p:cNvPr id="54295" name="Text Box 26">
            <a:extLst>
              <a:ext uri="{FF2B5EF4-FFF2-40B4-BE49-F238E27FC236}">
                <a16:creationId xmlns:a16="http://schemas.microsoft.com/office/drawing/2014/main" id="{E85EDF45-DA6D-8040-828D-F2FA8A9208A0}"/>
              </a:ext>
            </a:extLst>
          </p:cNvPr>
          <p:cNvSpPr txBox="1">
            <a:spLocks noChangeArrowheads="1"/>
          </p:cNvSpPr>
          <p:nvPr/>
        </p:nvSpPr>
        <p:spPr bwMode="auto">
          <a:xfrm>
            <a:off x="2573338" y="5792788"/>
            <a:ext cx="35909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pt-BR" altLang="en-US" sz="2000" b="1" i="1">
                <a:solidFill>
                  <a:srgbClr val="000000"/>
                </a:solidFill>
                <a:latin typeface="Times New Roman" panose="02020603050405020304" pitchFamily="18" charset="0"/>
              </a:rPr>
              <a:t>Bifidobacterium, Clostridium, Bacteroides</a:t>
            </a:r>
            <a:endParaRPr lang="pt-BR" altLang="en-US" sz="2000">
              <a:solidFill>
                <a:srgbClr val="000000"/>
              </a:solidFill>
              <a:latin typeface="Times New Roman" panose="02020603050405020304" pitchFamily="18" charset="0"/>
            </a:endParaRPr>
          </a:p>
        </p:txBody>
      </p:sp>
      <p:sp>
        <p:nvSpPr>
          <p:cNvPr id="54296" name="Line 27">
            <a:extLst>
              <a:ext uri="{FF2B5EF4-FFF2-40B4-BE49-F238E27FC236}">
                <a16:creationId xmlns:a16="http://schemas.microsoft.com/office/drawing/2014/main" id="{EC63A29E-C83E-C949-B8D4-2C4370EDDF95}"/>
              </a:ext>
            </a:extLst>
          </p:cNvPr>
          <p:cNvSpPr>
            <a:spLocks noChangeShapeType="1"/>
          </p:cNvSpPr>
          <p:nvPr/>
        </p:nvSpPr>
        <p:spPr bwMode="auto">
          <a:xfrm>
            <a:off x="7383463" y="2819400"/>
            <a:ext cx="0" cy="533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4297" name="Text Box 28">
            <a:extLst>
              <a:ext uri="{FF2B5EF4-FFF2-40B4-BE49-F238E27FC236}">
                <a16:creationId xmlns:a16="http://schemas.microsoft.com/office/drawing/2014/main" id="{83EEF686-C30F-DB4D-954D-0702694D4C0E}"/>
              </a:ext>
            </a:extLst>
          </p:cNvPr>
          <p:cNvSpPr txBox="1">
            <a:spLocks noChangeArrowheads="1"/>
          </p:cNvSpPr>
          <p:nvPr/>
        </p:nvSpPr>
        <p:spPr bwMode="auto">
          <a:xfrm>
            <a:off x="7383463" y="2805113"/>
            <a:ext cx="9985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pt-BR" altLang="en-US" sz="1600" b="1">
                <a:solidFill>
                  <a:srgbClr val="FF0000"/>
                </a:solidFill>
                <a:latin typeface="Times New Roman" panose="02020603050405020304" pitchFamily="18" charset="0"/>
              </a:rPr>
              <a:t>24 h</a:t>
            </a:r>
            <a:endParaRPr lang="pt-BR" altLang="en-US" sz="1600">
              <a:solidFill>
                <a:srgbClr val="FF0000"/>
              </a:solidFill>
              <a:latin typeface="Times New Roman" panose="02020603050405020304" pitchFamily="18" charset="0"/>
            </a:endParaRPr>
          </a:p>
        </p:txBody>
      </p:sp>
      <p:sp>
        <p:nvSpPr>
          <p:cNvPr id="54298" name="Text Box 29">
            <a:extLst>
              <a:ext uri="{FF2B5EF4-FFF2-40B4-BE49-F238E27FC236}">
                <a16:creationId xmlns:a16="http://schemas.microsoft.com/office/drawing/2014/main" id="{B54DD5D8-81E5-CB45-866D-7CA8CCAE40DE}"/>
              </a:ext>
            </a:extLst>
          </p:cNvPr>
          <p:cNvSpPr txBox="1">
            <a:spLocks noChangeArrowheads="1"/>
          </p:cNvSpPr>
          <p:nvPr/>
        </p:nvSpPr>
        <p:spPr bwMode="auto">
          <a:xfrm>
            <a:off x="6156325" y="3276600"/>
            <a:ext cx="2987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pt-BR" altLang="en-US" b="1">
                <a:solidFill>
                  <a:srgbClr val="000000"/>
                </a:solidFill>
                <a:latin typeface="Times New Roman" panose="02020603050405020304" pitchFamily="18" charset="0"/>
              </a:rPr>
              <a:t>Aeróbios: difteróides</a:t>
            </a:r>
            <a:endParaRPr lang="pt-BR" altLang="en-US">
              <a:solidFill>
                <a:srgbClr val="000000"/>
              </a:solidFill>
              <a:latin typeface="Times New Roman" panose="02020603050405020304" pitchFamily="18" charset="0"/>
            </a:endParaRPr>
          </a:p>
        </p:txBody>
      </p:sp>
      <p:sp>
        <p:nvSpPr>
          <p:cNvPr id="54299" name="Line 30">
            <a:extLst>
              <a:ext uri="{FF2B5EF4-FFF2-40B4-BE49-F238E27FC236}">
                <a16:creationId xmlns:a16="http://schemas.microsoft.com/office/drawing/2014/main" id="{F6A3F857-8DEC-4E4C-BB43-E39D1152664C}"/>
              </a:ext>
            </a:extLst>
          </p:cNvPr>
          <p:cNvSpPr>
            <a:spLocks noChangeShapeType="1"/>
          </p:cNvSpPr>
          <p:nvPr/>
        </p:nvSpPr>
        <p:spPr bwMode="auto">
          <a:xfrm>
            <a:off x="7383463" y="3733800"/>
            <a:ext cx="0" cy="4572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4300" name="Text Box 31">
            <a:extLst>
              <a:ext uri="{FF2B5EF4-FFF2-40B4-BE49-F238E27FC236}">
                <a16:creationId xmlns:a16="http://schemas.microsoft.com/office/drawing/2014/main" id="{5B81B0DB-92C3-D543-8204-87101CB5C238}"/>
              </a:ext>
            </a:extLst>
          </p:cNvPr>
          <p:cNvSpPr txBox="1">
            <a:spLocks noChangeArrowheads="1"/>
          </p:cNvSpPr>
          <p:nvPr/>
        </p:nvSpPr>
        <p:spPr bwMode="auto">
          <a:xfrm>
            <a:off x="6172200" y="4114800"/>
            <a:ext cx="29035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pt-BR" altLang="en-US" b="1">
                <a:solidFill>
                  <a:srgbClr val="000000"/>
                </a:solidFill>
                <a:latin typeface="Times New Roman" panose="02020603050405020304" pitchFamily="18" charset="0"/>
              </a:rPr>
              <a:t>- Estrógeno materno - Glicogênio</a:t>
            </a:r>
            <a:endParaRPr lang="pt-BR" altLang="en-US">
              <a:solidFill>
                <a:srgbClr val="000000"/>
              </a:solidFill>
              <a:latin typeface="Times New Roman" panose="02020603050405020304" pitchFamily="18" charset="0"/>
            </a:endParaRPr>
          </a:p>
        </p:txBody>
      </p:sp>
      <p:sp>
        <p:nvSpPr>
          <p:cNvPr id="54301" name="Line 32">
            <a:extLst>
              <a:ext uri="{FF2B5EF4-FFF2-40B4-BE49-F238E27FC236}">
                <a16:creationId xmlns:a16="http://schemas.microsoft.com/office/drawing/2014/main" id="{66BBE9C2-3F94-5740-8FAF-FDE50C9D4276}"/>
              </a:ext>
            </a:extLst>
          </p:cNvPr>
          <p:cNvSpPr>
            <a:spLocks noChangeShapeType="1"/>
          </p:cNvSpPr>
          <p:nvPr/>
        </p:nvSpPr>
        <p:spPr bwMode="auto">
          <a:xfrm>
            <a:off x="7383463" y="4953000"/>
            <a:ext cx="0" cy="4572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4302" name="Text Box 33">
            <a:extLst>
              <a:ext uri="{FF2B5EF4-FFF2-40B4-BE49-F238E27FC236}">
                <a16:creationId xmlns:a16="http://schemas.microsoft.com/office/drawing/2014/main" id="{C8C3DBD6-95C6-0B46-9971-0B2990AA4730}"/>
              </a:ext>
            </a:extLst>
          </p:cNvPr>
          <p:cNvSpPr txBox="1">
            <a:spLocks noChangeArrowheads="1"/>
          </p:cNvSpPr>
          <p:nvPr/>
        </p:nvSpPr>
        <p:spPr bwMode="auto">
          <a:xfrm>
            <a:off x="6324600" y="5334000"/>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pt-BR" altLang="en-US" b="1" i="1">
                <a:solidFill>
                  <a:srgbClr val="000000"/>
                </a:solidFill>
                <a:latin typeface="Times New Roman" panose="02020603050405020304" pitchFamily="18" charset="0"/>
              </a:rPr>
              <a:t>Lactobacillus,</a:t>
            </a:r>
            <a:r>
              <a:rPr lang="pt-BR" altLang="en-US" b="1">
                <a:solidFill>
                  <a:srgbClr val="000000"/>
                </a:solidFill>
                <a:latin typeface="Times New Roman" panose="02020603050405020304" pitchFamily="18" charset="0"/>
              </a:rPr>
              <a:t> pH</a:t>
            </a:r>
            <a:endParaRPr lang="pt-BR" altLang="en-US">
              <a:solidFill>
                <a:srgbClr val="000000"/>
              </a:solidFill>
              <a:latin typeface="Times New Roman" panose="02020603050405020304" pitchFamily="18" charset="0"/>
            </a:endParaRPr>
          </a:p>
        </p:txBody>
      </p:sp>
      <p:sp>
        <p:nvSpPr>
          <p:cNvPr id="54303" name="Line 35">
            <a:extLst>
              <a:ext uri="{FF2B5EF4-FFF2-40B4-BE49-F238E27FC236}">
                <a16:creationId xmlns:a16="http://schemas.microsoft.com/office/drawing/2014/main" id="{6CA3CA8C-8C4B-C741-9904-9A9CF62B8001}"/>
              </a:ext>
            </a:extLst>
          </p:cNvPr>
          <p:cNvSpPr>
            <a:spLocks noChangeShapeType="1"/>
          </p:cNvSpPr>
          <p:nvPr/>
        </p:nvSpPr>
        <p:spPr bwMode="auto">
          <a:xfrm>
            <a:off x="7383463" y="5791200"/>
            <a:ext cx="0" cy="304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4304" name="Text Box 36">
            <a:extLst>
              <a:ext uri="{FF2B5EF4-FFF2-40B4-BE49-F238E27FC236}">
                <a16:creationId xmlns:a16="http://schemas.microsoft.com/office/drawing/2014/main" id="{9D2B2CC0-7471-9E48-990E-B502EA0D78E1}"/>
              </a:ext>
            </a:extLst>
          </p:cNvPr>
          <p:cNvSpPr txBox="1">
            <a:spLocks noChangeArrowheads="1"/>
          </p:cNvSpPr>
          <p:nvPr/>
        </p:nvSpPr>
        <p:spPr bwMode="auto">
          <a:xfrm>
            <a:off x="6248400" y="6100763"/>
            <a:ext cx="2708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pt-BR" altLang="en-US" sz="2000" b="1">
                <a:solidFill>
                  <a:srgbClr val="000000"/>
                </a:solidFill>
                <a:latin typeface="Times New Roman" panose="02020603050405020304" pitchFamily="18" charset="0"/>
              </a:rPr>
              <a:t>Microbiota~adulto</a:t>
            </a:r>
            <a:endParaRPr lang="pt-BR" altLang="en-US" sz="2000">
              <a:solidFill>
                <a:srgbClr val="000000"/>
              </a:solidFill>
              <a:latin typeface="Times New Roman" panose="02020603050405020304" pitchFamily="18" charset="0"/>
            </a:endParaRPr>
          </a:p>
        </p:txBody>
      </p:sp>
      <p:sp>
        <p:nvSpPr>
          <p:cNvPr id="54305" name="Text Box 37">
            <a:extLst>
              <a:ext uri="{FF2B5EF4-FFF2-40B4-BE49-F238E27FC236}">
                <a16:creationId xmlns:a16="http://schemas.microsoft.com/office/drawing/2014/main" id="{DF36C59C-EEFD-7641-849D-8315041D2DF9}"/>
              </a:ext>
            </a:extLst>
          </p:cNvPr>
          <p:cNvSpPr txBox="1">
            <a:spLocks noChangeArrowheads="1"/>
          </p:cNvSpPr>
          <p:nvPr/>
        </p:nvSpPr>
        <p:spPr bwMode="auto">
          <a:xfrm>
            <a:off x="1150938" y="4948238"/>
            <a:ext cx="1422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pt-BR" altLang="en-US" sz="1600" b="1">
                <a:solidFill>
                  <a:srgbClr val="FF0000"/>
                </a:solidFill>
                <a:latin typeface="Times New Roman" panose="02020603050405020304" pitchFamily="18" charset="0"/>
              </a:rPr>
              <a:t>6 meses</a:t>
            </a:r>
            <a:endParaRPr lang="pt-BR" altLang="en-US" sz="1600">
              <a:solidFill>
                <a:srgbClr val="FF0000"/>
              </a:solidFill>
              <a:latin typeface="Times New Roman" panose="02020603050405020304" pitchFamily="18" charset="0"/>
            </a:endParaRPr>
          </a:p>
        </p:txBody>
      </p:sp>
      <p:sp>
        <p:nvSpPr>
          <p:cNvPr id="54306" name="Text Box 39">
            <a:extLst>
              <a:ext uri="{FF2B5EF4-FFF2-40B4-BE49-F238E27FC236}">
                <a16:creationId xmlns:a16="http://schemas.microsoft.com/office/drawing/2014/main" id="{B0B064C4-AB5F-674E-919E-CF362B2A97A8}"/>
              </a:ext>
            </a:extLst>
          </p:cNvPr>
          <p:cNvSpPr txBox="1">
            <a:spLocks noChangeArrowheads="1"/>
          </p:cNvSpPr>
          <p:nvPr/>
        </p:nvSpPr>
        <p:spPr bwMode="auto">
          <a:xfrm>
            <a:off x="3105150" y="4876800"/>
            <a:ext cx="11096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pt-BR" altLang="en-US" sz="1600" b="1">
                <a:solidFill>
                  <a:srgbClr val="FF0000"/>
                </a:solidFill>
                <a:latin typeface="Times New Roman" panose="02020603050405020304" pitchFamily="18" charset="0"/>
              </a:rPr>
              <a:t>7-15 dias</a:t>
            </a:r>
          </a:p>
        </p:txBody>
      </p:sp>
      <p:sp>
        <p:nvSpPr>
          <p:cNvPr id="54307" name="Text Box 40">
            <a:extLst>
              <a:ext uri="{FF2B5EF4-FFF2-40B4-BE49-F238E27FC236}">
                <a16:creationId xmlns:a16="http://schemas.microsoft.com/office/drawing/2014/main" id="{D0F5537F-C067-6949-97EE-133183110718}"/>
              </a:ext>
            </a:extLst>
          </p:cNvPr>
          <p:cNvSpPr txBox="1">
            <a:spLocks noChangeArrowheads="1"/>
          </p:cNvSpPr>
          <p:nvPr/>
        </p:nvSpPr>
        <p:spPr bwMode="auto">
          <a:xfrm>
            <a:off x="7451725" y="5734050"/>
            <a:ext cx="1295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1600" b="1">
                <a:solidFill>
                  <a:srgbClr val="FF0000"/>
                </a:solidFill>
                <a:latin typeface="Times New Roman" panose="02020603050405020304" pitchFamily="18" charset="0"/>
              </a:rPr>
              <a:t>15-30 dias</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1C9C1E-033E-A944-852B-BF9D50D8323D}"/>
              </a:ext>
            </a:extLst>
          </p:cNvPr>
          <p:cNvSpPr>
            <a:spLocks noGrp="1"/>
          </p:cNvSpPr>
          <p:nvPr>
            <p:ph type="title"/>
          </p:nvPr>
        </p:nvSpPr>
        <p:spPr>
          <a:xfrm>
            <a:off x="425450" y="260350"/>
            <a:ext cx="8261350" cy="936625"/>
          </a:xfrm>
        </p:spPr>
        <p:txBody>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r>
              <a:rPr lang="pt-BR" altLang="en-US" sz="3500">
                <a:solidFill>
                  <a:srgbClr val="47534C"/>
                </a:solidFill>
                <a:effectLst>
                  <a:outerShdw blurRad="38100" dist="38100" dir="2700000" algn="tl">
                    <a:srgbClr val="C0C0C0"/>
                  </a:outerShdw>
                </a:effectLst>
                <a:latin typeface="Book Antiqua" panose="02040602050305030304" pitchFamily="18" charset="0"/>
              </a:rPr>
              <a:t>Distribuição no TGI</a:t>
            </a:r>
          </a:p>
        </p:txBody>
      </p:sp>
      <p:pic>
        <p:nvPicPr>
          <p:cNvPr id="57348" name="Imagem 3">
            <a:extLst>
              <a:ext uri="{FF2B5EF4-FFF2-40B4-BE49-F238E27FC236}">
                <a16:creationId xmlns:a16="http://schemas.microsoft.com/office/drawing/2014/main" id="{B54A71F0-59E1-DF44-B844-EFE44D2A065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0" y="1412875"/>
            <a:ext cx="7874000"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7505B4C0-2E45-424C-8A4D-82173FFCA24E}"/>
              </a:ext>
            </a:extLst>
          </p:cNvPr>
          <p:cNvSpPr>
            <a:spLocks noChangeArrowheads="1"/>
          </p:cNvSpPr>
          <p:nvPr/>
        </p:nvSpPr>
        <p:spPr bwMode="auto">
          <a:xfrm>
            <a:off x="300038" y="190500"/>
            <a:ext cx="85582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lgn="just"/>
            <a:r>
              <a:rPr lang="pt-BR" altLang="en-US" sz="2800" b="1">
                <a:solidFill>
                  <a:srgbClr val="002060"/>
                </a:solidFill>
                <a:latin typeface="Arial" panose="020B0604020202020204" pitchFamily="34" charset="0"/>
              </a:rPr>
              <a:t>Microbiota Anaeróbia Fecal do Homem e Animais</a:t>
            </a:r>
          </a:p>
        </p:txBody>
      </p:sp>
      <p:sp>
        <p:nvSpPr>
          <p:cNvPr id="34818" name="Text Box 3">
            <a:extLst>
              <a:ext uri="{FF2B5EF4-FFF2-40B4-BE49-F238E27FC236}">
                <a16:creationId xmlns:a16="http://schemas.microsoft.com/office/drawing/2014/main" id="{5504C768-80C0-E846-9EB3-DD9FE2145214}"/>
              </a:ext>
            </a:extLst>
          </p:cNvPr>
          <p:cNvSpPr txBox="1">
            <a:spLocks noChangeArrowheads="1"/>
          </p:cNvSpPr>
          <p:nvPr/>
        </p:nvSpPr>
        <p:spPr bwMode="auto">
          <a:xfrm>
            <a:off x="447675" y="804863"/>
            <a:ext cx="8339138" cy="586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fontScale="92500" lnSpcReduction="10000"/>
          </a:bodyPr>
          <a:lstStyle>
            <a:lvl1pPr>
              <a:defRPr sz="2400">
                <a:solidFill>
                  <a:schemeClr val="tx1"/>
                </a:solidFill>
                <a:latin typeface="Century Gothic" charset="0"/>
                <a:ea typeface="MS PGothic" charset="0"/>
                <a:cs typeface="MS PGothic" charset="0"/>
              </a:defRPr>
            </a:lvl1pPr>
            <a:lvl2pPr marL="742950" indent="-285750">
              <a:defRPr sz="2400">
                <a:solidFill>
                  <a:schemeClr val="tx1"/>
                </a:solidFill>
                <a:latin typeface="Century Gothic" charset="0"/>
                <a:ea typeface="MS PGothic" charset="0"/>
                <a:cs typeface="MS PGothic" charset="0"/>
              </a:defRPr>
            </a:lvl2pPr>
            <a:lvl3pPr marL="1143000" indent="-228600">
              <a:defRPr sz="2400">
                <a:solidFill>
                  <a:schemeClr val="tx1"/>
                </a:solidFill>
                <a:latin typeface="Century Gothic" charset="0"/>
                <a:ea typeface="MS PGothic" charset="0"/>
                <a:cs typeface="MS PGothic" charset="0"/>
              </a:defRPr>
            </a:lvl3pPr>
            <a:lvl4pPr marL="1600200" indent="-228600">
              <a:defRPr sz="2400">
                <a:solidFill>
                  <a:schemeClr val="tx1"/>
                </a:solidFill>
                <a:latin typeface="Century Gothic" charset="0"/>
                <a:ea typeface="MS PGothic" charset="0"/>
                <a:cs typeface="MS PGothic" charset="0"/>
              </a:defRPr>
            </a:lvl4pPr>
            <a:lvl5pPr marL="2057400" indent="-228600">
              <a:defRPr sz="2400">
                <a:solidFill>
                  <a:schemeClr val="tx1"/>
                </a:solidFill>
                <a:latin typeface="Century Gothic"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entury Gothic"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entury Gothic"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entury Gothic"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entury Gothic" charset="0"/>
                <a:ea typeface="MS PGothic" charset="0"/>
                <a:cs typeface="MS PGothic" charset="0"/>
              </a:defRPr>
            </a:lvl9pPr>
          </a:lstStyle>
          <a:p>
            <a:pPr marL="457200" indent="-457200">
              <a:lnSpc>
                <a:spcPct val="130000"/>
              </a:lnSpc>
              <a:spcBef>
                <a:spcPct val="50000"/>
              </a:spcBef>
              <a:spcAft>
                <a:spcPct val="10000"/>
              </a:spcAft>
              <a:buFontTx/>
              <a:buAutoNum type="arabicPeriod"/>
              <a:defRPr/>
            </a:pPr>
            <a:r>
              <a:rPr lang="pt-BR" sz="2000" b="1" i="1" dirty="0">
                <a:solidFill>
                  <a:srgbClr val="000000"/>
                </a:solidFill>
                <a:latin typeface="Arial" charset="0"/>
                <a:ea typeface="ＭＳ Ｐゴシック" charset="0"/>
                <a:cs typeface="ＭＳ Ｐゴシック" charset="0"/>
              </a:rPr>
              <a:t>Bacteroides</a:t>
            </a:r>
            <a:r>
              <a:rPr lang="pt-BR" sz="2000" b="1" dirty="0">
                <a:solidFill>
                  <a:srgbClr val="000000"/>
                </a:solidFill>
                <a:latin typeface="Arial" charset="0"/>
                <a:ea typeface="ＭＳ Ｐゴシック" charset="0"/>
                <a:cs typeface="ＭＳ Ｐゴシック" charset="0"/>
              </a:rPr>
              <a:t> </a:t>
            </a:r>
            <a:r>
              <a:rPr lang="pt-BR" sz="2000" dirty="0">
                <a:solidFill>
                  <a:srgbClr val="000000"/>
                </a:solidFill>
                <a:latin typeface="Arial" charset="0"/>
                <a:ea typeface="ＭＳ Ｐゴシック" charset="0"/>
                <a:cs typeface="ＭＳ Ｐゴシック" charset="0"/>
              </a:rPr>
              <a:t>(10</a:t>
            </a:r>
            <a:r>
              <a:rPr lang="pt-BR" sz="2000" baseline="30000" dirty="0">
                <a:solidFill>
                  <a:srgbClr val="000000"/>
                </a:solidFill>
                <a:latin typeface="Arial" charset="0"/>
                <a:ea typeface="ＭＳ Ｐゴシック" charset="0"/>
                <a:cs typeface="ＭＳ Ｐゴシック" charset="0"/>
              </a:rPr>
              <a:t>11</a:t>
            </a:r>
            <a:r>
              <a:rPr lang="pt-BR" sz="2000" dirty="0">
                <a:solidFill>
                  <a:srgbClr val="000000"/>
                </a:solidFill>
                <a:latin typeface="Arial" charset="0"/>
                <a:ea typeface="ＭＳ Ｐゴシック" charset="0"/>
                <a:cs typeface="ＭＳ Ｐゴシック" charset="0"/>
              </a:rPr>
              <a:t>/</a:t>
            </a:r>
            <a:r>
              <a:rPr lang="pt-BR" sz="2000" dirty="0" err="1">
                <a:solidFill>
                  <a:srgbClr val="000000"/>
                </a:solidFill>
                <a:latin typeface="Arial" charset="0"/>
                <a:ea typeface="ＭＳ Ｐゴシック" charset="0"/>
                <a:cs typeface="ＭＳ Ｐゴシック" charset="0"/>
              </a:rPr>
              <a:t>g</a:t>
            </a:r>
            <a:r>
              <a:rPr lang="pt-BR" sz="2000" dirty="0">
                <a:solidFill>
                  <a:srgbClr val="000000"/>
                </a:solidFill>
                <a:latin typeface="Arial" charset="0"/>
                <a:ea typeface="ＭＳ Ｐゴシック" charset="0"/>
                <a:cs typeface="ＭＳ Ｐゴシック" charset="0"/>
              </a:rPr>
              <a:t> peso seco fezes)</a:t>
            </a:r>
          </a:p>
          <a:p>
            <a:pPr marL="457200" indent="-457200">
              <a:lnSpc>
                <a:spcPct val="130000"/>
              </a:lnSpc>
              <a:spcBef>
                <a:spcPct val="50000"/>
              </a:spcBef>
              <a:spcAft>
                <a:spcPct val="10000"/>
              </a:spcAft>
              <a:buFontTx/>
              <a:buAutoNum type="arabicPeriod"/>
              <a:defRPr/>
            </a:pPr>
            <a:r>
              <a:rPr lang="pt-BR" sz="2000" b="1" i="1" dirty="0" err="1">
                <a:solidFill>
                  <a:srgbClr val="000000"/>
                </a:solidFill>
                <a:latin typeface="Arial" charset="0"/>
                <a:ea typeface="ＭＳ Ｐゴシック" charset="0"/>
                <a:cs typeface="ＭＳ Ｐゴシック" charset="0"/>
              </a:rPr>
              <a:t>Eubacterium</a:t>
            </a:r>
            <a:r>
              <a:rPr lang="pt-BR" sz="2000" b="1" dirty="0">
                <a:solidFill>
                  <a:srgbClr val="000000"/>
                </a:solidFill>
                <a:latin typeface="Arial" charset="0"/>
                <a:ea typeface="ＭＳ Ｐゴシック" charset="0"/>
                <a:cs typeface="ＭＳ Ｐゴシック" charset="0"/>
              </a:rPr>
              <a:t> </a:t>
            </a:r>
            <a:r>
              <a:rPr lang="pt-BR" sz="2000" dirty="0">
                <a:solidFill>
                  <a:srgbClr val="000000"/>
                </a:solidFill>
                <a:latin typeface="Arial" charset="0"/>
                <a:ea typeface="ＭＳ Ｐゴシック" charset="0"/>
                <a:cs typeface="ＭＳ Ｐゴシック" charset="0"/>
              </a:rPr>
              <a:t>(10</a:t>
            </a:r>
            <a:r>
              <a:rPr lang="pt-BR" sz="2000" baseline="30000" dirty="0">
                <a:solidFill>
                  <a:srgbClr val="000000"/>
                </a:solidFill>
                <a:latin typeface="Arial" charset="0"/>
                <a:ea typeface="ＭＳ Ｐゴシック" charset="0"/>
                <a:cs typeface="ＭＳ Ｐゴシック" charset="0"/>
              </a:rPr>
              <a:t>10</a:t>
            </a:r>
            <a:r>
              <a:rPr lang="pt-BR" sz="2000" dirty="0">
                <a:solidFill>
                  <a:srgbClr val="000000"/>
                </a:solidFill>
                <a:latin typeface="Arial" charset="0"/>
                <a:ea typeface="ＭＳ Ｐゴシック" charset="0"/>
                <a:cs typeface="ＭＳ Ｐゴシック" charset="0"/>
              </a:rPr>
              <a:t>/</a:t>
            </a:r>
            <a:r>
              <a:rPr lang="pt-BR" sz="2000" dirty="0" err="1">
                <a:solidFill>
                  <a:srgbClr val="000000"/>
                </a:solidFill>
                <a:latin typeface="Arial" charset="0"/>
                <a:ea typeface="ＭＳ Ｐゴシック" charset="0"/>
                <a:cs typeface="ＭＳ Ｐゴシック" charset="0"/>
              </a:rPr>
              <a:t>g</a:t>
            </a:r>
            <a:r>
              <a:rPr lang="pt-BR" sz="2000" dirty="0">
                <a:solidFill>
                  <a:srgbClr val="000000"/>
                </a:solidFill>
                <a:latin typeface="Arial" charset="0"/>
                <a:ea typeface="ＭＳ Ｐゴシック" charset="0"/>
                <a:cs typeface="ＭＳ Ｐゴシック" charset="0"/>
              </a:rPr>
              <a:t> </a:t>
            </a:r>
            <a:r>
              <a:rPr lang="pt-BR" sz="2000" dirty="0" err="1">
                <a:solidFill>
                  <a:srgbClr val="000000"/>
                </a:solidFill>
                <a:latin typeface="Arial" charset="0"/>
                <a:ea typeface="ＭＳ Ｐゴシック" charset="0"/>
                <a:cs typeface="ＭＳ Ｐゴシック" charset="0"/>
              </a:rPr>
              <a:t>p.s.f</a:t>
            </a:r>
            <a:r>
              <a:rPr lang="pt-BR" sz="2000" dirty="0">
                <a:solidFill>
                  <a:srgbClr val="000000"/>
                </a:solidFill>
                <a:latin typeface="Arial" charset="0"/>
                <a:ea typeface="ＭＳ Ｐゴシック" charset="0"/>
                <a:cs typeface="ＭＳ Ｐゴシック" charset="0"/>
              </a:rPr>
              <a:t>.)</a:t>
            </a:r>
          </a:p>
          <a:p>
            <a:pPr marL="457200" indent="-457200">
              <a:lnSpc>
                <a:spcPct val="130000"/>
              </a:lnSpc>
              <a:spcBef>
                <a:spcPct val="50000"/>
              </a:spcBef>
              <a:spcAft>
                <a:spcPct val="10000"/>
              </a:spcAft>
              <a:buFontTx/>
              <a:buAutoNum type="arabicPeriod"/>
              <a:defRPr/>
            </a:pPr>
            <a:r>
              <a:rPr lang="pt-BR" sz="2000" b="1" i="1" dirty="0" err="1">
                <a:solidFill>
                  <a:srgbClr val="000000"/>
                </a:solidFill>
                <a:latin typeface="Arial" charset="0"/>
                <a:ea typeface="ＭＳ Ｐゴシック" charset="0"/>
                <a:cs typeface="ＭＳ Ｐゴシック" charset="0"/>
              </a:rPr>
              <a:t>Peptococcaceae</a:t>
            </a:r>
            <a:r>
              <a:rPr lang="pt-BR" sz="2000" b="1" i="1" dirty="0">
                <a:solidFill>
                  <a:srgbClr val="000000"/>
                </a:solidFill>
                <a:latin typeface="Arial" charset="0"/>
                <a:ea typeface="ＭＳ Ｐゴシック" charset="0"/>
                <a:cs typeface="ＭＳ Ｐゴシック" charset="0"/>
              </a:rPr>
              <a:t> </a:t>
            </a:r>
            <a:r>
              <a:rPr lang="pt-BR" sz="2000" dirty="0">
                <a:solidFill>
                  <a:srgbClr val="000000"/>
                </a:solidFill>
                <a:latin typeface="Arial" charset="0"/>
                <a:ea typeface="ＭＳ Ｐゴシック" charset="0"/>
                <a:cs typeface="ＭＳ Ｐゴシック" charset="0"/>
              </a:rPr>
              <a:t>(10</a:t>
            </a:r>
            <a:r>
              <a:rPr lang="pt-BR" sz="2000" baseline="30000" dirty="0">
                <a:solidFill>
                  <a:srgbClr val="000000"/>
                </a:solidFill>
                <a:latin typeface="Arial" charset="0"/>
                <a:ea typeface="ＭＳ Ｐゴシック" charset="0"/>
                <a:cs typeface="ＭＳ Ｐゴシック" charset="0"/>
              </a:rPr>
              <a:t>9-10</a:t>
            </a:r>
            <a:r>
              <a:rPr lang="pt-BR" sz="2000" dirty="0">
                <a:solidFill>
                  <a:srgbClr val="000000"/>
                </a:solidFill>
                <a:latin typeface="Arial" charset="0"/>
                <a:ea typeface="ＭＳ Ｐゴシック" charset="0"/>
                <a:cs typeface="ＭＳ Ｐゴシック" charset="0"/>
              </a:rPr>
              <a:t>/</a:t>
            </a:r>
            <a:r>
              <a:rPr lang="pt-BR" sz="2000" dirty="0" err="1">
                <a:solidFill>
                  <a:srgbClr val="000000"/>
                </a:solidFill>
                <a:latin typeface="Arial" charset="0"/>
                <a:ea typeface="ＭＳ Ｐゴシック" charset="0"/>
                <a:cs typeface="ＭＳ Ｐゴシック" charset="0"/>
              </a:rPr>
              <a:t>g</a:t>
            </a:r>
            <a:r>
              <a:rPr lang="pt-BR" sz="2000" dirty="0">
                <a:solidFill>
                  <a:srgbClr val="000000"/>
                </a:solidFill>
                <a:latin typeface="Arial" charset="0"/>
                <a:ea typeface="ＭＳ Ｐゴシック" charset="0"/>
                <a:cs typeface="ＭＳ Ｐゴシック" charset="0"/>
              </a:rPr>
              <a:t> </a:t>
            </a:r>
            <a:r>
              <a:rPr lang="pt-BR" sz="2000" dirty="0" err="1">
                <a:solidFill>
                  <a:srgbClr val="000000"/>
                </a:solidFill>
                <a:latin typeface="Arial" charset="0"/>
                <a:ea typeface="ＭＳ Ｐゴシック" charset="0"/>
                <a:cs typeface="ＭＳ Ｐゴシック" charset="0"/>
              </a:rPr>
              <a:t>p.s.f</a:t>
            </a:r>
            <a:r>
              <a:rPr lang="pt-BR" sz="2000" dirty="0">
                <a:solidFill>
                  <a:srgbClr val="000000"/>
                </a:solidFill>
                <a:latin typeface="Arial" charset="0"/>
                <a:ea typeface="ＭＳ Ｐゴシック" charset="0"/>
                <a:cs typeface="ＭＳ Ｐゴシック" charset="0"/>
              </a:rPr>
              <a:t>.)</a:t>
            </a:r>
          </a:p>
          <a:p>
            <a:pPr lvl="1" indent="0">
              <a:lnSpc>
                <a:spcPct val="130000"/>
              </a:lnSpc>
              <a:spcBef>
                <a:spcPct val="50000"/>
              </a:spcBef>
              <a:spcAft>
                <a:spcPct val="10000"/>
              </a:spcAft>
              <a:defRPr/>
            </a:pPr>
            <a:r>
              <a:rPr lang="pt-BR" sz="2000" b="1" i="1" dirty="0" err="1">
                <a:solidFill>
                  <a:srgbClr val="000000"/>
                </a:solidFill>
                <a:latin typeface="Arial" charset="0"/>
                <a:ea typeface="ＭＳ Ｐゴシック" charset="0"/>
                <a:cs typeface="ＭＳ Ｐゴシック" charset="0"/>
              </a:rPr>
              <a:t>Ruminococcus</a:t>
            </a:r>
            <a:r>
              <a:rPr lang="pt-BR" sz="2000" b="1" i="1" dirty="0">
                <a:solidFill>
                  <a:srgbClr val="000000"/>
                </a:solidFill>
                <a:latin typeface="Arial" charset="0"/>
                <a:ea typeface="ＭＳ Ｐゴシック" charset="0"/>
                <a:cs typeface="ＭＳ Ｐゴシック" charset="0"/>
              </a:rPr>
              <a:t>, </a:t>
            </a:r>
            <a:r>
              <a:rPr lang="pt-BR" sz="2000" b="1" i="1" dirty="0" err="1">
                <a:solidFill>
                  <a:srgbClr val="000000"/>
                </a:solidFill>
                <a:latin typeface="Arial" charset="0"/>
                <a:ea typeface="ＭＳ Ｐゴシック" charset="0"/>
                <a:cs typeface="ＭＳ Ｐゴシック" charset="0"/>
              </a:rPr>
              <a:t>Coprococcus</a:t>
            </a:r>
            <a:r>
              <a:rPr lang="pt-BR" sz="2000" b="1" dirty="0">
                <a:solidFill>
                  <a:srgbClr val="000000"/>
                </a:solidFill>
                <a:latin typeface="Arial" charset="0"/>
                <a:ea typeface="ＭＳ Ｐゴシック" charset="0"/>
                <a:cs typeface="ＭＳ Ｐゴシック" charset="0"/>
              </a:rPr>
              <a:t>, </a:t>
            </a:r>
            <a:r>
              <a:rPr lang="pt-BR" sz="2000" b="1" i="1" dirty="0" err="1">
                <a:solidFill>
                  <a:srgbClr val="000000"/>
                </a:solidFill>
                <a:latin typeface="Arial" charset="0"/>
                <a:ea typeface="ＭＳ Ｐゴシック" charset="0"/>
                <a:cs typeface="ＭＳ Ｐゴシック" charset="0"/>
              </a:rPr>
              <a:t>Peptostreptococcus</a:t>
            </a:r>
            <a:endParaRPr lang="pt-BR" sz="2000" b="1" i="1" dirty="0">
              <a:solidFill>
                <a:srgbClr val="000000"/>
              </a:solidFill>
              <a:latin typeface="Arial" charset="0"/>
              <a:ea typeface="ＭＳ Ｐゴシック" charset="0"/>
              <a:cs typeface="ＭＳ Ｐゴシック" charset="0"/>
            </a:endParaRPr>
          </a:p>
          <a:p>
            <a:pPr marL="457200" indent="-457200">
              <a:lnSpc>
                <a:spcPct val="130000"/>
              </a:lnSpc>
              <a:spcBef>
                <a:spcPct val="50000"/>
              </a:spcBef>
              <a:spcAft>
                <a:spcPct val="10000"/>
              </a:spcAft>
              <a:buFontTx/>
              <a:buAutoNum type="arabicPeriod"/>
              <a:defRPr/>
            </a:pPr>
            <a:r>
              <a:rPr lang="pt-BR" sz="2000" b="1" i="1" dirty="0" err="1">
                <a:solidFill>
                  <a:srgbClr val="000000"/>
                </a:solidFill>
                <a:latin typeface="Arial" charset="0"/>
                <a:ea typeface="ＭＳ Ｐゴシック" charset="0"/>
                <a:cs typeface="ＭＳ Ｐゴシック" charset="0"/>
              </a:rPr>
              <a:t>Bifidobacterium</a:t>
            </a:r>
            <a:r>
              <a:rPr lang="pt-BR" sz="2000" b="1" dirty="0">
                <a:solidFill>
                  <a:srgbClr val="000000"/>
                </a:solidFill>
                <a:latin typeface="Arial" charset="0"/>
                <a:ea typeface="ＭＳ Ｐゴシック" charset="0"/>
                <a:cs typeface="ＭＳ Ｐゴシック" charset="0"/>
              </a:rPr>
              <a:t> </a:t>
            </a:r>
            <a:r>
              <a:rPr lang="pt-BR" sz="2000" dirty="0">
                <a:solidFill>
                  <a:srgbClr val="000000"/>
                </a:solidFill>
                <a:latin typeface="Arial" charset="0"/>
                <a:ea typeface="ＭＳ Ｐゴシック" charset="0"/>
                <a:cs typeface="ＭＳ Ｐゴシック" charset="0"/>
              </a:rPr>
              <a:t>(10</a:t>
            </a:r>
            <a:r>
              <a:rPr lang="pt-BR" sz="2000" baseline="30000" dirty="0">
                <a:solidFill>
                  <a:srgbClr val="000000"/>
                </a:solidFill>
                <a:latin typeface="Arial" charset="0"/>
                <a:ea typeface="ＭＳ Ｐゴシック" charset="0"/>
                <a:cs typeface="ＭＳ Ｐゴシック" charset="0"/>
              </a:rPr>
              <a:t>9</a:t>
            </a:r>
            <a:r>
              <a:rPr lang="pt-BR" sz="2000" dirty="0">
                <a:solidFill>
                  <a:srgbClr val="000000"/>
                </a:solidFill>
                <a:latin typeface="Arial" charset="0"/>
                <a:ea typeface="ＭＳ Ｐゴシック" charset="0"/>
                <a:cs typeface="ＭＳ Ｐゴシック" charset="0"/>
              </a:rPr>
              <a:t>/</a:t>
            </a:r>
            <a:r>
              <a:rPr lang="pt-BR" sz="2000" dirty="0" err="1">
                <a:solidFill>
                  <a:srgbClr val="000000"/>
                </a:solidFill>
                <a:latin typeface="Arial" charset="0"/>
                <a:ea typeface="ＭＳ Ｐゴシック" charset="0"/>
                <a:cs typeface="ＭＳ Ｐゴシック" charset="0"/>
              </a:rPr>
              <a:t>g</a:t>
            </a:r>
            <a:r>
              <a:rPr lang="pt-BR" sz="2000" dirty="0">
                <a:solidFill>
                  <a:srgbClr val="000000"/>
                </a:solidFill>
                <a:latin typeface="Arial" charset="0"/>
                <a:ea typeface="ＭＳ Ｐゴシック" charset="0"/>
                <a:cs typeface="ＭＳ Ｐゴシック" charset="0"/>
              </a:rPr>
              <a:t> </a:t>
            </a:r>
            <a:r>
              <a:rPr lang="pt-BR" sz="2000" dirty="0" err="1">
                <a:solidFill>
                  <a:srgbClr val="000000"/>
                </a:solidFill>
                <a:latin typeface="Arial" charset="0"/>
                <a:ea typeface="ＭＳ Ｐゴシック" charset="0"/>
                <a:cs typeface="ＭＳ Ｐゴシック" charset="0"/>
              </a:rPr>
              <a:t>p.s.f</a:t>
            </a:r>
            <a:r>
              <a:rPr lang="pt-BR" sz="2000" dirty="0">
                <a:solidFill>
                  <a:srgbClr val="000000"/>
                </a:solidFill>
                <a:latin typeface="Arial" charset="0"/>
                <a:ea typeface="ＭＳ Ｐゴシック" charset="0"/>
                <a:cs typeface="ＭＳ Ｐゴシック" charset="0"/>
              </a:rPr>
              <a:t>.)</a:t>
            </a:r>
          </a:p>
          <a:p>
            <a:pPr marL="457200" indent="-457200">
              <a:lnSpc>
                <a:spcPct val="130000"/>
              </a:lnSpc>
              <a:spcBef>
                <a:spcPct val="50000"/>
              </a:spcBef>
              <a:spcAft>
                <a:spcPct val="10000"/>
              </a:spcAft>
              <a:buFontTx/>
              <a:buAutoNum type="arabicPeriod"/>
              <a:defRPr/>
            </a:pPr>
            <a:r>
              <a:rPr lang="pt-BR" sz="2000" b="1" i="1" dirty="0">
                <a:solidFill>
                  <a:srgbClr val="000000"/>
                </a:solidFill>
                <a:latin typeface="Arial" charset="0"/>
                <a:ea typeface="ＭＳ Ｐゴシック" charset="0"/>
                <a:cs typeface="ＭＳ Ｐゴシック" charset="0"/>
              </a:rPr>
              <a:t>Clostridium</a:t>
            </a:r>
            <a:r>
              <a:rPr lang="pt-BR" sz="2000" b="1" dirty="0">
                <a:solidFill>
                  <a:srgbClr val="000000"/>
                </a:solidFill>
                <a:latin typeface="Arial" charset="0"/>
                <a:ea typeface="ＭＳ Ｐゴシック" charset="0"/>
                <a:cs typeface="ＭＳ Ｐゴシック" charset="0"/>
              </a:rPr>
              <a:t> </a:t>
            </a:r>
            <a:r>
              <a:rPr lang="pt-BR" sz="2000" dirty="0">
                <a:solidFill>
                  <a:srgbClr val="000000"/>
                </a:solidFill>
                <a:latin typeface="Arial" charset="0"/>
                <a:ea typeface="ＭＳ Ｐゴシック" charset="0"/>
                <a:cs typeface="ＭＳ Ｐゴシック" charset="0"/>
              </a:rPr>
              <a:t>(10</a:t>
            </a:r>
            <a:r>
              <a:rPr lang="pt-BR" sz="2000" baseline="30000" dirty="0">
                <a:solidFill>
                  <a:srgbClr val="000000"/>
                </a:solidFill>
                <a:latin typeface="Arial" charset="0"/>
                <a:ea typeface="ＭＳ Ｐゴシック" charset="0"/>
                <a:cs typeface="ＭＳ Ｐゴシック" charset="0"/>
              </a:rPr>
              <a:t>8-9</a:t>
            </a:r>
            <a:r>
              <a:rPr lang="pt-BR" sz="2000" dirty="0">
                <a:solidFill>
                  <a:srgbClr val="000000"/>
                </a:solidFill>
                <a:latin typeface="Arial" charset="0"/>
                <a:ea typeface="ＭＳ Ｐゴシック" charset="0"/>
                <a:cs typeface="ＭＳ Ｐゴシック" charset="0"/>
              </a:rPr>
              <a:t>/</a:t>
            </a:r>
            <a:r>
              <a:rPr lang="pt-BR" sz="2000" dirty="0" err="1">
                <a:solidFill>
                  <a:srgbClr val="000000"/>
                </a:solidFill>
                <a:latin typeface="Arial" charset="0"/>
                <a:ea typeface="ＭＳ Ｐゴシック" charset="0"/>
                <a:cs typeface="ＭＳ Ｐゴシック" charset="0"/>
              </a:rPr>
              <a:t>g</a:t>
            </a:r>
            <a:r>
              <a:rPr lang="pt-BR" sz="2000" dirty="0">
                <a:solidFill>
                  <a:srgbClr val="000000"/>
                </a:solidFill>
                <a:latin typeface="Arial" charset="0"/>
                <a:ea typeface="ＭＳ Ｐゴシック" charset="0"/>
                <a:cs typeface="ＭＳ Ｐゴシック" charset="0"/>
              </a:rPr>
              <a:t> </a:t>
            </a:r>
            <a:r>
              <a:rPr lang="pt-BR" sz="2000" dirty="0" err="1">
                <a:solidFill>
                  <a:srgbClr val="000000"/>
                </a:solidFill>
                <a:latin typeface="Arial" charset="0"/>
                <a:ea typeface="ＭＳ Ｐゴシック" charset="0"/>
                <a:cs typeface="ＭＳ Ｐゴシック" charset="0"/>
              </a:rPr>
              <a:t>p.s.f</a:t>
            </a:r>
            <a:r>
              <a:rPr lang="pt-BR" sz="2000" dirty="0">
                <a:solidFill>
                  <a:srgbClr val="000000"/>
                </a:solidFill>
                <a:latin typeface="Arial" charset="0"/>
                <a:ea typeface="ＭＳ Ｐゴシック" charset="0"/>
                <a:cs typeface="ＭＳ Ｐゴシック" charset="0"/>
              </a:rPr>
              <a:t>.)</a:t>
            </a:r>
          </a:p>
          <a:p>
            <a:pPr marL="457200" indent="-457200">
              <a:lnSpc>
                <a:spcPct val="130000"/>
              </a:lnSpc>
              <a:spcBef>
                <a:spcPct val="50000"/>
              </a:spcBef>
              <a:spcAft>
                <a:spcPct val="10000"/>
              </a:spcAft>
              <a:buFontTx/>
              <a:buAutoNum type="arabicPeriod"/>
              <a:defRPr/>
            </a:pPr>
            <a:r>
              <a:rPr lang="pt-BR" sz="2000" b="1" dirty="0">
                <a:solidFill>
                  <a:srgbClr val="000000"/>
                </a:solidFill>
                <a:latin typeface="Arial" charset="0"/>
                <a:ea typeface="ＭＳ Ｐゴシック" charset="0"/>
                <a:cs typeface="ＭＳ Ｐゴシック" charset="0"/>
              </a:rPr>
              <a:t>Outros</a:t>
            </a:r>
          </a:p>
          <a:p>
            <a:pPr lvl="1" indent="0">
              <a:lnSpc>
                <a:spcPct val="130000"/>
              </a:lnSpc>
              <a:spcBef>
                <a:spcPct val="50000"/>
              </a:spcBef>
              <a:spcAft>
                <a:spcPct val="10000"/>
              </a:spcAft>
              <a:defRPr/>
            </a:pPr>
            <a:r>
              <a:rPr lang="pt-BR" sz="2000" b="1" i="1" dirty="0" err="1">
                <a:solidFill>
                  <a:srgbClr val="000000"/>
                </a:solidFill>
                <a:latin typeface="Arial" charset="0"/>
                <a:ea typeface="ＭＳ Ｐゴシック" charset="0"/>
                <a:cs typeface="ＭＳ Ｐゴシック" charset="0"/>
              </a:rPr>
              <a:t>Lactobacillus</a:t>
            </a:r>
            <a:r>
              <a:rPr lang="pt-BR" sz="2000" b="1" dirty="0">
                <a:solidFill>
                  <a:srgbClr val="000000"/>
                </a:solidFill>
                <a:latin typeface="Arial" charset="0"/>
                <a:ea typeface="ＭＳ Ｐゴシック" charset="0"/>
                <a:cs typeface="ＭＳ Ｐゴシック" charset="0"/>
              </a:rPr>
              <a:t>, </a:t>
            </a:r>
            <a:r>
              <a:rPr lang="pt-BR" sz="2000" b="1" i="1" dirty="0" err="1">
                <a:solidFill>
                  <a:srgbClr val="000000"/>
                </a:solidFill>
                <a:latin typeface="Arial" charset="0"/>
                <a:ea typeface="ＭＳ Ｐゴシック" charset="0"/>
                <a:cs typeface="ＭＳ Ｐゴシック" charset="0"/>
              </a:rPr>
              <a:t>Megasphaera</a:t>
            </a:r>
            <a:r>
              <a:rPr lang="pt-BR" sz="2000" b="1" dirty="0">
                <a:solidFill>
                  <a:srgbClr val="000000"/>
                </a:solidFill>
                <a:latin typeface="Arial" charset="0"/>
                <a:ea typeface="ＭＳ Ｐゴシック" charset="0"/>
                <a:cs typeface="ＭＳ Ｐゴシック" charset="0"/>
              </a:rPr>
              <a:t>, </a:t>
            </a:r>
            <a:r>
              <a:rPr lang="pt-BR" sz="2000" b="1" i="1" dirty="0" err="1">
                <a:solidFill>
                  <a:srgbClr val="000000"/>
                </a:solidFill>
                <a:latin typeface="Arial" charset="0"/>
                <a:ea typeface="ＭＳ Ｐゴシック" charset="0"/>
                <a:cs typeface="ＭＳ Ｐゴシック" charset="0"/>
              </a:rPr>
              <a:t>Veillonella</a:t>
            </a:r>
            <a:r>
              <a:rPr lang="pt-BR" sz="2000" b="1" dirty="0">
                <a:solidFill>
                  <a:srgbClr val="000000"/>
                </a:solidFill>
                <a:latin typeface="Arial" charset="0"/>
                <a:ea typeface="ＭＳ Ｐゴシック" charset="0"/>
                <a:cs typeface="ＭＳ Ｐゴシック" charset="0"/>
              </a:rPr>
              <a:t>, </a:t>
            </a:r>
            <a:r>
              <a:rPr lang="pt-BR" sz="2000" b="1" i="1" dirty="0" err="1">
                <a:solidFill>
                  <a:srgbClr val="000000"/>
                </a:solidFill>
                <a:latin typeface="Arial" charset="0"/>
                <a:ea typeface="ＭＳ Ｐゴシック" charset="0"/>
                <a:cs typeface="ＭＳ Ｐゴシック" charset="0"/>
              </a:rPr>
              <a:t>Butyrivibrio</a:t>
            </a:r>
            <a:r>
              <a:rPr lang="pt-BR" sz="2000" b="1" dirty="0">
                <a:solidFill>
                  <a:srgbClr val="000000"/>
                </a:solidFill>
                <a:latin typeface="Arial" charset="0"/>
                <a:ea typeface="ＭＳ Ｐゴシック" charset="0"/>
                <a:cs typeface="ＭＳ Ｐゴシック" charset="0"/>
              </a:rPr>
              <a:t>, </a:t>
            </a:r>
            <a:r>
              <a:rPr lang="pt-BR" sz="2000" b="1" i="1" dirty="0" err="1">
                <a:solidFill>
                  <a:srgbClr val="000000"/>
                </a:solidFill>
                <a:latin typeface="Arial" charset="0"/>
                <a:ea typeface="ＭＳ Ｐゴシック" charset="0"/>
                <a:cs typeface="ＭＳ Ｐゴシック" charset="0"/>
              </a:rPr>
              <a:t>Succinovibrio</a:t>
            </a:r>
            <a:r>
              <a:rPr lang="pt-BR" sz="2000" b="1" dirty="0">
                <a:solidFill>
                  <a:srgbClr val="000000"/>
                </a:solidFill>
                <a:latin typeface="Arial" charset="0"/>
                <a:ea typeface="ＭＳ Ｐゴシック" charset="0"/>
                <a:cs typeface="ＭＳ Ｐゴシック" charset="0"/>
              </a:rPr>
              <a:t>, </a:t>
            </a:r>
            <a:r>
              <a:rPr lang="pt-BR" sz="2000" b="1" i="1" dirty="0" err="1">
                <a:solidFill>
                  <a:srgbClr val="000000"/>
                </a:solidFill>
                <a:latin typeface="Arial" charset="0"/>
                <a:ea typeface="ＭＳ Ｐゴシック" charset="0"/>
                <a:cs typeface="ＭＳ Ｐゴシック" charset="0"/>
              </a:rPr>
              <a:t>Succinomonas</a:t>
            </a:r>
            <a:r>
              <a:rPr lang="pt-BR" sz="2000" b="1" dirty="0">
                <a:solidFill>
                  <a:srgbClr val="000000"/>
                </a:solidFill>
                <a:latin typeface="Arial" charset="0"/>
                <a:ea typeface="ＭＳ Ｐゴシック" charset="0"/>
                <a:cs typeface="ＭＳ Ｐゴシック" charset="0"/>
              </a:rPr>
              <a:t>, </a:t>
            </a:r>
            <a:r>
              <a:rPr lang="pt-BR" sz="2000" b="1" i="1" dirty="0" err="1">
                <a:solidFill>
                  <a:srgbClr val="000000"/>
                </a:solidFill>
                <a:latin typeface="Arial" charset="0"/>
                <a:ea typeface="ＭＳ Ｐゴシック" charset="0"/>
                <a:cs typeface="ＭＳ Ｐゴシック" charset="0"/>
              </a:rPr>
              <a:t>Selenomonas</a:t>
            </a:r>
            <a:r>
              <a:rPr lang="pt-BR" sz="2000" b="1" dirty="0">
                <a:solidFill>
                  <a:srgbClr val="000000"/>
                </a:solidFill>
                <a:latin typeface="Arial" charset="0"/>
                <a:ea typeface="ＭＳ Ｐゴシック" charset="0"/>
                <a:cs typeface="ＭＳ Ｐゴシック" charset="0"/>
              </a:rPr>
              <a:t>, </a:t>
            </a:r>
            <a:r>
              <a:rPr lang="pt-BR" sz="2000" b="1" i="1" dirty="0" err="1">
                <a:solidFill>
                  <a:srgbClr val="000000"/>
                </a:solidFill>
                <a:latin typeface="Arial" charset="0"/>
                <a:ea typeface="ＭＳ Ｐゴシック" charset="0"/>
                <a:cs typeface="ＭＳ Ｐゴシック" charset="0"/>
              </a:rPr>
              <a:t>Anaerovibrio</a:t>
            </a:r>
            <a:r>
              <a:rPr lang="pt-BR" sz="2000" b="1" dirty="0">
                <a:solidFill>
                  <a:srgbClr val="000000"/>
                </a:solidFill>
                <a:latin typeface="Arial" charset="0"/>
                <a:ea typeface="ＭＳ Ｐゴシック" charset="0"/>
                <a:cs typeface="ＭＳ Ｐゴシック" charset="0"/>
              </a:rPr>
              <a:t>, </a:t>
            </a:r>
            <a:r>
              <a:rPr lang="pt-BR" sz="2000" b="1" i="1" dirty="0" err="1">
                <a:solidFill>
                  <a:srgbClr val="000000"/>
                </a:solidFill>
                <a:latin typeface="Arial" charset="0"/>
                <a:ea typeface="ＭＳ Ｐゴシック" charset="0"/>
                <a:cs typeface="ＭＳ Ｐゴシック" charset="0"/>
              </a:rPr>
              <a:t>Lachnospira</a:t>
            </a:r>
            <a:r>
              <a:rPr lang="pt-BR" sz="2000" b="1" dirty="0">
                <a:solidFill>
                  <a:srgbClr val="000000"/>
                </a:solidFill>
                <a:latin typeface="Arial" charset="0"/>
                <a:ea typeface="ＭＳ Ｐゴシック" charset="0"/>
                <a:cs typeface="ＭＳ Ｐゴシック" charset="0"/>
              </a:rPr>
              <a:t> e </a:t>
            </a:r>
            <a:r>
              <a:rPr lang="pt-BR" sz="2000" b="1" i="1" dirty="0">
                <a:solidFill>
                  <a:srgbClr val="000000"/>
                </a:solidFill>
                <a:latin typeface="Arial" charset="0"/>
                <a:ea typeface="ＭＳ Ｐゴシック" charset="0"/>
                <a:cs typeface="ＭＳ Ｐゴシック" charset="0"/>
              </a:rPr>
              <a:t>Treponema</a:t>
            </a:r>
            <a:endParaRPr lang="pt-BR" sz="2000" b="1" dirty="0">
              <a:solidFill>
                <a:srgbClr val="000000"/>
              </a:solidFill>
              <a:latin typeface="Arial" charset="0"/>
              <a:ea typeface="ＭＳ Ｐゴシック" charset="0"/>
              <a:cs typeface="ＭＳ Ｐゴシック" charset="0"/>
            </a:endParaRPr>
          </a:p>
          <a:p>
            <a:pPr marL="457200" indent="-457200">
              <a:lnSpc>
                <a:spcPct val="130000"/>
              </a:lnSpc>
              <a:spcBef>
                <a:spcPct val="50000"/>
              </a:spcBef>
              <a:spcAft>
                <a:spcPct val="10000"/>
              </a:spcAft>
              <a:buFontTx/>
              <a:buAutoNum type="arabicPeriod"/>
              <a:defRPr/>
            </a:pPr>
            <a:r>
              <a:rPr lang="pt-BR" sz="2000" b="1" dirty="0">
                <a:solidFill>
                  <a:srgbClr val="000000"/>
                </a:solidFill>
                <a:latin typeface="Arial" charset="0"/>
                <a:ea typeface="ＭＳ Ｐゴシック" charset="0"/>
                <a:cs typeface="ＭＳ Ｐゴシック" charset="0"/>
              </a:rPr>
              <a:t>Facultativos </a:t>
            </a:r>
            <a:r>
              <a:rPr lang="pt-BR" sz="2000" dirty="0">
                <a:solidFill>
                  <a:srgbClr val="000000"/>
                </a:solidFill>
                <a:latin typeface="Arial" charset="0"/>
                <a:ea typeface="ＭＳ Ｐゴシック" charset="0"/>
                <a:cs typeface="ＭＳ Ｐゴシック" charset="0"/>
              </a:rPr>
              <a:t>(&lt; 10</a:t>
            </a:r>
            <a:r>
              <a:rPr lang="pt-BR" sz="2000" baseline="30000" dirty="0">
                <a:solidFill>
                  <a:srgbClr val="000000"/>
                </a:solidFill>
                <a:latin typeface="Arial" charset="0"/>
                <a:ea typeface="ＭＳ Ｐゴシック" charset="0"/>
                <a:cs typeface="ＭＳ Ｐゴシック" charset="0"/>
              </a:rPr>
              <a:t>8</a:t>
            </a:r>
            <a:r>
              <a:rPr lang="pt-BR" sz="2000" dirty="0">
                <a:solidFill>
                  <a:srgbClr val="000000"/>
                </a:solidFill>
                <a:latin typeface="Arial" charset="0"/>
                <a:ea typeface="ＭＳ Ｐゴシック" charset="0"/>
                <a:cs typeface="ＭＳ Ｐゴシック" charset="0"/>
              </a:rPr>
              <a:t>/</a:t>
            </a:r>
            <a:r>
              <a:rPr lang="pt-BR" sz="2000" dirty="0" err="1">
                <a:solidFill>
                  <a:srgbClr val="000000"/>
                </a:solidFill>
                <a:latin typeface="Arial" charset="0"/>
                <a:ea typeface="ＭＳ Ｐゴシック" charset="0"/>
                <a:cs typeface="ＭＳ Ｐゴシック" charset="0"/>
              </a:rPr>
              <a:t>g</a:t>
            </a:r>
            <a:r>
              <a:rPr lang="pt-BR" sz="2000" dirty="0">
                <a:solidFill>
                  <a:srgbClr val="000000"/>
                </a:solidFill>
                <a:latin typeface="Arial" charset="0"/>
                <a:ea typeface="ＭＳ Ｐゴシック" charset="0"/>
                <a:cs typeface="ＭＳ Ｐゴシック" charset="0"/>
              </a:rPr>
              <a:t> </a:t>
            </a:r>
            <a:r>
              <a:rPr lang="pt-BR" sz="2000" dirty="0" err="1">
                <a:solidFill>
                  <a:srgbClr val="000000"/>
                </a:solidFill>
                <a:latin typeface="Arial" charset="0"/>
                <a:ea typeface="ＭＳ Ｐゴシック" charset="0"/>
                <a:cs typeface="ＭＳ Ｐゴシック" charset="0"/>
              </a:rPr>
              <a:t>p.s.f</a:t>
            </a:r>
            <a:r>
              <a:rPr lang="pt-BR" sz="2000" dirty="0">
                <a:solidFill>
                  <a:srgbClr val="000000"/>
                </a:solidFill>
                <a:latin typeface="Arial" charset="0"/>
                <a:ea typeface="ＭＳ Ｐゴシック" charset="0"/>
                <a:cs typeface="ＭＳ Ｐゴシック" charset="0"/>
              </a:rPr>
              <a:t>.)</a:t>
            </a:r>
          </a:p>
          <a:p>
            <a:pPr lvl="1" indent="0">
              <a:lnSpc>
                <a:spcPct val="130000"/>
              </a:lnSpc>
              <a:spcBef>
                <a:spcPct val="50000"/>
              </a:spcBef>
              <a:spcAft>
                <a:spcPct val="10000"/>
              </a:spcAft>
              <a:defRPr/>
            </a:pPr>
            <a:r>
              <a:rPr lang="pt-BR" sz="2000" b="1" dirty="0">
                <a:solidFill>
                  <a:srgbClr val="000000"/>
                </a:solidFill>
                <a:latin typeface="Arial" charset="0"/>
                <a:ea typeface="ＭＳ Ｐゴシック" charset="0"/>
                <a:cs typeface="ＭＳ Ｐゴシック" charset="0"/>
              </a:rPr>
              <a:t>Coliformes, estreptococos e lactobacilos</a:t>
            </a:r>
            <a:endParaRPr lang="pt-BR" sz="2000" dirty="0">
              <a:solidFill>
                <a:srgbClr val="000000"/>
              </a:solidFill>
              <a:latin typeface="Arial" charset="0"/>
              <a:ea typeface="ＭＳ Ｐゴシック" charset="0"/>
              <a:cs typeface="ＭＳ Ｐゴシック" charset="0"/>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393" name="Object 1026">
            <a:extLst>
              <a:ext uri="{FF2B5EF4-FFF2-40B4-BE49-F238E27FC236}">
                <a16:creationId xmlns:a16="http://schemas.microsoft.com/office/drawing/2014/main" id="{B0299FCB-E3B8-6A4F-80DF-43CBBA97906B}"/>
              </a:ext>
            </a:extLst>
          </p:cNvPr>
          <p:cNvGraphicFramePr>
            <a:graphicFrameLocks noChangeAspect="1"/>
          </p:cNvGraphicFramePr>
          <p:nvPr/>
        </p:nvGraphicFramePr>
        <p:xfrm>
          <a:off x="990600" y="838200"/>
          <a:ext cx="4186238" cy="3987800"/>
        </p:xfrm>
        <a:graphic>
          <a:graphicData uri="http://schemas.openxmlformats.org/presentationml/2006/ole">
            <mc:AlternateContent xmlns:mc="http://schemas.openxmlformats.org/markup-compatibility/2006">
              <mc:Choice xmlns:v="urn:schemas-microsoft-com:vml" Requires="v">
                <p:oleObj name="CorelPhotoPaint.Image.8" r:id="rId2" imgW="1327150" imgH="1263650" progId="CorelPhotoPaint.Image.8">
                  <p:embed/>
                </p:oleObj>
              </mc:Choice>
              <mc:Fallback>
                <p:oleObj name="CorelPhotoPaint.Image.8" r:id="rId2" imgW="1327150" imgH="1263650" progId="CorelPhotoPaint.Image.8">
                  <p:embed/>
                  <p:pic>
                    <p:nvPicPr>
                      <p:cNvPr id="0" name="Object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838200"/>
                        <a:ext cx="4186238" cy="3987800"/>
                      </a:xfrm>
                      <a:prstGeom prst="rect">
                        <a:avLst/>
                      </a:prstGeom>
                      <a:noFill/>
                      <a:ln w="12700">
                        <a:solidFill>
                          <a:srgbClr val="00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59394" name="Text Box 1027">
            <a:extLst>
              <a:ext uri="{FF2B5EF4-FFF2-40B4-BE49-F238E27FC236}">
                <a16:creationId xmlns:a16="http://schemas.microsoft.com/office/drawing/2014/main" id="{90CCFAAC-3344-8649-9C28-91CF0CD3B65C}"/>
              </a:ext>
            </a:extLst>
          </p:cNvPr>
          <p:cNvSpPr txBox="1">
            <a:spLocks noChangeArrowheads="1"/>
          </p:cNvSpPr>
          <p:nvPr/>
        </p:nvSpPr>
        <p:spPr bwMode="auto">
          <a:xfrm>
            <a:off x="1585913" y="4953000"/>
            <a:ext cx="3136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eaLnBrk="1" hangingPunct="1"/>
            <a:r>
              <a:rPr lang="pt-BR" altLang="en-US" b="1">
                <a:latin typeface="Times New Roman" panose="02020603050405020304" pitchFamily="18" charset="0"/>
              </a:rPr>
              <a:t>10</a:t>
            </a:r>
            <a:r>
              <a:rPr lang="pt-BR" altLang="en-US" b="1" baseline="30000">
                <a:latin typeface="Times New Roman" panose="02020603050405020304" pitchFamily="18" charset="0"/>
              </a:rPr>
              <a:t>4 </a:t>
            </a:r>
            <a:r>
              <a:rPr lang="pt-BR" altLang="en-US" b="1">
                <a:latin typeface="Times New Roman" panose="02020603050405020304" pitchFamily="18" charset="0"/>
              </a:rPr>
              <a:t>– 10</a:t>
            </a:r>
            <a:r>
              <a:rPr lang="pt-BR" altLang="en-US" b="1" baseline="30000">
                <a:latin typeface="Times New Roman" panose="02020603050405020304" pitchFamily="18" charset="0"/>
              </a:rPr>
              <a:t>6  </a:t>
            </a:r>
            <a:r>
              <a:rPr lang="pt-BR" altLang="en-US" b="1">
                <a:latin typeface="Times New Roman" panose="02020603050405020304" pitchFamily="18" charset="0"/>
              </a:rPr>
              <a:t>bactérias/cm</a:t>
            </a:r>
            <a:r>
              <a:rPr lang="pt-BR" altLang="en-US" b="1" baseline="30000">
                <a:latin typeface="Times New Roman" panose="02020603050405020304" pitchFamily="18" charset="0"/>
              </a:rPr>
              <a:t>2</a:t>
            </a:r>
            <a:endParaRPr lang="pt-BR" altLang="en-US" b="1">
              <a:latin typeface="Times New Roman" panose="02020603050405020304" pitchFamily="18" charset="0"/>
            </a:endParaRPr>
          </a:p>
        </p:txBody>
      </p:sp>
      <p:sp>
        <p:nvSpPr>
          <p:cNvPr id="59395" name="Text Box 1028">
            <a:extLst>
              <a:ext uri="{FF2B5EF4-FFF2-40B4-BE49-F238E27FC236}">
                <a16:creationId xmlns:a16="http://schemas.microsoft.com/office/drawing/2014/main" id="{881DF489-052D-F44C-9CD1-5D28460D0EA2}"/>
              </a:ext>
            </a:extLst>
          </p:cNvPr>
          <p:cNvSpPr txBox="1">
            <a:spLocks noChangeArrowheads="1"/>
          </p:cNvSpPr>
          <p:nvPr/>
        </p:nvSpPr>
        <p:spPr bwMode="auto">
          <a:xfrm>
            <a:off x="5580063" y="4868863"/>
            <a:ext cx="306228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eaLnBrk="1" hangingPunct="1"/>
            <a:r>
              <a:rPr lang="pt-BR" altLang="en-US" sz="2000" b="1" i="1">
                <a:solidFill>
                  <a:srgbClr val="FF0000"/>
                </a:solidFill>
                <a:latin typeface="Arial" panose="020B0604020202020204" pitchFamily="34" charset="0"/>
              </a:rPr>
              <a:t>S. epidermidis</a:t>
            </a:r>
          </a:p>
          <a:p>
            <a:pPr eaLnBrk="1" hangingPunct="1"/>
            <a:r>
              <a:rPr lang="pt-BR" altLang="en-US" sz="2000" b="1" i="1">
                <a:solidFill>
                  <a:srgbClr val="FF0000"/>
                </a:solidFill>
                <a:latin typeface="Arial" panose="020B0604020202020204" pitchFamily="34" charset="0"/>
              </a:rPr>
              <a:t>S. aureus</a:t>
            </a:r>
          </a:p>
          <a:p>
            <a:pPr eaLnBrk="1" hangingPunct="1"/>
            <a:r>
              <a:rPr lang="pt-BR" altLang="en-US" sz="2000" b="1" i="1">
                <a:solidFill>
                  <a:srgbClr val="FF0000"/>
                </a:solidFill>
                <a:latin typeface="Arial" panose="020B0604020202020204" pitchFamily="34" charset="0"/>
              </a:rPr>
              <a:t>Corynebacterium </a:t>
            </a:r>
            <a:r>
              <a:rPr lang="pt-BR" altLang="en-US" sz="2000" b="1">
                <a:solidFill>
                  <a:srgbClr val="FF0000"/>
                </a:solidFill>
                <a:latin typeface="Arial" panose="020B0604020202020204" pitchFamily="34" charset="0"/>
              </a:rPr>
              <a:t>spp.</a:t>
            </a:r>
            <a:endParaRPr lang="pt-BR" altLang="en-US" sz="2000" b="1" i="1">
              <a:solidFill>
                <a:srgbClr val="FF0000"/>
              </a:solidFill>
              <a:latin typeface="Arial" panose="020B0604020202020204" pitchFamily="34" charset="0"/>
            </a:endParaRPr>
          </a:p>
          <a:p>
            <a:pPr eaLnBrk="1" hangingPunct="1"/>
            <a:r>
              <a:rPr lang="pt-BR" altLang="en-US" sz="2000" b="1" i="1">
                <a:solidFill>
                  <a:srgbClr val="FF0000"/>
                </a:solidFill>
                <a:latin typeface="Arial" panose="020B0604020202020204" pitchFamily="34" charset="0"/>
              </a:rPr>
              <a:t>Streptococcus </a:t>
            </a:r>
            <a:r>
              <a:rPr lang="pt-BR" altLang="en-US" sz="2000" b="1">
                <a:solidFill>
                  <a:srgbClr val="FF0000"/>
                </a:solidFill>
                <a:latin typeface="Arial" panose="020B0604020202020204" pitchFamily="34" charset="0"/>
              </a:rPr>
              <a:t>spp.</a:t>
            </a:r>
          </a:p>
          <a:p>
            <a:pPr eaLnBrk="1" hangingPunct="1"/>
            <a:r>
              <a:rPr lang="pt-BR" altLang="en-US" sz="2000" b="1" i="1">
                <a:solidFill>
                  <a:srgbClr val="FF0000"/>
                </a:solidFill>
                <a:latin typeface="Arial" panose="020B0604020202020204" pitchFamily="34" charset="0"/>
              </a:rPr>
              <a:t>Propionibacterium </a:t>
            </a:r>
            <a:r>
              <a:rPr lang="pt-BR" altLang="en-US" sz="2000" b="1">
                <a:solidFill>
                  <a:srgbClr val="FF0000"/>
                </a:solidFill>
                <a:latin typeface="Arial" panose="020B0604020202020204" pitchFamily="34" charset="0"/>
              </a:rPr>
              <a:t>spp.</a:t>
            </a:r>
          </a:p>
        </p:txBody>
      </p:sp>
      <p:sp>
        <p:nvSpPr>
          <p:cNvPr id="59396" name="Line 1029">
            <a:extLst>
              <a:ext uri="{FF2B5EF4-FFF2-40B4-BE49-F238E27FC236}">
                <a16:creationId xmlns:a16="http://schemas.microsoft.com/office/drawing/2014/main" id="{4A60D20F-9114-4646-96F8-A0F8C7502844}"/>
              </a:ext>
            </a:extLst>
          </p:cNvPr>
          <p:cNvSpPr>
            <a:spLocks noChangeShapeType="1"/>
          </p:cNvSpPr>
          <p:nvPr/>
        </p:nvSpPr>
        <p:spPr bwMode="auto">
          <a:xfrm>
            <a:off x="3048000" y="4114800"/>
            <a:ext cx="2590800" cy="0"/>
          </a:xfrm>
          <a:prstGeom prst="line">
            <a:avLst/>
          </a:prstGeom>
          <a:noFill/>
          <a:ln w="28575">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59397" name="Text Box 1030">
            <a:extLst>
              <a:ext uri="{FF2B5EF4-FFF2-40B4-BE49-F238E27FC236}">
                <a16:creationId xmlns:a16="http://schemas.microsoft.com/office/drawing/2014/main" id="{2030AF5A-B084-6E4B-9295-D99EF6A2E7D1}"/>
              </a:ext>
            </a:extLst>
          </p:cNvPr>
          <p:cNvSpPr txBox="1">
            <a:spLocks noChangeArrowheads="1"/>
          </p:cNvSpPr>
          <p:nvPr/>
        </p:nvSpPr>
        <p:spPr bwMode="auto">
          <a:xfrm>
            <a:off x="5775325" y="3946525"/>
            <a:ext cx="1911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eaLnBrk="1" hangingPunct="1"/>
            <a:r>
              <a:rPr lang="pt-BR" altLang="en-US" sz="1600" b="1">
                <a:solidFill>
                  <a:srgbClr val="000000"/>
                </a:solidFill>
                <a:latin typeface="Arial" panose="020B0604020202020204" pitchFamily="34" charset="0"/>
              </a:rPr>
              <a:t>Glândula sebácea</a:t>
            </a:r>
          </a:p>
        </p:txBody>
      </p:sp>
      <p:sp>
        <p:nvSpPr>
          <p:cNvPr id="59398" name="Line 1031">
            <a:extLst>
              <a:ext uri="{FF2B5EF4-FFF2-40B4-BE49-F238E27FC236}">
                <a16:creationId xmlns:a16="http://schemas.microsoft.com/office/drawing/2014/main" id="{FCF44C1C-AC38-E94E-9B04-773EB70EFDCC}"/>
              </a:ext>
            </a:extLst>
          </p:cNvPr>
          <p:cNvSpPr>
            <a:spLocks noChangeShapeType="1"/>
          </p:cNvSpPr>
          <p:nvPr/>
        </p:nvSpPr>
        <p:spPr bwMode="auto">
          <a:xfrm>
            <a:off x="2667000" y="3429000"/>
            <a:ext cx="297180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9399" name="Text Box 1032">
            <a:extLst>
              <a:ext uri="{FF2B5EF4-FFF2-40B4-BE49-F238E27FC236}">
                <a16:creationId xmlns:a16="http://schemas.microsoft.com/office/drawing/2014/main" id="{DD5C823E-DD24-FE46-B3CA-6547E69C9C81}"/>
              </a:ext>
            </a:extLst>
          </p:cNvPr>
          <p:cNvSpPr txBox="1">
            <a:spLocks noChangeArrowheads="1"/>
          </p:cNvSpPr>
          <p:nvPr/>
        </p:nvSpPr>
        <p:spPr bwMode="auto">
          <a:xfrm>
            <a:off x="5775325" y="3336925"/>
            <a:ext cx="16192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eaLnBrk="1" hangingPunct="1"/>
            <a:r>
              <a:rPr lang="pt-BR" altLang="en-US" sz="1600" b="1">
                <a:solidFill>
                  <a:srgbClr val="000000"/>
                </a:solidFill>
                <a:latin typeface="Arial" panose="020B0604020202020204" pitchFamily="34" charset="0"/>
              </a:rPr>
              <a:t>Folículo piloso</a:t>
            </a:r>
          </a:p>
        </p:txBody>
      </p:sp>
      <p:sp>
        <p:nvSpPr>
          <p:cNvPr id="59400" name="Line 1033">
            <a:extLst>
              <a:ext uri="{FF2B5EF4-FFF2-40B4-BE49-F238E27FC236}">
                <a16:creationId xmlns:a16="http://schemas.microsoft.com/office/drawing/2014/main" id="{D6EBC8BE-DF49-374A-8A5C-BCF3DDD79892}"/>
              </a:ext>
            </a:extLst>
          </p:cNvPr>
          <p:cNvSpPr>
            <a:spLocks noChangeShapeType="1"/>
          </p:cNvSpPr>
          <p:nvPr/>
        </p:nvSpPr>
        <p:spPr bwMode="auto">
          <a:xfrm>
            <a:off x="4267200" y="2438400"/>
            <a:ext cx="144780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9401" name="Text Box 1034">
            <a:extLst>
              <a:ext uri="{FF2B5EF4-FFF2-40B4-BE49-F238E27FC236}">
                <a16:creationId xmlns:a16="http://schemas.microsoft.com/office/drawing/2014/main" id="{8EA770F2-56A9-F844-941C-0C5CB8CDF4FA}"/>
              </a:ext>
            </a:extLst>
          </p:cNvPr>
          <p:cNvSpPr txBox="1">
            <a:spLocks noChangeArrowheads="1"/>
          </p:cNvSpPr>
          <p:nvPr/>
        </p:nvSpPr>
        <p:spPr bwMode="auto">
          <a:xfrm>
            <a:off x="5775325" y="2270125"/>
            <a:ext cx="16176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eaLnBrk="1" hangingPunct="1"/>
            <a:r>
              <a:rPr lang="pt-BR" altLang="en-US" sz="1600" b="1">
                <a:solidFill>
                  <a:srgbClr val="000000"/>
                </a:solidFill>
                <a:latin typeface="Arial" panose="020B0604020202020204" pitchFamily="34" charset="0"/>
              </a:rPr>
              <a:t>Estrato córneo</a:t>
            </a:r>
          </a:p>
        </p:txBody>
      </p:sp>
      <p:sp>
        <p:nvSpPr>
          <p:cNvPr id="59402" name="Text Box 1035">
            <a:extLst>
              <a:ext uri="{FF2B5EF4-FFF2-40B4-BE49-F238E27FC236}">
                <a16:creationId xmlns:a16="http://schemas.microsoft.com/office/drawing/2014/main" id="{5C633918-F11B-0D49-80C7-E762DCAE501E}"/>
              </a:ext>
            </a:extLst>
          </p:cNvPr>
          <p:cNvSpPr txBox="1">
            <a:spLocks noChangeArrowheads="1"/>
          </p:cNvSpPr>
          <p:nvPr/>
        </p:nvSpPr>
        <p:spPr bwMode="auto">
          <a:xfrm>
            <a:off x="5638800" y="914400"/>
            <a:ext cx="2867025" cy="466725"/>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eaLnBrk="1" hangingPunct="1"/>
            <a:r>
              <a:rPr lang="pt-BR" altLang="en-US" b="1">
                <a:latin typeface="Arial" panose="020B0604020202020204" pitchFamily="34" charset="0"/>
              </a:rPr>
              <a:t>Microbiota da pele</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3">
            <a:extLst>
              <a:ext uri="{FF2B5EF4-FFF2-40B4-BE49-F238E27FC236}">
                <a16:creationId xmlns:a16="http://schemas.microsoft.com/office/drawing/2014/main" id="{5B36A8D9-2252-AF47-9AF2-532997B0BFDE}"/>
              </a:ext>
            </a:extLst>
          </p:cNvPr>
          <p:cNvPicPr>
            <a:picLocks noChangeAspect="1"/>
          </p:cNvPicPr>
          <p:nvPr/>
        </p:nvPicPr>
        <p:blipFill>
          <a:blip r:embed="rId2">
            <a:extLst>
              <a:ext uri="{28A0092B-C50C-407E-A947-70E740481C1C}">
                <a14:useLocalDpi xmlns:a14="http://schemas.microsoft.com/office/drawing/2010/main" val="0"/>
              </a:ext>
            </a:extLst>
          </a:blip>
          <a:srcRect l="10806" t="310" r="398" b="14136"/>
          <a:stretch>
            <a:fillRect/>
          </a:stretch>
        </p:blipFill>
        <p:spPr bwMode="auto">
          <a:xfrm>
            <a:off x="2659063" y="44450"/>
            <a:ext cx="6450012" cy="6742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aphicFrame>
        <p:nvGraphicFramePr>
          <p:cNvPr id="8" name="Table 7">
            <a:extLst>
              <a:ext uri="{FF2B5EF4-FFF2-40B4-BE49-F238E27FC236}">
                <a16:creationId xmlns:a16="http://schemas.microsoft.com/office/drawing/2014/main" id="{0A34FF0E-5959-844D-A15F-F28CBEEF2A91}"/>
              </a:ext>
            </a:extLst>
          </p:cNvPr>
          <p:cNvGraphicFramePr>
            <a:graphicFrameLocks noGrp="1"/>
          </p:cNvGraphicFramePr>
          <p:nvPr/>
        </p:nvGraphicFramePr>
        <p:xfrm>
          <a:off x="107504" y="44624"/>
          <a:ext cx="8856986" cy="6709406"/>
        </p:xfrm>
        <a:graphic>
          <a:graphicData uri="http://schemas.openxmlformats.org/drawingml/2006/table">
            <a:tbl>
              <a:tblPr firstRow="1" bandRow="1">
                <a:tableStyleId>{2D5ABB26-0587-4C30-8999-92F81FD0307C}</a:tableStyleId>
              </a:tblPr>
              <a:tblGrid>
                <a:gridCol w="2592288">
                  <a:extLst>
                    <a:ext uri="{9D8B030D-6E8A-4147-A177-3AD203B41FA5}">
                      <a16:colId xmlns:a16="http://schemas.microsoft.com/office/drawing/2014/main" val="20000"/>
                    </a:ext>
                  </a:extLst>
                </a:gridCol>
                <a:gridCol w="2232248">
                  <a:extLst>
                    <a:ext uri="{9D8B030D-6E8A-4147-A177-3AD203B41FA5}">
                      <a16:colId xmlns:a16="http://schemas.microsoft.com/office/drawing/2014/main" val="20001"/>
                    </a:ext>
                  </a:extLst>
                </a:gridCol>
                <a:gridCol w="1913260">
                  <a:extLst>
                    <a:ext uri="{9D8B030D-6E8A-4147-A177-3AD203B41FA5}">
                      <a16:colId xmlns:a16="http://schemas.microsoft.com/office/drawing/2014/main" val="20002"/>
                    </a:ext>
                  </a:extLst>
                </a:gridCol>
                <a:gridCol w="241300">
                  <a:extLst>
                    <a:ext uri="{9D8B030D-6E8A-4147-A177-3AD203B41FA5}">
                      <a16:colId xmlns:a16="http://schemas.microsoft.com/office/drawing/2014/main" val="20003"/>
                    </a:ext>
                  </a:extLst>
                </a:gridCol>
                <a:gridCol w="1877890">
                  <a:extLst>
                    <a:ext uri="{9D8B030D-6E8A-4147-A177-3AD203B41FA5}">
                      <a16:colId xmlns:a16="http://schemas.microsoft.com/office/drawing/2014/main" val="20004"/>
                    </a:ext>
                  </a:extLst>
                </a:gridCol>
              </a:tblGrid>
              <a:tr h="603076">
                <a:tc>
                  <a:txBody>
                    <a:bodyPr/>
                    <a:lstStyle/>
                    <a:p>
                      <a:pPr marL="0" marR="0" indent="0" algn="ctr" defTabSz="457200" rtl="0" eaLnBrk="1" fontAlgn="auto" latinLnBrk="0" hangingPunct="1">
                        <a:lnSpc>
                          <a:spcPct val="90000"/>
                        </a:lnSpc>
                        <a:spcBef>
                          <a:spcPts val="0"/>
                        </a:spcBef>
                        <a:spcAft>
                          <a:spcPts val="0"/>
                        </a:spcAft>
                        <a:buClrTx/>
                        <a:buSzTx/>
                        <a:buFontTx/>
                        <a:buNone/>
                        <a:tabLst/>
                        <a:defRPr/>
                      </a:pPr>
                      <a:r>
                        <a:rPr lang="en-US" sz="2800" b="0" dirty="0" err="1"/>
                        <a:t>Taxonomia</a:t>
                      </a:r>
                      <a:endParaRPr lang="en-US" sz="2800" b="0" dirty="0"/>
                    </a:p>
                  </a:txBody>
                  <a:tcPr anchor="ctr">
                    <a:lnL w="12700" cap="flat" cmpd="sng" algn="ctr">
                      <a:no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4">
                  <a:txBody>
                    <a:bodyPr/>
                    <a:lstStyle/>
                    <a:p>
                      <a:pPr marL="0" marR="0" indent="0" algn="ctr" defTabSz="457200" rtl="0" eaLnBrk="1" fontAlgn="auto" latinLnBrk="0" hangingPunct="1">
                        <a:lnSpc>
                          <a:spcPct val="90000"/>
                        </a:lnSpc>
                        <a:spcBef>
                          <a:spcPts val="0"/>
                        </a:spcBef>
                        <a:spcAft>
                          <a:spcPts val="0"/>
                        </a:spcAft>
                        <a:buClrTx/>
                        <a:buSzTx/>
                        <a:buFontTx/>
                        <a:buNone/>
                        <a:tabLst/>
                        <a:defRPr/>
                      </a:pPr>
                      <a:endParaRPr lang="en-US" sz="1600" b="1" dirty="0"/>
                    </a:p>
                  </a:txBody>
                  <a:tcPr anchor="ctr">
                    <a:lnL w="381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09600">
                <a:tc>
                  <a:txBody>
                    <a:bodyPr/>
                    <a:lstStyle/>
                    <a:p>
                      <a:pPr marL="0" indent="0" algn="r">
                        <a:lnSpc>
                          <a:spcPct val="90000"/>
                        </a:lnSpc>
                        <a:buNone/>
                      </a:pPr>
                      <a:r>
                        <a:rPr lang="en-US" sz="2000" b="1" dirty="0" err="1"/>
                        <a:t>Domínio</a:t>
                      </a:r>
                      <a:endParaRPr lang="en-US" sz="2000" b="1" dirty="0"/>
                    </a:p>
                  </a:txBody>
                  <a:tcPr anchor="ctr">
                    <a:lnL w="12700" cap="flat" cmpd="sng" algn="ctr">
                      <a:no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4">
                  <a:txBody>
                    <a:bodyPr/>
                    <a:lstStyle/>
                    <a:p>
                      <a:pPr marL="0" indent="0" algn="r">
                        <a:lnSpc>
                          <a:spcPct val="90000"/>
                        </a:lnSpc>
                        <a:buNone/>
                      </a:pPr>
                      <a:endParaRPr lang="en-US" sz="2000" b="0" dirty="0"/>
                    </a:p>
                  </a:txBody>
                  <a:tcPr anchor="ctr">
                    <a:lnL w="381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28650">
                <a:tc>
                  <a:txBody>
                    <a:bodyPr/>
                    <a:lstStyle/>
                    <a:p>
                      <a:pPr marL="0" indent="0" algn="r"/>
                      <a:r>
                        <a:rPr lang="en-US" sz="2000" b="1" dirty="0" err="1"/>
                        <a:t>Reino</a:t>
                      </a:r>
                      <a:endParaRPr lang="en-US" sz="2000" b="1" dirty="0"/>
                    </a:p>
                  </a:txBody>
                  <a:tcPr anchor="ctr">
                    <a:lnL w="12700" cap="flat" cmpd="sng" algn="ctr">
                      <a:no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r"/>
                      <a:endParaRPr lang="en-US" sz="2000" dirty="0"/>
                    </a:p>
                  </a:txBody>
                  <a:tcPr anchor="ctr">
                    <a:lnL w="38100" cap="flat" cmpd="sng" algn="ctr">
                      <a:solidFill>
                        <a:srgbClr val="FFFFFF"/>
                      </a:solidFill>
                      <a:prstDash val="solid"/>
                      <a:round/>
                      <a:headEnd type="none" w="med" len="med"/>
                      <a:tailEnd type="none" w="med" len="med"/>
                    </a:lnL>
                    <a:lnR w="76200" cap="flat" cmpd="sng" algn="ctr">
                      <a:solidFill>
                        <a:prstClr val="white"/>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r>
                        <a:rPr lang="en-US" sz="2000" dirty="0" err="1">
                          <a:solidFill>
                            <a:srgbClr val="FF0000"/>
                          </a:solidFill>
                        </a:rPr>
                        <a:t>Não</a:t>
                      </a:r>
                      <a:r>
                        <a:rPr lang="en-US" sz="2000" dirty="0">
                          <a:solidFill>
                            <a:srgbClr val="FF0000"/>
                          </a:solidFill>
                        </a:rPr>
                        <a:t> </a:t>
                      </a:r>
                      <a:r>
                        <a:rPr lang="en-US" sz="2000" dirty="0" err="1">
                          <a:solidFill>
                            <a:srgbClr val="FF0000"/>
                          </a:solidFill>
                        </a:rPr>
                        <a:t>é</a:t>
                      </a:r>
                      <a:r>
                        <a:rPr lang="en-US" sz="2000" dirty="0">
                          <a:solidFill>
                            <a:srgbClr val="FF0000"/>
                          </a:solidFill>
                        </a:rPr>
                        <a:t> </a:t>
                      </a:r>
                      <a:r>
                        <a:rPr lang="en-US" sz="2000" dirty="0" err="1">
                          <a:solidFill>
                            <a:srgbClr val="FF0000"/>
                          </a:solidFill>
                        </a:rPr>
                        <a:t>usado</a:t>
                      </a:r>
                      <a:endParaRPr lang="en-US" sz="2000" dirty="0">
                        <a:solidFill>
                          <a:srgbClr val="FF0000"/>
                        </a:solidFill>
                      </a:endParaRPr>
                    </a:p>
                  </a:txBody>
                  <a:tcPr anchor="ctr">
                    <a:lnL w="76200" cap="flat" cmpd="sng" algn="ctr">
                      <a:solidFill>
                        <a:prstClr val="white"/>
                      </a:solidFill>
                      <a:prstDash val="solid"/>
                      <a:round/>
                      <a:headEnd type="none" w="med" len="med"/>
                      <a:tailEnd type="none" w="med" len="med"/>
                    </a:lnL>
                    <a:lnR w="76200" cap="flat" cmpd="sng" algn="ctr">
                      <a:solidFill>
                        <a:prstClr val="white"/>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endParaRPr lang="en-US" sz="2000" dirty="0"/>
                    </a:p>
                  </a:txBody>
                  <a:tcPr anchor="ctr">
                    <a:lnL w="76200" cap="flat" cmpd="sng" algn="ctr">
                      <a:solidFill>
                        <a:prstClr val="white"/>
                      </a:solidFill>
                      <a:prstDash val="solid"/>
                      <a:round/>
                      <a:headEnd type="none" w="med" len="med"/>
                      <a:tailEnd type="none" w="med" len="med"/>
                    </a:lnL>
                    <a:lnR w="76200" cap="flat" cmpd="sng" algn="ctr">
                      <a:solidFill>
                        <a:prstClr val="white"/>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r>
                        <a:rPr lang="en-US" sz="2000" dirty="0" err="1">
                          <a:solidFill>
                            <a:srgbClr val="FF0000"/>
                          </a:solidFill>
                        </a:rPr>
                        <a:t>Não</a:t>
                      </a:r>
                      <a:r>
                        <a:rPr lang="en-US" sz="2000" dirty="0">
                          <a:solidFill>
                            <a:srgbClr val="FF0000"/>
                          </a:solidFill>
                        </a:rPr>
                        <a:t> </a:t>
                      </a:r>
                      <a:r>
                        <a:rPr lang="en-US" sz="2000" dirty="0" err="1">
                          <a:solidFill>
                            <a:srgbClr val="FF0000"/>
                          </a:solidFill>
                        </a:rPr>
                        <a:t>é</a:t>
                      </a:r>
                      <a:r>
                        <a:rPr lang="en-US" sz="2000" dirty="0">
                          <a:solidFill>
                            <a:srgbClr val="FF0000"/>
                          </a:solidFill>
                        </a:rPr>
                        <a:t> </a:t>
                      </a:r>
                      <a:r>
                        <a:rPr lang="en-US" sz="2000" dirty="0" err="1">
                          <a:solidFill>
                            <a:srgbClr val="FF0000"/>
                          </a:solidFill>
                        </a:rPr>
                        <a:t>usado</a:t>
                      </a:r>
                      <a:endParaRPr lang="en-US" sz="2000" dirty="0">
                        <a:solidFill>
                          <a:srgbClr val="FF0000"/>
                        </a:solidFill>
                      </a:endParaRPr>
                    </a:p>
                  </a:txBody>
                  <a:tcPr anchor="ctr">
                    <a:lnL w="76200" cap="flat" cmpd="sng" algn="ctr">
                      <a:solidFill>
                        <a:prstClr val="white"/>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2"/>
                  </a:ext>
                </a:extLst>
              </a:tr>
              <a:tr h="615950">
                <a:tc>
                  <a:txBody>
                    <a:bodyPr/>
                    <a:lstStyle/>
                    <a:p>
                      <a:pPr marL="0" indent="0" algn="r"/>
                      <a:r>
                        <a:rPr lang="en-US" sz="2000" b="1" dirty="0"/>
                        <a:t>Filo</a:t>
                      </a:r>
                    </a:p>
                  </a:txBody>
                  <a:tcPr anchor="ctr">
                    <a:lnL w="12700" cap="flat" cmpd="sng" algn="ctr">
                      <a:no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4">
                  <a:txBody>
                    <a:bodyPr/>
                    <a:lstStyle/>
                    <a:p>
                      <a:pPr marL="0" indent="0" algn="r"/>
                      <a:endParaRPr lang="en-US" sz="2000" dirty="0"/>
                    </a:p>
                  </a:txBody>
                  <a:tcPr anchor="ctr">
                    <a:lnL w="381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603250">
                <a:tc>
                  <a:txBody>
                    <a:bodyPr/>
                    <a:lstStyle/>
                    <a:p>
                      <a:pPr marL="0" indent="0" algn="r" defTabSz="457200"/>
                      <a:r>
                        <a:rPr lang="en-US" sz="2000" b="1" dirty="0" err="1"/>
                        <a:t>Classe</a:t>
                      </a:r>
                      <a:endParaRPr lang="en-US" sz="2000" b="1" dirty="0"/>
                    </a:p>
                  </a:txBody>
                  <a:tcPr anchor="ctr">
                    <a:lnL w="12700" cap="flat" cmpd="sng" algn="ctr">
                      <a:no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4">
                  <a:txBody>
                    <a:bodyPr/>
                    <a:lstStyle/>
                    <a:p>
                      <a:pPr marL="0" indent="0" algn="r" defTabSz="457200"/>
                      <a:endParaRPr lang="en-US" sz="2000" dirty="0"/>
                    </a:p>
                  </a:txBody>
                  <a:tcPr anchor="ctr">
                    <a:lnL w="381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09600">
                <a:tc>
                  <a:txBody>
                    <a:bodyPr/>
                    <a:lstStyle/>
                    <a:p>
                      <a:pPr marL="0" indent="0" algn="r"/>
                      <a:r>
                        <a:rPr lang="en-US" sz="2000" b="1" dirty="0" err="1"/>
                        <a:t>Ordem</a:t>
                      </a:r>
                      <a:endParaRPr lang="en-US" sz="2000" b="1" dirty="0"/>
                    </a:p>
                  </a:txBody>
                  <a:tcPr anchor="ctr">
                    <a:lnL w="12700" cap="flat" cmpd="sng" algn="ctr">
                      <a:no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4">
                  <a:txBody>
                    <a:bodyPr/>
                    <a:lstStyle/>
                    <a:p>
                      <a:pPr marL="0" indent="0" algn="r"/>
                      <a:endParaRPr lang="en-US" sz="2000" dirty="0"/>
                    </a:p>
                  </a:txBody>
                  <a:tcPr anchor="ctr">
                    <a:lnL w="381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596900">
                <a:tc>
                  <a:txBody>
                    <a:bodyPr/>
                    <a:lstStyle/>
                    <a:p>
                      <a:pPr marL="0" indent="0" algn="r"/>
                      <a:r>
                        <a:rPr lang="en-US" sz="2000" b="1" dirty="0" err="1"/>
                        <a:t>Familia</a:t>
                      </a:r>
                      <a:endParaRPr lang="en-US" sz="2000" b="1" dirty="0"/>
                    </a:p>
                  </a:txBody>
                  <a:tcPr anchor="ctr">
                    <a:lnL w="12700" cap="flat" cmpd="sng" algn="ctr">
                      <a:no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4">
                  <a:txBody>
                    <a:bodyPr/>
                    <a:lstStyle/>
                    <a:p>
                      <a:pPr marL="0" indent="0" algn="r"/>
                      <a:endParaRPr lang="en-US" sz="2000" dirty="0"/>
                    </a:p>
                  </a:txBody>
                  <a:tcPr anchor="ctr">
                    <a:lnL w="381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622300">
                <a:tc>
                  <a:txBody>
                    <a:bodyPr/>
                    <a:lstStyle/>
                    <a:p>
                      <a:pPr marL="0" marR="0" lvl="5" indent="0" algn="r" defTabSz="457200" rtl="0" eaLnBrk="1" fontAlgn="auto" latinLnBrk="0" hangingPunct="1">
                        <a:lnSpc>
                          <a:spcPct val="100000"/>
                        </a:lnSpc>
                        <a:spcBef>
                          <a:spcPts val="0"/>
                        </a:spcBef>
                        <a:spcAft>
                          <a:spcPts val="0"/>
                        </a:spcAft>
                        <a:buClrTx/>
                        <a:buSzTx/>
                        <a:buFontTx/>
                        <a:buNone/>
                        <a:tabLst/>
                        <a:defRPr/>
                      </a:pPr>
                      <a:r>
                        <a:rPr lang="en-US" sz="2000" b="1" dirty="0" err="1"/>
                        <a:t>Gênero</a:t>
                      </a:r>
                      <a:endParaRPr lang="en-US" sz="2000" b="1" dirty="0"/>
                    </a:p>
                  </a:txBody>
                  <a:tcPr anchor="ctr">
                    <a:lnL w="12700" cap="flat" cmpd="sng" algn="ctr">
                      <a:no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4">
                  <a:txBody>
                    <a:bodyPr/>
                    <a:lstStyle/>
                    <a:p>
                      <a:pPr marL="0" marR="0" lvl="5" indent="0" algn="r" defTabSz="457200" rtl="0" eaLnBrk="1" fontAlgn="auto" latinLnBrk="0" hangingPunct="1">
                        <a:lnSpc>
                          <a:spcPct val="100000"/>
                        </a:lnSpc>
                        <a:spcBef>
                          <a:spcPts val="0"/>
                        </a:spcBef>
                        <a:spcAft>
                          <a:spcPts val="0"/>
                        </a:spcAft>
                        <a:buClrTx/>
                        <a:buSzTx/>
                        <a:buFontTx/>
                        <a:buNone/>
                        <a:tabLst/>
                        <a:defRPr/>
                      </a:pPr>
                      <a:endParaRPr lang="en-US" sz="2000" dirty="0"/>
                    </a:p>
                  </a:txBody>
                  <a:tcPr anchor="ctr">
                    <a:lnL w="381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583282">
                <a:tc>
                  <a:txBody>
                    <a:bodyPr/>
                    <a:lstStyle/>
                    <a:p>
                      <a:pPr marL="0" marR="0" lvl="6" indent="0" algn="r" defTabSz="457200" rtl="0" eaLnBrk="1" fontAlgn="auto" latinLnBrk="0" hangingPunct="1">
                        <a:lnSpc>
                          <a:spcPct val="100000"/>
                        </a:lnSpc>
                        <a:spcBef>
                          <a:spcPts val="0"/>
                        </a:spcBef>
                        <a:spcAft>
                          <a:spcPts val="0"/>
                        </a:spcAft>
                        <a:buClrTx/>
                        <a:buSzTx/>
                        <a:buFontTx/>
                        <a:buNone/>
                        <a:tabLst/>
                        <a:defRPr/>
                      </a:pPr>
                      <a:r>
                        <a:rPr lang="en-US" sz="2000" b="1" dirty="0" err="1"/>
                        <a:t>Espécie</a:t>
                      </a:r>
                      <a:endParaRPr lang="en-US" sz="2000" b="1" dirty="0"/>
                    </a:p>
                  </a:txBody>
                  <a:tcPr anchor="ctr">
                    <a:lnL w="12700" cap="flat" cmpd="sng" algn="ctr">
                      <a:no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4">
                  <a:txBody>
                    <a:bodyPr/>
                    <a:lstStyle/>
                    <a:p>
                      <a:pPr marL="0" marR="0" lvl="6" indent="0" algn="r" defTabSz="457200" rtl="0" eaLnBrk="1" fontAlgn="auto" latinLnBrk="0" hangingPunct="1">
                        <a:lnSpc>
                          <a:spcPct val="100000"/>
                        </a:lnSpc>
                        <a:spcBef>
                          <a:spcPts val="0"/>
                        </a:spcBef>
                        <a:spcAft>
                          <a:spcPts val="0"/>
                        </a:spcAft>
                        <a:buClrTx/>
                        <a:buSzTx/>
                        <a:buFontTx/>
                        <a:buNone/>
                        <a:tabLst/>
                        <a:defRPr/>
                      </a:pPr>
                      <a:endParaRPr lang="en-US" sz="2000" dirty="0"/>
                    </a:p>
                  </a:txBody>
                  <a:tcPr anchor="ctr">
                    <a:lnL w="381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1236798">
                <a:tc>
                  <a:txBody>
                    <a:bodyPr/>
                    <a:lstStyle/>
                    <a:p>
                      <a:pPr marL="0" marR="0" lvl="6" indent="0" algn="r" defTabSz="457200" rtl="0" eaLnBrk="1" fontAlgn="auto" latinLnBrk="0" hangingPunct="1">
                        <a:lnSpc>
                          <a:spcPct val="100000"/>
                        </a:lnSpc>
                        <a:spcBef>
                          <a:spcPts val="0"/>
                        </a:spcBef>
                        <a:spcAft>
                          <a:spcPts val="0"/>
                        </a:spcAft>
                        <a:buClrTx/>
                        <a:buSzTx/>
                        <a:buFontTx/>
                        <a:buNone/>
                        <a:tabLst/>
                        <a:defRPr/>
                      </a:pPr>
                      <a:endParaRPr lang="en-US" sz="2000" dirty="0"/>
                    </a:p>
                  </a:txBody>
                  <a:tcPr anchor="ctr">
                    <a:lnL w="12700" cap="flat" cmpd="sng" algn="ctr">
                      <a:no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4">
                  <a:txBody>
                    <a:bodyPr/>
                    <a:lstStyle/>
                    <a:p>
                      <a:pPr marL="0" marR="0" lvl="6" indent="0" algn="r" defTabSz="457200" rtl="0" eaLnBrk="1" fontAlgn="auto" latinLnBrk="0" hangingPunct="1">
                        <a:lnSpc>
                          <a:spcPct val="100000"/>
                        </a:lnSpc>
                        <a:spcBef>
                          <a:spcPts val="0"/>
                        </a:spcBef>
                        <a:spcAft>
                          <a:spcPts val="0"/>
                        </a:spcAft>
                        <a:buClrTx/>
                        <a:buSzTx/>
                        <a:buFontTx/>
                        <a:buNone/>
                        <a:tabLst/>
                        <a:defRPr/>
                      </a:pPr>
                      <a:endParaRPr lang="en-US" sz="2000" dirty="0"/>
                    </a:p>
                  </a:txBody>
                  <a:tcPr anchor="ctr">
                    <a:lnL w="381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pic>
        <p:nvPicPr>
          <p:cNvPr id="20483" name="Picture 10">
            <a:extLst>
              <a:ext uri="{FF2B5EF4-FFF2-40B4-BE49-F238E27FC236}">
                <a16:creationId xmlns:a16="http://schemas.microsoft.com/office/drawing/2014/main" id="{8B7FA992-3327-4747-B88E-9E7EED9B582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5548313"/>
            <a:ext cx="1008063"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12">
            <a:extLst>
              <a:ext uri="{FF2B5EF4-FFF2-40B4-BE49-F238E27FC236}">
                <a16:creationId xmlns:a16="http://schemas.microsoft.com/office/drawing/2014/main" id="{88592FF8-23F0-EE4A-B087-98B5A08EFB2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19250" y="5576888"/>
            <a:ext cx="88265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 explicativo em forma de nuvem 3">
            <a:extLst>
              <a:ext uri="{FF2B5EF4-FFF2-40B4-BE49-F238E27FC236}">
                <a16:creationId xmlns:a16="http://schemas.microsoft.com/office/drawing/2014/main" id="{9F1D3CFF-E570-1D42-8390-B6810C957382}"/>
              </a:ext>
            </a:extLst>
          </p:cNvPr>
          <p:cNvSpPr/>
          <p:nvPr/>
        </p:nvSpPr>
        <p:spPr>
          <a:xfrm rot="430123">
            <a:off x="4742732" y="1646451"/>
            <a:ext cx="4004468" cy="4141160"/>
          </a:xfrm>
          <a:prstGeom prst="cloudCallout">
            <a:avLst>
              <a:gd name="adj1" fmla="val -31391"/>
              <a:gd name="adj2" fmla="val 7280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dk1"/>
          </a:lnRef>
          <a:fillRef idx="3">
            <a:schemeClr val="dk1"/>
          </a:fillRef>
          <a:effectRef idx="3">
            <a:schemeClr val="dk1"/>
          </a:effectRef>
          <a:fontRef idx="minor">
            <a:schemeClr val="lt1"/>
          </a:fontRef>
        </p:style>
        <p:txBody>
          <a:bodyPr anchor="ctr"/>
          <a:lstStyle/>
          <a:p>
            <a:pPr algn="ctr" eaLnBrk="1" hangingPunct="1">
              <a:defRPr/>
            </a:pPr>
            <a:endParaRPr lang="pt-BR" dirty="0"/>
          </a:p>
        </p:txBody>
      </p:sp>
      <p:sp>
        <p:nvSpPr>
          <p:cNvPr id="2" name="Título 1">
            <a:extLst>
              <a:ext uri="{FF2B5EF4-FFF2-40B4-BE49-F238E27FC236}">
                <a16:creationId xmlns:a16="http://schemas.microsoft.com/office/drawing/2014/main" id="{560A587E-A7EF-3848-9790-C1E28562A410}"/>
              </a:ext>
            </a:extLst>
          </p:cNvPr>
          <p:cNvSpPr>
            <a:spLocks noGrp="1"/>
          </p:cNvSpPr>
          <p:nvPr>
            <p:ph type="title"/>
          </p:nvPr>
        </p:nvSpPr>
        <p:spPr/>
        <p:txBody>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eaLnBrk="1" hangingPunct="1"/>
            <a:r>
              <a:rPr lang="en-US" altLang="en-US" sz="3500">
                <a:solidFill>
                  <a:srgbClr val="47534C"/>
                </a:solidFill>
                <a:effectLst>
                  <a:outerShdw blurRad="38100" dist="38100" dir="2700000" algn="tl">
                    <a:srgbClr val="C0C0C0"/>
                  </a:outerShdw>
                </a:effectLst>
                <a:latin typeface="Book Antiqua" panose="02040602050305030304" pitchFamily="18" charset="0"/>
                <a:cs typeface="Arial" panose="020B0604020202020204" pitchFamily="34" charset="0"/>
              </a:rPr>
              <a:t>Microbiota - Função</a:t>
            </a:r>
            <a:endParaRPr lang="pt-BR" altLang="en-US" sz="3500">
              <a:solidFill>
                <a:srgbClr val="47534C"/>
              </a:solidFill>
              <a:effectLst>
                <a:outerShdw blurRad="38100" dist="38100" dir="2700000" algn="tl">
                  <a:srgbClr val="C0C0C0"/>
                </a:outerShdw>
              </a:effectLst>
              <a:latin typeface="Book Antiqua" panose="02040602050305030304" pitchFamily="18" charset="0"/>
              <a:cs typeface="Arial" panose="020B0604020202020204" pitchFamily="34" charset="0"/>
            </a:endParaRPr>
          </a:p>
        </p:txBody>
      </p:sp>
      <p:sp>
        <p:nvSpPr>
          <p:cNvPr id="3" name="Espaço Reservado para Conteúdo 2">
            <a:extLst>
              <a:ext uri="{FF2B5EF4-FFF2-40B4-BE49-F238E27FC236}">
                <a16:creationId xmlns:a16="http://schemas.microsoft.com/office/drawing/2014/main" id="{0338B8FB-B610-EC4C-979B-2F70B6BC6998}"/>
              </a:ext>
            </a:extLst>
          </p:cNvPr>
          <p:cNvSpPr>
            <a:spLocks noGrp="1"/>
          </p:cNvSpPr>
          <p:nvPr>
            <p:ph idx="1"/>
          </p:nvPr>
        </p:nvSpPr>
        <p:spPr>
          <a:xfrm>
            <a:off x="323850" y="1700213"/>
            <a:ext cx="4824413" cy="4537075"/>
          </a:xfrm>
        </p:spPr>
        <p:txBody>
          <a:bodyPr>
            <a:normAutofit/>
          </a:bodyPr>
          <a:lstStyle/>
          <a:p>
            <a:pPr eaLnBrk="1" hangingPunct="1">
              <a:lnSpc>
                <a:spcPct val="80000"/>
              </a:lnSpc>
            </a:pPr>
            <a:r>
              <a:rPr lang="pt-BR" altLang="en-US">
                <a:solidFill>
                  <a:schemeClr val="tx1"/>
                </a:solidFill>
                <a:effectLst>
                  <a:outerShdw blurRad="38100" dist="38100" dir="2700000" algn="tl">
                    <a:srgbClr val="C0C0C0"/>
                  </a:outerShdw>
                </a:effectLst>
              </a:rPr>
              <a:t>Biofilme protetor:</a:t>
            </a:r>
          </a:p>
          <a:p>
            <a:pPr lvl="1" eaLnBrk="1" hangingPunct="1">
              <a:lnSpc>
                <a:spcPct val="80000"/>
              </a:lnSpc>
            </a:pPr>
            <a:r>
              <a:rPr lang="pt-BR" altLang="en-US">
                <a:solidFill>
                  <a:srgbClr val="000000"/>
                </a:solidFill>
                <a:effectLst>
                  <a:outerShdw blurRad="38100" dist="38100" dir="2700000" algn="tl">
                    <a:srgbClr val="C0C0C0"/>
                  </a:outerShdw>
                </a:effectLst>
              </a:rPr>
              <a:t>Competição com bactérias patogênicas por sítios de adesão e microambientes (antagonismo microbiano);</a:t>
            </a:r>
          </a:p>
          <a:p>
            <a:pPr lvl="1" eaLnBrk="1" hangingPunct="1">
              <a:lnSpc>
                <a:spcPct val="80000"/>
              </a:lnSpc>
            </a:pPr>
            <a:endParaRPr lang="pt-BR" altLang="en-US">
              <a:solidFill>
                <a:schemeClr val="tx1"/>
              </a:solidFill>
              <a:effectLst>
                <a:outerShdw blurRad="38100" dist="38100" dir="2700000" algn="tl">
                  <a:srgbClr val="C0C0C0"/>
                </a:outerShdw>
              </a:effectLst>
            </a:endParaRPr>
          </a:p>
          <a:p>
            <a:pPr eaLnBrk="1" hangingPunct="1">
              <a:lnSpc>
                <a:spcPct val="80000"/>
              </a:lnSpc>
            </a:pPr>
            <a:r>
              <a:rPr lang="pt-BR" altLang="en-US">
                <a:solidFill>
                  <a:schemeClr val="tx1"/>
                </a:solidFill>
                <a:effectLst>
                  <a:outerShdw blurRad="38100" dist="38100" dir="2700000" algn="tl">
                    <a:srgbClr val="C0C0C0"/>
                  </a:outerShdw>
                </a:effectLst>
              </a:rPr>
              <a:t>Ativamente envolvida na regulação imune e na homeostase;</a:t>
            </a:r>
          </a:p>
          <a:p>
            <a:pPr eaLnBrk="1" hangingPunct="1">
              <a:lnSpc>
                <a:spcPct val="80000"/>
              </a:lnSpc>
            </a:pPr>
            <a:endParaRPr lang="pt-BR" altLang="en-US">
              <a:solidFill>
                <a:schemeClr val="tx1"/>
              </a:solidFill>
              <a:effectLst>
                <a:outerShdw blurRad="38100" dist="38100" dir="2700000" algn="tl">
                  <a:srgbClr val="C0C0C0"/>
                </a:outerShdw>
              </a:effectLst>
            </a:endParaRPr>
          </a:p>
          <a:p>
            <a:pPr eaLnBrk="1" hangingPunct="1">
              <a:lnSpc>
                <a:spcPct val="80000"/>
              </a:lnSpc>
            </a:pPr>
            <a:r>
              <a:rPr lang="pt-BR" altLang="en-US">
                <a:solidFill>
                  <a:schemeClr val="tx1"/>
                </a:solidFill>
                <a:effectLst>
                  <a:outerShdw blurRad="38100" dist="38100" dir="2700000" algn="tl">
                    <a:srgbClr val="C0C0C0"/>
                  </a:outerShdw>
                </a:effectLst>
              </a:rPr>
              <a:t>Exerce funções-chave no metabolismo do hospedeiro, auxiliando na digestão e absorção de alimentos;</a:t>
            </a:r>
          </a:p>
          <a:p>
            <a:pPr eaLnBrk="1" hangingPunct="1">
              <a:lnSpc>
                <a:spcPct val="80000"/>
              </a:lnSpc>
            </a:pPr>
            <a:endParaRPr lang="pt-BR" altLang="en-US">
              <a:solidFill>
                <a:schemeClr val="tx1"/>
              </a:solidFill>
              <a:effectLst>
                <a:outerShdw blurRad="38100" dist="38100" dir="2700000" algn="tl">
                  <a:srgbClr val="C0C0C0"/>
                </a:outerShdw>
              </a:effectLst>
            </a:endParaRPr>
          </a:p>
          <a:p>
            <a:pPr eaLnBrk="1" hangingPunct="1">
              <a:lnSpc>
                <a:spcPct val="80000"/>
              </a:lnSpc>
            </a:pPr>
            <a:endParaRPr lang="pt-BR" altLang="en-US">
              <a:solidFill>
                <a:schemeClr val="tx1"/>
              </a:solidFill>
              <a:effectLst>
                <a:outerShdw blurRad="38100" dist="38100" dir="2700000" algn="tl">
                  <a:srgbClr val="C0C0C0"/>
                </a:outerShdw>
              </a:effectLst>
            </a:endParaRPr>
          </a:p>
        </p:txBody>
      </p:sp>
      <p:sp>
        <p:nvSpPr>
          <p:cNvPr id="4" name="CaixaDeTexto 4">
            <a:extLst>
              <a:ext uri="{FF2B5EF4-FFF2-40B4-BE49-F238E27FC236}">
                <a16:creationId xmlns:a16="http://schemas.microsoft.com/office/drawing/2014/main" id="{1C056E91-5C75-E44A-9157-BFE46970FBF0}"/>
              </a:ext>
            </a:extLst>
          </p:cNvPr>
          <p:cNvSpPr txBox="1">
            <a:spLocks noChangeArrowheads="1"/>
          </p:cNvSpPr>
          <p:nvPr/>
        </p:nvSpPr>
        <p:spPr bwMode="auto">
          <a:xfrm>
            <a:off x="5087938" y="2060575"/>
            <a:ext cx="3384550" cy="316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lgn="ctr" eaLnBrk="1" hangingPunct="1"/>
            <a:r>
              <a:rPr lang="pt-BR" altLang="en-US" sz="1600">
                <a:solidFill>
                  <a:srgbClr val="CCFFCC"/>
                </a:solidFill>
              </a:rPr>
              <a:t>Exemplo</a:t>
            </a:r>
            <a:r>
              <a:rPr lang="pt-BR" altLang="en-US" sz="1600">
                <a:solidFill>
                  <a:schemeClr val="bg1"/>
                </a:solidFill>
              </a:rPr>
              <a:t>	</a:t>
            </a:r>
          </a:p>
          <a:p>
            <a:pPr algn="ctr" eaLnBrk="1" hangingPunct="1"/>
            <a:r>
              <a:rPr lang="pt-BR" altLang="en-US" sz="1600">
                <a:solidFill>
                  <a:schemeClr val="bg1"/>
                </a:solidFill>
              </a:rPr>
              <a:t>	O número e o tipo de bactérias na vagina tem um profundo efeito sobre a saúde das mulheres e seu risco de contrair ou transmitir doenças sexualmente transmissíveis.</a:t>
            </a:r>
          </a:p>
          <a:p>
            <a:pPr algn="ctr" eaLnBrk="1" hangingPunct="1">
              <a:buFontTx/>
              <a:buChar char="•"/>
            </a:pPr>
            <a:endParaRPr lang="en-US" altLang="en-US" sz="1600">
              <a:solidFill>
                <a:schemeClr val="bg1"/>
              </a:solidFill>
            </a:endParaRPr>
          </a:p>
          <a:p>
            <a:pPr algn="ctr" eaLnBrk="1" hangingPunct="1"/>
            <a:r>
              <a:rPr lang="en-US" altLang="en-US" sz="1600">
                <a:solidFill>
                  <a:schemeClr val="bg1"/>
                </a:solidFill>
              </a:rPr>
              <a:t>Alterações no pH 3,5-4,5, permite o crescimento de fungos e outras bacterias.</a:t>
            </a:r>
          </a:p>
          <a:p>
            <a:pPr algn="ctr" eaLnBrk="1" hangingPunct="1"/>
            <a:endParaRPr lang="pt-BR" altLang="en-US" sz="1600">
              <a:solidFill>
                <a:schemeClr val="bg1"/>
              </a:solidFill>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88A6E0-42CD-7F4E-A5FF-D703880B8A20}"/>
              </a:ext>
            </a:extLst>
          </p:cNvPr>
          <p:cNvSpPr>
            <a:spLocks noGrp="1"/>
          </p:cNvSpPr>
          <p:nvPr>
            <p:ph type="title"/>
          </p:nvPr>
        </p:nvSpPr>
        <p:spPr/>
        <p:txBody>
          <a:bodyPr>
            <a:no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r>
              <a:rPr lang="pt-BR" altLang="en-US" sz="3200">
                <a:solidFill>
                  <a:srgbClr val="47534C"/>
                </a:solidFill>
                <a:effectLst>
                  <a:outerShdw blurRad="38100" dist="38100" dir="2700000" algn="tl">
                    <a:srgbClr val="C0C0C0"/>
                  </a:outerShdw>
                </a:effectLst>
                <a:latin typeface="Book Antiqua" panose="02040602050305030304" pitchFamily="18" charset="0"/>
              </a:rPr>
              <a:t>Contribuições metabólicas de micro-organismos intestinais</a:t>
            </a:r>
          </a:p>
        </p:txBody>
      </p:sp>
      <p:pic>
        <p:nvPicPr>
          <p:cNvPr id="63492" name="Imagem 3">
            <a:extLst>
              <a:ext uri="{FF2B5EF4-FFF2-40B4-BE49-F238E27FC236}">
                <a16:creationId xmlns:a16="http://schemas.microsoft.com/office/drawing/2014/main" id="{8B725AF9-D0BD-6848-B605-83D3A8E7EA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0188" y="1628775"/>
            <a:ext cx="8683625"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FB8A5C-493E-1646-8D68-050334A4ED60}"/>
              </a:ext>
            </a:extLst>
          </p:cNvPr>
          <p:cNvSpPr>
            <a:spLocks noGrp="1"/>
          </p:cNvSpPr>
          <p:nvPr>
            <p:ph type="title"/>
          </p:nvPr>
        </p:nvSpPr>
        <p:spPr/>
        <p:txBody>
          <a:bodyPr>
            <a:no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r>
              <a:rPr lang="pt-BR" altLang="en-US" sz="2800">
                <a:solidFill>
                  <a:srgbClr val="47534C"/>
                </a:solidFill>
                <a:effectLst>
                  <a:outerShdw blurRad="38100" dist="38100" dir="2700000" algn="tl">
                    <a:srgbClr val="C0C0C0"/>
                  </a:outerShdw>
                </a:effectLst>
                <a:latin typeface="Book Antiqua" panose="02040602050305030304" pitchFamily="18" charset="0"/>
              </a:rPr>
              <a:t>Microbiota humana</a:t>
            </a:r>
            <a:br>
              <a:rPr lang="pt-BR" altLang="en-US" sz="2800">
                <a:solidFill>
                  <a:srgbClr val="47534C"/>
                </a:solidFill>
                <a:effectLst>
                  <a:outerShdw blurRad="38100" dist="38100" dir="2700000" algn="tl">
                    <a:srgbClr val="C0C0C0"/>
                  </a:outerShdw>
                </a:effectLst>
                <a:latin typeface="Book Antiqua" panose="02040602050305030304" pitchFamily="18" charset="0"/>
              </a:rPr>
            </a:br>
            <a:r>
              <a:rPr lang="pt-BR" altLang="en-US" sz="3200">
                <a:solidFill>
                  <a:srgbClr val="47534C"/>
                </a:solidFill>
                <a:effectLst>
                  <a:outerShdw blurRad="38100" dist="38100" dir="2700000" algn="tl">
                    <a:srgbClr val="C0C0C0"/>
                  </a:outerShdw>
                </a:effectLst>
                <a:latin typeface="Book Antiqua" panose="02040602050305030304" pitchFamily="18" charset="0"/>
              </a:rPr>
              <a:t>Interações nutricionais</a:t>
            </a:r>
          </a:p>
        </p:txBody>
      </p:sp>
      <p:sp>
        <p:nvSpPr>
          <p:cNvPr id="64516" name="Text Box 2">
            <a:extLst>
              <a:ext uri="{FF2B5EF4-FFF2-40B4-BE49-F238E27FC236}">
                <a16:creationId xmlns:a16="http://schemas.microsoft.com/office/drawing/2014/main" id="{96BDEFE8-320F-6F45-8A11-B87927732A81}"/>
              </a:ext>
            </a:extLst>
          </p:cNvPr>
          <p:cNvSpPr txBox="1">
            <a:spLocks noChangeArrowheads="1"/>
          </p:cNvSpPr>
          <p:nvPr/>
        </p:nvSpPr>
        <p:spPr bwMode="auto">
          <a:xfrm>
            <a:off x="250825" y="1412875"/>
            <a:ext cx="1728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000" b="1">
                <a:solidFill>
                  <a:srgbClr val="FF0000"/>
                </a:solidFill>
                <a:latin typeface="Arial" panose="020B0604020202020204" pitchFamily="34" charset="0"/>
              </a:rPr>
              <a:t>Carboidrato</a:t>
            </a:r>
            <a:endParaRPr lang="en-US" altLang="en-US">
              <a:solidFill>
                <a:srgbClr val="FF0000"/>
              </a:solidFill>
              <a:latin typeface="Arial" panose="020B0604020202020204" pitchFamily="34" charset="0"/>
            </a:endParaRPr>
          </a:p>
        </p:txBody>
      </p:sp>
      <p:sp>
        <p:nvSpPr>
          <p:cNvPr id="64517" name="Line 3">
            <a:extLst>
              <a:ext uri="{FF2B5EF4-FFF2-40B4-BE49-F238E27FC236}">
                <a16:creationId xmlns:a16="http://schemas.microsoft.com/office/drawing/2014/main" id="{9D6BB077-6626-594E-B810-0F91A850F1FF}"/>
              </a:ext>
            </a:extLst>
          </p:cNvPr>
          <p:cNvSpPr>
            <a:spLocks noChangeShapeType="1"/>
          </p:cNvSpPr>
          <p:nvPr/>
        </p:nvSpPr>
        <p:spPr bwMode="auto">
          <a:xfrm>
            <a:off x="1979613" y="1844675"/>
            <a:ext cx="474662" cy="241300"/>
          </a:xfrm>
          <a:prstGeom prst="line">
            <a:avLst/>
          </a:prstGeom>
          <a:noFill/>
          <a:ln w="38100">
            <a:solidFill>
              <a:srgbClr val="00206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4518" name="Line 4">
            <a:extLst>
              <a:ext uri="{FF2B5EF4-FFF2-40B4-BE49-F238E27FC236}">
                <a16:creationId xmlns:a16="http://schemas.microsoft.com/office/drawing/2014/main" id="{F42B5626-DF94-3142-9A1D-602D206DBC95}"/>
              </a:ext>
            </a:extLst>
          </p:cNvPr>
          <p:cNvSpPr>
            <a:spLocks noChangeShapeType="1"/>
          </p:cNvSpPr>
          <p:nvPr/>
        </p:nvSpPr>
        <p:spPr bwMode="auto">
          <a:xfrm>
            <a:off x="4356100" y="1773238"/>
            <a:ext cx="0" cy="287337"/>
          </a:xfrm>
          <a:prstGeom prst="line">
            <a:avLst/>
          </a:prstGeom>
          <a:noFill/>
          <a:ln w="38100">
            <a:solidFill>
              <a:srgbClr val="00206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4519" name="Line 5">
            <a:extLst>
              <a:ext uri="{FF2B5EF4-FFF2-40B4-BE49-F238E27FC236}">
                <a16:creationId xmlns:a16="http://schemas.microsoft.com/office/drawing/2014/main" id="{B4BEC372-325F-704F-B8B7-66F4767BD8D6}"/>
              </a:ext>
            </a:extLst>
          </p:cNvPr>
          <p:cNvSpPr>
            <a:spLocks noChangeShapeType="1"/>
          </p:cNvSpPr>
          <p:nvPr/>
        </p:nvSpPr>
        <p:spPr bwMode="auto">
          <a:xfrm flipH="1">
            <a:off x="6156325" y="1844675"/>
            <a:ext cx="719138" cy="236538"/>
          </a:xfrm>
          <a:prstGeom prst="line">
            <a:avLst/>
          </a:prstGeom>
          <a:noFill/>
          <a:ln w="38100">
            <a:solidFill>
              <a:srgbClr val="00206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4520" name="Text Box 6">
            <a:extLst>
              <a:ext uri="{FF2B5EF4-FFF2-40B4-BE49-F238E27FC236}">
                <a16:creationId xmlns:a16="http://schemas.microsoft.com/office/drawing/2014/main" id="{3B7B4B50-738D-4E41-9F23-315C1AF9E688}"/>
              </a:ext>
            </a:extLst>
          </p:cNvPr>
          <p:cNvSpPr txBox="1">
            <a:spLocks noChangeArrowheads="1"/>
          </p:cNvSpPr>
          <p:nvPr/>
        </p:nvSpPr>
        <p:spPr bwMode="auto">
          <a:xfrm>
            <a:off x="2484438" y="1989138"/>
            <a:ext cx="3886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000" b="1" i="1">
                <a:latin typeface="Arial" panose="020B0604020202020204" pitchFamily="34" charset="0"/>
              </a:rPr>
              <a:t>Streptococcus; Actinomyces</a:t>
            </a:r>
          </a:p>
        </p:txBody>
      </p:sp>
      <p:sp>
        <p:nvSpPr>
          <p:cNvPr id="64521" name="Line 7">
            <a:extLst>
              <a:ext uri="{FF2B5EF4-FFF2-40B4-BE49-F238E27FC236}">
                <a16:creationId xmlns:a16="http://schemas.microsoft.com/office/drawing/2014/main" id="{7035D6F2-6DF5-C34B-9937-641235BF8998}"/>
              </a:ext>
            </a:extLst>
          </p:cNvPr>
          <p:cNvSpPr>
            <a:spLocks noChangeShapeType="1"/>
          </p:cNvSpPr>
          <p:nvPr/>
        </p:nvSpPr>
        <p:spPr bwMode="auto">
          <a:xfrm flipH="1">
            <a:off x="2195513" y="2420938"/>
            <a:ext cx="504825" cy="233362"/>
          </a:xfrm>
          <a:prstGeom prst="line">
            <a:avLst/>
          </a:prstGeom>
          <a:noFill/>
          <a:ln w="38100">
            <a:solidFill>
              <a:srgbClr val="00206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4522" name="Line 8">
            <a:extLst>
              <a:ext uri="{FF2B5EF4-FFF2-40B4-BE49-F238E27FC236}">
                <a16:creationId xmlns:a16="http://schemas.microsoft.com/office/drawing/2014/main" id="{5FF9105A-5D76-244E-B4A7-9AC1AC824A73}"/>
              </a:ext>
            </a:extLst>
          </p:cNvPr>
          <p:cNvSpPr>
            <a:spLocks noChangeShapeType="1"/>
          </p:cNvSpPr>
          <p:nvPr/>
        </p:nvSpPr>
        <p:spPr bwMode="auto">
          <a:xfrm>
            <a:off x="5148263" y="2420938"/>
            <a:ext cx="541337" cy="309562"/>
          </a:xfrm>
          <a:prstGeom prst="line">
            <a:avLst/>
          </a:prstGeom>
          <a:noFill/>
          <a:ln w="38100">
            <a:solidFill>
              <a:srgbClr val="00206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4523" name="Text Box 9">
            <a:extLst>
              <a:ext uri="{FF2B5EF4-FFF2-40B4-BE49-F238E27FC236}">
                <a16:creationId xmlns:a16="http://schemas.microsoft.com/office/drawing/2014/main" id="{608E2A4C-3A1B-2540-89D5-DF35D6DD1590}"/>
              </a:ext>
            </a:extLst>
          </p:cNvPr>
          <p:cNvSpPr txBox="1">
            <a:spLocks noChangeArrowheads="1"/>
          </p:cNvSpPr>
          <p:nvPr/>
        </p:nvSpPr>
        <p:spPr bwMode="auto">
          <a:xfrm>
            <a:off x="1258888" y="2636838"/>
            <a:ext cx="1295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000" b="1">
                <a:solidFill>
                  <a:srgbClr val="FF0000"/>
                </a:solidFill>
                <a:latin typeface="Arial" panose="020B0604020202020204" pitchFamily="34" charset="0"/>
              </a:rPr>
              <a:t>Lactato</a:t>
            </a:r>
          </a:p>
        </p:txBody>
      </p:sp>
      <p:sp>
        <p:nvSpPr>
          <p:cNvPr id="64524" name="Text Box 10">
            <a:extLst>
              <a:ext uri="{FF2B5EF4-FFF2-40B4-BE49-F238E27FC236}">
                <a16:creationId xmlns:a16="http://schemas.microsoft.com/office/drawing/2014/main" id="{49E36A5A-254A-9747-9C75-033E171B2CF2}"/>
              </a:ext>
            </a:extLst>
          </p:cNvPr>
          <p:cNvSpPr txBox="1">
            <a:spLocks noChangeArrowheads="1"/>
          </p:cNvSpPr>
          <p:nvPr/>
        </p:nvSpPr>
        <p:spPr bwMode="auto">
          <a:xfrm>
            <a:off x="5651500" y="2636838"/>
            <a:ext cx="1371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000" b="1">
                <a:solidFill>
                  <a:srgbClr val="FF0000"/>
                </a:solidFill>
                <a:latin typeface="Arial" panose="020B0604020202020204" pitchFamily="34" charset="0"/>
              </a:rPr>
              <a:t>Acetato</a:t>
            </a:r>
          </a:p>
        </p:txBody>
      </p:sp>
      <p:sp>
        <p:nvSpPr>
          <p:cNvPr id="64525" name="Line 11">
            <a:extLst>
              <a:ext uri="{FF2B5EF4-FFF2-40B4-BE49-F238E27FC236}">
                <a16:creationId xmlns:a16="http://schemas.microsoft.com/office/drawing/2014/main" id="{ECFEAD34-4A16-7748-AA4F-A321841036DB}"/>
              </a:ext>
            </a:extLst>
          </p:cNvPr>
          <p:cNvSpPr>
            <a:spLocks noChangeShapeType="1"/>
          </p:cNvSpPr>
          <p:nvPr/>
        </p:nvSpPr>
        <p:spPr bwMode="auto">
          <a:xfrm>
            <a:off x="2133600" y="3041650"/>
            <a:ext cx="990600" cy="381000"/>
          </a:xfrm>
          <a:prstGeom prst="line">
            <a:avLst/>
          </a:prstGeom>
          <a:noFill/>
          <a:ln w="38100">
            <a:solidFill>
              <a:srgbClr val="00206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4526" name="Line 12">
            <a:extLst>
              <a:ext uri="{FF2B5EF4-FFF2-40B4-BE49-F238E27FC236}">
                <a16:creationId xmlns:a16="http://schemas.microsoft.com/office/drawing/2014/main" id="{3ACEB2B1-AF09-3341-AEEE-DB8D82F6294C}"/>
              </a:ext>
            </a:extLst>
          </p:cNvPr>
          <p:cNvSpPr>
            <a:spLocks noChangeShapeType="1"/>
          </p:cNvSpPr>
          <p:nvPr/>
        </p:nvSpPr>
        <p:spPr bwMode="auto">
          <a:xfrm flipH="1">
            <a:off x="4786313" y="3013075"/>
            <a:ext cx="838200" cy="381000"/>
          </a:xfrm>
          <a:prstGeom prst="line">
            <a:avLst/>
          </a:prstGeom>
          <a:noFill/>
          <a:ln w="38100">
            <a:solidFill>
              <a:srgbClr val="00206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4527" name="Text Box 13">
            <a:extLst>
              <a:ext uri="{FF2B5EF4-FFF2-40B4-BE49-F238E27FC236}">
                <a16:creationId xmlns:a16="http://schemas.microsoft.com/office/drawing/2014/main" id="{815F241D-4AB5-2342-8C86-22E98E55A8FF}"/>
              </a:ext>
            </a:extLst>
          </p:cNvPr>
          <p:cNvSpPr txBox="1">
            <a:spLocks noChangeArrowheads="1"/>
          </p:cNvSpPr>
          <p:nvPr/>
        </p:nvSpPr>
        <p:spPr bwMode="auto">
          <a:xfrm>
            <a:off x="3276600" y="3194050"/>
            <a:ext cx="1752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000" b="1" i="1">
                <a:latin typeface="Arial" panose="020B0604020202020204" pitchFamily="34" charset="0"/>
              </a:rPr>
              <a:t>Veillonella</a:t>
            </a:r>
          </a:p>
        </p:txBody>
      </p:sp>
      <p:sp>
        <p:nvSpPr>
          <p:cNvPr id="64528" name="Line 14">
            <a:extLst>
              <a:ext uri="{FF2B5EF4-FFF2-40B4-BE49-F238E27FC236}">
                <a16:creationId xmlns:a16="http://schemas.microsoft.com/office/drawing/2014/main" id="{55158DFC-1B9C-CF45-B0F2-7D2B737D181B}"/>
              </a:ext>
            </a:extLst>
          </p:cNvPr>
          <p:cNvSpPr>
            <a:spLocks noChangeShapeType="1"/>
          </p:cNvSpPr>
          <p:nvPr/>
        </p:nvSpPr>
        <p:spPr bwMode="auto">
          <a:xfrm flipH="1">
            <a:off x="1676400" y="3575050"/>
            <a:ext cx="1600200" cy="533400"/>
          </a:xfrm>
          <a:prstGeom prst="line">
            <a:avLst/>
          </a:prstGeom>
          <a:noFill/>
          <a:ln w="38100">
            <a:solidFill>
              <a:srgbClr val="00206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4529" name="Line 15">
            <a:extLst>
              <a:ext uri="{FF2B5EF4-FFF2-40B4-BE49-F238E27FC236}">
                <a16:creationId xmlns:a16="http://schemas.microsoft.com/office/drawing/2014/main" id="{195F3397-CF9A-8E46-ACF4-13156059E88B}"/>
              </a:ext>
            </a:extLst>
          </p:cNvPr>
          <p:cNvSpPr>
            <a:spLocks noChangeShapeType="1"/>
          </p:cNvSpPr>
          <p:nvPr/>
        </p:nvSpPr>
        <p:spPr bwMode="auto">
          <a:xfrm>
            <a:off x="4038600" y="3651250"/>
            <a:ext cx="0" cy="381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4530" name="Line 16">
            <a:extLst>
              <a:ext uri="{FF2B5EF4-FFF2-40B4-BE49-F238E27FC236}">
                <a16:creationId xmlns:a16="http://schemas.microsoft.com/office/drawing/2014/main" id="{771FAE3C-62BE-1A48-9091-BD35E7D1880E}"/>
              </a:ext>
            </a:extLst>
          </p:cNvPr>
          <p:cNvSpPr>
            <a:spLocks noChangeShapeType="1"/>
          </p:cNvSpPr>
          <p:nvPr/>
        </p:nvSpPr>
        <p:spPr bwMode="auto">
          <a:xfrm>
            <a:off x="4724400" y="3575050"/>
            <a:ext cx="927100" cy="574675"/>
          </a:xfrm>
          <a:prstGeom prst="line">
            <a:avLst/>
          </a:prstGeom>
          <a:noFill/>
          <a:ln w="38100">
            <a:solidFill>
              <a:srgbClr val="00206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4531" name="Text Box 17">
            <a:extLst>
              <a:ext uri="{FF2B5EF4-FFF2-40B4-BE49-F238E27FC236}">
                <a16:creationId xmlns:a16="http://schemas.microsoft.com/office/drawing/2014/main" id="{9F7E58D6-45FC-7B43-B93F-E568E5E552B5}"/>
              </a:ext>
            </a:extLst>
          </p:cNvPr>
          <p:cNvSpPr txBox="1">
            <a:spLocks noChangeArrowheads="1"/>
          </p:cNvSpPr>
          <p:nvPr/>
        </p:nvSpPr>
        <p:spPr bwMode="auto">
          <a:xfrm>
            <a:off x="609600" y="3956050"/>
            <a:ext cx="1371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000" b="1">
                <a:solidFill>
                  <a:srgbClr val="FF0000"/>
                </a:solidFill>
                <a:latin typeface="Arial" panose="020B0604020202020204" pitchFamily="34" charset="0"/>
              </a:rPr>
              <a:t>Acetato</a:t>
            </a:r>
          </a:p>
        </p:txBody>
      </p:sp>
      <p:sp>
        <p:nvSpPr>
          <p:cNvPr id="64532" name="Text Box 18">
            <a:extLst>
              <a:ext uri="{FF2B5EF4-FFF2-40B4-BE49-F238E27FC236}">
                <a16:creationId xmlns:a16="http://schemas.microsoft.com/office/drawing/2014/main" id="{77D48BED-926C-B844-919F-20C95533D5A3}"/>
              </a:ext>
            </a:extLst>
          </p:cNvPr>
          <p:cNvSpPr txBox="1">
            <a:spLocks noChangeArrowheads="1"/>
          </p:cNvSpPr>
          <p:nvPr/>
        </p:nvSpPr>
        <p:spPr bwMode="auto">
          <a:xfrm>
            <a:off x="3200400" y="3956050"/>
            <a:ext cx="2057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000" b="1">
                <a:solidFill>
                  <a:srgbClr val="FF0000"/>
                </a:solidFill>
                <a:latin typeface="Arial" panose="020B0604020202020204" pitchFamily="34" charset="0"/>
              </a:rPr>
              <a:t>Menadiona</a:t>
            </a:r>
          </a:p>
        </p:txBody>
      </p:sp>
      <p:sp>
        <p:nvSpPr>
          <p:cNvPr id="64533" name="Text Box 19">
            <a:extLst>
              <a:ext uri="{FF2B5EF4-FFF2-40B4-BE49-F238E27FC236}">
                <a16:creationId xmlns:a16="http://schemas.microsoft.com/office/drawing/2014/main" id="{BB91BDB2-5337-8F46-81A8-59589DEC47A6}"/>
              </a:ext>
            </a:extLst>
          </p:cNvPr>
          <p:cNvSpPr txBox="1">
            <a:spLocks noChangeArrowheads="1"/>
          </p:cNvSpPr>
          <p:nvPr/>
        </p:nvSpPr>
        <p:spPr bwMode="auto">
          <a:xfrm>
            <a:off x="5638800" y="3956050"/>
            <a:ext cx="1371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000" b="1">
                <a:solidFill>
                  <a:srgbClr val="FF0000"/>
                </a:solidFill>
                <a:latin typeface="Arial" panose="020B0604020202020204" pitchFamily="34" charset="0"/>
              </a:rPr>
              <a:t>Formato</a:t>
            </a:r>
          </a:p>
        </p:txBody>
      </p:sp>
      <p:sp>
        <p:nvSpPr>
          <p:cNvPr id="64534" name="Text Box 20">
            <a:extLst>
              <a:ext uri="{FF2B5EF4-FFF2-40B4-BE49-F238E27FC236}">
                <a16:creationId xmlns:a16="http://schemas.microsoft.com/office/drawing/2014/main" id="{208A3269-819D-854B-8C75-F632864AC2B5}"/>
              </a:ext>
            </a:extLst>
          </p:cNvPr>
          <p:cNvSpPr txBox="1">
            <a:spLocks noChangeArrowheads="1"/>
          </p:cNvSpPr>
          <p:nvPr/>
        </p:nvSpPr>
        <p:spPr bwMode="auto">
          <a:xfrm>
            <a:off x="6934200" y="3117850"/>
            <a:ext cx="210185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000" b="1" i="1">
                <a:latin typeface="Arial" panose="020B0604020202020204" pitchFamily="34" charset="0"/>
              </a:rPr>
              <a:t>Fusobacterium</a:t>
            </a:r>
          </a:p>
          <a:p>
            <a:pPr>
              <a:spcBef>
                <a:spcPct val="50000"/>
              </a:spcBef>
            </a:pPr>
            <a:r>
              <a:rPr lang="en-US" altLang="en-US" sz="2000" b="1" i="1">
                <a:latin typeface="Arial" panose="020B0604020202020204" pitchFamily="34" charset="0"/>
              </a:rPr>
              <a:t>Bacteroides</a:t>
            </a:r>
          </a:p>
          <a:p>
            <a:pPr>
              <a:spcBef>
                <a:spcPct val="50000"/>
              </a:spcBef>
            </a:pPr>
            <a:r>
              <a:rPr lang="en-US" altLang="en-US" sz="2000" b="1" i="1">
                <a:latin typeface="Arial" panose="020B0604020202020204" pitchFamily="34" charset="0"/>
              </a:rPr>
              <a:t>Peptococcus</a:t>
            </a:r>
          </a:p>
          <a:p>
            <a:pPr>
              <a:spcBef>
                <a:spcPct val="50000"/>
              </a:spcBef>
            </a:pPr>
            <a:r>
              <a:rPr lang="en-US" altLang="en-US" sz="2000" b="1" i="1">
                <a:latin typeface="Arial" panose="020B0604020202020204" pitchFamily="34" charset="0"/>
              </a:rPr>
              <a:t>Wollinella</a:t>
            </a:r>
          </a:p>
          <a:p>
            <a:pPr>
              <a:spcBef>
                <a:spcPct val="50000"/>
              </a:spcBef>
            </a:pPr>
            <a:r>
              <a:rPr lang="en-US" altLang="en-US" sz="2000" b="1" i="1">
                <a:latin typeface="Arial" panose="020B0604020202020204" pitchFamily="34" charset="0"/>
              </a:rPr>
              <a:t>Campylobacter</a:t>
            </a:r>
          </a:p>
        </p:txBody>
      </p:sp>
      <p:sp>
        <p:nvSpPr>
          <p:cNvPr id="64535" name="Line 21">
            <a:extLst>
              <a:ext uri="{FF2B5EF4-FFF2-40B4-BE49-F238E27FC236}">
                <a16:creationId xmlns:a16="http://schemas.microsoft.com/office/drawing/2014/main" id="{1D19AB82-5CFC-6647-AEBA-2A2D2F4A6005}"/>
              </a:ext>
            </a:extLst>
          </p:cNvPr>
          <p:cNvSpPr>
            <a:spLocks noChangeShapeType="1"/>
          </p:cNvSpPr>
          <p:nvPr/>
        </p:nvSpPr>
        <p:spPr bwMode="auto">
          <a:xfrm>
            <a:off x="1143000" y="4413250"/>
            <a:ext cx="0" cy="457200"/>
          </a:xfrm>
          <a:prstGeom prst="line">
            <a:avLst/>
          </a:prstGeom>
          <a:noFill/>
          <a:ln w="38100">
            <a:solidFill>
              <a:srgbClr val="00206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4536" name="Text Box 22">
            <a:extLst>
              <a:ext uri="{FF2B5EF4-FFF2-40B4-BE49-F238E27FC236}">
                <a16:creationId xmlns:a16="http://schemas.microsoft.com/office/drawing/2014/main" id="{1CB9D444-6609-524E-92BE-8028692A75F5}"/>
              </a:ext>
            </a:extLst>
          </p:cNvPr>
          <p:cNvSpPr txBox="1">
            <a:spLocks noChangeArrowheads="1"/>
          </p:cNvSpPr>
          <p:nvPr/>
        </p:nvSpPr>
        <p:spPr bwMode="auto">
          <a:xfrm>
            <a:off x="304800" y="4794250"/>
            <a:ext cx="2438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000" b="1" i="1">
                <a:latin typeface="Arial" panose="020B0604020202020204" pitchFamily="34" charset="0"/>
              </a:rPr>
              <a:t>Eubacterium</a:t>
            </a:r>
          </a:p>
        </p:txBody>
      </p:sp>
      <p:sp>
        <p:nvSpPr>
          <p:cNvPr id="64537" name="Line 23">
            <a:extLst>
              <a:ext uri="{FF2B5EF4-FFF2-40B4-BE49-F238E27FC236}">
                <a16:creationId xmlns:a16="http://schemas.microsoft.com/office/drawing/2014/main" id="{92733611-E691-254A-92CB-53696B493C0C}"/>
              </a:ext>
            </a:extLst>
          </p:cNvPr>
          <p:cNvSpPr>
            <a:spLocks noChangeShapeType="1"/>
          </p:cNvSpPr>
          <p:nvPr/>
        </p:nvSpPr>
        <p:spPr bwMode="auto">
          <a:xfrm>
            <a:off x="4038600" y="4489450"/>
            <a:ext cx="0" cy="381000"/>
          </a:xfrm>
          <a:prstGeom prst="line">
            <a:avLst/>
          </a:prstGeom>
          <a:noFill/>
          <a:ln w="38100">
            <a:solidFill>
              <a:srgbClr val="00206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4538" name="Text Box 24">
            <a:extLst>
              <a:ext uri="{FF2B5EF4-FFF2-40B4-BE49-F238E27FC236}">
                <a16:creationId xmlns:a16="http://schemas.microsoft.com/office/drawing/2014/main" id="{BC2234F4-0887-3C4A-A886-CAC2C4F93357}"/>
              </a:ext>
            </a:extLst>
          </p:cNvPr>
          <p:cNvSpPr txBox="1">
            <a:spLocks noChangeArrowheads="1"/>
          </p:cNvSpPr>
          <p:nvPr/>
        </p:nvSpPr>
        <p:spPr bwMode="auto">
          <a:xfrm>
            <a:off x="3048000" y="4797425"/>
            <a:ext cx="28194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000" b="1" i="1">
                <a:latin typeface="Arial" panose="020B0604020202020204" pitchFamily="34" charset="0"/>
              </a:rPr>
              <a:t>Prevotella </a:t>
            </a:r>
            <a:r>
              <a:rPr lang="en-US" altLang="en-US" sz="2000" b="1">
                <a:latin typeface="Arial" panose="020B0604020202020204" pitchFamily="34" charset="0"/>
              </a:rPr>
              <a:t>spp.</a:t>
            </a:r>
            <a:endParaRPr lang="en-US" altLang="en-US" sz="2000" b="1" i="1">
              <a:latin typeface="Arial" panose="020B0604020202020204" pitchFamily="34" charset="0"/>
            </a:endParaRPr>
          </a:p>
          <a:p>
            <a:pPr>
              <a:spcBef>
                <a:spcPct val="50000"/>
              </a:spcBef>
            </a:pPr>
            <a:r>
              <a:rPr lang="en-US" altLang="en-US" sz="2000" b="1" i="1">
                <a:latin typeface="Arial" panose="020B0604020202020204" pitchFamily="34" charset="0"/>
              </a:rPr>
              <a:t>Porphyromonas </a:t>
            </a:r>
            <a:r>
              <a:rPr lang="en-US" altLang="en-US" sz="2000" b="1">
                <a:latin typeface="Arial" panose="020B0604020202020204" pitchFamily="34" charset="0"/>
              </a:rPr>
              <a:t>spp.</a:t>
            </a:r>
            <a:endParaRPr lang="en-US" altLang="en-US" sz="2000" b="1" i="1">
              <a:latin typeface="Arial" panose="020B0604020202020204" pitchFamily="34" charset="0"/>
            </a:endParaRPr>
          </a:p>
        </p:txBody>
      </p:sp>
      <p:sp>
        <p:nvSpPr>
          <p:cNvPr id="64539" name="Text Box 25">
            <a:extLst>
              <a:ext uri="{FF2B5EF4-FFF2-40B4-BE49-F238E27FC236}">
                <a16:creationId xmlns:a16="http://schemas.microsoft.com/office/drawing/2014/main" id="{CD1DE053-4ED9-9A4F-8841-992CE95A531C}"/>
              </a:ext>
            </a:extLst>
          </p:cNvPr>
          <p:cNvSpPr txBox="1">
            <a:spLocks noChangeArrowheads="1"/>
          </p:cNvSpPr>
          <p:nvPr/>
        </p:nvSpPr>
        <p:spPr bwMode="auto">
          <a:xfrm>
            <a:off x="5767388" y="5732463"/>
            <a:ext cx="18288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2000" b="1">
                <a:solidFill>
                  <a:srgbClr val="FF0000"/>
                </a:solidFill>
                <a:latin typeface="Arial" panose="020B0604020202020204" pitchFamily="34" charset="0"/>
              </a:rPr>
              <a:t>Hemina</a:t>
            </a:r>
          </a:p>
          <a:p>
            <a:pPr>
              <a:spcBef>
                <a:spcPct val="50000"/>
              </a:spcBef>
            </a:pPr>
            <a:r>
              <a:rPr lang="en-US" altLang="en-US" sz="2000" b="1">
                <a:solidFill>
                  <a:srgbClr val="FF0000"/>
                </a:solidFill>
                <a:latin typeface="Arial" panose="020B0604020202020204" pitchFamily="34" charset="0"/>
              </a:rPr>
              <a:t>Proto-heme</a:t>
            </a:r>
          </a:p>
        </p:txBody>
      </p:sp>
      <p:sp>
        <p:nvSpPr>
          <p:cNvPr id="64540" name="Line 27">
            <a:extLst>
              <a:ext uri="{FF2B5EF4-FFF2-40B4-BE49-F238E27FC236}">
                <a16:creationId xmlns:a16="http://schemas.microsoft.com/office/drawing/2014/main" id="{FF471F11-7B55-5946-A35D-7739BA88AF2D}"/>
              </a:ext>
            </a:extLst>
          </p:cNvPr>
          <p:cNvSpPr>
            <a:spLocks noChangeShapeType="1"/>
          </p:cNvSpPr>
          <p:nvPr/>
        </p:nvSpPr>
        <p:spPr bwMode="auto">
          <a:xfrm flipH="1" flipV="1">
            <a:off x="4716463" y="5732463"/>
            <a:ext cx="1008062" cy="576262"/>
          </a:xfrm>
          <a:prstGeom prst="line">
            <a:avLst/>
          </a:prstGeom>
          <a:noFill/>
          <a:ln w="38100">
            <a:solidFill>
              <a:srgbClr val="00206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4541" name="Line 28">
            <a:extLst>
              <a:ext uri="{FF2B5EF4-FFF2-40B4-BE49-F238E27FC236}">
                <a16:creationId xmlns:a16="http://schemas.microsoft.com/office/drawing/2014/main" id="{EB5B0395-4DAA-6F4D-9F56-2739E1DA6AD1}"/>
              </a:ext>
            </a:extLst>
          </p:cNvPr>
          <p:cNvSpPr>
            <a:spLocks noChangeShapeType="1"/>
          </p:cNvSpPr>
          <p:nvPr/>
        </p:nvSpPr>
        <p:spPr bwMode="auto">
          <a:xfrm flipH="1">
            <a:off x="6875463" y="5373688"/>
            <a:ext cx="792162" cy="863600"/>
          </a:xfrm>
          <a:prstGeom prst="line">
            <a:avLst/>
          </a:prstGeom>
          <a:noFill/>
          <a:ln w="38100">
            <a:solidFill>
              <a:srgbClr val="00206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4542" name="Line 29">
            <a:extLst>
              <a:ext uri="{FF2B5EF4-FFF2-40B4-BE49-F238E27FC236}">
                <a16:creationId xmlns:a16="http://schemas.microsoft.com/office/drawing/2014/main" id="{DA8F16B4-F8BC-374C-9CFB-882DDF741526}"/>
              </a:ext>
            </a:extLst>
          </p:cNvPr>
          <p:cNvSpPr>
            <a:spLocks noChangeShapeType="1"/>
          </p:cNvSpPr>
          <p:nvPr/>
        </p:nvSpPr>
        <p:spPr bwMode="auto">
          <a:xfrm>
            <a:off x="6286500" y="4441825"/>
            <a:ext cx="661988" cy="571500"/>
          </a:xfrm>
          <a:prstGeom prst="line">
            <a:avLst/>
          </a:prstGeom>
          <a:noFill/>
          <a:ln w="38100">
            <a:solidFill>
              <a:srgbClr val="00206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4543" name="Line 30">
            <a:extLst>
              <a:ext uri="{FF2B5EF4-FFF2-40B4-BE49-F238E27FC236}">
                <a16:creationId xmlns:a16="http://schemas.microsoft.com/office/drawing/2014/main" id="{50D28E35-3BA5-6344-B524-96A88791E616}"/>
              </a:ext>
            </a:extLst>
          </p:cNvPr>
          <p:cNvSpPr>
            <a:spLocks noChangeShapeType="1"/>
          </p:cNvSpPr>
          <p:nvPr/>
        </p:nvSpPr>
        <p:spPr bwMode="auto">
          <a:xfrm flipV="1">
            <a:off x="6400800" y="3498850"/>
            <a:ext cx="533400" cy="457200"/>
          </a:xfrm>
          <a:prstGeom prst="line">
            <a:avLst/>
          </a:prstGeom>
          <a:noFill/>
          <a:ln w="38100">
            <a:solidFill>
              <a:srgbClr val="00206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4544" name="Text Box 2">
            <a:extLst>
              <a:ext uri="{FF2B5EF4-FFF2-40B4-BE49-F238E27FC236}">
                <a16:creationId xmlns:a16="http://schemas.microsoft.com/office/drawing/2014/main" id="{6E1DF322-745D-5D4B-B6C9-2C946C20F6D4}"/>
              </a:ext>
            </a:extLst>
          </p:cNvPr>
          <p:cNvSpPr txBox="1">
            <a:spLocks noChangeArrowheads="1"/>
          </p:cNvSpPr>
          <p:nvPr/>
        </p:nvSpPr>
        <p:spPr bwMode="auto">
          <a:xfrm>
            <a:off x="4067175" y="1341438"/>
            <a:ext cx="5762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b="1">
                <a:solidFill>
                  <a:srgbClr val="FF0000"/>
                </a:solidFill>
                <a:latin typeface="Arial" panose="020B0604020202020204" pitchFamily="34" charset="0"/>
              </a:rPr>
              <a:t>O</a:t>
            </a:r>
            <a:r>
              <a:rPr lang="en-US" altLang="en-US" sz="2000" b="1" baseline="-25000">
                <a:solidFill>
                  <a:srgbClr val="FF0000"/>
                </a:solidFill>
                <a:latin typeface="Arial" panose="020B0604020202020204" pitchFamily="34" charset="0"/>
              </a:rPr>
              <a:t>2</a:t>
            </a:r>
            <a:endParaRPr lang="en-US" altLang="en-US">
              <a:solidFill>
                <a:srgbClr val="FF0000"/>
              </a:solidFill>
              <a:latin typeface="Arial" panose="020B0604020202020204" pitchFamily="34" charset="0"/>
            </a:endParaRPr>
          </a:p>
        </p:txBody>
      </p:sp>
      <p:sp>
        <p:nvSpPr>
          <p:cNvPr id="64545" name="Rectangle 2">
            <a:extLst>
              <a:ext uri="{FF2B5EF4-FFF2-40B4-BE49-F238E27FC236}">
                <a16:creationId xmlns:a16="http://schemas.microsoft.com/office/drawing/2014/main" id="{5DB962AB-4A60-E14C-9625-0C6D157B75D5}"/>
              </a:ext>
            </a:extLst>
          </p:cNvPr>
          <p:cNvSpPr>
            <a:spLocks noChangeArrowheads="1"/>
          </p:cNvSpPr>
          <p:nvPr/>
        </p:nvSpPr>
        <p:spPr bwMode="auto">
          <a:xfrm>
            <a:off x="6875463" y="1628775"/>
            <a:ext cx="8524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r>
              <a:rPr lang="en-US" altLang="en-US" sz="1800" b="1">
                <a:solidFill>
                  <a:srgbClr val="FF0000"/>
                </a:solidFill>
                <a:latin typeface="Arial" panose="020B0604020202020204" pitchFamily="34" charset="0"/>
              </a:rPr>
              <a:t>Saliva</a:t>
            </a:r>
            <a:endParaRPr lang="en-US" altLang="en-US" sz="1800"/>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C90E9-C88B-6D4A-BD11-E0CCC1275499}"/>
              </a:ext>
            </a:extLst>
          </p:cNvPr>
          <p:cNvSpPr>
            <a:spLocks noGrp="1"/>
          </p:cNvSpPr>
          <p:nvPr>
            <p:ph type="title"/>
          </p:nvPr>
        </p:nvSpPr>
        <p:spPr>
          <a:xfrm>
            <a:off x="426128" y="260648"/>
            <a:ext cx="8260672" cy="936104"/>
          </a:xfrm>
        </p:spPr>
        <p:txBody>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r>
              <a:rPr lang="en-US" altLang="en-US" sz="2600">
                <a:solidFill>
                  <a:srgbClr val="47534C"/>
                </a:solidFill>
                <a:effectLst>
                  <a:outerShdw blurRad="38100" dist="38100" dir="2700000" algn="tl">
                    <a:srgbClr val="C0C0C0"/>
                  </a:outerShdw>
                </a:effectLst>
                <a:latin typeface="Book Antiqua" panose="02040602050305030304" pitchFamily="18" charset="0"/>
              </a:rPr>
              <a:t>Interações da microbiota na terapia medicamentosa</a:t>
            </a:r>
          </a:p>
        </p:txBody>
      </p:sp>
      <p:pic>
        <p:nvPicPr>
          <p:cNvPr id="65540" name="Content Placeholder 7" descr="Captura de Tela 2012-08-20 às 22.40.46.png">
            <a:extLst>
              <a:ext uri="{FF2B5EF4-FFF2-40B4-BE49-F238E27FC236}">
                <a16:creationId xmlns:a16="http://schemas.microsoft.com/office/drawing/2014/main" id="{4F0A2EA7-2B7C-5C4D-A9E2-E67B79F20838}"/>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244" r="687"/>
          <a:stretch>
            <a:fillRect/>
          </a:stretch>
        </p:blipFill>
        <p:spPr>
          <a:xfrm>
            <a:off x="323850" y="1341438"/>
            <a:ext cx="4968875" cy="4065587"/>
          </a:xfrm>
        </p:spPr>
      </p:pic>
      <p:sp>
        <p:nvSpPr>
          <p:cNvPr id="65541" name="TextBox 2">
            <a:extLst>
              <a:ext uri="{FF2B5EF4-FFF2-40B4-BE49-F238E27FC236}">
                <a16:creationId xmlns:a16="http://schemas.microsoft.com/office/drawing/2014/main" id="{5DDA2A29-FD69-2E46-A072-7D67A16ED1AB}"/>
              </a:ext>
            </a:extLst>
          </p:cNvPr>
          <p:cNvSpPr txBox="1">
            <a:spLocks noChangeArrowheads="1"/>
          </p:cNvSpPr>
          <p:nvPr/>
        </p:nvSpPr>
        <p:spPr bwMode="auto">
          <a:xfrm>
            <a:off x="5730875" y="2133600"/>
            <a:ext cx="3184525"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lgn="ctr" eaLnBrk="1" hangingPunct="1"/>
            <a:r>
              <a:rPr lang="pt-BR" altLang="en-US" sz="1800" b="1"/>
              <a:t>Sulfassalazina</a:t>
            </a:r>
          </a:p>
          <a:p>
            <a:pPr algn="ctr" eaLnBrk="1" hangingPunct="1"/>
            <a:r>
              <a:rPr lang="pt-BR" altLang="en-US" sz="1400" b="1"/>
              <a:t>(anti-inflamatório)  </a:t>
            </a:r>
            <a:r>
              <a:rPr lang="pt-BR" altLang="en-US" sz="1800" b="1">
                <a:solidFill>
                  <a:srgbClr val="3366FF"/>
                </a:solidFill>
              </a:rPr>
              <a:t>(azoredutases)</a:t>
            </a:r>
          </a:p>
          <a:p>
            <a:pPr algn="ctr" eaLnBrk="1" hangingPunct="1"/>
            <a:r>
              <a:rPr lang="pt-BR" altLang="en-US" b="1">
                <a:solidFill>
                  <a:srgbClr val="3366FF"/>
                </a:solidFill>
              </a:rPr>
              <a:t> </a:t>
            </a:r>
          </a:p>
          <a:p>
            <a:pPr algn="ctr" eaLnBrk="1" hangingPunct="1"/>
            <a:r>
              <a:rPr lang="pt-BR" altLang="en-US" sz="1800">
                <a:solidFill>
                  <a:schemeClr val="tx2"/>
                </a:solidFill>
              </a:rPr>
              <a:t>ácido 5-amino-salicílico</a:t>
            </a:r>
            <a:endParaRPr lang="pt-BR" altLang="en-US" sz="1800" b="1">
              <a:solidFill>
                <a:srgbClr val="3366FF"/>
              </a:solidFill>
            </a:endParaRPr>
          </a:p>
        </p:txBody>
      </p:sp>
      <p:sp>
        <p:nvSpPr>
          <p:cNvPr id="65542" name="TextBox 3">
            <a:extLst>
              <a:ext uri="{FF2B5EF4-FFF2-40B4-BE49-F238E27FC236}">
                <a16:creationId xmlns:a16="http://schemas.microsoft.com/office/drawing/2014/main" id="{39D88419-7CAB-ED4B-9204-4CADF71D0DC6}"/>
              </a:ext>
            </a:extLst>
          </p:cNvPr>
          <p:cNvSpPr txBox="1">
            <a:spLocks noChangeArrowheads="1"/>
          </p:cNvSpPr>
          <p:nvPr/>
        </p:nvSpPr>
        <p:spPr bwMode="auto">
          <a:xfrm>
            <a:off x="5076825" y="4149725"/>
            <a:ext cx="403225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lgn="ctr" eaLnBrk="1" hangingPunct="1"/>
            <a:r>
              <a:rPr lang="pt-BR" altLang="en-US" sz="1600" b="1"/>
              <a:t>Digoxina</a:t>
            </a:r>
          </a:p>
          <a:p>
            <a:pPr algn="ctr" eaLnBrk="1" hangingPunct="1"/>
            <a:r>
              <a:rPr lang="pt-BR" altLang="en-US" sz="1200" b="1"/>
              <a:t>(tratamento de insuficiência cardíaca)</a:t>
            </a:r>
          </a:p>
          <a:p>
            <a:pPr algn="ctr" eaLnBrk="1" hangingPunct="1"/>
            <a:r>
              <a:rPr lang="pt-BR" altLang="en-US" sz="1600" b="1" i="1">
                <a:solidFill>
                  <a:srgbClr val="FF0000"/>
                </a:solidFill>
              </a:rPr>
              <a:t>(ligação dupla no anel de lactona )</a:t>
            </a:r>
          </a:p>
        </p:txBody>
      </p:sp>
      <p:sp>
        <p:nvSpPr>
          <p:cNvPr id="65543" name="TextBox 4">
            <a:extLst>
              <a:ext uri="{FF2B5EF4-FFF2-40B4-BE49-F238E27FC236}">
                <a16:creationId xmlns:a16="http://schemas.microsoft.com/office/drawing/2014/main" id="{3A592C95-9183-AB4C-89F0-86DA85B7EEE7}"/>
              </a:ext>
            </a:extLst>
          </p:cNvPr>
          <p:cNvSpPr txBox="1">
            <a:spLocks noChangeArrowheads="1"/>
          </p:cNvSpPr>
          <p:nvPr/>
        </p:nvSpPr>
        <p:spPr bwMode="auto">
          <a:xfrm>
            <a:off x="2320925" y="5373688"/>
            <a:ext cx="67151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lgn="ctr" eaLnBrk="1" hangingPunct="1"/>
            <a:r>
              <a:rPr lang="pt-BR" altLang="en-US" sz="1800" b="1"/>
              <a:t>Levodopa (</a:t>
            </a:r>
            <a:r>
              <a:rPr lang="pt-BR" altLang="en-US" sz="1800" b="1" i="1"/>
              <a:t>Parkinson</a:t>
            </a:r>
            <a:r>
              <a:rPr lang="pt-BR" altLang="en-US" sz="1800" b="1"/>
              <a:t>)</a:t>
            </a:r>
          </a:p>
          <a:p>
            <a:pPr algn="ctr" eaLnBrk="1" hangingPunct="1"/>
            <a:r>
              <a:rPr lang="pt-BR" altLang="en-US" sz="1800" b="1">
                <a:solidFill>
                  <a:srgbClr val="3366FF"/>
                </a:solidFill>
              </a:rPr>
              <a:t>Descarboxilação – passagem barreira hemato-encefálica</a:t>
            </a:r>
          </a:p>
          <a:p>
            <a:pPr algn="ctr" eaLnBrk="1" hangingPunct="1"/>
            <a:r>
              <a:rPr lang="pt-BR" altLang="en-US" sz="1800" b="1">
                <a:solidFill>
                  <a:srgbClr val="FF0000"/>
                </a:solidFill>
              </a:rPr>
              <a:t> Biotransformação no intestino</a:t>
            </a:r>
          </a:p>
        </p:txBody>
      </p:sp>
      <p:sp>
        <p:nvSpPr>
          <p:cNvPr id="65544" name="CaixaDeTexto 2">
            <a:extLst>
              <a:ext uri="{FF2B5EF4-FFF2-40B4-BE49-F238E27FC236}">
                <a16:creationId xmlns:a16="http://schemas.microsoft.com/office/drawing/2014/main" id="{C1EE0427-3540-514D-891E-EF861DBDD3C2}"/>
              </a:ext>
            </a:extLst>
          </p:cNvPr>
          <p:cNvSpPr txBox="1">
            <a:spLocks noChangeArrowheads="1"/>
          </p:cNvSpPr>
          <p:nvPr/>
        </p:nvSpPr>
        <p:spPr bwMode="auto">
          <a:xfrm>
            <a:off x="107950" y="6289675"/>
            <a:ext cx="5946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eaLnBrk="1" hangingPunct="1"/>
            <a:r>
              <a:rPr lang="en-GB" altLang="en-US" sz="1400" b="1"/>
              <a:t>Is It Time for a Metagenomic Basis of Therapeutics?</a:t>
            </a:r>
            <a:endParaRPr lang="en-US" altLang="en-US" sz="1400" b="1"/>
          </a:p>
          <a:p>
            <a:pPr eaLnBrk="1" hangingPunct="1"/>
            <a:r>
              <a:rPr lang="en-US" altLang="en-US" sz="1400" b="1"/>
              <a:t>Therapeutic Modulation of Microbiota-Host Metabolic Interactions.</a:t>
            </a:r>
            <a:endParaRPr lang="pt-BR" altLang="en-US" sz="1400" b="1"/>
          </a:p>
        </p:txBody>
      </p:sp>
      <p:cxnSp>
        <p:nvCxnSpPr>
          <p:cNvPr id="4" name="Conector de seta reta 3">
            <a:extLst>
              <a:ext uri="{FF2B5EF4-FFF2-40B4-BE49-F238E27FC236}">
                <a16:creationId xmlns:a16="http://schemas.microsoft.com/office/drawing/2014/main" id="{6A88B8ED-D031-6C4C-8249-E99AFA2B890A}"/>
              </a:ext>
            </a:extLst>
          </p:cNvPr>
          <p:cNvCxnSpPr/>
          <p:nvPr/>
        </p:nvCxnSpPr>
        <p:spPr>
          <a:xfrm flipH="1">
            <a:off x="7308304" y="2996952"/>
            <a:ext cx="15131" cy="36004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0" name="Forma livre 9">
            <a:extLst>
              <a:ext uri="{FF2B5EF4-FFF2-40B4-BE49-F238E27FC236}">
                <a16:creationId xmlns:a16="http://schemas.microsoft.com/office/drawing/2014/main" id="{990E8B3B-92F9-1F4F-AD2C-C946A7A77568}"/>
              </a:ext>
            </a:extLst>
          </p:cNvPr>
          <p:cNvSpPr/>
          <p:nvPr/>
        </p:nvSpPr>
        <p:spPr>
          <a:xfrm>
            <a:off x="1875099" y="2209129"/>
            <a:ext cx="4224759" cy="1075855"/>
          </a:xfrm>
          <a:custGeom>
            <a:avLst/>
            <a:gdLst>
              <a:gd name="connsiteX0" fmla="*/ 0 w 4224759"/>
              <a:gd name="connsiteY0" fmla="*/ 1147529 h 1181697"/>
              <a:gd name="connsiteX1" fmla="*/ 1192192 w 4224759"/>
              <a:gd name="connsiteY1" fmla="*/ 1066506 h 1181697"/>
              <a:gd name="connsiteX2" fmla="*/ 2210764 w 4224759"/>
              <a:gd name="connsiteY2" fmla="*/ 198405 h 1181697"/>
              <a:gd name="connsiteX3" fmla="*/ 3171463 w 4224759"/>
              <a:gd name="connsiteY3" fmla="*/ 1636 h 1181697"/>
              <a:gd name="connsiteX4" fmla="*/ 4224759 w 4224759"/>
              <a:gd name="connsiteY4" fmla="*/ 256279 h 1181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4759" h="1181697">
                <a:moveTo>
                  <a:pt x="0" y="1147529"/>
                </a:moveTo>
                <a:cubicBezTo>
                  <a:pt x="411865" y="1186111"/>
                  <a:pt x="823731" y="1224693"/>
                  <a:pt x="1192192" y="1066506"/>
                </a:cubicBezTo>
                <a:cubicBezTo>
                  <a:pt x="1560653" y="908319"/>
                  <a:pt x="1880886" y="375883"/>
                  <a:pt x="2210764" y="198405"/>
                </a:cubicBezTo>
                <a:cubicBezTo>
                  <a:pt x="2540643" y="20927"/>
                  <a:pt x="2835797" y="-8010"/>
                  <a:pt x="3171463" y="1636"/>
                </a:cubicBezTo>
                <a:cubicBezTo>
                  <a:pt x="3507129" y="11282"/>
                  <a:pt x="3865944" y="133780"/>
                  <a:pt x="4224759" y="256279"/>
                </a:cubicBezTo>
              </a:path>
            </a:pathLst>
          </a:custGeom>
          <a:ln>
            <a:tailEnd type="stealth"/>
          </a:ln>
        </p:spPr>
        <p:style>
          <a:lnRef idx="3">
            <a:schemeClr val="accent1"/>
          </a:lnRef>
          <a:fillRef idx="0">
            <a:schemeClr val="accent1"/>
          </a:fillRef>
          <a:effectRef idx="2">
            <a:schemeClr val="accent1"/>
          </a:effectRef>
          <a:fontRef idx="minor">
            <a:schemeClr val="tx1"/>
          </a:fontRef>
        </p:style>
        <p:txBody>
          <a:bodyPr anchor="ctr"/>
          <a:lstStyle/>
          <a:p>
            <a:pPr algn="ctr">
              <a:defRPr/>
            </a:pPr>
            <a:endParaRPr lang="pt-BR"/>
          </a:p>
        </p:txBody>
      </p:sp>
      <p:sp>
        <p:nvSpPr>
          <p:cNvPr id="13" name="Forma livre 12">
            <a:extLst>
              <a:ext uri="{FF2B5EF4-FFF2-40B4-BE49-F238E27FC236}">
                <a16:creationId xmlns:a16="http://schemas.microsoft.com/office/drawing/2014/main" id="{78118883-B3F0-2F4F-B428-AA567C5AC0B6}"/>
              </a:ext>
            </a:extLst>
          </p:cNvPr>
          <p:cNvSpPr/>
          <p:nvPr/>
        </p:nvSpPr>
        <p:spPr>
          <a:xfrm>
            <a:off x="1863524" y="3789040"/>
            <a:ext cx="4606724" cy="851430"/>
          </a:xfrm>
          <a:custGeom>
            <a:avLst/>
            <a:gdLst>
              <a:gd name="connsiteX0" fmla="*/ 0 w 4653023"/>
              <a:gd name="connsiteY0" fmla="*/ 40885 h 1066508"/>
              <a:gd name="connsiteX1" fmla="*/ 1053296 w 4653023"/>
              <a:gd name="connsiteY1" fmla="*/ 87184 h 1066508"/>
              <a:gd name="connsiteX2" fmla="*/ 1504709 w 4653023"/>
              <a:gd name="connsiteY2" fmla="*/ 816389 h 1066508"/>
              <a:gd name="connsiteX3" fmla="*/ 2453833 w 4653023"/>
              <a:gd name="connsiteY3" fmla="*/ 1059457 h 1066508"/>
              <a:gd name="connsiteX4" fmla="*/ 3217762 w 4653023"/>
              <a:gd name="connsiteY4" fmla="*/ 966860 h 1066508"/>
              <a:gd name="connsiteX5" fmla="*/ 3669175 w 4653023"/>
              <a:gd name="connsiteY5" fmla="*/ 619619 h 1066508"/>
              <a:gd name="connsiteX6" fmla="*/ 3946967 w 4653023"/>
              <a:gd name="connsiteY6" fmla="*/ 295528 h 1066508"/>
              <a:gd name="connsiteX7" fmla="*/ 4653023 w 4653023"/>
              <a:gd name="connsiteY7" fmla="*/ 527022 h 1066508"/>
              <a:gd name="connsiteX0" fmla="*/ 0 w 4653023"/>
              <a:gd name="connsiteY0" fmla="*/ 40885 h 1066508"/>
              <a:gd name="connsiteX1" fmla="*/ 1053296 w 4653023"/>
              <a:gd name="connsiteY1" fmla="*/ 87184 h 1066508"/>
              <a:gd name="connsiteX2" fmla="*/ 1504709 w 4653023"/>
              <a:gd name="connsiteY2" fmla="*/ 816389 h 1066508"/>
              <a:gd name="connsiteX3" fmla="*/ 2453833 w 4653023"/>
              <a:gd name="connsiteY3" fmla="*/ 1059457 h 1066508"/>
              <a:gd name="connsiteX4" fmla="*/ 3217762 w 4653023"/>
              <a:gd name="connsiteY4" fmla="*/ 966860 h 1066508"/>
              <a:gd name="connsiteX5" fmla="*/ 3669175 w 4653023"/>
              <a:gd name="connsiteY5" fmla="*/ 619619 h 1066508"/>
              <a:gd name="connsiteX6" fmla="*/ 4653023 w 4653023"/>
              <a:gd name="connsiteY6" fmla="*/ 527022 h 1066508"/>
              <a:gd name="connsiteX0" fmla="*/ 0 w 4653023"/>
              <a:gd name="connsiteY0" fmla="*/ 40885 h 1072796"/>
              <a:gd name="connsiteX1" fmla="*/ 1053296 w 4653023"/>
              <a:gd name="connsiteY1" fmla="*/ 87184 h 1072796"/>
              <a:gd name="connsiteX2" fmla="*/ 1504709 w 4653023"/>
              <a:gd name="connsiteY2" fmla="*/ 816389 h 1072796"/>
              <a:gd name="connsiteX3" fmla="*/ 2453833 w 4653023"/>
              <a:gd name="connsiteY3" fmla="*/ 1059457 h 1072796"/>
              <a:gd name="connsiteX4" fmla="*/ 3217762 w 4653023"/>
              <a:gd name="connsiteY4" fmla="*/ 966860 h 1072796"/>
              <a:gd name="connsiteX5" fmla="*/ 3692324 w 4653023"/>
              <a:gd name="connsiteY5" fmla="*/ 353401 h 1072796"/>
              <a:gd name="connsiteX6" fmla="*/ 4653023 w 4653023"/>
              <a:gd name="connsiteY6" fmla="*/ 527022 h 1072796"/>
              <a:gd name="connsiteX0" fmla="*/ 0 w 4653023"/>
              <a:gd name="connsiteY0" fmla="*/ 40885 h 1067454"/>
              <a:gd name="connsiteX1" fmla="*/ 1053296 w 4653023"/>
              <a:gd name="connsiteY1" fmla="*/ 87184 h 1067454"/>
              <a:gd name="connsiteX2" fmla="*/ 1504709 w 4653023"/>
              <a:gd name="connsiteY2" fmla="*/ 816389 h 1067454"/>
              <a:gd name="connsiteX3" fmla="*/ 2453833 w 4653023"/>
              <a:gd name="connsiteY3" fmla="*/ 1059457 h 1067454"/>
              <a:gd name="connsiteX4" fmla="*/ 3217762 w 4653023"/>
              <a:gd name="connsiteY4" fmla="*/ 966860 h 1067454"/>
              <a:gd name="connsiteX5" fmla="*/ 3727048 w 4653023"/>
              <a:gd name="connsiteY5" fmla="*/ 561746 h 1067454"/>
              <a:gd name="connsiteX6" fmla="*/ 4653023 w 4653023"/>
              <a:gd name="connsiteY6" fmla="*/ 527022 h 1067454"/>
              <a:gd name="connsiteX0" fmla="*/ 0 w 4606724"/>
              <a:gd name="connsiteY0" fmla="*/ 40885 h 1067454"/>
              <a:gd name="connsiteX1" fmla="*/ 1053296 w 4606724"/>
              <a:gd name="connsiteY1" fmla="*/ 87184 h 1067454"/>
              <a:gd name="connsiteX2" fmla="*/ 1504709 w 4606724"/>
              <a:gd name="connsiteY2" fmla="*/ 816389 h 1067454"/>
              <a:gd name="connsiteX3" fmla="*/ 2453833 w 4606724"/>
              <a:gd name="connsiteY3" fmla="*/ 1059457 h 1067454"/>
              <a:gd name="connsiteX4" fmla="*/ 3217762 w 4606724"/>
              <a:gd name="connsiteY4" fmla="*/ 966860 h 1067454"/>
              <a:gd name="connsiteX5" fmla="*/ 3727048 w 4606724"/>
              <a:gd name="connsiteY5" fmla="*/ 561746 h 1067454"/>
              <a:gd name="connsiteX6" fmla="*/ 4606724 w 4606724"/>
              <a:gd name="connsiteY6" fmla="*/ 654344 h 106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6724" h="1067454">
                <a:moveTo>
                  <a:pt x="0" y="40885"/>
                </a:moveTo>
                <a:cubicBezTo>
                  <a:pt x="401255" y="-591"/>
                  <a:pt x="802511" y="-42067"/>
                  <a:pt x="1053296" y="87184"/>
                </a:cubicBezTo>
                <a:cubicBezTo>
                  <a:pt x="1304081" y="216435"/>
                  <a:pt x="1271286" y="654344"/>
                  <a:pt x="1504709" y="816389"/>
                </a:cubicBezTo>
                <a:cubicBezTo>
                  <a:pt x="1738132" y="978435"/>
                  <a:pt x="2168324" y="1034379"/>
                  <a:pt x="2453833" y="1059457"/>
                </a:cubicBezTo>
                <a:cubicBezTo>
                  <a:pt x="2739342" y="1084535"/>
                  <a:pt x="3005559" y="1049812"/>
                  <a:pt x="3217762" y="966860"/>
                </a:cubicBezTo>
                <a:cubicBezTo>
                  <a:pt x="3429965" y="883908"/>
                  <a:pt x="3495554" y="613832"/>
                  <a:pt x="3727048" y="561746"/>
                </a:cubicBezTo>
                <a:cubicBezTo>
                  <a:pt x="3958542" y="509660"/>
                  <a:pt x="4401756" y="673635"/>
                  <a:pt x="4606724" y="654344"/>
                </a:cubicBezTo>
              </a:path>
            </a:pathLst>
          </a:custGeom>
          <a:ln>
            <a:tailEnd type="stealth"/>
          </a:ln>
        </p:spPr>
        <p:style>
          <a:lnRef idx="3">
            <a:schemeClr val="accent4"/>
          </a:lnRef>
          <a:fillRef idx="0">
            <a:schemeClr val="accent4"/>
          </a:fillRef>
          <a:effectRef idx="2">
            <a:schemeClr val="accent4"/>
          </a:effectRef>
          <a:fontRef idx="minor">
            <a:schemeClr val="tx1"/>
          </a:fontRef>
        </p:style>
        <p:txBody>
          <a:bodyPr anchor="ctr"/>
          <a:lstStyle/>
          <a:p>
            <a:pPr algn="ctr">
              <a:defRPr/>
            </a:pPr>
            <a:endParaRPr lang="pt-BR"/>
          </a:p>
        </p:txBody>
      </p:sp>
      <p:sp>
        <p:nvSpPr>
          <p:cNvPr id="14" name="Forma livre 13">
            <a:extLst>
              <a:ext uri="{FF2B5EF4-FFF2-40B4-BE49-F238E27FC236}">
                <a16:creationId xmlns:a16="http://schemas.microsoft.com/office/drawing/2014/main" id="{63F5A19A-E0F7-8345-B774-6869044F2731}"/>
              </a:ext>
            </a:extLst>
          </p:cNvPr>
          <p:cNvSpPr/>
          <p:nvPr/>
        </p:nvSpPr>
        <p:spPr>
          <a:xfrm>
            <a:off x="1863524" y="4514127"/>
            <a:ext cx="2492452" cy="1075113"/>
          </a:xfrm>
          <a:custGeom>
            <a:avLst/>
            <a:gdLst>
              <a:gd name="connsiteX0" fmla="*/ 0 w 2280213"/>
              <a:gd name="connsiteY0" fmla="*/ 0 h 1356198"/>
              <a:gd name="connsiteX1" fmla="*/ 636608 w 2280213"/>
              <a:gd name="connsiteY1" fmla="*/ 578734 h 1356198"/>
              <a:gd name="connsiteX2" fmla="*/ 1747777 w 2280213"/>
              <a:gd name="connsiteY2" fmla="*/ 1250065 h 1356198"/>
              <a:gd name="connsiteX3" fmla="*/ 2280213 w 2280213"/>
              <a:gd name="connsiteY3" fmla="*/ 1354238 h 1356198"/>
            </a:gdLst>
            <a:ahLst/>
            <a:cxnLst>
              <a:cxn ang="0">
                <a:pos x="connsiteX0" y="connsiteY0"/>
              </a:cxn>
              <a:cxn ang="0">
                <a:pos x="connsiteX1" y="connsiteY1"/>
              </a:cxn>
              <a:cxn ang="0">
                <a:pos x="connsiteX2" y="connsiteY2"/>
              </a:cxn>
              <a:cxn ang="0">
                <a:pos x="connsiteX3" y="connsiteY3"/>
              </a:cxn>
            </a:cxnLst>
            <a:rect l="l" t="t" r="r" b="b"/>
            <a:pathLst>
              <a:path w="2280213" h="1356198">
                <a:moveTo>
                  <a:pt x="0" y="0"/>
                </a:moveTo>
                <a:cubicBezTo>
                  <a:pt x="172656" y="185195"/>
                  <a:pt x="345312" y="370390"/>
                  <a:pt x="636608" y="578734"/>
                </a:cubicBezTo>
                <a:cubicBezTo>
                  <a:pt x="927904" y="787078"/>
                  <a:pt x="1473843" y="1120814"/>
                  <a:pt x="1747777" y="1250065"/>
                </a:cubicBezTo>
                <a:cubicBezTo>
                  <a:pt x="2021711" y="1379316"/>
                  <a:pt x="2280213" y="1354238"/>
                  <a:pt x="2280213" y="1354238"/>
                </a:cubicBezTo>
              </a:path>
            </a:pathLst>
          </a:custGeom>
          <a:ln>
            <a:tailEnd type="stealth"/>
          </a:ln>
        </p:spPr>
        <p:style>
          <a:lnRef idx="3">
            <a:schemeClr val="accent2"/>
          </a:lnRef>
          <a:fillRef idx="0">
            <a:schemeClr val="accent2"/>
          </a:fillRef>
          <a:effectRef idx="2">
            <a:schemeClr val="accent2"/>
          </a:effectRef>
          <a:fontRef idx="minor">
            <a:schemeClr val="tx1"/>
          </a:fontRef>
        </p:style>
        <p:txBody>
          <a:bodyPr anchor="ctr"/>
          <a:lstStyle/>
          <a:p>
            <a:pPr algn="ctr">
              <a:defRPr/>
            </a:pPr>
            <a:endParaRPr lang="pt-BR"/>
          </a:p>
        </p:txBody>
      </p:sp>
      <p:sp>
        <p:nvSpPr>
          <p:cNvPr id="65555" name="Retângulo 14">
            <a:extLst>
              <a:ext uri="{FF2B5EF4-FFF2-40B4-BE49-F238E27FC236}">
                <a16:creationId xmlns:a16="http://schemas.microsoft.com/office/drawing/2014/main" id="{2A8C43F3-B932-C04D-93D2-29CBE10408ED}"/>
              </a:ext>
            </a:extLst>
          </p:cNvPr>
          <p:cNvSpPr>
            <a:spLocks noChangeArrowheads="1"/>
          </p:cNvSpPr>
          <p:nvPr/>
        </p:nvSpPr>
        <p:spPr bwMode="auto">
          <a:xfrm>
            <a:off x="6135688" y="4868863"/>
            <a:ext cx="1914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r>
              <a:rPr lang="pt-BR" altLang="en-US" sz="1800" i="1">
                <a:solidFill>
                  <a:srgbClr val="333333"/>
                </a:solidFill>
                <a:latin typeface="inherit" charset="0"/>
              </a:rPr>
              <a:t>Eggerthella lenta</a:t>
            </a:r>
            <a:endParaRPr lang="pt-BR" altLang="en-US" sz="1800"/>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9BD579-76C1-EA44-8AB6-0F4E759AEF8A}"/>
              </a:ext>
            </a:extLst>
          </p:cNvPr>
          <p:cNvSpPr>
            <a:spLocks noGrp="1"/>
          </p:cNvSpPr>
          <p:nvPr>
            <p:ph type="title"/>
          </p:nvPr>
        </p:nvSpPr>
        <p:spPr/>
        <p:txBody>
          <a:bodyPr rtlCol="0"/>
          <a:lstStyle/>
          <a:p>
            <a:pPr eaLnBrk="1" fontAlgn="auto" hangingPunct="1">
              <a:spcAft>
                <a:spcPts val="0"/>
              </a:spcAft>
              <a:defRPr/>
            </a:pPr>
            <a:r>
              <a:rPr lang="en-US" dirty="0" err="1">
                <a:ea typeface="+mj-ea"/>
                <a:cs typeface="+mj-cs"/>
              </a:rPr>
              <a:t>Microbiota</a:t>
            </a:r>
            <a:r>
              <a:rPr lang="en-US" dirty="0">
                <a:ea typeface="+mj-ea"/>
                <a:cs typeface="+mj-cs"/>
              </a:rPr>
              <a:t>: </a:t>
            </a:r>
            <a:r>
              <a:rPr lang="en-US" dirty="0" err="1">
                <a:ea typeface="+mj-ea"/>
                <a:cs typeface="+mj-cs"/>
              </a:rPr>
              <a:t>potencialmente</a:t>
            </a:r>
            <a:r>
              <a:rPr lang="en-US" dirty="0">
                <a:ea typeface="+mj-ea"/>
                <a:cs typeface="+mj-cs"/>
              </a:rPr>
              <a:t> </a:t>
            </a:r>
            <a:r>
              <a:rPr lang="en-US" dirty="0" err="1">
                <a:ea typeface="+mj-ea"/>
                <a:cs typeface="+mj-cs"/>
              </a:rPr>
              <a:t>patogênicas</a:t>
            </a:r>
            <a:endParaRPr lang="pt-BR" dirty="0">
              <a:ea typeface="+mj-ea"/>
              <a:cs typeface="+mj-cs"/>
            </a:endParaRPr>
          </a:p>
        </p:txBody>
      </p:sp>
      <p:pic>
        <p:nvPicPr>
          <p:cNvPr id="46084" name="Picture 2">
            <a:extLst>
              <a:ext uri="{FF2B5EF4-FFF2-40B4-BE49-F238E27FC236}">
                <a16:creationId xmlns:a16="http://schemas.microsoft.com/office/drawing/2014/main" id="{A70813F5-66DF-6146-99F2-57F2B1EF63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738" y="1484313"/>
            <a:ext cx="4824412" cy="518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m 5" descr="diarreia-2.jpg">
            <a:extLst>
              <a:ext uri="{FF2B5EF4-FFF2-40B4-BE49-F238E27FC236}">
                <a16:creationId xmlns:a16="http://schemas.microsoft.com/office/drawing/2014/main" id="{87BEF2F3-EA6F-6942-9EC8-55F3037B0897}"/>
              </a:ext>
            </a:extLst>
          </p:cNvPr>
          <p:cNvPicPr>
            <a:picLocks noChangeAspect="1"/>
          </p:cNvPicPr>
          <p:nvPr/>
        </p:nvPicPr>
        <p:blipFill>
          <a:blip r:embed="rId3"/>
          <a:srcRect/>
          <a:stretch>
            <a:fillRect/>
          </a:stretch>
        </p:blipFill>
        <p:spPr bwMode="auto">
          <a:xfrm>
            <a:off x="611560" y="2276872"/>
            <a:ext cx="3240360" cy="34060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5954754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24845-08C2-B342-BC0B-FA6B9F92D036}"/>
              </a:ext>
            </a:extLst>
          </p:cNvPr>
          <p:cNvSpPr>
            <a:spLocks noGrp="1"/>
          </p:cNvSpPr>
          <p:nvPr>
            <p:ph type="title"/>
          </p:nvPr>
        </p:nvSpPr>
        <p:spPr>
          <a:xfrm>
            <a:off x="426128" y="260648"/>
            <a:ext cx="8260672" cy="936104"/>
          </a:xfrm>
        </p:spPr>
        <p:txBody>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r>
              <a:rPr lang="en-US" altLang="en-US" sz="4400">
                <a:solidFill>
                  <a:srgbClr val="47534C"/>
                </a:solidFill>
                <a:effectLst>
                  <a:outerShdw blurRad="38100" dist="38100" dir="2700000" algn="tl">
                    <a:srgbClr val="C0C0C0"/>
                  </a:outerShdw>
                </a:effectLst>
                <a:latin typeface="Book Antiqua" panose="02040602050305030304" pitchFamily="18" charset="0"/>
              </a:rPr>
              <a:t>Disbioses</a:t>
            </a:r>
          </a:p>
        </p:txBody>
      </p:sp>
      <p:sp>
        <p:nvSpPr>
          <p:cNvPr id="3" name="Content Placeholder 2">
            <a:extLst>
              <a:ext uri="{FF2B5EF4-FFF2-40B4-BE49-F238E27FC236}">
                <a16:creationId xmlns:a16="http://schemas.microsoft.com/office/drawing/2014/main" id="{0F2CAEA1-D1C6-0A49-8460-7435B43D5C90}"/>
              </a:ext>
            </a:extLst>
          </p:cNvPr>
          <p:cNvSpPr>
            <a:spLocks noGrp="1"/>
          </p:cNvSpPr>
          <p:nvPr>
            <p:ph idx="1"/>
          </p:nvPr>
        </p:nvSpPr>
        <p:spPr>
          <a:xfrm>
            <a:off x="250825" y="1412875"/>
            <a:ext cx="8642350" cy="863600"/>
          </a:xfrm>
        </p:spPr>
        <p:txBody>
          <a:bodyPr/>
          <a:lstStyle/>
          <a:p>
            <a:pPr marL="114300" indent="0" algn="ctr">
              <a:buFont typeface="Arial" panose="020B0604020202020204" pitchFamily="34" charset="0"/>
              <a:buNone/>
            </a:pPr>
            <a:r>
              <a:rPr lang="pt-BR" altLang="en-US" sz="1800" b="1" dirty="0" err="1">
                <a:solidFill>
                  <a:srgbClr val="000000"/>
                </a:solidFill>
              </a:rPr>
              <a:t>Desequílibrio</a:t>
            </a:r>
            <a:r>
              <a:rPr lang="pt-BR" altLang="en-US" sz="1800" b="1" dirty="0">
                <a:solidFill>
                  <a:srgbClr val="000000"/>
                </a:solidFill>
              </a:rPr>
              <a:t> na microbiota associado a doenças</a:t>
            </a:r>
          </a:p>
          <a:p>
            <a:pPr marL="114300" indent="0" algn="ctr">
              <a:buFont typeface="Arial" panose="020B0604020202020204" pitchFamily="34" charset="0"/>
              <a:buNone/>
            </a:pPr>
            <a:r>
              <a:rPr lang="pt-BR" altLang="en-US" sz="1800" b="1" dirty="0">
                <a:solidFill>
                  <a:srgbClr val="002060"/>
                </a:solidFill>
              </a:rPr>
              <a:t>Fatores que influenciam o equilíbrio da microbiota</a:t>
            </a:r>
            <a:endParaRPr lang="pt-BR" altLang="en-US" sz="1800" b="1" dirty="0">
              <a:solidFill>
                <a:srgbClr val="FF0000"/>
              </a:solidFill>
            </a:endParaRPr>
          </a:p>
        </p:txBody>
      </p:sp>
      <p:sp>
        <p:nvSpPr>
          <p:cNvPr id="67590" name="Rectangle 4">
            <a:extLst>
              <a:ext uri="{FF2B5EF4-FFF2-40B4-BE49-F238E27FC236}">
                <a16:creationId xmlns:a16="http://schemas.microsoft.com/office/drawing/2014/main" id="{473F28BA-9CF7-A244-A662-8319D5CD2BC4}"/>
              </a:ext>
            </a:extLst>
          </p:cNvPr>
          <p:cNvSpPr>
            <a:spLocks noChangeArrowheads="1"/>
          </p:cNvSpPr>
          <p:nvPr/>
        </p:nvSpPr>
        <p:spPr bwMode="auto">
          <a:xfrm>
            <a:off x="5435600" y="2133600"/>
            <a:ext cx="3457575"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pt-BR" altLang="en-US" sz="2000" b="1">
                <a:solidFill>
                  <a:srgbClr val="FF0000"/>
                </a:solidFill>
                <a:latin typeface="Times New Roman" panose="02020603050405020304" pitchFamily="18" charset="0"/>
              </a:rPr>
              <a:t>Fatores comportamentais</a:t>
            </a:r>
          </a:p>
          <a:p>
            <a:pPr marL="0" lvl="1">
              <a:spcBef>
                <a:spcPct val="50000"/>
              </a:spcBef>
            </a:pPr>
            <a:r>
              <a:rPr lang="pt-BR" altLang="en-US" b="1">
                <a:solidFill>
                  <a:srgbClr val="000000"/>
                </a:solidFill>
                <a:latin typeface="Times New Roman" panose="02020603050405020304" pitchFamily="18" charset="0"/>
              </a:rPr>
              <a:t>Higiene</a:t>
            </a:r>
          </a:p>
          <a:p>
            <a:pPr marL="0" lvl="1">
              <a:spcBef>
                <a:spcPct val="50000"/>
              </a:spcBef>
            </a:pPr>
            <a:r>
              <a:rPr lang="pt-BR" altLang="en-US" b="1">
                <a:solidFill>
                  <a:srgbClr val="000000"/>
                </a:solidFill>
                <a:latin typeface="Times New Roman" panose="02020603050405020304" pitchFamily="18" charset="0"/>
              </a:rPr>
              <a:t>Dieta</a:t>
            </a:r>
          </a:p>
          <a:p>
            <a:pPr marL="0" lvl="1">
              <a:spcBef>
                <a:spcPct val="50000"/>
              </a:spcBef>
            </a:pPr>
            <a:r>
              <a:rPr lang="pt-BR" altLang="en-US" b="1">
                <a:solidFill>
                  <a:srgbClr val="000000"/>
                </a:solidFill>
                <a:latin typeface="Times New Roman" panose="02020603050405020304" pitchFamily="18" charset="0"/>
              </a:rPr>
              <a:t>Uso de Antimicrobianos</a:t>
            </a:r>
          </a:p>
        </p:txBody>
      </p:sp>
      <p:sp>
        <p:nvSpPr>
          <p:cNvPr id="67591" name="Rectangle 5">
            <a:extLst>
              <a:ext uri="{FF2B5EF4-FFF2-40B4-BE49-F238E27FC236}">
                <a16:creationId xmlns:a16="http://schemas.microsoft.com/office/drawing/2014/main" id="{A34ED191-1A00-FC49-B04E-C67853DCBF67}"/>
              </a:ext>
            </a:extLst>
          </p:cNvPr>
          <p:cNvSpPr>
            <a:spLocks noChangeArrowheads="1"/>
          </p:cNvSpPr>
          <p:nvPr/>
        </p:nvSpPr>
        <p:spPr bwMode="auto">
          <a:xfrm>
            <a:off x="250825" y="2133600"/>
            <a:ext cx="5113338"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r>
              <a:rPr lang="pt-BR" altLang="en-US" sz="2000" b="1">
                <a:solidFill>
                  <a:srgbClr val="FF0000"/>
                </a:solidFill>
                <a:latin typeface="Times New Roman" panose="02020603050405020304" pitchFamily="18" charset="0"/>
              </a:rPr>
              <a:t>Independe do comportamento do hospedeiro</a:t>
            </a:r>
          </a:p>
          <a:p>
            <a:pPr marL="0" lvl="1">
              <a:spcBef>
                <a:spcPct val="50000"/>
              </a:spcBef>
            </a:pPr>
            <a:r>
              <a:rPr lang="pt-BR" altLang="en-US" b="1">
                <a:solidFill>
                  <a:srgbClr val="000000"/>
                </a:solidFill>
                <a:latin typeface="Times New Roman" panose="02020603050405020304" pitchFamily="18" charset="0"/>
                <a:sym typeface="Wingdings" pitchFamily="2" charset="2"/>
              </a:rPr>
              <a:t>Condições ambientais</a:t>
            </a:r>
          </a:p>
          <a:p>
            <a:pPr marL="0" lvl="1">
              <a:spcBef>
                <a:spcPct val="50000"/>
              </a:spcBef>
            </a:pPr>
            <a:r>
              <a:rPr lang="pt-BR" altLang="en-US" b="1">
                <a:solidFill>
                  <a:srgbClr val="000000"/>
                </a:solidFill>
                <a:latin typeface="Times New Roman" panose="02020603050405020304" pitchFamily="18" charset="0"/>
              </a:rPr>
              <a:t>Imunidade</a:t>
            </a:r>
          </a:p>
          <a:p>
            <a:pPr marL="0" lvl="1">
              <a:spcBef>
                <a:spcPct val="50000"/>
              </a:spcBef>
            </a:pPr>
            <a:r>
              <a:rPr lang="pt-BR" altLang="en-US" b="1">
                <a:solidFill>
                  <a:srgbClr val="000000"/>
                </a:solidFill>
                <a:latin typeface="Times New Roman" panose="02020603050405020304" pitchFamily="18" charset="0"/>
                <a:sym typeface="Wingdings" pitchFamily="2" charset="2"/>
              </a:rPr>
              <a:t>Presença de patógenos</a:t>
            </a:r>
            <a:endParaRPr lang="pt-BR" altLang="en-US" sz="1800" b="1">
              <a:solidFill>
                <a:srgbClr val="000000"/>
              </a:solidFill>
              <a:latin typeface="Times New Roman" panose="02020603050405020304" pitchFamily="18" charset="0"/>
              <a:sym typeface="Wingdings" pitchFamily="2" charset="2"/>
            </a:endParaRPr>
          </a:p>
        </p:txBody>
      </p:sp>
      <p:sp>
        <p:nvSpPr>
          <p:cNvPr id="67592" name="Rectangle 2">
            <a:extLst>
              <a:ext uri="{FF2B5EF4-FFF2-40B4-BE49-F238E27FC236}">
                <a16:creationId xmlns:a16="http://schemas.microsoft.com/office/drawing/2014/main" id="{5DF82C3D-E7CE-8E4A-8EAE-270F020E1BEE}"/>
              </a:ext>
            </a:extLst>
          </p:cNvPr>
          <p:cNvSpPr>
            <a:spLocks noChangeArrowheads="1"/>
          </p:cNvSpPr>
          <p:nvPr/>
        </p:nvSpPr>
        <p:spPr bwMode="auto">
          <a:xfrm>
            <a:off x="6643688" y="6365875"/>
            <a:ext cx="22860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lgn="ctr"/>
            <a:r>
              <a:rPr lang="pt-BR" altLang="en-US" sz="1200" b="1">
                <a:latin typeface="Arial" panose="020B0604020202020204" pitchFamily="34" charset="0"/>
              </a:rPr>
              <a:t>van Winkelhoff et al. (1996)</a:t>
            </a:r>
          </a:p>
        </p:txBody>
      </p:sp>
      <p:cxnSp>
        <p:nvCxnSpPr>
          <p:cNvPr id="5" name="Straight Connector 4">
            <a:extLst>
              <a:ext uri="{FF2B5EF4-FFF2-40B4-BE49-F238E27FC236}">
                <a16:creationId xmlns:a16="http://schemas.microsoft.com/office/drawing/2014/main" id="{BF32D375-3DD3-DD49-A3E6-BF7D11033BA6}"/>
              </a:ext>
            </a:extLst>
          </p:cNvPr>
          <p:cNvCxnSpPr/>
          <p:nvPr/>
        </p:nvCxnSpPr>
        <p:spPr>
          <a:xfrm>
            <a:off x="5364163" y="2276475"/>
            <a:ext cx="0" cy="1800597"/>
          </a:xfrm>
          <a:prstGeom prst="line">
            <a:avLst/>
          </a:prstGeom>
          <a:ln w="50800"/>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descr="corpo">
            <a:extLst>
              <a:ext uri="{FF2B5EF4-FFF2-40B4-BE49-F238E27FC236}">
                <a16:creationId xmlns:a16="http://schemas.microsoft.com/office/drawing/2014/main" id="{F24596AE-AACE-6947-BB04-FC0C6A8317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501" b="1346"/>
          <a:stretch>
            <a:fillRect/>
          </a:stretch>
        </p:blipFill>
        <p:spPr bwMode="auto">
          <a:xfrm>
            <a:off x="3568700" y="515938"/>
            <a:ext cx="2298700" cy="6153150"/>
          </a:xfrm>
          <a:prstGeom prst="rect">
            <a:avLst/>
          </a:prstGeom>
          <a:noFill/>
          <a:ln w="3810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69634" name="Text Box 3">
            <a:extLst>
              <a:ext uri="{FF2B5EF4-FFF2-40B4-BE49-F238E27FC236}">
                <a16:creationId xmlns:a16="http://schemas.microsoft.com/office/drawing/2014/main" id="{27818728-8431-3D43-90A5-9EAD79172852}"/>
              </a:ext>
            </a:extLst>
          </p:cNvPr>
          <p:cNvSpPr txBox="1">
            <a:spLocks noChangeArrowheads="1"/>
          </p:cNvSpPr>
          <p:nvPr/>
        </p:nvSpPr>
        <p:spPr bwMode="auto">
          <a:xfrm>
            <a:off x="6019800" y="115888"/>
            <a:ext cx="2743200" cy="1474787"/>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pt-BR" altLang="en-US" sz="1800" b="1">
                <a:solidFill>
                  <a:srgbClr val="002060"/>
                </a:solidFill>
                <a:latin typeface="Times New Roman" panose="02020603050405020304" pitchFamily="18" charset="0"/>
              </a:rPr>
              <a:t>Sistema Nervoso Central e Cabeça: Infecções periodontais, otite média crônica, abscesso cerebral, sinusite crônica.</a:t>
            </a:r>
            <a:endParaRPr lang="pt-BR" altLang="en-US" b="1">
              <a:solidFill>
                <a:srgbClr val="002060"/>
              </a:solidFill>
              <a:latin typeface="Times New Roman" panose="02020603050405020304" pitchFamily="18" charset="0"/>
            </a:endParaRPr>
          </a:p>
        </p:txBody>
      </p:sp>
      <p:sp>
        <p:nvSpPr>
          <p:cNvPr id="69635" name="Text Box 4">
            <a:extLst>
              <a:ext uri="{FF2B5EF4-FFF2-40B4-BE49-F238E27FC236}">
                <a16:creationId xmlns:a16="http://schemas.microsoft.com/office/drawing/2014/main" id="{8FEBAFFA-8668-4C46-A319-6051291C8BE5}"/>
              </a:ext>
            </a:extLst>
          </p:cNvPr>
          <p:cNvSpPr txBox="1">
            <a:spLocks noChangeArrowheads="1"/>
          </p:cNvSpPr>
          <p:nvPr/>
        </p:nvSpPr>
        <p:spPr bwMode="auto">
          <a:xfrm>
            <a:off x="6011863" y="2133600"/>
            <a:ext cx="2667000" cy="650875"/>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pt-BR" altLang="en-US" sz="1800" b="1">
                <a:solidFill>
                  <a:srgbClr val="002060"/>
                </a:solidFill>
                <a:latin typeface="Times New Roman" panose="02020603050405020304" pitchFamily="18" charset="0"/>
              </a:rPr>
              <a:t>Tórax: endocardite, bacteremia, abscessos.</a:t>
            </a:r>
          </a:p>
        </p:txBody>
      </p:sp>
      <p:sp>
        <p:nvSpPr>
          <p:cNvPr id="69636" name="Text Box 5">
            <a:extLst>
              <a:ext uri="{FF2B5EF4-FFF2-40B4-BE49-F238E27FC236}">
                <a16:creationId xmlns:a16="http://schemas.microsoft.com/office/drawing/2014/main" id="{5A956449-4AB1-534D-9A97-F7F0820DB7F5}"/>
              </a:ext>
            </a:extLst>
          </p:cNvPr>
          <p:cNvSpPr txBox="1">
            <a:spLocks noChangeArrowheads="1"/>
          </p:cNvSpPr>
          <p:nvPr/>
        </p:nvSpPr>
        <p:spPr bwMode="auto">
          <a:xfrm>
            <a:off x="6096000" y="3035300"/>
            <a:ext cx="2743200" cy="1200150"/>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pt-BR" altLang="en-US" sz="1800" b="1">
                <a:solidFill>
                  <a:srgbClr val="002060"/>
                </a:solidFill>
                <a:latin typeface="Times New Roman" panose="02020603050405020304" pitchFamily="18" charset="0"/>
              </a:rPr>
              <a:t>Trato Genital Feminino: abscesso tubo-ovariano, abscesso pélvico, aborto séptico, endometrite</a:t>
            </a:r>
          </a:p>
        </p:txBody>
      </p:sp>
      <p:sp>
        <p:nvSpPr>
          <p:cNvPr id="69637" name="Text Box 6">
            <a:extLst>
              <a:ext uri="{FF2B5EF4-FFF2-40B4-BE49-F238E27FC236}">
                <a16:creationId xmlns:a16="http://schemas.microsoft.com/office/drawing/2014/main" id="{30180959-A03C-084E-BA38-2D62BE96ED38}"/>
              </a:ext>
            </a:extLst>
          </p:cNvPr>
          <p:cNvSpPr txBox="1">
            <a:spLocks noChangeArrowheads="1"/>
          </p:cNvSpPr>
          <p:nvPr/>
        </p:nvSpPr>
        <p:spPr bwMode="auto">
          <a:xfrm>
            <a:off x="228600" y="368300"/>
            <a:ext cx="3124200" cy="1749425"/>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pt-BR" altLang="en-US" sz="1800" b="1">
                <a:solidFill>
                  <a:srgbClr val="002060"/>
                </a:solidFill>
                <a:latin typeface="Times New Roman" panose="02020603050405020304" pitchFamily="18" charset="0"/>
              </a:rPr>
              <a:t>Aparelho Respiratório: Infecções do aparelho respiratório superior, pneumonia necrotizante, abscesso pulmonar, pneumonia aguda.</a:t>
            </a:r>
          </a:p>
        </p:txBody>
      </p:sp>
      <p:sp>
        <p:nvSpPr>
          <p:cNvPr id="69638" name="Text Box 7">
            <a:extLst>
              <a:ext uri="{FF2B5EF4-FFF2-40B4-BE49-F238E27FC236}">
                <a16:creationId xmlns:a16="http://schemas.microsoft.com/office/drawing/2014/main" id="{612AD0AA-04D4-F442-9B4F-2162C1B51E84}"/>
              </a:ext>
            </a:extLst>
          </p:cNvPr>
          <p:cNvSpPr txBox="1">
            <a:spLocks noChangeArrowheads="1"/>
          </p:cNvSpPr>
          <p:nvPr/>
        </p:nvSpPr>
        <p:spPr bwMode="auto">
          <a:xfrm>
            <a:off x="228600" y="2349500"/>
            <a:ext cx="2971800" cy="925513"/>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pt-BR" altLang="en-US" sz="1800" b="1" dirty="0">
                <a:solidFill>
                  <a:srgbClr val="002060"/>
                </a:solidFill>
                <a:latin typeface="Times New Roman" panose="02020603050405020304" pitchFamily="18" charset="0"/>
              </a:rPr>
              <a:t>Abdômen: abscessos intra-abdominais, abscesso hepático, peritonite.</a:t>
            </a:r>
          </a:p>
        </p:txBody>
      </p:sp>
      <p:sp>
        <p:nvSpPr>
          <p:cNvPr id="69639" name="Text Box 8">
            <a:extLst>
              <a:ext uri="{FF2B5EF4-FFF2-40B4-BE49-F238E27FC236}">
                <a16:creationId xmlns:a16="http://schemas.microsoft.com/office/drawing/2014/main" id="{C4C7B37F-636D-1F42-96A0-4021DCC98916}"/>
              </a:ext>
            </a:extLst>
          </p:cNvPr>
          <p:cNvSpPr txBox="1">
            <a:spLocks noChangeArrowheads="1"/>
          </p:cNvSpPr>
          <p:nvPr/>
        </p:nvSpPr>
        <p:spPr bwMode="auto">
          <a:xfrm>
            <a:off x="304800" y="4102100"/>
            <a:ext cx="2971800" cy="1474788"/>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pt-BR" altLang="en-US" sz="1800" b="1">
                <a:solidFill>
                  <a:srgbClr val="002060"/>
                </a:solidFill>
                <a:latin typeface="Times New Roman" panose="02020603050405020304" pitchFamily="18" charset="0"/>
              </a:rPr>
              <a:t>Pele e Tecidos Moles: feridas profundas infectadas, abscessos profundos, septicemia, gangrena, celulite.</a:t>
            </a:r>
          </a:p>
        </p:txBody>
      </p:sp>
      <p:sp>
        <p:nvSpPr>
          <p:cNvPr id="69640" name="Line 9">
            <a:extLst>
              <a:ext uri="{FF2B5EF4-FFF2-40B4-BE49-F238E27FC236}">
                <a16:creationId xmlns:a16="http://schemas.microsoft.com/office/drawing/2014/main" id="{585B0C51-0CE9-274E-B6D7-825B356E861E}"/>
              </a:ext>
            </a:extLst>
          </p:cNvPr>
          <p:cNvSpPr>
            <a:spLocks noChangeShapeType="1"/>
          </p:cNvSpPr>
          <p:nvPr/>
        </p:nvSpPr>
        <p:spPr bwMode="auto">
          <a:xfrm flipV="1">
            <a:off x="3276600" y="4559300"/>
            <a:ext cx="304800" cy="152400"/>
          </a:xfrm>
          <a:prstGeom prst="line">
            <a:avLst/>
          </a:prstGeom>
          <a:noFill/>
          <a:ln w="76200">
            <a:solidFill>
              <a:srgbClr val="FF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46" name="Line 10">
            <a:extLst>
              <a:ext uri="{FF2B5EF4-FFF2-40B4-BE49-F238E27FC236}">
                <a16:creationId xmlns:a16="http://schemas.microsoft.com/office/drawing/2014/main" id="{2D4052F0-C4B3-0F49-ACAC-BED4A93AC923}"/>
              </a:ext>
            </a:extLst>
          </p:cNvPr>
          <p:cNvSpPr>
            <a:spLocks noChangeShapeType="1"/>
          </p:cNvSpPr>
          <p:nvPr/>
        </p:nvSpPr>
        <p:spPr bwMode="auto">
          <a:xfrm flipV="1">
            <a:off x="3200400" y="2849563"/>
            <a:ext cx="371475" cy="109537"/>
          </a:xfrm>
          <a:prstGeom prst="line">
            <a:avLst/>
          </a:prstGeom>
          <a:noFill/>
          <a:ln w="76200">
            <a:solidFill>
              <a:schemeClr val="tx1">
                <a:lumMod val="50000"/>
              </a:schemeClr>
            </a:solidFill>
            <a:round/>
            <a:headEnd/>
            <a:tailEnd/>
          </a:ln>
        </p:spPr>
        <p:txBody>
          <a:bodyPr wrap="none" anchor="ctr"/>
          <a:lstStyle/>
          <a:p>
            <a:pPr>
              <a:defRPr/>
            </a:pPr>
            <a:endParaRPr lang="pt-BR">
              <a:solidFill>
                <a:srgbClr val="FF0000"/>
              </a:solidFill>
              <a:latin typeface="Times New Roman" pitchFamily="18" charset="0"/>
              <a:ea typeface="+mn-ea"/>
              <a:cs typeface="MS PGothic" charset="0"/>
            </a:endParaRPr>
          </a:p>
        </p:txBody>
      </p:sp>
      <p:sp>
        <p:nvSpPr>
          <p:cNvPr id="69642" name="Line 11">
            <a:extLst>
              <a:ext uri="{FF2B5EF4-FFF2-40B4-BE49-F238E27FC236}">
                <a16:creationId xmlns:a16="http://schemas.microsoft.com/office/drawing/2014/main" id="{FCE41173-54AA-3F46-ABBC-59156CCE8EB6}"/>
              </a:ext>
            </a:extLst>
          </p:cNvPr>
          <p:cNvSpPr>
            <a:spLocks noChangeShapeType="1"/>
          </p:cNvSpPr>
          <p:nvPr/>
        </p:nvSpPr>
        <p:spPr bwMode="auto">
          <a:xfrm>
            <a:off x="3352800" y="1511300"/>
            <a:ext cx="290513" cy="338138"/>
          </a:xfrm>
          <a:prstGeom prst="line">
            <a:avLst/>
          </a:prstGeom>
          <a:noFill/>
          <a:ln w="762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643" name="Line 12">
            <a:extLst>
              <a:ext uri="{FF2B5EF4-FFF2-40B4-BE49-F238E27FC236}">
                <a16:creationId xmlns:a16="http://schemas.microsoft.com/office/drawing/2014/main" id="{69D4DEBF-953D-C446-B317-D8B95D82E23A}"/>
              </a:ext>
            </a:extLst>
          </p:cNvPr>
          <p:cNvSpPr>
            <a:spLocks noChangeShapeType="1"/>
          </p:cNvSpPr>
          <p:nvPr/>
        </p:nvSpPr>
        <p:spPr bwMode="auto">
          <a:xfrm flipH="1">
            <a:off x="5857875" y="333375"/>
            <a:ext cx="227013" cy="234950"/>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644" name="Line 13">
            <a:extLst>
              <a:ext uri="{FF2B5EF4-FFF2-40B4-BE49-F238E27FC236}">
                <a16:creationId xmlns:a16="http://schemas.microsoft.com/office/drawing/2014/main" id="{C7B7B659-8D2E-7242-BE96-3D73EC73307A}"/>
              </a:ext>
            </a:extLst>
          </p:cNvPr>
          <p:cNvSpPr>
            <a:spLocks noChangeShapeType="1"/>
          </p:cNvSpPr>
          <p:nvPr/>
        </p:nvSpPr>
        <p:spPr bwMode="auto">
          <a:xfrm>
            <a:off x="5867400" y="1992313"/>
            <a:ext cx="228600" cy="228600"/>
          </a:xfrm>
          <a:prstGeom prst="line">
            <a:avLst/>
          </a:prstGeom>
          <a:noFill/>
          <a:ln w="76200">
            <a:solidFill>
              <a:srgbClr val="00B05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645" name="Line 14">
            <a:extLst>
              <a:ext uri="{FF2B5EF4-FFF2-40B4-BE49-F238E27FC236}">
                <a16:creationId xmlns:a16="http://schemas.microsoft.com/office/drawing/2014/main" id="{272BD81B-F875-3B43-9766-043903439A72}"/>
              </a:ext>
            </a:extLst>
          </p:cNvPr>
          <p:cNvSpPr>
            <a:spLocks noChangeShapeType="1"/>
          </p:cNvSpPr>
          <p:nvPr/>
        </p:nvSpPr>
        <p:spPr bwMode="auto">
          <a:xfrm>
            <a:off x="5843588" y="2892425"/>
            <a:ext cx="228600" cy="457200"/>
          </a:xfrm>
          <a:prstGeom prst="line">
            <a:avLst/>
          </a:prstGeom>
          <a:noFill/>
          <a:ln w="76200">
            <a:solidFill>
              <a:srgbClr val="FFC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646" name="Text Box 15">
            <a:extLst>
              <a:ext uri="{FF2B5EF4-FFF2-40B4-BE49-F238E27FC236}">
                <a16:creationId xmlns:a16="http://schemas.microsoft.com/office/drawing/2014/main" id="{22FAD470-003F-FD4B-BF54-AEF6E7316514}"/>
              </a:ext>
            </a:extLst>
          </p:cNvPr>
          <p:cNvSpPr txBox="1">
            <a:spLocks noChangeArrowheads="1"/>
          </p:cNvSpPr>
          <p:nvPr/>
        </p:nvSpPr>
        <p:spPr bwMode="auto">
          <a:xfrm>
            <a:off x="6172200" y="4787900"/>
            <a:ext cx="25908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lgn="ctr">
              <a:spcBef>
                <a:spcPct val="50000"/>
              </a:spcBef>
            </a:pPr>
            <a:r>
              <a:rPr lang="pt-BR" altLang="en-US" b="1">
                <a:solidFill>
                  <a:srgbClr val="002060"/>
                </a:solidFill>
                <a:latin typeface="Arial" panose="020B0604020202020204" pitchFamily="34" charset="0"/>
              </a:rPr>
              <a:t>Participação de microrganismos em processos infecciosos</a:t>
            </a:r>
          </a:p>
        </p:txBody>
      </p:sp>
      <p:sp>
        <p:nvSpPr>
          <p:cNvPr id="69647" name="Text Box 4">
            <a:extLst>
              <a:ext uri="{FF2B5EF4-FFF2-40B4-BE49-F238E27FC236}">
                <a16:creationId xmlns:a16="http://schemas.microsoft.com/office/drawing/2014/main" id="{B6A2515E-5511-AF4F-9F00-7DE252A5B625}"/>
              </a:ext>
            </a:extLst>
          </p:cNvPr>
          <p:cNvSpPr txBox="1">
            <a:spLocks noChangeArrowheads="1"/>
          </p:cNvSpPr>
          <p:nvPr/>
        </p:nvSpPr>
        <p:spPr bwMode="auto">
          <a:xfrm>
            <a:off x="6011863" y="1700213"/>
            <a:ext cx="2881312" cy="369887"/>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pt-BR" altLang="en-US" sz="1800" b="1" dirty="0">
                <a:solidFill>
                  <a:srgbClr val="002060"/>
                </a:solidFill>
                <a:latin typeface="Times New Roman" panose="02020603050405020304" pitchFamily="18" charset="0"/>
              </a:rPr>
              <a:t>Boca: </a:t>
            </a:r>
            <a:r>
              <a:rPr lang="pt-BR" altLang="en-US" sz="1800" b="1" dirty="0">
                <a:solidFill>
                  <a:srgbClr val="FF0000"/>
                </a:solidFill>
                <a:latin typeface="Times New Roman" panose="02020603050405020304" pitchFamily="18" charset="0"/>
              </a:rPr>
              <a:t>cárie e periodontite</a:t>
            </a:r>
            <a:r>
              <a:rPr lang="pt-BR" altLang="en-US" sz="1800" b="1" dirty="0">
                <a:solidFill>
                  <a:srgbClr val="002060"/>
                </a:solidFill>
                <a:latin typeface="Times New Roman" panose="02020603050405020304" pitchFamily="18" charset="0"/>
              </a:rPr>
              <a:t>.</a:t>
            </a:r>
          </a:p>
        </p:txBody>
      </p:sp>
      <p:sp>
        <p:nvSpPr>
          <p:cNvPr id="69648" name="Line 12">
            <a:extLst>
              <a:ext uri="{FF2B5EF4-FFF2-40B4-BE49-F238E27FC236}">
                <a16:creationId xmlns:a16="http://schemas.microsoft.com/office/drawing/2014/main" id="{56DDD12B-6B03-D44E-9B7A-13E675D3D759}"/>
              </a:ext>
            </a:extLst>
          </p:cNvPr>
          <p:cNvSpPr>
            <a:spLocks noChangeShapeType="1"/>
          </p:cNvSpPr>
          <p:nvPr/>
        </p:nvSpPr>
        <p:spPr bwMode="auto">
          <a:xfrm flipH="1" flipV="1">
            <a:off x="4716463" y="1268413"/>
            <a:ext cx="1368425" cy="576262"/>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ext Box 5122">
            <a:extLst>
              <a:ext uri="{FF2B5EF4-FFF2-40B4-BE49-F238E27FC236}">
                <a16:creationId xmlns:a16="http://schemas.microsoft.com/office/drawing/2014/main" id="{CBDDFA84-DCAA-4143-9117-B0D6D0E8CF40}"/>
              </a:ext>
            </a:extLst>
          </p:cNvPr>
          <p:cNvSpPr txBox="1">
            <a:spLocks noChangeArrowheads="1"/>
          </p:cNvSpPr>
          <p:nvPr/>
        </p:nvSpPr>
        <p:spPr bwMode="auto">
          <a:xfrm>
            <a:off x="228600" y="1285875"/>
            <a:ext cx="861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lgn="ctr" eaLnBrk="1" hangingPunct="1">
              <a:spcBef>
                <a:spcPct val="50000"/>
              </a:spcBef>
            </a:pPr>
            <a:r>
              <a:rPr lang="pt-BR" altLang="en-US" b="1" i="1">
                <a:solidFill>
                  <a:srgbClr val="000000"/>
                </a:solidFill>
                <a:latin typeface="Times New Roman" panose="02020603050405020304" pitchFamily="18" charset="0"/>
              </a:rPr>
              <a:t>Peptococcus </a:t>
            </a:r>
            <a:r>
              <a:rPr lang="pt-BR" altLang="en-US" b="1">
                <a:solidFill>
                  <a:srgbClr val="000000"/>
                </a:solidFill>
                <a:latin typeface="Times New Roman" panose="02020603050405020304" pitchFamily="18" charset="0"/>
              </a:rPr>
              <a:t>spp</a:t>
            </a:r>
            <a:r>
              <a:rPr lang="pt-BR" altLang="en-US" b="1" i="1">
                <a:solidFill>
                  <a:srgbClr val="000000"/>
                </a:solidFill>
                <a:latin typeface="Times New Roman" panose="02020603050405020304" pitchFamily="18" charset="0"/>
              </a:rPr>
              <a:t>. </a:t>
            </a:r>
            <a:r>
              <a:rPr lang="pt-BR" altLang="en-US" b="1">
                <a:solidFill>
                  <a:srgbClr val="000000"/>
                </a:solidFill>
                <a:latin typeface="Times New Roman" panose="02020603050405020304" pitchFamily="18" charset="0"/>
              </a:rPr>
              <a:t>e</a:t>
            </a:r>
            <a:r>
              <a:rPr lang="pt-BR" altLang="en-US" b="1" i="1">
                <a:solidFill>
                  <a:srgbClr val="000000"/>
                </a:solidFill>
                <a:latin typeface="Times New Roman" panose="02020603050405020304" pitchFamily="18" charset="0"/>
              </a:rPr>
              <a:t> Peptostreptococcus </a:t>
            </a:r>
            <a:r>
              <a:rPr lang="pt-BR" altLang="en-US" b="1">
                <a:solidFill>
                  <a:srgbClr val="000000"/>
                </a:solidFill>
                <a:latin typeface="Times New Roman" panose="02020603050405020304" pitchFamily="18" charset="0"/>
              </a:rPr>
              <a:t>spp</a:t>
            </a:r>
            <a:r>
              <a:rPr lang="pt-BR" altLang="en-US" b="1" i="1">
                <a:solidFill>
                  <a:srgbClr val="000000"/>
                </a:solidFill>
                <a:latin typeface="Times New Roman" panose="02020603050405020304" pitchFamily="18" charset="0"/>
              </a:rPr>
              <a:t>.</a:t>
            </a:r>
          </a:p>
        </p:txBody>
      </p:sp>
      <p:sp>
        <p:nvSpPr>
          <p:cNvPr id="70658" name="Text Box 5123">
            <a:extLst>
              <a:ext uri="{FF2B5EF4-FFF2-40B4-BE49-F238E27FC236}">
                <a16:creationId xmlns:a16="http://schemas.microsoft.com/office/drawing/2014/main" id="{9DD6D8EF-5808-3343-A33B-1F809E651CD8}"/>
              </a:ext>
            </a:extLst>
          </p:cNvPr>
          <p:cNvSpPr txBox="1">
            <a:spLocks noChangeArrowheads="1"/>
          </p:cNvSpPr>
          <p:nvPr/>
        </p:nvSpPr>
        <p:spPr bwMode="auto">
          <a:xfrm>
            <a:off x="3429000" y="5715000"/>
            <a:ext cx="2438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lgn="ctr" eaLnBrk="1" hangingPunct="1">
              <a:spcBef>
                <a:spcPct val="50000"/>
              </a:spcBef>
            </a:pPr>
            <a:r>
              <a:rPr lang="pt-BR" altLang="en-US" sz="2000" b="1" i="1">
                <a:solidFill>
                  <a:srgbClr val="000000"/>
                </a:solidFill>
                <a:latin typeface="Times New Roman" panose="02020603050405020304" pitchFamily="18" charset="0"/>
              </a:rPr>
              <a:t>Endocardite</a:t>
            </a:r>
          </a:p>
        </p:txBody>
      </p:sp>
      <p:pic>
        <p:nvPicPr>
          <p:cNvPr id="70659" name="Picture 5124" descr="Endocardite1">
            <a:extLst>
              <a:ext uri="{FF2B5EF4-FFF2-40B4-BE49-F238E27FC236}">
                <a16:creationId xmlns:a16="http://schemas.microsoft.com/office/drawing/2014/main" id="{80261B4D-0C40-3A4E-A215-5F45D3D732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857375"/>
            <a:ext cx="5357813" cy="3786188"/>
          </a:xfrm>
          <a:prstGeom prst="rect">
            <a:avLst/>
          </a:prstGeom>
          <a:noFill/>
          <a:ln w="28575">
            <a:solidFill>
              <a:srgbClr val="006600"/>
            </a:solidFill>
            <a:miter lim="800000"/>
            <a:headEnd/>
            <a:tailEnd/>
          </a:ln>
          <a:extLst>
            <a:ext uri="{909E8E84-426E-40DD-AFC4-6F175D3DCCD1}">
              <a14:hiddenFill xmlns:a14="http://schemas.microsoft.com/office/drawing/2010/main">
                <a:solidFill>
                  <a:srgbClr val="FFFFFF"/>
                </a:solidFill>
              </a14:hiddenFill>
            </a:ext>
          </a:extLst>
        </p:spPr>
      </p:pic>
      <p:sp>
        <p:nvSpPr>
          <p:cNvPr id="70660" name="CaixaDeTexto 4">
            <a:extLst>
              <a:ext uri="{FF2B5EF4-FFF2-40B4-BE49-F238E27FC236}">
                <a16:creationId xmlns:a16="http://schemas.microsoft.com/office/drawing/2014/main" id="{C691284E-D680-6545-AE0D-D70894B7F168}"/>
              </a:ext>
            </a:extLst>
          </p:cNvPr>
          <p:cNvSpPr txBox="1">
            <a:spLocks noChangeArrowheads="1"/>
          </p:cNvSpPr>
          <p:nvPr/>
        </p:nvSpPr>
        <p:spPr bwMode="auto">
          <a:xfrm>
            <a:off x="571500" y="214313"/>
            <a:ext cx="80724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r>
              <a:rPr lang="pt-BR" altLang="en-US" sz="2800" b="1">
                <a:solidFill>
                  <a:srgbClr val="002060"/>
                </a:solidFill>
                <a:latin typeface="Times New Roman" panose="02020603050405020304" pitchFamily="18" charset="0"/>
              </a:rPr>
              <a:t>Participação microbiana em processos infecciosos</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ext Box 2">
            <a:extLst>
              <a:ext uri="{FF2B5EF4-FFF2-40B4-BE49-F238E27FC236}">
                <a16:creationId xmlns:a16="http://schemas.microsoft.com/office/drawing/2014/main" id="{B17183B9-3CE1-6E4A-844E-5FF5F9AC9DA7}"/>
              </a:ext>
            </a:extLst>
          </p:cNvPr>
          <p:cNvSpPr txBox="1">
            <a:spLocks noChangeArrowheads="1"/>
          </p:cNvSpPr>
          <p:nvPr/>
        </p:nvSpPr>
        <p:spPr bwMode="auto">
          <a:xfrm>
            <a:off x="3005138" y="1466850"/>
            <a:ext cx="2781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eaLnBrk="1" hangingPunct="1">
              <a:spcBef>
                <a:spcPct val="50000"/>
              </a:spcBef>
            </a:pPr>
            <a:r>
              <a:rPr lang="pt-BR" altLang="en-US" b="1" i="1">
                <a:solidFill>
                  <a:srgbClr val="000000"/>
                </a:solidFill>
                <a:latin typeface="Times New Roman" panose="02020603050405020304" pitchFamily="18" charset="0"/>
              </a:rPr>
              <a:t>Bacteroides fragilis</a:t>
            </a:r>
          </a:p>
        </p:txBody>
      </p:sp>
      <p:sp>
        <p:nvSpPr>
          <p:cNvPr id="71682" name="Text Box 3">
            <a:extLst>
              <a:ext uri="{FF2B5EF4-FFF2-40B4-BE49-F238E27FC236}">
                <a16:creationId xmlns:a16="http://schemas.microsoft.com/office/drawing/2014/main" id="{BB85B1F5-F359-864D-B6FC-EC05D0135CFC}"/>
              </a:ext>
            </a:extLst>
          </p:cNvPr>
          <p:cNvSpPr txBox="1">
            <a:spLocks noChangeArrowheads="1"/>
          </p:cNvSpPr>
          <p:nvPr/>
        </p:nvSpPr>
        <p:spPr bwMode="auto">
          <a:xfrm>
            <a:off x="3657600" y="5895975"/>
            <a:ext cx="2133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eaLnBrk="1" hangingPunct="1">
              <a:spcBef>
                <a:spcPct val="50000"/>
              </a:spcBef>
            </a:pPr>
            <a:r>
              <a:rPr lang="pt-BR" altLang="en-US" b="1" i="1">
                <a:solidFill>
                  <a:srgbClr val="000000"/>
                </a:solidFill>
                <a:latin typeface="Times New Roman" panose="02020603050405020304" pitchFamily="18" charset="0"/>
              </a:rPr>
              <a:t>Peritonite</a:t>
            </a:r>
          </a:p>
        </p:txBody>
      </p:sp>
      <p:pic>
        <p:nvPicPr>
          <p:cNvPr id="71683" name="Picture 4" descr="B">
            <a:extLst>
              <a:ext uri="{FF2B5EF4-FFF2-40B4-BE49-F238E27FC236}">
                <a16:creationId xmlns:a16="http://schemas.microsoft.com/office/drawing/2014/main" id="{0B11C2BC-0435-5A42-802C-C724E52C94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3" y="2205038"/>
            <a:ext cx="3962400" cy="3581400"/>
          </a:xfrm>
          <a:prstGeom prst="rect">
            <a:avLst/>
          </a:prstGeom>
          <a:solidFill>
            <a:srgbClr val="FFFF00"/>
          </a:solidFill>
          <a:ln w="28575">
            <a:solidFill>
              <a:srgbClr val="006600"/>
            </a:solidFill>
            <a:miter lim="800000"/>
            <a:headEnd/>
            <a:tailEnd/>
          </a:ln>
        </p:spPr>
      </p:pic>
      <p:pic>
        <p:nvPicPr>
          <p:cNvPr id="71684" name="Picture 5" descr="peritonite1">
            <a:extLst>
              <a:ext uri="{FF2B5EF4-FFF2-40B4-BE49-F238E27FC236}">
                <a16:creationId xmlns:a16="http://schemas.microsoft.com/office/drawing/2014/main" id="{020F123B-0D5F-F140-B6C0-DD03AE8197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2143125"/>
            <a:ext cx="4064000" cy="3581400"/>
          </a:xfrm>
          <a:prstGeom prst="rect">
            <a:avLst/>
          </a:prstGeom>
          <a:solidFill>
            <a:srgbClr val="FFFF00"/>
          </a:solidFill>
          <a:ln w="28575">
            <a:solidFill>
              <a:srgbClr val="006600"/>
            </a:solidFill>
            <a:miter lim="800000"/>
            <a:headEnd/>
            <a:tailEnd/>
          </a:ln>
        </p:spPr>
      </p:pic>
      <p:sp>
        <p:nvSpPr>
          <p:cNvPr id="71685" name="CaixaDeTexto 5">
            <a:extLst>
              <a:ext uri="{FF2B5EF4-FFF2-40B4-BE49-F238E27FC236}">
                <a16:creationId xmlns:a16="http://schemas.microsoft.com/office/drawing/2014/main" id="{7CF6E176-EF9F-2545-9FE8-C82C2F9E3FFC}"/>
              </a:ext>
            </a:extLst>
          </p:cNvPr>
          <p:cNvSpPr txBox="1">
            <a:spLocks noChangeArrowheads="1"/>
          </p:cNvSpPr>
          <p:nvPr/>
        </p:nvSpPr>
        <p:spPr bwMode="auto">
          <a:xfrm>
            <a:off x="500063" y="333375"/>
            <a:ext cx="80724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r>
              <a:rPr lang="pt-BR" altLang="en-US" sz="2800" b="1">
                <a:solidFill>
                  <a:srgbClr val="002060"/>
                </a:solidFill>
                <a:latin typeface="Times New Roman" panose="02020603050405020304" pitchFamily="18" charset="0"/>
              </a:rPr>
              <a:t>Participação bacteriana em processos infecciosos</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0167A6-39F8-8743-A8B4-4CF50B37F203}"/>
              </a:ext>
            </a:extLst>
          </p:cNvPr>
          <p:cNvSpPr>
            <a:spLocks noGrp="1"/>
          </p:cNvSpPr>
          <p:nvPr>
            <p:ph type="title"/>
          </p:nvPr>
        </p:nvSpPr>
        <p:spPr>
          <a:xfrm>
            <a:off x="251520" y="260649"/>
            <a:ext cx="8640960" cy="936104"/>
          </a:xfrm>
        </p:spPr>
        <p:txBody>
          <a:bodyPr>
            <a:normAutofit fontScale="90000"/>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r>
              <a:rPr lang="pt-BR" altLang="en-US" sz="3200" dirty="0">
                <a:solidFill>
                  <a:srgbClr val="47534C"/>
                </a:solidFill>
                <a:effectLst>
                  <a:outerShdw blurRad="38100" dist="38100" dir="2700000" algn="tl">
                    <a:srgbClr val="C0C0C0"/>
                  </a:outerShdw>
                </a:effectLst>
                <a:latin typeface="Book Antiqua" panose="02040602050305030304" pitchFamily="18" charset="0"/>
              </a:rPr>
              <a:t>Microbiota intestinal</a:t>
            </a:r>
            <a:br>
              <a:rPr lang="pt-BR" altLang="en-US" sz="3200" dirty="0">
                <a:solidFill>
                  <a:srgbClr val="47534C"/>
                </a:solidFill>
                <a:effectLst>
                  <a:outerShdw blurRad="38100" dist="38100" dir="2700000" algn="tl">
                    <a:srgbClr val="C0C0C0"/>
                  </a:outerShdw>
                </a:effectLst>
                <a:latin typeface="Book Antiqua" panose="02040602050305030304" pitchFamily="18" charset="0"/>
              </a:rPr>
            </a:br>
            <a:r>
              <a:rPr lang="pt-BR" altLang="en-US" sz="3200" b="1" u="sng" dirty="0">
                <a:solidFill>
                  <a:srgbClr val="47534C"/>
                </a:solidFill>
                <a:effectLst>
                  <a:outerShdw blurRad="38100" dist="38100" dir="2700000" algn="tl">
                    <a:srgbClr val="C0C0C0"/>
                  </a:outerShdw>
                </a:effectLst>
                <a:latin typeface="Book Antiqua" panose="02040602050305030304" pitchFamily="18" charset="0"/>
              </a:rPr>
              <a:t>novos</a:t>
            </a:r>
            <a:r>
              <a:rPr lang="pt-BR" altLang="en-US" sz="3200" dirty="0">
                <a:solidFill>
                  <a:srgbClr val="47534C"/>
                </a:solidFill>
                <a:effectLst>
                  <a:outerShdw blurRad="38100" dist="38100" dir="2700000" algn="tl">
                    <a:srgbClr val="C0C0C0"/>
                  </a:outerShdw>
                </a:effectLst>
                <a:latin typeface="Book Antiqua" panose="02040602050305030304" pitchFamily="18" charset="0"/>
              </a:rPr>
              <a:t> </a:t>
            </a:r>
            <a:r>
              <a:rPr lang="pt-BR" altLang="en-US" sz="2800" dirty="0">
                <a:solidFill>
                  <a:srgbClr val="47534C"/>
                </a:solidFill>
                <a:effectLst>
                  <a:outerShdw blurRad="38100" dist="38100" dir="2700000" algn="tl">
                    <a:srgbClr val="C0C0C0"/>
                  </a:outerShdw>
                </a:effectLst>
                <a:latin typeface="Book Antiqua" panose="02040602050305030304" pitchFamily="18" charset="0"/>
              </a:rPr>
              <a:t>vínculos com doenças e </a:t>
            </a:r>
            <a:r>
              <a:rPr lang="pt-BR" altLang="en-US" sz="2800" dirty="0" err="1">
                <a:solidFill>
                  <a:srgbClr val="47534C"/>
                </a:solidFill>
                <a:effectLst>
                  <a:outerShdw blurRad="38100" dist="38100" dir="2700000" algn="tl">
                    <a:srgbClr val="C0C0C0"/>
                  </a:outerShdw>
                </a:effectLst>
                <a:latin typeface="Book Antiqua" panose="02040602050305030304" pitchFamily="18" charset="0"/>
              </a:rPr>
              <a:t>disbioses</a:t>
            </a:r>
            <a:r>
              <a:rPr lang="pt-BR" altLang="en-US" sz="2800" dirty="0">
                <a:solidFill>
                  <a:srgbClr val="47534C"/>
                </a:solidFill>
                <a:effectLst>
                  <a:outerShdw blurRad="38100" dist="38100" dir="2700000" algn="tl">
                    <a:srgbClr val="C0C0C0"/>
                  </a:outerShdw>
                </a:effectLst>
                <a:latin typeface="Book Antiqua" panose="02040602050305030304" pitchFamily="18" charset="0"/>
              </a:rPr>
              <a:t> </a:t>
            </a:r>
            <a:r>
              <a:rPr lang="pt-BR" altLang="en-US" sz="2800" b="1" u="sng" dirty="0">
                <a:solidFill>
                  <a:srgbClr val="47534C"/>
                </a:solidFill>
                <a:effectLst>
                  <a:outerShdw blurRad="38100" dist="38100" dir="2700000" algn="tl">
                    <a:srgbClr val="C0C0C0"/>
                  </a:outerShdw>
                </a:effectLst>
                <a:latin typeface="Book Antiqua" panose="02040602050305030304" pitchFamily="18" charset="0"/>
              </a:rPr>
              <a:t>emergentes</a:t>
            </a:r>
          </a:p>
        </p:txBody>
      </p:sp>
      <p:sp>
        <p:nvSpPr>
          <p:cNvPr id="72708" name="Espaço Reservado para Conteúdo 2">
            <a:extLst>
              <a:ext uri="{FF2B5EF4-FFF2-40B4-BE49-F238E27FC236}">
                <a16:creationId xmlns:a16="http://schemas.microsoft.com/office/drawing/2014/main" id="{16590EF8-941A-6B40-B974-9EDD6522A104}"/>
              </a:ext>
            </a:extLst>
          </p:cNvPr>
          <p:cNvSpPr>
            <a:spLocks noGrp="1"/>
          </p:cNvSpPr>
          <p:nvPr>
            <p:ph idx="1"/>
          </p:nvPr>
        </p:nvSpPr>
        <p:spPr>
          <a:xfrm>
            <a:off x="250825" y="1700213"/>
            <a:ext cx="5051425" cy="4373562"/>
          </a:xfrm>
        </p:spPr>
        <p:txBody>
          <a:bodyPr/>
          <a:lstStyle/>
          <a:p>
            <a:r>
              <a:rPr lang="pt-BR" altLang="en-US"/>
              <a:t>Colite pseudomembranosa</a:t>
            </a:r>
          </a:p>
          <a:p>
            <a:r>
              <a:rPr lang="pt-BR" altLang="en-US"/>
              <a:t>Colite ulcerativa</a:t>
            </a:r>
          </a:p>
          <a:p>
            <a:r>
              <a:rPr lang="pt-BR" altLang="en-US"/>
              <a:t>Síndrome do intestino irritável</a:t>
            </a:r>
          </a:p>
          <a:p>
            <a:r>
              <a:rPr lang="pt-BR" altLang="en-US"/>
              <a:t>Doença inflamatória intestinal</a:t>
            </a:r>
          </a:p>
          <a:p>
            <a:r>
              <a:rPr lang="pt-BR" altLang="en-US"/>
              <a:t>Síndromes metabólicas</a:t>
            </a:r>
          </a:p>
          <a:p>
            <a:r>
              <a:rPr lang="pt-BR" altLang="en-US"/>
              <a:t>Obesidade</a:t>
            </a:r>
          </a:p>
          <a:p>
            <a:r>
              <a:rPr lang="pt-BR" altLang="en-US"/>
              <a:t>Diabetes</a:t>
            </a:r>
          </a:p>
          <a:p>
            <a:r>
              <a:rPr lang="pt-BR" altLang="en-US"/>
              <a:t>Esclerose múltipla</a:t>
            </a:r>
          </a:p>
          <a:p>
            <a:r>
              <a:rPr lang="pt-BR" altLang="en-US"/>
              <a:t>Sintomas de Parkinson</a:t>
            </a:r>
          </a:p>
          <a:p>
            <a:r>
              <a:rPr lang="pt-BR" altLang="en-US"/>
              <a:t>Alergia e auto-imunidade</a:t>
            </a:r>
          </a:p>
        </p:txBody>
      </p:sp>
      <p:pic>
        <p:nvPicPr>
          <p:cNvPr id="84994" name="Picture 2" descr="http://upload.wikimedia.org/wikipedia/commons/a/a1/Pseudomembranous_colitis.JPG">
            <a:extLst>
              <a:ext uri="{FF2B5EF4-FFF2-40B4-BE49-F238E27FC236}">
                <a16:creationId xmlns:a16="http://schemas.microsoft.com/office/drawing/2014/main" id="{666D83E2-561A-0E4B-8734-84FE4CEC9BB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7200" y="1551672"/>
            <a:ext cx="3079168" cy="23093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pic>
        <p:nvPicPr>
          <p:cNvPr id="6" name="Picture 5">
            <a:extLst>
              <a:ext uri="{FF2B5EF4-FFF2-40B4-BE49-F238E27FC236}">
                <a16:creationId xmlns:a16="http://schemas.microsoft.com/office/drawing/2014/main" id="{3B82D7D1-FE4F-1746-B5D0-D2AF99D160A0}"/>
              </a:ext>
            </a:extLst>
          </p:cNvPr>
          <p:cNvPicPr>
            <a:picLocks noChangeAspect="1"/>
          </p:cNvPicPr>
          <p:nvPr/>
        </p:nvPicPr>
        <p:blipFill>
          <a:blip r:embed="rId4"/>
          <a:stretch>
            <a:fillRect/>
          </a:stretch>
        </p:blipFill>
        <p:spPr>
          <a:xfrm>
            <a:off x="5796136" y="4005064"/>
            <a:ext cx="3094900" cy="1800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Right Arrow 2">
            <a:extLst>
              <a:ext uri="{FF2B5EF4-FFF2-40B4-BE49-F238E27FC236}">
                <a16:creationId xmlns:a16="http://schemas.microsoft.com/office/drawing/2014/main" id="{1F143B00-427D-574F-BA0D-FDC4E410FF91}"/>
              </a:ext>
            </a:extLst>
          </p:cNvPr>
          <p:cNvSpPr/>
          <p:nvPr/>
        </p:nvSpPr>
        <p:spPr>
          <a:xfrm>
            <a:off x="3203848" y="2276872"/>
            <a:ext cx="2448272" cy="216024"/>
          </a:xfrm>
          <a:prstGeom prst="rightArrow">
            <a:avLst/>
          </a:prstGeom>
          <a:solidFill>
            <a:schemeClr val="tx1"/>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ight Arrow 7">
            <a:extLst>
              <a:ext uri="{FF2B5EF4-FFF2-40B4-BE49-F238E27FC236}">
                <a16:creationId xmlns:a16="http://schemas.microsoft.com/office/drawing/2014/main" id="{8233E00C-1E30-E141-9456-E1BFCF8A21B2}"/>
              </a:ext>
            </a:extLst>
          </p:cNvPr>
          <p:cNvSpPr/>
          <p:nvPr/>
        </p:nvSpPr>
        <p:spPr>
          <a:xfrm rot="553519">
            <a:off x="2555776" y="4334326"/>
            <a:ext cx="3096344" cy="216024"/>
          </a:xfrm>
          <a:prstGeom prst="rightArrow">
            <a:avLst/>
          </a:prstGeom>
          <a:solidFill>
            <a:schemeClr val="tx1"/>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ACC0B-C1EF-A540-B87C-F1160554EE90}"/>
              </a:ext>
            </a:extLst>
          </p:cNvPr>
          <p:cNvSpPr>
            <a:spLocks noGrp="1"/>
          </p:cNvSpPr>
          <p:nvPr>
            <p:ph type="title"/>
          </p:nvPr>
        </p:nvSpPr>
        <p:spPr>
          <a:xfrm>
            <a:off x="3251200" y="130176"/>
            <a:ext cx="5670550" cy="1143000"/>
          </a:xfrm>
        </p:spPr>
        <p:txBody>
          <a:bodyPr anchor="t">
            <a:no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r>
              <a:rPr lang="en-US" altLang="en-US" sz="3600">
                <a:solidFill>
                  <a:srgbClr val="47534C"/>
                </a:solidFill>
                <a:effectLst>
                  <a:outerShdw blurRad="38100" dist="38100" dir="2700000" algn="tl">
                    <a:srgbClr val="C0C0C0"/>
                  </a:outerShdw>
                </a:effectLst>
                <a:latin typeface="Book Antiqua" panose="02040602050305030304" pitchFamily="18" charset="0"/>
              </a:rPr>
              <a:t>Métodos genotípicos</a:t>
            </a:r>
            <a:br>
              <a:rPr lang="en-US" altLang="en-US" sz="3600">
                <a:solidFill>
                  <a:srgbClr val="47534C"/>
                </a:solidFill>
                <a:effectLst>
                  <a:outerShdw blurRad="38100" dist="38100" dir="2700000" algn="tl">
                    <a:srgbClr val="C0C0C0"/>
                  </a:outerShdw>
                </a:effectLst>
                <a:latin typeface="Book Antiqua" panose="02040602050305030304" pitchFamily="18" charset="0"/>
              </a:rPr>
            </a:br>
            <a:r>
              <a:rPr lang="en-US" altLang="en-US" sz="2800">
                <a:solidFill>
                  <a:srgbClr val="47534C"/>
                </a:solidFill>
                <a:effectLst>
                  <a:outerShdw blurRad="38100" dist="38100" dir="2700000" algn="tl">
                    <a:srgbClr val="C0C0C0"/>
                  </a:outerShdw>
                </a:effectLst>
                <a:latin typeface="Book Antiqua" panose="02040602050305030304" pitchFamily="18" charset="0"/>
              </a:rPr>
              <a:t>filogenia do rRNA 16S</a:t>
            </a:r>
          </a:p>
        </p:txBody>
      </p:sp>
      <p:pic>
        <p:nvPicPr>
          <p:cNvPr id="28676" name="Picture 3">
            <a:extLst>
              <a:ext uri="{FF2B5EF4-FFF2-40B4-BE49-F238E27FC236}">
                <a16:creationId xmlns:a16="http://schemas.microsoft.com/office/drawing/2014/main" id="{F1A4A84F-4BD0-784D-86BC-B5F2899DDE9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73025"/>
            <a:ext cx="2908300" cy="671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4">
            <a:extLst>
              <a:ext uri="{FF2B5EF4-FFF2-40B4-BE49-F238E27FC236}">
                <a16:creationId xmlns:a16="http://schemas.microsoft.com/office/drawing/2014/main" id="{B554B38D-B61F-2D4A-A666-3DB2B7710A8D}"/>
              </a:ext>
            </a:extLst>
          </p:cNvPr>
          <p:cNvPicPr>
            <a:picLocks noChangeAspect="1"/>
          </p:cNvPicPr>
          <p:nvPr/>
        </p:nvPicPr>
        <p:blipFill>
          <a:blip r:embed="rId3">
            <a:extLst>
              <a:ext uri="{28A0092B-C50C-407E-A947-70E740481C1C}">
                <a14:useLocalDpi xmlns:a14="http://schemas.microsoft.com/office/drawing/2010/main" val="0"/>
              </a:ext>
            </a:extLst>
          </a:blip>
          <a:srcRect l="28931" t="20909" r="16914" b="21729"/>
          <a:stretch>
            <a:fillRect/>
          </a:stretch>
        </p:blipFill>
        <p:spPr bwMode="auto">
          <a:xfrm>
            <a:off x="2946400" y="3778250"/>
            <a:ext cx="1849438"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ight Arrow 8">
            <a:extLst>
              <a:ext uri="{FF2B5EF4-FFF2-40B4-BE49-F238E27FC236}">
                <a16:creationId xmlns:a16="http://schemas.microsoft.com/office/drawing/2014/main" id="{22CEF6EA-E921-8946-80A0-5284D5E1399B}"/>
              </a:ext>
            </a:extLst>
          </p:cNvPr>
          <p:cNvSpPr/>
          <p:nvPr/>
        </p:nvSpPr>
        <p:spPr>
          <a:xfrm rot="18563149">
            <a:off x="3902854" y="3223142"/>
            <a:ext cx="736457" cy="330416"/>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8681" name="Picture 10">
            <a:extLst>
              <a:ext uri="{FF2B5EF4-FFF2-40B4-BE49-F238E27FC236}">
                <a16:creationId xmlns:a16="http://schemas.microsoft.com/office/drawing/2014/main" id="{4A51B57B-3782-6543-9ECE-F86906B8FCE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10013" y="1155700"/>
            <a:ext cx="5153025"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Table 11">
            <a:extLst>
              <a:ext uri="{FF2B5EF4-FFF2-40B4-BE49-F238E27FC236}">
                <a16:creationId xmlns:a16="http://schemas.microsoft.com/office/drawing/2014/main" id="{9D5FC153-1F88-3242-934F-BC881F898806}"/>
              </a:ext>
            </a:extLst>
          </p:cNvPr>
          <p:cNvGraphicFramePr>
            <a:graphicFrameLocks noGrp="1"/>
          </p:cNvGraphicFramePr>
          <p:nvPr/>
        </p:nvGraphicFramePr>
        <p:xfrm>
          <a:off x="2989263" y="1804988"/>
          <a:ext cx="987425" cy="1136650"/>
        </p:xfrm>
        <a:graphic>
          <a:graphicData uri="http://schemas.openxmlformats.org/drawingml/2006/table">
            <a:tbl>
              <a:tblPr/>
              <a:tblGrid>
                <a:gridCol w="987425">
                  <a:extLst>
                    <a:ext uri="{9D8B030D-6E8A-4147-A177-3AD203B41FA5}">
                      <a16:colId xmlns:a16="http://schemas.microsoft.com/office/drawing/2014/main" val="3266064674"/>
                    </a:ext>
                  </a:extLst>
                </a:gridCol>
              </a:tblGrid>
              <a:tr h="276225">
                <a:tc>
                  <a:txBody>
                    <a:bodyPr/>
                    <a:lstStyle>
                      <a:lvl1pPr>
                        <a:spcBef>
                          <a:spcPct val="20000"/>
                        </a:spcBef>
                        <a:buClr>
                          <a:schemeClr val="accent1"/>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2"/>
                        </a:buClr>
                        <a:buFont typeface="Arial" panose="020B0604020202020204" pitchFamily="34" charset="0"/>
                        <a:defRPr>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rgbClr val="B5AE53"/>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rgbClr val="848058"/>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0000"/>
                          </a:solidFill>
                          <a:effectLst/>
                          <a:latin typeface="Century Gothic" panose="020B0502020202020204" pitchFamily="34" charset="0"/>
                          <a:ea typeface="MS PGothic" panose="020B0600070205080204" pitchFamily="34" charset="-128"/>
                        </a:rPr>
                        <a:t>Espécie 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47459793"/>
                  </a:ext>
                </a:extLst>
              </a:tr>
              <a:tr h="276225">
                <a:tc>
                  <a:txBody>
                    <a:bodyPr/>
                    <a:lstStyle>
                      <a:lvl1pPr>
                        <a:spcBef>
                          <a:spcPct val="20000"/>
                        </a:spcBef>
                        <a:buClr>
                          <a:schemeClr val="accent1"/>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2"/>
                        </a:buClr>
                        <a:buFont typeface="Arial" panose="020B0604020202020204" pitchFamily="34" charset="0"/>
                        <a:defRPr>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rgbClr val="B5AE53"/>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rgbClr val="848058"/>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0000"/>
                          </a:solidFill>
                          <a:effectLst/>
                          <a:latin typeface="Century Gothic" panose="020B0502020202020204" pitchFamily="34" charset="0"/>
                          <a:ea typeface="MS PGothic" panose="020B0600070205080204" pitchFamily="34" charset="-128"/>
                        </a:rPr>
                        <a:t>Espécie 2</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12262441"/>
                  </a:ext>
                </a:extLst>
              </a:tr>
              <a:tr h="276225">
                <a:tc>
                  <a:txBody>
                    <a:bodyPr/>
                    <a:lstStyle>
                      <a:lvl1pPr>
                        <a:spcBef>
                          <a:spcPct val="20000"/>
                        </a:spcBef>
                        <a:buClr>
                          <a:schemeClr val="accent1"/>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2"/>
                        </a:buClr>
                        <a:buFont typeface="Arial" panose="020B0604020202020204" pitchFamily="34" charset="0"/>
                        <a:defRPr>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rgbClr val="B5AE53"/>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rgbClr val="848058"/>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0000"/>
                          </a:solidFill>
                          <a:effectLst/>
                          <a:latin typeface="Century Gothic" panose="020B0502020202020204" pitchFamily="34" charset="0"/>
                          <a:ea typeface="MS PGothic" panose="020B0600070205080204" pitchFamily="34" charset="-128"/>
                        </a:rPr>
                        <a:t>Espécie 3</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99012169"/>
                  </a:ext>
                </a:extLst>
              </a:tr>
              <a:tr h="307975">
                <a:tc>
                  <a:txBody>
                    <a:bodyPr/>
                    <a:lstStyle>
                      <a:lvl1pPr>
                        <a:spcBef>
                          <a:spcPct val="20000"/>
                        </a:spcBef>
                        <a:buClr>
                          <a:schemeClr val="accent1"/>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2"/>
                        </a:buClr>
                        <a:buFont typeface="Arial" panose="020B0604020202020204" pitchFamily="34" charset="0"/>
                        <a:defRPr>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rgbClr val="B5AE53"/>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rgbClr val="848058"/>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0000"/>
                          </a:solidFill>
                          <a:effectLst/>
                          <a:latin typeface="Century Gothic" panose="020B0502020202020204" pitchFamily="34" charset="0"/>
                          <a:ea typeface="MS PGothic" panose="020B0600070205080204" pitchFamily="34" charset="-128"/>
                        </a:rPr>
                        <a:t>Espécie 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34815559"/>
                  </a:ext>
                </a:extLst>
              </a:tr>
            </a:tbl>
          </a:graphicData>
        </a:graphic>
      </p:graphicFrame>
      <p:sp>
        <p:nvSpPr>
          <p:cNvPr id="13" name="Bent-Up Arrow 12">
            <a:extLst>
              <a:ext uri="{FF2B5EF4-FFF2-40B4-BE49-F238E27FC236}">
                <a16:creationId xmlns:a16="http://schemas.microsoft.com/office/drawing/2014/main" id="{7A22E871-CF1E-FE45-BB58-496C5932FC0C}"/>
              </a:ext>
            </a:extLst>
          </p:cNvPr>
          <p:cNvSpPr/>
          <p:nvPr/>
        </p:nvSpPr>
        <p:spPr>
          <a:xfrm>
            <a:off x="3073400" y="5575300"/>
            <a:ext cx="902913" cy="482600"/>
          </a:xfrm>
          <a:prstGeom prst="bentUp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8697" name="Picture 13">
            <a:extLst>
              <a:ext uri="{FF2B5EF4-FFF2-40B4-BE49-F238E27FC236}">
                <a16:creationId xmlns:a16="http://schemas.microsoft.com/office/drawing/2014/main" id="{084F430C-83D9-D74C-971B-C170C26DB159}"/>
              </a:ext>
            </a:extLst>
          </p:cNvPr>
          <p:cNvPicPr>
            <a:picLocks noChangeAspect="1"/>
          </p:cNvPicPr>
          <p:nvPr/>
        </p:nvPicPr>
        <p:blipFill>
          <a:blip r:embed="rId5">
            <a:extLst>
              <a:ext uri="{28A0092B-C50C-407E-A947-70E740481C1C}">
                <a14:useLocalDpi xmlns:a14="http://schemas.microsoft.com/office/drawing/2010/main" val="0"/>
              </a:ext>
            </a:extLst>
          </a:blip>
          <a:srcRect l="24902" r="19626" b="3899"/>
          <a:stretch>
            <a:fillRect/>
          </a:stretch>
        </p:blipFill>
        <p:spPr bwMode="auto">
          <a:xfrm>
            <a:off x="5016500" y="3716338"/>
            <a:ext cx="2765425" cy="29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ight Arrow 14">
            <a:extLst>
              <a:ext uri="{FF2B5EF4-FFF2-40B4-BE49-F238E27FC236}">
                <a16:creationId xmlns:a16="http://schemas.microsoft.com/office/drawing/2014/main" id="{D5F5DEB1-A566-9449-AED2-B003C038E3FC}"/>
              </a:ext>
            </a:extLst>
          </p:cNvPr>
          <p:cNvSpPr/>
          <p:nvPr/>
        </p:nvSpPr>
        <p:spPr>
          <a:xfrm rot="5400000">
            <a:off x="6722254" y="3227433"/>
            <a:ext cx="736457" cy="330416"/>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aphicFrame>
        <p:nvGraphicFramePr>
          <p:cNvPr id="16" name="Table 15">
            <a:extLst>
              <a:ext uri="{FF2B5EF4-FFF2-40B4-BE49-F238E27FC236}">
                <a16:creationId xmlns:a16="http://schemas.microsoft.com/office/drawing/2014/main" id="{3457D1E2-B464-BC4D-A104-05CECA0117A9}"/>
              </a:ext>
            </a:extLst>
          </p:cNvPr>
          <p:cNvGraphicFramePr>
            <a:graphicFrameLocks noGrp="1"/>
          </p:cNvGraphicFramePr>
          <p:nvPr/>
        </p:nvGraphicFramePr>
        <p:xfrm>
          <a:off x="7781925" y="3538538"/>
          <a:ext cx="987425" cy="828675"/>
        </p:xfrm>
        <a:graphic>
          <a:graphicData uri="http://schemas.openxmlformats.org/drawingml/2006/table">
            <a:tbl>
              <a:tblPr/>
              <a:tblGrid>
                <a:gridCol w="987425">
                  <a:extLst>
                    <a:ext uri="{9D8B030D-6E8A-4147-A177-3AD203B41FA5}">
                      <a16:colId xmlns:a16="http://schemas.microsoft.com/office/drawing/2014/main" val="1498277112"/>
                    </a:ext>
                  </a:extLst>
                </a:gridCol>
              </a:tblGrid>
              <a:tr h="276225">
                <a:tc>
                  <a:txBody>
                    <a:bodyPr/>
                    <a:lstStyle>
                      <a:lvl1pPr>
                        <a:spcBef>
                          <a:spcPct val="20000"/>
                        </a:spcBef>
                        <a:buClr>
                          <a:schemeClr val="accent1"/>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2"/>
                        </a:buClr>
                        <a:buFont typeface="Arial" panose="020B0604020202020204" pitchFamily="34" charset="0"/>
                        <a:defRPr>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rgbClr val="B5AE53"/>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rgbClr val="848058"/>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0000"/>
                          </a:solidFill>
                          <a:effectLst/>
                          <a:latin typeface="Century Gothic" panose="020B0502020202020204" pitchFamily="34" charset="0"/>
                          <a:ea typeface="MS PGothic" panose="020B0600070205080204" pitchFamily="34" charset="-128"/>
                        </a:rPr>
                        <a:t>Espécie 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97787938"/>
                  </a:ext>
                </a:extLst>
              </a:tr>
              <a:tr h="276225">
                <a:tc>
                  <a:txBody>
                    <a:bodyPr/>
                    <a:lstStyle>
                      <a:lvl1pPr>
                        <a:spcBef>
                          <a:spcPct val="20000"/>
                        </a:spcBef>
                        <a:buClr>
                          <a:schemeClr val="accent1"/>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2"/>
                        </a:buClr>
                        <a:buFont typeface="Arial" panose="020B0604020202020204" pitchFamily="34" charset="0"/>
                        <a:defRPr>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rgbClr val="B5AE53"/>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rgbClr val="848058"/>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0000"/>
                          </a:solidFill>
                          <a:effectLst/>
                          <a:latin typeface="Century Gothic" panose="020B0502020202020204" pitchFamily="34" charset="0"/>
                          <a:ea typeface="MS PGothic" panose="020B0600070205080204" pitchFamily="34" charset="-128"/>
                        </a:rPr>
                        <a:t>Espécie 2</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15557891"/>
                  </a:ext>
                </a:extLst>
              </a:tr>
              <a:tr h="276225">
                <a:tc>
                  <a:txBody>
                    <a:bodyPr/>
                    <a:lstStyle>
                      <a:lvl1pPr>
                        <a:spcBef>
                          <a:spcPct val="20000"/>
                        </a:spcBef>
                        <a:buClr>
                          <a:schemeClr val="accent1"/>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2"/>
                        </a:buClr>
                        <a:buFont typeface="Arial" panose="020B0604020202020204" pitchFamily="34" charset="0"/>
                        <a:defRPr>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rgbClr val="B5AE53"/>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rgbClr val="848058"/>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0000"/>
                          </a:solidFill>
                          <a:effectLst/>
                          <a:latin typeface="Century Gothic" panose="020B0502020202020204" pitchFamily="34" charset="0"/>
                          <a:ea typeface="MS PGothic" panose="020B0600070205080204" pitchFamily="34" charset="-128"/>
                        </a:rPr>
                        <a:t>Espécie 3</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80978539"/>
                  </a:ext>
                </a:extLst>
              </a:tr>
            </a:tbl>
          </a:graphicData>
        </a:graphic>
      </p:graphicFrame>
      <p:graphicFrame>
        <p:nvGraphicFramePr>
          <p:cNvPr id="18" name="Table 17">
            <a:extLst>
              <a:ext uri="{FF2B5EF4-FFF2-40B4-BE49-F238E27FC236}">
                <a16:creationId xmlns:a16="http://schemas.microsoft.com/office/drawing/2014/main" id="{10F8ADB4-B11D-8049-80D7-F9BB5ADB6CEC}"/>
              </a:ext>
            </a:extLst>
          </p:cNvPr>
          <p:cNvGraphicFramePr>
            <a:graphicFrameLocks noGrp="1"/>
          </p:cNvGraphicFramePr>
          <p:nvPr/>
        </p:nvGraphicFramePr>
        <p:xfrm>
          <a:off x="7781925" y="5246688"/>
          <a:ext cx="987425" cy="1136650"/>
        </p:xfrm>
        <a:graphic>
          <a:graphicData uri="http://schemas.openxmlformats.org/drawingml/2006/table">
            <a:tbl>
              <a:tblPr/>
              <a:tblGrid>
                <a:gridCol w="987425">
                  <a:extLst>
                    <a:ext uri="{9D8B030D-6E8A-4147-A177-3AD203B41FA5}">
                      <a16:colId xmlns:a16="http://schemas.microsoft.com/office/drawing/2014/main" val="4281038280"/>
                    </a:ext>
                  </a:extLst>
                </a:gridCol>
              </a:tblGrid>
              <a:tr h="276225">
                <a:tc>
                  <a:txBody>
                    <a:bodyPr/>
                    <a:lstStyle>
                      <a:lvl1pPr>
                        <a:spcBef>
                          <a:spcPct val="20000"/>
                        </a:spcBef>
                        <a:buClr>
                          <a:schemeClr val="accent1"/>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2"/>
                        </a:buClr>
                        <a:buFont typeface="Arial" panose="020B0604020202020204" pitchFamily="34" charset="0"/>
                        <a:defRPr>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rgbClr val="B5AE53"/>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rgbClr val="848058"/>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0000"/>
                          </a:solidFill>
                          <a:effectLst/>
                          <a:latin typeface="Century Gothic" panose="020B0502020202020204" pitchFamily="34" charset="0"/>
                          <a:ea typeface="MS PGothic" panose="020B0600070205080204" pitchFamily="34" charset="-128"/>
                        </a:rPr>
                        <a:t>Espécie 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60828630"/>
                  </a:ext>
                </a:extLst>
              </a:tr>
              <a:tr h="276225">
                <a:tc>
                  <a:txBody>
                    <a:bodyPr/>
                    <a:lstStyle>
                      <a:lvl1pPr>
                        <a:spcBef>
                          <a:spcPct val="20000"/>
                        </a:spcBef>
                        <a:buClr>
                          <a:schemeClr val="accent1"/>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2"/>
                        </a:buClr>
                        <a:buFont typeface="Arial" panose="020B0604020202020204" pitchFamily="34" charset="0"/>
                        <a:defRPr>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rgbClr val="B5AE53"/>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rgbClr val="848058"/>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0000"/>
                          </a:solidFill>
                          <a:effectLst/>
                          <a:latin typeface="Century Gothic" panose="020B0502020202020204" pitchFamily="34" charset="0"/>
                          <a:ea typeface="MS PGothic" panose="020B0600070205080204" pitchFamily="34" charset="-128"/>
                        </a:rPr>
                        <a:t>Espécie 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65368021"/>
                  </a:ext>
                </a:extLst>
              </a:tr>
              <a:tr h="276225">
                <a:tc>
                  <a:txBody>
                    <a:bodyPr/>
                    <a:lstStyle>
                      <a:lvl1pPr>
                        <a:spcBef>
                          <a:spcPct val="20000"/>
                        </a:spcBef>
                        <a:buClr>
                          <a:schemeClr val="accent1"/>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2"/>
                        </a:buClr>
                        <a:buFont typeface="Arial" panose="020B0604020202020204" pitchFamily="34" charset="0"/>
                        <a:defRPr>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rgbClr val="B5AE53"/>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rgbClr val="848058"/>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0000"/>
                          </a:solidFill>
                          <a:effectLst/>
                          <a:latin typeface="Century Gothic" panose="020B0502020202020204" pitchFamily="34" charset="0"/>
                          <a:ea typeface="MS PGothic" panose="020B0600070205080204" pitchFamily="34" charset="-128"/>
                        </a:rPr>
                        <a:t>Espécie 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69962178"/>
                  </a:ext>
                </a:extLst>
              </a:tr>
              <a:tr h="307975">
                <a:tc>
                  <a:txBody>
                    <a:bodyPr/>
                    <a:lstStyle>
                      <a:lvl1pPr>
                        <a:spcBef>
                          <a:spcPct val="20000"/>
                        </a:spcBef>
                        <a:buClr>
                          <a:schemeClr val="accent1"/>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2"/>
                        </a:buClr>
                        <a:buFont typeface="Arial" panose="020B0604020202020204" pitchFamily="34" charset="0"/>
                        <a:defRPr>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rgbClr val="B5AE53"/>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rgbClr val="848058"/>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0000"/>
                          </a:solidFill>
                          <a:effectLst/>
                          <a:latin typeface="Century Gothic" panose="020B0502020202020204" pitchFamily="34" charset="0"/>
                          <a:ea typeface="MS PGothic" panose="020B0600070205080204" pitchFamily="34" charset="-128"/>
                        </a:rPr>
                        <a:t>Espécie 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39019694"/>
                  </a:ext>
                </a:extLst>
              </a:tr>
            </a:tbl>
          </a:graphicData>
        </a:graphic>
      </p:graphicFrame>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33E6B7-CE2C-0A4A-A8EE-6FB611C0B868}"/>
              </a:ext>
            </a:extLst>
          </p:cNvPr>
          <p:cNvSpPr>
            <a:spLocks noGrp="1"/>
          </p:cNvSpPr>
          <p:nvPr>
            <p:ph type="title"/>
          </p:nvPr>
        </p:nvSpPr>
        <p:spPr/>
        <p:txBody>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eaLnBrk="1" hangingPunct="1"/>
            <a:r>
              <a:rPr lang="en-US" altLang="en-US" sz="3500">
                <a:solidFill>
                  <a:srgbClr val="47534C"/>
                </a:solidFill>
                <a:effectLst>
                  <a:outerShdw blurRad="38100" dist="38100" dir="2700000" algn="tl">
                    <a:srgbClr val="C0C0C0"/>
                  </a:outerShdw>
                </a:effectLst>
                <a:latin typeface="Book Antiqua" panose="02040602050305030304" pitchFamily="18" charset="0"/>
                <a:cs typeface="Arial" panose="020B0604020202020204" pitchFamily="34" charset="0"/>
              </a:rPr>
              <a:t>Diversidade Bacteriana na Doença</a:t>
            </a:r>
            <a:endParaRPr lang="pt-BR" altLang="en-US" sz="3500">
              <a:solidFill>
                <a:srgbClr val="47534C"/>
              </a:solidFill>
              <a:effectLst>
                <a:outerShdw blurRad="38100" dist="38100" dir="2700000" algn="tl">
                  <a:srgbClr val="C0C0C0"/>
                </a:outerShdw>
              </a:effectLst>
              <a:latin typeface="Book Antiqua" panose="02040602050305030304" pitchFamily="18" charset="0"/>
              <a:cs typeface="Arial" panose="020B0604020202020204" pitchFamily="34" charset="0"/>
            </a:endParaRPr>
          </a:p>
        </p:txBody>
      </p:sp>
      <p:pic>
        <p:nvPicPr>
          <p:cNvPr id="74756" name="Picture 3">
            <a:extLst>
              <a:ext uri="{FF2B5EF4-FFF2-40B4-BE49-F238E27FC236}">
                <a16:creationId xmlns:a16="http://schemas.microsoft.com/office/drawing/2014/main" id="{208FAAC3-89C5-8D40-9847-4BCA335995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1670050"/>
            <a:ext cx="4968875" cy="456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7" name="Retângulo 3">
            <a:extLst>
              <a:ext uri="{FF2B5EF4-FFF2-40B4-BE49-F238E27FC236}">
                <a16:creationId xmlns:a16="http://schemas.microsoft.com/office/drawing/2014/main" id="{EA40731C-159F-A04A-AD15-32143969F6A9}"/>
              </a:ext>
            </a:extLst>
          </p:cNvPr>
          <p:cNvSpPr>
            <a:spLocks noChangeArrowheads="1"/>
          </p:cNvSpPr>
          <p:nvPr/>
        </p:nvSpPr>
        <p:spPr bwMode="auto">
          <a:xfrm>
            <a:off x="113365" y="2476341"/>
            <a:ext cx="201071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eaLnBrk="1" hangingPunct="1"/>
            <a:r>
              <a:rPr lang="pt-BR" altLang="en-US" sz="1800" b="1" i="1" dirty="0" err="1"/>
              <a:t>Crohn</a:t>
            </a:r>
            <a:r>
              <a:rPr lang="pt-BR" altLang="en-US" sz="1800" b="1" i="1" dirty="0"/>
              <a:t> </a:t>
            </a:r>
            <a:r>
              <a:rPr lang="pt-BR" altLang="en-US" sz="1800" b="1" i="1" dirty="0" err="1"/>
              <a:t>disease</a:t>
            </a:r>
            <a:r>
              <a:rPr lang="pt-BR" altLang="en-US" sz="1800" b="1" i="1" dirty="0"/>
              <a:t> </a:t>
            </a:r>
            <a:r>
              <a:rPr lang="pt-BR" altLang="en-US" sz="1800" b="1" i="1" dirty="0" err="1"/>
              <a:t>has</a:t>
            </a:r>
            <a:r>
              <a:rPr lang="pt-BR" altLang="en-US" sz="1800" b="1" i="1" dirty="0"/>
              <a:t> </a:t>
            </a:r>
          </a:p>
          <a:p>
            <a:pPr eaLnBrk="1" hangingPunct="1"/>
            <a:r>
              <a:rPr lang="pt-BR" altLang="en-US" sz="1800" b="1" i="1" dirty="0"/>
              <a:t>B. </a:t>
            </a:r>
            <a:r>
              <a:rPr lang="pt-BR" altLang="en-US" sz="1800" b="1" i="1" dirty="0" err="1"/>
              <a:t>ovatus</a:t>
            </a:r>
            <a:endParaRPr lang="pt-BR" altLang="en-US" sz="1800" b="1" dirty="0"/>
          </a:p>
          <a:p>
            <a:pPr eaLnBrk="1" hangingPunct="1"/>
            <a:r>
              <a:rPr lang="pt-BR" altLang="en-US" sz="1800" b="1" i="1" dirty="0"/>
              <a:t>B. </a:t>
            </a:r>
            <a:r>
              <a:rPr lang="pt-BR" altLang="en-US" sz="1800" b="1" i="1" dirty="0" err="1"/>
              <a:t>vulgatus</a:t>
            </a:r>
            <a:r>
              <a:rPr lang="pt-BR" altLang="en-US" sz="1800" b="1" dirty="0"/>
              <a:t> </a:t>
            </a:r>
          </a:p>
          <a:p>
            <a:pPr eaLnBrk="1" hangingPunct="1"/>
            <a:endParaRPr lang="pt-BR" altLang="en-US" sz="1800" b="1" dirty="0"/>
          </a:p>
          <a:p>
            <a:pPr eaLnBrk="1" hangingPunct="1"/>
            <a:r>
              <a:rPr lang="pt-BR" altLang="en-US" sz="1800" b="1" dirty="0"/>
              <a:t>Bacteroides</a:t>
            </a:r>
            <a:endParaRPr lang="pt-BR" altLang="en-US" sz="1800" dirty="0"/>
          </a:p>
        </p:txBody>
      </p:sp>
      <p:sp>
        <p:nvSpPr>
          <p:cNvPr id="74758" name="CaixaDeTexto 4">
            <a:extLst>
              <a:ext uri="{FF2B5EF4-FFF2-40B4-BE49-F238E27FC236}">
                <a16:creationId xmlns:a16="http://schemas.microsoft.com/office/drawing/2014/main" id="{92D427AD-50FA-944D-A530-372A749A4FEE}"/>
              </a:ext>
            </a:extLst>
          </p:cNvPr>
          <p:cNvSpPr txBox="1">
            <a:spLocks noChangeArrowheads="1"/>
          </p:cNvSpPr>
          <p:nvPr/>
        </p:nvSpPr>
        <p:spPr bwMode="auto">
          <a:xfrm>
            <a:off x="7308304" y="2476341"/>
            <a:ext cx="150233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eaLnBrk="1" hangingPunct="1"/>
            <a:r>
              <a:rPr lang="pt-BR" altLang="en-US" sz="1800" b="1" i="1" dirty="0"/>
              <a:t>Health </a:t>
            </a:r>
            <a:r>
              <a:rPr lang="pt-BR" altLang="en-US" sz="1800" b="1" i="1" dirty="0" err="1"/>
              <a:t>has</a:t>
            </a:r>
            <a:endParaRPr lang="pt-BR" altLang="en-US" sz="1800" b="1" i="1" dirty="0"/>
          </a:p>
          <a:p>
            <a:pPr eaLnBrk="1" hangingPunct="1"/>
            <a:r>
              <a:rPr lang="pt-BR" altLang="en-US" sz="1800" b="1" i="1" dirty="0">
                <a:solidFill>
                  <a:srgbClr val="0070C0"/>
                </a:solidFill>
              </a:rPr>
              <a:t>B. </a:t>
            </a:r>
            <a:r>
              <a:rPr lang="pt-BR" altLang="en-US" sz="1800" b="1" i="1" dirty="0" err="1">
                <a:solidFill>
                  <a:srgbClr val="0070C0"/>
                </a:solidFill>
              </a:rPr>
              <a:t>uniformis</a:t>
            </a:r>
            <a:r>
              <a:rPr lang="pt-BR" altLang="en-US" sz="1800" b="1" dirty="0">
                <a:solidFill>
                  <a:srgbClr val="0070C0"/>
                </a:solidFill>
              </a:rPr>
              <a:t> </a:t>
            </a:r>
            <a:endParaRPr lang="pt-BR" altLang="en-US" sz="1800" dirty="0">
              <a:solidFill>
                <a:srgbClr val="0070C0"/>
              </a:solidFill>
            </a:endParaRPr>
          </a:p>
        </p:txBody>
      </p:sp>
      <p:sp>
        <p:nvSpPr>
          <p:cNvPr id="74759" name="Retângulo 5">
            <a:extLst>
              <a:ext uri="{FF2B5EF4-FFF2-40B4-BE49-F238E27FC236}">
                <a16:creationId xmlns:a16="http://schemas.microsoft.com/office/drawing/2014/main" id="{41DF1603-915B-6648-A00F-6E2D8037297D}"/>
              </a:ext>
            </a:extLst>
          </p:cNvPr>
          <p:cNvSpPr>
            <a:spLocks noChangeArrowheads="1"/>
          </p:cNvSpPr>
          <p:nvPr/>
        </p:nvSpPr>
        <p:spPr bwMode="auto">
          <a:xfrm>
            <a:off x="2317750" y="6308725"/>
            <a:ext cx="4508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eaLnBrk="1" hangingPunct="1"/>
            <a:r>
              <a:rPr lang="pt-BR" altLang="en-US" sz="1800"/>
              <a:t>Chron disease: gêmeos monozigóticos</a:t>
            </a:r>
          </a:p>
        </p:txBody>
      </p:sp>
      <p:cxnSp>
        <p:nvCxnSpPr>
          <p:cNvPr id="7" name="Conector reto 6">
            <a:extLst>
              <a:ext uri="{FF2B5EF4-FFF2-40B4-BE49-F238E27FC236}">
                <a16:creationId xmlns:a16="http://schemas.microsoft.com/office/drawing/2014/main" id="{26457854-31B1-1749-9F60-AD35FB1800EC}"/>
              </a:ext>
            </a:extLst>
          </p:cNvPr>
          <p:cNvCxnSpPr/>
          <p:nvPr/>
        </p:nvCxnSpPr>
        <p:spPr>
          <a:xfrm>
            <a:off x="3729038" y="2349500"/>
            <a:ext cx="0" cy="33829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ector reto 9">
            <a:extLst>
              <a:ext uri="{FF2B5EF4-FFF2-40B4-BE49-F238E27FC236}">
                <a16:creationId xmlns:a16="http://schemas.microsoft.com/office/drawing/2014/main" id="{E06A0FA5-E817-7E45-BE7D-5F022C089609}"/>
              </a:ext>
            </a:extLst>
          </p:cNvPr>
          <p:cNvCxnSpPr/>
          <p:nvPr/>
        </p:nvCxnSpPr>
        <p:spPr>
          <a:xfrm>
            <a:off x="5397500" y="2349500"/>
            <a:ext cx="0" cy="3382963"/>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F9EAD3-FC08-B64A-B171-54FE2DF76F48}"/>
              </a:ext>
            </a:extLst>
          </p:cNvPr>
          <p:cNvSpPr>
            <a:spLocks noGrp="1"/>
          </p:cNvSpPr>
          <p:nvPr>
            <p:ph type="title"/>
          </p:nvPr>
        </p:nvSpPr>
        <p:spPr/>
        <p:txBody>
          <a:bodyPr>
            <a:normAutofit fontScale="90000"/>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eaLnBrk="1" hangingPunct="1"/>
            <a:r>
              <a:rPr lang="en-US" altLang="en-US">
                <a:solidFill>
                  <a:srgbClr val="47534C"/>
                </a:solidFill>
                <a:effectLst>
                  <a:outerShdw blurRad="38100" dist="38100" dir="2700000" algn="tl">
                    <a:srgbClr val="C0C0C0"/>
                  </a:outerShdw>
                </a:effectLst>
                <a:latin typeface="Book Antiqua" panose="02040602050305030304" pitchFamily="18" charset="0"/>
                <a:cs typeface="Arial" panose="020B0604020202020204" pitchFamily="34" charset="0"/>
              </a:rPr>
              <a:t>Microbiota no tratamento/prevenção</a:t>
            </a:r>
            <a:br>
              <a:rPr lang="en-US" altLang="en-US">
                <a:solidFill>
                  <a:srgbClr val="47534C"/>
                </a:solidFill>
                <a:effectLst>
                  <a:outerShdw blurRad="38100" dist="38100" dir="2700000" algn="tl">
                    <a:srgbClr val="C0C0C0"/>
                  </a:outerShdw>
                </a:effectLst>
                <a:latin typeface="Book Antiqua" panose="02040602050305030304" pitchFamily="18" charset="0"/>
                <a:cs typeface="Arial" panose="020B0604020202020204" pitchFamily="34" charset="0"/>
              </a:rPr>
            </a:br>
            <a:r>
              <a:rPr lang="en-US" altLang="en-US" sz="3200">
                <a:solidFill>
                  <a:srgbClr val="47534C"/>
                </a:solidFill>
                <a:effectLst>
                  <a:outerShdw blurRad="38100" dist="38100" dir="2700000" algn="tl">
                    <a:srgbClr val="C0C0C0"/>
                  </a:outerShdw>
                </a:effectLst>
                <a:latin typeface="Book Antiqua" panose="02040602050305030304" pitchFamily="18" charset="0"/>
                <a:cs typeface="Arial" panose="020B0604020202020204" pitchFamily="34" charset="0"/>
              </a:rPr>
              <a:t>Probiótico</a:t>
            </a:r>
            <a:endParaRPr lang="pt-BR" altLang="en-US" sz="3200">
              <a:solidFill>
                <a:srgbClr val="47534C"/>
              </a:solidFill>
              <a:effectLst>
                <a:outerShdw blurRad="38100" dist="38100" dir="2700000" algn="tl">
                  <a:srgbClr val="C0C0C0"/>
                </a:outerShdw>
              </a:effectLst>
              <a:latin typeface="Book Antiqua" panose="02040602050305030304" pitchFamily="18" charset="0"/>
              <a:cs typeface="Arial" panose="020B0604020202020204" pitchFamily="34" charset="0"/>
            </a:endParaRPr>
          </a:p>
        </p:txBody>
      </p:sp>
      <p:pic>
        <p:nvPicPr>
          <p:cNvPr id="76804" name="Picture 2" descr="http://1.bp.blogspot.com/_WYprRwSIMGE/TQKzAuCKONI/AAAAAAAAAXY/MVAqzzdjQ6c/s1600/marionete2.gif">
            <a:extLst>
              <a:ext uri="{FF2B5EF4-FFF2-40B4-BE49-F238E27FC236}">
                <a16:creationId xmlns:a16="http://schemas.microsoft.com/office/drawing/2014/main" id="{73A9F69D-0B7F-8C44-973A-3FEBF87B14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2438" y="1628775"/>
            <a:ext cx="3262312" cy="502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ângulo 3">
            <a:extLst>
              <a:ext uri="{FF2B5EF4-FFF2-40B4-BE49-F238E27FC236}">
                <a16:creationId xmlns:a16="http://schemas.microsoft.com/office/drawing/2014/main" id="{9E162200-755F-8C4D-AF87-16CE1E6D272F}"/>
              </a:ext>
            </a:extLst>
          </p:cNvPr>
          <p:cNvSpPr/>
          <p:nvPr/>
        </p:nvSpPr>
        <p:spPr>
          <a:xfrm>
            <a:off x="250825" y="1916113"/>
            <a:ext cx="3673475" cy="3265487"/>
          </a:xfrm>
          <a:prstGeom prst="rect">
            <a:avLst/>
          </a:prstGeom>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eaLnBrk="1" hangingPunct="1">
              <a:lnSpc>
                <a:spcPct val="150000"/>
              </a:lnSpc>
              <a:buClr>
                <a:schemeClr val="accent2"/>
              </a:buClr>
            </a:pPr>
            <a:r>
              <a:rPr lang="pt-BR" altLang="en-US" sz="2000">
                <a:effectLst>
                  <a:outerShdw blurRad="38100" dist="38100" dir="2700000" algn="tl">
                    <a:srgbClr val="C0C0C0"/>
                  </a:outerShdw>
                </a:effectLst>
                <a:cs typeface="Arial" panose="020B0604020202020204" pitchFamily="34" charset="0"/>
              </a:rPr>
              <a:t>O fato da microbiota intestinal poder ser alterada e trazer benefícios à saúde humana, tem motivado o desenvolvimento de ingredientes alimentícios chamados </a:t>
            </a:r>
            <a:r>
              <a:rPr lang="ja-JP" altLang="pt-BR" sz="2000">
                <a:effectLst>
                  <a:outerShdw blurRad="38100" dist="38100" dir="2700000" algn="tl">
                    <a:srgbClr val="C0C0C0"/>
                  </a:outerShdw>
                </a:effectLst>
                <a:cs typeface="Arial" panose="020B0604020202020204" pitchFamily="34" charset="0"/>
              </a:rPr>
              <a:t>“</a:t>
            </a:r>
            <a:r>
              <a:rPr lang="pt-BR" altLang="ja-JP" sz="2000">
                <a:effectLst>
                  <a:outerShdw blurRad="38100" dist="38100" dir="2700000" algn="tl">
                    <a:srgbClr val="C0C0C0"/>
                  </a:outerShdw>
                </a:effectLst>
                <a:cs typeface="Arial" panose="020B0604020202020204" pitchFamily="34" charset="0"/>
              </a:rPr>
              <a:t>funcionais</a:t>
            </a:r>
            <a:r>
              <a:rPr lang="ja-JP" altLang="pt-BR" sz="2000">
                <a:effectLst>
                  <a:outerShdw blurRad="38100" dist="38100" dir="2700000" algn="tl">
                    <a:srgbClr val="C0C0C0"/>
                  </a:outerShdw>
                </a:effectLst>
                <a:cs typeface="Arial" panose="020B0604020202020204" pitchFamily="34" charset="0"/>
              </a:rPr>
              <a:t>”</a:t>
            </a:r>
            <a:r>
              <a:rPr lang="pt-BR" altLang="ja-JP" sz="2000">
                <a:effectLst>
                  <a:outerShdw blurRad="38100" dist="38100" dir="2700000" algn="tl">
                    <a:srgbClr val="C0C0C0"/>
                  </a:outerShdw>
                </a:effectLst>
                <a:cs typeface="Arial" panose="020B0604020202020204" pitchFamily="34" charset="0"/>
              </a:rPr>
              <a:t>. </a:t>
            </a:r>
            <a:endParaRPr lang="pt-BR" altLang="en-US" sz="2000">
              <a:effectLst>
                <a:outerShdw blurRad="38100" dist="38100" dir="2700000" algn="tl">
                  <a:srgbClr val="C0C0C0"/>
                </a:outerShdw>
              </a:effectLst>
              <a:cs typeface="Arial" panose="020B0604020202020204" pitchFamily="34" charset="0"/>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de cantos arredondados 6">
            <a:extLst>
              <a:ext uri="{FF2B5EF4-FFF2-40B4-BE49-F238E27FC236}">
                <a16:creationId xmlns:a16="http://schemas.microsoft.com/office/drawing/2014/main" id="{48990337-AAAD-CE4E-908E-B6602318C47F}"/>
              </a:ext>
            </a:extLst>
          </p:cNvPr>
          <p:cNvSpPr/>
          <p:nvPr/>
        </p:nvSpPr>
        <p:spPr>
          <a:xfrm>
            <a:off x="323528" y="1940639"/>
            <a:ext cx="4896544" cy="1531758"/>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dk1"/>
          </a:lnRef>
          <a:fillRef idx="3">
            <a:schemeClr val="dk1"/>
          </a:fillRef>
          <a:effectRef idx="3">
            <a:schemeClr val="dk1"/>
          </a:effectRef>
          <a:fontRef idx="minor">
            <a:schemeClr val="lt1"/>
          </a:fontRef>
        </p:style>
        <p:txBody>
          <a:bodyPr anchor="ctr"/>
          <a:lstStyle/>
          <a:p>
            <a:pPr algn="ctr" eaLnBrk="1" hangingPunct="1">
              <a:defRPr/>
            </a:pPr>
            <a:endParaRPr lang="pt-BR">
              <a:solidFill>
                <a:schemeClr val="bg1"/>
              </a:solidFill>
              <a:effectLst>
                <a:outerShdw blurRad="50800" dist="38100" dir="2700000" algn="tl" rotWithShape="0">
                  <a:prstClr val="black">
                    <a:alpha val="40000"/>
                  </a:prstClr>
                </a:outerShdw>
              </a:effectLst>
            </a:endParaRPr>
          </a:p>
        </p:txBody>
      </p:sp>
      <p:sp>
        <p:nvSpPr>
          <p:cNvPr id="8" name="Retângulo de cantos arredondados 7">
            <a:extLst>
              <a:ext uri="{FF2B5EF4-FFF2-40B4-BE49-F238E27FC236}">
                <a16:creationId xmlns:a16="http://schemas.microsoft.com/office/drawing/2014/main" id="{1716414A-1AAE-1248-8A94-B7C15AF46AA4}"/>
              </a:ext>
            </a:extLst>
          </p:cNvPr>
          <p:cNvSpPr/>
          <p:nvPr/>
        </p:nvSpPr>
        <p:spPr>
          <a:xfrm>
            <a:off x="4355976" y="3859307"/>
            <a:ext cx="4608512" cy="2305997"/>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dk1"/>
          </a:lnRef>
          <a:fillRef idx="3">
            <a:schemeClr val="dk1"/>
          </a:fillRef>
          <a:effectRef idx="3">
            <a:schemeClr val="dk1"/>
          </a:effectRef>
          <a:fontRef idx="minor">
            <a:schemeClr val="lt1"/>
          </a:fontRef>
        </p:style>
        <p:txBody>
          <a:bodyPr anchor="ctr"/>
          <a:lstStyle/>
          <a:p>
            <a:pPr algn="ctr" eaLnBrk="1" hangingPunct="1">
              <a:defRPr/>
            </a:pPr>
            <a:endParaRPr lang="pt-BR">
              <a:solidFill>
                <a:schemeClr val="bg1"/>
              </a:solidFill>
              <a:effectLst>
                <a:outerShdw blurRad="50800" dist="38100" dir="2700000" algn="tl" rotWithShape="0">
                  <a:prstClr val="black">
                    <a:alpha val="40000"/>
                  </a:prstClr>
                </a:outerShdw>
              </a:effectLst>
            </a:endParaRPr>
          </a:p>
        </p:txBody>
      </p:sp>
      <p:sp>
        <p:nvSpPr>
          <p:cNvPr id="9" name="Retângulo de cantos arredondados 8">
            <a:extLst>
              <a:ext uri="{FF2B5EF4-FFF2-40B4-BE49-F238E27FC236}">
                <a16:creationId xmlns:a16="http://schemas.microsoft.com/office/drawing/2014/main" id="{7BEF1242-4E5C-E349-96AC-2007E005212F}"/>
              </a:ext>
            </a:extLst>
          </p:cNvPr>
          <p:cNvSpPr/>
          <p:nvPr/>
        </p:nvSpPr>
        <p:spPr>
          <a:xfrm>
            <a:off x="836915" y="5413854"/>
            <a:ext cx="2942997" cy="776987"/>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dk1"/>
          </a:lnRef>
          <a:fillRef idx="3">
            <a:schemeClr val="dk1"/>
          </a:fillRef>
          <a:effectRef idx="3">
            <a:schemeClr val="dk1"/>
          </a:effectRef>
          <a:fontRef idx="minor">
            <a:schemeClr val="lt1"/>
          </a:fontRef>
        </p:style>
        <p:txBody>
          <a:bodyPr anchor="ctr"/>
          <a:lstStyle/>
          <a:p>
            <a:pPr algn="ctr" eaLnBrk="1" hangingPunct="1">
              <a:defRPr/>
            </a:pPr>
            <a:endParaRPr lang="pt-BR">
              <a:solidFill>
                <a:schemeClr val="bg1"/>
              </a:solidFill>
              <a:effectLst>
                <a:outerShdw blurRad="50800" dist="38100" dir="2700000" algn="tl" rotWithShape="0">
                  <a:prstClr val="black">
                    <a:alpha val="40000"/>
                  </a:prstClr>
                </a:outerShdw>
              </a:effectLst>
            </a:endParaRPr>
          </a:p>
        </p:txBody>
      </p:sp>
      <p:sp>
        <p:nvSpPr>
          <p:cNvPr id="2" name="Título 1">
            <a:extLst>
              <a:ext uri="{FF2B5EF4-FFF2-40B4-BE49-F238E27FC236}">
                <a16:creationId xmlns:a16="http://schemas.microsoft.com/office/drawing/2014/main" id="{F45AEADC-7773-E84D-AB93-38F108562052}"/>
              </a:ext>
            </a:extLst>
          </p:cNvPr>
          <p:cNvSpPr>
            <a:spLocks noGrp="1"/>
          </p:cNvSpPr>
          <p:nvPr>
            <p:ph type="title"/>
          </p:nvPr>
        </p:nvSpPr>
        <p:spPr/>
        <p:txBody>
          <a:bodyPr>
            <a:normAutofit fontScale="90000"/>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r>
              <a:rPr lang="en-US" altLang="en-US" sz="3600">
                <a:solidFill>
                  <a:srgbClr val="47534C"/>
                </a:solidFill>
                <a:effectLst>
                  <a:outerShdw blurRad="38100" dist="38100" dir="2700000" algn="tl">
                    <a:srgbClr val="C0C0C0"/>
                  </a:outerShdw>
                </a:effectLst>
                <a:latin typeface="Book Antiqua" panose="02040602050305030304" pitchFamily="18" charset="0"/>
                <a:cs typeface="Arial" panose="020B0604020202020204" pitchFamily="34" charset="0"/>
              </a:rPr>
              <a:t>Alimentos Funcionais</a:t>
            </a:r>
            <a:br>
              <a:rPr lang="en-US" altLang="en-US" sz="3600">
                <a:solidFill>
                  <a:srgbClr val="47534C"/>
                </a:solidFill>
                <a:effectLst>
                  <a:outerShdw blurRad="38100" dist="38100" dir="2700000" algn="tl">
                    <a:srgbClr val="C0C0C0"/>
                  </a:outerShdw>
                </a:effectLst>
                <a:latin typeface="Book Antiqua" panose="02040602050305030304" pitchFamily="18" charset="0"/>
                <a:cs typeface="Arial" panose="020B0604020202020204" pitchFamily="34" charset="0"/>
              </a:rPr>
            </a:br>
            <a:r>
              <a:rPr lang="en-US" altLang="en-US" sz="2300">
                <a:solidFill>
                  <a:srgbClr val="47534C"/>
                </a:solidFill>
                <a:effectLst>
                  <a:outerShdw blurRad="38100" dist="38100" dir="2700000" algn="tl">
                    <a:srgbClr val="C0C0C0"/>
                  </a:outerShdw>
                </a:effectLst>
                <a:latin typeface="Book Antiqua" panose="02040602050305030304" pitchFamily="18" charset="0"/>
                <a:cs typeface="Arial" panose="020B0604020202020204" pitchFamily="34" charset="0"/>
              </a:rPr>
              <a:t>Probiótico / Prebiótico</a:t>
            </a:r>
            <a:endParaRPr lang="pt-BR" altLang="en-US" sz="2300">
              <a:solidFill>
                <a:srgbClr val="47534C"/>
              </a:solidFill>
              <a:effectLst>
                <a:outerShdw blurRad="38100" dist="38100" dir="2700000" algn="tl">
                  <a:srgbClr val="C0C0C0"/>
                </a:outerShdw>
              </a:effectLst>
              <a:latin typeface="Book Antiqua" panose="02040602050305030304" pitchFamily="18" charset="0"/>
              <a:cs typeface="Arial" panose="020B0604020202020204" pitchFamily="34" charset="0"/>
            </a:endParaRPr>
          </a:p>
        </p:txBody>
      </p:sp>
      <p:sp>
        <p:nvSpPr>
          <p:cNvPr id="78861" name="CaixaDeTexto 3">
            <a:extLst>
              <a:ext uri="{FF2B5EF4-FFF2-40B4-BE49-F238E27FC236}">
                <a16:creationId xmlns:a16="http://schemas.microsoft.com/office/drawing/2014/main" id="{AA25E9FD-9FC9-404D-A7A1-25967FB703E8}"/>
              </a:ext>
            </a:extLst>
          </p:cNvPr>
          <p:cNvSpPr txBox="1">
            <a:spLocks noChangeArrowheads="1"/>
          </p:cNvSpPr>
          <p:nvPr/>
        </p:nvSpPr>
        <p:spPr bwMode="auto">
          <a:xfrm>
            <a:off x="4500563" y="4003675"/>
            <a:ext cx="4464050"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eaLnBrk="1" hangingPunct="1">
              <a:buClr>
                <a:schemeClr val="accent2"/>
              </a:buClr>
            </a:pPr>
            <a:r>
              <a:rPr lang="pt-BR" altLang="en-US" sz="1800" b="1">
                <a:solidFill>
                  <a:schemeClr val="bg1"/>
                </a:solidFill>
              </a:rPr>
              <a:t>Alimentos  </a:t>
            </a:r>
            <a:r>
              <a:rPr lang="ja-JP" altLang="pt-BR" sz="1800" b="1">
                <a:solidFill>
                  <a:schemeClr val="bg1"/>
                </a:solidFill>
              </a:rPr>
              <a:t>“</a:t>
            </a:r>
            <a:r>
              <a:rPr lang="pt-BR" altLang="ja-JP" sz="1800" b="1">
                <a:solidFill>
                  <a:schemeClr val="bg1"/>
                </a:solidFill>
              </a:rPr>
              <a:t>pré-bióticos</a:t>
            </a:r>
            <a:r>
              <a:rPr lang="ja-JP" altLang="pt-BR" sz="1800" b="1">
                <a:solidFill>
                  <a:schemeClr val="bg1"/>
                </a:solidFill>
              </a:rPr>
              <a:t>”</a:t>
            </a:r>
            <a:r>
              <a:rPr lang="pt-BR" altLang="ja-JP" sz="1800" b="1">
                <a:solidFill>
                  <a:schemeClr val="bg1"/>
                </a:solidFill>
              </a:rPr>
              <a:t> </a:t>
            </a:r>
            <a:r>
              <a:rPr lang="pt-BR" altLang="ja-JP" sz="1800">
                <a:solidFill>
                  <a:schemeClr val="bg1"/>
                </a:solidFill>
              </a:rPr>
              <a:t>são aqueles não-digeríveis pelo ser humano mas que promovem a seleção das espécies benéficas e limitam o número de bactérias no cólon, beneficiando assim o hospedeiro (Gibson and Roberfroid 1995). </a:t>
            </a:r>
            <a:endParaRPr lang="pt-BR" altLang="en-US" sz="1800">
              <a:solidFill>
                <a:schemeClr val="bg1"/>
              </a:solidFill>
            </a:endParaRPr>
          </a:p>
        </p:txBody>
      </p:sp>
      <p:sp>
        <p:nvSpPr>
          <p:cNvPr id="5" name="CaixaDeTexto 4">
            <a:extLst>
              <a:ext uri="{FF2B5EF4-FFF2-40B4-BE49-F238E27FC236}">
                <a16:creationId xmlns:a16="http://schemas.microsoft.com/office/drawing/2014/main" id="{F6449051-CA7F-6649-9083-5B99D1AB6357}"/>
              </a:ext>
            </a:extLst>
          </p:cNvPr>
          <p:cNvSpPr txBox="1"/>
          <p:nvPr/>
        </p:nvSpPr>
        <p:spPr>
          <a:xfrm>
            <a:off x="400050" y="1995488"/>
            <a:ext cx="4819650" cy="1476375"/>
          </a:xfrm>
          <a:prstGeom prst="rect">
            <a:avLst/>
          </a:prstGeom>
          <a:noFill/>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eaLnBrk="1" hangingPunct="1"/>
            <a:r>
              <a:rPr lang="pt-BR" altLang="en-US" sz="1800" b="1">
                <a:solidFill>
                  <a:schemeClr val="bg1"/>
                </a:solidFill>
                <a:cs typeface="Arial" panose="020B0604020202020204" pitchFamily="34" charset="0"/>
              </a:rPr>
              <a:t>Alimentos </a:t>
            </a:r>
            <a:r>
              <a:rPr lang="ja-JP" altLang="pt-BR" sz="1800" b="1">
                <a:solidFill>
                  <a:schemeClr val="bg1"/>
                </a:solidFill>
                <a:cs typeface="Arial" panose="020B0604020202020204" pitchFamily="34" charset="0"/>
              </a:rPr>
              <a:t>“</a:t>
            </a:r>
            <a:r>
              <a:rPr lang="pt-BR" altLang="ja-JP" sz="1800" b="1">
                <a:solidFill>
                  <a:schemeClr val="bg1"/>
                </a:solidFill>
                <a:cs typeface="Arial" panose="020B0604020202020204" pitchFamily="34" charset="0"/>
              </a:rPr>
              <a:t>pró-bióticos</a:t>
            </a:r>
            <a:r>
              <a:rPr lang="ja-JP" altLang="pt-BR" sz="1800" b="1">
                <a:solidFill>
                  <a:schemeClr val="bg1"/>
                </a:solidFill>
                <a:cs typeface="Arial" panose="020B0604020202020204" pitchFamily="34" charset="0"/>
              </a:rPr>
              <a:t>”</a:t>
            </a:r>
            <a:r>
              <a:rPr lang="pt-BR" altLang="ja-JP" sz="1800" b="1">
                <a:solidFill>
                  <a:schemeClr val="bg1"/>
                </a:solidFill>
                <a:cs typeface="Arial" panose="020B0604020202020204" pitchFamily="34" charset="0"/>
              </a:rPr>
              <a:t> </a:t>
            </a:r>
            <a:r>
              <a:rPr lang="pt-BR" altLang="ja-JP" sz="1800">
                <a:solidFill>
                  <a:schemeClr val="bg1"/>
                </a:solidFill>
                <a:cs typeface="Arial" panose="020B0604020202020204" pitchFamily="34" charset="0"/>
              </a:rPr>
              <a:t>contêm</a:t>
            </a:r>
            <a:r>
              <a:rPr lang="pt-BR" altLang="ja-JP" sz="1800" b="1">
                <a:solidFill>
                  <a:schemeClr val="bg1"/>
                </a:solidFill>
                <a:cs typeface="Arial" panose="020B0604020202020204" pitchFamily="34" charset="0"/>
              </a:rPr>
              <a:t> </a:t>
            </a:r>
            <a:r>
              <a:rPr lang="pt-BR" altLang="ja-JP" sz="1800">
                <a:solidFill>
                  <a:schemeClr val="bg1"/>
                </a:solidFill>
                <a:cs typeface="Arial" panose="020B0604020202020204" pitchFamily="34" charset="0"/>
              </a:rPr>
              <a:t>bactérias vivas como suplemento alimentar, o que melhora o equilíbrio da microbiota intestinal, trazendo benefícios ao hospedeiro (Fuller 1989). </a:t>
            </a:r>
            <a:endParaRPr lang="pt-BR" altLang="en-US" sz="1800">
              <a:solidFill>
                <a:schemeClr val="bg1"/>
              </a:solidFill>
              <a:effectLst>
                <a:outerShdw blurRad="38100" dist="38100" dir="2700000" algn="tl">
                  <a:srgbClr val="C0C0C0"/>
                </a:outerShdw>
              </a:effectLst>
              <a:cs typeface="Arial" panose="020B0604020202020204" pitchFamily="34" charset="0"/>
            </a:endParaRPr>
          </a:p>
        </p:txBody>
      </p:sp>
      <p:sp>
        <p:nvSpPr>
          <p:cNvPr id="6" name="CaixaDeTexto 5">
            <a:extLst>
              <a:ext uri="{FF2B5EF4-FFF2-40B4-BE49-F238E27FC236}">
                <a16:creationId xmlns:a16="http://schemas.microsoft.com/office/drawing/2014/main" id="{924C62E0-6519-A14F-AD67-F38F3C2C3288}"/>
              </a:ext>
            </a:extLst>
          </p:cNvPr>
          <p:cNvSpPr txBox="1"/>
          <p:nvPr/>
        </p:nvSpPr>
        <p:spPr>
          <a:xfrm>
            <a:off x="882650" y="5468938"/>
            <a:ext cx="3113088" cy="646112"/>
          </a:xfrm>
          <a:prstGeom prst="rect">
            <a:avLst/>
          </a:prstGeom>
          <a:noFill/>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eaLnBrk="1" hangingPunct="1"/>
            <a:r>
              <a:rPr lang="pt-BR" altLang="en-US" sz="1800">
                <a:solidFill>
                  <a:schemeClr val="bg1"/>
                </a:solidFill>
                <a:effectLst>
                  <a:outerShdw blurRad="38100" dist="38100" dir="2700000" algn="tl">
                    <a:srgbClr val="C0C0C0"/>
                  </a:outerShdw>
                </a:effectLst>
                <a:cs typeface="Arial" panose="020B0604020202020204" pitchFamily="34" charset="0"/>
              </a:rPr>
              <a:t>Combinação de probiótico e prebiótico</a:t>
            </a:r>
          </a:p>
        </p:txBody>
      </p:sp>
      <p:sp>
        <p:nvSpPr>
          <p:cNvPr id="10" name="CaixaDeTexto 9">
            <a:extLst>
              <a:ext uri="{FF2B5EF4-FFF2-40B4-BE49-F238E27FC236}">
                <a16:creationId xmlns:a16="http://schemas.microsoft.com/office/drawing/2014/main" id="{EE8C438B-8A19-434C-8B5F-AC847661946C}"/>
              </a:ext>
            </a:extLst>
          </p:cNvPr>
          <p:cNvSpPr txBox="1"/>
          <p:nvPr/>
        </p:nvSpPr>
        <p:spPr>
          <a:xfrm>
            <a:off x="1547664" y="1412776"/>
            <a:ext cx="1752403" cy="46166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defRPr/>
            </a:pPr>
            <a:r>
              <a:rPr lang="en-US" sz="2400" b="1" spc="50" dirty="0" err="1">
                <a:ln w="11430"/>
                <a:effectLst>
                  <a:outerShdw blurRad="76200" dist="50800" dir="5400000" algn="tl" rotWithShape="0">
                    <a:srgbClr val="000000">
                      <a:alpha val="65000"/>
                    </a:srgbClr>
                  </a:outerShdw>
                </a:effectLst>
                <a:ea typeface="+mn-ea"/>
                <a:cs typeface="Arial" pitchFamily="34" charset="0"/>
              </a:rPr>
              <a:t>Probiótico</a:t>
            </a:r>
            <a:endParaRPr lang="pt-BR" sz="2400" b="1" spc="50" dirty="0">
              <a:ln w="11430"/>
              <a:effectLst>
                <a:outerShdw blurRad="76200" dist="50800" dir="5400000" algn="tl" rotWithShape="0">
                  <a:srgbClr val="000000">
                    <a:alpha val="65000"/>
                  </a:srgbClr>
                </a:outerShdw>
              </a:effectLst>
              <a:ea typeface="+mn-ea"/>
              <a:cs typeface="Arial" pitchFamily="34" charset="0"/>
            </a:endParaRPr>
          </a:p>
        </p:txBody>
      </p:sp>
      <p:sp>
        <p:nvSpPr>
          <p:cNvPr id="11" name="CaixaDeTexto 10">
            <a:extLst>
              <a:ext uri="{FF2B5EF4-FFF2-40B4-BE49-F238E27FC236}">
                <a16:creationId xmlns:a16="http://schemas.microsoft.com/office/drawing/2014/main" id="{616C4CD3-A22D-CE4E-ACFC-CB464BB03E83}"/>
              </a:ext>
            </a:extLst>
          </p:cNvPr>
          <p:cNvSpPr txBox="1"/>
          <p:nvPr/>
        </p:nvSpPr>
        <p:spPr>
          <a:xfrm>
            <a:off x="1403648" y="4941168"/>
            <a:ext cx="1806905" cy="46166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defRPr/>
            </a:pPr>
            <a:r>
              <a:rPr lang="en-US" sz="2400" b="1" spc="50" dirty="0" err="1">
                <a:ln w="11430"/>
                <a:effectLst>
                  <a:outerShdw blurRad="76200" dist="50800" dir="5400000" algn="tl" rotWithShape="0">
                    <a:srgbClr val="000000">
                      <a:alpha val="65000"/>
                    </a:srgbClr>
                  </a:outerShdw>
                </a:effectLst>
                <a:ea typeface="+mn-ea"/>
                <a:cs typeface="Arial" pitchFamily="34" charset="0"/>
              </a:rPr>
              <a:t>Simbiótico</a:t>
            </a:r>
            <a:endParaRPr lang="pt-BR" sz="2400" b="1" spc="50" dirty="0">
              <a:ln w="11430"/>
              <a:effectLst>
                <a:outerShdw blurRad="76200" dist="50800" dir="5400000" algn="tl" rotWithShape="0">
                  <a:srgbClr val="000000">
                    <a:alpha val="65000"/>
                  </a:srgbClr>
                </a:outerShdw>
              </a:effectLst>
              <a:ea typeface="+mn-ea"/>
              <a:cs typeface="Arial" pitchFamily="34" charset="0"/>
            </a:endParaRPr>
          </a:p>
        </p:txBody>
      </p:sp>
      <p:sp>
        <p:nvSpPr>
          <p:cNvPr id="12" name="CaixaDeTexto 11">
            <a:extLst>
              <a:ext uri="{FF2B5EF4-FFF2-40B4-BE49-F238E27FC236}">
                <a16:creationId xmlns:a16="http://schemas.microsoft.com/office/drawing/2014/main" id="{BAF5A3B8-88B6-844A-B1D4-079F9A5D1F9B}"/>
              </a:ext>
            </a:extLst>
          </p:cNvPr>
          <p:cNvSpPr txBox="1"/>
          <p:nvPr/>
        </p:nvSpPr>
        <p:spPr>
          <a:xfrm>
            <a:off x="5784030" y="3327375"/>
            <a:ext cx="1752403" cy="46166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defRPr/>
            </a:pPr>
            <a:r>
              <a:rPr lang="en-US" sz="2400" b="1" spc="50" dirty="0" err="1">
                <a:ln w="11430"/>
                <a:effectLst>
                  <a:outerShdw blurRad="76200" dist="50800" dir="5400000" algn="tl" rotWithShape="0">
                    <a:srgbClr val="000000">
                      <a:alpha val="65000"/>
                    </a:srgbClr>
                  </a:outerShdw>
                </a:effectLst>
                <a:ea typeface="+mn-ea"/>
                <a:cs typeface="Arial" pitchFamily="34" charset="0"/>
              </a:rPr>
              <a:t>Prebiótico</a:t>
            </a:r>
            <a:endParaRPr lang="pt-BR" sz="2400" b="1" spc="50" dirty="0">
              <a:ln w="11430"/>
              <a:effectLst>
                <a:outerShdw blurRad="76200" dist="50800" dir="5400000" algn="tl" rotWithShape="0">
                  <a:srgbClr val="000000">
                    <a:alpha val="65000"/>
                  </a:srgbClr>
                </a:outerShdw>
              </a:effectLst>
              <a:ea typeface="+mn-ea"/>
              <a:cs typeface="Arial" pitchFamily="34" charset="0"/>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892202-AA71-E544-8AA3-EF92EAF06060}"/>
              </a:ext>
            </a:extLst>
          </p:cNvPr>
          <p:cNvSpPr>
            <a:spLocks noGrp="1"/>
          </p:cNvSpPr>
          <p:nvPr>
            <p:ph type="title"/>
          </p:nvPr>
        </p:nvSpPr>
        <p:spPr bwMode="auto">
          <a:xfrm>
            <a:off x="425450" y="260350"/>
            <a:ext cx="8261350" cy="936625"/>
          </a:xfrm>
          <a:effectLst>
            <a:outerShdw blurRad="44450" dist="27940" dir="5400000" algn="ctr" rotWithShape="0">
              <a:srgbClr val="000000">
                <a:alpha val="31998"/>
              </a:srgbClr>
            </a:outerShdw>
          </a:effectLst>
          <a:scene3d>
            <a:camera prst="orthographicFront"/>
            <a:lightRig rig="balanced" dir="t"/>
          </a:scene3d>
          <a:sp3d prstMaterial="plastic"/>
        </p:spPr>
        <p:txBody>
          <a:bodyPr/>
          <a:lstStyle/>
          <a:p>
            <a:pPr>
              <a:defRPr/>
            </a:pPr>
            <a:endParaRPr lang="pt-BR">
              <a:ea typeface="+mj-ea"/>
              <a:cs typeface="+mj-cs"/>
            </a:endParaRPr>
          </a:p>
        </p:txBody>
      </p:sp>
      <p:sp>
        <p:nvSpPr>
          <p:cNvPr id="80898" name="Espaço Reservado para Conteúdo 2">
            <a:extLst>
              <a:ext uri="{FF2B5EF4-FFF2-40B4-BE49-F238E27FC236}">
                <a16:creationId xmlns:a16="http://schemas.microsoft.com/office/drawing/2014/main" id="{5B90D24C-9EA8-024B-9DFF-BE4150E68D95}"/>
              </a:ext>
            </a:extLst>
          </p:cNvPr>
          <p:cNvSpPr>
            <a:spLocks noGrp="1"/>
          </p:cNvSpPr>
          <p:nvPr>
            <p:ph idx="1"/>
          </p:nvPr>
        </p:nvSpPr>
        <p:spPr/>
        <p:txBody>
          <a:bodyPr/>
          <a:lstStyle/>
          <a:p>
            <a:endParaRPr lang="en-US" altLang="en-US"/>
          </a:p>
        </p:txBody>
      </p:sp>
      <p:pic>
        <p:nvPicPr>
          <p:cNvPr id="34820" name="Picture 2">
            <a:extLst>
              <a:ext uri="{FF2B5EF4-FFF2-40B4-BE49-F238E27FC236}">
                <a16:creationId xmlns:a16="http://schemas.microsoft.com/office/drawing/2014/main" id="{D1A400BB-AFCE-9F42-9364-E2CE048CBC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76213"/>
            <a:ext cx="8713787" cy="6505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27CC5B-B284-244A-B35F-DC77DD05B2D7}"/>
              </a:ext>
            </a:extLst>
          </p:cNvPr>
          <p:cNvSpPr>
            <a:spLocks noGrp="1"/>
          </p:cNvSpPr>
          <p:nvPr>
            <p:ph type="title"/>
          </p:nvPr>
        </p:nvSpPr>
        <p:spPr>
          <a:xfrm>
            <a:off x="426128" y="260648"/>
            <a:ext cx="8260672" cy="1080119"/>
          </a:xfrm>
        </p:spPr>
        <p:txBody>
          <a:bodyPr/>
          <a:lstStyle>
            <a:lvl1pPr>
              <a:defRPr>
                <a:solidFill>
                  <a:schemeClr val="tx1"/>
                </a:solidFill>
                <a:latin typeface="Century Gothic" charset="0"/>
                <a:ea typeface="MS PGothic" charset="0"/>
                <a:cs typeface="MS PGothic" charset="0"/>
              </a:defRPr>
            </a:lvl1pPr>
            <a:lvl2pPr marL="742950" indent="-285750">
              <a:defRPr>
                <a:solidFill>
                  <a:schemeClr val="tx1"/>
                </a:solidFill>
                <a:latin typeface="Century Gothic" charset="0"/>
                <a:ea typeface="MS PGothic" charset="0"/>
                <a:cs typeface="MS PGothic" charset="0"/>
              </a:defRPr>
            </a:lvl2pPr>
            <a:lvl3pPr marL="1143000" indent="-228600">
              <a:defRPr>
                <a:solidFill>
                  <a:schemeClr val="tx1"/>
                </a:solidFill>
                <a:latin typeface="Century Gothic" charset="0"/>
                <a:ea typeface="MS PGothic" charset="0"/>
                <a:cs typeface="MS PGothic" charset="0"/>
              </a:defRPr>
            </a:lvl3pPr>
            <a:lvl4pPr marL="1600200" indent="-228600">
              <a:defRPr>
                <a:solidFill>
                  <a:schemeClr val="tx1"/>
                </a:solidFill>
                <a:latin typeface="Century Gothic" charset="0"/>
                <a:ea typeface="MS PGothic" charset="0"/>
                <a:cs typeface="MS PGothic" charset="0"/>
              </a:defRPr>
            </a:lvl4pPr>
            <a:lvl5pPr marL="2057400" indent="-228600">
              <a:defRPr>
                <a:solidFill>
                  <a:schemeClr val="tx1"/>
                </a:solidFill>
                <a:latin typeface="Century Gothic"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entury Gothic"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entury Gothic"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entury Gothic"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entury Gothic" charset="0"/>
                <a:ea typeface="MS PGothic" charset="0"/>
                <a:cs typeface="MS PGothic" charset="0"/>
              </a:defRPr>
            </a:lvl9pPr>
          </a:lstStyle>
          <a:p>
            <a:pPr>
              <a:defRPr/>
            </a:pPr>
            <a:r>
              <a:rPr lang="pt-BR" sz="2700" dirty="0">
                <a:solidFill>
                  <a:srgbClr val="47534C"/>
                </a:solidFill>
                <a:effectLst>
                  <a:outerShdw blurRad="38100" dist="38100" dir="2700000" algn="tl">
                    <a:srgbClr val="DDDDDD"/>
                  </a:outerShdw>
                </a:effectLst>
                <a:latin typeface="Book Antiqua" charset="0"/>
              </a:rPr>
              <a:t>Microbiota no tratamento</a:t>
            </a:r>
            <a:br>
              <a:rPr lang="pt-BR" sz="2700" dirty="0">
                <a:solidFill>
                  <a:srgbClr val="47534C"/>
                </a:solidFill>
                <a:effectLst>
                  <a:outerShdw blurRad="38100" dist="38100" dir="2700000" algn="tl">
                    <a:srgbClr val="DDDDDD"/>
                  </a:outerShdw>
                </a:effectLst>
                <a:latin typeface="Book Antiqua" charset="0"/>
              </a:rPr>
            </a:br>
            <a:r>
              <a:rPr lang="pt-BR" sz="3600" dirty="0">
                <a:solidFill>
                  <a:srgbClr val="47534C"/>
                </a:solidFill>
                <a:effectLst>
                  <a:outerShdw blurRad="38100" dist="38100" dir="2700000" algn="tl">
                    <a:srgbClr val="DDDDDD"/>
                  </a:outerShdw>
                </a:effectLst>
                <a:latin typeface="Book Antiqua" charset="0"/>
              </a:rPr>
              <a:t>Transplante Fecal (FMT)</a:t>
            </a:r>
            <a:endParaRPr lang="pt-BR" dirty="0">
              <a:solidFill>
                <a:srgbClr val="47534C"/>
              </a:solidFill>
              <a:effectLst>
                <a:outerShdw blurRad="38100" dist="38100" dir="2700000" algn="tl">
                  <a:srgbClr val="DDDDDD"/>
                </a:outerShdw>
              </a:effectLst>
              <a:latin typeface="Book Antiqua" charset="0"/>
            </a:endParaRPr>
          </a:p>
        </p:txBody>
      </p:sp>
      <p:sp>
        <p:nvSpPr>
          <p:cNvPr id="51204" name="Espaço Reservado para Conteúdo 2">
            <a:extLst>
              <a:ext uri="{FF2B5EF4-FFF2-40B4-BE49-F238E27FC236}">
                <a16:creationId xmlns:a16="http://schemas.microsoft.com/office/drawing/2014/main" id="{A8D45CAC-58F1-EA48-9624-88E55418C186}"/>
              </a:ext>
            </a:extLst>
          </p:cNvPr>
          <p:cNvSpPr>
            <a:spLocks noGrp="1"/>
          </p:cNvSpPr>
          <p:nvPr>
            <p:ph idx="1"/>
          </p:nvPr>
        </p:nvSpPr>
        <p:spPr>
          <a:xfrm>
            <a:off x="179388" y="1412875"/>
            <a:ext cx="5616575" cy="4032250"/>
          </a:xfrm>
        </p:spPr>
        <p:txBody>
          <a:bodyPr/>
          <a:lstStyle/>
          <a:p>
            <a:r>
              <a:rPr lang="pt-BR" altLang="en-US" sz="2000" b="1">
                <a:solidFill>
                  <a:schemeClr val="tx1"/>
                </a:solidFill>
              </a:rPr>
              <a:t>Processo de transplante de microbiota fecal de um indivíduo saudável para um receptor</a:t>
            </a:r>
          </a:p>
          <a:p>
            <a:pPr>
              <a:buFont typeface="Arial" panose="020B0604020202020204" pitchFamily="34" charset="0"/>
              <a:buNone/>
            </a:pPr>
            <a:endParaRPr lang="pt-BR" altLang="en-US" sz="2000"/>
          </a:p>
          <a:p>
            <a:r>
              <a:rPr lang="pt-BR" altLang="en-US" sz="2000"/>
              <a:t>1958* - Colorado (EUA): quatro pacientes criticamente comprometidos com colite pseudomembranosa fulminante</a:t>
            </a:r>
          </a:p>
          <a:p>
            <a:endParaRPr lang="pt-BR" altLang="en-US" sz="2000"/>
          </a:p>
          <a:p>
            <a:r>
              <a:rPr lang="pt-BR" altLang="en-US" sz="2000"/>
              <a:t>2000 – Cepas multirresistentes de </a:t>
            </a:r>
            <a:r>
              <a:rPr lang="pt-BR" altLang="en-US" sz="2000" i="1"/>
              <a:t>C. difficile</a:t>
            </a:r>
            <a:r>
              <a:rPr lang="pt-BR" altLang="en-US" sz="2000"/>
              <a:t>, 3 milhões de casos novos, 300 evoluem para morte por dia (EUA e Europa). Custo anual de US$ 1 bilhão por ano só nos EUA.</a:t>
            </a:r>
          </a:p>
        </p:txBody>
      </p:sp>
      <p:sp>
        <p:nvSpPr>
          <p:cNvPr id="81925" name="CaixaDeTexto 2">
            <a:extLst>
              <a:ext uri="{FF2B5EF4-FFF2-40B4-BE49-F238E27FC236}">
                <a16:creationId xmlns:a16="http://schemas.microsoft.com/office/drawing/2014/main" id="{32478B84-CF6D-A942-A201-1D9BA165CA81}"/>
              </a:ext>
            </a:extLst>
          </p:cNvPr>
          <p:cNvSpPr txBox="1">
            <a:spLocks noChangeArrowheads="1"/>
          </p:cNvSpPr>
          <p:nvPr/>
        </p:nvSpPr>
        <p:spPr bwMode="auto">
          <a:xfrm>
            <a:off x="250825" y="6237288"/>
            <a:ext cx="62642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r>
              <a:rPr lang="pt-BR" altLang="en-US" sz="1200"/>
              <a:t>*EISEMAN B, SILEN W, BASCOM GS, KAUVAR AJ. Fecal enema as an adjunct in the treatment of pseudomembranous enterocolitis. Surgery. 1958 Nov;44(5):854-9.</a:t>
            </a:r>
          </a:p>
        </p:txBody>
      </p:sp>
      <p:pic>
        <p:nvPicPr>
          <p:cNvPr id="5" name="Picture 2" descr="http://upload.wikimedia.org/wikipedia/commons/a/a1/Pseudomembranous_colitis.JPG">
            <a:extLst>
              <a:ext uri="{FF2B5EF4-FFF2-40B4-BE49-F238E27FC236}">
                <a16:creationId xmlns:a16="http://schemas.microsoft.com/office/drawing/2014/main" id="{69F0459F-143F-C947-8CC2-CB4B48C084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152" y="1551672"/>
            <a:ext cx="2906216" cy="21796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sp>
        <p:nvSpPr>
          <p:cNvPr id="81927" name="Rectangle 2">
            <a:extLst>
              <a:ext uri="{FF2B5EF4-FFF2-40B4-BE49-F238E27FC236}">
                <a16:creationId xmlns:a16="http://schemas.microsoft.com/office/drawing/2014/main" id="{9C8C894C-B294-5C46-8FCA-606A56421F13}"/>
              </a:ext>
            </a:extLst>
          </p:cNvPr>
          <p:cNvSpPr>
            <a:spLocks noChangeArrowheads="1"/>
          </p:cNvSpPr>
          <p:nvPr/>
        </p:nvSpPr>
        <p:spPr bwMode="auto">
          <a:xfrm>
            <a:off x="5795963" y="3789363"/>
            <a:ext cx="30067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r>
              <a:rPr lang="pt-BR" altLang="en-US" sz="1800"/>
              <a:t>A substituição de componentes em falta (vitaminas, etc.) e a produção de produtos antimicrobianos pela </a:t>
            </a:r>
            <a:r>
              <a:rPr lang="ja-JP" altLang="pt-BR" sz="1800"/>
              <a:t>“</a:t>
            </a:r>
            <a:r>
              <a:rPr lang="pt-BR" altLang="ja-JP" sz="1800"/>
              <a:t>nova microbiota</a:t>
            </a:r>
            <a:r>
              <a:rPr lang="ja-JP" altLang="pt-BR" sz="1800"/>
              <a:t>”</a:t>
            </a:r>
            <a:r>
              <a:rPr lang="pt-BR" altLang="ja-JP" sz="1800"/>
              <a:t> tendem a ser os mecanismos de cura</a:t>
            </a:r>
            <a:endParaRPr lang="pt-BR" altLang="en-US" sz="1800"/>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A1D6FB-15EE-564F-8372-A04C89E47542}"/>
              </a:ext>
            </a:extLst>
          </p:cNvPr>
          <p:cNvSpPr>
            <a:spLocks noGrp="1"/>
          </p:cNvSpPr>
          <p:nvPr>
            <p:ph type="title"/>
          </p:nvPr>
        </p:nvSpPr>
        <p:spPr/>
        <p:txBody>
          <a:bodyPr rtlCol="0"/>
          <a:lstStyle/>
          <a:p>
            <a:pPr>
              <a:defRPr/>
            </a:pPr>
            <a:r>
              <a:rPr lang="en-US" dirty="0" err="1">
                <a:ea typeface="+mj-ea"/>
                <a:cs typeface="+mj-cs"/>
              </a:rPr>
              <a:t>Transplante</a:t>
            </a:r>
            <a:r>
              <a:rPr lang="en-US" dirty="0">
                <a:ea typeface="+mj-ea"/>
                <a:cs typeface="+mj-cs"/>
              </a:rPr>
              <a:t> Fecal</a:t>
            </a:r>
            <a:endParaRPr lang="pt-BR" dirty="0">
              <a:ea typeface="+mj-ea"/>
              <a:cs typeface="+mj-cs"/>
            </a:endParaRPr>
          </a:p>
        </p:txBody>
      </p:sp>
      <p:pic>
        <p:nvPicPr>
          <p:cNvPr id="36870" name="Picture 2">
            <a:extLst>
              <a:ext uri="{FF2B5EF4-FFF2-40B4-BE49-F238E27FC236}">
                <a16:creationId xmlns:a16="http://schemas.microsoft.com/office/drawing/2014/main" id="{4458DF15-233E-3843-863E-D6BA492C82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1238" y="1219200"/>
            <a:ext cx="7521575" cy="5018088"/>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3973" name="CaixaDeTexto 2">
            <a:extLst>
              <a:ext uri="{FF2B5EF4-FFF2-40B4-BE49-F238E27FC236}">
                <a16:creationId xmlns:a16="http://schemas.microsoft.com/office/drawing/2014/main" id="{5E4FC45C-FBE2-BA47-B188-56878E336925}"/>
              </a:ext>
            </a:extLst>
          </p:cNvPr>
          <p:cNvSpPr txBox="1">
            <a:spLocks noChangeArrowheads="1"/>
          </p:cNvSpPr>
          <p:nvPr/>
        </p:nvSpPr>
        <p:spPr bwMode="auto">
          <a:xfrm>
            <a:off x="142875" y="6280150"/>
            <a:ext cx="8858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eaLnBrk="1" hangingPunct="1"/>
            <a:r>
              <a:rPr lang="en-US" altLang="en-US" sz="1200" b="1"/>
              <a:t> Changes in the composition of the human fecal microbiome after bacteriotherapy for recurrent Clostridium difficile-associated diarrhea. J Clin Gastroenterol 2010; 44: 354-360.</a:t>
            </a:r>
            <a:endParaRPr lang="pt-BR" altLang="en-US" sz="1200" b="1"/>
          </a:p>
        </p:txBody>
      </p:sp>
      <p:pic>
        <p:nvPicPr>
          <p:cNvPr id="83974" name="Imagem 2">
            <a:extLst>
              <a:ext uri="{FF2B5EF4-FFF2-40B4-BE49-F238E27FC236}">
                <a16:creationId xmlns:a16="http://schemas.microsoft.com/office/drawing/2014/main" id="{8890815E-9CB3-C941-90FA-7CD0FDBA2B6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1597025"/>
            <a:ext cx="18796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8812F9-B5E7-CE48-8E41-84F3A01D332D}"/>
              </a:ext>
            </a:extLst>
          </p:cNvPr>
          <p:cNvSpPr>
            <a:spLocks noGrp="1"/>
          </p:cNvSpPr>
          <p:nvPr>
            <p:ph type="title"/>
          </p:nvPr>
        </p:nvSpPr>
        <p:spPr/>
        <p:txBody>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eaLnBrk="1" hangingPunct="1"/>
            <a:r>
              <a:rPr lang="pt-BR" altLang="en-US" sz="3200">
                <a:solidFill>
                  <a:srgbClr val="47534C"/>
                </a:solidFill>
                <a:effectLst>
                  <a:outerShdw blurRad="38100" dist="38100" dir="2700000" algn="tl">
                    <a:srgbClr val="C0C0C0"/>
                  </a:outerShdw>
                </a:effectLst>
                <a:latin typeface="Book Antiqua" panose="02040602050305030304" pitchFamily="18" charset="0"/>
                <a:cs typeface="Arial" panose="020B0604020202020204" pitchFamily="34" charset="0"/>
              </a:rPr>
              <a:t>Projeto Microbioma Humano</a:t>
            </a:r>
            <a:br>
              <a:rPr lang="pt-BR" altLang="en-US" sz="3200">
                <a:solidFill>
                  <a:srgbClr val="47534C"/>
                </a:solidFill>
                <a:effectLst>
                  <a:outerShdw blurRad="38100" dist="38100" dir="2700000" algn="tl">
                    <a:srgbClr val="C0C0C0"/>
                  </a:outerShdw>
                </a:effectLst>
                <a:latin typeface="Book Antiqua" panose="02040602050305030304" pitchFamily="18" charset="0"/>
                <a:cs typeface="Arial" panose="020B0604020202020204" pitchFamily="34" charset="0"/>
              </a:rPr>
            </a:br>
            <a:r>
              <a:rPr lang="pt-BR" altLang="en-US" sz="2000">
                <a:solidFill>
                  <a:srgbClr val="47534C"/>
                </a:solidFill>
                <a:effectLst>
                  <a:outerShdw blurRad="38100" dist="38100" dir="2700000" algn="tl">
                    <a:srgbClr val="C0C0C0"/>
                  </a:outerShdw>
                </a:effectLst>
                <a:latin typeface="Book Antiqua" panose="02040602050305030304" pitchFamily="18" charset="0"/>
                <a:cs typeface="Arial" panose="020B0604020202020204" pitchFamily="34" charset="0"/>
              </a:rPr>
              <a:t>"Individuo Saudável"</a:t>
            </a:r>
          </a:p>
        </p:txBody>
      </p:sp>
      <p:sp>
        <p:nvSpPr>
          <p:cNvPr id="18436" name="Espaço Reservado para Conteúdo 2">
            <a:extLst>
              <a:ext uri="{FF2B5EF4-FFF2-40B4-BE49-F238E27FC236}">
                <a16:creationId xmlns:a16="http://schemas.microsoft.com/office/drawing/2014/main" id="{698EE2F0-9C90-C54B-8DE5-9E92CE5F0CDC}"/>
              </a:ext>
            </a:extLst>
          </p:cNvPr>
          <p:cNvSpPr>
            <a:spLocks noGrp="1"/>
          </p:cNvSpPr>
          <p:nvPr>
            <p:ph idx="1"/>
          </p:nvPr>
        </p:nvSpPr>
        <p:spPr>
          <a:xfrm>
            <a:off x="457200" y="1752600"/>
            <a:ext cx="6418263" cy="4373563"/>
          </a:xfrm>
        </p:spPr>
        <p:style>
          <a:lnRef idx="2">
            <a:schemeClr val="dk1"/>
          </a:lnRef>
          <a:fillRef idx="1">
            <a:schemeClr val="lt1"/>
          </a:fillRef>
          <a:effectRef idx="0">
            <a:schemeClr val="dk1"/>
          </a:effectRef>
          <a:fontRef idx="minor">
            <a:schemeClr val="dk1"/>
          </a:fontRef>
        </p:style>
        <p:txBody>
          <a:bodyPr/>
          <a:lstStyle/>
          <a:p>
            <a:pPr>
              <a:lnSpc>
                <a:spcPct val="140000"/>
              </a:lnSpc>
            </a:pPr>
            <a:r>
              <a:rPr lang="pt-BR" altLang="en-US" sz="1800">
                <a:solidFill>
                  <a:srgbClr val="000000"/>
                </a:solidFill>
                <a:ea typeface="MS PGothic" panose="020B0600070205080204" pitchFamily="34" charset="-128"/>
              </a:rPr>
              <a:t>100 trilhões de microrganismos</a:t>
            </a:r>
          </a:p>
          <a:p>
            <a:pPr>
              <a:lnSpc>
                <a:spcPct val="140000"/>
              </a:lnSpc>
            </a:pPr>
            <a:r>
              <a:rPr lang="pt-BR" altLang="en-US" sz="1800">
                <a:solidFill>
                  <a:srgbClr val="000000"/>
                </a:solidFill>
                <a:ea typeface="MS PGothic" panose="020B0600070205080204" pitchFamily="34" charset="-128"/>
              </a:rPr>
              <a:t>10 vezes mais células procariontes</a:t>
            </a:r>
          </a:p>
          <a:p>
            <a:pPr>
              <a:lnSpc>
                <a:spcPct val="140000"/>
              </a:lnSpc>
            </a:pPr>
            <a:r>
              <a:rPr lang="pt-BR" altLang="en-US" sz="1800">
                <a:solidFill>
                  <a:srgbClr val="000000"/>
                </a:solidFill>
                <a:ea typeface="MS PGothic" panose="020B0600070205080204" pitchFamily="34" charset="-128"/>
              </a:rPr>
              <a:t>1-3% do peso corporal</a:t>
            </a:r>
          </a:p>
          <a:p>
            <a:pPr>
              <a:lnSpc>
                <a:spcPct val="140000"/>
              </a:lnSpc>
            </a:pPr>
            <a:r>
              <a:rPr lang="pt-BR" altLang="en-US" sz="1800">
                <a:solidFill>
                  <a:srgbClr val="000000"/>
                </a:solidFill>
                <a:ea typeface="MS PGothic" panose="020B0600070205080204" pitchFamily="34" charset="-128"/>
              </a:rPr>
              <a:t>Mais de 10.000 espécies microbianas</a:t>
            </a:r>
          </a:p>
          <a:p>
            <a:pPr>
              <a:lnSpc>
                <a:spcPct val="140000"/>
              </a:lnSpc>
            </a:pPr>
            <a:r>
              <a:rPr lang="pt-BR" altLang="en-US" sz="1800">
                <a:solidFill>
                  <a:srgbClr val="000000"/>
                </a:solidFill>
                <a:ea typeface="MS PGothic" panose="020B0600070205080204" pitchFamily="34" charset="-128"/>
              </a:rPr>
              <a:t>Genoma humano possui 22.000 genes</a:t>
            </a:r>
          </a:p>
          <a:p>
            <a:pPr>
              <a:lnSpc>
                <a:spcPct val="140000"/>
              </a:lnSpc>
            </a:pPr>
            <a:r>
              <a:rPr lang="pt-BR" altLang="en-US" sz="1800">
                <a:solidFill>
                  <a:srgbClr val="000000"/>
                </a:solidFill>
                <a:ea typeface="MS PGothic" panose="020B0600070205080204" pitchFamily="34" charset="-128"/>
              </a:rPr>
              <a:t>Microbioma contribui cerca de 8 milhões de genes</a:t>
            </a:r>
          </a:p>
          <a:p>
            <a:pPr>
              <a:lnSpc>
                <a:spcPct val="140000"/>
              </a:lnSpc>
            </a:pPr>
            <a:r>
              <a:rPr lang="pt-BR" altLang="en-US" sz="1800">
                <a:solidFill>
                  <a:srgbClr val="000000"/>
                </a:solidFill>
                <a:ea typeface="MS PGothic" panose="020B0600070205080204" pitchFamily="34" charset="-128"/>
              </a:rPr>
              <a:t>360 vezes mais material genético</a:t>
            </a:r>
          </a:p>
          <a:p>
            <a:pPr eaLnBrk="1" hangingPunct="1">
              <a:lnSpc>
                <a:spcPct val="140000"/>
              </a:lnSpc>
            </a:pPr>
            <a:endParaRPr lang="pt-BR" altLang="en-US" sz="1800">
              <a:solidFill>
                <a:srgbClr val="000000"/>
              </a:solidFill>
              <a:ea typeface="MS PGothic" panose="020B0600070205080204" pitchFamily="34" charset="-128"/>
            </a:endParaRPr>
          </a:p>
        </p:txBody>
      </p:sp>
      <p:pic>
        <p:nvPicPr>
          <p:cNvPr id="84997" name="Picture 4">
            <a:extLst>
              <a:ext uri="{FF2B5EF4-FFF2-40B4-BE49-F238E27FC236}">
                <a16:creationId xmlns:a16="http://schemas.microsoft.com/office/drawing/2014/main" id="{FF839B66-26EA-C440-B5F7-49BDDED29FC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48488" y="1628775"/>
            <a:ext cx="190500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8" name="Picture 6">
            <a:extLst>
              <a:ext uri="{FF2B5EF4-FFF2-40B4-BE49-F238E27FC236}">
                <a16:creationId xmlns:a16="http://schemas.microsoft.com/office/drawing/2014/main" id="{D3F245AB-A47A-8C4E-A735-45042CE315E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40550" y="4227513"/>
            <a:ext cx="1911350"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D5EDDB9-D142-F640-B233-A58C8423685E}"/>
              </a:ext>
            </a:extLst>
          </p:cNvPr>
          <p:cNvSpPr txBox="1"/>
          <p:nvPr/>
        </p:nvSpPr>
        <p:spPr>
          <a:xfrm>
            <a:off x="4067944" y="4869160"/>
            <a:ext cx="2736304" cy="1815882"/>
          </a:xfrm>
          <a:prstGeom prst="rect">
            <a:avLst/>
          </a:prstGeom>
          <a:effectLst>
            <a:outerShdw blurRad="50800" dist="38100" dir="2700000" algn="tl" rotWithShape="0">
              <a:prstClr val="black">
                <a:alpha val="40000"/>
              </a:prstClr>
            </a:outerShdw>
          </a:effectLst>
          <a:scene3d>
            <a:camera prst="orthographicFront"/>
            <a:lightRig rig="threePt" dir="t"/>
          </a:scene3d>
          <a:sp3d>
            <a:bevelT/>
          </a:sp3d>
        </p:spPr>
        <p:style>
          <a:lnRef idx="2">
            <a:schemeClr val="dk1"/>
          </a:lnRef>
          <a:fillRef idx="1">
            <a:schemeClr val="lt1"/>
          </a:fillRef>
          <a:effectRef idx="0">
            <a:schemeClr val="dk1"/>
          </a:effectRef>
          <a:fontRef idx="minor">
            <a:schemeClr val="dk1"/>
          </a:fontRef>
        </p:style>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eaLnBrk="1" hangingPunct="1"/>
            <a:r>
              <a:rPr lang="en-US" altLang="en-US" sz="1600">
                <a:solidFill>
                  <a:srgbClr val="000000"/>
                </a:solidFill>
              </a:rPr>
              <a:t>O Programa:</a:t>
            </a:r>
            <a:endParaRPr lang="pt-BR" altLang="en-US" sz="1600">
              <a:solidFill>
                <a:srgbClr val="000000"/>
              </a:solidFill>
            </a:endParaRPr>
          </a:p>
          <a:p>
            <a:pPr eaLnBrk="1" hangingPunct="1"/>
            <a:r>
              <a:rPr lang="pt-BR" altLang="en-US" sz="1600">
                <a:solidFill>
                  <a:srgbClr val="000000"/>
                </a:solidFill>
              </a:rPr>
              <a:t>$173 milhões</a:t>
            </a:r>
          </a:p>
          <a:p>
            <a:pPr eaLnBrk="1" hangingPunct="1"/>
            <a:r>
              <a:rPr lang="pt-BR" altLang="en-US" sz="1600">
                <a:solidFill>
                  <a:srgbClr val="000000"/>
                </a:solidFill>
              </a:rPr>
              <a:t>300 indivíduos saudáveis</a:t>
            </a:r>
          </a:p>
          <a:p>
            <a:pPr eaLnBrk="1" hangingPunct="1"/>
            <a:r>
              <a:rPr lang="pt-BR" altLang="en-US" sz="1600">
                <a:solidFill>
                  <a:srgbClr val="000000"/>
                </a:solidFill>
              </a:rPr>
              <a:t>18 locais de coleta no corpo</a:t>
            </a:r>
          </a:p>
          <a:p>
            <a:pPr eaLnBrk="1" hangingPunct="1"/>
            <a:r>
              <a:rPr lang="pt-BR" altLang="en-US" sz="1600">
                <a:solidFill>
                  <a:srgbClr val="000000"/>
                </a:solidFill>
              </a:rPr>
              <a:t>7 anos (2007 – 2014)</a:t>
            </a:r>
          </a:p>
          <a:p>
            <a:pPr eaLnBrk="1" hangingPunct="1"/>
            <a:r>
              <a:rPr lang="pt-BR" altLang="en-US" sz="1600">
                <a:solidFill>
                  <a:srgbClr val="000000"/>
                </a:solidFill>
              </a:rPr>
              <a:t>80 Universidades</a:t>
            </a:r>
          </a:p>
        </p:txBody>
      </p:sp>
      <p:sp>
        <p:nvSpPr>
          <p:cNvPr id="3" name="CaixaDeTexto 2">
            <a:extLst>
              <a:ext uri="{FF2B5EF4-FFF2-40B4-BE49-F238E27FC236}">
                <a16:creationId xmlns:a16="http://schemas.microsoft.com/office/drawing/2014/main" id="{7814287D-0947-8E47-96C4-9AAA4454ECC5}"/>
              </a:ext>
            </a:extLst>
          </p:cNvPr>
          <p:cNvSpPr txBox="1"/>
          <p:nvPr/>
        </p:nvSpPr>
        <p:spPr>
          <a:xfrm>
            <a:off x="179388" y="6488113"/>
            <a:ext cx="3746500" cy="254000"/>
          </a:xfrm>
          <a:prstGeom prst="rect">
            <a:avLst/>
          </a:prstGeom>
          <a:noFill/>
        </p:spPr>
        <p:txBody>
          <a:bodyPr wrap="none">
            <a:spAutoFit/>
          </a:bodyPr>
          <a:lstStyle/>
          <a:p>
            <a:pPr eaLnBrk="1" hangingPunct="1">
              <a:defRPr/>
            </a:pPr>
            <a:r>
              <a:rPr lang="pt-BR" sz="1050" dirty="0"/>
              <a:t>http://www.nih.gov/news/health/jun2012/nhgri-13.htm</a:t>
            </a:r>
          </a:p>
        </p:txBody>
      </p:sp>
      <p:sp>
        <p:nvSpPr>
          <p:cNvPr id="4" name="CaixaDeTexto 3">
            <a:extLst>
              <a:ext uri="{FF2B5EF4-FFF2-40B4-BE49-F238E27FC236}">
                <a16:creationId xmlns:a16="http://schemas.microsoft.com/office/drawing/2014/main" id="{BB6A096A-A8E4-EB4D-8AD1-0BB66CDC43F7}"/>
              </a:ext>
            </a:extLst>
          </p:cNvPr>
          <p:cNvSpPr txBox="1"/>
          <p:nvPr/>
        </p:nvSpPr>
        <p:spPr>
          <a:xfrm>
            <a:off x="585788" y="5497513"/>
            <a:ext cx="3519487" cy="369887"/>
          </a:xfrm>
          <a:prstGeom prst="rect">
            <a:avLst/>
          </a:prstGeom>
          <a:noFill/>
        </p:spPr>
        <p:txBody>
          <a:bodyPr wrap="none">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r>
              <a:rPr lang="pt-BR" altLang="en-US" sz="1800">
                <a:solidFill>
                  <a:srgbClr val="FF0000"/>
                </a:solidFill>
                <a:effectLst>
                  <a:outerShdw blurRad="38100" dist="38100" dir="2700000" algn="tl">
                    <a:srgbClr val="C0C0C0"/>
                  </a:outerShdw>
                </a:effectLst>
              </a:rPr>
              <a:t>80-95% </a:t>
            </a:r>
            <a:r>
              <a:rPr lang="pt-BR" altLang="en-US" sz="1800" b="1">
                <a:solidFill>
                  <a:srgbClr val="FF0000"/>
                </a:solidFill>
                <a:effectLst>
                  <a:outerShdw blurRad="38100" dist="38100" dir="2700000" algn="tl">
                    <a:srgbClr val="C0C0C0"/>
                  </a:outerShdw>
                </a:effectLst>
              </a:rPr>
              <a:t>não cultiváveis</a:t>
            </a:r>
            <a:r>
              <a:rPr lang="pt-BR" altLang="en-US" sz="1800">
                <a:solidFill>
                  <a:srgbClr val="FF0000"/>
                </a:solidFill>
                <a:effectLst>
                  <a:outerShdw blurRad="38100" dist="38100" dir="2700000" algn="tl">
                    <a:srgbClr val="C0C0C0"/>
                  </a:outerShdw>
                </a:effectLst>
              </a:rPr>
              <a:t> </a:t>
            </a:r>
            <a:r>
              <a:rPr lang="pt-BR" altLang="en-US" sz="1800" i="1">
                <a:solidFill>
                  <a:srgbClr val="FF0000"/>
                </a:solidFill>
                <a:effectLst>
                  <a:outerShdw blurRad="38100" dist="38100" dir="2700000" algn="tl">
                    <a:srgbClr val="C0C0C0"/>
                  </a:outerShdw>
                </a:effectLst>
              </a:rPr>
              <a:t>in vitro</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de cantos arredondados 4">
            <a:extLst>
              <a:ext uri="{FF2B5EF4-FFF2-40B4-BE49-F238E27FC236}">
                <a16:creationId xmlns:a16="http://schemas.microsoft.com/office/drawing/2014/main" id="{18C9C3FD-B513-B94C-A2CD-C892961FB08B}"/>
              </a:ext>
            </a:extLst>
          </p:cNvPr>
          <p:cNvSpPr/>
          <p:nvPr/>
        </p:nvSpPr>
        <p:spPr>
          <a:xfrm>
            <a:off x="179511" y="1412776"/>
            <a:ext cx="6336705" cy="5285713"/>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pt-BR"/>
          </a:p>
        </p:txBody>
      </p:sp>
      <p:sp>
        <p:nvSpPr>
          <p:cNvPr id="2" name="Título 1">
            <a:extLst>
              <a:ext uri="{FF2B5EF4-FFF2-40B4-BE49-F238E27FC236}">
                <a16:creationId xmlns:a16="http://schemas.microsoft.com/office/drawing/2014/main" id="{57C4B410-F328-124A-A609-427AE889A112}"/>
              </a:ext>
            </a:extLst>
          </p:cNvPr>
          <p:cNvSpPr>
            <a:spLocks noGrp="1"/>
          </p:cNvSpPr>
          <p:nvPr>
            <p:ph type="title"/>
          </p:nvPr>
        </p:nvSpPr>
        <p:spPr/>
        <p:txBody>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eaLnBrk="1" hangingPunct="1"/>
            <a:r>
              <a:rPr lang="en-US" altLang="en-US" sz="4000">
                <a:solidFill>
                  <a:srgbClr val="47534C"/>
                </a:solidFill>
                <a:effectLst>
                  <a:outerShdw blurRad="38100" dist="38100" dir="2700000" algn="tl">
                    <a:srgbClr val="C0C0C0"/>
                  </a:outerShdw>
                </a:effectLst>
                <a:latin typeface="Book Antiqua" panose="02040602050305030304" pitchFamily="18" charset="0"/>
                <a:cs typeface="Arial" panose="020B0604020202020204" pitchFamily="34" charset="0"/>
              </a:rPr>
              <a:t>Metrópole bacteriana</a:t>
            </a:r>
            <a:endParaRPr lang="pt-BR" altLang="en-US" sz="4000">
              <a:solidFill>
                <a:srgbClr val="47534C"/>
              </a:solidFill>
              <a:effectLst>
                <a:outerShdw blurRad="38100" dist="38100" dir="2700000" algn="tl">
                  <a:srgbClr val="C0C0C0"/>
                </a:outerShdw>
              </a:effectLst>
              <a:latin typeface="Book Antiqua" panose="02040602050305030304" pitchFamily="18" charset="0"/>
              <a:cs typeface="Arial" panose="020B0604020202020204" pitchFamily="34" charset="0"/>
            </a:endParaRPr>
          </a:p>
        </p:txBody>
      </p:sp>
      <p:pic>
        <p:nvPicPr>
          <p:cNvPr id="87047" name="Picture 3">
            <a:extLst>
              <a:ext uri="{FF2B5EF4-FFF2-40B4-BE49-F238E27FC236}">
                <a16:creationId xmlns:a16="http://schemas.microsoft.com/office/drawing/2014/main" id="{62701E3F-67C6-A54C-8DF2-F42A3BC18113}"/>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288" y="1412875"/>
            <a:ext cx="6015037" cy="531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study-logo">
            <a:extLst>
              <a:ext uri="{FF2B5EF4-FFF2-40B4-BE49-F238E27FC236}">
                <a16:creationId xmlns:a16="http://schemas.microsoft.com/office/drawing/2014/main" id="{C8A8C6D4-86D8-F74E-83DB-7170BF014E90}"/>
              </a:ext>
            </a:extLst>
          </p:cNvPr>
          <p:cNvPicPr>
            <a:picLocks noChangeAspect="1" noChangeArrowheads="1"/>
          </p:cNvPicPr>
          <p:nvPr/>
        </p:nvPicPr>
        <p:blipFill>
          <a:blip r:embed="rId3"/>
          <a:srcRect/>
          <a:stretch>
            <a:fillRect/>
          </a:stretch>
        </p:blipFill>
        <p:spPr bwMode="auto">
          <a:xfrm>
            <a:off x="7020272" y="5085184"/>
            <a:ext cx="1631792" cy="106882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 name="CaixaDeTexto 2">
            <a:extLst>
              <a:ext uri="{FF2B5EF4-FFF2-40B4-BE49-F238E27FC236}">
                <a16:creationId xmlns:a16="http://schemas.microsoft.com/office/drawing/2014/main" id="{F269C2CD-127C-AD4C-A061-76FC2B4A102B}"/>
              </a:ext>
            </a:extLst>
          </p:cNvPr>
          <p:cNvSpPr txBox="1"/>
          <p:nvPr/>
        </p:nvSpPr>
        <p:spPr>
          <a:xfrm>
            <a:off x="6853238" y="6226175"/>
            <a:ext cx="1973262" cy="415925"/>
          </a:xfrm>
          <a:prstGeom prst="rect">
            <a:avLst/>
          </a:prstGeom>
          <a:noFill/>
        </p:spPr>
        <p:txBody>
          <a:bodyPr wrap="none">
            <a:spAutoFit/>
          </a:bodyPr>
          <a:lstStyle/>
          <a:p>
            <a:pPr algn="ctr" eaLnBrk="1" hangingPunct="1">
              <a:defRPr/>
            </a:pPr>
            <a:r>
              <a:rPr lang="en-US" sz="1050" b="1" dirty="0">
                <a:effectLst>
                  <a:outerShdw blurRad="38100" dist="38100" dir="2700000" algn="tl">
                    <a:srgbClr val="000000">
                      <a:alpha val="43137"/>
                    </a:srgbClr>
                  </a:outerShdw>
                </a:effectLst>
                <a:ea typeface="+mn-ea"/>
                <a:cs typeface="Arial" pitchFamily="34" charset="0"/>
              </a:rPr>
              <a:t>Human </a:t>
            </a:r>
            <a:r>
              <a:rPr lang="en-US" sz="1050" b="1" dirty="0" err="1">
                <a:effectLst>
                  <a:outerShdw blurRad="38100" dist="38100" dir="2700000" algn="tl">
                    <a:srgbClr val="000000">
                      <a:alpha val="43137"/>
                    </a:srgbClr>
                  </a:outerShdw>
                </a:effectLst>
                <a:ea typeface="+mn-ea"/>
                <a:cs typeface="Arial" pitchFamily="34" charset="0"/>
              </a:rPr>
              <a:t>Microbiome</a:t>
            </a:r>
            <a:r>
              <a:rPr lang="en-US" sz="1050" b="1" dirty="0">
                <a:effectLst>
                  <a:outerShdw blurRad="38100" dist="38100" dir="2700000" algn="tl">
                    <a:srgbClr val="000000">
                      <a:alpha val="43137"/>
                    </a:srgbClr>
                  </a:outerShdw>
                </a:effectLst>
                <a:ea typeface="+mn-ea"/>
                <a:cs typeface="Arial" pitchFamily="34" charset="0"/>
              </a:rPr>
              <a:t> Project</a:t>
            </a:r>
          </a:p>
          <a:p>
            <a:pPr algn="ctr" eaLnBrk="1" hangingPunct="1">
              <a:defRPr/>
            </a:pPr>
            <a:r>
              <a:rPr lang="en-US" sz="1050" b="1" dirty="0">
                <a:effectLst>
                  <a:outerShdw blurRad="38100" dist="38100" dir="2700000" algn="tl">
                    <a:srgbClr val="000000">
                      <a:alpha val="43137"/>
                    </a:srgbClr>
                  </a:outerShdw>
                </a:effectLst>
                <a:ea typeface="+mn-ea"/>
                <a:cs typeface="Arial" pitchFamily="34" charset="0"/>
              </a:rPr>
              <a:t>2007-2014</a:t>
            </a:r>
            <a:endParaRPr lang="pt-BR" sz="1050" b="1" dirty="0">
              <a:effectLst>
                <a:outerShdw blurRad="38100" dist="38100" dir="2700000" algn="tl">
                  <a:srgbClr val="000000">
                    <a:alpha val="43137"/>
                  </a:srgbClr>
                </a:outerShdw>
              </a:effectLst>
              <a:ea typeface="+mn-ea"/>
              <a:cs typeface="Arial" pitchFamily="34" charset="0"/>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FCCC1-2638-D545-88CA-A6485B13F873}"/>
              </a:ext>
            </a:extLst>
          </p:cNvPr>
          <p:cNvSpPr>
            <a:spLocks noGrp="1"/>
          </p:cNvSpPr>
          <p:nvPr>
            <p:ph type="title"/>
          </p:nvPr>
        </p:nvSpPr>
        <p:spPr>
          <a:xfrm>
            <a:off x="251520" y="476672"/>
            <a:ext cx="3454400" cy="665162"/>
          </a:xfrm>
        </p:spPr>
        <p:txBody>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r>
              <a:rPr lang="en-US" altLang="en-US" sz="2900">
                <a:solidFill>
                  <a:srgbClr val="47534C"/>
                </a:solidFill>
                <a:effectLst>
                  <a:outerShdw blurRad="38100" dist="38100" dir="2700000" algn="tl">
                    <a:srgbClr val="C0C0C0"/>
                  </a:outerShdw>
                </a:effectLst>
                <a:latin typeface="Book Antiqua" panose="02040602050305030304" pitchFamily="18" charset="0"/>
              </a:rPr>
              <a:t>Metagenômica oral</a:t>
            </a:r>
          </a:p>
        </p:txBody>
      </p:sp>
      <p:pic>
        <p:nvPicPr>
          <p:cNvPr id="88068" name="Picture 3">
            <a:extLst>
              <a:ext uri="{FF2B5EF4-FFF2-40B4-BE49-F238E27FC236}">
                <a16:creationId xmlns:a16="http://schemas.microsoft.com/office/drawing/2014/main" id="{ABFBB864-30E6-9445-A15A-53E87E02EAD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146050"/>
            <a:ext cx="5270500" cy="651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9" name="TextBox 4">
            <a:extLst>
              <a:ext uri="{FF2B5EF4-FFF2-40B4-BE49-F238E27FC236}">
                <a16:creationId xmlns:a16="http://schemas.microsoft.com/office/drawing/2014/main" id="{D25DBCF6-7C5C-2945-8639-06F75C3857CE}"/>
              </a:ext>
            </a:extLst>
          </p:cNvPr>
          <p:cNvSpPr txBox="1">
            <a:spLocks noChangeArrowheads="1"/>
          </p:cNvSpPr>
          <p:nvPr/>
        </p:nvSpPr>
        <p:spPr bwMode="auto">
          <a:xfrm>
            <a:off x="173038" y="1700213"/>
            <a:ext cx="3535362" cy="375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r>
              <a:rPr lang="en-US" altLang="en-US" sz="1400"/>
              <a:t>Diversidade de bactérias da cavidade oral (1Gbp sequenciados).</a:t>
            </a:r>
          </a:p>
          <a:p>
            <a:endParaRPr lang="en-US" altLang="en-US" sz="1400"/>
          </a:p>
          <a:p>
            <a:r>
              <a:rPr lang="en-US" altLang="en-US" sz="1400"/>
              <a:t>À esquerda: diversidade taxonômica na amostra (frequência relativa dos taxons)</a:t>
            </a:r>
          </a:p>
          <a:p>
            <a:endParaRPr lang="en-US" altLang="en-US" sz="1400"/>
          </a:p>
          <a:p>
            <a:r>
              <a:rPr lang="en-US" altLang="en-US" sz="1400"/>
              <a:t>À direita: contrbuição relativa de cada grupo para o repertório de genes codificantes do ecossitema bucal</a:t>
            </a:r>
          </a:p>
          <a:p>
            <a:endParaRPr lang="en-US" altLang="en-US" sz="1400"/>
          </a:p>
          <a:p>
            <a:r>
              <a:rPr lang="en-US" altLang="en-US" sz="1400"/>
              <a:t>A análise revelou que indivíduos sadios possuem microbiota bucal com excesso de genes para </a:t>
            </a:r>
            <a:r>
              <a:rPr lang="en-US" altLang="en-US" sz="1400" b="1"/>
              <a:t>percepção da população</a:t>
            </a:r>
            <a:r>
              <a:rPr lang="en-US" altLang="en-US" sz="1400"/>
              <a:t> (“quorum sensing”) e </a:t>
            </a:r>
            <a:r>
              <a:rPr lang="en-US" altLang="en-US" sz="1400" b="1"/>
              <a:t>peptídeos antimicrobianos</a:t>
            </a:r>
          </a:p>
        </p:txBody>
      </p:sp>
      <p:sp>
        <p:nvSpPr>
          <p:cNvPr id="88070" name="Rectangle 6">
            <a:extLst>
              <a:ext uri="{FF2B5EF4-FFF2-40B4-BE49-F238E27FC236}">
                <a16:creationId xmlns:a16="http://schemas.microsoft.com/office/drawing/2014/main" id="{6CCD03A7-296C-9244-BA55-DCF1334E8AD1}"/>
              </a:ext>
            </a:extLst>
          </p:cNvPr>
          <p:cNvSpPr>
            <a:spLocks noChangeArrowheads="1"/>
          </p:cNvSpPr>
          <p:nvPr/>
        </p:nvSpPr>
        <p:spPr bwMode="auto">
          <a:xfrm>
            <a:off x="101600" y="6022975"/>
            <a:ext cx="3606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r>
              <a:rPr lang="en-US" altLang="en-US" sz="1200"/>
              <a:t>Belda-Ferre </a:t>
            </a:r>
            <a:r>
              <a:rPr lang="en-US" altLang="en-US" sz="1200" i="1"/>
              <a:t>et al </a:t>
            </a:r>
            <a:r>
              <a:rPr lang="en-US" altLang="en-US" sz="1200"/>
              <a:t>(2012)</a:t>
            </a:r>
            <a:r>
              <a:rPr lang="en-US" altLang="en-US" sz="1200" i="1"/>
              <a:t> </a:t>
            </a:r>
            <a:r>
              <a:rPr lang="en-US" altLang="en-US" sz="1200" b="1"/>
              <a:t>The oral metagenome in health and disease. </a:t>
            </a:r>
            <a:r>
              <a:rPr lang="en-US" altLang="en-US" sz="1200"/>
              <a:t>ISME J. 2012 January; 6(1): 46–56. doi: 10.1038/ismej.2011.85</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72FBC-15F2-794F-B56E-AB47C6F78BFA}"/>
              </a:ext>
            </a:extLst>
          </p:cNvPr>
          <p:cNvSpPr>
            <a:spLocks noGrp="1"/>
          </p:cNvSpPr>
          <p:nvPr>
            <p:ph type="title"/>
          </p:nvPr>
        </p:nvSpPr>
        <p:spPr/>
        <p:txBody>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r>
              <a:rPr lang="en-US" altLang="en-US" sz="3500">
                <a:solidFill>
                  <a:srgbClr val="47534C"/>
                </a:solidFill>
                <a:effectLst>
                  <a:outerShdw blurRad="38100" dist="38100" dir="2700000" algn="tl">
                    <a:srgbClr val="C0C0C0"/>
                  </a:outerShdw>
                </a:effectLst>
                <a:latin typeface="Book Antiqua" panose="02040602050305030304" pitchFamily="18" charset="0"/>
              </a:rPr>
              <a:t>Metagenômica oral</a:t>
            </a:r>
          </a:p>
        </p:txBody>
      </p:sp>
      <p:pic>
        <p:nvPicPr>
          <p:cNvPr id="89092" name="Picture 3">
            <a:extLst>
              <a:ext uri="{FF2B5EF4-FFF2-40B4-BE49-F238E27FC236}">
                <a16:creationId xmlns:a16="http://schemas.microsoft.com/office/drawing/2014/main" id="{FF8C3BC2-22FD-8948-921C-4B84519497A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48038" y="1412875"/>
            <a:ext cx="549910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TextBox 4">
            <a:extLst>
              <a:ext uri="{FF2B5EF4-FFF2-40B4-BE49-F238E27FC236}">
                <a16:creationId xmlns:a16="http://schemas.microsoft.com/office/drawing/2014/main" id="{E2135FCD-986C-5C41-B1DC-0F5C31BD60C6}"/>
              </a:ext>
            </a:extLst>
          </p:cNvPr>
          <p:cNvSpPr txBox="1">
            <a:spLocks noChangeArrowheads="1"/>
          </p:cNvSpPr>
          <p:nvPr/>
        </p:nvSpPr>
        <p:spPr bwMode="auto">
          <a:xfrm>
            <a:off x="254000" y="1417638"/>
            <a:ext cx="2878138"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buFont typeface="Arial" panose="020B0604020202020204" pitchFamily="34" charset="0"/>
              <a:buChar char="•"/>
            </a:pPr>
            <a:r>
              <a:rPr lang="en-US" altLang="en-US" sz="1800" dirty="0" err="1"/>
              <a:t>Os</a:t>
            </a:r>
            <a:r>
              <a:rPr lang="en-US" altLang="en-US" sz="1800" dirty="0"/>
              <a:t> </a:t>
            </a:r>
            <a:r>
              <a:rPr lang="en-US" altLang="en-US" sz="1800" dirty="0" err="1"/>
              <a:t>autores</a:t>
            </a:r>
            <a:r>
              <a:rPr lang="en-US" altLang="en-US" sz="1800" dirty="0"/>
              <a:t> </a:t>
            </a:r>
            <a:r>
              <a:rPr lang="en-US" altLang="en-US" sz="1800" dirty="0" err="1"/>
              <a:t>procuraram</a:t>
            </a:r>
            <a:r>
              <a:rPr lang="en-US" altLang="en-US" sz="1800" dirty="0"/>
              <a:t> </a:t>
            </a:r>
            <a:r>
              <a:rPr lang="en-US" altLang="en-US" sz="1800" dirty="0" err="1"/>
              <a:t>bactérias</a:t>
            </a:r>
            <a:r>
              <a:rPr lang="en-US" altLang="en-US" sz="1800" dirty="0"/>
              <a:t> com </a:t>
            </a:r>
            <a:r>
              <a:rPr lang="en-US" altLang="en-US" sz="1800" dirty="0" err="1"/>
              <a:t>atividade</a:t>
            </a:r>
            <a:r>
              <a:rPr lang="en-US" altLang="en-US" sz="1800" dirty="0"/>
              <a:t> anti-</a:t>
            </a:r>
            <a:r>
              <a:rPr lang="en-US" altLang="en-US" sz="1800" dirty="0" err="1"/>
              <a:t>cárie</a:t>
            </a:r>
            <a:r>
              <a:rPr lang="en-US" altLang="en-US" sz="1800" dirty="0"/>
              <a:t> entre as </a:t>
            </a:r>
            <a:r>
              <a:rPr lang="en-US" altLang="en-US" sz="1800" dirty="0" err="1"/>
              <a:t>bactérias</a:t>
            </a:r>
            <a:r>
              <a:rPr lang="en-US" altLang="en-US" sz="1800" dirty="0"/>
              <a:t> </a:t>
            </a:r>
            <a:r>
              <a:rPr lang="en-US" altLang="en-US" sz="1800" dirty="0" err="1"/>
              <a:t>menos</a:t>
            </a:r>
            <a:r>
              <a:rPr lang="en-US" altLang="en-US" sz="1800" dirty="0"/>
              <a:t> </a:t>
            </a:r>
            <a:r>
              <a:rPr lang="en-US" altLang="en-US" sz="1800" dirty="0" err="1"/>
              <a:t>frequentes</a:t>
            </a:r>
            <a:r>
              <a:rPr lang="en-US" altLang="en-US" sz="1800" dirty="0"/>
              <a:t> </a:t>
            </a:r>
            <a:r>
              <a:rPr lang="en-US" altLang="en-US" sz="1800" dirty="0" err="1"/>
              <a:t>na</a:t>
            </a:r>
            <a:r>
              <a:rPr lang="en-US" altLang="en-US" sz="1800" dirty="0"/>
              <a:t> boca de </a:t>
            </a:r>
            <a:r>
              <a:rPr lang="en-US" altLang="en-US" sz="1800" dirty="0" err="1"/>
              <a:t>indíviduos</a:t>
            </a:r>
            <a:r>
              <a:rPr lang="en-US" altLang="en-US" sz="1800" dirty="0"/>
              <a:t> </a:t>
            </a:r>
            <a:r>
              <a:rPr lang="en-US" altLang="en-US" sz="1800" dirty="0" err="1"/>
              <a:t>doentes</a:t>
            </a:r>
            <a:r>
              <a:rPr lang="en-US" altLang="en-US" sz="1800" dirty="0"/>
              <a:t> e </a:t>
            </a:r>
            <a:r>
              <a:rPr lang="en-US" altLang="en-US" sz="1800" dirty="0" err="1"/>
              <a:t>mais</a:t>
            </a:r>
            <a:r>
              <a:rPr lang="en-US" altLang="en-US" sz="1800" dirty="0"/>
              <a:t> </a:t>
            </a:r>
            <a:r>
              <a:rPr lang="en-US" altLang="en-US" sz="1800" dirty="0" err="1"/>
              <a:t>abundantes</a:t>
            </a:r>
            <a:r>
              <a:rPr lang="en-US" altLang="en-US" sz="1800" dirty="0"/>
              <a:t> </a:t>
            </a:r>
            <a:r>
              <a:rPr lang="en-US" altLang="en-US" sz="1800" dirty="0" err="1"/>
              <a:t>na</a:t>
            </a:r>
            <a:r>
              <a:rPr lang="en-US" altLang="en-US" sz="1800" dirty="0"/>
              <a:t> boca dos </a:t>
            </a:r>
            <a:r>
              <a:rPr lang="en-US" altLang="en-US" sz="1800" dirty="0" err="1"/>
              <a:t>sadios</a:t>
            </a:r>
            <a:r>
              <a:rPr lang="en-US" altLang="en-US" sz="1800" dirty="0"/>
              <a:t>.</a:t>
            </a:r>
          </a:p>
          <a:p>
            <a:pPr>
              <a:buFont typeface="Arial" panose="020B0604020202020204" pitchFamily="34" charset="0"/>
              <a:buChar char="•"/>
            </a:pPr>
            <a:endParaRPr lang="en-US" altLang="en-US" sz="1800" dirty="0"/>
          </a:p>
          <a:p>
            <a:pPr>
              <a:buFont typeface="Arial" panose="020B0604020202020204" pitchFamily="34" charset="0"/>
              <a:buChar char="•"/>
            </a:pPr>
            <a:r>
              <a:rPr lang="en-US" altLang="en-US" sz="1800" dirty="0" err="1"/>
              <a:t>Encontraram</a:t>
            </a:r>
            <a:r>
              <a:rPr lang="en-US" altLang="en-US" sz="1800" dirty="0"/>
              <a:t> </a:t>
            </a:r>
            <a:r>
              <a:rPr lang="en-US" altLang="en-US" sz="1800" dirty="0" err="1"/>
              <a:t>uma</a:t>
            </a:r>
            <a:r>
              <a:rPr lang="en-US" altLang="en-US" sz="1800" dirty="0"/>
              <a:t> </a:t>
            </a:r>
            <a:r>
              <a:rPr lang="en-US" altLang="en-US" sz="1800" dirty="0" err="1"/>
              <a:t>linhagem</a:t>
            </a:r>
            <a:r>
              <a:rPr lang="en-US" altLang="en-US" sz="1800" dirty="0"/>
              <a:t> de </a:t>
            </a:r>
            <a:r>
              <a:rPr lang="en-US" altLang="en-US" sz="1800" i="1" dirty="0"/>
              <a:t>S. sanguinis </a:t>
            </a:r>
            <a:r>
              <a:rPr lang="en-US" altLang="en-US" sz="1800" dirty="0" err="1"/>
              <a:t>nos</a:t>
            </a:r>
            <a:r>
              <a:rPr lang="en-US" altLang="en-US" sz="1800" dirty="0"/>
              <a:t> </a:t>
            </a:r>
            <a:r>
              <a:rPr lang="en-US" altLang="en-US" sz="1800" dirty="0" err="1"/>
              <a:t>pacientes</a:t>
            </a:r>
            <a:r>
              <a:rPr lang="en-US" altLang="en-US" sz="1800" dirty="0"/>
              <a:t> </a:t>
            </a:r>
            <a:r>
              <a:rPr lang="en-US" altLang="en-US" sz="1800" dirty="0" err="1"/>
              <a:t>saudáveis</a:t>
            </a:r>
            <a:endParaRPr lang="en-US" altLang="en-US" sz="1800" i="1" dirty="0"/>
          </a:p>
        </p:txBody>
      </p:sp>
      <p:sp>
        <p:nvSpPr>
          <p:cNvPr id="89094" name="Rectangle 5">
            <a:extLst>
              <a:ext uri="{FF2B5EF4-FFF2-40B4-BE49-F238E27FC236}">
                <a16:creationId xmlns:a16="http://schemas.microsoft.com/office/drawing/2014/main" id="{2726B366-0399-214B-8F17-0279BE9895F2}"/>
              </a:ext>
            </a:extLst>
          </p:cNvPr>
          <p:cNvSpPr>
            <a:spLocks noChangeArrowheads="1"/>
          </p:cNvSpPr>
          <p:nvPr/>
        </p:nvSpPr>
        <p:spPr bwMode="auto">
          <a:xfrm>
            <a:off x="1835150" y="6021388"/>
            <a:ext cx="69103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lgn="r"/>
            <a:r>
              <a:rPr lang="en-US" altLang="en-US" sz="1600"/>
              <a:t>Belda-Ferre </a:t>
            </a:r>
            <a:r>
              <a:rPr lang="en-US" altLang="en-US" sz="1600" i="1"/>
              <a:t>et al </a:t>
            </a:r>
            <a:r>
              <a:rPr lang="en-US" altLang="en-US" sz="1600"/>
              <a:t>(2012)</a:t>
            </a:r>
            <a:r>
              <a:rPr lang="en-US" altLang="en-US" sz="1600" i="1"/>
              <a:t> </a:t>
            </a:r>
            <a:r>
              <a:rPr lang="en-US" altLang="en-US" sz="1600" b="1"/>
              <a:t>The oral metagenome in health and disease. </a:t>
            </a:r>
            <a:r>
              <a:rPr lang="en-US" altLang="en-US" sz="1600"/>
              <a:t>ISME J. 2012 January; 6(1): 46–56. doi: 10.1038/ismej.2011.85</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CBCA310A-E658-FD4F-84DF-E1816E66D176}"/>
              </a:ext>
            </a:extLst>
          </p:cNvPr>
          <p:cNvSpPr>
            <a:spLocks noChangeArrowheads="1"/>
          </p:cNvSpPr>
          <p:nvPr/>
        </p:nvSpPr>
        <p:spPr bwMode="auto">
          <a:xfrm>
            <a:off x="228600" y="6175375"/>
            <a:ext cx="8737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r>
              <a:rPr lang="en-US" altLang="en-US" sz="1400">
                <a:latin typeface="Arial" panose="020B0604020202020204" pitchFamily="34" charset="0"/>
              </a:rPr>
              <a:t>Woese, C. R.; G. E. Fox (1977). "Phylogenetic structure of the prokaryotic domain: The primary kingdoms". Proceedings of the National Academy of Sciences 74 (11): 5088–5090.</a:t>
            </a:r>
          </a:p>
        </p:txBody>
      </p:sp>
      <p:pic>
        <p:nvPicPr>
          <p:cNvPr id="22530" name="Picture 3" descr="http://www.ucmp.berkeley.edu/education/events/dawson_images/woese2.gif">
            <a:extLst>
              <a:ext uri="{FF2B5EF4-FFF2-40B4-BE49-F238E27FC236}">
                <a16:creationId xmlns:a16="http://schemas.microsoft.com/office/drawing/2014/main" id="{65534EA7-64EB-6C40-9852-C61AD7F527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408113"/>
            <a:ext cx="1893888"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5">
            <a:extLst>
              <a:ext uri="{FF2B5EF4-FFF2-40B4-BE49-F238E27FC236}">
                <a16:creationId xmlns:a16="http://schemas.microsoft.com/office/drawing/2014/main" id="{2A97ADA1-9C59-AB43-896B-1A5E65C8F2E3}"/>
              </a:ext>
            </a:extLst>
          </p:cNvPr>
          <p:cNvSpPr txBox="1">
            <a:spLocks noChangeArrowheads="1"/>
          </p:cNvSpPr>
          <p:nvPr/>
        </p:nvSpPr>
        <p:spPr bwMode="auto">
          <a:xfrm>
            <a:off x="250825" y="4652963"/>
            <a:ext cx="87376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eaLnBrk="1" hangingPunct="1">
              <a:spcAft>
                <a:spcPts val="1200"/>
              </a:spcAft>
              <a:buFont typeface="Arial" panose="020B0604020202020204" pitchFamily="34" charset="0"/>
              <a:buChar char="•"/>
            </a:pPr>
            <a:r>
              <a:rPr lang="en-US" altLang="en-US" sz="1800">
                <a:latin typeface="Arial" panose="020B0604020202020204" pitchFamily="34" charset="0"/>
              </a:rPr>
              <a:t>Revolução na classificação da vida</a:t>
            </a:r>
          </a:p>
          <a:p>
            <a:pPr eaLnBrk="1" hangingPunct="1">
              <a:spcAft>
                <a:spcPts val="1200"/>
              </a:spcAft>
              <a:buFont typeface="Arial" panose="020B0604020202020204" pitchFamily="34" charset="0"/>
              <a:buChar char="•"/>
            </a:pPr>
            <a:r>
              <a:rPr lang="en-US" altLang="en-US" sz="1800">
                <a:latin typeface="Arial" panose="020B0604020202020204" pitchFamily="34" charset="0"/>
              </a:rPr>
              <a:t>Transição da classificação baseada em fenótipo para uma baseada em genótipo</a:t>
            </a:r>
          </a:p>
          <a:p>
            <a:pPr eaLnBrk="1" hangingPunct="1">
              <a:spcAft>
                <a:spcPts val="1200"/>
              </a:spcAft>
              <a:buFont typeface="Arial" panose="020B0604020202020204" pitchFamily="34" charset="0"/>
              <a:buChar char="•"/>
            </a:pPr>
            <a:r>
              <a:rPr lang="en-US" altLang="en-US" sz="1800">
                <a:latin typeface="Arial" panose="020B0604020202020204" pitchFamily="34" charset="0"/>
              </a:rPr>
              <a:t>Separação entre Bactérias e Arqueas</a:t>
            </a:r>
          </a:p>
        </p:txBody>
      </p:sp>
      <p:pic>
        <p:nvPicPr>
          <p:cNvPr id="22532" name="Picture 2">
            <a:extLst>
              <a:ext uri="{FF2B5EF4-FFF2-40B4-BE49-F238E27FC236}">
                <a16:creationId xmlns:a16="http://schemas.microsoft.com/office/drawing/2014/main" id="{C3CD6516-2500-A447-8A83-1CAC0F9C55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458" t="2718" r="8072" b="16237"/>
          <a:stretch>
            <a:fillRect/>
          </a:stretch>
        </p:blipFill>
        <p:spPr bwMode="auto">
          <a:xfrm>
            <a:off x="2530475" y="1117600"/>
            <a:ext cx="6334125" cy="335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Rectangle 4">
            <a:extLst>
              <a:ext uri="{FF2B5EF4-FFF2-40B4-BE49-F238E27FC236}">
                <a16:creationId xmlns:a16="http://schemas.microsoft.com/office/drawing/2014/main" id="{D642E0FD-A0D1-2848-829B-44D37C17391F}"/>
              </a:ext>
            </a:extLst>
          </p:cNvPr>
          <p:cNvSpPr txBox="1">
            <a:spLocks noChangeArrowheads="1"/>
          </p:cNvSpPr>
          <p:nvPr/>
        </p:nvSpPr>
        <p:spPr bwMode="auto">
          <a:xfrm>
            <a:off x="469900" y="134938"/>
            <a:ext cx="82296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Century Gothic" panose="020B0502020202020204" pitchFamily="34" charset="0"/>
                <a:ea typeface="MS PGothic" panose="020B0600070205080204" pitchFamily="34" charset="-128"/>
              </a:defRPr>
            </a:lvl1pPr>
            <a:lvl2pPr marL="742950" indent="-285750" defTabSz="457200">
              <a:defRPr sz="2400">
                <a:solidFill>
                  <a:schemeClr val="tx1"/>
                </a:solidFill>
                <a:latin typeface="Century Gothic" panose="020B0502020202020204" pitchFamily="34" charset="0"/>
                <a:ea typeface="MS PGothic" panose="020B0600070205080204" pitchFamily="34" charset="-128"/>
              </a:defRPr>
            </a:lvl2pPr>
            <a:lvl3pPr marL="1143000" indent="-228600" defTabSz="457200">
              <a:defRPr sz="2400">
                <a:solidFill>
                  <a:schemeClr val="tx1"/>
                </a:solidFill>
                <a:latin typeface="Century Gothic" panose="020B0502020202020204" pitchFamily="34" charset="0"/>
                <a:ea typeface="MS PGothic" panose="020B0600070205080204" pitchFamily="34" charset="-128"/>
              </a:defRPr>
            </a:lvl3pPr>
            <a:lvl4pPr marL="1600200" indent="-228600" defTabSz="457200">
              <a:defRPr sz="2400">
                <a:solidFill>
                  <a:schemeClr val="tx1"/>
                </a:solidFill>
                <a:latin typeface="Century Gothic" panose="020B0502020202020204" pitchFamily="34" charset="0"/>
                <a:ea typeface="MS PGothic" panose="020B0600070205080204" pitchFamily="34" charset="-128"/>
              </a:defRPr>
            </a:lvl4pPr>
            <a:lvl5pPr marL="2057400" indent="-228600" defTabSz="457200">
              <a:defRPr sz="2400">
                <a:solidFill>
                  <a:schemeClr val="tx1"/>
                </a:solidFill>
                <a:latin typeface="Century Gothic" panose="020B0502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lgn="ctr" eaLnBrk="1" hangingPunct="1"/>
            <a:r>
              <a:rPr lang="en-US" altLang="en-US" sz="3600">
                <a:latin typeface="Book Antiqua" panose="02040602050305030304" pitchFamily="18" charset="0"/>
              </a:rPr>
              <a:t>Carl Woese: os três domínios da vida</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F4FBC6-FACD-224C-9263-8444A6BA4908}"/>
              </a:ext>
            </a:extLst>
          </p:cNvPr>
          <p:cNvSpPr>
            <a:spLocks noGrp="1"/>
          </p:cNvSpPr>
          <p:nvPr>
            <p:ph type="title"/>
          </p:nvPr>
        </p:nvSpPr>
        <p:spPr bwMode="auto">
          <a:xfrm>
            <a:off x="425450" y="260350"/>
            <a:ext cx="8261350" cy="936625"/>
          </a:xfrm>
          <a:effectLst>
            <a:outerShdw blurRad="44450" dist="27940" dir="5400000" algn="ctr" rotWithShape="0">
              <a:srgbClr val="000000">
                <a:alpha val="31998"/>
              </a:srgbClr>
            </a:outerShdw>
          </a:effectLst>
          <a:scene3d>
            <a:camera prst="orthographicFront"/>
            <a:lightRig rig="balanced" dir="t"/>
          </a:scene3d>
          <a:sp3d prstMaterial="plastic"/>
        </p:spPr>
        <p:txBody>
          <a:bodyPr/>
          <a:lstStyle/>
          <a:p>
            <a:r>
              <a:rPr lang="pt-BR" altLang="en-US">
                <a:solidFill>
                  <a:srgbClr val="47534C"/>
                </a:solidFill>
                <a:effectLst>
                  <a:outerShdw blurRad="38100" dist="38100" dir="2700000" algn="tl">
                    <a:srgbClr val="C0C0C0"/>
                  </a:outerShdw>
                </a:effectLst>
              </a:rPr>
              <a:t>Nova visão da microbiota</a:t>
            </a:r>
          </a:p>
        </p:txBody>
      </p:sp>
      <p:sp>
        <p:nvSpPr>
          <p:cNvPr id="90114" name="Espaço Reservado para Conteúdo 2">
            <a:extLst>
              <a:ext uri="{FF2B5EF4-FFF2-40B4-BE49-F238E27FC236}">
                <a16:creationId xmlns:a16="http://schemas.microsoft.com/office/drawing/2014/main" id="{D8A988CA-EC0F-ED4F-98BB-4D534093410A}"/>
              </a:ext>
            </a:extLst>
          </p:cNvPr>
          <p:cNvSpPr>
            <a:spLocks noGrp="1"/>
          </p:cNvSpPr>
          <p:nvPr>
            <p:ph idx="1"/>
          </p:nvPr>
        </p:nvSpPr>
        <p:spPr>
          <a:xfrm>
            <a:off x="468313" y="6061075"/>
            <a:ext cx="8229600" cy="608013"/>
          </a:xfrm>
        </p:spPr>
        <p:txBody>
          <a:bodyPr/>
          <a:lstStyle/>
          <a:p>
            <a:pPr marL="114300" indent="0">
              <a:buFont typeface="Arial" panose="020B0604020202020204" pitchFamily="34" charset="0"/>
              <a:buNone/>
            </a:pPr>
            <a:r>
              <a:rPr lang="en-US" altLang="en-US" sz="1600" b="1"/>
              <a:t>F. Baquero and C. Nombela</a:t>
            </a:r>
            <a:r>
              <a:rPr lang="en-US" altLang="en-US" sz="1600"/>
              <a:t> (2012) </a:t>
            </a:r>
            <a:r>
              <a:rPr lang="en-US" altLang="en-US" sz="1600" i="1"/>
              <a:t>The microbiome as a human organ</a:t>
            </a:r>
            <a:r>
              <a:rPr lang="en-US" altLang="en-US" sz="1600"/>
              <a:t>. </a:t>
            </a:r>
            <a:r>
              <a:rPr lang="en-US" altLang="en-US" sz="1600" i="1"/>
              <a:t>Clin Microbiol Infect</a:t>
            </a:r>
            <a:r>
              <a:rPr lang="en-US" altLang="en-US" sz="1600"/>
              <a:t> 2012; </a:t>
            </a:r>
            <a:r>
              <a:rPr lang="en-US" altLang="en-US" sz="1600" b="1"/>
              <a:t>18</a:t>
            </a:r>
            <a:r>
              <a:rPr lang="en-US" altLang="en-US" sz="1600"/>
              <a:t> (Suppl. 4): 2–4. </a:t>
            </a:r>
            <a:r>
              <a:rPr lang="pl-PL" altLang="en-US" sz="1600"/>
              <a:t>DOI: 10.1111/j.1469-0691.2012.03916.x</a:t>
            </a:r>
            <a:endParaRPr lang="en-US" altLang="en-US" sz="1600" i="1"/>
          </a:p>
          <a:p>
            <a:pPr marL="114300" indent="0">
              <a:buFont typeface="Arial" panose="020B0604020202020204" pitchFamily="34" charset="0"/>
              <a:buNone/>
            </a:pPr>
            <a:endParaRPr lang="en-US" altLang="en-US" sz="1600"/>
          </a:p>
        </p:txBody>
      </p:sp>
      <p:pic>
        <p:nvPicPr>
          <p:cNvPr id="56324" name="Picture 2">
            <a:extLst>
              <a:ext uri="{FF2B5EF4-FFF2-40B4-BE49-F238E27FC236}">
                <a16:creationId xmlns:a16="http://schemas.microsoft.com/office/drawing/2014/main" id="{6A09A17A-7F86-8C48-9A76-DF25AA86AB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133" t="16296" r="26599" b="14642"/>
          <a:stretch>
            <a:fillRect/>
          </a:stretch>
        </p:blipFill>
        <p:spPr bwMode="auto">
          <a:xfrm>
            <a:off x="2771775" y="1412875"/>
            <a:ext cx="6084888"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90116" name="TextBox 2">
            <a:extLst>
              <a:ext uri="{FF2B5EF4-FFF2-40B4-BE49-F238E27FC236}">
                <a16:creationId xmlns:a16="http://schemas.microsoft.com/office/drawing/2014/main" id="{6D0A1407-7AA2-C248-B8BD-CF1F16E00650}"/>
              </a:ext>
            </a:extLst>
          </p:cNvPr>
          <p:cNvSpPr txBox="1">
            <a:spLocks noChangeArrowheads="1"/>
          </p:cNvSpPr>
          <p:nvPr/>
        </p:nvSpPr>
        <p:spPr bwMode="auto">
          <a:xfrm>
            <a:off x="323850" y="1773238"/>
            <a:ext cx="2376488"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r>
              <a:rPr lang="en-US" altLang="en-US" sz="1800"/>
              <a:t>A microbiota humana como um </a:t>
            </a:r>
            <a:r>
              <a:rPr lang="en-US" altLang="en-US" sz="1800" b="1"/>
              <a:t>orgão</a:t>
            </a:r>
          </a:p>
          <a:p>
            <a:endParaRPr lang="en-US" altLang="en-US" sz="1800"/>
          </a:p>
          <a:p>
            <a:r>
              <a:rPr lang="en-US" altLang="en-US" sz="1800"/>
              <a:t>O corpo humano como um </a:t>
            </a:r>
            <a:r>
              <a:rPr lang="en-US" altLang="en-US" sz="1800" b="1"/>
              <a:t>ecossistema</a:t>
            </a:r>
          </a:p>
        </p:txBody>
      </p:sp>
      <p:pic>
        <p:nvPicPr>
          <p:cNvPr id="90117" name="Picture 3">
            <a:extLst>
              <a:ext uri="{FF2B5EF4-FFF2-40B4-BE49-F238E27FC236}">
                <a16:creationId xmlns:a16="http://schemas.microsoft.com/office/drawing/2014/main" id="{62C2C214-1371-BD4E-BF73-67D702C3F5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0113" y="4005263"/>
            <a:ext cx="12827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22857-40C5-C64D-8CBB-05C86BBCC7E3}"/>
              </a:ext>
            </a:extLst>
          </p:cNvPr>
          <p:cNvSpPr>
            <a:spLocks noGrp="1"/>
          </p:cNvSpPr>
          <p:nvPr>
            <p:ph type="title"/>
          </p:nvPr>
        </p:nvSpPr>
        <p:spPr/>
        <p:txBody>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r>
              <a:rPr lang="en-US" altLang="en-US" sz="3500">
                <a:solidFill>
                  <a:srgbClr val="47534C"/>
                </a:solidFill>
                <a:effectLst>
                  <a:outerShdw blurRad="38100" dist="38100" dir="2700000" algn="tl">
                    <a:srgbClr val="C0C0C0"/>
                  </a:outerShdw>
                </a:effectLst>
                <a:latin typeface="Book Antiqua" panose="02040602050305030304" pitchFamily="18" charset="0"/>
              </a:rPr>
              <a:t>Referências</a:t>
            </a:r>
          </a:p>
        </p:txBody>
      </p:sp>
      <p:sp>
        <p:nvSpPr>
          <p:cNvPr id="91140" name="Content Placeholder 2">
            <a:extLst>
              <a:ext uri="{FF2B5EF4-FFF2-40B4-BE49-F238E27FC236}">
                <a16:creationId xmlns:a16="http://schemas.microsoft.com/office/drawing/2014/main" id="{E9F7C555-6C78-434C-AF7C-1E0901978912}"/>
              </a:ext>
            </a:extLst>
          </p:cNvPr>
          <p:cNvSpPr>
            <a:spLocks noGrp="1"/>
          </p:cNvSpPr>
          <p:nvPr>
            <p:ph idx="1"/>
          </p:nvPr>
        </p:nvSpPr>
        <p:spPr>
          <a:xfrm>
            <a:off x="250825" y="1600200"/>
            <a:ext cx="8575675" cy="5141913"/>
          </a:xfrm>
        </p:spPr>
        <p:txBody>
          <a:bodyPr/>
          <a:lstStyle/>
          <a:p>
            <a:r>
              <a:rPr lang="en-US" altLang="en-US" sz="1800" b="1"/>
              <a:t>Diversidade</a:t>
            </a:r>
          </a:p>
          <a:p>
            <a:pPr lvl="1"/>
            <a:r>
              <a:rPr lang="en-US" altLang="en-US" sz="1800" u="sng"/>
              <a:t>Introdução à Microbiologia</a:t>
            </a:r>
            <a:r>
              <a:rPr lang="en-US" altLang="en-US" sz="1800"/>
              <a:t> (Tortora, 11</a:t>
            </a:r>
            <a:r>
              <a:rPr lang="en-US" altLang="en-US" sz="1800" baseline="30000"/>
              <a:t>a </a:t>
            </a:r>
            <a:r>
              <a:rPr lang="en-US" altLang="en-US" sz="1800"/>
              <a:t>edição)</a:t>
            </a:r>
          </a:p>
          <a:p>
            <a:pPr lvl="2"/>
            <a:r>
              <a:rPr lang="en-US" altLang="en-US" sz="1800"/>
              <a:t>Capítulo 10: Classificação de microorganismos</a:t>
            </a:r>
          </a:p>
          <a:p>
            <a:pPr lvl="2"/>
            <a:r>
              <a:rPr lang="en-US" altLang="en-US" sz="1800"/>
              <a:t>Capítulo 11: Os procariotos</a:t>
            </a:r>
          </a:p>
          <a:p>
            <a:pPr lvl="1"/>
            <a:r>
              <a:rPr lang="en-US" altLang="en-US" sz="1800"/>
              <a:t>Microbiologia de Brock (13</a:t>
            </a:r>
            <a:r>
              <a:rPr lang="en-US" altLang="en-US" sz="1800" baseline="30000"/>
              <a:t>a</a:t>
            </a:r>
            <a:r>
              <a:rPr lang="en-US" altLang="en-US" sz="1800"/>
              <a:t> edição)</a:t>
            </a:r>
          </a:p>
          <a:p>
            <a:pPr lvl="2"/>
            <a:r>
              <a:rPr lang="en-US" altLang="en-US" sz="1800"/>
              <a:t>Unidade 6: Evolução e diversidade de microorganismos</a:t>
            </a:r>
          </a:p>
          <a:p>
            <a:pPr lvl="3"/>
            <a:r>
              <a:rPr lang="en-US" altLang="en-US" sz="1800"/>
              <a:t>Capítulo 16 – Evolução microbiana e sistemática</a:t>
            </a:r>
          </a:p>
          <a:p>
            <a:pPr lvl="3"/>
            <a:r>
              <a:rPr lang="en-US" altLang="en-US" sz="1800"/>
              <a:t>Capítulo 17 – Bactérias: as proteobactérias</a:t>
            </a:r>
          </a:p>
          <a:p>
            <a:pPr lvl="3"/>
            <a:r>
              <a:rPr lang="en-US" altLang="en-US" sz="1800"/>
              <a:t>Capítulo 18 – Outras bactérias</a:t>
            </a:r>
          </a:p>
          <a:p>
            <a:pPr lvl="3"/>
            <a:endParaRPr lang="en-US" altLang="en-US" sz="1800"/>
          </a:p>
          <a:p>
            <a:r>
              <a:rPr lang="en-US" altLang="en-US" sz="1800" b="1"/>
              <a:t>Microbiota humana</a:t>
            </a:r>
          </a:p>
          <a:p>
            <a:pPr lvl="1"/>
            <a:r>
              <a:rPr lang="en-US" altLang="en-US" sz="1800" u="sng">
                <a:solidFill>
                  <a:srgbClr val="000000"/>
                </a:solidFill>
              </a:rPr>
              <a:t>Microbiologia Médica</a:t>
            </a:r>
            <a:r>
              <a:rPr lang="en-US" altLang="en-US" sz="1800">
                <a:solidFill>
                  <a:srgbClr val="000000"/>
                </a:solidFill>
              </a:rPr>
              <a:t> (Murray, Rosenthal &amp; Pfaller, 7a. Edição)</a:t>
            </a:r>
          </a:p>
          <a:p>
            <a:pPr lvl="2"/>
            <a:r>
              <a:rPr lang="en-US" altLang="en-US" sz="1800">
                <a:solidFill>
                  <a:srgbClr val="000000"/>
                </a:solidFill>
              </a:rPr>
              <a:t>Capítulo 2: Flora Microbiona Comensal e Parogênica em Humanos</a:t>
            </a:r>
          </a:p>
          <a:p>
            <a:pPr lvl="1"/>
            <a:r>
              <a:rPr lang="en-US" altLang="en-US" sz="1800">
                <a:solidFill>
                  <a:srgbClr val="000000"/>
                </a:solidFill>
              </a:rPr>
              <a:t>Microbiologia (Trabulsi &amp; Alterthum, 4a. Edição)</a:t>
            </a:r>
          </a:p>
          <a:p>
            <a:pPr lvl="2"/>
            <a:r>
              <a:rPr lang="en-US" altLang="en-US" sz="1800">
                <a:solidFill>
                  <a:srgbClr val="000000"/>
                </a:solidFill>
              </a:rPr>
              <a:t>Capítulo 12: Microbiota ou Flora Normal do Corpo Humano</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620F1D-D214-4640-977D-C4E60ED7BC1B}"/>
              </a:ext>
            </a:extLst>
          </p:cNvPr>
          <p:cNvSpPr>
            <a:spLocks noGrp="1"/>
          </p:cNvSpPr>
          <p:nvPr>
            <p:ph type="title"/>
          </p:nvPr>
        </p:nvSpPr>
        <p:spPr/>
        <p:txBody>
          <a:bodyPr/>
          <a:lstStyle>
            <a:lvl1pPr>
              <a:defRPr>
                <a:solidFill>
                  <a:schemeClr val="tx1"/>
                </a:solidFill>
                <a:latin typeface="Century Gothic" charset="0"/>
                <a:ea typeface="MS PGothic" charset="0"/>
                <a:cs typeface="MS PGothic" charset="0"/>
              </a:defRPr>
            </a:lvl1pPr>
            <a:lvl2pPr marL="742950" indent="-285750">
              <a:defRPr>
                <a:solidFill>
                  <a:schemeClr val="tx1"/>
                </a:solidFill>
                <a:latin typeface="Century Gothic" charset="0"/>
                <a:ea typeface="MS PGothic" charset="0"/>
                <a:cs typeface="MS PGothic" charset="0"/>
              </a:defRPr>
            </a:lvl2pPr>
            <a:lvl3pPr marL="1143000" indent="-228600">
              <a:defRPr>
                <a:solidFill>
                  <a:schemeClr val="tx1"/>
                </a:solidFill>
                <a:latin typeface="Century Gothic" charset="0"/>
                <a:ea typeface="MS PGothic" charset="0"/>
                <a:cs typeface="MS PGothic" charset="0"/>
              </a:defRPr>
            </a:lvl3pPr>
            <a:lvl4pPr marL="1600200" indent="-228600">
              <a:defRPr>
                <a:solidFill>
                  <a:schemeClr val="tx1"/>
                </a:solidFill>
                <a:latin typeface="Century Gothic" charset="0"/>
                <a:ea typeface="MS PGothic" charset="0"/>
                <a:cs typeface="MS PGothic" charset="0"/>
              </a:defRPr>
            </a:lvl4pPr>
            <a:lvl5pPr marL="2057400" indent="-228600">
              <a:defRPr>
                <a:solidFill>
                  <a:schemeClr val="tx1"/>
                </a:solidFill>
                <a:latin typeface="Century Gothic"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entury Gothic"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entury Gothic"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entury Gothic"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entury Gothic" charset="0"/>
                <a:ea typeface="MS PGothic" charset="0"/>
                <a:cs typeface="MS PGothic" charset="0"/>
              </a:defRPr>
            </a:lvl9pPr>
          </a:lstStyle>
          <a:p>
            <a:pPr>
              <a:defRPr/>
            </a:pPr>
            <a:r>
              <a:rPr lang="en-US" dirty="0" err="1">
                <a:solidFill>
                  <a:srgbClr val="47534C"/>
                </a:solidFill>
                <a:effectLst>
                  <a:outerShdw blurRad="38100" dist="38100" dir="2700000" algn="tl">
                    <a:srgbClr val="DDDDDD"/>
                  </a:outerShdw>
                </a:effectLst>
                <a:latin typeface="Book Antiqua" charset="0"/>
              </a:rPr>
              <a:t>Bibliografia</a:t>
            </a:r>
            <a:endParaRPr lang="pt-BR" dirty="0">
              <a:solidFill>
                <a:srgbClr val="47534C"/>
              </a:solidFill>
              <a:effectLst>
                <a:outerShdw blurRad="38100" dist="38100" dir="2700000" algn="tl">
                  <a:srgbClr val="DDDDDD"/>
                </a:outerShdw>
              </a:effectLst>
              <a:latin typeface="Book Antiqua" charset="0"/>
            </a:endParaRPr>
          </a:p>
        </p:txBody>
      </p:sp>
      <p:sp>
        <p:nvSpPr>
          <p:cNvPr id="4" name="CaixaDeTexto 4">
            <a:extLst>
              <a:ext uri="{FF2B5EF4-FFF2-40B4-BE49-F238E27FC236}">
                <a16:creationId xmlns:a16="http://schemas.microsoft.com/office/drawing/2014/main" id="{DFA0E31B-EABB-4542-B3E7-E2F75BB3D11E}"/>
              </a:ext>
            </a:extLst>
          </p:cNvPr>
          <p:cNvSpPr txBox="1"/>
          <p:nvPr/>
        </p:nvSpPr>
        <p:spPr>
          <a:xfrm>
            <a:off x="323850" y="1557338"/>
            <a:ext cx="8569325" cy="5111750"/>
          </a:xfrm>
          <a:prstGeom prst="rect">
            <a:avLst/>
          </a:prstGeom>
        </p:spPr>
        <p:style>
          <a:lnRef idx="2">
            <a:schemeClr val="dk1"/>
          </a:lnRef>
          <a:fillRef idx="1">
            <a:schemeClr val="lt1"/>
          </a:fillRef>
          <a:effectRef idx="0">
            <a:schemeClr val="dk1"/>
          </a:effectRef>
          <a:fontRef idx="minor">
            <a:schemeClr val="dk1"/>
          </a:fontRef>
        </p:style>
        <p:txBody>
          <a:bodyPr>
            <a:normAutofit/>
          </a:bodyPr>
          <a:lstStyle>
            <a:lvl1pPr marL="285750" indent="-285750">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eaLnBrk="1" hangingPunct="1">
              <a:buFont typeface="Arial" panose="020B0604020202020204" pitchFamily="34" charset="0"/>
              <a:buChar char="•"/>
            </a:pPr>
            <a:r>
              <a:rPr lang="en-US" altLang="en-US" sz="1800">
                <a:solidFill>
                  <a:srgbClr val="000000"/>
                </a:solidFill>
              </a:rPr>
              <a:t>The human microbiome: at the interface of health and disease</a:t>
            </a:r>
            <a:r>
              <a:rPr lang="pt-BR" altLang="en-US" sz="1800">
                <a:solidFill>
                  <a:srgbClr val="000000"/>
                </a:solidFill>
              </a:rPr>
              <a:t>. (</a:t>
            </a:r>
            <a:r>
              <a:rPr lang="en-US" altLang="en-US" sz="1800" i="1">
                <a:solidFill>
                  <a:srgbClr val="000000"/>
                </a:solidFill>
              </a:rPr>
              <a:t>Nature Reviews Genetics</a:t>
            </a:r>
            <a:r>
              <a:rPr lang="en-US" altLang="en-US" sz="1800">
                <a:solidFill>
                  <a:srgbClr val="000000"/>
                </a:solidFill>
              </a:rPr>
              <a:t> 13, 260-270 (April 2012) | doi:10.1038/nrg3182);</a:t>
            </a:r>
          </a:p>
          <a:p>
            <a:pPr eaLnBrk="1" hangingPunct="1">
              <a:buFont typeface="Arial" panose="020B0604020202020204" pitchFamily="34" charset="0"/>
              <a:buChar char="•"/>
            </a:pPr>
            <a:endParaRPr lang="en-US" altLang="en-US" sz="1000">
              <a:solidFill>
                <a:srgbClr val="000000"/>
              </a:solidFill>
            </a:endParaRPr>
          </a:p>
          <a:p>
            <a:pPr eaLnBrk="1" hangingPunct="1">
              <a:buFont typeface="Arial" panose="020B0604020202020204" pitchFamily="34" charset="0"/>
              <a:buChar char="•"/>
            </a:pPr>
            <a:r>
              <a:rPr lang="en-US" altLang="en-US" sz="1800">
                <a:solidFill>
                  <a:srgbClr val="000000"/>
                </a:solidFill>
              </a:rPr>
              <a:t>Experimental and analytical tools for studying the human microbiome. (</a:t>
            </a:r>
            <a:r>
              <a:rPr lang="en-US" altLang="en-US" sz="1800" i="1">
                <a:solidFill>
                  <a:srgbClr val="000000"/>
                </a:solidFill>
              </a:rPr>
              <a:t>Nature Reviews Genetics</a:t>
            </a:r>
            <a:r>
              <a:rPr lang="en-US" altLang="en-US" sz="1800">
                <a:solidFill>
                  <a:srgbClr val="000000"/>
                </a:solidFill>
              </a:rPr>
              <a:t> 13, 47-58 (January 2012) | doi:10.1038/nrg3129);</a:t>
            </a:r>
          </a:p>
          <a:p>
            <a:pPr eaLnBrk="1" hangingPunct="1">
              <a:buFont typeface="Arial" panose="020B0604020202020204" pitchFamily="34" charset="0"/>
              <a:buChar char="•"/>
            </a:pPr>
            <a:endParaRPr lang="en-US" altLang="en-US" sz="1000">
              <a:solidFill>
                <a:srgbClr val="000000"/>
              </a:solidFill>
            </a:endParaRPr>
          </a:p>
          <a:p>
            <a:pPr eaLnBrk="1" hangingPunct="1">
              <a:buFont typeface="Arial" panose="020B0604020202020204" pitchFamily="34" charset="0"/>
              <a:buChar char="•"/>
            </a:pPr>
            <a:r>
              <a:rPr lang="en-US" altLang="en-US" sz="1800">
                <a:solidFill>
                  <a:srgbClr val="000000"/>
                </a:solidFill>
              </a:rPr>
              <a:t>Sequencing technologies — the next generation. (</a:t>
            </a:r>
            <a:r>
              <a:rPr lang="en-US" altLang="en-US" sz="1800" i="1">
                <a:solidFill>
                  <a:srgbClr val="000000"/>
                </a:solidFill>
              </a:rPr>
              <a:t>Nature Reviews Genetics</a:t>
            </a:r>
            <a:r>
              <a:rPr lang="en-US" altLang="en-US" sz="1800">
                <a:solidFill>
                  <a:srgbClr val="000000"/>
                </a:solidFill>
              </a:rPr>
              <a:t> 11, 31-46 (January 2010) | doi:10.1038/nrg2626);</a:t>
            </a:r>
          </a:p>
          <a:p>
            <a:pPr eaLnBrk="1" hangingPunct="1">
              <a:buFont typeface="Arial" panose="020B0604020202020204" pitchFamily="34" charset="0"/>
              <a:buChar char="•"/>
            </a:pPr>
            <a:endParaRPr lang="en-US" altLang="en-US" sz="1000">
              <a:solidFill>
                <a:srgbClr val="000000"/>
              </a:solidFill>
            </a:endParaRPr>
          </a:p>
          <a:p>
            <a:pPr eaLnBrk="1" hangingPunct="1">
              <a:buFont typeface="Arial" panose="020B0604020202020204" pitchFamily="34" charset="0"/>
              <a:buChar char="•"/>
            </a:pPr>
            <a:r>
              <a:rPr lang="en-US" altLang="en-US" sz="1800">
                <a:solidFill>
                  <a:srgbClr val="000000"/>
                </a:solidFill>
              </a:rPr>
              <a:t>Structure, function and diversity of the healthy human microbiome. (</a:t>
            </a:r>
            <a:r>
              <a:rPr lang="fr-FR" altLang="en-US" sz="1800">
                <a:solidFill>
                  <a:srgbClr val="000000"/>
                </a:solidFill>
              </a:rPr>
              <a:t>Nature 486, 207–214 (14 June 2012) doi:10.1038/nature11234);</a:t>
            </a:r>
          </a:p>
          <a:p>
            <a:pPr eaLnBrk="1" hangingPunct="1">
              <a:buFont typeface="Arial" panose="020B0604020202020204" pitchFamily="34" charset="0"/>
              <a:buChar char="•"/>
            </a:pPr>
            <a:endParaRPr lang="fr-FR" altLang="en-US" sz="1000">
              <a:solidFill>
                <a:srgbClr val="000000"/>
              </a:solidFill>
            </a:endParaRPr>
          </a:p>
          <a:p>
            <a:pPr eaLnBrk="1" hangingPunct="1">
              <a:buFont typeface="Arial" panose="020B0604020202020204" pitchFamily="34" charset="0"/>
              <a:buChar char="•"/>
            </a:pPr>
            <a:r>
              <a:rPr lang="en-US" altLang="en-US" sz="1800">
                <a:solidFill>
                  <a:srgbClr val="000000"/>
                </a:solidFill>
              </a:rPr>
              <a:t>A core gut microbiome in obese and lean twins. (</a:t>
            </a:r>
            <a:r>
              <a:rPr lang="en-US" altLang="en-US" sz="1800" i="1">
                <a:solidFill>
                  <a:srgbClr val="000000"/>
                </a:solidFill>
              </a:rPr>
              <a:t>Nature</a:t>
            </a:r>
            <a:r>
              <a:rPr lang="en-US" altLang="en-US" sz="1800">
                <a:solidFill>
                  <a:srgbClr val="000000"/>
                </a:solidFill>
              </a:rPr>
              <a:t> 457, 480-484 (22 January 2009) | doi:10.1038);</a:t>
            </a:r>
          </a:p>
          <a:p>
            <a:pPr eaLnBrk="1" hangingPunct="1">
              <a:buFont typeface="Arial" panose="020B0604020202020204" pitchFamily="34" charset="0"/>
              <a:buChar char="•"/>
            </a:pPr>
            <a:endParaRPr lang="en-US" altLang="en-US" sz="1000">
              <a:solidFill>
                <a:srgbClr val="000000"/>
              </a:solidFill>
            </a:endParaRPr>
          </a:p>
          <a:p>
            <a:pPr eaLnBrk="1" hangingPunct="1">
              <a:buFont typeface="Arial" panose="020B0604020202020204" pitchFamily="34" charset="0"/>
              <a:buChar char="•"/>
            </a:pPr>
            <a:r>
              <a:rPr lang="en-US" altLang="en-US" sz="1800">
                <a:solidFill>
                  <a:srgbClr val="000000"/>
                </a:solidFill>
              </a:rPr>
              <a:t>Therapeutic Modulation of Microbiota-Host Metabolic Interactions. (</a:t>
            </a:r>
            <a:r>
              <a:rPr lang="pt-BR" altLang="en-US" sz="1800">
                <a:solidFill>
                  <a:srgbClr val="000000"/>
                </a:solidFill>
              </a:rPr>
              <a:t>Sci. Transl. Med. DOI: 10.1126/scitranslmed.3004244);</a:t>
            </a:r>
          </a:p>
          <a:p>
            <a:pPr eaLnBrk="1" hangingPunct="1">
              <a:buFont typeface="Arial" panose="020B0604020202020204" pitchFamily="34" charset="0"/>
              <a:buChar char="•"/>
            </a:pPr>
            <a:endParaRPr lang="pt-BR" altLang="en-US" sz="1000">
              <a:solidFill>
                <a:srgbClr val="000000"/>
              </a:solidFill>
            </a:endParaRPr>
          </a:p>
          <a:p>
            <a:pPr eaLnBrk="1" hangingPunct="1">
              <a:buFont typeface="Arial" panose="020B0604020202020204" pitchFamily="34" charset="0"/>
              <a:buChar char="•"/>
            </a:pPr>
            <a:r>
              <a:rPr lang="pt-BR" altLang="en-US" sz="1800">
                <a:solidFill>
                  <a:srgbClr val="000000"/>
                </a:solidFill>
              </a:rPr>
              <a:t>The Gut Microbiota. (DOI: 10.1126/science.336.6086.1245);</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E5D61-0E96-C249-892A-96E751E4EF60}"/>
              </a:ext>
            </a:extLst>
          </p:cNvPr>
          <p:cNvSpPr>
            <a:spLocks noGrp="1"/>
          </p:cNvSpPr>
          <p:nvPr>
            <p:ph type="title"/>
          </p:nvPr>
        </p:nvSpPr>
        <p:spPr>
          <a:xfrm>
            <a:off x="426128" y="260649"/>
            <a:ext cx="3425792" cy="936104"/>
          </a:xfrm>
        </p:spPr>
        <p:txBody>
          <a:bodyPr/>
          <a:lstStyle/>
          <a:p>
            <a:r>
              <a:rPr lang="en-US" dirty="0" err="1"/>
              <a:t>Árvore</a:t>
            </a:r>
            <a:r>
              <a:rPr lang="en-US" dirty="0"/>
              <a:t> da </a:t>
            </a:r>
            <a:r>
              <a:rPr lang="en-US" dirty="0" err="1"/>
              <a:t>vida</a:t>
            </a:r>
            <a:endParaRPr lang="en-US" dirty="0"/>
          </a:p>
        </p:txBody>
      </p:sp>
      <p:sp>
        <p:nvSpPr>
          <p:cNvPr id="3" name="Content Placeholder 2">
            <a:extLst>
              <a:ext uri="{FF2B5EF4-FFF2-40B4-BE49-F238E27FC236}">
                <a16:creationId xmlns:a16="http://schemas.microsoft.com/office/drawing/2014/main" id="{62C50631-D871-2F47-91B1-EE1766CCFE3C}"/>
              </a:ext>
            </a:extLst>
          </p:cNvPr>
          <p:cNvSpPr>
            <a:spLocks noGrp="1"/>
          </p:cNvSpPr>
          <p:nvPr>
            <p:ph idx="1"/>
          </p:nvPr>
        </p:nvSpPr>
        <p:spPr>
          <a:xfrm>
            <a:off x="457200" y="1752601"/>
            <a:ext cx="3394720" cy="596279"/>
          </a:xfrm>
        </p:spPr>
        <p:txBody>
          <a:bodyPr/>
          <a:lstStyle/>
          <a:p>
            <a:pPr marL="114300" indent="0">
              <a:buNone/>
            </a:pPr>
            <a:r>
              <a:rPr lang="en-US" dirty="0" err="1"/>
              <a:t>Publicada</a:t>
            </a:r>
            <a:r>
              <a:rPr lang="en-US" dirty="0"/>
              <a:t> </a:t>
            </a:r>
            <a:r>
              <a:rPr lang="en-US" dirty="0" err="1"/>
              <a:t>em</a:t>
            </a:r>
            <a:r>
              <a:rPr lang="en-US" dirty="0"/>
              <a:t> 2018</a:t>
            </a:r>
          </a:p>
        </p:txBody>
      </p:sp>
      <p:pic>
        <p:nvPicPr>
          <p:cNvPr id="4" name="Picture 3">
            <a:extLst>
              <a:ext uri="{FF2B5EF4-FFF2-40B4-BE49-F238E27FC236}">
                <a16:creationId xmlns:a16="http://schemas.microsoft.com/office/drawing/2014/main" id="{25674BC3-9190-9E4B-AF0C-D32E2C441690}"/>
              </a:ext>
            </a:extLst>
          </p:cNvPr>
          <p:cNvPicPr>
            <a:picLocks noChangeAspect="1"/>
          </p:cNvPicPr>
          <p:nvPr/>
        </p:nvPicPr>
        <p:blipFill rotWithShape="1">
          <a:blip r:embed="rId2"/>
          <a:srcRect l="1400" t="1686" r="2006" b="1331"/>
          <a:stretch/>
        </p:blipFill>
        <p:spPr>
          <a:xfrm>
            <a:off x="3995936" y="228600"/>
            <a:ext cx="4968552" cy="6440760"/>
          </a:xfrm>
          <a:prstGeom prst="rect">
            <a:avLst/>
          </a:prstGeom>
        </p:spPr>
      </p:pic>
      <p:sp>
        <p:nvSpPr>
          <p:cNvPr id="5" name="TextBox 4">
            <a:extLst>
              <a:ext uri="{FF2B5EF4-FFF2-40B4-BE49-F238E27FC236}">
                <a16:creationId xmlns:a16="http://schemas.microsoft.com/office/drawing/2014/main" id="{52049C37-D428-D34F-A468-0FFED1F338B9}"/>
              </a:ext>
            </a:extLst>
          </p:cNvPr>
          <p:cNvSpPr txBox="1"/>
          <p:nvPr/>
        </p:nvSpPr>
        <p:spPr>
          <a:xfrm>
            <a:off x="6930137" y="5373216"/>
            <a:ext cx="2007116" cy="1231106"/>
          </a:xfrm>
          <a:prstGeom prst="rect">
            <a:avLst/>
          </a:prstGeom>
          <a:solidFill>
            <a:schemeClr val="bg1"/>
          </a:solidFill>
        </p:spPr>
        <p:txBody>
          <a:bodyPr wrap="square" rtlCol="0">
            <a:spAutoFit/>
          </a:bodyPr>
          <a:lstStyle/>
          <a:p>
            <a:r>
              <a:rPr lang="en-US" sz="1000" dirty="0" err="1"/>
              <a:t>Castelle</a:t>
            </a:r>
            <a:r>
              <a:rPr lang="en-US" sz="1000" dirty="0"/>
              <a:t>, C. J., &amp; Banfield, J. F. (2018). Major New Microbial Groups Expand Diversity and Alter our Understanding of the Tree of Life. </a:t>
            </a:r>
            <a:r>
              <a:rPr lang="en-US" sz="1000" i="1" dirty="0"/>
              <a:t>Cell</a:t>
            </a:r>
            <a:r>
              <a:rPr lang="en-US" sz="1000" dirty="0"/>
              <a:t>, </a:t>
            </a:r>
            <a:r>
              <a:rPr lang="en-US" sz="1000" i="1" dirty="0"/>
              <a:t>172</a:t>
            </a:r>
            <a:r>
              <a:rPr lang="en-US" sz="1000" dirty="0"/>
              <a:t>(6), 1181–1197. </a:t>
            </a:r>
          </a:p>
          <a:p>
            <a:endParaRPr lang="en-US" sz="1400" dirty="0"/>
          </a:p>
        </p:txBody>
      </p:sp>
      <p:sp>
        <p:nvSpPr>
          <p:cNvPr id="6" name="Content Placeholder 2">
            <a:extLst>
              <a:ext uri="{FF2B5EF4-FFF2-40B4-BE49-F238E27FC236}">
                <a16:creationId xmlns:a16="http://schemas.microsoft.com/office/drawing/2014/main" id="{B1C08A9C-C7D5-4A47-8F07-E0747E963C0E}"/>
              </a:ext>
            </a:extLst>
          </p:cNvPr>
          <p:cNvSpPr txBox="1">
            <a:spLocks/>
          </p:cNvSpPr>
          <p:nvPr/>
        </p:nvSpPr>
        <p:spPr bwMode="auto">
          <a:xfrm>
            <a:off x="624739" y="5394564"/>
            <a:ext cx="1931037" cy="596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228600" algn="l" rtl="0" eaLnBrk="0" fontAlgn="base" hangingPunct="0">
              <a:spcBef>
                <a:spcPct val="20000"/>
              </a:spcBef>
              <a:spcAft>
                <a:spcPct val="0"/>
              </a:spcAft>
              <a:buClr>
                <a:schemeClr val="accent1"/>
              </a:buClr>
              <a:buFont typeface="Arial" panose="020B0604020202020204" pitchFamily="34" charset="0"/>
              <a:buChar char="•"/>
              <a:defRPr sz="2400" kern="1200">
                <a:solidFill>
                  <a:schemeClr val="tx2"/>
                </a:solidFill>
                <a:latin typeface="+mn-lt"/>
                <a:ea typeface="MS PGothic" pitchFamily="34" charset="-128"/>
                <a:cs typeface="MS PGothic" charset="0"/>
              </a:defRPr>
            </a:lvl1pPr>
            <a:lvl2pPr marL="639763" indent="-228600" algn="l" rtl="0" eaLnBrk="0" fontAlgn="base" hangingPunct="0">
              <a:spcBef>
                <a:spcPct val="20000"/>
              </a:spcBef>
              <a:spcAft>
                <a:spcPct val="0"/>
              </a:spcAft>
              <a:buClr>
                <a:schemeClr val="accent2"/>
              </a:buClr>
              <a:buFont typeface="Arial" panose="020B0604020202020204" pitchFamily="34" charset="0"/>
              <a:buChar char="•"/>
              <a:defRPr sz="2000" kern="1200">
                <a:solidFill>
                  <a:schemeClr val="tx2"/>
                </a:solidFill>
                <a:latin typeface="+mn-lt"/>
                <a:ea typeface="MS PGothic" pitchFamily="34" charset="-128"/>
                <a:cs typeface="MS PGothic" charset="0"/>
              </a:defRPr>
            </a:lvl2pPr>
            <a:lvl3pPr marL="914400" indent="-228600" algn="l" rtl="0" eaLnBrk="0" fontAlgn="base" hangingPunct="0">
              <a:spcBef>
                <a:spcPct val="20000"/>
              </a:spcBef>
              <a:spcAft>
                <a:spcPct val="0"/>
              </a:spcAft>
              <a:buClr>
                <a:srgbClr val="B5AE53"/>
              </a:buClr>
              <a:buFont typeface="Arial" panose="020B0604020202020204" pitchFamily="34" charset="0"/>
              <a:buChar char="•"/>
              <a:defRPr sz="2400" kern="1200">
                <a:solidFill>
                  <a:schemeClr val="tx2"/>
                </a:solidFill>
                <a:latin typeface="+mn-lt"/>
                <a:ea typeface="MS PGothic" pitchFamily="34" charset="-128"/>
                <a:cs typeface="MS PGothic" charset="0"/>
              </a:defRPr>
            </a:lvl3pPr>
            <a:lvl4pPr marL="1279525" indent="-228600" algn="l" rtl="0" eaLnBrk="0" fontAlgn="base" hangingPunct="0">
              <a:spcBef>
                <a:spcPct val="20000"/>
              </a:spcBef>
              <a:spcAft>
                <a:spcPct val="0"/>
              </a:spcAft>
              <a:buClr>
                <a:srgbClr val="848058"/>
              </a:buClr>
              <a:buFont typeface="Arial" panose="020B0604020202020204" pitchFamily="34" charset="0"/>
              <a:buChar char="•"/>
              <a:defRPr sz="1600" kern="1200">
                <a:solidFill>
                  <a:schemeClr val="tx2"/>
                </a:solidFill>
                <a:latin typeface="+mn-lt"/>
                <a:ea typeface="MS PGothic" pitchFamily="34" charset="-128"/>
                <a:cs typeface="MS PGothic" charset="0"/>
              </a:defRPr>
            </a:lvl4pPr>
            <a:lvl5pPr marL="1554163" indent="-228600" algn="l" rtl="0" eaLnBrk="0" fontAlgn="base" hangingPunct="0">
              <a:spcBef>
                <a:spcPct val="20000"/>
              </a:spcBef>
              <a:spcAft>
                <a:spcPct val="0"/>
              </a:spcAft>
              <a:buClr>
                <a:srgbClr val="E8B54D"/>
              </a:buClr>
              <a:buFont typeface="Arial" panose="020B0604020202020204" pitchFamily="34" charset="0"/>
              <a:buChar char="•"/>
              <a:defRPr sz="1600" kern="1200">
                <a:solidFill>
                  <a:schemeClr val="tx2"/>
                </a:solidFill>
                <a:latin typeface="+mn-lt"/>
                <a:ea typeface="MS PGothic" pitchFamily="34" charset="-128"/>
                <a:cs typeface="MS PGothic" charset="0"/>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114300" indent="0">
              <a:buFont typeface="Arial" panose="020B0604020202020204" pitchFamily="34" charset="0"/>
              <a:buNone/>
            </a:pPr>
            <a:r>
              <a:rPr lang="en-US" dirty="0" err="1"/>
              <a:t>Eucariotos</a:t>
            </a:r>
            <a:endParaRPr lang="en-US" dirty="0"/>
          </a:p>
        </p:txBody>
      </p:sp>
      <p:sp>
        <p:nvSpPr>
          <p:cNvPr id="7" name="Right Arrow 6">
            <a:extLst>
              <a:ext uri="{FF2B5EF4-FFF2-40B4-BE49-F238E27FC236}">
                <a16:creationId xmlns:a16="http://schemas.microsoft.com/office/drawing/2014/main" id="{38008EE5-EB5D-3742-B4A2-EB77E14EACAC}"/>
              </a:ext>
            </a:extLst>
          </p:cNvPr>
          <p:cNvSpPr/>
          <p:nvPr/>
        </p:nvSpPr>
        <p:spPr>
          <a:xfrm>
            <a:off x="2555776" y="5486281"/>
            <a:ext cx="1728192" cy="370147"/>
          </a:xfrm>
          <a:prstGeom prst="rightArrow">
            <a:avLst/>
          </a:prstGeom>
          <a:solidFill>
            <a:srgbClr val="92D050"/>
          </a:solidFill>
          <a:ln>
            <a:solidFill>
              <a:srgbClr val="0090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5E2DC035-8AFD-154A-A9D1-B8200741D6A6}"/>
              </a:ext>
            </a:extLst>
          </p:cNvPr>
          <p:cNvSpPr txBox="1">
            <a:spLocks/>
          </p:cNvSpPr>
          <p:nvPr/>
        </p:nvSpPr>
        <p:spPr bwMode="auto">
          <a:xfrm>
            <a:off x="6962105" y="196592"/>
            <a:ext cx="1931037" cy="596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228600" algn="l" rtl="0" eaLnBrk="0" fontAlgn="base" hangingPunct="0">
              <a:spcBef>
                <a:spcPct val="20000"/>
              </a:spcBef>
              <a:spcAft>
                <a:spcPct val="0"/>
              </a:spcAft>
              <a:buClr>
                <a:schemeClr val="accent1"/>
              </a:buClr>
              <a:buFont typeface="Arial" panose="020B0604020202020204" pitchFamily="34" charset="0"/>
              <a:buChar char="•"/>
              <a:defRPr sz="2400" kern="1200">
                <a:solidFill>
                  <a:schemeClr val="tx2"/>
                </a:solidFill>
                <a:latin typeface="+mn-lt"/>
                <a:ea typeface="MS PGothic" pitchFamily="34" charset="-128"/>
                <a:cs typeface="MS PGothic" charset="0"/>
              </a:defRPr>
            </a:lvl1pPr>
            <a:lvl2pPr marL="639763" indent="-228600" algn="l" rtl="0" eaLnBrk="0" fontAlgn="base" hangingPunct="0">
              <a:spcBef>
                <a:spcPct val="20000"/>
              </a:spcBef>
              <a:spcAft>
                <a:spcPct val="0"/>
              </a:spcAft>
              <a:buClr>
                <a:schemeClr val="accent2"/>
              </a:buClr>
              <a:buFont typeface="Arial" panose="020B0604020202020204" pitchFamily="34" charset="0"/>
              <a:buChar char="•"/>
              <a:defRPr sz="2000" kern="1200">
                <a:solidFill>
                  <a:schemeClr val="tx2"/>
                </a:solidFill>
                <a:latin typeface="+mn-lt"/>
                <a:ea typeface="MS PGothic" pitchFamily="34" charset="-128"/>
                <a:cs typeface="MS PGothic" charset="0"/>
              </a:defRPr>
            </a:lvl2pPr>
            <a:lvl3pPr marL="914400" indent="-228600" algn="l" rtl="0" eaLnBrk="0" fontAlgn="base" hangingPunct="0">
              <a:spcBef>
                <a:spcPct val="20000"/>
              </a:spcBef>
              <a:spcAft>
                <a:spcPct val="0"/>
              </a:spcAft>
              <a:buClr>
                <a:srgbClr val="B5AE53"/>
              </a:buClr>
              <a:buFont typeface="Arial" panose="020B0604020202020204" pitchFamily="34" charset="0"/>
              <a:buChar char="•"/>
              <a:defRPr sz="2400" kern="1200">
                <a:solidFill>
                  <a:schemeClr val="tx2"/>
                </a:solidFill>
                <a:latin typeface="+mn-lt"/>
                <a:ea typeface="MS PGothic" pitchFamily="34" charset="-128"/>
                <a:cs typeface="MS PGothic" charset="0"/>
              </a:defRPr>
            </a:lvl3pPr>
            <a:lvl4pPr marL="1279525" indent="-228600" algn="l" rtl="0" eaLnBrk="0" fontAlgn="base" hangingPunct="0">
              <a:spcBef>
                <a:spcPct val="20000"/>
              </a:spcBef>
              <a:spcAft>
                <a:spcPct val="0"/>
              </a:spcAft>
              <a:buClr>
                <a:srgbClr val="848058"/>
              </a:buClr>
              <a:buFont typeface="Arial" panose="020B0604020202020204" pitchFamily="34" charset="0"/>
              <a:buChar char="•"/>
              <a:defRPr sz="1600" kern="1200">
                <a:solidFill>
                  <a:schemeClr val="tx2"/>
                </a:solidFill>
                <a:latin typeface="+mn-lt"/>
                <a:ea typeface="MS PGothic" pitchFamily="34" charset="-128"/>
                <a:cs typeface="MS PGothic" charset="0"/>
              </a:defRPr>
            </a:lvl4pPr>
            <a:lvl5pPr marL="1554163" indent="-228600" algn="l" rtl="0" eaLnBrk="0" fontAlgn="base" hangingPunct="0">
              <a:spcBef>
                <a:spcPct val="20000"/>
              </a:spcBef>
              <a:spcAft>
                <a:spcPct val="0"/>
              </a:spcAft>
              <a:buClr>
                <a:srgbClr val="E8B54D"/>
              </a:buClr>
              <a:buFont typeface="Arial" panose="020B0604020202020204" pitchFamily="34" charset="0"/>
              <a:buChar char="•"/>
              <a:defRPr sz="1600" kern="1200">
                <a:solidFill>
                  <a:schemeClr val="tx2"/>
                </a:solidFill>
                <a:latin typeface="+mn-lt"/>
                <a:ea typeface="MS PGothic" pitchFamily="34" charset="-128"/>
                <a:cs typeface="MS PGothic" charset="0"/>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114300" indent="0">
              <a:buFont typeface="Arial" panose="020B0604020202020204" pitchFamily="34" charset="0"/>
              <a:buNone/>
            </a:pPr>
            <a:r>
              <a:rPr lang="en-US" dirty="0" err="1"/>
              <a:t>Bactérias</a:t>
            </a:r>
            <a:endParaRPr lang="en-US" dirty="0"/>
          </a:p>
        </p:txBody>
      </p:sp>
      <p:sp>
        <p:nvSpPr>
          <p:cNvPr id="9" name="Content Placeholder 2">
            <a:extLst>
              <a:ext uri="{FF2B5EF4-FFF2-40B4-BE49-F238E27FC236}">
                <a16:creationId xmlns:a16="http://schemas.microsoft.com/office/drawing/2014/main" id="{33B2FA10-35B4-CC43-8451-FACE38E6E196}"/>
              </a:ext>
            </a:extLst>
          </p:cNvPr>
          <p:cNvSpPr txBox="1">
            <a:spLocks/>
          </p:cNvSpPr>
          <p:nvPr/>
        </p:nvSpPr>
        <p:spPr bwMode="auto">
          <a:xfrm>
            <a:off x="7159302" y="4711899"/>
            <a:ext cx="1536642" cy="596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228600" algn="l" rtl="0" eaLnBrk="0" fontAlgn="base" hangingPunct="0">
              <a:spcBef>
                <a:spcPct val="20000"/>
              </a:spcBef>
              <a:spcAft>
                <a:spcPct val="0"/>
              </a:spcAft>
              <a:buClr>
                <a:schemeClr val="accent1"/>
              </a:buClr>
              <a:buFont typeface="Arial" panose="020B0604020202020204" pitchFamily="34" charset="0"/>
              <a:buChar char="•"/>
              <a:defRPr sz="2400" kern="1200">
                <a:solidFill>
                  <a:schemeClr val="tx2"/>
                </a:solidFill>
                <a:latin typeface="+mn-lt"/>
                <a:ea typeface="MS PGothic" pitchFamily="34" charset="-128"/>
                <a:cs typeface="MS PGothic" charset="0"/>
              </a:defRPr>
            </a:lvl1pPr>
            <a:lvl2pPr marL="639763" indent="-228600" algn="l" rtl="0" eaLnBrk="0" fontAlgn="base" hangingPunct="0">
              <a:spcBef>
                <a:spcPct val="20000"/>
              </a:spcBef>
              <a:spcAft>
                <a:spcPct val="0"/>
              </a:spcAft>
              <a:buClr>
                <a:schemeClr val="accent2"/>
              </a:buClr>
              <a:buFont typeface="Arial" panose="020B0604020202020204" pitchFamily="34" charset="0"/>
              <a:buChar char="•"/>
              <a:defRPr sz="2000" kern="1200">
                <a:solidFill>
                  <a:schemeClr val="tx2"/>
                </a:solidFill>
                <a:latin typeface="+mn-lt"/>
                <a:ea typeface="MS PGothic" pitchFamily="34" charset="-128"/>
                <a:cs typeface="MS PGothic" charset="0"/>
              </a:defRPr>
            </a:lvl2pPr>
            <a:lvl3pPr marL="914400" indent="-228600" algn="l" rtl="0" eaLnBrk="0" fontAlgn="base" hangingPunct="0">
              <a:spcBef>
                <a:spcPct val="20000"/>
              </a:spcBef>
              <a:spcAft>
                <a:spcPct val="0"/>
              </a:spcAft>
              <a:buClr>
                <a:srgbClr val="B5AE53"/>
              </a:buClr>
              <a:buFont typeface="Arial" panose="020B0604020202020204" pitchFamily="34" charset="0"/>
              <a:buChar char="•"/>
              <a:defRPr sz="2400" kern="1200">
                <a:solidFill>
                  <a:schemeClr val="tx2"/>
                </a:solidFill>
                <a:latin typeface="+mn-lt"/>
                <a:ea typeface="MS PGothic" pitchFamily="34" charset="-128"/>
                <a:cs typeface="MS PGothic" charset="0"/>
              </a:defRPr>
            </a:lvl3pPr>
            <a:lvl4pPr marL="1279525" indent="-228600" algn="l" rtl="0" eaLnBrk="0" fontAlgn="base" hangingPunct="0">
              <a:spcBef>
                <a:spcPct val="20000"/>
              </a:spcBef>
              <a:spcAft>
                <a:spcPct val="0"/>
              </a:spcAft>
              <a:buClr>
                <a:srgbClr val="848058"/>
              </a:buClr>
              <a:buFont typeface="Arial" panose="020B0604020202020204" pitchFamily="34" charset="0"/>
              <a:buChar char="•"/>
              <a:defRPr sz="1600" kern="1200">
                <a:solidFill>
                  <a:schemeClr val="tx2"/>
                </a:solidFill>
                <a:latin typeface="+mn-lt"/>
                <a:ea typeface="MS PGothic" pitchFamily="34" charset="-128"/>
                <a:cs typeface="MS PGothic" charset="0"/>
              </a:defRPr>
            </a:lvl4pPr>
            <a:lvl5pPr marL="1554163" indent="-228600" algn="l" rtl="0" eaLnBrk="0" fontAlgn="base" hangingPunct="0">
              <a:spcBef>
                <a:spcPct val="20000"/>
              </a:spcBef>
              <a:spcAft>
                <a:spcPct val="0"/>
              </a:spcAft>
              <a:buClr>
                <a:srgbClr val="E8B54D"/>
              </a:buClr>
              <a:buFont typeface="Arial" panose="020B0604020202020204" pitchFamily="34" charset="0"/>
              <a:buChar char="•"/>
              <a:defRPr sz="1600" kern="1200">
                <a:solidFill>
                  <a:schemeClr val="tx2"/>
                </a:solidFill>
                <a:latin typeface="+mn-lt"/>
                <a:ea typeface="MS PGothic" pitchFamily="34" charset="-128"/>
                <a:cs typeface="MS PGothic" charset="0"/>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114300" indent="0">
              <a:buFont typeface="Arial" panose="020B0604020202020204" pitchFamily="34" charset="0"/>
              <a:buNone/>
            </a:pPr>
            <a:r>
              <a:rPr lang="en-US" dirty="0" err="1"/>
              <a:t>Arqueas</a:t>
            </a:r>
            <a:endParaRPr lang="en-US" dirty="0"/>
          </a:p>
        </p:txBody>
      </p:sp>
      <p:sp>
        <p:nvSpPr>
          <p:cNvPr id="12" name="Content Placeholder 2">
            <a:extLst>
              <a:ext uri="{FF2B5EF4-FFF2-40B4-BE49-F238E27FC236}">
                <a16:creationId xmlns:a16="http://schemas.microsoft.com/office/drawing/2014/main" id="{98F4FB21-CE46-8B44-99D9-1EF2154E3936}"/>
              </a:ext>
            </a:extLst>
          </p:cNvPr>
          <p:cNvSpPr txBox="1">
            <a:spLocks/>
          </p:cNvSpPr>
          <p:nvPr/>
        </p:nvSpPr>
        <p:spPr bwMode="auto">
          <a:xfrm>
            <a:off x="-108520" y="2457206"/>
            <a:ext cx="4392488"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228600" algn="l" rtl="0" eaLnBrk="0" fontAlgn="base" hangingPunct="0">
              <a:spcBef>
                <a:spcPct val="20000"/>
              </a:spcBef>
              <a:spcAft>
                <a:spcPct val="0"/>
              </a:spcAft>
              <a:buClr>
                <a:schemeClr val="accent1"/>
              </a:buClr>
              <a:buFont typeface="Arial" panose="020B0604020202020204" pitchFamily="34" charset="0"/>
              <a:buChar char="•"/>
              <a:defRPr sz="2400" kern="1200">
                <a:solidFill>
                  <a:schemeClr val="tx2"/>
                </a:solidFill>
                <a:latin typeface="+mn-lt"/>
                <a:ea typeface="MS PGothic" pitchFamily="34" charset="-128"/>
                <a:cs typeface="MS PGothic" charset="0"/>
              </a:defRPr>
            </a:lvl1pPr>
            <a:lvl2pPr marL="639763" indent="-228600" algn="l" rtl="0" eaLnBrk="0" fontAlgn="base" hangingPunct="0">
              <a:spcBef>
                <a:spcPct val="20000"/>
              </a:spcBef>
              <a:spcAft>
                <a:spcPct val="0"/>
              </a:spcAft>
              <a:buClr>
                <a:schemeClr val="accent2"/>
              </a:buClr>
              <a:buFont typeface="Arial" panose="020B0604020202020204" pitchFamily="34" charset="0"/>
              <a:buChar char="•"/>
              <a:defRPr sz="2000" kern="1200">
                <a:solidFill>
                  <a:schemeClr val="tx2"/>
                </a:solidFill>
                <a:latin typeface="+mn-lt"/>
                <a:ea typeface="MS PGothic" pitchFamily="34" charset="-128"/>
                <a:cs typeface="MS PGothic" charset="0"/>
              </a:defRPr>
            </a:lvl2pPr>
            <a:lvl3pPr marL="914400" indent="-228600" algn="l" rtl="0" eaLnBrk="0" fontAlgn="base" hangingPunct="0">
              <a:spcBef>
                <a:spcPct val="20000"/>
              </a:spcBef>
              <a:spcAft>
                <a:spcPct val="0"/>
              </a:spcAft>
              <a:buClr>
                <a:srgbClr val="B5AE53"/>
              </a:buClr>
              <a:buFont typeface="Arial" panose="020B0604020202020204" pitchFamily="34" charset="0"/>
              <a:buChar char="•"/>
              <a:defRPr sz="2400" kern="1200">
                <a:solidFill>
                  <a:schemeClr val="tx2"/>
                </a:solidFill>
                <a:latin typeface="+mn-lt"/>
                <a:ea typeface="MS PGothic" pitchFamily="34" charset="-128"/>
                <a:cs typeface="MS PGothic" charset="0"/>
              </a:defRPr>
            </a:lvl3pPr>
            <a:lvl4pPr marL="1279525" indent="-228600" algn="l" rtl="0" eaLnBrk="0" fontAlgn="base" hangingPunct="0">
              <a:spcBef>
                <a:spcPct val="20000"/>
              </a:spcBef>
              <a:spcAft>
                <a:spcPct val="0"/>
              </a:spcAft>
              <a:buClr>
                <a:srgbClr val="848058"/>
              </a:buClr>
              <a:buFont typeface="Arial" panose="020B0604020202020204" pitchFamily="34" charset="0"/>
              <a:buChar char="•"/>
              <a:defRPr sz="1600" kern="1200">
                <a:solidFill>
                  <a:schemeClr val="tx2"/>
                </a:solidFill>
                <a:latin typeface="+mn-lt"/>
                <a:ea typeface="MS PGothic" pitchFamily="34" charset="-128"/>
                <a:cs typeface="MS PGothic" charset="0"/>
              </a:defRPr>
            </a:lvl4pPr>
            <a:lvl5pPr marL="1554163" indent="-228600" algn="l" rtl="0" eaLnBrk="0" fontAlgn="base" hangingPunct="0">
              <a:spcBef>
                <a:spcPct val="20000"/>
              </a:spcBef>
              <a:spcAft>
                <a:spcPct val="0"/>
              </a:spcAft>
              <a:buClr>
                <a:srgbClr val="E8B54D"/>
              </a:buClr>
              <a:buFont typeface="Arial" panose="020B0604020202020204" pitchFamily="34" charset="0"/>
              <a:buChar char="•"/>
              <a:defRPr sz="1600" kern="1200">
                <a:solidFill>
                  <a:schemeClr val="tx2"/>
                </a:solidFill>
                <a:latin typeface="+mn-lt"/>
                <a:ea typeface="MS PGothic" pitchFamily="34" charset="-128"/>
                <a:cs typeface="MS PGothic" charset="0"/>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114300" indent="0" algn="ctr">
              <a:buFont typeface="Arial" panose="020B0604020202020204" pitchFamily="34" charset="0"/>
              <a:buNone/>
            </a:pPr>
            <a:r>
              <a:rPr lang="en-US" dirty="0"/>
              <a:t>CPR</a:t>
            </a:r>
          </a:p>
          <a:p>
            <a:pPr marL="114300" indent="0" algn="ctr">
              <a:buFont typeface="Arial" panose="020B0604020202020204" pitchFamily="34" charset="0"/>
              <a:buNone/>
            </a:pPr>
            <a:r>
              <a:rPr lang="en-US" sz="2000" b="1" dirty="0" err="1"/>
              <a:t>Novos</a:t>
            </a:r>
            <a:r>
              <a:rPr lang="en-US" sz="2000" b="1" dirty="0"/>
              <a:t> </a:t>
            </a:r>
            <a:r>
              <a:rPr lang="en-US" sz="2000" b="1" dirty="0" err="1"/>
              <a:t>tipos</a:t>
            </a:r>
            <a:r>
              <a:rPr lang="en-US" sz="2000" b="1" dirty="0"/>
              <a:t> de </a:t>
            </a:r>
            <a:r>
              <a:rPr lang="en-US" sz="2000" b="1" dirty="0" err="1"/>
              <a:t>bactérias</a:t>
            </a:r>
            <a:endParaRPr lang="en-US" sz="2000" b="1" dirty="0"/>
          </a:p>
          <a:p>
            <a:pPr marL="114300" indent="0" algn="ctr">
              <a:buFont typeface="Arial" panose="020B0604020202020204" pitchFamily="34" charset="0"/>
              <a:buNone/>
            </a:pPr>
            <a:r>
              <a:rPr lang="en-US" sz="2000" b="1" dirty="0" err="1"/>
              <a:t>Não</a:t>
            </a:r>
            <a:r>
              <a:rPr lang="en-US" sz="2000" b="1" dirty="0"/>
              <a:t> </a:t>
            </a:r>
            <a:r>
              <a:rPr lang="en-US" sz="2000" b="1" dirty="0" err="1"/>
              <a:t>cultiváveis</a:t>
            </a:r>
            <a:r>
              <a:rPr lang="en-US" sz="2000" b="1" dirty="0"/>
              <a:t> e </a:t>
            </a:r>
            <a:r>
              <a:rPr lang="en-US" sz="2000" b="1" dirty="0" err="1"/>
              <a:t>nanobactérias</a:t>
            </a:r>
            <a:endParaRPr lang="en-US" sz="2000" b="1" dirty="0"/>
          </a:p>
        </p:txBody>
      </p:sp>
      <p:sp>
        <p:nvSpPr>
          <p:cNvPr id="13" name="Right Arrow 12">
            <a:extLst>
              <a:ext uri="{FF2B5EF4-FFF2-40B4-BE49-F238E27FC236}">
                <a16:creationId xmlns:a16="http://schemas.microsoft.com/office/drawing/2014/main" id="{E492E2E0-8FCA-BD4B-87B2-775BF483056D}"/>
              </a:ext>
            </a:extLst>
          </p:cNvPr>
          <p:cNvSpPr/>
          <p:nvPr/>
        </p:nvSpPr>
        <p:spPr>
          <a:xfrm>
            <a:off x="2555776" y="2525375"/>
            <a:ext cx="1461614" cy="370147"/>
          </a:xfrm>
          <a:prstGeom prst="rightArrow">
            <a:avLst/>
          </a:prstGeom>
          <a:solidFill>
            <a:schemeClr val="accent3">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a:extLst>
              <a:ext uri="{FF2B5EF4-FFF2-40B4-BE49-F238E27FC236}">
                <a16:creationId xmlns:a16="http://schemas.microsoft.com/office/drawing/2014/main" id="{4755A04B-A5A5-8E49-B742-1CF806B7A17C}"/>
              </a:ext>
            </a:extLst>
          </p:cNvPr>
          <p:cNvCxnSpPr>
            <a:cxnSpLocks/>
          </p:cNvCxnSpPr>
          <p:nvPr/>
        </p:nvCxnSpPr>
        <p:spPr>
          <a:xfrm flipV="1">
            <a:off x="4017390" y="3672259"/>
            <a:ext cx="2144426" cy="620837"/>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8C960BA-058A-EE4D-908F-C4D92C00FDF8}"/>
              </a:ext>
            </a:extLst>
          </p:cNvPr>
          <p:cNvCxnSpPr>
            <a:cxnSpLocks/>
          </p:cNvCxnSpPr>
          <p:nvPr/>
        </p:nvCxnSpPr>
        <p:spPr>
          <a:xfrm>
            <a:off x="6161816" y="3672259"/>
            <a:ext cx="2802672" cy="1080389"/>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29" name="Rectangle 8">
            <a:extLst>
              <a:ext uri="{FF2B5EF4-FFF2-40B4-BE49-F238E27FC236}">
                <a16:creationId xmlns:a16="http://schemas.microsoft.com/office/drawing/2014/main" id="{7C957F56-8B05-694B-9FE6-68AEBC35FFF0}"/>
              </a:ext>
            </a:extLst>
          </p:cNvPr>
          <p:cNvSpPr>
            <a:spLocks noChangeArrowheads="1"/>
          </p:cNvSpPr>
          <p:nvPr/>
        </p:nvSpPr>
        <p:spPr bwMode="auto">
          <a:xfrm>
            <a:off x="660267" y="3724482"/>
            <a:ext cx="2957513"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r>
              <a:rPr lang="en-US" altLang="en-US" sz="1600" b="1" dirty="0">
                <a:solidFill>
                  <a:srgbClr val="FF0000"/>
                </a:solidFill>
                <a:hlinkClick r:id="rId3"/>
              </a:rPr>
              <a:t>http://www.bacterio.net/-classifphyla.html</a:t>
            </a:r>
            <a:endParaRPr lang="en-US" altLang="en-US" sz="1600" b="1" dirty="0">
              <a:solidFill>
                <a:srgbClr val="FF0000"/>
              </a:solidFill>
            </a:endParaRPr>
          </a:p>
          <a:p>
            <a:endParaRPr lang="en-US" altLang="en-US" sz="1800" b="1" dirty="0">
              <a:solidFill>
                <a:srgbClr val="FF0000"/>
              </a:solidFill>
            </a:endParaRPr>
          </a:p>
          <a:p>
            <a:r>
              <a:rPr lang="en-US" altLang="en-US" sz="1800" b="1" dirty="0">
                <a:solidFill>
                  <a:srgbClr val="FF0000"/>
                </a:solidFill>
                <a:hlinkClick r:id="rId4"/>
              </a:rPr>
              <a:t>http://itol.embl.de</a:t>
            </a:r>
            <a:endParaRPr lang="en-US" altLang="en-US" sz="1800" b="1" dirty="0">
              <a:solidFill>
                <a:srgbClr val="FF0000"/>
              </a:solidFill>
            </a:endParaRPr>
          </a:p>
          <a:p>
            <a:endParaRPr lang="en-US" altLang="en-US" sz="1800" b="1" dirty="0">
              <a:solidFill>
                <a:srgbClr val="FF0000"/>
              </a:solidFill>
            </a:endParaRPr>
          </a:p>
          <a:p>
            <a:r>
              <a:rPr lang="en-US" altLang="en-US" sz="1800" b="1" dirty="0">
                <a:solidFill>
                  <a:srgbClr val="FF0000"/>
                </a:solidFill>
                <a:hlinkClick r:id="rId5"/>
              </a:rPr>
              <a:t>http://tolweb.org/tree/</a:t>
            </a:r>
            <a:endParaRPr lang="en-US" altLang="en-US" sz="1800" b="1" dirty="0">
              <a:solidFill>
                <a:srgbClr val="FF0000"/>
              </a:solidFill>
            </a:endParaRPr>
          </a:p>
        </p:txBody>
      </p:sp>
    </p:spTree>
    <p:extLst>
      <p:ext uri="{BB962C8B-B14F-4D97-AF65-F5344CB8AC3E}">
        <p14:creationId xmlns:p14="http://schemas.microsoft.com/office/powerpoint/2010/main" val="1327525444"/>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889CFA-7F88-0541-8480-BDDF707D2EBA}"/>
              </a:ext>
            </a:extLst>
          </p:cNvPr>
          <p:cNvPicPr>
            <a:picLocks noChangeAspect="1"/>
          </p:cNvPicPr>
          <p:nvPr/>
        </p:nvPicPr>
        <p:blipFill>
          <a:blip r:embed="rId2">
            <a:extLst>
              <a:ext uri="{28A0092B-C50C-407E-A947-70E740481C1C}">
                <a14:useLocalDpi xmlns:a14="http://schemas.microsoft.com/office/drawing/2010/main" val="0"/>
              </a:ext>
            </a:extLst>
          </a:blip>
          <a:srcRect l="18993" t="24831" r="24384" b="31194"/>
          <a:stretch>
            <a:fillRect/>
          </a:stretch>
        </p:blipFill>
        <p:spPr bwMode="auto">
          <a:xfrm>
            <a:off x="3060700" y="101600"/>
            <a:ext cx="5838825" cy="5499100"/>
          </a:xfrm>
          <a:prstGeom prst="rect">
            <a:avLst/>
          </a:prstGeom>
          <a:noFill/>
          <a:ln w="9525">
            <a:solidFill>
              <a:schemeClr val="tx1"/>
            </a:solid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6D1ADA8-491A-4640-94E9-D060EF275744}"/>
              </a:ext>
            </a:extLst>
          </p:cNvPr>
          <p:cNvSpPr>
            <a:spLocks noGrp="1"/>
          </p:cNvSpPr>
          <p:nvPr>
            <p:ph type="title"/>
          </p:nvPr>
        </p:nvSpPr>
        <p:spPr>
          <a:xfrm>
            <a:off x="319484" y="138434"/>
            <a:ext cx="2741216" cy="1274341"/>
          </a:xfrm>
        </p:spPr>
        <p:txBody>
          <a:bodyPr anchor="t">
            <a:no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r>
              <a:rPr lang="en-US" altLang="en-US" sz="3200">
                <a:solidFill>
                  <a:srgbClr val="47534C"/>
                </a:solidFill>
                <a:effectLst>
                  <a:outerShdw blurRad="38100" dist="38100" dir="2700000" algn="tl">
                    <a:srgbClr val="C0C0C0"/>
                  </a:outerShdw>
                </a:effectLst>
                <a:latin typeface="Book Antiqua" panose="02040602050305030304" pitchFamily="18" charset="0"/>
              </a:rPr>
              <a:t>Filogenia das Bacterias</a:t>
            </a:r>
          </a:p>
        </p:txBody>
      </p:sp>
      <p:pic>
        <p:nvPicPr>
          <p:cNvPr id="6" name="Picture 5">
            <a:extLst>
              <a:ext uri="{FF2B5EF4-FFF2-40B4-BE49-F238E27FC236}">
                <a16:creationId xmlns:a16="http://schemas.microsoft.com/office/drawing/2014/main" id="{1BA8979E-412E-F642-A869-24EF0FB68954}"/>
              </a:ext>
            </a:extLst>
          </p:cNvPr>
          <p:cNvPicPr>
            <a:picLocks noChangeAspect="1"/>
          </p:cNvPicPr>
          <p:nvPr/>
        </p:nvPicPr>
        <p:blipFill>
          <a:blip r:embed="rId2">
            <a:extLst>
              <a:ext uri="{28A0092B-C50C-407E-A947-70E740481C1C}">
                <a14:useLocalDpi xmlns:a14="http://schemas.microsoft.com/office/drawing/2010/main" val="0"/>
              </a:ext>
            </a:extLst>
          </a:blip>
          <a:srcRect l="6477" t="89272" r="2180" b="63"/>
          <a:stretch>
            <a:fillRect/>
          </a:stretch>
        </p:blipFill>
        <p:spPr bwMode="auto">
          <a:xfrm>
            <a:off x="3060700" y="5600700"/>
            <a:ext cx="5838825" cy="825500"/>
          </a:xfrm>
          <a:prstGeom prst="rect">
            <a:avLst/>
          </a:prstGeom>
          <a:noFill/>
          <a:ln w="9525">
            <a:solidFill>
              <a:schemeClr val="tx1"/>
            </a:solidFill>
            <a:miter lim="800000"/>
            <a:headEnd/>
            <a:tailEnd/>
          </a:ln>
          <a:effectLst>
            <a:outerShdw blurRad="50800" dist="38100" dir="2700000" algn="tl" rotWithShape="0">
              <a:srgbClr val="808080">
                <a:alpha val="34999"/>
              </a:srgbClr>
            </a:outerShdw>
          </a:effectLst>
          <a:extLst>
            <a:ext uri="{909E8E84-426E-40DD-AFC4-6F175D3DCCD1}">
              <a14:hiddenFill xmlns:a14="http://schemas.microsoft.com/office/drawing/2010/main">
                <a:solidFill>
                  <a:srgbClr val="FFFFFF"/>
                </a:solidFill>
              </a14:hiddenFill>
            </a:ext>
          </a:extLst>
        </p:spPr>
      </p:pic>
      <p:sp>
        <p:nvSpPr>
          <p:cNvPr id="34822" name="Rectangle 6">
            <a:extLst>
              <a:ext uri="{FF2B5EF4-FFF2-40B4-BE49-F238E27FC236}">
                <a16:creationId xmlns:a16="http://schemas.microsoft.com/office/drawing/2014/main" id="{0F426763-3590-6946-9FB0-5DDFE82341E7}"/>
              </a:ext>
            </a:extLst>
          </p:cNvPr>
          <p:cNvSpPr>
            <a:spLocks noChangeArrowheads="1"/>
          </p:cNvSpPr>
          <p:nvPr/>
        </p:nvSpPr>
        <p:spPr bwMode="auto">
          <a:xfrm>
            <a:off x="107950" y="6453188"/>
            <a:ext cx="89281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lgn="ctr"/>
            <a:r>
              <a:rPr lang="en-US" altLang="en-US" sz="1200"/>
              <a:t>Wu,M. and Eisen,J.A. (2008) A simple, fast, and accurate method of phylogenomic inference. Genome Biol., 9, R151.</a:t>
            </a:r>
          </a:p>
        </p:txBody>
      </p:sp>
      <p:sp>
        <p:nvSpPr>
          <p:cNvPr id="34824" name="Rectangle 9">
            <a:extLst>
              <a:ext uri="{FF2B5EF4-FFF2-40B4-BE49-F238E27FC236}">
                <a16:creationId xmlns:a16="http://schemas.microsoft.com/office/drawing/2014/main" id="{EA5A73FE-11BF-C346-9C2C-DEA2954E9300}"/>
              </a:ext>
            </a:extLst>
          </p:cNvPr>
          <p:cNvSpPr>
            <a:spLocks noChangeArrowheads="1"/>
          </p:cNvSpPr>
          <p:nvPr/>
        </p:nvSpPr>
        <p:spPr bwMode="auto">
          <a:xfrm>
            <a:off x="107950" y="1757363"/>
            <a:ext cx="295275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r>
              <a:rPr lang="en-US" altLang="en-US" sz="1800" b="1"/>
              <a:t>À direita</a:t>
            </a:r>
            <a:r>
              <a:rPr lang="en-US" altLang="en-US" sz="1800"/>
              <a:t>: árvore de máxima verissimilhança construída a partir do alinhamento concatenado de 31 proteínas codificadas por genes </a:t>
            </a:r>
            <a:r>
              <a:rPr lang="en-US" altLang="en-US" sz="1800" i="1"/>
              <a:t>housekeeping</a:t>
            </a:r>
            <a:endParaRPr lang="en-US" altLang="en-US" sz="1800"/>
          </a:p>
        </p:txBody>
      </p:sp>
    </p:spTree>
    <p:extLst>
      <p:ext uri="{BB962C8B-B14F-4D97-AF65-F5344CB8AC3E}">
        <p14:creationId xmlns:p14="http://schemas.microsoft.com/office/powerpoint/2010/main" val="337104701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3">
            <a:extLst>
              <a:ext uri="{FF2B5EF4-FFF2-40B4-BE49-F238E27FC236}">
                <a16:creationId xmlns:a16="http://schemas.microsoft.com/office/drawing/2014/main" id="{BA031F0A-EF4F-E446-A9DC-C4B53DD9D75E}"/>
              </a:ext>
            </a:extLst>
          </p:cNvPr>
          <p:cNvSpPr>
            <a:spLocks noChangeArrowheads="1"/>
          </p:cNvSpPr>
          <p:nvPr/>
        </p:nvSpPr>
        <p:spPr bwMode="auto">
          <a:xfrm>
            <a:off x="2971800" y="152400"/>
            <a:ext cx="2241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r>
              <a:rPr lang="en-US" altLang="en-US" sz="3600" b="1">
                <a:latin typeface="Arial" panose="020B0604020202020204" pitchFamily="34" charset="0"/>
              </a:rPr>
              <a:t>Bactérias</a:t>
            </a:r>
          </a:p>
        </p:txBody>
      </p:sp>
      <p:sp>
        <p:nvSpPr>
          <p:cNvPr id="56323" name="Text Box 5">
            <a:extLst>
              <a:ext uri="{FF2B5EF4-FFF2-40B4-BE49-F238E27FC236}">
                <a16:creationId xmlns:a16="http://schemas.microsoft.com/office/drawing/2014/main" id="{1DAA5924-C2E9-BE42-82D0-4E7F24C8F0FE}"/>
              </a:ext>
            </a:extLst>
          </p:cNvPr>
          <p:cNvSpPr txBox="1">
            <a:spLocks noChangeArrowheads="1"/>
          </p:cNvSpPr>
          <p:nvPr/>
        </p:nvSpPr>
        <p:spPr bwMode="auto">
          <a:xfrm>
            <a:off x="395288" y="1484313"/>
            <a:ext cx="7543800" cy="452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eaLnBrk="1" hangingPunct="1"/>
            <a:r>
              <a:rPr lang="en-US" altLang="en-US" sz="3200" b="1" dirty="0" err="1">
                <a:latin typeface="Arial" panose="020B0604020202020204" pitchFamily="34" charset="0"/>
              </a:rPr>
              <a:t>Grupos</a:t>
            </a:r>
            <a:r>
              <a:rPr lang="en-US" altLang="en-US" sz="3200" b="1" dirty="0">
                <a:latin typeface="Arial" panose="020B0604020202020204" pitchFamily="34" charset="0"/>
              </a:rPr>
              <a:t> </a:t>
            </a:r>
            <a:r>
              <a:rPr lang="en-US" altLang="en-US" sz="3200" b="1" dirty="0" err="1">
                <a:latin typeface="Arial" panose="020B0604020202020204" pitchFamily="34" charset="0"/>
              </a:rPr>
              <a:t>principais</a:t>
            </a:r>
            <a:r>
              <a:rPr lang="en-US" altLang="en-US" sz="3200" b="1" dirty="0">
                <a:latin typeface="Arial" panose="020B0604020202020204" pitchFamily="34" charset="0"/>
              </a:rPr>
              <a:t> de </a:t>
            </a:r>
            <a:r>
              <a:rPr lang="en-US" altLang="en-US" sz="3200" b="1" dirty="0" err="1">
                <a:latin typeface="Arial" panose="020B0604020202020204" pitchFamily="34" charset="0"/>
              </a:rPr>
              <a:t>bactérias</a:t>
            </a:r>
            <a:endParaRPr lang="en-US" altLang="en-US" sz="3200" b="1" dirty="0">
              <a:latin typeface="Arial" panose="020B0604020202020204" pitchFamily="34" charset="0"/>
            </a:endParaRPr>
          </a:p>
          <a:p>
            <a:pPr eaLnBrk="1" hangingPunct="1"/>
            <a:endParaRPr lang="en-US" altLang="en-US" sz="2000" dirty="0">
              <a:solidFill>
                <a:srgbClr val="A50021"/>
              </a:solidFill>
              <a:latin typeface="Arial" panose="020B0604020202020204" pitchFamily="34" charset="0"/>
            </a:endParaRPr>
          </a:p>
          <a:p>
            <a:pPr eaLnBrk="1" hangingPunct="1"/>
            <a:r>
              <a:rPr lang="en-US" altLang="en-US" sz="2000" dirty="0" err="1">
                <a:solidFill>
                  <a:srgbClr val="A50021"/>
                </a:solidFill>
                <a:latin typeface="Arial" panose="020B0604020202020204" pitchFamily="34" charset="0"/>
              </a:rPr>
              <a:t>Classificação</a:t>
            </a:r>
            <a:r>
              <a:rPr lang="en-US" altLang="en-US" sz="2000" dirty="0">
                <a:solidFill>
                  <a:srgbClr val="A50021"/>
                </a:solidFill>
                <a:latin typeface="Arial" panose="020B0604020202020204" pitchFamily="34" charset="0"/>
              </a:rPr>
              <a:t> </a:t>
            </a:r>
            <a:r>
              <a:rPr lang="en-US" altLang="en-US" sz="2000" dirty="0" err="1">
                <a:solidFill>
                  <a:srgbClr val="A50021"/>
                </a:solidFill>
                <a:latin typeface="Arial" panose="020B0604020202020204" pitchFamily="34" charset="0"/>
              </a:rPr>
              <a:t>baseado</a:t>
            </a:r>
            <a:r>
              <a:rPr lang="en-US" altLang="en-US" sz="2000" dirty="0">
                <a:solidFill>
                  <a:srgbClr val="A50021"/>
                </a:solidFill>
                <a:latin typeface="Arial" panose="020B0604020202020204" pitchFamily="34" charset="0"/>
              </a:rPr>
              <a:t> </a:t>
            </a:r>
            <a:r>
              <a:rPr lang="en-US" altLang="en-US" sz="2000" dirty="0" err="1">
                <a:solidFill>
                  <a:srgbClr val="A50021"/>
                </a:solidFill>
                <a:latin typeface="Arial" panose="020B0604020202020204" pitchFamily="34" charset="0"/>
              </a:rPr>
              <a:t>principalmente</a:t>
            </a:r>
            <a:r>
              <a:rPr lang="en-US" altLang="en-US" sz="2000" dirty="0">
                <a:solidFill>
                  <a:srgbClr val="A50021"/>
                </a:solidFill>
                <a:latin typeface="Arial" panose="020B0604020202020204" pitchFamily="34" charset="0"/>
              </a:rPr>
              <a:t> </a:t>
            </a:r>
            <a:r>
              <a:rPr lang="en-US" altLang="en-US" sz="2000" dirty="0" err="1">
                <a:solidFill>
                  <a:srgbClr val="A50021"/>
                </a:solidFill>
                <a:latin typeface="Arial" panose="020B0604020202020204" pitchFamily="34" charset="0"/>
              </a:rPr>
              <a:t>na</a:t>
            </a:r>
            <a:r>
              <a:rPr lang="en-US" altLang="en-US" sz="2000" dirty="0">
                <a:solidFill>
                  <a:srgbClr val="A50021"/>
                </a:solidFill>
                <a:latin typeface="Arial" panose="020B0604020202020204" pitchFamily="34" charset="0"/>
              </a:rPr>
              <a:t> </a:t>
            </a:r>
            <a:r>
              <a:rPr lang="en-US" altLang="en-US" sz="2000" dirty="0" err="1">
                <a:solidFill>
                  <a:srgbClr val="A50021"/>
                </a:solidFill>
                <a:latin typeface="Arial" panose="020B0604020202020204" pitchFamily="34" charset="0"/>
              </a:rPr>
              <a:t>sequência</a:t>
            </a:r>
            <a:r>
              <a:rPr lang="en-US" altLang="en-US" sz="2000" dirty="0">
                <a:solidFill>
                  <a:srgbClr val="A50021"/>
                </a:solidFill>
                <a:latin typeface="Arial" panose="020B0604020202020204" pitchFamily="34" charset="0"/>
              </a:rPr>
              <a:t> do rRNA</a:t>
            </a:r>
          </a:p>
          <a:p>
            <a:pPr eaLnBrk="1" hangingPunct="1"/>
            <a:endParaRPr lang="en-US" altLang="en-US" sz="2000" i="1" dirty="0">
              <a:solidFill>
                <a:srgbClr val="A50021"/>
              </a:solidFill>
              <a:latin typeface="Arial" panose="020B0604020202020204" pitchFamily="34" charset="0"/>
            </a:endParaRPr>
          </a:p>
          <a:p>
            <a:pPr eaLnBrk="1" hangingPunct="1">
              <a:buFont typeface="Arial" panose="020B0604020202020204" pitchFamily="34" charset="0"/>
              <a:buChar char="•"/>
            </a:pPr>
            <a:r>
              <a:rPr lang="en-US" altLang="en-US" sz="2800" dirty="0" err="1">
                <a:latin typeface="Arial" panose="020B0604020202020204" pitchFamily="34" charset="0"/>
              </a:rPr>
              <a:t>Proteobactérias</a:t>
            </a:r>
            <a:endParaRPr lang="en-US" altLang="en-US" sz="2800" dirty="0">
              <a:latin typeface="Arial" panose="020B0604020202020204" pitchFamily="34" charset="0"/>
            </a:endParaRPr>
          </a:p>
          <a:p>
            <a:pPr eaLnBrk="1" hangingPunct="1">
              <a:buFont typeface="Arial" panose="020B0604020202020204" pitchFamily="34" charset="0"/>
              <a:buChar char="•"/>
            </a:pPr>
            <a:endParaRPr lang="en-US" altLang="en-US" sz="2800" dirty="0">
              <a:latin typeface="Arial" panose="020B0604020202020204" pitchFamily="34" charset="0"/>
            </a:endParaRPr>
          </a:p>
          <a:p>
            <a:pPr eaLnBrk="1" hangingPunct="1">
              <a:buFont typeface="Arial" panose="020B0604020202020204" pitchFamily="34" charset="0"/>
              <a:buChar char="•"/>
            </a:pPr>
            <a:r>
              <a:rPr lang="en-US" altLang="en-US" sz="2800" dirty="0" err="1">
                <a:latin typeface="Arial" panose="020B0604020202020204" pitchFamily="34" charset="0"/>
              </a:rPr>
              <a:t>Cianobactérias</a:t>
            </a:r>
            <a:endParaRPr lang="en-US" altLang="en-US" sz="2800" dirty="0">
              <a:latin typeface="Arial" panose="020B0604020202020204" pitchFamily="34" charset="0"/>
            </a:endParaRPr>
          </a:p>
          <a:p>
            <a:pPr eaLnBrk="1" hangingPunct="1">
              <a:buFont typeface="Arial" panose="020B0604020202020204" pitchFamily="34" charset="0"/>
              <a:buChar char="•"/>
            </a:pPr>
            <a:endParaRPr lang="en-US" altLang="en-US" sz="2800" dirty="0">
              <a:latin typeface="Arial" panose="020B0604020202020204" pitchFamily="34" charset="0"/>
            </a:endParaRPr>
          </a:p>
          <a:p>
            <a:pPr eaLnBrk="1" hangingPunct="1">
              <a:buFont typeface="Arial" panose="020B0604020202020204" pitchFamily="34" charset="0"/>
              <a:buChar char="•"/>
            </a:pPr>
            <a:r>
              <a:rPr lang="en-US" altLang="en-US" sz="2800" dirty="0" err="1">
                <a:latin typeface="Arial" panose="020B0604020202020204" pitchFamily="34" charset="0"/>
              </a:rPr>
              <a:t>Espiroquetas</a:t>
            </a:r>
            <a:endParaRPr lang="en-US" altLang="en-US" sz="2800" dirty="0">
              <a:latin typeface="Arial" panose="020B0604020202020204" pitchFamily="34" charset="0"/>
            </a:endParaRPr>
          </a:p>
          <a:p>
            <a:pPr eaLnBrk="1" hangingPunct="1">
              <a:buFont typeface="Arial" panose="020B0604020202020204" pitchFamily="34" charset="0"/>
              <a:buChar char="•"/>
            </a:pPr>
            <a:endParaRPr lang="en-US" altLang="en-US" sz="2800" dirty="0">
              <a:latin typeface="Arial" panose="020B0604020202020204" pitchFamily="34" charset="0"/>
            </a:endParaRPr>
          </a:p>
          <a:p>
            <a:pPr eaLnBrk="1" hangingPunct="1">
              <a:buFont typeface="Arial" panose="020B0604020202020204" pitchFamily="34" charset="0"/>
              <a:buChar char="•"/>
            </a:pPr>
            <a:r>
              <a:rPr lang="en-US" altLang="en-US" sz="2800" dirty="0" err="1">
                <a:latin typeface="Arial" panose="020B0604020202020204" pitchFamily="34" charset="0"/>
              </a:rPr>
              <a:t>Clamídias</a:t>
            </a:r>
            <a:endParaRPr lang="en-US" altLang="en-US" sz="2800" dirty="0">
              <a:latin typeface="Arial" panose="020B0604020202020204" pitchFamily="34" charset="0"/>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3">
            <a:extLst>
              <a:ext uri="{FF2B5EF4-FFF2-40B4-BE49-F238E27FC236}">
                <a16:creationId xmlns:a16="http://schemas.microsoft.com/office/drawing/2014/main" id="{DC0B3743-A331-E74C-B3E7-438998FE9CBE}"/>
              </a:ext>
            </a:extLst>
          </p:cNvPr>
          <p:cNvSpPr>
            <a:spLocks noChangeArrowheads="1"/>
          </p:cNvSpPr>
          <p:nvPr/>
        </p:nvSpPr>
        <p:spPr bwMode="auto">
          <a:xfrm>
            <a:off x="2540835" y="128588"/>
            <a:ext cx="406233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spcBef>
                <a:spcPct val="50000"/>
              </a:spcBef>
            </a:pPr>
            <a:r>
              <a:rPr lang="en-US" altLang="en-US" sz="4000" b="1" dirty="0" err="1">
                <a:latin typeface="Arial" panose="020B0604020202020204" pitchFamily="34" charset="0"/>
              </a:rPr>
              <a:t>Proteobactérias</a:t>
            </a:r>
            <a:endParaRPr lang="en-US" altLang="en-US" sz="4000" b="1" dirty="0">
              <a:latin typeface="Arial" panose="020B0604020202020204" pitchFamily="34" charset="0"/>
              <a:cs typeface="Arial" panose="020B0604020202020204" pitchFamily="34" charset="0"/>
            </a:endParaRPr>
          </a:p>
        </p:txBody>
      </p:sp>
      <p:sp>
        <p:nvSpPr>
          <p:cNvPr id="67588" name="Rectangle 5">
            <a:extLst>
              <a:ext uri="{FF2B5EF4-FFF2-40B4-BE49-F238E27FC236}">
                <a16:creationId xmlns:a16="http://schemas.microsoft.com/office/drawing/2014/main" id="{748747AF-9B7B-9446-9D2E-EF493DA28AEA}"/>
              </a:ext>
            </a:extLst>
          </p:cNvPr>
          <p:cNvSpPr>
            <a:spLocks noChangeArrowheads="1"/>
          </p:cNvSpPr>
          <p:nvPr/>
        </p:nvSpPr>
        <p:spPr bwMode="auto">
          <a:xfrm>
            <a:off x="468313" y="932527"/>
            <a:ext cx="8424167"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marL="361950" indent="-361950">
              <a:spcBef>
                <a:spcPct val="50000"/>
              </a:spcBef>
              <a:buFont typeface="Arial" panose="020B0604020202020204" pitchFamily="34" charset="0"/>
              <a:buChar char="•"/>
            </a:pPr>
            <a:r>
              <a:rPr lang="en-US" altLang="en-US" sz="1800" dirty="0" err="1">
                <a:latin typeface="Arial" panose="020B0604020202020204" pitchFamily="34" charset="0"/>
              </a:rPr>
              <a:t>Inclui</a:t>
            </a:r>
            <a:r>
              <a:rPr lang="en-US" altLang="en-US" sz="1800" dirty="0">
                <a:latin typeface="Arial" panose="020B0604020202020204" pitchFamily="34" charset="0"/>
              </a:rPr>
              <a:t> </a:t>
            </a:r>
            <a:r>
              <a:rPr lang="en-US" altLang="en-US" sz="1800" dirty="0" err="1">
                <a:latin typeface="Arial" panose="020B0604020202020204" pitchFamily="34" charset="0"/>
              </a:rPr>
              <a:t>maioria</a:t>
            </a:r>
            <a:r>
              <a:rPr lang="en-US" altLang="en-US" sz="1800" dirty="0">
                <a:latin typeface="Arial" panose="020B0604020202020204" pitchFamily="34" charset="0"/>
              </a:rPr>
              <a:t> das </a:t>
            </a:r>
            <a:r>
              <a:rPr lang="en-US" altLang="en-US" sz="1800" dirty="0" err="1">
                <a:latin typeface="Arial" panose="020B0604020202020204" pitchFamily="34" charset="0"/>
              </a:rPr>
              <a:t>bactérias</a:t>
            </a:r>
            <a:r>
              <a:rPr lang="en-US" altLang="en-US" sz="1800" dirty="0">
                <a:latin typeface="Arial" panose="020B0604020202020204" pitchFamily="34" charset="0"/>
              </a:rPr>
              <a:t> Gram-</a:t>
            </a:r>
            <a:r>
              <a:rPr lang="en-US" altLang="en-US" sz="1800" dirty="0" err="1">
                <a:latin typeface="Arial" panose="020B0604020202020204" pitchFamily="34" charset="0"/>
              </a:rPr>
              <a:t>negativas</a:t>
            </a:r>
            <a:endParaRPr lang="en-US" altLang="en-US" sz="1800" dirty="0">
              <a:latin typeface="Arial" panose="020B0604020202020204" pitchFamily="34" charset="0"/>
            </a:endParaRPr>
          </a:p>
          <a:p>
            <a:pPr marL="361950" indent="-361950">
              <a:spcBef>
                <a:spcPct val="50000"/>
              </a:spcBef>
              <a:buFont typeface="Arial" panose="020B0604020202020204" pitchFamily="34" charset="0"/>
              <a:buChar char="•"/>
            </a:pPr>
            <a:r>
              <a:rPr lang="en-US" altLang="en-US" sz="1800" dirty="0" err="1">
                <a:latin typeface="Arial" panose="020B0604020202020204" pitchFamily="34" charset="0"/>
              </a:rPr>
              <a:t>Maior</a:t>
            </a:r>
            <a:r>
              <a:rPr lang="en-US" altLang="en-US" sz="1800" dirty="0">
                <a:latin typeface="Arial" panose="020B0604020202020204" pitchFamily="34" charset="0"/>
              </a:rPr>
              <a:t> </a:t>
            </a:r>
            <a:r>
              <a:rPr lang="en-US" altLang="en-US" sz="1800" dirty="0" err="1">
                <a:latin typeface="Arial" panose="020B0604020202020204" pitchFamily="34" charset="0"/>
              </a:rPr>
              <a:t>grupo</a:t>
            </a:r>
            <a:r>
              <a:rPr lang="en-US" altLang="en-US" sz="1800" dirty="0">
                <a:latin typeface="Arial" panose="020B0604020202020204" pitchFamily="34" charset="0"/>
              </a:rPr>
              <a:t> </a:t>
            </a:r>
            <a:r>
              <a:rPr lang="en-US" altLang="en-US" sz="1800" dirty="0" err="1">
                <a:latin typeface="Arial" panose="020B0604020202020204" pitchFamily="34" charset="0"/>
              </a:rPr>
              <a:t>em</a:t>
            </a:r>
            <a:r>
              <a:rPr lang="en-US" altLang="en-US" sz="1800" dirty="0">
                <a:latin typeface="Arial" panose="020B0604020202020204" pitchFamily="34" charset="0"/>
              </a:rPr>
              <a:t> </a:t>
            </a:r>
            <a:r>
              <a:rPr lang="en-US" altLang="en-US" sz="1800" dirty="0" err="1">
                <a:latin typeface="Arial" panose="020B0604020202020204" pitchFamily="34" charset="0"/>
              </a:rPr>
              <a:t>termos</a:t>
            </a:r>
            <a:r>
              <a:rPr lang="en-US" altLang="en-US" sz="1800" dirty="0">
                <a:latin typeface="Arial" panose="020B0604020202020204" pitchFamily="34" charset="0"/>
              </a:rPr>
              <a:t> de </a:t>
            </a:r>
            <a:r>
              <a:rPr lang="en-US" altLang="en-US" sz="1800" dirty="0" err="1">
                <a:latin typeface="Arial" panose="020B0604020202020204" pitchFamily="34" charset="0"/>
              </a:rPr>
              <a:t>diversidade</a:t>
            </a:r>
            <a:r>
              <a:rPr lang="en-US" altLang="en-US" sz="1800" dirty="0">
                <a:latin typeface="Arial" panose="020B0604020202020204" pitchFamily="34" charset="0"/>
              </a:rPr>
              <a:t> de </a:t>
            </a:r>
            <a:r>
              <a:rPr lang="en-US" altLang="en-US" sz="1800" dirty="0" err="1">
                <a:latin typeface="Arial" panose="020B0604020202020204" pitchFamily="34" charset="0"/>
              </a:rPr>
              <a:t>espécies</a:t>
            </a:r>
            <a:endParaRPr lang="en-US" altLang="en-US" sz="1800" dirty="0">
              <a:latin typeface="Arial" panose="020B0604020202020204" pitchFamily="34" charset="0"/>
            </a:endParaRPr>
          </a:p>
          <a:p>
            <a:pPr marL="361950" indent="-361950">
              <a:spcBef>
                <a:spcPct val="50000"/>
              </a:spcBef>
              <a:buFont typeface="Arial" panose="020B0604020202020204" pitchFamily="34" charset="0"/>
              <a:buChar char="•"/>
            </a:pPr>
            <a:r>
              <a:rPr lang="en-US" altLang="en-US" sz="1800" dirty="0" err="1">
                <a:latin typeface="Arial" panose="020B0604020202020204" pitchFamily="34" charset="0"/>
              </a:rPr>
              <a:t>Mitocondrias</a:t>
            </a:r>
            <a:r>
              <a:rPr lang="en-US" altLang="en-US" sz="1800" dirty="0">
                <a:latin typeface="Arial" panose="020B0604020202020204" pitchFamily="34" charset="0"/>
              </a:rPr>
              <a:t> de </a:t>
            </a:r>
            <a:r>
              <a:rPr lang="en-US" altLang="en-US" sz="1800" dirty="0" err="1">
                <a:latin typeface="Arial" panose="020B0604020202020204" pitchFamily="34" charset="0"/>
              </a:rPr>
              <a:t>eucariotos</a:t>
            </a:r>
            <a:r>
              <a:rPr lang="en-US" altLang="en-US" sz="1800" dirty="0">
                <a:latin typeface="Arial" panose="020B0604020202020204" pitchFamily="34" charset="0"/>
              </a:rPr>
              <a:t> </a:t>
            </a:r>
            <a:r>
              <a:rPr lang="en-US" altLang="en-US" sz="1800" dirty="0" err="1">
                <a:latin typeface="Arial" panose="020B0604020202020204" pitchFamily="34" charset="0"/>
              </a:rPr>
              <a:t>derivadas</a:t>
            </a:r>
            <a:r>
              <a:rPr lang="en-US" altLang="en-US" sz="1800" dirty="0">
                <a:latin typeface="Arial" panose="020B0604020202020204" pitchFamily="34" charset="0"/>
              </a:rPr>
              <a:t> de </a:t>
            </a:r>
            <a:r>
              <a:rPr lang="en-US" altLang="en-US" sz="1800" dirty="0" err="1">
                <a:latin typeface="Arial" panose="020B0604020202020204" pitchFamily="34" charset="0"/>
              </a:rPr>
              <a:t>proteobactérias</a:t>
            </a:r>
            <a:r>
              <a:rPr lang="en-US" altLang="en-US" sz="1800" dirty="0">
                <a:latin typeface="Arial" panose="020B0604020202020204" pitchFamily="34" charset="0"/>
              </a:rPr>
              <a:t> </a:t>
            </a:r>
            <a:r>
              <a:rPr lang="en-US" altLang="en-US" sz="1800" dirty="0" err="1">
                <a:latin typeface="Arial" panose="020B0604020202020204" pitchFamily="34" charset="0"/>
              </a:rPr>
              <a:t>por</a:t>
            </a:r>
            <a:r>
              <a:rPr lang="en-US" altLang="en-US" sz="1800" dirty="0">
                <a:latin typeface="Arial" panose="020B0604020202020204" pitchFamily="34" charset="0"/>
              </a:rPr>
              <a:t> </a:t>
            </a:r>
            <a:r>
              <a:rPr lang="en-US" altLang="en-US" sz="1800" dirty="0" err="1">
                <a:latin typeface="Arial" panose="020B0604020202020204" pitchFamily="34" charset="0"/>
              </a:rPr>
              <a:t>endossimbiose</a:t>
            </a:r>
            <a:endParaRPr lang="en-US" altLang="en-US" dirty="0">
              <a:solidFill>
                <a:srgbClr val="A50021"/>
              </a:solidFill>
              <a:latin typeface="Arial" panose="020B0604020202020204" pitchFamily="34" charset="0"/>
            </a:endParaRPr>
          </a:p>
        </p:txBody>
      </p:sp>
      <p:graphicFrame>
        <p:nvGraphicFramePr>
          <p:cNvPr id="5" name="Table 4">
            <a:extLst>
              <a:ext uri="{FF2B5EF4-FFF2-40B4-BE49-F238E27FC236}">
                <a16:creationId xmlns:a16="http://schemas.microsoft.com/office/drawing/2014/main" id="{03B1C3AE-B084-9249-BE7A-B4CAB1D34D98}"/>
              </a:ext>
            </a:extLst>
          </p:cNvPr>
          <p:cNvGraphicFramePr>
            <a:graphicFrameLocks noGrp="1"/>
          </p:cNvGraphicFramePr>
          <p:nvPr>
            <p:extLst>
              <p:ext uri="{D42A27DB-BD31-4B8C-83A1-F6EECF244321}">
                <p14:modId xmlns:p14="http://schemas.microsoft.com/office/powerpoint/2010/main" val="356514011"/>
              </p:ext>
            </p:extLst>
          </p:nvPr>
        </p:nvGraphicFramePr>
        <p:xfrm>
          <a:off x="395288" y="4118180"/>
          <a:ext cx="2492375" cy="2623188"/>
        </p:xfrm>
        <a:graphic>
          <a:graphicData uri="http://schemas.openxmlformats.org/drawingml/2006/table">
            <a:tbl>
              <a:tblPr/>
              <a:tblGrid>
                <a:gridCol w="792162">
                  <a:extLst>
                    <a:ext uri="{9D8B030D-6E8A-4147-A177-3AD203B41FA5}">
                      <a16:colId xmlns:a16="http://schemas.microsoft.com/office/drawing/2014/main" val="3702350501"/>
                    </a:ext>
                  </a:extLst>
                </a:gridCol>
                <a:gridCol w="1700213">
                  <a:extLst>
                    <a:ext uri="{9D8B030D-6E8A-4147-A177-3AD203B41FA5}">
                      <a16:colId xmlns:a16="http://schemas.microsoft.com/office/drawing/2014/main" val="1597551218"/>
                    </a:ext>
                  </a:extLst>
                </a:gridCol>
              </a:tblGrid>
              <a:tr h="517525">
                <a:tc gridSpan="2">
                  <a:txBody>
                    <a:bodyPr/>
                    <a:lstStyle>
                      <a:lvl1pPr marL="342900" indent="-342900">
                        <a:spcBef>
                          <a:spcPct val="20000"/>
                        </a:spcBef>
                        <a:buClr>
                          <a:schemeClr val="accent1"/>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1pPr>
                      <a:lvl2pPr>
                        <a:spcBef>
                          <a:spcPct val="20000"/>
                        </a:spcBef>
                        <a:buClr>
                          <a:schemeClr val="accent2"/>
                        </a:buClr>
                        <a:buFont typeface="Arial" panose="020B0604020202020204" pitchFamily="34" charset="0"/>
                        <a:defRPr>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rgbClr val="B5AE53"/>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rgbClr val="848058"/>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9pPr>
                    </a:lstStyle>
                    <a:p>
                      <a:pPr marL="0" marR="0" lvl="1" indent="0" algn="ctr" defTabSz="914400" rtl="0" eaLnBrk="1" fontAlgn="base" latinLnBrk="0" hangingPunct="1">
                        <a:lnSpc>
                          <a:spcPct val="100000"/>
                        </a:lnSpc>
                        <a:spcBef>
                          <a:spcPct val="0"/>
                        </a:spcBef>
                        <a:spcAft>
                          <a:spcPct val="0"/>
                        </a:spcAft>
                        <a:buClrTx/>
                        <a:buSzTx/>
                        <a:buFontTx/>
                        <a:buNone/>
                        <a:tabLst/>
                      </a:pPr>
                      <a:r>
                        <a:rPr kumimoji="0" lang="en-US" altLang="en-US" sz="1400" b="1" i="1" u="none" strike="noStrike" cap="none" normalizeH="0" baseline="0">
                          <a:ln>
                            <a:noFill/>
                          </a:ln>
                          <a:solidFill>
                            <a:srgbClr val="FFFFFF"/>
                          </a:solidFill>
                          <a:effectLst/>
                          <a:latin typeface="Arial" panose="020B0604020202020204" pitchFamily="34" charset="0"/>
                          <a:ea typeface="MS PGothic" panose="020B0600070205080204" pitchFamily="34" charset="-128"/>
                        </a:rPr>
                        <a:t>Neisseria gonorrhea</a:t>
                      </a:r>
                    </a:p>
                    <a:p>
                      <a:pPr marL="0" marR="0" lvl="1" indent="0" algn="ctr" defTabSz="914400" rtl="0" eaLnBrk="1" fontAlgn="base" latinLnBrk="0" hangingPunct="1">
                        <a:lnSpc>
                          <a:spcPct val="100000"/>
                        </a:lnSpc>
                        <a:spcBef>
                          <a:spcPct val="0"/>
                        </a:spcBef>
                        <a:spcAft>
                          <a:spcPct val="0"/>
                        </a:spcAft>
                        <a:buClrTx/>
                        <a:buSzTx/>
                        <a:buFontTx/>
                        <a:buNone/>
                        <a:tabLst/>
                      </a:pPr>
                      <a:r>
                        <a:rPr kumimoji="0" lang="en-US" altLang="en-US" sz="1400" b="1" i="1" u="none" strike="noStrike" cap="none" normalizeH="0" baseline="0">
                          <a:ln>
                            <a:noFill/>
                          </a:ln>
                          <a:solidFill>
                            <a:srgbClr val="FFFFFF"/>
                          </a:solidFill>
                          <a:effectLst/>
                          <a:latin typeface="Arial" panose="020B0604020202020204" pitchFamily="34" charset="0"/>
                          <a:ea typeface="MS PGothic" panose="020B0600070205080204" pitchFamily="34" charset="-128"/>
                        </a:rPr>
                        <a:t>causa gonorrea</a:t>
                      </a:r>
                    </a:p>
                  </a:txBody>
                  <a:tcPr marL="91457" marR="9145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extLst>
                  <a:ext uri="{0D108BD9-81ED-4DB2-BD59-A6C34878D82A}">
                    <a16:rowId xmlns:a16="http://schemas.microsoft.com/office/drawing/2014/main" val="3748715472"/>
                  </a:ext>
                </a:extLst>
              </a:tr>
              <a:tr h="274638">
                <a:tc>
                  <a:txBody>
                    <a:bodyPr/>
                    <a:lstStyle>
                      <a:lvl1pPr>
                        <a:spcBef>
                          <a:spcPct val="20000"/>
                        </a:spcBef>
                        <a:buClr>
                          <a:schemeClr val="accent1"/>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2"/>
                        </a:buClr>
                        <a:buFont typeface="Arial" panose="020B0604020202020204" pitchFamily="34" charset="0"/>
                        <a:defRPr>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rgbClr val="B5AE53"/>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rgbClr val="848058"/>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rPr>
                        <a:t>Domínio</a:t>
                      </a:r>
                    </a:p>
                  </a:txBody>
                  <a:tcPr marL="91457" marR="9145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0DE"/>
                    </a:solidFill>
                  </a:tcPr>
                </a:tc>
                <a:tc>
                  <a:txBody>
                    <a:bodyPr/>
                    <a:lstStyle>
                      <a:lvl1pPr>
                        <a:spcBef>
                          <a:spcPct val="20000"/>
                        </a:spcBef>
                        <a:buClr>
                          <a:schemeClr val="accent1"/>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2"/>
                        </a:buClr>
                        <a:buFont typeface="Arial" panose="020B0604020202020204" pitchFamily="34" charset="0"/>
                        <a:defRPr>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rgbClr val="B5AE53"/>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rgbClr val="848058"/>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rPr>
                        <a:t>Bacteria</a:t>
                      </a:r>
                    </a:p>
                  </a:txBody>
                  <a:tcPr marL="91457" marR="9145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0DE"/>
                    </a:solidFill>
                  </a:tcPr>
                </a:tc>
                <a:extLst>
                  <a:ext uri="{0D108BD9-81ED-4DB2-BD59-A6C34878D82A}">
                    <a16:rowId xmlns:a16="http://schemas.microsoft.com/office/drawing/2014/main" val="1645387979"/>
                  </a:ext>
                </a:extLst>
              </a:tr>
              <a:tr h="274638">
                <a:tc>
                  <a:txBody>
                    <a:bodyPr/>
                    <a:lstStyle>
                      <a:lvl1pPr>
                        <a:spcBef>
                          <a:spcPct val="20000"/>
                        </a:spcBef>
                        <a:buClr>
                          <a:schemeClr val="accent1"/>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2"/>
                        </a:buClr>
                        <a:buFont typeface="Arial" panose="020B0604020202020204" pitchFamily="34" charset="0"/>
                        <a:defRPr>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rgbClr val="B5AE53"/>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rgbClr val="848058"/>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rPr>
                        <a:t>Filo</a:t>
                      </a:r>
                    </a:p>
                  </a:txBody>
                  <a:tcPr marL="91457" marR="9145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F0EF"/>
                    </a:solidFill>
                  </a:tcPr>
                </a:tc>
                <a:tc>
                  <a:txBody>
                    <a:bodyPr/>
                    <a:lstStyle>
                      <a:lvl1pPr>
                        <a:spcBef>
                          <a:spcPct val="20000"/>
                        </a:spcBef>
                        <a:buClr>
                          <a:schemeClr val="accent1"/>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2"/>
                        </a:buClr>
                        <a:buFont typeface="Arial" panose="020B0604020202020204" pitchFamily="34" charset="0"/>
                        <a:defRPr>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rgbClr val="B5AE53"/>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rgbClr val="848058"/>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Proteobacteria</a:t>
                      </a:r>
                      <a:endParaRPr kumimoji="0" lang="en-US" altLang="en-US" sz="12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endParaRPr>
                    </a:p>
                  </a:txBody>
                  <a:tcPr marL="91457" marR="9145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F0EF"/>
                    </a:solidFill>
                  </a:tcPr>
                </a:tc>
                <a:extLst>
                  <a:ext uri="{0D108BD9-81ED-4DB2-BD59-A6C34878D82A}">
                    <a16:rowId xmlns:a16="http://schemas.microsoft.com/office/drawing/2014/main" val="869287076"/>
                  </a:ext>
                </a:extLst>
              </a:tr>
              <a:tr h="274638">
                <a:tc>
                  <a:txBody>
                    <a:bodyPr/>
                    <a:lstStyle>
                      <a:lvl1pPr>
                        <a:spcBef>
                          <a:spcPct val="20000"/>
                        </a:spcBef>
                        <a:buClr>
                          <a:schemeClr val="accent1"/>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2"/>
                        </a:buClr>
                        <a:buFont typeface="Arial" panose="020B0604020202020204" pitchFamily="34" charset="0"/>
                        <a:defRPr>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rgbClr val="B5AE53"/>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rgbClr val="848058"/>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rPr>
                        <a:t>Classe</a:t>
                      </a:r>
                    </a:p>
                  </a:txBody>
                  <a:tcPr marL="91457" marR="9145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0DE"/>
                    </a:solidFill>
                  </a:tcPr>
                </a:tc>
                <a:tc>
                  <a:txBody>
                    <a:bodyPr/>
                    <a:lstStyle>
                      <a:lvl1pPr>
                        <a:spcBef>
                          <a:spcPct val="20000"/>
                        </a:spcBef>
                        <a:buClr>
                          <a:schemeClr val="accent1"/>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2"/>
                        </a:buClr>
                        <a:buFont typeface="Arial" panose="020B0604020202020204" pitchFamily="34" charset="0"/>
                        <a:defRPr>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rgbClr val="B5AE53"/>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rgbClr val="848058"/>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Beta</a:t>
                      </a:r>
                      <a:r>
                        <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proteobacteria</a:t>
                      </a:r>
                      <a:endParaRPr kumimoji="0" lang="en-US" altLang="en-US" sz="12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endParaRPr>
                    </a:p>
                  </a:txBody>
                  <a:tcPr marL="91457" marR="9145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0DE"/>
                    </a:solidFill>
                  </a:tcPr>
                </a:tc>
                <a:extLst>
                  <a:ext uri="{0D108BD9-81ED-4DB2-BD59-A6C34878D82A}">
                    <a16:rowId xmlns:a16="http://schemas.microsoft.com/office/drawing/2014/main" val="1780955136"/>
                  </a:ext>
                </a:extLst>
              </a:tr>
              <a:tr h="274638">
                <a:tc>
                  <a:txBody>
                    <a:bodyPr/>
                    <a:lstStyle>
                      <a:lvl1pPr>
                        <a:spcBef>
                          <a:spcPct val="20000"/>
                        </a:spcBef>
                        <a:buClr>
                          <a:schemeClr val="accent1"/>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2"/>
                        </a:buClr>
                        <a:buFont typeface="Arial" panose="020B0604020202020204" pitchFamily="34" charset="0"/>
                        <a:defRPr>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rgbClr val="B5AE53"/>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rgbClr val="848058"/>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rPr>
                        <a:t>Ordem</a:t>
                      </a:r>
                    </a:p>
                  </a:txBody>
                  <a:tcPr marL="91457" marR="9145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F0EF"/>
                    </a:solidFill>
                  </a:tcPr>
                </a:tc>
                <a:tc>
                  <a:txBody>
                    <a:bodyPr/>
                    <a:lstStyle>
                      <a:lvl1pPr>
                        <a:spcBef>
                          <a:spcPct val="20000"/>
                        </a:spcBef>
                        <a:buClr>
                          <a:schemeClr val="accent1"/>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2"/>
                        </a:buClr>
                        <a:buFont typeface="Arial" panose="020B0604020202020204" pitchFamily="34" charset="0"/>
                        <a:defRPr>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rgbClr val="B5AE53"/>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rgbClr val="848058"/>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rPr>
                        <a:t>Neisseriales</a:t>
                      </a:r>
                    </a:p>
                  </a:txBody>
                  <a:tcPr marL="91457" marR="9145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F0EF"/>
                    </a:solidFill>
                  </a:tcPr>
                </a:tc>
                <a:extLst>
                  <a:ext uri="{0D108BD9-81ED-4DB2-BD59-A6C34878D82A}">
                    <a16:rowId xmlns:a16="http://schemas.microsoft.com/office/drawing/2014/main" val="2040392932"/>
                  </a:ext>
                </a:extLst>
              </a:tr>
              <a:tr h="274638">
                <a:tc>
                  <a:txBody>
                    <a:bodyPr/>
                    <a:lstStyle>
                      <a:lvl1pPr>
                        <a:spcBef>
                          <a:spcPct val="20000"/>
                        </a:spcBef>
                        <a:buClr>
                          <a:schemeClr val="accent1"/>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2"/>
                        </a:buClr>
                        <a:buFont typeface="Arial" panose="020B0604020202020204" pitchFamily="34" charset="0"/>
                        <a:defRPr>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rgbClr val="B5AE53"/>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rgbClr val="848058"/>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rPr>
                        <a:t>Família</a:t>
                      </a:r>
                    </a:p>
                  </a:txBody>
                  <a:tcPr marL="91457" marR="9145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0DE"/>
                    </a:solidFill>
                  </a:tcPr>
                </a:tc>
                <a:tc>
                  <a:txBody>
                    <a:bodyPr/>
                    <a:lstStyle>
                      <a:lvl1pPr>
                        <a:spcBef>
                          <a:spcPct val="20000"/>
                        </a:spcBef>
                        <a:buClr>
                          <a:schemeClr val="accent1"/>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2"/>
                        </a:buClr>
                        <a:buFont typeface="Arial" panose="020B0604020202020204" pitchFamily="34" charset="0"/>
                        <a:defRPr>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rgbClr val="B5AE53"/>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rgbClr val="848058"/>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rPr>
                        <a:t>Neisseriaceae</a:t>
                      </a:r>
                    </a:p>
                  </a:txBody>
                  <a:tcPr marL="91457" marR="9145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0DE"/>
                    </a:solidFill>
                  </a:tcPr>
                </a:tc>
                <a:extLst>
                  <a:ext uri="{0D108BD9-81ED-4DB2-BD59-A6C34878D82A}">
                    <a16:rowId xmlns:a16="http://schemas.microsoft.com/office/drawing/2014/main" val="1107541158"/>
                  </a:ext>
                </a:extLst>
              </a:tr>
              <a:tr h="274638">
                <a:tc>
                  <a:txBody>
                    <a:bodyPr/>
                    <a:lstStyle>
                      <a:lvl1pPr>
                        <a:spcBef>
                          <a:spcPct val="20000"/>
                        </a:spcBef>
                        <a:buClr>
                          <a:schemeClr val="accent1"/>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2"/>
                        </a:buClr>
                        <a:buFont typeface="Arial" panose="020B0604020202020204" pitchFamily="34" charset="0"/>
                        <a:defRPr>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rgbClr val="B5AE53"/>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rgbClr val="848058"/>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rPr>
                        <a:t>Gênero</a:t>
                      </a:r>
                    </a:p>
                  </a:txBody>
                  <a:tcPr marL="91457" marR="9145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F0EF"/>
                    </a:solidFill>
                  </a:tcPr>
                </a:tc>
                <a:tc>
                  <a:txBody>
                    <a:bodyPr/>
                    <a:lstStyle>
                      <a:lvl1pPr>
                        <a:spcBef>
                          <a:spcPct val="20000"/>
                        </a:spcBef>
                        <a:buClr>
                          <a:schemeClr val="accent1"/>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2"/>
                        </a:buClr>
                        <a:buFont typeface="Arial" panose="020B0604020202020204" pitchFamily="34" charset="0"/>
                        <a:defRPr>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rgbClr val="B5AE53"/>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rgbClr val="848058"/>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1" u="none" strike="noStrike" cap="none" normalizeH="0" baseline="0">
                          <a:ln>
                            <a:noFill/>
                          </a:ln>
                          <a:solidFill>
                            <a:srgbClr val="000000"/>
                          </a:solidFill>
                          <a:effectLst/>
                          <a:latin typeface="Century Gothic" panose="020B0502020202020204" pitchFamily="34" charset="0"/>
                          <a:ea typeface="MS PGothic" panose="020B0600070205080204" pitchFamily="34" charset="-128"/>
                        </a:rPr>
                        <a:t>Neisseria</a:t>
                      </a:r>
                    </a:p>
                  </a:txBody>
                  <a:tcPr marL="91457" marR="9145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F0EF"/>
                    </a:solidFill>
                  </a:tcPr>
                </a:tc>
                <a:extLst>
                  <a:ext uri="{0D108BD9-81ED-4DB2-BD59-A6C34878D82A}">
                    <a16:rowId xmlns:a16="http://schemas.microsoft.com/office/drawing/2014/main" val="4109573991"/>
                  </a:ext>
                </a:extLst>
              </a:tr>
              <a:tr h="274638">
                <a:tc>
                  <a:txBody>
                    <a:bodyPr/>
                    <a:lstStyle>
                      <a:lvl1pPr>
                        <a:spcBef>
                          <a:spcPct val="20000"/>
                        </a:spcBef>
                        <a:buClr>
                          <a:schemeClr val="accent1"/>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2"/>
                        </a:buClr>
                        <a:buFont typeface="Arial" panose="020B0604020202020204" pitchFamily="34" charset="0"/>
                        <a:defRPr>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rgbClr val="B5AE53"/>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rgbClr val="848058"/>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rPr>
                        <a:t>Espécie</a:t>
                      </a:r>
                    </a:p>
                  </a:txBody>
                  <a:tcPr marL="91457" marR="9145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0DE"/>
                    </a:solidFill>
                  </a:tcPr>
                </a:tc>
                <a:tc>
                  <a:txBody>
                    <a:bodyPr/>
                    <a:lstStyle>
                      <a:lvl1pPr>
                        <a:spcBef>
                          <a:spcPct val="20000"/>
                        </a:spcBef>
                        <a:buClr>
                          <a:schemeClr val="accent1"/>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2"/>
                        </a:buClr>
                        <a:buFont typeface="Arial" panose="020B0604020202020204" pitchFamily="34" charset="0"/>
                        <a:defRPr>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rgbClr val="B5AE53"/>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rgbClr val="848058"/>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1" u="none" strike="noStrike" cap="none" normalizeH="0" baseline="0">
                          <a:ln>
                            <a:noFill/>
                          </a:ln>
                          <a:solidFill>
                            <a:srgbClr val="000000"/>
                          </a:solidFill>
                          <a:effectLst/>
                          <a:latin typeface="Arial" panose="020B0604020202020204" pitchFamily="34" charset="0"/>
                          <a:ea typeface="MS PGothic" panose="020B0600070205080204" pitchFamily="34" charset="-128"/>
                        </a:rPr>
                        <a:t>N. gonorrhea</a:t>
                      </a:r>
                      <a:endParaRPr kumimoji="0" lang="en-US" altLang="en-US" sz="1200" b="0" i="1" u="none" strike="noStrike" cap="none" normalizeH="0" baseline="0">
                        <a:ln>
                          <a:noFill/>
                        </a:ln>
                        <a:solidFill>
                          <a:srgbClr val="000000"/>
                        </a:solidFill>
                        <a:effectLst/>
                        <a:latin typeface="Century Gothic" panose="020B0502020202020204" pitchFamily="34" charset="0"/>
                        <a:ea typeface="MS PGothic" panose="020B0600070205080204" pitchFamily="34" charset="-128"/>
                      </a:endParaRPr>
                    </a:p>
                  </a:txBody>
                  <a:tcPr marL="91457" marR="9145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0DE"/>
                    </a:solidFill>
                  </a:tcPr>
                </a:tc>
                <a:extLst>
                  <a:ext uri="{0D108BD9-81ED-4DB2-BD59-A6C34878D82A}">
                    <a16:rowId xmlns:a16="http://schemas.microsoft.com/office/drawing/2014/main" val="2325830512"/>
                  </a:ext>
                </a:extLst>
              </a:tr>
            </a:tbl>
          </a:graphicData>
        </a:graphic>
      </p:graphicFrame>
      <p:graphicFrame>
        <p:nvGraphicFramePr>
          <p:cNvPr id="10" name="Table 9">
            <a:extLst>
              <a:ext uri="{FF2B5EF4-FFF2-40B4-BE49-F238E27FC236}">
                <a16:creationId xmlns:a16="http://schemas.microsoft.com/office/drawing/2014/main" id="{57DF032F-03F7-F544-A46C-B1A025E736BA}"/>
              </a:ext>
            </a:extLst>
          </p:cNvPr>
          <p:cNvGraphicFramePr>
            <a:graphicFrameLocks noGrp="1"/>
          </p:cNvGraphicFramePr>
          <p:nvPr>
            <p:extLst>
              <p:ext uri="{D42A27DB-BD31-4B8C-83A1-F6EECF244321}">
                <p14:modId xmlns:p14="http://schemas.microsoft.com/office/powerpoint/2010/main" val="813485913"/>
              </p:ext>
            </p:extLst>
          </p:nvPr>
        </p:nvGraphicFramePr>
        <p:xfrm>
          <a:off x="3289300" y="4118180"/>
          <a:ext cx="2509838" cy="2440626"/>
        </p:xfrm>
        <a:graphic>
          <a:graphicData uri="http://schemas.openxmlformats.org/drawingml/2006/table">
            <a:tbl>
              <a:tblPr/>
              <a:tblGrid>
                <a:gridCol w="793750">
                  <a:extLst>
                    <a:ext uri="{9D8B030D-6E8A-4147-A177-3AD203B41FA5}">
                      <a16:colId xmlns:a16="http://schemas.microsoft.com/office/drawing/2014/main" val="2817595792"/>
                    </a:ext>
                  </a:extLst>
                </a:gridCol>
                <a:gridCol w="1716088">
                  <a:extLst>
                    <a:ext uri="{9D8B030D-6E8A-4147-A177-3AD203B41FA5}">
                      <a16:colId xmlns:a16="http://schemas.microsoft.com/office/drawing/2014/main" val="2440400355"/>
                    </a:ext>
                  </a:extLst>
                </a:gridCol>
              </a:tblGrid>
              <a:tr h="517525">
                <a:tc gridSpan="2">
                  <a:txBody>
                    <a:bodyPr/>
                    <a:lstStyle>
                      <a:lvl1pPr marL="342900" indent="-342900">
                        <a:spcBef>
                          <a:spcPct val="20000"/>
                        </a:spcBef>
                        <a:buClr>
                          <a:schemeClr val="accent1"/>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1pPr>
                      <a:lvl2pPr>
                        <a:spcBef>
                          <a:spcPct val="20000"/>
                        </a:spcBef>
                        <a:buClr>
                          <a:schemeClr val="accent2"/>
                        </a:buClr>
                        <a:buFont typeface="Arial" panose="020B0604020202020204" pitchFamily="34" charset="0"/>
                        <a:defRPr>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rgbClr val="B5AE53"/>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rgbClr val="848058"/>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9pPr>
                    </a:lstStyle>
                    <a:p>
                      <a:pPr marL="0" marR="0" lvl="1" indent="0" algn="ctr" defTabSz="914400" rtl="0" eaLnBrk="1" fontAlgn="base" latinLnBrk="0" hangingPunct="1">
                        <a:lnSpc>
                          <a:spcPct val="100000"/>
                        </a:lnSpc>
                        <a:spcBef>
                          <a:spcPct val="0"/>
                        </a:spcBef>
                        <a:spcAft>
                          <a:spcPct val="0"/>
                        </a:spcAft>
                        <a:buClrTx/>
                        <a:buSzTx/>
                        <a:buFontTx/>
                        <a:buNone/>
                        <a:tabLst/>
                      </a:pPr>
                      <a:r>
                        <a:rPr kumimoji="0" lang="en-US" altLang="en-US" sz="1400" b="1" i="1" u="none" strike="noStrike" cap="none" normalizeH="0" baseline="0" dirty="0">
                          <a:ln>
                            <a:noFill/>
                          </a:ln>
                          <a:solidFill>
                            <a:srgbClr val="FFFFFF"/>
                          </a:solidFill>
                          <a:effectLst/>
                          <a:latin typeface="Arial" panose="020B0604020202020204" pitchFamily="34" charset="0"/>
                          <a:ea typeface="MS PGothic" panose="020B0600070205080204" pitchFamily="34" charset="-128"/>
                        </a:rPr>
                        <a:t>Escherichia coli  </a:t>
                      </a:r>
                      <a:r>
                        <a:rPr kumimoji="0" lang="en-US" altLang="en-US" sz="1400" b="1" i="1" u="none" strike="noStrike" cap="none" normalizeH="0" baseline="0" dirty="0" err="1">
                          <a:ln>
                            <a:noFill/>
                          </a:ln>
                          <a:solidFill>
                            <a:srgbClr val="FFFFFF"/>
                          </a:solidFill>
                          <a:effectLst/>
                          <a:latin typeface="Arial" panose="020B0604020202020204" pitchFamily="34" charset="0"/>
                          <a:ea typeface="MS PGothic" panose="020B0600070205080204" pitchFamily="34" charset="-128"/>
                        </a:rPr>
                        <a:t>gastroenterite</a:t>
                      </a:r>
                      <a:endParaRPr kumimoji="0" lang="en-US" altLang="en-US" sz="1400" b="1" i="1" u="none" strike="noStrike" cap="none" normalizeH="0" baseline="0" dirty="0">
                        <a:ln>
                          <a:noFill/>
                        </a:ln>
                        <a:solidFill>
                          <a:srgbClr val="FFFFFF"/>
                        </a:solidFill>
                        <a:effectLst/>
                        <a:latin typeface="Arial" panose="020B0604020202020204" pitchFamily="34" charset="0"/>
                        <a:ea typeface="MS PGothic" panose="020B0600070205080204" pitchFamily="34" charset="-128"/>
                      </a:endParaRPr>
                    </a:p>
                  </a:txBody>
                  <a:tcPr marL="91469" marR="9146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extLst>
                  <a:ext uri="{0D108BD9-81ED-4DB2-BD59-A6C34878D82A}">
                    <a16:rowId xmlns:a16="http://schemas.microsoft.com/office/drawing/2014/main" val="2256155270"/>
                  </a:ext>
                </a:extLst>
              </a:tr>
              <a:tr h="274638">
                <a:tc>
                  <a:txBody>
                    <a:bodyPr/>
                    <a:lstStyle>
                      <a:lvl1pPr>
                        <a:spcBef>
                          <a:spcPct val="20000"/>
                        </a:spcBef>
                        <a:buClr>
                          <a:schemeClr val="accent1"/>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2"/>
                        </a:buClr>
                        <a:buFont typeface="Arial" panose="020B0604020202020204" pitchFamily="34" charset="0"/>
                        <a:defRPr>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rgbClr val="B5AE53"/>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rgbClr val="848058"/>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rPr>
                        <a:t>Domínio</a:t>
                      </a:r>
                    </a:p>
                  </a:txBody>
                  <a:tcPr marL="91469" marR="9146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0DE"/>
                    </a:solidFill>
                  </a:tcPr>
                </a:tc>
                <a:tc>
                  <a:txBody>
                    <a:bodyPr/>
                    <a:lstStyle>
                      <a:lvl1pPr>
                        <a:spcBef>
                          <a:spcPct val="20000"/>
                        </a:spcBef>
                        <a:buClr>
                          <a:schemeClr val="accent1"/>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2"/>
                        </a:buClr>
                        <a:buFont typeface="Arial" panose="020B0604020202020204" pitchFamily="34" charset="0"/>
                        <a:defRPr>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rgbClr val="B5AE53"/>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rgbClr val="848058"/>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rPr>
                        <a:t>Bacteria</a:t>
                      </a:r>
                    </a:p>
                  </a:txBody>
                  <a:tcPr marL="91469" marR="9146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0DE"/>
                    </a:solidFill>
                  </a:tcPr>
                </a:tc>
                <a:extLst>
                  <a:ext uri="{0D108BD9-81ED-4DB2-BD59-A6C34878D82A}">
                    <a16:rowId xmlns:a16="http://schemas.microsoft.com/office/drawing/2014/main" val="851285560"/>
                  </a:ext>
                </a:extLst>
              </a:tr>
              <a:tr h="274638">
                <a:tc>
                  <a:txBody>
                    <a:bodyPr/>
                    <a:lstStyle>
                      <a:lvl1pPr>
                        <a:spcBef>
                          <a:spcPct val="20000"/>
                        </a:spcBef>
                        <a:buClr>
                          <a:schemeClr val="accent1"/>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2"/>
                        </a:buClr>
                        <a:buFont typeface="Arial" panose="020B0604020202020204" pitchFamily="34" charset="0"/>
                        <a:defRPr>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rgbClr val="B5AE53"/>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rgbClr val="848058"/>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rPr>
                        <a:t>Filo</a:t>
                      </a:r>
                    </a:p>
                  </a:txBody>
                  <a:tcPr marL="91469" marR="9146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F0EF"/>
                    </a:solidFill>
                  </a:tcPr>
                </a:tc>
                <a:tc>
                  <a:txBody>
                    <a:bodyPr/>
                    <a:lstStyle>
                      <a:lvl1pPr>
                        <a:spcBef>
                          <a:spcPct val="20000"/>
                        </a:spcBef>
                        <a:buClr>
                          <a:schemeClr val="accent1"/>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2"/>
                        </a:buClr>
                        <a:buFont typeface="Arial" panose="020B0604020202020204" pitchFamily="34" charset="0"/>
                        <a:defRPr>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rgbClr val="B5AE53"/>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rgbClr val="848058"/>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Proteobacteria</a:t>
                      </a:r>
                      <a:endParaRPr kumimoji="0" lang="en-US" altLang="en-US" sz="12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endParaRPr>
                    </a:p>
                  </a:txBody>
                  <a:tcPr marL="91469" marR="9146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F0EF"/>
                    </a:solidFill>
                  </a:tcPr>
                </a:tc>
                <a:extLst>
                  <a:ext uri="{0D108BD9-81ED-4DB2-BD59-A6C34878D82A}">
                    <a16:rowId xmlns:a16="http://schemas.microsoft.com/office/drawing/2014/main" val="1651940878"/>
                  </a:ext>
                </a:extLst>
              </a:tr>
              <a:tr h="274638">
                <a:tc>
                  <a:txBody>
                    <a:bodyPr/>
                    <a:lstStyle>
                      <a:lvl1pPr>
                        <a:spcBef>
                          <a:spcPct val="20000"/>
                        </a:spcBef>
                        <a:buClr>
                          <a:schemeClr val="accent1"/>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2"/>
                        </a:buClr>
                        <a:buFont typeface="Arial" panose="020B0604020202020204" pitchFamily="34" charset="0"/>
                        <a:defRPr>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rgbClr val="B5AE53"/>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rgbClr val="848058"/>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rPr>
                        <a:t>Classe</a:t>
                      </a:r>
                    </a:p>
                  </a:txBody>
                  <a:tcPr marL="91469" marR="9146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0DE"/>
                    </a:solidFill>
                  </a:tcPr>
                </a:tc>
                <a:tc>
                  <a:txBody>
                    <a:bodyPr/>
                    <a:lstStyle>
                      <a:lvl1pPr>
                        <a:spcBef>
                          <a:spcPct val="20000"/>
                        </a:spcBef>
                        <a:buClr>
                          <a:schemeClr val="accent1"/>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2"/>
                        </a:buClr>
                        <a:buFont typeface="Arial" panose="020B0604020202020204" pitchFamily="34" charset="0"/>
                        <a:defRPr>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rgbClr val="B5AE53"/>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rgbClr val="848058"/>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Gamma</a:t>
                      </a:r>
                      <a:r>
                        <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proteobacteria</a:t>
                      </a:r>
                      <a:endParaRPr kumimoji="0" lang="en-US" altLang="en-US" sz="12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endParaRPr>
                    </a:p>
                  </a:txBody>
                  <a:tcPr marL="91469" marR="9146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0DE"/>
                    </a:solidFill>
                  </a:tcPr>
                </a:tc>
                <a:extLst>
                  <a:ext uri="{0D108BD9-81ED-4DB2-BD59-A6C34878D82A}">
                    <a16:rowId xmlns:a16="http://schemas.microsoft.com/office/drawing/2014/main" val="3746019621"/>
                  </a:ext>
                </a:extLst>
              </a:tr>
              <a:tr h="274638">
                <a:tc>
                  <a:txBody>
                    <a:bodyPr/>
                    <a:lstStyle>
                      <a:lvl1pPr>
                        <a:spcBef>
                          <a:spcPct val="20000"/>
                        </a:spcBef>
                        <a:buClr>
                          <a:schemeClr val="accent1"/>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2"/>
                        </a:buClr>
                        <a:buFont typeface="Arial" panose="020B0604020202020204" pitchFamily="34" charset="0"/>
                        <a:defRPr>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rgbClr val="B5AE53"/>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rgbClr val="848058"/>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rPr>
                        <a:t>Ordem</a:t>
                      </a:r>
                    </a:p>
                  </a:txBody>
                  <a:tcPr marL="91469" marR="9146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F0EF"/>
                    </a:solidFill>
                  </a:tcPr>
                </a:tc>
                <a:tc>
                  <a:txBody>
                    <a:bodyPr/>
                    <a:lstStyle>
                      <a:lvl1pPr>
                        <a:spcBef>
                          <a:spcPct val="20000"/>
                        </a:spcBef>
                        <a:buClr>
                          <a:schemeClr val="accent1"/>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2"/>
                        </a:buClr>
                        <a:buFont typeface="Arial" panose="020B0604020202020204" pitchFamily="34" charset="0"/>
                        <a:defRPr>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rgbClr val="B5AE53"/>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rgbClr val="848058"/>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Enterobacterialles</a:t>
                      </a:r>
                      <a:endParaRPr kumimoji="0" lang="en-US" altLang="en-US" sz="12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endParaRPr>
                    </a:p>
                  </a:txBody>
                  <a:tcPr marL="91469" marR="9146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F0EF"/>
                    </a:solidFill>
                  </a:tcPr>
                </a:tc>
                <a:extLst>
                  <a:ext uri="{0D108BD9-81ED-4DB2-BD59-A6C34878D82A}">
                    <a16:rowId xmlns:a16="http://schemas.microsoft.com/office/drawing/2014/main" val="1715098706"/>
                  </a:ext>
                </a:extLst>
              </a:tr>
              <a:tr h="274638">
                <a:tc>
                  <a:txBody>
                    <a:bodyPr/>
                    <a:lstStyle>
                      <a:lvl1pPr>
                        <a:spcBef>
                          <a:spcPct val="20000"/>
                        </a:spcBef>
                        <a:buClr>
                          <a:schemeClr val="accent1"/>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2"/>
                        </a:buClr>
                        <a:buFont typeface="Arial" panose="020B0604020202020204" pitchFamily="34" charset="0"/>
                        <a:defRPr>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rgbClr val="B5AE53"/>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rgbClr val="848058"/>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rPr>
                        <a:t>Família</a:t>
                      </a:r>
                    </a:p>
                  </a:txBody>
                  <a:tcPr marL="91469" marR="9146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0DE"/>
                    </a:solidFill>
                  </a:tcPr>
                </a:tc>
                <a:tc>
                  <a:txBody>
                    <a:bodyPr/>
                    <a:lstStyle>
                      <a:lvl1pPr>
                        <a:spcBef>
                          <a:spcPct val="20000"/>
                        </a:spcBef>
                        <a:buClr>
                          <a:schemeClr val="accent1"/>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2"/>
                        </a:buClr>
                        <a:buFont typeface="Arial" panose="020B0604020202020204" pitchFamily="34" charset="0"/>
                        <a:defRPr>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rgbClr val="B5AE53"/>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rgbClr val="848058"/>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Enterobacteriaceae</a:t>
                      </a:r>
                      <a:endParaRPr kumimoji="0" lang="en-US" altLang="en-US" sz="12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endParaRPr>
                    </a:p>
                  </a:txBody>
                  <a:tcPr marL="91469" marR="9146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0DE"/>
                    </a:solidFill>
                  </a:tcPr>
                </a:tc>
                <a:extLst>
                  <a:ext uri="{0D108BD9-81ED-4DB2-BD59-A6C34878D82A}">
                    <a16:rowId xmlns:a16="http://schemas.microsoft.com/office/drawing/2014/main" val="3079481051"/>
                  </a:ext>
                </a:extLst>
              </a:tr>
              <a:tr h="274638">
                <a:tc>
                  <a:txBody>
                    <a:bodyPr/>
                    <a:lstStyle>
                      <a:lvl1pPr>
                        <a:spcBef>
                          <a:spcPct val="20000"/>
                        </a:spcBef>
                        <a:buClr>
                          <a:schemeClr val="accent1"/>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2"/>
                        </a:buClr>
                        <a:buFont typeface="Arial" panose="020B0604020202020204" pitchFamily="34" charset="0"/>
                        <a:defRPr>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rgbClr val="B5AE53"/>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rgbClr val="848058"/>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rPr>
                        <a:t>Gênero</a:t>
                      </a:r>
                    </a:p>
                  </a:txBody>
                  <a:tcPr marL="91469" marR="9146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F0EF"/>
                    </a:solidFill>
                  </a:tcPr>
                </a:tc>
                <a:tc>
                  <a:txBody>
                    <a:bodyPr/>
                    <a:lstStyle>
                      <a:lvl1pPr>
                        <a:spcBef>
                          <a:spcPct val="20000"/>
                        </a:spcBef>
                        <a:buClr>
                          <a:schemeClr val="accent1"/>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2"/>
                        </a:buClr>
                        <a:buFont typeface="Arial" panose="020B0604020202020204" pitchFamily="34" charset="0"/>
                        <a:defRPr>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rgbClr val="B5AE53"/>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rgbClr val="848058"/>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1" u="none" strike="noStrike" cap="none" normalizeH="0" baseline="0">
                          <a:ln>
                            <a:noFill/>
                          </a:ln>
                          <a:solidFill>
                            <a:srgbClr val="000000"/>
                          </a:solidFill>
                          <a:effectLst/>
                          <a:latin typeface="Century Gothic" panose="020B0502020202020204" pitchFamily="34" charset="0"/>
                          <a:ea typeface="MS PGothic" panose="020B0600070205080204" pitchFamily="34" charset="-128"/>
                        </a:rPr>
                        <a:t>Escherichia</a:t>
                      </a:r>
                    </a:p>
                  </a:txBody>
                  <a:tcPr marL="91469" marR="9146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F0EF"/>
                    </a:solidFill>
                  </a:tcPr>
                </a:tc>
                <a:extLst>
                  <a:ext uri="{0D108BD9-81ED-4DB2-BD59-A6C34878D82A}">
                    <a16:rowId xmlns:a16="http://schemas.microsoft.com/office/drawing/2014/main" val="3996477609"/>
                  </a:ext>
                </a:extLst>
              </a:tr>
              <a:tr h="274638">
                <a:tc>
                  <a:txBody>
                    <a:bodyPr/>
                    <a:lstStyle>
                      <a:lvl1pPr>
                        <a:spcBef>
                          <a:spcPct val="20000"/>
                        </a:spcBef>
                        <a:buClr>
                          <a:schemeClr val="accent1"/>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2"/>
                        </a:buClr>
                        <a:buFont typeface="Arial" panose="020B0604020202020204" pitchFamily="34" charset="0"/>
                        <a:defRPr>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rgbClr val="B5AE53"/>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rgbClr val="848058"/>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rPr>
                        <a:t>Espécie</a:t>
                      </a:r>
                    </a:p>
                  </a:txBody>
                  <a:tcPr marL="91469" marR="9146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0DE"/>
                    </a:solidFill>
                  </a:tcPr>
                </a:tc>
                <a:tc>
                  <a:txBody>
                    <a:bodyPr/>
                    <a:lstStyle>
                      <a:lvl1pPr>
                        <a:spcBef>
                          <a:spcPct val="20000"/>
                        </a:spcBef>
                        <a:buClr>
                          <a:schemeClr val="accent1"/>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2"/>
                        </a:buClr>
                        <a:buFont typeface="Arial" panose="020B0604020202020204" pitchFamily="34" charset="0"/>
                        <a:defRPr>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rgbClr val="B5AE53"/>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rgbClr val="848058"/>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1"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E. coli</a:t>
                      </a:r>
                      <a:endParaRPr kumimoji="0" lang="en-US" altLang="en-US" sz="1200" b="0" i="1" u="none" strike="noStrike" cap="none" normalizeH="0" baseline="0" dirty="0">
                        <a:ln>
                          <a:noFill/>
                        </a:ln>
                        <a:solidFill>
                          <a:srgbClr val="000000"/>
                        </a:solidFill>
                        <a:effectLst/>
                        <a:latin typeface="Century Gothic" panose="020B0502020202020204" pitchFamily="34" charset="0"/>
                        <a:ea typeface="MS PGothic" panose="020B0600070205080204" pitchFamily="34" charset="-128"/>
                      </a:endParaRPr>
                    </a:p>
                  </a:txBody>
                  <a:tcPr marL="91469" marR="9146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0DE"/>
                    </a:solidFill>
                  </a:tcPr>
                </a:tc>
                <a:extLst>
                  <a:ext uri="{0D108BD9-81ED-4DB2-BD59-A6C34878D82A}">
                    <a16:rowId xmlns:a16="http://schemas.microsoft.com/office/drawing/2014/main" val="3085160485"/>
                  </a:ext>
                </a:extLst>
              </a:tr>
            </a:tbl>
          </a:graphicData>
        </a:graphic>
      </p:graphicFrame>
      <p:graphicFrame>
        <p:nvGraphicFramePr>
          <p:cNvPr id="11" name="Table 10">
            <a:extLst>
              <a:ext uri="{FF2B5EF4-FFF2-40B4-BE49-F238E27FC236}">
                <a16:creationId xmlns:a16="http://schemas.microsoft.com/office/drawing/2014/main" id="{27D9A81A-6BE0-CD47-B0D6-267AA1695205}"/>
              </a:ext>
            </a:extLst>
          </p:cNvPr>
          <p:cNvGraphicFramePr>
            <a:graphicFrameLocks noGrp="1"/>
          </p:cNvGraphicFramePr>
          <p:nvPr>
            <p:extLst>
              <p:ext uri="{D42A27DB-BD31-4B8C-83A1-F6EECF244321}">
                <p14:modId xmlns:p14="http://schemas.microsoft.com/office/powerpoint/2010/main" val="70428898"/>
              </p:ext>
            </p:extLst>
          </p:nvPr>
        </p:nvGraphicFramePr>
        <p:xfrm>
          <a:off x="6184900" y="4118180"/>
          <a:ext cx="2500313" cy="2623188"/>
        </p:xfrm>
        <a:graphic>
          <a:graphicData uri="http://schemas.openxmlformats.org/drawingml/2006/table">
            <a:tbl>
              <a:tblPr/>
              <a:tblGrid>
                <a:gridCol w="792163">
                  <a:extLst>
                    <a:ext uri="{9D8B030D-6E8A-4147-A177-3AD203B41FA5}">
                      <a16:colId xmlns:a16="http://schemas.microsoft.com/office/drawing/2014/main" val="2319919014"/>
                    </a:ext>
                  </a:extLst>
                </a:gridCol>
                <a:gridCol w="1708150">
                  <a:extLst>
                    <a:ext uri="{9D8B030D-6E8A-4147-A177-3AD203B41FA5}">
                      <a16:colId xmlns:a16="http://schemas.microsoft.com/office/drawing/2014/main" val="828832493"/>
                    </a:ext>
                  </a:extLst>
                </a:gridCol>
              </a:tblGrid>
              <a:tr h="517525">
                <a:tc gridSpan="2">
                  <a:txBody>
                    <a:bodyPr/>
                    <a:lstStyle>
                      <a:lvl1pPr marL="342900" indent="-342900">
                        <a:spcBef>
                          <a:spcPct val="20000"/>
                        </a:spcBef>
                        <a:buClr>
                          <a:schemeClr val="accent1"/>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1pPr>
                      <a:lvl2pPr>
                        <a:spcBef>
                          <a:spcPct val="20000"/>
                        </a:spcBef>
                        <a:buClr>
                          <a:schemeClr val="accent2"/>
                        </a:buClr>
                        <a:buFont typeface="Arial" panose="020B0604020202020204" pitchFamily="34" charset="0"/>
                        <a:defRPr>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rgbClr val="B5AE53"/>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rgbClr val="848058"/>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9pPr>
                    </a:lstStyle>
                    <a:p>
                      <a:pPr marL="0" marR="0" lvl="1" indent="0" algn="ctr" defTabSz="914400" rtl="0" eaLnBrk="1" fontAlgn="base" latinLnBrk="0" hangingPunct="1">
                        <a:lnSpc>
                          <a:spcPct val="100000"/>
                        </a:lnSpc>
                        <a:spcBef>
                          <a:spcPct val="0"/>
                        </a:spcBef>
                        <a:spcAft>
                          <a:spcPct val="0"/>
                        </a:spcAft>
                        <a:buClrTx/>
                        <a:buSzTx/>
                        <a:buFontTx/>
                        <a:buNone/>
                        <a:tabLst/>
                      </a:pPr>
                      <a:r>
                        <a:rPr kumimoji="0" lang="en-US" altLang="en-US" sz="1400" b="1" i="1" u="none" strike="noStrike" cap="none" normalizeH="0" baseline="0">
                          <a:ln>
                            <a:noFill/>
                          </a:ln>
                          <a:solidFill>
                            <a:srgbClr val="FFFFFF"/>
                          </a:solidFill>
                          <a:effectLst/>
                          <a:latin typeface="Arial" panose="020B0604020202020204" pitchFamily="34" charset="0"/>
                          <a:ea typeface="MS PGothic" panose="020B0600070205080204" pitchFamily="34" charset="-128"/>
                        </a:rPr>
                        <a:t>Helicobacter pylori</a:t>
                      </a:r>
                    </a:p>
                    <a:p>
                      <a:pPr marL="0" marR="0" lvl="1" indent="0" algn="ctr" defTabSz="914400" rtl="0" eaLnBrk="1" fontAlgn="base" latinLnBrk="0" hangingPunct="1">
                        <a:lnSpc>
                          <a:spcPct val="100000"/>
                        </a:lnSpc>
                        <a:spcBef>
                          <a:spcPct val="0"/>
                        </a:spcBef>
                        <a:spcAft>
                          <a:spcPct val="0"/>
                        </a:spcAft>
                        <a:buClrTx/>
                        <a:buSzTx/>
                        <a:buFontTx/>
                        <a:buNone/>
                        <a:tabLst/>
                      </a:pPr>
                      <a:r>
                        <a:rPr kumimoji="0" lang="en-US" altLang="en-US" sz="1400" b="1" i="1" u="none" strike="noStrike" cap="none" normalizeH="0" baseline="0">
                          <a:ln>
                            <a:noFill/>
                          </a:ln>
                          <a:solidFill>
                            <a:srgbClr val="FFFFFF"/>
                          </a:solidFill>
                          <a:effectLst/>
                          <a:latin typeface="Arial" panose="020B0604020202020204" pitchFamily="34" charset="0"/>
                          <a:ea typeface="MS PGothic" panose="020B0600070205080204" pitchFamily="34" charset="-128"/>
                        </a:rPr>
                        <a:t>úlceras, cancer estomacal</a:t>
                      </a:r>
                    </a:p>
                  </a:txBody>
                  <a:tcPr marL="91439" marR="9143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extLst>
                  <a:ext uri="{0D108BD9-81ED-4DB2-BD59-A6C34878D82A}">
                    <a16:rowId xmlns:a16="http://schemas.microsoft.com/office/drawing/2014/main" val="494434764"/>
                  </a:ext>
                </a:extLst>
              </a:tr>
              <a:tr h="274638">
                <a:tc>
                  <a:txBody>
                    <a:bodyPr/>
                    <a:lstStyle>
                      <a:lvl1pPr>
                        <a:spcBef>
                          <a:spcPct val="20000"/>
                        </a:spcBef>
                        <a:buClr>
                          <a:schemeClr val="accent1"/>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2"/>
                        </a:buClr>
                        <a:buFont typeface="Arial" panose="020B0604020202020204" pitchFamily="34" charset="0"/>
                        <a:defRPr>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rgbClr val="B5AE53"/>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rgbClr val="848058"/>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rPr>
                        <a:t>Domínio</a:t>
                      </a:r>
                    </a:p>
                  </a:txBody>
                  <a:tcPr marL="91439" marR="9143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0DE"/>
                    </a:solidFill>
                  </a:tcPr>
                </a:tc>
                <a:tc>
                  <a:txBody>
                    <a:bodyPr/>
                    <a:lstStyle>
                      <a:lvl1pPr>
                        <a:spcBef>
                          <a:spcPct val="20000"/>
                        </a:spcBef>
                        <a:buClr>
                          <a:schemeClr val="accent1"/>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2"/>
                        </a:buClr>
                        <a:buFont typeface="Arial" panose="020B0604020202020204" pitchFamily="34" charset="0"/>
                        <a:defRPr>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rgbClr val="B5AE53"/>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rgbClr val="848058"/>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rPr>
                        <a:t>Bacteria</a:t>
                      </a:r>
                    </a:p>
                  </a:txBody>
                  <a:tcPr marL="91439" marR="9143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0DE"/>
                    </a:solidFill>
                  </a:tcPr>
                </a:tc>
                <a:extLst>
                  <a:ext uri="{0D108BD9-81ED-4DB2-BD59-A6C34878D82A}">
                    <a16:rowId xmlns:a16="http://schemas.microsoft.com/office/drawing/2014/main" val="3403434559"/>
                  </a:ext>
                </a:extLst>
              </a:tr>
              <a:tr h="274638">
                <a:tc>
                  <a:txBody>
                    <a:bodyPr/>
                    <a:lstStyle>
                      <a:lvl1pPr>
                        <a:spcBef>
                          <a:spcPct val="20000"/>
                        </a:spcBef>
                        <a:buClr>
                          <a:schemeClr val="accent1"/>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2"/>
                        </a:buClr>
                        <a:buFont typeface="Arial" panose="020B0604020202020204" pitchFamily="34" charset="0"/>
                        <a:defRPr>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rgbClr val="B5AE53"/>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rgbClr val="848058"/>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rPr>
                        <a:t>Filo</a:t>
                      </a:r>
                    </a:p>
                  </a:txBody>
                  <a:tcPr marL="91439" marR="9143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F0EF"/>
                    </a:solidFill>
                  </a:tcPr>
                </a:tc>
                <a:tc>
                  <a:txBody>
                    <a:bodyPr/>
                    <a:lstStyle>
                      <a:lvl1pPr>
                        <a:spcBef>
                          <a:spcPct val="20000"/>
                        </a:spcBef>
                        <a:buClr>
                          <a:schemeClr val="accent1"/>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2"/>
                        </a:buClr>
                        <a:buFont typeface="Arial" panose="020B0604020202020204" pitchFamily="34" charset="0"/>
                        <a:defRPr>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rgbClr val="B5AE53"/>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rgbClr val="848058"/>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Proteobacteria</a:t>
                      </a:r>
                      <a:endParaRPr kumimoji="0" lang="en-US" altLang="en-US" sz="12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endParaRPr>
                    </a:p>
                  </a:txBody>
                  <a:tcPr marL="91439" marR="9143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F0EF"/>
                    </a:solidFill>
                  </a:tcPr>
                </a:tc>
                <a:extLst>
                  <a:ext uri="{0D108BD9-81ED-4DB2-BD59-A6C34878D82A}">
                    <a16:rowId xmlns:a16="http://schemas.microsoft.com/office/drawing/2014/main" val="3692139138"/>
                  </a:ext>
                </a:extLst>
              </a:tr>
              <a:tr h="274638">
                <a:tc>
                  <a:txBody>
                    <a:bodyPr/>
                    <a:lstStyle>
                      <a:lvl1pPr>
                        <a:spcBef>
                          <a:spcPct val="20000"/>
                        </a:spcBef>
                        <a:buClr>
                          <a:schemeClr val="accent1"/>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2"/>
                        </a:buClr>
                        <a:buFont typeface="Arial" panose="020B0604020202020204" pitchFamily="34" charset="0"/>
                        <a:defRPr>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rgbClr val="B5AE53"/>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rgbClr val="848058"/>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rPr>
                        <a:t>Classe</a:t>
                      </a:r>
                    </a:p>
                  </a:txBody>
                  <a:tcPr marL="91439" marR="9143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0DE"/>
                    </a:solidFill>
                  </a:tcPr>
                </a:tc>
                <a:tc>
                  <a:txBody>
                    <a:bodyPr/>
                    <a:lstStyle>
                      <a:lvl1pPr>
                        <a:spcBef>
                          <a:spcPct val="20000"/>
                        </a:spcBef>
                        <a:buClr>
                          <a:schemeClr val="accent1"/>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2"/>
                        </a:buClr>
                        <a:buFont typeface="Arial" panose="020B0604020202020204" pitchFamily="34" charset="0"/>
                        <a:defRPr>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rgbClr val="B5AE53"/>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rgbClr val="848058"/>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Epsilon</a:t>
                      </a:r>
                      <a:r>
                        <a:rPr kumimoji="0" lang="en-US" altLang="en-US" sz="12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proteobacteria</a:t>
                      </a:r>
                      <a:endParaRPr kumimoji="0" lang="en-US" altLang="en-US" sz="12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endParaRPr>
                    </a:p>
                  </a:txBody>
                  <a:tcPr marL="91439" marR="9143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0DE"/>
                    </a:solidFill>
                  </a:tcPr>
                </a:tc>
                <a:extLst>
                  <a:ext uri="{0D108BD9-81ED-4DB2-BD59-A6C34878D82A}">
                    <a16:rowId xmlns:a16="http://schemas.microsoft.com/office/drawing/2014/main" val="1506565650"/>
                  </a:ext>
                </a:extLst>
              </a:tr>
              <a:tr h="274638">
                <a:tc>
                  <a:txBody>
                    <a:bodyPr/>
                    <a:lstStyle>
                      <a:lvl1pPr>
                        <a:spcBef>
                          <a:spcPct val="20000"/>
                        </a:spcBef>
                        <a:buClr>
                          <a:schemeClr val="accent1"/>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2"/>
                        </a:buClr>
                        <a:buFont typeface="Arial" panose="020B0604020202020204" pitchFamily="34" charset="0"/>
                        <a:defRPr>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rgbClr val="B5AE53"/>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rgbClr val="848058"/>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rPr>
                        <a:t>Ordem</a:t>
                      </a:r>
                    </a:p>
                  </a:txBody>
                  <a:tcPr marL="91439" marR="9143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F0EF"/>
                    </a:solidFill>
                  </a:tcPr>
                </a:tc>
                <a:tc>
                  <a:txBody>
                    <a:bodyPr/>
                    <a:lstStyle>
                      <a:lvl1pPr>
                        <a:spcBef>
                          <a:spcPct val="20000"/>
                        </a:spcBef>
                        <a:buClr>
                          <a:schemeClr val="accent1"/>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2"/>
                        </a:buClr>
                        <a:buFont typeface="Arial" panose="020B0604020202020204" pitchFamily="34" charset="0"/>
                        <a:defRPr>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rgbClr val="B5AE53"/>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rgbClr val="848058"/>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rPr>
                        <a:t>Campylobacterales</a:t>
                      </a:r>
                    </a:p>
                  </a:txBody>
                  <a:tcPr marL="91439" marR="9143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F0EF"/>
                    </a:solidFill>
                  </a:tcPr>
                </a:tc>
                <a:extLst>
                  <a:ext uri="{0D108BD9-81ED-4DB2-BD59-A6C34878D82A}">
                    <a16:rowId xmlns:a16="http://schemas.microsoft.com/office/drawing/2014/main" val="4130060173"/>
                  </a:ext>
                </a:extLst>
              </a:tr>
              <a:tr h="274638">
                <a:tc>
                  <a:txBody>
                    <a:bodyPr/>
                    <a:lstStyle>
                      <a:lvl1pPr>
                        <a:spcBef>
                          <a:spcPct val="20000"/>
                        </a:spcBef>
                        <a:buClr>
                          <a:schemeClr val="accent1"/>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2"/>
                        </a:buClr>
                        <a:buFont typeface="Arial" panose="020B0604020202020204" pitchFamily="34" charset="0"/>
                        <a:defRPr>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rgbClr val="B5AE53"/>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rgbClr val="848058"/>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rPr>
                        <a:t>Família</a:t>
                      </a:r>
                    </a:p>
                  </a:txBody>
                  <a:tcPr marL="91439" marR="9143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0DE"/>
                    </a:solidFill>
                  </a:tcPr>
                </a:tc>
                <a:tc>
                  <a:txBody>
                    <a:bodyPr/>
                    <a:lstStyle>
                      <a:lvl1pPr>
                        <a:spcBef>
                          <a:spcPct val="20000"/>
                        </a:spcBef>
                        <a:buClr>
                          <a:schemeClr val="accent1"/>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2"/>
                        </a:buClr>
                        <a:buFont typeface="Arial" panose="020B0604020202020204" pitchFamily="34" charset="0"/>
                        <a:defRPr>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rgbClr val="B5AE53"/>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rgbClr val="848058"/>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rPr>
                        <a:t>Helicobacteraceae</a:t>
                      </a:r>
                    </a:p>
                  </a:txBody>
                  <a:tcPr marL="91439" marR="9143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0DE"/>
                    </a:solidFill>
                  </a:tcPr>
                </a:tc>
                <a:extLst>
                  <a:ext uri="{0D108BD9-81ED-4DB2-BD59-A6C34878D82A}">
                    <a16:rowId xmlns:a16="http://schemas.microsoft.com/office/drawing/2014/main" val="333317944"/>
                  </a:ext>
                </a:extLst>
              </a:tr>
              <a:tr h="274638">
                <a:tc>
                  <a:txBody>
                    <a:bodyPr/>
                    <a:lstStyle>
                      <a:lvl1pPr>
                        <a:spcBef>
                          <a:spcPct val="20000"/>
                        </a:spcBef>
                        <a:buClr>
                          <a:schemeClr val="accent1"/>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2"/>
                        </a:buClr>
                        <a:buFont typeface="Arial" panose="020B0604020202020204" pitchFamily="34" charset="0"/>
                        <a:defRPr>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rgbClr val="B5AE53"/>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rgbClr val="848058"/>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rPr>
                        <a:t>Gênero</a:t>
                      </a:r>
                    </a:p>
                  </a:txBody>
                  <a:tcPr marL="91439" marR="9143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F0EF"/>
                    </a:solidFill>
                  </a:tcPr>
                </a:tc>
                <a:tc>
                  <a:txBody>
                    <a:bodyPr/>
                    <a:lstStyle>
                      <a:lvl1pPr>
                        <a:spcBef>
                          <a:spcPct val="20000"/>
                        </a:spcBef>
                        <a:buClr>
                          <a:schemeClr val="accent1"/>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2"/>
                        </a:buClr>
                        <a:buFont typeface="Arial" panose="020B0604020202020204" pitchFamily="34" charset="0"/>
                        <a:defRPr>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rgbClr val="B5AE53"/>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rgbClr val="848058"/>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1" u="none" strike="noStrike" cap="none" normalizeH="0" baseline="0">
                          <a:ln>
                            <a:noFill/>
                          </a:ln>
                          <a:solidFill>
                            <a:srgbClr val="000000"/>
                          </a:solidFill>
                          <a:effectLst/>
                          <a:latin typeface="Century Gothic" panose="020B0502020202020204" pitchFamily="34" charset="0"/>
                          <a:ea typeface="MS PGothic" panose="020B0600070205080204" pitchFamily="34" charset="-128"/>
                        </a:rPr>
                        <a:t>Helicobacter</a:t>
                      </a:r>
                    </a:p>
                  </a:txBody>
                  <a:tcPr marL="91439" marR="9143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F0EF"/>
                    </a:solidFill>
                  </a:tcPr>
                </a:tc>
                <a:extLst>
                  <a:ext uri="{0D108BD9-81ED-4DB2-BD59-A6C34878D82A}">
                    <a16:rowId xmlns:a16="http://schemas.microsoft.com/office/drawing/2014/main" val="2600138970"/>
                  </a:ext>
                </a:extLst>
              </a:tr>
              <a:tr h="274638">
                <a:tc>
                  <a:txBody>
                    <a:bodyPr/>
                    <a:lstStyle>
                      <a:lvl1pPr>
                        <a:spcBef>
                          <a:spcPct val="20000"/>
                        </a:spcBef>
                        <a:buClr>
                          <a:schemeClr val="accent1"/>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2"/>
                        </a:buClr>
                        <a:buFont typeface="Arial" panose="020B0604020202020204" pitchFamily="34" charset="0"/>
                        <a:defRPr>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rgbClr val="B5AE53"/>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rgbClr val="848058"/>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entury Gothic" panose="020B0502020202020204" pitchFamily="34" charset="0"/>
                          <a:ea typeface="MS PGothic" panose="020B0600070205080204" pitchFamily="34" charset="-128"/>
                        </a:rPr>
                        <a:t>Espécie</a:t>
                      </a:r>
                    </a:p>
                  </a:txBody>
                  <a:tcPr marL="91439" marR="9143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0DE"/>
                    </a:solidFill>
                  </a:tcPr>
                </a:tc>
                <a:tc>
                  <a:txBody>
                    <a:bodyPr/>
                    <a:lstStyle>
                      <a:lvl1pPr>
                        <a:spcBef>
                          <a:spcPct val="20000"/>
                        </a:spcBef>
                        <a:buClr>
                          <a:schemeClr val="accent1"/>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1pPr>
                      <a:lvl2pPr marL="742950" indent="-285750">
                        <a:spcBef>
                          <a:spcPct val="20000"/>
                        </a:spcBef>
                        <a:buClr>
                          <a:schemeClr val="accent2"/>
                        </a:buClr>
                        <a:buFont typeface="Arial" panose="020B0604020202020204" pitchFamily="34" charset="0"/>
                        <a:defRPr>
                          <a:solidFill>
                            <a:schemeClr val="tx2"/>
                          </a:solidFill>
                          <a:latin typeface="Century Gothic" panose="020B0502020202020204" pitchFamily="34" charset="0"/>
                          <a:ea typeface="MS PGothic" panose="020B0600070205080204" pitchFamily="34" charset="-128"/>
                        </a:defRPr>
                      </a:lvl2pPr>
                      <a:lvl3pPr marL="1143000" indent="-228600">
                        <a:spcBef>
                          <a:spcPct val="20000"/>
                        </a:spcBef>
                        <a:buClr>
                          <a:srgbClr val="B5AE53"/>
                        </a:buClr>
                        <a:buFont typeface="Arial" panose="020B0604020202020204" pitchFamily="34" charset="0"/>
                        <a:defRPr sz="2000">
                          <a:solidFill>
                            <a:schemeClr val="tx2"/>
                          </a:solidFill>
                          <a:latin typeface="Century Gothic" panose="020B0502020202020204" pitchFamily="34" charset="0"/>
                          <a:ea typeface="MS PGothic" panose="020B0600070205080204" pitchFamily="34" charset="-128"/>
                        </a:defRPr>
                      </a:lvl3pPr>
                      <a:lvl4pPr marL="1600200" indent="-228600">
                        <a:spcBef>
                          <a:spcPct val="20000"/>
                        </a:spcBef>
                        <a:buClr>
                          <a:srgbClr val="848058"/>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4pPr>
                      <a:lvl5pPr marL="2057400" indent="-228600">
                        <a:spcBef>
                          <a:spcPct val="20000"/>
                        </a:spcBef>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lr>
                          <a:srgbClr val="E8B54D"/>
                        </a:buClr>
                        <a:buFont typeface="Arial" panose="020B0604020202020204" pitchFamily="34" charset="0"/>
                        <a:defRPr sz="1400">
                          <a:solidFill>
                            <a:schemeClr val="tx2"/>
                          </a:solidFill>
                          <a:latin typeface="Century Gothic" panose="020B0502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1" u="none" strike="noStrike" cap="none" normalizeH="0" baseline="0">
                          <a:ln>
                            <a:noFill/>
                          </a:ln>
                          <a:solidFill>
                            <a:srgbClr val="000000"/>
                          </a:solidFill>
                          <a:effectLst/>
                          <a:latin typeface="Arial" panose="020B0604020202020204" pitchFamily="34" charset="0"/>
                          <a:ea typeface="MS PGothic" panose="020B0600070205080204" pitchFamily="34" charset="-128"/>
                        </a:rPr>
                        <a:t>H. pylori</a:t>
                      </a:r>
                      <a:endParaRPr kumimoji="0" lang="en-US" altLang="en-US" sz="1200" b="0" i="1" u="none" strike="noStrike" cap="none" normalizeH="0" baseline="0">
                        <a:ln>
                          <a:noFill/>
                        </a:ln>
                        <a:solidFill>
                          <a:srgbClr val="000000"/>
                        </a:solidFill>
                        <a:effectLst/>
                        <a:latin typeface="Century Gothic" panose="020B0502020202020204" pitchFamily="34" charset="0"/>
                        <a:ea typeface="MS PGothic" panose="020B0600070205080204" pitchFamily="34" charset="-128"/>
                      </a:endParaRPr>
                    </a:p>
                  </a:txBody>
                  <a:tcPr marL="91439" marR="9143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0DE"/>
                    </a:solidFill>
                  </a:tcPr>
                </a:tc>
                <a:extLst>
                  <a:ext uri="{0D108BD9-81ED-4DB2-BD59-A6C34878D82A}">
                    <a16:rowId xmlns:a16="http://schemas.microsoft.com/office/drawing/2014/main" val="782040128"/>
                  </a:ext>
                </a:extLst>
              </a:tr>
            </a:tbl>
          </a:graphicData>
        </a:graphic>
      </p:graphicFrame>
      <p:pic>
        <p:nvPicPr>
          <p:cNvPr id="30807" name="Picture 6">
            <a:extLst>
              <a:ext uri="{FF2B5EF4-FFF2-40B4-BE49-F238E27FC236}">
                <a16:creationId xmlns:a16="http://schemas.microsoft.com/office/drawing/2014/main" id="{BA60474E-C762-6442-85B8-CE178DAA8F0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2332410"/>
            <a:ext cx="2519363" cy="174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8" name="Picture 7">
            <a:extLst>
              <a:ext uri="{FF2B5EF4-FFF2-40B4-BE49-F238E27FC236}">
                <a16:creationId xmlns:a16="http://schemas.microsoft.com/office/drawing/2014/main" id="{6349BBDE-083C-B84C-9459-4057CDE2F81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56325" y="2556247"/>
            <a:ext cx="2519363"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9" name="Picture 8">
            <a:extLst>
              <a:ext uri="{FF2B5EF4-FFF2-40B4-BE49-F238E27FC236}">
                <a16:creationId xmlns:a16="http://schemas.microsoft.com/office/drawing/2014/main" id="{A1A75AF5-B72F-1240-A511-88DEB9AA10A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8313" y="2267322"/>
            <a:ext cx="237490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armacêutico">
  <a:themeElements>
    <a:clrScheme name="Custom 2">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0099FF"/>
      </a:hlink>
      <a:folHlink>
        <a:srgbClr val="B2B2B2"/>
      </a:folHlink>
    </a:clrScheme>
    <a:fontScheme name="Farmacêutico">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armacêutico">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6127</TotalTime>
  <Words>3378</Words>
  <Application>Microsoft Macintosh PowerPoint</Application>
  <PresentationFormat>On-screen Show (4:3)</PresentationFormat>
  <Paragraphs>509</Paragraphs>
  <Slides>52</Slides>
  <Notes>15</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5" baseType="lpstr">
      <vt:lpstr>-apple-system</vt:lpstr>
      <vt:lpstr>Arial</vt:lpstr>
      <vt:lpstr>Arial</vt:lpstr>
      <vt:lpstr>Book Antiqua</vt:lpstr>
      <vt:lpstr>Calibri</vt:lpstr>
      <vt:lpstr>Century Gothic</vt:lpstr>
      <vt:lpstr>Harding</vt:lpstr>
      <vt:lpstr>inherit</vt:lpstr>
      <vt:lpstr>MuseoSans</vt:lpstr>
      <vt:lpstr>Times New Roman</vt:lpstr>
      <vt:lpstr>Wingdings</vt:lpstr>
      <vt:lpstr>Farmacêutico</vt:lpstr>
      <vt:lpstr>CorelPhotoPaint.Image.8</vt:lpstr>
      <vt:lpstr>MICROBIOMA HUMANO</vt:lpstr>
      <vt:lpstr>Tópicos</vt:lpstr>
      <vt:lpstr>PowerPoint Presentation</vt:lpstr>
      <vt:lpstr>Métodos genotípicos filogenia do rRNA 16S</vt:lpstr>
      <vt:lpstr>PowerPoint Presentation</vt:lpstr>
      <vt:lpstr>Árvore da vida</vt:lpstr>
      <vt:lpstr>Filogenia das Bacterias</vt:lpstr>
      <vt:lpstr>PowerPoint Presentation</vt:lpstr>
      <vt:lpstr>PowerPoint Presentation</vt:lpstr>
      <vt:lpstr>PowerPoint Presentation</vt:lpstr>
      <vt:lpstr>PowerPoint Presentation</vt:lpstr>
      <vt:lpstr>PowerPoint Presentation</vt:lpstr>
      <vt:lpstr>Microbiota tópicos</vt:lpstr>
      <vt:lpstr>Microbiota Definição</vt:lpstr>
      <vt:lpstr>Microbiota Tipos</vt:lpstr>
      <vt:lpstr>Mais algumas definições…</vt:lpstr>
      <vt:lpstr>PowerPoint Presentation</vt:lpstr>
      <vt:lpstr>PowerPoint Presentation</vt:lpstr>
      <vt:lpstr>PowerPoint Presentation</vt:lpstr>
      <vt:lpstr>PowerPoint Presentation</vt:lpstr>
      <vt:lpstr>PowerPoint Presentation</vt:lpstr>
      <vt:lpstr>PowerPoint Presentation</vt:lpstr>
      <vt:lpstr>Cesária Vs Natural</vt:lpstr>
      <vt:lpstr>Alterações na microbiota intestinal Primeiro ano de vida</vt:lpstr>
      <vt:lpstr>PowerPoint Presentation</vt:lpstr>
      <vt:lpstr>PowerPoint Presentation</vt:lpstr>
      <vt:lpstr>Distribuição no TGI</vt:lpstr>
      <vt:lpstr>PowerPoint Presentation</vt:lpstr>
      <vt:lpstr>PowerPoint Presentation</vt:lpstr>
      <vt:lpstr>Microbiota - Função</vt:lpstr>
      <vt:lpstr>Contribuições metabólicas de micro-organismos intestinais</vt:lpstr>
      <vt:lpstr>Microbiota humana Interações nutricionais</vt:lpstr>
      <vt:lpstr>Interações da microbiota na terapia medicamentosa</vt:lpstr>
      <vt:lpstr>Microbiota: potencialmente patogênicas</vt:lpstr>
      <vt:lpstr>Disbioses</vt:lpstr>
      <vt:lpstr>PowerPoint Presentation</vt:lpstr>
      <vt:lpstr>PowerPoint Presentation</vt:lpstr>
      <vt:lpstr>PowerPoint Presentation</vt:lpstr>
      <vt:lpstr>Microbiota intestinal novos vínculos com doenças e disbioses emergentes</vt:lpstr>
      <vt:lpstr>Diversidade Bacteriana na Doença</vt:lpstr>
      <vt:lpstr>Microbiota no tratamento/prevenção Probiótico</vt:lpstr>
      <vt:lpstr>Alimentos Funcionais Probiótico / Prebiótico</vt:lpstr>
      <vt:lpstr>PowerPoint Presentation</vt:lpstr>
      <vt:lpstr>Microbiota no tratamento Transplante Fecal (FMT)</vt:lpstr>
      <vt:lpstr>Transplante Fecal</vt:lpstr>
      <vt:lpstr>Projeto Microbioma Humano "Individuo Saudável"</vt:lpstr>
      <vt:lpstr>Metrópole bacteriana</vt:lpstr>
      <vt:lpstr>Metagenômica oral</vt:lpstr>
      <vt:lpstr>Metagenômica oral</vt:lpstr>
      <vt:lpstr>Nova visão da microbiota</vt:lpstr>
      <vt:lpstr>Referências</vt:lpstr>
      <vt:lpstr>Bibliografia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Wilson</dc:creator>
  <cp:lastModifiedBy>Cristiane Rodrigues Guzzo Carvalho Carvalho</cp:lastModifiedBy>
  <cp:revision>289</cp:revision>
  <cp:lastPrinted>2016-03-08T21:34:13Z</cp:lastPrinted>
  <dcterms:created xsi:type="dcterms:W3CDTF">2011-02-26T14:53:23Z</dcterms:created>
  <dcterms:modified xsi:type="dcterms:W3CDTF">2022-09-27T10:53:40Z</dcterms:modified>
</cp:coreProperties>
</file>