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8" r:id="rId3"/>
    <p:sldId id="265" r:id="rId4"/>
    <p:sldId id="263" r:id="rId5"/>
    <p:sldId id="264" r:id="rId6"/>
    <p:sldId id="260" r:id="rId7"/>
    <p:sldId id="261" r:id="rId8"/>
    <p:sldId id="262" r:id="rId9"/>
    <p:sldId id="266" r:id="rId10"/>
    <p:sldId id="270" r:id="rId11"/>
    <p:sldId id="269" r:id="rId12"/>
    <p:sldId id="267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54D"/>
    <a:srgbClr val="BAF375"/>
    <a:srgbClr val="CC0099"/>
    <a:srgbClr val="F48562"/>
    <a:srgbClr val="C00000"/>
    <a:srgbClr val="F892DD"/>
    <a:srgbClr val="1A8C92"/>
    <a:srgbClr val="70E2CF"/>
    <a:srgbClr val="C525C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477" autoAdjust="0"/>
  </p:normalViewPr>
  <p:slideViewPr>
    <p:cSldViewPr snapToGrid="0">
      <p:cViewPr varScale="1">
        <p:scale>
          <a:sx n="75" d="100"/>
          <a:sy n="75" d="100"/>
        </p:scale>
        <p:origin x="72" y="118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E0A686-31DD-4D80-BD7D-0A1ED548C36F}" type="datetime1">
              <a:rPr lang="pt-BR" smtClean="0"/>
              <a:t>04/06/2020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BFB1-B1DD-485D-B5FF-4512CE4DC35A}" type="datetime1">
              <a:rPr lang="pt-BR" smtClean="0"/>
              <a:pPr/>
              <a:t>04/06/2020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20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cxnSp>
        <p:nvCxnSpPr>
          <p:cNvPr id="5" name="Conector reto 4" descr="Linha divisória do Slide de título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arcadores de Imagem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51" name="Octó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5" name="Espaço Reservado para o Número do Slid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a livre: Forma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8" name="Forma livre: Forma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9" name="Forma livre: Forma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0" name="Forma livre: Forma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2" name="Forma livre: Forma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38" name="Espaço Reservado para Imagem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29254" y="4835817"/>
            <a:ext cx="84492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9" name="Espaço Reservado para Imagem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29254" y="3271181"/>
            <a:ext cx="84492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0" name="Espaço Reservado para Imagem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329254" y="1706545"/>
            <a:ext cx="84492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tângulo arredondado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45" name="Retângulo arredondado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7" name="Retângulo arredondado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8" name="Retângulo arredondado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Texto destacado pode ir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Inserir ou arrastar e soltar a imagem aqui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rcadores de Imagem de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4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  <p:sp>
        <p:nvSpPr>
          <p:cNvPr id="20" name="Espaço Reservado para Imagem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Imagem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Imagem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Cabeçalho da Seção</a:t>
            </a:r>
          </a:p>
        </p:txBody>
      </p:sp>
      <p:sp>
        <p:nvSpPr>
          <p:cNvPr id="27" name="Espaço Reservado para Texto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Cabeçalho da Seção</a:t>
            </a:r>
          </a:p>
        </p:txBody>
      </p:sp>
      <p:sp>
        <p:nvSpPr>
          <p:cNvPr id="28" name="Espaço Reservado para Texto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Cabeçalho da Seção</a:t>
            </a:r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Espaço Reservado para Texto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pt-BR" dirty="0"/>
              <a:t>1</a:t>
            </a:r>
          </a:p>
        </p:txBody>
      </p:sp>
      <p:sp>
        <p:nvSpPr>
          <p:cNvPr id="32" name="Espaço Reservado para Texto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pt-BR" dirty="0"/>
              <a:t>2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pt-BR" dirty="0"/>
              <a:t>3</a:t>
            </a:r>
          </a:p>
        </p:txBody>
      </p:sp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Descrição da Seção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Descrição da Seção</a:t>
            </a:r>
          </a:p>
        </p:txBody>
      </p:sp>
      <p:sp>
        <p:nvSpPr>
          <p:cNvPr id="39" name="Espaço Reservado para Texto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Descrição da Seção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Título da seção 1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pt-BR" dirty="0"/>
              <a:t>Título da seção 2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pt-BR" dirty="0"/>
              <a:t>Título da seção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  <p:cxnSp>
        <p:nvCxnSpPr>
          <p:cNvPr id="15" name="Conector de seta em linha reta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Ano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Ano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8" name="Espaço Reservado para Text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9" name="Espaço Reservado para Text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0" name="Espaço Reservado para Text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3" name="Espaço Reservado para Text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4" name="Espaço Reservado para Text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5" name="Espaço Reservado para Text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7" name="Espaço Reservado para Text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8" name="Espaço Reservado para Text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9" name="Espaço Reservado para Text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item</a:t>
            </a:r>
          </a:p>
        </p:txBody>
      </p:sp>
      <p:sp>
        <p:nvSpPr>
          <p:cNvPr id="50" name="Espaço Reservado para Text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Mês, Ano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Imagem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Imagem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6" name="Espaço Reservado para Imagem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7" name="Espaço Reservado para Imagem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Imagem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t-BR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, sem elementos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 Gr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Inserir ou arrastar e soltar a imagem aqui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os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4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5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2" name="Espaço Reservado para Imagem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3" name="Espaço Reservado para Imagem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4" name="Espaço Reservado para Imagem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5" name="Espaço Reservado para Imagem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rcadores de imagem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Espaço Reservado para Imagem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8" name="Espaço Reservado para Imagem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9" name="Espaço Reservado para Imagem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51" name="Octó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5" name="Espaço Reservado para o Número do Slid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ógono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1200" dirty="0">
                <a:solidFill>
                  <a:schemeClr val="tx2"/>
                </a:solidFill>
                <a:latin typeface="+mj-lt"/>
              </a:rPr>
              <a:t>Seu Logotipo ou Nome Aqui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7787910" y="4101353"/>
            <a:ext cx="3980330" cy="1734480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 descr="Linha divisória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57995" y="242290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355354" y="672353"/>
            <a:ext cx="3980330" cy="3886200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299" t="3689" r="1408" b="2717"/>
          <a:stretch/>
        </p:blipFill>
        <p:spPr>
          <a:xfrm>
            <a:off x="1577788" y="243310"/>
            <a:ext cx="9197788" cy="648148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289" y="2221259"/>
            <a:ext cx="7202786" cy="1449788"/>
          </a:xfrm>
        </p:spPr>
        <p:txBody>
          <a:bodyPr rtlCol="0"/>
          <a:lstStyle/>
          <a:p>
            <a:pPr rtl="0"/>
            <a:r>
              <a:rPr lang="pt-BR" dirty="0"/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53015" y="2406833"/>
            <a:ext cx="5447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+mj-lt"/>
              </a:rPr>
              <a:t>Saúde nos territórios da arte e cultura</a:t>
            </a:r>
          </a:p>
        </p:txBody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22729" y="1411941"/>
            <a:ext cx="11551024" cy="4521719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24435" y="1099898"/>
            <a:ext cx="11430000" cy="4607818"/>
          </a:xfrm>
          <a:custGeom>
            <a:avLst/>
            <a:gdLst>
              <a:gd name="connsiteX0" fmla="*/ 0 w 11430000"/>
              <a:gd name="connsiteY0" fmla="*/ 1145761 h 4607818"/>
              <a:gd name="connsiteX1" fmla="*/ 1129553 w 11430000"/>
              <a:gd name="connsiteY1" fmla="*/ 2761 h 4607818"/>
              <a:gd name="connsiteX2" fmla="*/ 2380130 w 11430000"/>
              <a:gd name="connsiteY2" fmla="*/ 957502 h 4607818"/>
              <a:gd name="connsiteX3" fmla="*/ 4935071 w 11430000"/>
              <a:gd name="connsiteY3" fmla="*/ 4534420 h 4607818"/>
              <a:gd name="connsiteX4" fmla="*/ 7732059 w 11430000"/>
              <a:gd name="connsiteY4" fmla="*/ 3458655 h 4607818"/>
              <a:gd name="connsiteX5" fmla="*/ 9937377 w 11430000"/>
              <a:gd name="connsiteY5" fmla="*/ 4547867 h 4607818"/>
              <a:gd name="connsiteX6" fmla="*/ 11430000 w 11430000"/>
              <a:gd name="connsiteY6" fmla="*/ 2759408 h 46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4607818">
                <a:moveTo>
                  <a:pt x="0" y="1145761"/>
                </a:moveTo>
                <a:cubicBezTo>
                  <a:pt x="366432" y="589949"/>
                  <a:pt x="732865" y="34137"/>
                  <a:pt x="1129553" y="2761"/>
                </a:cubicBezTo>
                <a:cubicBezTo>
                  <a:pt x="1526241" y="-28615"/>
                  <a:pt x="1745877" y="202225"/>
                  <a:pt x="2380130" y="957502"/>
                </a:cubicBezTo>
                <a:cubicBezTo>
                  <a:pt x="3014383" y="1712779"/>
                  <a:pt x="4043083" y="4117561"/>
                  <a:pt x="4935071" y="4534420"/>
                </a:cubicBezTo>
                <a:cubicBezTo>
                  <a:pt x="5827059" y="4951279"/>
                  <a:pt x="6898341" y="3456414"/>
                  <a:pt x="7732059" y="3458655"/>
                </a:cubicBezTo>
                <a:cubicBezTo>
                  <a:pt x="8565777" y="3460896"/>
                  <a:pt x="9321054" y="4664408"/>
                  <a:pt x="9937377" y="4547867"/>
                </a:cubicBezTo>
                <a:cubicBezTo>
                  <a:pt x="10553700" y="4431326"/>
                  <a:pt x="11194677" y="3070931"/>
                  <a:pt x="11430000" y="275940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2735" y="114300"/>
            <a:ext cx="12011891" cy="6640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9962">
            <a:off x="596523" y="259497"/>
            <a:ext cx="2179781" cy="224436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7188" t="7273" r="29517" b="45151"/>
          <a:stretch/>
        </p:blipFill>
        <p:spPr>
          <a:xfrm>
            <a:off x="8672377" y="4688563"/>
            <a:ext cx="3282057" cy="18601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9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487" t="8940" r="38551" b="41211"/>
          <a:stretch/>
        </p:blipFill>
        <p:spPr>
          <a:xfrm>
            <a:off x="282388" y="4676445"/>
            <a:ext cx="3195427" cy="18569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/>
          <a:srcRect l="13551" t="13030" r="24744" b="22122"/>
          <a:stretch/>
        </p:blipFill>
        <p:spPr>
          <a:xfrm>
            <a:off x="8703171" y="242047"/>
            <a:ext cx="3235678" cy="191280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388">
            <a:off x="9516861" y="2314745"/>
            <a:ext cx="1992530" cy="199253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2" name="Picture 2" descr="Assassinato de George Floyd gera reações na Europa - Jornal O Glob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15" y="4681443"/>
            <a:ext cx="3362904" cy="18569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Mais de 3,3 mil profissionais da saúde testam positivo para Covid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1"/>
          <a:stretch/>
        </p:blipFill>
        <p:spPr bwMode="auto">
          <a:xfrm>
            <a:off x="403412" y="2657857"/>
            <a:ext cx="2570792" cy="191441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009833" y="234712"/>
            <a:ext cx="10360592" cy="4090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ATUALIDADES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344674" y="1040502"/>
            <a:ext cx="5463864" cy="2138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pt-BR" sz="1600" dirty="0"/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"O que acontece aos corpos diante desse quadro de tentativa de instauração do terror? 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O que acontece aos nossos corpos, quando ficamos diante de discursos e experiências que parecem nos dizer que a vida vale cada vez menos?“</a:t>
            </a:r>
          </a:p>
        </p:txBody>
      </p:sp>
    </p:spTree>
    <p:extLst>
      <p:ext uri="{BB962C8B-B14F-4D97-AF65-F5344CB8AC3E}">
        <p14:creationId xmlns:p14="http://schemas.microsoft.com/office/powerpoint/2010/main" val="395831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35" y="245693"/>
            <a:ext cx="4144929" cy="255355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22729" y="1411941"/>
            <a:ext cx="11551024" cy="4521719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24435" y="1099898"/>
            <a:ext cx="11430000" cy="4607818"/>
          </a:xfrm>
          <a:custGeom>
            <a:avLst/>
            <a:gdLst>
              <a:gd name="connsiteX0" fmla="*/ 0 w 11430000"/>
              <a:gd name="connsiteY0" fmla="*/ 1145761 h 4607818"/>
              <a:gd name="connsiteX1" fmla="*/ 1129553 w 11430000"/>
              <a:gd name="connsiteY1" fmla="*/ 2761 h 4607818"/>
              <a:gd name="connsiteX2" fmla="*/ 2380130 w 11430000"/>
              <a:gd name="connsiteY2" fmla="*/ 957502 h 4607818"/>
              <a:gd name="connsiteX3" fmla="*/ 4935071 w 11430000"/>
              <a:gd name="connsiteY3" fmla="*/ 4534420 h 4607818"/>
              <a:gd name="connsiteX4" fmla="*/ 7732059 w 11430000"/>
              <a:gd name="connsiteY4" fmla="*/ 3458655 h 4607818"/>
              <a:gd name="connsiteX5" fmla="*/ 9937377 w 11430000"/>
              <a:gd name="connsiteY5" fmla="*/ 4547867 h 4607818"/>
              <a:gd name="connsiteX6" fmla="*/ 11430000 w 11430000"/>
              <a:gd name="connsiteY6" fmla="*/ 2759408 h 46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4607818">
                <a:moveTo>
                  <a:pt x="0" y="1145761"/>
                </a:moveTo>
                <a:cubicBezTo>
                  <a:pt x="366432" y="589949"/>
                  <a:pt x="732865" y="34137"/>
                  <a:pt x="1129553" y="2761"/>
                </a:cubicBezTo>
                <a:cubicBezTo>
                  <a:pt x="1526241" y="-28615"/>
                  <a:pt x="1745877" y="202225"/>
                  <a:pt x="2380130" y="957502"/>
                </a:cubicBezTo>
                <a:cubicBezTo>
                  <a:pt x="3014383" y="1712779"/>
                  <a:pt x="4043083" y="4117561"/>
                  <a:pt x="4935071" y="4534420"/>
                </a:cubicBezTo>
                <a:cubicBezTo>
                  <a:pt x="5827059" y="4951279"/>
                  <a:pt x="6898341" y="3456414"/>
                  <a:pt x="7732059" y="3458655"/>
                </a:cubicBezTo>
                <a:cubicBezTo>
                  <a:pt x="8565777" y="3460896"/>
                  <a:pt x="9321054" y="4664408"/>
                  <a:pt x="9937377" y="4547867"/>
                </a:cubicBezTo>
                <a:cubicBezTo>
                  <a:pt x="10553700" y="4431326"/>
                  <a:pt x="11194677" y="3070931"/>
                  <a:pt x="11430000" y="275940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8" y="271571"/>
            <a:ext cx="3374279" cy="26565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92" y="244163"/>
            <a:ext cx="4179983" cy="32826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3054" y="2206566"/>
            <a:ext cx="2426094" cy="343517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22" y="2743344"/>
            <a:ext cx="3343545" cy="22908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6475" y="2108281"/>
            <a:ext cx="2142205" cy="352414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54" y="4833817"/>
            <a:ext cx="3800247" cy="171490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66">
            <a:off x="9496101" y="3261692"/>
            <a:ext cx="2366178" cy="335034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6" y="4591541"/>
            <a:ext cx="3255631" cy="19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22729" y="1411941"/>
            <a:ext cx="11551024" cy="4521719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24435" y="1099898"/>
            <a:ext cx="11430000" cy="4607818"/>
          </a:xfrm>
          <a:custGeom>
            <a:avLst/>
            <a:gdLst>
              <a:gd name="connsiteX0" fmla="*/ 0 w 11430000"/>
              <a:gd name="connsiteY0" fmla="*/ 1145761 h 4607818"/>
              <a:gd name="connsiteX1" fmla="*/ 1129553 w 11430000"/>
              <a:gd name="connsiteY1" fmla="*/ 2761 h 4607818"/>
              <a:gd name="connsiteX2" fmla="*/ 2380130 w 11430000"/>
              <a:gd name="connsiteY2" fmla="*/ 957502 h 4607818"/>
              <a:gd name="connsiteX3" fmla="*/ 4935071 w 11430000"/>
              <a:gd name="connsiteY3" fmla="*/ 4534420 h 4607818"/>
              <a:gd name="connsiteX4" fmla="*/ 7732059 w 11430000"/>
              <a:gd name="connsiteY4" fmla="*/ 3458655 h 4607818"/>
              <a:gd name="connsiteX5" fmla="*/ 9937377 w 11430000"/>
              <a:gd name="connsiteY5" fmla="*/ 4547867 h 4607818"/>
              <a:gd name="connsiteX6" fmla="*/ 11430000 w 11430000"/>
              <a:gd name="connsiteY6" fmla="*/ 2759408 h 46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4607818">
                <a:moveTo>
                  <a:pt x="0" y="1145761"/>
                </a:moveTo>
                <a:cubicBezTo>
                  <a:pt x="366432" y="589949"/>
                  <a:pt x="732865" y="34137"/>
                  <a:pt x="1129553" y="2761"/>
                </a:cubicBezTo>
                <a:cubicBezTo>
                  <a:pt x="1526241" y="-28615"/>
                  <a:pt x="1745877" y="202225"/>
                  <a:pt x="2380130" y="957502"/>
                </a:cubicBezTo>
                <a:cubicBezTo>
                  <a:pt x="3014383" y="1712779"/>
                  <a:pt x="4043083" y="4117561"/>
                  <a:pt x="4935071" y="4534420"/>
                </a:cubicBezTo>
                <a:cubicBezTo>
                  <a:pt x="5827059" y="4951279"/>
                  <a:pt x="6898341" y="3456414"/>
                  <a:pt x="7732059" y="3458655"/>
                </a:cubicBezTo>
                <a:cubicBezTo>
                  <a:pt x="8565777" y="3460896"/>
                  <a:pt x="9321054" y="4664408"/>
                  <a:pt x="9937377" y="4547867"/>
                </a:cubicBezTo>
                <a:cubicBezTo>
                  <a:pt x="10553700" y="4431326"/>
                  <a:pt x="11194677" y="3070931"/>
                  <a:pt x="11430000" y="275940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35697" y="683979"/>
            <a:ext cx="4666469" cy="1665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pt-BR" sz="2800" dirty="0"/>
          </a:p>
          <a:p>
            <a:r>
              <a:rPr lang="pt-BR" sz="2600" b="1" dirty="0"/>
              <a:t>Referências bibliográficas</a:t>
            </a:r>
          </a:p>
          <a:p>
            <a:endParaRPr lang="pt-BR" sz="2600" dirty="0"/>
          </a:p>
          <a:p>
            <a:r>
              <a:rPr lang="pt-BR" sz="2600" dirty="0"/>
              <a:t>LIMA, E. M. F. A. </a:t>
            </a:r>
            <a:r>
              <a:rPr lang="pt-BR" sz="2600" b="1" dirty="0"/>
              <a:t>Saúde nos territórios da Arte e da Cultura. Palestra proferida no Evento de abertura do Projeto Inspira: ações para uma vida saudável. </a:t>
            </a:r>
            <a:r>
              <a:rPr lang="pt-BR" sz="2600" dirty="0"/>
              <a:t>São Paulo: SESC 24 de maio, 2019. </a:t>
            </a:r>
            <a:r>
              <a:rPr lang="pt-BR" sz="2600"/>
              <a:t>Inédito.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13428" y="1499661"/>
            <a:ext cx="4986678" cy="4090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Arthur Ferrari Santos 11837564</a:t>
            </a:r>
          </a:p>
          <a:p>
            <a:pPr>
              <a:spcAft>
                <a:spcPts val="600"/>
              </a:spcAft>
            </a:pPr>
            <a:r>
              <a:rPr lang="pt-BR" sz="2400" dirty="0"/>
              <a:t>Gabriela Oliveira 11794309</a:t>
            </a:r>
          </a:p>
          <a:p>
            <a:pPr>
              <a:spcAft>
                <a:spcPts val="600"/>
              </a:spcAft>
            </a:pPr>
            <a:r>
              <a:rPr lang="pt-BR" sz="2400" dirty="0"/>
              <a:t>Giovanna </a:t>
            </a:r>
            <a:r>
              <a:rPr lang="pt-BR" sz="2400" dirty="0" err="1"/>
              <a:t>Jangarelli</a:t>
            </a:r>
            <a:r>
              <a:rPr lang="pt-BR" sz="2400" dirty="0"/>
              <a:t> 8542288</a:t>
            </a:r>
          </a:p>
          <a:p>
            <a:pPr>
              <a:spcAft>
                <a:spcPts val="600"/>
              </a:spcAft>
            </a:pPr>
            <a:r>
              <a:rPr lang="pt-BR" sz="2400" dirty="0" err="1"/>
              <a:t>Hadassa</a:t>
            </a:r>
            <a:r>
              <a:rPr lang="pt-BR" sz="2400" dirty="0"/>
              <a:t> Souza 11794313</a:t>
            </a:r>
          </a:p>
          <a:p>
            <a:pPr>
              <a:spcAft>
                <a:spcPts val="600"/>
              </a:spcAft>
            </a:pPr>
            <a:r>
              <a:rPr lang="pt-BR" sz="2400" dirty="0" err="1"/>
              <a:t>Helga</a:t>
            </a:r>
            <a:r>
              <a:rPr lang="pt-BR" sz="2400" dirty="0"/>
              <a:t> </a:t>
            </a:r>
            <a:r>
              <a:rPr lang="pt-BR" sz="2400" dirty="0" err="1"/>
              <a:t>Kojima</a:t>
            </a:r>
            <a:r>
              <a:rPr lang="pt-BR" sz="2400" dirty="0"/>
              <a:t> 11856916</a:t>
            </a:r>
          </a:p>
          <a:p>
            <a:pPr>
              <a:spcAft>
                <a:spcPts val="600"/>
              </a:spcAft>
            </a:pPr>
            <a:r>
              <a:rPr lang="pt-BR" sz="2400" dirty="0"/>
              <a:t>Juliana </a:t>
            </a:r>
            <a:r>
              <a:rPr lang="pt-BR" sz="2400" dirty="0" err="1"/>
              <a:t>Cappeletto</a:t>
            </a:r>
            <a:r>
              <a:rPr lang="pt-BR" sz="2400" dirty="0"/>
              <a:t> 11794230</a:t>
            </a:r>
          </a:p>
          <a:p>
            <a:pPr>
              <a:spcAft>
                <a:spcPts val="600"/>
              </a:spcAft>
            </a:pPr>
            <a:r>
              <a:rPr lang="pt-BR" sz="2400" dirty="0" err="1"/>
              <a:t>Nalim</a:t>
            </a:r>
            <a:r>
              <a:rPr lang="pt-BR" sz="2400" dirty="0"/>
              <a:t> Mariano 11877228</a:t>
            </a:r>
          </a:p>
          <a:p>
            <a:pPr>
              <a:spcAft>
                <a:spcPts val="600"/>
              </a:spcAft>
            </a:pPr>
            <a:r>
              <a:rPr lang="es-ES" sz="2400" dirty="0"/>
              <a:t>Rayan </a:t>
            </a:r>
            <a:r>
              <a:rPr lang="es-ES" sz="2400" dirty="0" err="1"/>
              <a:t>Maryo</a:t>
            </a:r>
            <a:r>
              <a:rPr lang="es-ES" sz="2400" dirty="0"/>
              <a:t> </a:t>
            </a:r>
            <a:r>
              <a:rPr lang="es-ES" sz="2400" dirty="0" err="1"/>
              <a:t>Corvine</a:t>
            </a:r>
            <a:r>
              <a:rPr lang="es-ES" sz="2400" dirty="0"/>
              <a:t> Santos 11794247</a:t>
            </a:r>
          </a:p>
          <a:p>
            <a:pPr>
              <a:spcAft>
                <a:spcPts val="600"/>
              </a:spcAft>
            </a:pPr>
            <a:r>
              <a:rPr lang="pt-BR" sz="2400" dirty="0"/>
              <a:t>Thaís Aparecida Sousa Lisboa 11794334</a:t>
            </a:r>
          </a:p>
          <a:p>
            <a:pPr>
              <a:spcAft>
                <a:spcPts val="600"/>
              </a:spcAft>
            </a:pPr>
            <a:endParaRPr lang="es-ES" sz="2400" dirty="0"/>
          </a:p>
          <a:p>
            <a:pPr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9214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409561" y="1374065"/>
            <a:ext cx="3631171" cy="36469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Cultura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22729" y="1411941"/>
            <a:ext cx="11551024" cy="4521719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24435" y="1099898"/>
            <a:ext cx="11430000" cy="4607818"/>
          </a:xfrm>
          <a:custGeom>
            <a:avLst/>
            <a:gdLst>
              <a:gd name="connsiteX0" fmla="*/ 0 w 11430000"/>
              <a:gd name="connsiteY0" fmla="*/ 1145761 h 4607818"/>
              <a:gd name="connsiteX1" fmla="*/ 1129553 w 11430000"/>
              <a:gd name="connsiteY1" fmla="*/ 2761 h 4607818"/>
              <a:gd name="connsiteX2" fmla="*/ 2380130 w 11430000"/>
              <a:gd name="connsiteY2" fmla="*/ 957502 h 4607818"/>
              <a:gd name="connsiteX3" fmla="*/ 4935071 w 11430000"/>
              <a:gd name="connsiteY3" fmla="*/ 4534420 h 4607818"/>
              <a:gd name="connsiteX4" fmla="*/ 7732059 w 11430000"/>
              <a:gd name="connsiteY4" fmla="*/ 3458655 h 4607818"/>
              <a:gd name="connsiteX5" fmla="*/ 9937377 w 11430000"/>
              <a:gd name="connsiteY5" fmla="*/ 4547867 h 4607818"/>
              <a:gd name="connsiteX6" fmla="*/ 11430000 w 11430000"/>
              <a:gd name="connsiteY6" fmla="*/ 2759408 h 46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4607818">
                <a:moveTo>
                  <a:pt x="0" y="1145761"/>
                </a:moveTo>
                <a:cubicBezTo>
                  <a:pt x="366432" y="589949"/>
                  <a:pt x="732865" y="34137"/>
                  <a:pt x="1129553" y="2761"/>
                </a:cubicBezTo>
                <a:cubicBezTo>
                  <a:pt x="1526241" y="-28615"/>
                  <a:pt x="1745877" y="202225"/>
                  <a:pt x="2380130" y="957502"/>
                </a:cubicBezTo>
                <a:cubicBezTo>
                  <a:pt x="3014383" y="1712779"/>
                  <a:pt x="4043083" y="4117561"/>
                  <a:pt x="4935071" y="4534420"/>
                </a:cubicBezTo>
                <a:cubicBezTo>
                  <a:pt x="5827059" y="4951279"/>
                  <a:pt x="6898341" y="3456414"/>
                  <a:pt x="7732059" y="3458655"/>
                </a:cubicBezTo>
                <a:cubicBezTo>
                  <a:pt x="8565777" y="3460896"/>
                  <a:pt x="9321054" y="4664408"/>
                  <a:pt x="9937377" y="4547867"/>
                </a:cubicBezTo>
                <a:cubicBezTo>
                  <a:pt x="10553700" y="4431326"/>
                  <a:pt x="11194677" y="3070931"/>
                  <a:pt x="11430000" y="275940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5492" y="180448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  <a:endParaRPr lang="pt-BR" sz="2000" dirty="0"/>
          </a:p>
          <a:p>
            <a:pPr marL="457200" algn="ctr"/>
            <a:r>
              <a:rPr lang="pt-BR" sz="2400" dirty="0"/>
              <a:t>A cultura é transmitida pelos antepassados, ao mesmo tempo que pode ser transformada pelos indivíduos no presente, esse processo promove o compartilhamento de ideias, formando um coletivo pensante que pode estabelecer práticas de resistência e produção de saúde.</a:t>
            </a:r>
            <a:br>
              <a:rPr lang="pt-BR" dirty="0"/>
            </a:br>
            <a:endParaRPr lang="pt-BR" dirty="0"/>
          </a:p>
        </p:txBody>
      </p:sp>
      <p:pic>
        <p:nvPicPr>
          <p:cNvPr id="7170" name="Picture 2" descr="https://lh4.googleusercontent.com/R2B4KUMwp8Ol6ucswD7tpQ9bQdcsmv1NUta333W2MBpYqeaP9lKI93wJKWx0ZINB8fgtLpXZ9gtLI1wLxT2iCbKPEkU-GgGgg8FmaSbeQIU9bOHPr1zHUqVuDYbZOGS0-0djIb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00" y="1914656"/>
            <a:ext cx="4920694" cy="26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8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18438" y="471477"/>
            <a:ext cx="4087347" cy="55240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r>
              <a:rPr lang="pt-BR" dirty="0">
                <a:solidFill>
                  <a:srgbClr val="00B050"/>
                </a:solidFill>
              </a:rPr>
              <a:t>Processo terapêutico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9393052" y="7893907"/>
            <a:ext cx="2112733" cy="2010546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24435" y="1099898"/>
            <a:ext cx="11430000" cy="4607818"/>
          </a:xfrm>
          <a:custGeom>
            <a:avLst/>
            <a:gdLst>
              <a:gd name="connsiteX0" fmla="*/ 0 w 11430000"/>
              <a:gd name="connsiteY0" fmla="*/ 1145761 h 4607818"/>
              <a:gd name="connsiteX1" fmla="*/ 1129553 w 11430000"/>
              <a:gd name="connsiteY1" fmla="*/ 2761 h 4607818"/>
              <a:gd name="connsiteX2" fmla="*/ 2380130 w 11430000"/>
              <a:gd name="connsiteY2" fmla="*/ 957502 h 4607818"/>
              <a:gd name="connsiteX3" fmla="*/ 4935071 w 11430000"/>
              <a:gd name="connsiteY3" fmla="*/ 4534420 h 4607818"/>
              <a:gd name="connsiteX4" fmla="*/ 7732059 w 11430000"/>
              <a:gd name="connsiteY4" fmla="*/ 3458655 h 4607818"/>
              <a:gd name="connsiteX5" fmla="*/ 9937377 w 11430000"/>
              <a:gd name="connsiteY5" fmla="*/ 4547867 h 4607818"/>
              <a:gd name="connsiteX6" fmla="*/ 11430000 w 11430000"/>
              <a:gd name="connsiteY6" fmla="*/ 2759408 h 46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4607818">
                <a:moveTo>
                  <a:pt x="0" y="1145761"/>
                </a:moveTo>
                <a:cubicBezTo>
                  <a:pt x="366432" y="589949"/>
                  <a:pt x="732865" y="34137"/>
                  <a:pt x="1129553" y="2761"/>
                </a:cubicBezTo>
                <a:cubicBezTo>
                  <a:pt x="1526241" y="-28615"/>
                  <a:pt x="1745877" y="202225"/>
                  <a:pt x="2380130" y="957502"/>
                </a:cubicBezTo>
                <a:cubicBezTo>
                  <a:pt x="3014383" y="1712779"/>
                  <a:pt x="4043083" y="4117561"/>
                  <a:pt x="4935071" y="4534420"/>
                </a:cubicBezTo>
                <a:cubicBezTo>
                  <a:pt x="5827059" y="4951279"/>
                  <a:pt x="6898341" y="3456414"/>
                  <a:pt x="7732059" y="3458655"/>
                </a:cubicBezTo>
                <a:cubicBezTo>
                  <a:pt x="8565777" y="3460896"/>
                  <a:pt x="9321054" y="4664408"/>
                  <a:pt x="9937377" y="4547867"/>
                </a:cubicBezTo>
                <a:cubicBezTo>
                  <a:pt x="10553700" y="4431326"/>
                  <a:pt x="11194677" y="3070931"/>
                  <a:pt x="11430000" y="275940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931773" y="1365818"/>
            <a:ext cx="532798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pt-BR" dirty="0"/>
          </a:p>
          <a:p>
            <a:pPr algn="ctr"/>
            <a:r>
              <a:rPr lang="pt-BR" sz="2400" dirty="0"/>
              <a:t> </a:t>
            </a:r>
          </a:p>
          <a:p>
            <a:pPr algn="ctr"/>
            <a:r>
              <a:rPr lang="pt-BR" sz="2400" dirty="0"/>
              <a:t>O processo terapêutico é indissociável da cultura, linguagem e da criação. Constrói-se a partir da empatia, do cuidado, do respeito aos ritmos e às sensibilidades de cada indivíduo, sem desconsiderar toda uma coletividade e os direitos individuais.</a:t>
            </a:r>
          </a:p>
          <a:p>
            <a:br>
              <a:rPr lang="pt-BR" dirty="0"/>
            </a:br>
            <a:endParaRPr lang="pt-BR" dirty="0"/>
          </a:p>
        </p:txBody>
      </p:sp>
      <p:pic>
        <p:nvPicPr>
          <p:cNvPr id="3074" name="Picture 2" descr="https://lh6.googleusercontent.com/3PXpPXpQvWLFMQcH6fHAV77HtNXrGeHJgiHtm9_x795Yl2hLBKVF4NZC6boMiO83UFMooAklfHwS4DgrZm4vdwaKG2NeGA1sPT-nqHiyQtlj5gy1PkhTvLPN8BFSP5pPLThe0G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06" y="755725"/>
            <a:ext cx="40671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inted leaf line icon - Transparent PNG &amp; SVG vector f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37" y="4851470"/>
            <a:ext cx="1361813" cy="14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Ícone de folhas simples - Baixar PNG/SVG Transparente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51" y="4508650"/>
            <a:ext cx="2168430" cy="21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boço de folha de ramo - Baixar PNG/SVG Transpar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4" y="4508650"/>
            <a:ext cx="1820624" cy="18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8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670796" y="1738366"/>
            <a:ext cx="5790756" cy="2925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4435" y="769657"/>
            <a:ext cx="11340000" cy="432000"/>
          </a:xfrm>
        </p:spPr>
        <p:txBody>
          <a:bodyPr/>
          <a:lstStyle/>
          <a:p>
            <a:r>
              <a:rPr lang="pt-BR" dirty="0">
                <a:solidFill>
                  <a:srgbClr val="CC0099"/>
                </a:solidFill>
              </a:rPr>
              <a:t>Saúde</a:t>
            </a:r>
            <a:r>
              <a:rPr lang="pt-BR" b="1" dirty="0">
                <a:solidFill>
                  <a:srgbClr val="CC0099"/>
                </a:solidFill>
              </a:rPr>
              <a:t>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s://lh4.googleusercontent.com/G6_H_30GrxreJYQ1KLnoU-y8GdmsbAwj_gBlIWJ-2_hrT2yrQ4qh9hWhGgFJeg1MDnT5DQu4wLFDQ-dmX5Mmi_853h5kQWSZQXNpGIIVIc119JKA31SI8V2v1HWL17x13cY5b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1481"/>
          <a:stretch/>
        </p:blipFill>
        <p:spPr bwMode="auto">
          <a:xfrm>
            <a:off x="747794" y="1623716"/>
            <a:ext cx="4476324" cy="37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47794" y="1623716"/>
            <a:ext cx="4476324" cy="3771549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 rot="21335774">
            <a:off x="747793" y="1623716"/>
            <a:ext cx="4476324" cy="3771549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22729" y="1411941"/>
            <a:ext cx="11551024" cy="4521719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24435" y="1099898"/>
            <a:ext cx="11430000" cy="4607818"/>
          </a:xfrm>
          <a:custGeom>
            <a:avLst/>
            <a:gdLst>
              <a:gd name="connsiteX0" fmla="*/ 0 w 11430000"/>
              <a:gd name="connsiteY0" fmla="*/ 1145761 h 4607818"/>
              <a:gd name="connsiteX1" fmla="*/ 1129553 w 11430000"/>
              <a:gd name="connsiteY1" fmla="*/ 2761 h 4607818"/>
              <a:gd name="connsiteX2" fmla="*/ 2380130 w 11430000"/>
              <a:gd name="connsiteY2" fmla="*/ 957502 h 4607818"/>
              <a:gd name="connsiteX3" fmla="*/ 4935071 w 11430000"/>
              <a:gd name="connsiteY3" fmla="*/ 4534420 h 4607818"/>
              <a:gd name="connsiteX4" fmla="*/ 7732059 w 11430000"/>
              <a:gd name="connsiteY4" fmla="*/ 3458655 h 4607818"/>
              <a:gd name="connsiteX5" fmla="*/ 9937377 w 11430000"/>
              <a:gd name="connsiteY5" fmla="*/ 4547867 h 4607818"/>
              <a:gd name="connsiteX6" fmla="*/ 11430000 w 11430000"/>
              <a:gd name="connsiteY6" fmla="*/ 2759408 h 46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4607818">
                <a:moveTo>
                  <a:pt x="0" y="1145761"/>
                </a:moveTo>
                <a:cubicBezTo>
                  <a:pt x="366432" y="589949"/>
                  <a:pt x="732865" y="34137"/>
                  <a:pt x="1129553" y="2761"/>
                </a:cubicBezTo>
                <a:cubicBezTo>
                  <a:pt x="1526241" y="-28615"/>
                  <a:pt x="1745877" y="202225"/>
                  <a:pt x="2380130" y="957502"/>
                </a:cubicBezTo>
                <a:cubicBezTo>
                  <a:pt x="3014383" y="1712779"/>
                  <a:pt x="4043083" y="4117561"/>
                  <a:pt x="4935071" y="4534420"/>
                </a:cubicBezTo>
                <a:cubicBezTo>
                  <a:pt x="5827059" y="4951279"/>
                  <a:pt x="6898341" y="3456414"/>
                  <a:pt x="7732059" y="3458655"/>
                </a:cubicBezTo>
                <a:cubicBezTo>
                  <a:pt x="8565777" y="3460896"/>
                  <a:pt x="9321054" y="4664408"/>
                  <a:pt x="9937377" y="4547867"/>
                </a:cubicBezTo>
                <a:cubicBezTo>
                  <a:pt x="10553700" y="4431326"/>
                  <a:pt x="11194677" y="3070931"/>
                  <a:pt x="11430000" y="275940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084796" y="2103602"/>
            <a:ext cx="5114541" cy="269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800" dirty="0"/>
              <a:t>É a manutenção da vida e o equilíbrio do ser com o meio. Relaciona diversas áreas humanas com a arte e a cultura, sofrendo forte influência delas.</a:t>
            </a:r>
          </a:p>
          <a:p>
            <a:br>
              <a:rPr lang="pt-BR" sz="1200" dirty="0"/>
            </a:br>
            <a:endParaRPr lang="pt-BR" sz="1200" dirty="0"/>
          </a:p>
        </p:txBody>
      </p:sp>
      <p:sp>
        <p:nvSpPr>
          <p:cNvPr id="11" name="Meio-quadro 10"/>
          <p:cNvSpPr/>
          <p:nvPr/>
        </p:nvSpPr>
        <p:spPr>
          <a:xfrm>
            <a:off x="5670796" y="1738366"/>
            <a:ext cx="626294" cy="642284"/>
          </a:xfrm>
          <a:prstGeom prst="halfFrame">
            <a:avLst/>
          </a:prstGeom>
          <a:solidFill>
            <a:srgbClr val="EDE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Meio-quadro 17"/>
          <p:cNvSpPr/>
          <p:nvPr/>
        </p:nvSpPr>
        <p:spPr>
          <a:xfrm rot="10800000">
            <a:off x="10835258" y="4021801"/>
            <a:ext cx="626294" cy="642284"/>
          </a:xfrm>
          <a:prstGeom prst="halfFrame">
            <a:avLst/>
          </a:prstGeom>
          <a:solidFill>
            <a:srgbClr val="EDE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 17"/>
          <p:cNvSpPr/>
          <p:nvPr/>
        </p:nvSpPr>
        <p:spPr>
          <a:xfrm>
            <a:off x="4753155" y="5848709"/>
            <a:ext cx="422694" cy="327804"/>
          </a:xfrm>
          <a:custGeom>
            <a:avLst/>
            <a:gdLst>
              <a:gd name="connsiteX0" fmla="*/ 422694 w 422694"/>
              <a:gd name="connsiteY0" fmla="*/ 189782 h 327804"/>
              <a:gd name="connsiteX1" fmla="*/ 163902 w 422694"/>
              <a:gd name="connsiteY1" fmla="*/ 0 h 327804"/>
              <a:gd name="connsiteX2" fmla="*/ 0 w 422694"/>
              <a:gd name="connsiteY2" fmla="*/ 60385 h 327804"/>
              <a:gd name="connsiteX3" fmla="*/ 8626 w 422694"/>
              <a:gd name="connsiteY3" fmla="*/ 250166 h 327804"/>
              <a:gd name="connsiteX4" fmla="*/ 172528 w 422694"/>
              <a:gd name="connsiteY4" fmla="*/ 327804 h 327804"/>
              <a:gd name="connsiteX5" fmla="*/ 422694 w 422694"/>
              <a:gd name="connsiteY5" fmla="*/ 189782 h 3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694" h="327804">
                <a:moveTo>
                  <a:pt x="422694" y="189782"/>
                </a:moveTo>
                <a:lnTo>
                  <a:pt x="163902" y="0"/>
                </a:lnTo>
                <a:lnTo>
                  <a:pt x="0" y="60385"/>
                </a:lnTo>
                <a:lnTo>
                  <a:pt x="8626" y="250166"/>
                </a:lnTo>
                <a:lnTo>
                  <a:pt x="172528" y="327804"/>
                </a:lnTo>
                <a:lnTo>
                  <a:pt x="422694" y="1897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 16"/>
          <p:cNvSpPr/>
          <p:nvPr/>
        </p:nvSpPr>
        <p:spPr>
          <a:xfrm>
            <a:off x="4252823" y="5693434"/>
            <a:ext cx="319177" cy="474453"/>
          </a:xfrm>
          <a:custGeom>
            <a:avLst/>
            <a:gdLst>
              <a:gd name="connsiteX0" fmla="*/ 77637 w 319177"/>
              <a:gd name="connsiteY0" fmla="*/ 0 h 474453"/>
              <a:gd name="connsiteX1" fmla="*/ 0 w 319177"/>
              <a:gd name="connsiteY1" fmla="*/ 362309 h 474453"/>
              <a:gd name="connsiteX2" fmla="*/ 94890 w 319177"/>
              <a:gd name="connsiteY2" fmla="*/ 474453 h 474453"/>
              <a:gd name="connsiteX3" fmla="*/ 258792 w 319177"/>
              <a:gd name="connsiteY3" fmla="*/ 379562 h 474453"/>
              <a:gd name="connsiteX4" fmla="*/ 319177 w 319177"/>
              <a:gd name="connsiteY4" fmla="*/ 258792 h 474453"/>
              <a:gd name="connsiteX5" fmla="*/ 77637 w 319177"/>
              <a:gd name="connsiteY5" fmla="*/ 0 h 4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177" h="474453">
                <a:moveTo>
                  <a:pt x="77637" y="0"/>
                </a:moveTo>
                <a:lnTo>
                  <a:pt x="0" y="362309"/>
                </a:lnTo>
                <a:lnTo>
                  <a:pt x="94890" y="474453"/>
                </a:lnTo>
                <a:lnTo>
                  <a:pt x="258792" y="379562"/>
                </a:lnTo>
                <a:lnTo>
                  <a:pt x="319177" y="258792"/>
                </a:lnTo>
                <a:lnTo>
                  <a:pt x="7763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4882551" y="4606506"/>
            <a:ext cx="1061049" cy="1112807"/>
          </a:xfrm>
          <a:custGeom>
            <a:avLst/>
            <a:gdLst>
              <a:gd name="connsiteX0" fmla="*/ 388189 w 1061049"/>
              <a:gd name="connsiteY0" fmla="*/ 138022 h 1112807"/>
              <a:gd name="connsiteX1" fmla="*/ 0 w 1061049"/>
              <a:gd name="connsiteY1" fmla="*/ 707366 h 1112807"/>
              <a:gd name="connsiteX2" fmla="*/ 112143 w 1061049"/>
              <a:gd name="connsiteY2" fmla="*/ 1026543 h 1112807"/>
              <a:gd name="connsiteX3" fmla="*/ 439947 w 1061049"/>
              <a:gd name="connsiteY3" fmla="*/ 1112807 h 1112807"/>
              <a:gd name="connsiteX4" fmla="*/ 733245 w 1061049"/>
              <a:gd name="connsiteY4" fmla="*/ 1000664 h 1112807"/>
              <a:gd name="connsiteX5" fmla="*/ 948906 w 1061049"/>
              <a:gd name="connsiteY5" fmla="*/ 776377 h 1112807"/>
              <a:gd name="connsiteX6" fmla="*/ 966158 w 1061049"/>
              <a:gd name="connsiteY6" fmla="*/ 681486 h 1112807"/>
              <a:gd name="connsiteX7" fmla="*/ 966158 w 1061049"/>
              <a:gd name="connsiteY7" fmla="*/ 603849 h 1112807"/>
              <a:gd name="connsiteX8" fmla="*/ 1061049 w 1061049"/>
              <a:gd name="connsiteY8" fmla="*/ 500332 h 1112807"/>
              <a:gd name="connsiteX9" fmla="*/ 974785 w 1061049"/>
              <a:gd name="connsiteY9" fmla="*/ 431320 h 1112807"/>
              <a:gd name="connsiteX10" fmla="*/ 914400 w 1061049"/>
              <a:gd name="connsiteY10" fmla="*/ 172528 h 1112807"/>
              <a:gd name="connsiteX11" fmla="*/ 707366 w 1061049"/>
              <a:gd name="connsiteY11" fmla="*/ 163902 h 1112807"/>
              <a:gd name="connsiteX12" fmla="*/ 603849 w 1061049"/>
              <a:gd name="connsiteY12" fmla="*/ 0 h 1112807"/>
              <a:gd name="connsiteX13" fmla="*/ 517585 w 1061049"/>
              <a:gd name="connsiteY13" fmla="*/ 207034 h 1112807"/>
              <a:gd name="connsiteX14" fmla="*/ 388189 w 1061049"/>
              <a:gd name="connsiteY14" fmla="*/ 138022 h 111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1049" h="1112807">
                <a:moveTo>
                  <a:pt x="388189" y="138022"/>
                </a:moveTo>
                <a:lnTo>
                  <a:pt x="0" y="707366"/>
                </a:lnTo>
                <a:lnTo>
                  <a:pt x="112143" y="1026543"/>
                </a:lnTo>
                <a:lnTo>
                  <a:pt x="439947" y="1112807"/>
                </a:lnTo>
                <a:lnTo>
                  <a:pt x="733245" y="1000664"/>
                </a:lnTo>
                <a:lnTo>
                  <a:pt x="948906" y="776377"/>
                </a:lnTo>
                <a:lnTo>
                  <a:pt x="966158" y="681486"/>
                </a:lnTo>
                <a:lnTo>
                  <a:pt x="966158" y="603849"/>
                </a:lnTo>
                <a:lnTo>
                  <a:pt x="1061049" y="500332"/>
                </a:lnTo>
                <a:lnTo>
                  <a:pt x="974785" y="431320"/>
                </a:lnTo>
                <a:lnTo>
                  <a:pt x="914400" y="172528"/>
                </a:lnTo>
                <a:lnTo>
                  <a:pt x="707366" y="163902"/>
                </a:lnTo>
                <a:lnTo>
                  <a:pt x="603849" y="0"/>
                </a:lnTo>
                <a:lnTo>
                  <a:pt x="517585" y="207034"/>
                </a:lnTo>
                <a:lnTo>
                  <a:pt x="388189" y="1380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r>
              <a:rPr lang="pt-BR" dirty="0">
                <a:solidFill>
                  <a:srgbClr val="1A8C92"/>
                </a:solidFill>
              </a:rPr>
              <a:t>Sociedade do espetáculo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4008999" y="6918375"/>
            <a:ext cx="11551024" cy="4521719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24435" y="1099898"/>
            <a:ext cx="11430000" cy="4607818"/>
          </a:xfrm>
          <a:custGeom>
            <a:avLst/>
            <a:gdLst>
              <a:gd name="connsiteX0" fmla="*/ 0 w 11430000"/>
              <a:gd name="connsiteY0" fmla="*/ 1145761 h 4607818"/>
              <a:gd name="connsiteX1" fmla="*/ 1129553 w 11430000"/>
              <a:gd name="connsiteY1" fmla="*/ 2761 h 4607818"/>
              <a:gd name="connsiteX2" fmla="*/ 2380130 w 11430000"/>
              <a:gd name="connsiteY2" fmla="*/ 957502 h 4607818"/>
              <a:gd name="connsiteX3" fmla="*/ 4935071 w 11430000"/>
              <a:gd name="connsiteY3" fmla="*/ 4534420 h 4607818"/>
              <a:gd name="connsiteX4" fmla="*/ 7732059 w 11430000"/>
              <a:gd name="connsiteY4" fmla="*/ 3458655 h 4607818"/>
              <a:gd name="connsiteX5" fmla="*/ 9937377 w 11430000"/>
              <a:gd name="connsiteY5" fmla="*/ 4547867 h 4607818"/>
              <a:gd name="connsiteX6" fmla="*/ 11430000 w 11430000"/>
              <a:gd name="connsiteY6" fmla="*/ 2759408 h 46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4607818">
                <a:moveTo>
                  <a:pt x="0" y="1145761"/>
                </a:moveTo>
                <a:cubicBezTo>
                  <a:pt x="366432" y="589949"/>
                  <a:pt x="732865" y="34137"/>
                  <a:pt x="1129553" y="2761"/>
                </a:cubicBezTo>
                <a:cubicBezTo>
                  <a:pt x="1526241" y="-28615"/>
                  <a:pt x="1745877" y="202225"/>
                  <a:pt x="2380130" y="957502"/>
                </a:cubicBezTo>
                <a:cubicBezTo>
                  <a:pt x="3014383" y="1712779"/>
                  <a:pt x="4043083" y="4117561"/>
                  <a:pt x="4935071" y="4534420"/>
                </a:cubicBezTo>
                <a:cubicBezTo>
                  <a:pt x="5827059" y="4951279"/>
                  <a:pt x="6898341" y="3456414"/>
                  <a:pt x="7732059" y="3458655"/>
                </a:cubicBezTo>
                <a:cubicBezTo>
                  <a:pt x="8565777" y="3460896"/>
                  <a:pt x="9321054" y="4664408"/>
                  <a:pt x="9937377" y="4547867"/>
                </a:cubicBezTo>
                <a:cubicBezTo>
                  <a:pt x="10553700" y="4431326"/>
                  <a:pt x="11194677" y="3070931"/>
                  <a:pt x="11430000" y="275940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https://lh5.googleusercontent.com/tT4yyxmqk6fv0YmgpsU_fy2TF2w__o2SmAWcADjdHvH12RvGLIIlP3g1Funzxiyku2RpSuQiW1eMwKEgxIMyx62rKViFnsrJYDB0hO0trC_hNY_vGQGmzrnFVDs1_xs6WaQD6I5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4" y="350883"/>
            <a:ext cx="4816091" cy="50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 descr="Sparks Sticker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" y="1273648"/>
            <a:ext cx="2863942" cy="28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32418" y="2366718"/>
            <a:ext cx="5719678" cy="2278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400" dirty="0"/>
              <a:t>Os novos meios ocasionam sociabilidades pré-produzidas, estando ausente a sensibilidade nessas relações e acarretando no individualismo como consequência do medo e da desconfiança.</a:t>
            </a:r>
            <a:br>
              <a:rPr lang="pt-BR" sz="1100" dirty="0"/>
            </a:b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2" name="Picture 6" descr="Rose Icon of Line style - Available in SVG, PNG, EPS, AI &amp; Icon fo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04" y="43737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1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79303" y="1276132"/>
            <a:ext cx="5632624" cy="468000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sz="2400" dirty="0">
                <a:solidFill>
                  <a:schemeClr val="tx1"/>
                </a:solidFill>
              </a:rPr>
              <a:t>Essas transformações podem se dar em grande escala ou escala molecular. </a:t>
            </a:r>
          </a:p>
          <a:p>
            <a:r>
              <a:rPr lang="pt-BR" sz="2400" dirty="0">
                <a:solidFill>
                  <a:schemeClr val="tx1"/>
                </a:solidFill>
              </a:rPr>
              <a:t>Novas formas de luta, no respeito aos ritmos próprios e as sensibilidades específicas.</a:t>
            </a:r>
          </a:p>
          <a:p>
            <a:r>
              <a:rPr lang="pt-BR" sz="2400" dirty="0">
                <a:solidFill>
                  <a:schemeClr val="tx1"/>
                </a:solidFill>
              </a:rPr>
              <a:t>Criação de locais coletivos.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r>
              <a:rPr lang="pt-BR" dirty="0">
                <a:solidFill>
                  <a:srgbClr val="70E2CF"/>
                </a:solidFill>
              </a:rPr>
              <a:t>Transformações sociais </a:t>
            </a:r>
            <a:br>
              <a:rPr lang="pt-BR" dirty="0">
                <a:solidFill>
                  <a:srgbClr val="70E2CF"/>
                </a:solidFill>
              </a:rPr>
            </a:br>
            <a:endParaRPr lang="pt-BR" dirty="0">
              <a:solidFill>
                <a:srgbClr val="70E2CF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s://lh5.googleusercontent.com/7-Wknx5af_zbU1ut_4rRug0jYkC3bL9v4MWhzeEmR7Q8-9E0-BPPNCF4A8EXE6FuY77DfM1cPpkWrkonMjwQXghaPaseMDBQ0Je-kSuPmMJOGGRbsELZXaKuHMY5TnXQtkdGu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93" y="1144873"/>
            <a:ext cx="4508507" cy="45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838476" y="4200936"/>
            <a:ext cx="5314275" cy="1942878"/>
          </a:xfrm>
          <a:prstGeom prst="roundRect">
            <a:avLst/>
          </a:prstGeom>
          <a:solidFill>
            <a:srgbClr val="EDE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56035" y="4545773"/>
            <a:ext cx="4479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“A escuridão tem o poder de fazer alguém abrir seu coração para o mundo” - Paul Auster.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997649" y="4099665"/>
            <a:ext cx="5314275" cy="1942878"/>
          </a:xfrm>
          <a:prstGeom prst="round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83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Reflexões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29554" y="1241429"/>
            <a:ext cx="4096827" cy="2282625"/>
          </a:xfrm>
          <a:prstGeom prst="roundRect">
            <a:avLst/>
          </a:prstGeom>
          <a:solidFill>
            <a:srgbClr val="EDE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85509" y="1565630"/>
            <a:ext cx="3584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arte ajuda na sensibilidade/expressão. A cultura permite o relacionamento e se está desvalorizada aumenta o individualismo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276147" y="3666150"/>
            <a:ext cx="4803643" cy="268663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prática da empatia tem como fruto as práticas ocupacionais e artísticas pela cidade, através de relações e afazeres que reinstauram a saúde, a sensibilidade, o compartilhamento de raízes e as expressões políticas.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533388" y="704916"/>
            <a:ext cx="4094856" cy="3198757"/>
          </a:xfrm>
          <a:prstGeom prst="roundRect">
            <a:avLst/>
          </a:prstGeom>
          <a:solidFill>
            <a:srgbClr val="F88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corpo reflete a arte, cultura, saúde e política da sociedade em que ele está inserido. Tudo se relaciona, e nada é capaz de existir isoladamente. Estamos inseridos em uma coletividade, apesar de muitas vezes esquecermos disso (ou intencionalmente sermos distanciados desse fato).</a:t>
            </a:r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42903" y="4064625"/>
            <a:ext cx="4093721" cy="2288159"/>
          </a:xfrm>
          <a:prstGeom prst="roundRect">
            <a:avLst/>
          </a:prstGeom>
          <a:solidFill>
            <a:srgbClr val="70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>
          <a:xfrm>
            <a:off x="7057146" y="4472178"/>
            <a:ext cx="2970106" cy="161050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Falta sensibilidade no contato humano. A sociedade contemporânea não respeita o ritmo de cada pessoa e seu modo próprio de ser e existir no mundo.</a:t>
            </a:r>
          </a:p>
        </p:txBody>
      </p:sp>
    </p:spTree>
    <p:extLst>
      <p:ext uri="{BB962C8B-B14F-4D97-AF65-F5344CB8AC3E}">
        <p14:creationId xmlns:p14="http://schemas.microsoft.com/office/powerpoint/2010/main" val="316174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745658" y="864001"/>
            <a:ext cx="3547368" cy="2329012"/>
          </a:xfrm>
          <a:prstGeom prst="roundRect">
            <a:avLst/>
          </a:prstGeom>
          <a:solidFill>
            <a:srgbClr val="F48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As mazelas do capitalismo contemporâneo alteram os comportamentos do indivíduo, tornando o insensível.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706428" y="4165958"/>
            <a:ext cx="3655971" cy="15245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A ressensibilização ocorre através de signos (como a arte).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162255" y="1463104"/>
            <a:ext cx="6200143" cy="2282625"/>
          </a:xfrm>
          <a:prstGeom prst="roundRect">
            <a:avLst/>
          </a:prstGeom>
          <a:solidFill>
            <a:srgbClr val="70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cultura abrange uma perspectiva macrossocial (sociedade) e </a:t>
            </a:r>
            <a:r>
              <a:rPr lang="pt-BR" dirty="0" err="1">
                <a:solidFill>
                  <a:schemeClr val="tx1"/>
                </a:solidFill>
              </a:rPr>
              <a:t>microssocial</a:t>
            </a:r>
            <a:r>
              <a:rPr lang="pt-BR" dirty="0">
                <a:solidFill>
                  <a:schemeClr val="tx1"/>
                </a:solidFill>
              </a:rPr>
              <a:t> (indivíduo).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745658" y="3435255"/>
            <a:ext cx="3547368" cy="2282625"/>
          </a:xfrm>
          <a:prstGeom prst="roundRect">
            <a:avLst/>
          </a:prstGeom>
          <a:solidFill>
            <a:srgbClr val="EDE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cultura é transmitida ao mesmo tempo que pode ser transformada pelos indivíduos presentes.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162256" y="4165957"/>
            <a:ext cx="2251923" cy="15245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A cultura é um meio para sensibilizar a sociedade.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Reflexões</a:t>
            </a:r>
          </a:p>
        </p:txBody>
      </p:sp>
    </p:spTree>
    <p:extLst>
      <p:ext uri="{BB962C8B-B14F-4D97-AF65-F5344CB8AC3E}">
        <p14:creationId xmlns:p14="http://schemas.microsoft.com/office/powerpoint/2010/main" val="144769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129" y="755725"/>
            <a:ext cx="11340000" cy="432000"/>
          </a:xfrm>
        </p:spPr>
        <p:txBody>
          <a:bodyPr/>
          <a:lstStyle/>
          <a:p>
            <a:r>
              <a:rPr lang="pt-BR" b="1" dirty="0"/>
              <a:t>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7504" r="24064" b="95734"/>
          <a:stretch/>
        </p:blipFill>
        <p:spPr>
          <a:xfrm>
            <a:off x="8406004" y="6120000"/>
            <a:ext cx="3785996" cy="6352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2" y="242047"/>
            <a:ext cx="11712388" cy="630667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792378">
            <a:off x="10413847" y="5193752"/>
            <a:ext cx="2716306" cy="24877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22729" y="1411941"/>
            <a:ext cx="11551024" cy="4521719"/>
          </a:xfrm>
          <a:custGeom>
            <a:avLst/>
            <a:gdLst>
              <a:gd name="connsiteX0" fmla="*/ 0 w 11551024"/>
              <a:gd name="connsiteY0" fmla="*/ 1775012 h 4521719"/>
              <a:gd name="connsiteX1" fmla="*/ 564777 w 11551024"/>
              <a:gd name="connsiteY1" fmla="*/ 766483 h 4521719"/>
              <a:gd name="connsiteX2" fmla="*/ 3213847 w 11551024"/>
              <a:gd name="connsiteY2" fmla="*/ 4518212 h 4521719"/>
              <a:gd name="connsiteX3" fmla="*/ 6252883 w 11551024"/>
              <a:gd name="connsiteY3" fmla="*/ 1465730 h 4521719"/>
              <a:gd name="connsiteX4" fmla="*/ 8323730 w 11551024"/>
              <a:gd name="connsiteY4" fmla="*/ 2447365 h 4521719"/>
              <a:gd name="connsiteX5" fmla="*/ 11551024 w 11551024"/>
              <a:gd name="connsiteY5" fmla="*/ 0 h 45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024" h="4521719">
                <a:moveTo>
                  <a:pt x="0" y="1775012"/>
                </a:moveTo>
                <a:cubicBezTo>
                  <a:pt x="14568" y="1042147"/>
                  <a:pt x="29136" y="309283"/>
                  <a:pt x="564777" y="766483"/>
                </a:cubicBezTo>
                <a:cubicBezTo>
                  <a:pt x="1100418" y="1223683"/>
                  <a:pt x="2265830" y="4401671"/>
                  <a:pt x="3213847" y="4518212"/>
                </a:cubicBezTo>
                <a:cubicBezTo>
                  <a:pt x="4161864" y="4634753"/>
                  <a:pt x="5401236" y="1810871"/>
                  <a:pt x="6252883" y="1465730"/>
                </a:cubicBezTo>
                <a:cubicBezTo>
                  <a:pt x="7104530" y="1120589"/>
                  <a:pt x="7440707" y="2691653"/>
                  <a:pt x="8323730" y="2447365"/>
                </a:cubicBezTo>
                <a:cubicBezTo>
                  <a:pt x="9206754" y="2203077"/>
                  <a:pt x="11445689" y="351865"/>
                  <a:pt x="1155102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03412" y="1418616"/>
            <a:ext cx="11080376" cy="4252316"/>
          </a:xfrm>
          <a:custGeom>
            <a:avLst/>
            <a:gdLst>
              <a:gd name="connsiteX0" fmla="*/ 0 w 11080376"/>
              <a:gd name="connsiteY0" fmla="*/ 1418713 h 4252316"/>
              <a:gd name="connsiteX1" fmla="*/ 1721223 w 11080376"/>
              <a:gd name="connsiteY1" fmla="*/ 60560 h 4252316"/>
              <a:gd name="connsiteX2" fmla="*/ 3993776 w 11080376"/>
              <a:gd name="connsiteY2" fmla="*/ 3180278 h 4252316"/>
              <a:gd name="connsiteX3" fmla="*/ 6131859 w 11080376"/>
              <a:gd name="connsiteY3" fmla="*/ 2481031 h 4252316"/>
              <a:gd name="connsiteX4" fmla="*/ 7678270 w 11080376"/>
              <a:gd name="connsiteY4" fmla="*/ 4242596 h 4252316"/>
              <a:gd name="connsiteX5" fmla="*/ 11080376 w 11080376"/>
              <a:gd name="connsiteY5" fmla="*/ 1553184 h 4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0376" h="4252316">
                <a:moveTo>
                  <a:pt x="0" y="1418713"/>
                </a:moveTo>
                <a:cubicBezTo>
                  <a:pt x="527797" y="592839"/>
                  <a:pt x="1055594" y="-233034"/>
                  <a:pt x="1721223" y="60560"/>
                </a:cubicBezTo>
                <a:cubicBezTo>
                  <a:pt x="2386852" y="354154"/>
                  <a:pt x="3258670" y="2776866"/>
                  <a:pt x="3993776" y="3180278"/>
                </a:cubicBezTo>
                <a:cubicBezTo>
                  <a:pt x="4728882" y="3583690"/>
                  <a:pt x="5517777" y="2303978"/>
                  <a:pt x="6131859" y="2481031"/>
                </a:cubicBezTo>
                <a:cubicBezTo>
                  <a:pt x="6745941" y="2658084"/>
                  <a:pt x="6853517" y="4397237"/>
                  <a:pt x="7678270" y="4242596"/>
                </a:cubicBezTo>
                <a:cubicBezTo>
                  <a:pt x="8503023" y="4087955"/>
                  <a:pt x="10520082" y="2046243"/>
                  <a:pt x="11080376" y="155318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407024" y="685800"/>
            <a:ext cx="1075764" cy="349624"/>
          </a:xfrm>
          <a:custGeom>
            <a:avLst/>
            <a:gdLst>
              <a:gd name="connsiteX0" fmla="*/ 0 w 1075764"/>
              <a:gd name="connsiteY0" fmla="*/ 349624 h 349624"/>
              <a:gd name="connsiteX1" fmla="*/ 1075764 w 1075764"/>
              <a:gd name="connsiteY1" fmla="*/ 0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64" h="349624">
                <a:moveTo>
                  <a:pt x="0" y="349624"/>
                </a:moveTo>
                <a:lnTo>
                  <a:pt x="107576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https://lh5.googleusercontent.com/BQNkaqRqchHFy5qn9GXSP49Y3YngvVkIwQYxwZr7SUWprpdVXEGqWBFy6I8eHQsqt29XDDgSYM16CciiSVE5HlWRzVx42g0tWvhfg0C5Q05NqCqvVvtz8HKit2hHiHreubjI4Dp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257812"/>
            <a:ext cx="11712388" cy="63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22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373_TF16411174.potx" id="{4D81F648-34DB-46BC-A233-EE22A491ED4D}" vid="{5B1442B3-E17A-4F57-8625-D77AB4EF32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0</TotalTime>
  <Words>554</Words>
  <Application>Microsoft Office PowerPoint</Application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Times New Roman</vt:lpstr>
      <vt:lpstr>Tema do Office</vt:lpstr>
      <vt:lpstr> </vt:lpstr>
      <vt:lpstr>Cultura</vt:lpstr>
      <vt:lpstr>Processo terapêutico   </vt:lpstr>
      <vt:lpstr>Saúde  </vt:lpstr>
      <vt:lpstr>Sociedade do espetáculo  </vt:lpstr>
      <vt:lpstr>Transformações sociais  </vt:lpstr>
      <vt:lpstr>Reflexões</vt:lpstr>
      <vt:lpstr>Reflexões</vt:lpstr>
      <vt:lpstr> 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2020-06-01T17:19:20Z</dcterms:created>
  <dcterms:modified xsi:type="dcterms:W3CDTF">2020-06-04T21:53:25Z</dcterms:modified>
</cp:coreProperties>
</file>