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804" r:id="rId3"/>
    <p:sldId id="930" r:id="rId4"/>
    <p:sldId id="874" r:id="rId5"/>
    <p:sldId id="372" r:id="rId6"/>
    <p:sldId id="373" r:id="rId7"/>
    <p:sldId id="339" r:id="rId8"/>
    <p:sldId id="345" r:id="rId9"/>
    <p:sldId id="435" r:id="rId10"/>
    <p:sldId id="312" r:id="rId11"/>
    <p:sldId id="305" r:id="rId12"/>
    <p:sldId id="883" r:id="rId13"/>
    <p:sldId id="500" r:id="rId14"/>
    <p:sldId id="501" r:id="rId15"/>
    <p:sldId id="910" r:id="rId16"/>
    <p:sldId id="952" r:id="rId17"/>
    <p:sldId id="953" r:id="rId18"/>
    <p:sldId id="294" r:id="rId19"/>
    <p:sldId id="954" r:id="rId20"/>
    <p:sldId id="299" r:id="rId21"/>
    <p:sldId id="958" r:id="rId22"/>
    <p:sldId id="872" r:id="rId23"/>
    <p:sldId id="875" r:id="rId24"/>
    <p:sldId id="498" r:id="rId25"/>
    <p:sldId id="499" r:id="rId26"/>
    <p:sldId id="502" r:id="rId27"/>
    <p:sldId id="408" r:id="rId28"/>
    <p:sldId id="881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A86B4"/>
    <a:srgbClr val="000000"/>
    <a:srgbClr val="FFC0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291" autoAdjust="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1A451-3547-430D-8FBA-866145203133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91214-8509-49E5-BFC6-D4B5DAD748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7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79C5-D475-4712-A1DC-29E4CD9789B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33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5D76693-B007-41EB-A0C6-07707590654F}" type="slidenum">
              <a:rPr lang="en-US" altLang="pt-BR" smtClean="0"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en-US" alt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3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79C5-D475-4712-A1DC-29E4CD9789B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63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79C5-D475-4712-A1DC-29E4CD9789B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92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6DC2A-6D7D-4DAF-A4E3-0E7D12A4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D4A089-1FC5-4CFB-A281-8934AA4AA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28D69A-BC93-4E01-BD9E-71903BE0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2AAC-4A36-4487-9DFC-1A87B1FA2704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37E280-64EF-417A-9046-5A54CDA4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F99C3-C3DC-4379-A190-10021A9E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A84C-DA2F-4141-BB84-F52EBAC11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46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B72B6-6274-4D27-BBEE-5A5E63BF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FA326B9-25A3-42CF-851D-1E9F53B82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F1F883-2ECC-43D1-A215-CFB3494F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2AAC-4A36-4487-9DFC-1A87B1FA2704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025280-3A89-4446-B679-8E3C2D95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521B67-9FFA-41AA-9465-903392CC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A84C-DA2F-4141-BB84-F52EBAC11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03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C80373-AD58-4106-8EBB-F7D92DB70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90C282-7421-4975-843C-A63D47DA7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AD63-4A85-46F1-8A00-DC30D23E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2AAC-4A36-4487-9DFC-1A87B1FA2704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CAE0C-09D3-4D0D-996F-09400266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D65CD2-9678-48AC-84D9-E5EB42A9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A84C-DA2F-4141-BB84-F52EBAC11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86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0800" y="261938"/>
            <a:ext cx="10058400" cy="533400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1320800" y="1447800"/>
            <a:ext cx="4927600" cy="5029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451600" y="1447800"/>
            <a:ext cx="4927600" cy="5029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34788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072388F5-9552-4866-87D8-4F022E04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2471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18286-916F-41ED-AB33-52064EA1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F0C514-C7BD-44EC-B321-27FEEEC86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54D89F-B46D-4560-85B3-C2119BC9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2AAC-4A36-4487-9DFC-1A87B1FA2704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6E4376-76D3-4CB5-8685-47CE84F8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F397CC-524B-44A8-BA19-B49FF367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A84C-DA2F-4141-BB84-F52EBAC11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58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3DDB0-D388-42C8-8BC5-62BA1450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CC6DEB-B428-42DE-ACA3-997723BED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874AD5-1FFE-48C2-BD53-FBC170E58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2AAC-4A36-4487-9DFC-1A87B1FA2704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E3C073-78F8-479F-8EC4-E04BC697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EFE4F3-FF62-4860-A9A2-7B08C342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A84C-DA2F-4141-BB84-F52EBAC11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97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FB697-9C52-4243-890B-0DF0A239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F0EFC2-98AA-4CDB-8F6C-E6239FB1A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F0C300-4EAC-47D9-B623-2C7688DCA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1DD596-6338-46F7-9A3A-471B5B27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2AAC-4A36-4487-9DFC-1A87B1FA2704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BC922E-8421-4A1A-90EF-BFE3EED6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8FBB27-28C6-427B-8621-C6E559C0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A84C-DA2F-4141-BB84-F52EBAC11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3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F35A1-2C58-41D9-976C-C5597F9A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989646-2152-4823-8C0C-F657709B5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6E2F6C-DE17-461E-A841-A9E8DFF31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1A3C7AA-8189-4A88-A464-59D12B463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FBDE432-156A-4256-958A-B4CAEF490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B3B3529-8315-49BA-94F0-02B8FC22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2AAC-4A36-4487-9DFC-1A87B1FA2704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4F39A4-9176-4C6C-9C5B-5EECD0D8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557E665-F589-479F-90F1-B24FAA74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A84C-DA2F-4141-BB84-F52EBAC11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42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53755-AA6B-4B6D-B23C-98B34C3E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3703BF-712F-4A74-89BD-B3196623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2AAC-4A36-4487-9DFC-1A87B1FA2704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A829A39-E68C-4607-A9A4-71FD7BF9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62BD64-8B94-4E23-9B58-8F5BEAE9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A84C-DA2F-4141-BB84-F52EBAC11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80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3576C8-6716-4909-98DA-C8C8E097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2AAC-4A36-4487-9DFC-1A87B1FA2704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66270B1-8C56-4300-A9F6-94AB7550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F3941E-EF8B-4DCF-AAD1-C496E3AB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A84C-DA2F-4141-BB84-F52EBAC11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58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9B2A5-AE9A-421B-855E-E231DED7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A76891-C915-4EDB-BA6F-88177F4B5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6467FE-7C72-4029-862F-B27260D26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008C01-6CE7-4D92-9A9A-978C9C07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2AAC-4A36-4487-9DFC-1A87B1FA2704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78B854-BDE5-46FA-8805-4701AC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E0050B-FD61-4710-941A-650781B5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A84C-DA2F-4141-BB84-F52EBAC11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79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57A41-E35D-4313-A605-3F3732BC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0DC38F4-9F53-4122-A01E-8940FDA6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F2BDF4-C9A7-4947-9D8E-26F08BA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3789FA-98BC-468B-8FD3-757ADBBBD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2AAC-4A36-4487-9DFC-1A87B1FA2704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16110C-A53C-4284-84A9-E5F905BF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3D6A7D-82BE-42A4-A169-419CD4F1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A84C-DA2F-4141-BB84-F52EBAC11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80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5C6598D-AD2B-4211-AF78-8C096E85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AEC6D4-E825-4B76-8670-6D24A4325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331396-E2BC-4C4C-83F5-23E587D10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2AAC-4A36-4487-9DFC-1A87B1FA2704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3B21FE-D154-44D3-A418-EDB370D79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8AD924-549E-4BE6-ABEC-E64A789BF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0A84C-DA2F-4141-BB84-F52EBAC118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62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ometto@sc.usp.b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5C65DFA-2028-4136-878B-86106088B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SEP0600 – Engenharia do Ciclo de Vida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5B94E5A-99B4-4854-A1F5-0D7A9CFF0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9919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pt-BR" sz="3000" dirty="0"/>
              <a:t>Prof. Aldo </a:t>
            </a:r>
            <a:r>
              <a:rPr lang="pt-BR" sz="3000" dirty="0" err="1"/>
              <a:t>Ometto</a:t>
            </a:r>
            <a:endParaRPr lang="pt-BR" sz="3000" dirty="0"/>
          </a:p>
          <a:p>
            <a:endParaRPr lang="pt-BR" dirty="0"/>
          </a:p>
          <a:p>
            <a:pPr algn="r"/>
            <a:r>
              <a:rPr lang="pt-BR" dirty="0"/>
              <a:t>Monitora: Giovana Monteiro Gomes</a:t>
            </a:r>
          </a:p>
          <a:p>
            <a:pPr algn="r"/>
            <a:r>
              <a:rPr lang="pt-BR" dirty="0"/>
              <a:t>giovana.gomes@usp.br</a:t>
            </a:r>
          </a:p>
        </p:txBody>
      </p:sp>
      <p:pic>
        <p:nvPicPr>
          <p:cNvPr id="1026" name="Picture 2" descr="EESC-USP">
            <a:extLst>
              <a:ext uri="{FF2B5EF4-FFF2-40B4-BE49-F238E27FC236}">
                <a16:creationId xmlns:a16="http://schemas.microsoft.com/office/drawing/2014/main" id="{8CC98626-3357-45DE-8BC8-35FB00CE2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7" y="246597"/>
            <a:ext cx="1575216" cy="137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pecialização em Engenharia de Produção">
            <a:extLst>
              <a:ext uri="{FF2B5EF4-FFF2-40B4-BE49-F238E27FC236}">
                <a16:creationId xmlns:a16="http://schemas.microsoft.com/office/drawing/2014/main" id="{2687040B-9DE6-4163-8310-15DB9FFFB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0"/>
          <a:stretch/>
        </p:blipFill>
        <p:spPr bwMode="auto">
          <a:xfrm>
            <a:off x="10668000" y="284398"/>
            <a:ext cx="1340371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65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BDB6E430-07EE-4472-8526-EC4EFECA8C1E}"/>
              </a:ext>
            </a:extLst>
          </p:cNvPr>
          <p:cNvSpPr/>
          <p:nvPr/>
        </p:nvSpPr>
        <p:spPr>
          <a:xfrm>
            <a:off x="11734860" y="6423300"/>
            <a:ext cx="461554" cy="461554"/>
          </a:xfrm>
          <a:prstGeom prst="rect">
            <a:avLst/>
          </a:prstGeom>
          <a:solidFill>
            <a:srgbClr val="583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83069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93D0CB6-45CE-403D-A439-A1C8CBFA83DF}"/>
              </a:ext>
            </a:extLst>
          </p:cNvPr>
          <p:cNvSpPr txBox="1"/>
          <p:nvPr/>
        </p:nvSpPr>
        <p:spPr>
          <a:xfrm>
            <a:off x="5247248" y="1364566"/>
            <a:ext cx="54723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</a:rPr>
              <a:t>Economia Circular:</a:t>
            </a:r>
          </a:p>
          <a:p>
            <a:endParaRPr lang="pt-BR" sz="3200" dirty="0">
              <a:solidFill>
                <a:srgbClr val="002060"/>
              </a:solidFill>
            </a:endParaRPr>
          </a:p>
          <a:p>
            <a:r>
              <a:rPr lang="pt-BR" sz="3200" dirty="0">
                <a:solidFill>
                  <a:srgbClr val="002060"/>
                </a:solidFill>
              </a:rPr>
              <a:t>“Atividades que geram e recuperam </a:t>
            </a:r>
            <a:r>
              <a:rPr lang="pt-BR" sz="3200" b="1" dirty="0">
                <a:solidFill>
                  <a:srgbClr val="002060"/>
                </a:solidFill>
              </a:rPr>
              <a:t>valores</a:t>
            </a:r>
            <a:r>
              <a:rPr lang="pt-BR" sz="3200" dirty="0">
                <a:solidFill>
                  <a:srgbClr val="002060"/>
                </a:solidFill>
              </a:rPr>
              <a:t> de produtos e serviços, mantidos </a:t>
            </a:r>
            <a:r>
              <a:rPr lang="pt-BR" sz="3200" b="1" dirty="0">
                <a:solidFill>
                  <a:srgbClr val="002060"/>
                </a:solidFill>
              </a:rPr>
              <a:t>por longo prazo</a:t>
            </a:r>
            <a:r>
              <a:rPr lang="pt-BR" sz="3200" dirty="0">
                <a:solidFill>
                  <a:srgbClr val="002060"/>
                </a:solidFill>
              </a:rPr>
              <a:t> e para todas as partes envolvidas.”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045944E-1CCF-4A16-AFAA-751C78C66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20574" r="36971" b="10937"/>
          <a:stretch/>
        </p:blipFill>
        <p:spPr bwMode="auto">
          <a:xfrm>
            <a:off x="78800" y="397042"/>
            <a:ext cx="4046839" cy="626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29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upload.wikimedia.org/wikipedia/en/a/aa/Our_Common_Future_book_cover.gif">
            <a:extLst>
              <a:ext uri="{FF2B5EF4-FFF2-40B4-BE49-F238E27FC236}">
                <a16:creationId xmlns:a16="http://schemas.microsoft.com/office/drawing/2014/main" id="{C2EB5B43-628B-4026-BA35-0ABCA2915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t="1127" r="2322" b="1677"/>
          <a:stretch/>
        </p:blipFill>
        <p:spPr bwMode="auto">
          <a:xfrm>
            <a:off x="89932" y="1120073"/>
            <a:ext cx="1567478" cy="234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554A45E2-A1FD-4512-A634-59318BD67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619" y="717614"/>
            <a:ext cx="3525620" cy="2867426"/>
          </a:xfrm>
          <a:prstGeom prst="rect">
            <a:avLst/>
          </a:prstGeom>
        </p:spPr>
      </p:pic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8DEB7CDE-7901-493D-B751-57193DFABD56}"/>
              </a:ext>
            </a:extLst>
          </p:cNvPr>
          <p:cNvCxnSpPr>
            <a:cxnSpLocks/>
          </p:cNvCxnSpPr>
          <p:nvPr/>
        </p:nvCxnSpPr>
        <p:spPr>
          <a:xfrm>
            <a:off x="433540" y="4093828"/>
            <a:ext cx="11126407" cy="0"/>
          </a:xfrm>
          <a:prstGeom prst="straightConnector1">
            <a:avLst/>
          </a:prstGeom>
          <a:ln>
            <a:solidFill>
              <a:srgbClr val="58306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209D7757-A51B-4EA0-86F0-9802D20957E5}"/>
              </a:ext>
            </a:extLst>
          </p:cNvPr>
          <p:cNvCxnSpPr>
            <a:cxnSpLocks/>
          </p:cNvCxnSpPr>
          <p:nvPr/>
        </p:nvCxnSpPr>
        <p:spPr>
          <a:xfrm>
            <a:off x="492676" y="3791825"/>
            <a:ext cx="0" cy="520117"/>
          </a:xfrm>
          <a:prstGeom prst="line">
            <a:avLst/>
          </a:prstGeom>
          <a:ln>
            <a:solidFill>
              <a:srgbClr val="583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6283DA28-FEB7-4D94-B551-16460DB64E32}"/>
              </a:ext>
            </a:extLst>
          </p:cNvPr>
          <p:cNvCxnSpPr>
            <a:cxnSpLocks/>
          </p:cNvCxnSpPr>
          <p:nvPr/>
        </p:nvCxnSpPr>
        <p:spPr>
          <a:xfrm>
            <a:off x="2522687" y="3836477"/>
            <a:ext cx="1" cy="511728"/>
          </a:xfrm>
          <a:prstGeom prst="line">
            <a:avLst/>
          </a:prstGeom>
          <a:ln>
            <a:solidFill>
              <a:srgbClr val="583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405EBFA1-0822-4127-BC1A-AA3AD00F2165}"/>
              </a:ext>
            </a:extLst>
          </p:cNvPr>
          <p:cNvCxnSpPr>
            <a:cxnSpLocks/>
          </p:cNvCxnSpPr>
          <p:nvPr/>
        </p:nvCxnSpPr>
        <p:spPr>
          <a:xfrm>
            <a:off x="4534284" y="3769394"/>
            <a:ext cx="1" cy="511728"/>
          </a:xfrm>
          <a:prstGeom prst="line">
            <a:avLst/>
          </a:prstGeom>
          <a:ln>
            <a:solidFill>
              <a:srgbClr val="583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C37DAB34-CCA0-4731-8D7D-C8B05BF1A86F}"/>
              </a:ext>
            </a:extLst>
          </p:cNvPr>
          <p:cNvCxnSpPr>
            <a:cxnSpLocks/>
          </p:cNvCxnSpPr>
          <p:nvPr/>
        </p:nvCxnSpPr>
        <p:spPr>
          <a:xfrm>
            <a:off x="10085184" y="3922827"/>
            <a:ext cx="1" cy="511728"/>
          </a:xfrm>
          <a:prstGeom prst="line">
            <a:avLst/>
          </a:prstGeom>
          <a:ln>
            <a:solidFill>
              <a:srgbClr val="583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3D3B97E1-808B-4E3D-ACF1-B4ED38F7C3FC}"/>
              </a:ext>
            </a:extLst>
          </p:cNvPr>
          <p:cNvSpPr txBox="1"/>
          <p:nvPr/>
        </p:nvSpPr>
        <p:spPr>
          <a:xfrm>
            <a:off x="305387" y="446283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583069"/>
                </a:solidFill>
                <a:latin typeface="Century Gothic" panose="020B0502020202020204" pitchFamily="34" charset="0"/>
              </a:rPr>
              <a:t>1980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0CF211D5-6CDC-4AFC-9AC7-176E3575A6DB}"/>
              </a:ext>
            </a:extLst>
          </p:cNvPr>
          <p:cNvSpPr txBox="1"/>
          <p:nvPr/>
        </p:nvSpPr>
        <p:spPr>
          <a:xfrm>
            <a:off x="2197453" y="4459525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583069"/>
                </a:solidFill>
                <a:latin typeface="Century Gothic" panose="020B0502020202020204" pitchFamily="34" charset="0"/>
              </a:rPr>
              <a:t>1990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947BCE53-3A05-42FB-85B3-A585B07AF510}"/>
              </a:ext>
            </a:extLst>
          </p:cNvPr>
          <p:cNvSpPr txBox="1"/>
          <p:nvPr/>
        </p:nvSpPr>
        <p:spPr>
          <a:xfrm>
            <a:off x="4188465" y="4468415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583069"/>
                </a:solidFill>
                <a:latin typeface="Century Gothic" panose="020B0502020202020204" pitchFamily="34" charset="0"/>
              </a:rPr>
              <a:t>2000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09883CED-59E3-4175-9FA9-4CB1B561DB51}"/>
              </a:ext>
            </a:extLst>
          </p:cNvPr>
          <p:cNvSpPr txBox="1"/>
          <p:nvPr/>
        </p:nvSpPr>
        <p:spPr>
          <a:xfrm>
            <a:off x="9726752" y="450361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583069"/>
                </a:solidFill>
                <a:latin typeface="Century Gothic" panose="020B0502020202020204" pitchFamily="34" charset="0"/>
              </a:rPr>
              <a:t>2017</a:t>
            </a:r>
          </a:p>
        </p:txBody>
      </p:sp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6504BCAB-C491-4E19-9909-B91D6622B3CA}"/>
              </a:ext>
            </a:extLst>
          </p:cNvPr>
          <p:cNvCxnSpPr>
            <a:cxnSpLocks/>
          </p:cNvCxnSpPr>
          <p:nvPr/>
        </p:nvCxnSpPr>
        <p:spPr>
          <a:xfrm>
            <a:off x="318678" y="4847494"/>
            <a:ext cx="2136236" cy="0"/>
          </a:xfrm>
          <a:prstGeom prst="straightConnector1">
            <a:avLst/>
          </a:prstGeom>
          <a:ln>
            <a:solidFill>
              <a:srgbClr val="58306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AEB6CD09-2968-4C85-82F7-47767D578B87}"/>
              </a:ext>
            </a:extLst>
          </p:cNvPr>
          <p:cNvSpPr txBox="1"/>
          <p:nvPr/>
        </p:nvSpPr>
        <p:spPr>
          <a:xfrm>
            <a:off x="239118" y="4873998"/>
            <a:ext cx="15776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583069"/>
                </a:solidFill>
                <a:latin typeface="Century Gothic" panose="020B0502020202020204" pitchFamily="34" charset="0"/>
              </a:rPr>
              <a:t>FIM DE TUDO</a:t>
            </a:r>
          </a:p>
        </p:txBody>
      </p:sp>
      <p:cxnSp>
        <p:nvCxnSpPr>
          <p:cNvPr id="55" name="Conector de Seta Reta 54">
            <a:extLst>
              <a:ext uri="{FF2B5EF4-FFF2-40B4-BE49-F238E27FC236}">
                <a16:creationId xmlns:a16="http://schemas.microsoft.com/office/drawing/2014/main" id="{255DF50B-10AA-4F6B-931D-4B4EDCE28EB7}"/>
              </a:ext>
            </a:extLst>
          </p:cNvPr>
          <p:cNvCxnSpPr>
            <a:cxnSpLocks/>
          </p:cNvCxnSpPr>
          <p:nvPr/>
        </p:nvCxnSpPr>
        <p:spPr>
          <a:xfrm>
            <a:off x="2540745" y="5132671"/>
            <a:ext cx="2629034" cy="0"/>
          </a:xfrm>
          <a:prstGeom prst="straightConnector1">
            <a:avLst/>
          </a:prstGeom>
          <a:ln>
            <a:solidFill>
              <a:srgbClr val="58306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4328CA4A-1EF3-421C-A2C5-A46BD668ED15}"/>
              </a:ext>
            </a:extLst>
          </p:cNvPr>
          <p:cNvSpPr txBox="1"/>
          <p:nvPr/>
        </p:nvSpPr>
        <p:spPr>
          <a:xfrm>
            <a:off x="2540745" y="5169237"/>
            <a:ext cx="21894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583069"/>
                </a:solidFill>
                <a:latin typeface="Century Gothic" panose="020B0502020202020204" pitchFamily="34" charset="0"/>
              </a:rPr>
              <a:t>PRODUÇÃO MAIS LIMPA</a:t>
            </a:r>
          </a:p>
        </p:txBody>
      </p:sp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54326AC1-9B7B-4262-8D6E-B36C106829B0}"/>
              </a:ext>
            </a:extLst>
          </p:cNvPr>
          <p:cNvCxnSpPr>
            <a:cxnSpLocks/>
          </p:cNvCxnSpPr>
          <p:nvPr/>
        </p:nvCxnSpPr>
        <p:spPr>
          <a:xfrm>
            <a:off x="4388968" y="5538569"/>
            <a:ext cx="4054851" cy="0"/>
          </a:xfrm>
          <a:prstGeom prst="straightConnector1">
            <a:avLst/>
          </a:prstGeom>
          <a:ln>
            <a:solidFill>
              <a:srgbClr val="58306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C729D968-7CAE-4350-8911-AFDD1A52058F}"/>
              </a:ext>
            </a:extLst>
          </p:cNvPr>
          <p:cNvSpPr txBox="1"/>
          <p:nvPr/>
        </p:nvSpPr>
        <p:spPr>
          <a:xfrm>
            <a:off x="4388968" y="5593782"/>
            <a:ext cx="28038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583069"/>
                </a:solidFill>
                <a:latin typeface="Century Gothic" panose="020B0502020202020204" pitchFamily="34" charset="0"/>
              </a:rPr>
              <a:t>CICLO DE VIDA DE PRODUTO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FB965DB-3AD0-4E40-B933-EC286BEB1690}"/>
              </a:ext>
            </a:extLst>
          </p:cNvPr>
          <p:cNvSpPr txBox="1"/>
          <p:nvPr/>
        </p:nvSpPr>
        <p:spPr>
          <a:xfrm>
            <a:off x="6073847" y="4471316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583069"/>
                </a:solidFill>
                <a:latin typeface="Century Gothic" panose="020B0502020202020204" pitchFamily="34" charset="0"/>
              </a:rPr>
              <a:t>2010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0A2071C-74EA-414E-A7A1-CAE3BDD8C0E4}"/>
              </a:ext>
            </a:extLst>
          </p:cNvPr>
          <p:cNvCxnSpPr>
            <a:cxnSpLocks/>
          </p:cNvCxnSpPr>
          <p:nvPr/>
        </p:nvCxnSpPr>
        <p:spPr>
          <a:xfrm>
            <a:off x="6343617" y="3836477"/>
            <a:ext cx="1" cy="511728"/>
          </a:xfrm>
          <a:prstGeom prst="line">
            <a:avLst/>
          </a:prstGeom>
          <a:ln>
            <a:solidFill>
              <a:srgbClr val="583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F157BDC7-7E36-42A5-9DD2-F3B7771A3C32}"/>
              </a:ext>
            </a:extLst>
          </p:cNvPr>
          <p:cNvCxnSpPr>
            <a:cxnSpLocks/>
          </p:cNvCxnSpPr>
          <p:nvPr/>
        </p:nvCxnSpPr>
        <p:spPr>
          <a:xfrm>
            <a:off x="6611375" y="5933949"/>
            <a:ext cx="3709054" cy="0"/>
          </a:xfrm>
          <a:prstGeom prst="straightConnector1">
            <a:avLst/>
          </a:prstGeom>
          <a:ln>
            <a:solidFill>
              <a:srgbClr val="58306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AE931427-EC15-4A2A-8C7E-971E8BB7D6DB}"/>
              </a:ext>
            </a:extLst>
          </p:cNvPr>
          <p:cNvSpPr txBox="1"/>
          <p:nvPr/>
        </p:nvSpPr>
        <p:spPr>
          <a:xfrm>
            <a:off x="6662470" y="5989163"/>
            <a:ext cx="28038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583069"/>
                </a:solidFill>
                <a:latin typeface="Century Gothic" panose="020B0502020202020204" pitchFamily="34" charset="0"/>
              </a:rPr>
              <a:t>INOVAÇÃO MODELOS DE NEGÓCIOS</a:t>
            </a: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6E33D9DD-C536-4A6D-8237-BDC606FD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768" y="1229946"/>
            <a:ext cx="2699553" cy="2128814"/>
          </a:xfrm>
          <a:prstGeom prst="rect">
            <a:avLst/>
          </a:prstGeom>
        </p:spPr>
      </p:pic>
      <p:pic>
        <p:nvPicPr>
          <p:cNvPr id="66" name="Picture 2" descr="Resultado de imagem para cleaner production">
            <a:extLst>
              <a:ext uri="{FF2B5EF4-FFF2-40B4-BE49-F238E27FC236}">
                <a16:creationId xmlns:a16="http://schemas.microsoft.com/office/drawing/2014/main" id="{91E09439-B6EB-447B-A802-0F304428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09" y="1546455"/>
            <a:ext cx="2118696" cy="158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Resultado de imagem para life cycle management a business guide to sustainability">
            <a:extLst>
              <a:ext uri="{FF2B5EF4-FFF2-40B4-BE49-F238E27FC236}">
                <a16:creationId xmlns:a16="http://schemas.microsoft.com/office/drawing/2014/main" id="{C117AA4F-B792-437F-9539-4ED620742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4" t="7639" r="6863" b="60409"/>
          <a:stretch/>
        </p:blipFill>
        <p:spPr bwMode="auto">
          <a:xfrm>
            <a:off x="4435855" y="1607249"/>
            <a:ext cx="2039679" cy="154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CD2E4009-0A0B-480E-84C4-F332F556F62F}"/>
              </a:ext>
            </a:extLst>
          </p:cNvPr>
          <p:cNvCxnSpPr>
            <a:cxnSpLocks/>
          </p:cNvCxnSpPr>
          <p:nvPr/>
        </p:nvCxnSpPr>
        <p:spPr>
          <a:xfrm>
            <a:off x="9466349" y="6358495"/>
            <a:ext cx="2725651" cy="0"/>
          </a:xfrm>
          <a:prstGeom prst="straightConnector1">
            <a:avLst/>
          </a:prstGeom>
          <a:ln>
            <a:solidFill>
              <a:srgbClr val="58306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A6AA9B3-67DB-49E7-A5E4-F964A13C2200}"/>
              </a:ext>
            </a:extLst>
          </p:cNvPr>
          <p:cNvSpPr txBox="1"/>
          <p:nvPr/>
        </p:nvSpPr>
        <p:spPr>
          <a:xfrm>
            <a:off x="9368321" y="6455458"/>
            <a:ext cx="28038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583069"/>
                </a:solidFill>
                <a:latin typeface="Century Gothic" panose="020B0502020202020204" pitchFamily="34" charset="0"/>
              </a:rPr>
              <a:t>INOVAÇÃO SISTÊMICA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5BF80FC7-045C-4BEE-9A33-93E10807F9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192" t="17010" r="21077" b="24911"/>
          <a:stretch/>
        </p:blipFill>
        <p:spPr>
          <a:xfrm>
            <a:off x="10403183" y="653024"/>
            <a:ext cx="1680056" cy="9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23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893D78D-BC84-4EBE-8383-0048B583E880}"/>
              </a:ext>
            </a:extLst>
          </p:cNvPr>
          <p:cNvSpPr/>
          <p:nvPr/>
        </p:nvSpPr>
        <p:spPr>
          <a:xfrm>
            <a:off x="0" y="0"/>
            <a:ext cx="501162" cy="404446"/>
          </a:xfrm>
          <a:prstGeom prst="rect">
            <a:avLst/>
          </a:prstGeom>
          <a:solidFill>
            <a:srgbClr val="1A8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F294AE4-0906-4110-AF08-71A9B9D78468}"/>
              </a:ext>
            </a:extLst>
          </p:cNvPr>
          <p:cNvSpPr/>
          <p:nvPr/>
        </p:nvSpPr>
        <p:spPr>
          <a:xfrm>
            <a:off x="11690838" y="6453554"/>
            <a:ext cx="501162" cy="404446"/>
          </a:xfrm>
          <a:prstGeom prst="rect">
            <a:avLst/>
          </a:prstGeom>
          <a:solidFill>
            <a:srgbClr val="1A8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7B5E01D6-9A95-449E-AD14-228BA5DFF91F}"/>
              </a:ext>
            </a:extLst>
          </p:cNvPr>
          <p:cNvGrpSpPr/>
          <p:nvPr/>
        </p:nvGrpSpPr>
        <p:grpSpPr>
          <a:xfrm>
            <a:off x="0" y="439266"/>
            <a:ext cx="12192000" cy="344678"/>
            <a:chOff x="0" y="439266"/>
            <a:chExt cx="12192000" cy="344678"/>
          </a:xfrm>
          <a:solidFill>
            <a:srgbClr val="1A86B4"/>
          </a:solidFill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277C79CF-CFA6-4452-A3F3-8C827DCC37D3}"/>
                </a:ext>
              </a:extLst>
            </p:cNvPr>
            <p:cNvSpPr/>
            <p:nvPr/>
          </p:nvSpPr>
          <p:spPr>
            <a:xfrm>
              <a:off x="0" y="439266"/>
              <a:ext cx="12192000" cy="3446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id="{E8C51564-FD83-4D8C-8ECD-A81CAB60CA6E}"/>
                </a:ext>
              </a:extLst>
            </p:cNvPr>
            <p:cNvSpPr txBox="1"/>
            <p:nvPr/>
          </p:nvSpPr>
          <p:spPr>
            <a:xfrm>
              <a:off x="509169" y="457717"/>
              <a:ext cx="2045688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DESIGN CIRCULAR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8"/>
          <a:stretch/>
        </p:blipFill>
        <p:spPr bwMode="auto">
          <a:xfrm>
            <a:off x="2779089" y="2209896"/>
            <a:ext cx="4185099" cy="464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o 12">
            <a:extLst>
              <a:ext uri="{FF2B5EF4-FFF2-40B4-BE49-F238E27FC236}">
                <a16:creationId xmlns:a16="http://schemas.microsoft.com/office/drawing/2014/main" id="{FEA52840-BF7F-4E99-9548-7ED55C58D102}"/>
              </a:ext>
            </a:extLst>
          </p:cNvPr>
          <p:cNvGrpSpPr/>
          <p:nvPr/>
        </p:nvGrpSpPr>
        <p:grpSpPr>
          <a:xfrm>
            <a:off x="7539271" y="2302458"/>
            <a:ext cx="3481388" cy="2451993"/>
            <a:chOff x="6893470" y="2247901"/>
            <a:chExt cx="3481388" cy="2451993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12275419-A52D-4F68-BB32-BBE925F58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470" y="2480569"/>
              <a:ext cx="3481388" cy="221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aixaDeTexto 8">
              <a:extLst>
                <a:ext uri="{FF2B5EF4-FFF2-40B4-BE49-F238E27FC236}">
                  <a16:creationId xmlns:a16="http://schemas.microsoft.com/office/drawing/2014/main" id="{253F335B-48B0-4367-92C7-CFC22D60E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5098" y="2247901"/>
              <a:ext cx="21605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1E3C7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1E3C78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1E3C78"/>
                </a:buClr>
                <a:buFont typeface="Arial Unicode MS" pitchFamily="34" charset="-128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Font typeface="Arial" charset="0"/>
                <a:buChar char="&gt;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buChar char="&gt;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buChar char="&gt;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buChar char="&gt;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buChar char="&gt;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pt-BR" sz="1400" dirty="0"/>
                <a:t>25% of recycled plastic</a:t>
              </a:r>
            </a:p>
          </p:txBody>
        </p:sp>
      </p:grpSp>
      <p:grpSp>
        <p:nvGrpSpPr>
          <p:cNvPr id="19" name="Grupo 15">
            <a:extLst>
              <a:ext uri="{FF2B5EF4-FFF2-40B4-BE49-F238E27FC236}">
                <a16:creationId xmlns:a16="http://schemas.microsoft.com/office/drawing/2014/main" id="{BB344965-7B62-469C-A918-4B668008321E}"/>
              </a:ext>
            </a:extLst>
          </p:cNvPr>
          <p:cNvGrpSpPr/>
          <p:nvPr/>
        </p:nvGrpSpPr>
        <p:grpSpPr>
          <a:xfrm>
            <a:off x="7935742" y="4754451"/>
            <a:ext cx="2954337" cy="1982192"/>
            <a:chOff x="7207077" y="4695826"/>
            <a:chExt cx="2954337" cy="1982192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6756A493-D84F-4E92-9B7B-1C8176C75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077" y="5157193"/>
              <a:ext cx="2954337" cy="152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CaixaDeTexto 8">
              <a:extLst>
                <a:ext uri="{FF2B5EF4-FFF2-40B4-BE49-F238E27FC236}">
                  <a16:creationId xmlns:a16="http://schemas.microsoft.com/office/drawing/2014/main" id="{8B33EF9D-0A35-481F-AF74-826798C131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6684" y="4695826"/>
              <a:ext cx="2159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1E3C7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1E3C78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1E3C78"/>
                </a:buClr>
                <a:buFont typeface="Arial Unicode MS" pitchFamily="34" charset="-128"/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Font typeface="Arial" charset="0"/>
                <a:buChar char="&gt;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buChar char="&gt;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buChar char="&gt;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buChar char="&gt;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buChar char="&gt;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pt-BR" sz="1400" dirty="0"/>
                <a:t>20% of recycled plastic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FD60BF01-03E7-4368-8A73-AF933B8AA2F6}"/>
              </a:ext>
            </a:extLst>
          </p:cNvPr>
          <p:cNvGrpSpPr/>
          <p:nvPr/>
        </p:nvGrpSpPr>
        <p:grpSpPr>
          <a:xfrm>
            <a:off x="236231" y="6476319"/>
            <a:ext cx="2420578" cy="369332"/>
            <a:chOff x="501162" y="6471111"/>
            <a:chExt cx="2420578" cy="369332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17F9E141-2B18-4774-A963-B59D66E53DE4}"/>
                </a:ext>
              </a:extLst>
            </p:cNvPr>
            <p:cNvSpPr txBox="1"/>
            <p:nvPr/>
          </p:nvSpPr>
          <p:spPr>
            <a:xfrm>
              <a:off x="501162" y="6486500"/>
              <a:ext cx="16417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800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CENTRO DE PESQUISA</a:t>
              </a:r>
            </a:p>
            <a:p>
              <a:pPr algn="r"/>
              <a:r>
                <a:rPr lang="pt-BR" sz="800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EM ECONOMIA CIRCULAR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02B80DFA-E06E-466E-A8BC-3BEE64DCD58A}"/>
                </a:ext>
              </a:extLst>
            </p:cNvPr>
            <p:cNvSpPr txBox="1"/>
            <p:nvPr/>
          </p:nvSpPr>
          <p:spPr>
            <a:xfrm>
              <a:off x="2057401" y="647111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- USP</a:t>
              </a: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7F8A5842-5E1E-4723-896D-0DFB380E1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2" b="83716"/>
          <a:stretch/>
        </p:blipFill>
        <p:spPr bwMode="auto">
          <a:xfrm>
            <a:off x="1229477" y="660944"/>
            <a:ext cx="10193106" cy="15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778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8131" y="120713"/>
            <a:ext cx="11895738" cy="6588000"/>
          </a:xfrm>
          <a:prstGeom prst="rect">
            <a:avLst/>
          </a:prstGeom>
          <a:solidFill>
            <a:srgbClr val="F9FCFD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F5D61D0-F040-48B8-BEE3-35A699DB5339}"/>
              </a:ext>
            </a:extLst>
          </p:cNvPr>
          <p:cNvSpPr txBox="1"/>
          <p:nvPr/>
        </p:nvSpPr>
        <p:spPr>
          <a:xfrm>
            <a:off x="645952" y="2973491"/>
            <a:ext cx="7720383" cy="911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chemeClr val="bg1"/>
                </a:solidFill>
                <a:latin typeface="Univers" panose="020B0603020202030204" pitchFamily="34" charset="0"/>
              </a:rPr>
              <a:t>Modelos de Negócio Circulares.</a:t>
            </a:r>
          </a:p>
        </p:txBody>
      </p:sp>
      <p:pic>
        <p:nvPicPr>
          <p:cNvPr id="9" name="Picture 2" descr="Logo CNI Int Vz br Sg Port">
            <a:extLst>
              <a:ext uri="{FF2B5EF4-FFF2-40B4-BE49-F238E27FC236}">
                <a16:creationId xmlns:a16="http://schemas.microsoft.com/office/drawing/2014/main" id="{ED6D8BE1-EC84-4EEC-AA94-871759DC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470" y="113750"/>
            <a:ext cx="855454" cy="37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F5D61D0-F040-48B8-BEE3-35A699DB5339}"/>
              </a:ext>
            </a:extLst>
          </p:cNvPr>
          <p:cNvSpPr txBox="1"/>
          <p:nvPr/>
        </p:nvSpPr>
        <p:spPr>
          <a:xfrm>
            <a:off x="1854887" y="2747686"/>
            <a:ext cx="7689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0066B3"/>
                </a:solidFill>
                <a:latin typeface="Univers" panose="020B0603020202030204" pitchFamily="34" charset="0"/>
              </a:rPr>
              <a:t>Modelos de Negócios Circulares</a:t>
            </a:r>
          </a:p>
        </p:txBody>
      </p:sp>
      <p:pic>
        <p:nvPicPr>
          <p:cNvPr id="7" name="Picture 10" descr="Resultado de imagem para u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53" y="548680"/>
            <a:ext cx="1497037" cy="5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12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48131" y="120713"/>
            <a:ext cx="11895738" cy="6588000"/>
          </a:xfrm>
          <a:prstGeom prst="rect">
            <a:avLst/>
          </a:prstGeom>
          <a:solidFill>
            <a:srgbClr val="F9FCFD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F5D61D0-F040-48B8-BEE3-35A699DB5339}"/>
              </a:ext>
            </a:extLst>
          </p:cNvPr>
          <p:cNvSpPr txBox="1"/>
          <p:nvPr/>
        </p:nvSpPr>
        <p:spPr>
          <a:xfrm>
            <a:off x="709016" y="293770"/>
            <a:ext cx="6540573" cy="821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66B3"/>
                </a:solidFill>
                <a:latin typeface="Univers" panose="020B0603020202030204" pitchFamily="34" charset="0"/>
              </a:rPr>
              <a:t>Extensão de vida do produto.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5D61D0-F040-48B8-BEE3-35A699DB5339}"/>
              </a:ext>
            </a:extLst>
          </p:cNvPr>
          <p:cNvSpPr txBox="1"/>
          <p:nvPr/>
        </p:nvSpPr>
        <p:spPr>
          <a:xfrm>
            <a:off x="740548" y="1360907"/>
            <a:ext cx="5057795" cy="821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66B3"/>
                </a:solidFill>
                <a:latin typeface="Univers" panose="020B0603020202030204" pitchFamily="34" charset="0"/>
              </a:rPr>
              <a:t>Produto como serviço.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5D61D0-F040-48B8-BEE3-35A699DB5339}"/>
              </a:ext>
            </a:extLst>
          </p:cNvPr>
          <p:cNvSpPr txBox="1"/>
          <p:nvPr/>
        </p:nvSpPr>
        <p:spPr>
          <a:xfrm>
            <a:off x="772080" y="2468978"/>
            <a:ext cx="3173946" cy="821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66B3"/>
                </a:solidFill>
                <a:latin typeface="Univers" panose="020B0603020202030204" pitchFamily="34" charset="0"/>
              </a:rPr>
              <a:t>Virtualização.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F5D61D0-F040-48B8-BEE3-35A699DB5339}"/>
              </a:ext>
            </a:extLst>
          </p:cNvPr>
          <p:cNvSpPr txBox="1"/>
          <p:nvPr/>
        </p:nvSpPr>
        <p:spPr>
          <a:xfrm>
            <a:off x="772080" y="3556847"/>
            <a:ext cx="4363695" cy="821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66B3"/>
                </a:solidFill>
                <a:latin typeface="Univers" panose="020B0603020202030204" pitchFamily="34" charset="0"/>
              </a:rPr>
              <a:t>Compartilhamento.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F5D61D0-F040-48B8-BEE3-35A699DB5339}"/>
              </a:ext>
            </a:extLst>
          </p:cNvPr>
          <p:cNvSpPr txBox="1"/>
          <p:nvPr/>
        </p:nvSpPr>
        <p:spPr>
          <a:xfrm>
            <a:off x="819378" y="4707697"/>
            <a:ext cx="4392549" cy="821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66B3"/>
                </a:solidFill>
                <a:latin typeface="Univers" panose="020B0603020202030204" pitchFamily="34" charset="0"/>
              </a:rPr>
              <a:t>Insumos Circulares.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5D61D0-F040-48B8-BEE3-35A699DB5339}"/>
              </a:ext>
            </a:extLst>
          </p:cNvPr>
          <p:cNvSpPr txBox="1"/>
          <p:nvPr/>
        </p:nvSpPr>
        <p:spPr>
          <a:xfrm>
            <a:off x="772080" y="5809593"/>
            <a:ext cx="5841664" cy="821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66B3"/>
                </a:solidFill>
                <a:latin typeface="Univers" panose="020B0603020202030204" pitchFamily="34" charset="0"/>
              </a:rPr>
              <a:t>Recuperação de Recursos.</a:t>
            </a:r>
          </a:p>
        </p:txBody>
      </p:sp>
      <p:pic>
        <p:nvPicPr>
          <p:cNvPr id="11" name="Picture 10" descr="Resultado de imagem para u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53" y="548680"/>
            <a:ext cx="1497037" cy="5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11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A767E284-DDA1-4E37-8758-701593F61991}"/>
              </a:ext>
            </a:extLst>
          </p:cNvPr>
          <p:cNvGrpSpPr/>
          <p:nvPr/>
        </p:nvGrpSpPr>
        <p:grpSpPr>
          <a:xfrm>
            <a:off x="315743" y="6502823"/>
            <a:ext cx="2420578" cy="369332"/>
            <a:chOff x="501162" y="6471111"/>
            <a:chExt cx="2420578" cy="369332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45B7C7C3-D3D3-4586-8171-B63F60486093}"/>
                </a:ext>
              </a:extLst>
            </p:cNvPr>
            <p:cNvSpPr txBox="1"/>
            <p:nvPr/>
          </p:nvSpPr>
          <p:spPr>
            <a:xfrm>
              <a:off x="501162" y="6486500"/>
              <a:ext cx="16417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800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CENTRO DE PESQUISA</a:t>
              </a:r>
            </a:p>
            <a:p>
              <a:pPr algn="r"/>
              <a:r>
                <a:rPr lang="pt-BR" sz="800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EM ECONOMIA CIRCULAR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3E81EDFE-AFE6-4893-9CAC-F655BED66C52}"/>
                </a:ext>
              </a:extLst>
            </p:cNvPr>
            <p:cNvSpPr txBox="1"/>
            <p:nvPr/>
          </p:nvSpPr>
          <p:spPr>
            <a:xfrm>
              <a:off x="2057401" y="647111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- USP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7F2093-5E4D-46C8-9A71-FE1081FAD24C}"/>
              </a:ext>
            </a:extLst>
          </p:cNvPr>
          <p:cNvSpPr txBox="1"/>
          <p:nvPr/>
        </p:nvSpPr>
        <p:spPr>
          <a:xfrm>
            <a:off x="775550" y="3094637"/>
            <a:ext cx="5557932" cy="911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0066B3"/>
                </a:solidFill>
                <a:latin typeface="Univers" panose="020B0603020202030204" pitchFamily="34" charset="0"/>
              </a:rPr>
              <a:t>Produto como serviço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6D72DA9-AF1F-42E4-95E2-0E3F8C088515}"/>
              </a:ext>
            </a:extLst>
          </p:cNvPr>
          <p:cNvSpPr/>
          <p:nvPr/>
        </p:nvSpPr>
        <p:spPr>
          <a:xfrm>
            <a:off x="0" y="0"/>
            <a:ext cx="501162" cy="404446"/>
          </a:xfrm>
          <a:prstGeom prst="rect">
            <a:avLst/>
          </a:prstGeom>
          <a:solidFill>
            <a:srgbClr val="1A8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E6D34254-9275-456E-A3EB-5C124DB9F710}"/>
              </a:ext>
            </a:extLst>
          </p:cNvPr>
          <p:cNvGrpSpPr/>
          <p:nvPr/>
        </p:nvGrpSpPr>
        <p:grpSpPr>
          <a:xfrm>
            <a:off x="0" y="439266"/>
            <a:ext cx="12192000" cy="344678"/>
            <a:chOff x="0" y="439266"/>
            <a:chExt cx="12192000" cy="344678"/>
          </a:xfrm>
          <a:solidFill>
            <a:srgbClr val="1A86B4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C43626C-3224-43CF-84A4-6464BDC43B36}"/>
                </a:ext>
              </a:extLst>
            </p:cNvPr>
            <p:cNvSpPr/>
            <p:nvPr/>
          </p:nvSpPr>
          <p:spPr>
            <a:xfrm>
              <a:off x="0" y="439266"/>
              <a:ext cx="12192000" cy="3446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AD1A0CB7-E5B1-41F4-B270-4373587A3DC1}"/>
                </a:ext>
              </a:extLst>
            </p:cNvPr>
            <p:cNvSpPr txBox="1"/>
            <p:nvPr/>
          </p:nvSpPr>
          <p:spPr>
            <a:xfrm>
              <a:off x="509169" y="457717"/>
              <a:ext cx="409900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INOVAÇÃO EM MODELOS DE NEGÓCIOS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705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893D78D-BC84-4EBE-8383-0048B583E880}"/>
              </a:ext>
            </a:extLst>
          </p:cNvPr>
          <p:cNvSpPr/>
          <p:nvPr/>
        </p:nvSpPr>
        <p:spPr>
          <a:xfrm>
            <a:off x="0" y="0"/>
            <a:ext cx="501162" cy="404446"/>
          </a:xfrm>
          <a:prstGeom prst="rect">
            <a:avLst/>
          </a:prstGeom>
          <a:solidFill>
            <a:srgbClr val="1A8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F294AE4-0906-4110-AF08-71A9B9D78468}"/>
              </a:ext>
            </a:extLst>
          </p:cNvPr>
          <p:cNvSpPr/>
          <p:nvPr/>
        </p:nvSpPr>
        <p:spPr>
          <a:xfrm>
            <a:off x="11690838" y="6453554"/>
            <a:ext cx="501162" cy="404446"/>
          </a:xfrm>
          <a:prstGeom prst="rect">
            <a:avLst/>
          </a:prstGeom>
          <a:solidFill>
            <a:srgbClr val="1A8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28125" r="6296" b="17361"/>
          <a:stretch/>
        </p:blipFill>
        <p:spPr bwMode="auto">
          <a:xfrm>
            <a:off x="1190262" y="2005620"/>
            <a:ext cx="10113347" cy="368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48A7B02-4CE9-4832-A07B-2A0008DE0E39}"/>
              </a:ext>
            </a:extLst>
          </p:cNvPr>
          <p:cNvGrpSpPr/>
          <p:nvPr/>
        </p:nvGrpSpPr>
        <p:grpSpPr>
          <a:xfrm>
            <a:off x="315743" y="6502823"/>
            <a:ext cx="2420578" cy="369332"/>
            <a:chOff x="501162" y="6471111"/>
            <a:chExt cx="2420578" cy="369332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B0DF5AE4-1DFE-46D5-A325-904540007A8A}"/>
                </a:ext>
              </a:extLst>
            </p:cNvPr>
            <p:cNvSpPr txBox="1"/>
            <p:nvPr/>
          </p:nvSpPr>
          <p:spPr>
            <a:xfrm>
              <a:off x="501162" y="6486500"/>
              <a:ext cx="16417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800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CENTRO DE PESQUISA</a:t>
              </a:r>
            </a:p>
            <a:p>
              <a:pPr algn="r"/>
              <a:r>
                <a:rPr lang="pt-BR" sz="800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EM ECONOMIA CIRCULAR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4CBF1C87-6825-4978-BC3A-86622BD09D44}"/>
                </a:ext>
              </a:extLst>
            </p:cNvPr>
            <p:cNvSpPr txBox="1"/>
            <p:nvPr/>
          </p:nvSpPr>
          <p:spPr>
            <a:xfrm>
              <a:off x="2057401" y="647111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- USP</a:t>
              </a: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E94E634-7BC8-4CC6-8AD7-E645178CEB9B}"/>
              </a:ext>
            </a:extLst>
          </p:cNvPr>
          <p:cNvGrpSpPr/>
          <p:nvPr/>
        </p:nvGrpSpPr>
        <p:grpSpPr>
          <a:xfrm>
            <a:off x="0" y="439266"/>
            <a:ext cx="12192000" cy="344678"/>
            <a:chOff x="0" y="439266"/>
            <a:chExt cx="12192000" cy="344678"/>
          </a:xfrm>
          <a:solidFill>
            <a:srgbClr val="1A86B4"/>
          </a:solidFill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61E30635-C107-4A70-8793-CF2050B52393}"/>
                </a:ext>
              </a:extLst>
            </p:cNvPr>
            <p:cNvSpPr/>
            <p:nvPr/>
          </p:nvSpPr>
          <p:spPr>
            <a:xfrm>
              <a:off x="0" y="439266"/>
              <a:ext cx="12192000" cy="3446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75CDF5AD-7E76-4718-82CA-38112811723D}"/>
                </a:ext>
              </a:extLst>
            </p:cNvPr>
            <p:cNvSpPr txBox="1"/>
            <p:nvPr/>
          </p:nvSpPr>
          <p:spPr>
            <a:xfrm>
              <a:off x="509169" y="457717"/>
              <a:ext cx="60388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BUSINESS CASE – INOVAÇÃO EM MODELOS DE NEGÓCIOS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6120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F5D61D0-F040-48B8-BEE3-35A699DB5339}"/>
              </a:ext>
            </a:extLst>
          </p:cNvPr>
          <p:cNvSpPr txBox="1"/>
          <p:nvPr/>
        </p:nvSpPr>
        <p:spPr>
          <a:xfrm>
            <a:off x="645952" y="2973491"/>
            <a:ext cx="4862228" cy="911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0066B3"/>
                </a:solidFill>
                <a:latin typeface="Univers" panose="020B0603020202030204" pitchFamily="34" charset="0"/>
              </a:rPr>
              <a:t>Insumos Circulares.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A16CEF42-3039-4D20-A703-26F464DAB6D0}"/>
              </a:ext>
            </a:extLst>
          </p:cNvPr>
          <p:cNvGrpSpPr/>
          <p:nvPr/>
        </p:nvGrpSpPr>
        <p:grpSpPr>
          <a:xfrm>
            <a:off x="315743" y="6502823"/>
            <a:ext cx="2420578" cy="369332"/>
            <a:chOff x="501162" y="6471111"/>
            <a:chExt cx="2420578" cy="369332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8B7DA2E-3F1C-42B7-9C98-D09FB78FD191}"/>
                </a:ext>
              </a:extLst>
            </p:cNvPr>
            <p:cNvSpPr txBox="1"/>
            <p:nvPr/>
          </p:nvSpPr>
          <p:spPr>
            <a:xfrm>
              <a:off x="501162" y="6486500"/>
              <a:ext cx="16417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800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CENTRO DE PESQUISA</a:t>
              </a:r>
            </a:p>
            <a:p>
              <a:pPr algn="r"/>
              <a:r>
                <a:rPr lang="pt-BR" sz="800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EM ECONOMIA CIRCULAR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9B9185C0-F150-409C-B3A8-83B40E777F88}"/>
                </a:ext>
              </a:extLst>
            </p:cNvPr>
            <p:cNvSpPr txBox="1"/>
            <p:nvPr/>
          </p:nvSpPr>
          <p:spPr>
            <a:xfrm>
              <a:off x="2057401" y="647111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- USP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C8E9010-5809-458A-BBAD-04DE253AEFF1}"/>
              </a:ext>
            </a:extLst>
          </p:cNvPr>
          <p:cNvGrpSpPr/>
          <p:nvPr/>
        </p:nvGrpSpPr>
        <p:grpSpPr>
          <a:xfrm>
            <a:off x="0" y="439266"/>
            <a:ext cx="12192000" cy="344678"/>
            <a:chOff x="0" y="439266"/>
            <a:chExt cx="12192000" cy="344678"/>
          </a:xfrm>
          <a:solidFill>
            <a:srgbClr val="1A86B4"/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E9E18FC8-DA99-44BC-ADAE-90EFB6FDF854}"/>
                </a:ext>
              </a:extLst>
            </p:cNvPr>
            <p:cNvSpPr/>
            <p:nvPr/>
          </p:nvSpPr>
          <p:spPr>
            <a:xfrm>
              <a:off x="0" y="439266"/>
              <a:ext cx="12192000" cy="3446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A66C6390-DE26-4441-BBAD-BE843C9D6736}"/>
                </a:ext>
              </a:extLst>
            </p:cNvPr>
            <p:cNvSpPr txBox="1"/>
            <p:nvPr/>
          </p:nvSpPr>
          <p:spPr>
            <a:xfrm>
              <a:off x="509169" y="457717"/>
              <a:ext cx="4099007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INOVAÇÃO EM MODELOS DE NEGÓCIOS</a:t>
              </a:r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725B7F87-7A12-411E-B800-2A306978C76B}"/>
              </a:ext>
            </a:extLst>
          </p:cNvPr>
          <p:cNvSpPr/>
          <p:nvPr/>
        </p:nvSpPr>
        <p:spPr>
          <a:xfrm>
            <a:off x="0" y="0"/>
            <a:ext cx="501162" cy="404446"/>
          </a:xfrm>
          <a:prstGeom prst="rect">
            <a:avLst/>
          </a:prstGeom>
          <a:solidFill>
            <a:srgbClr val="1A8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605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2.png" descr="Screen Shot 2017-07-27 at 17.44.51.png">
            <a:extLst>
              <a:ext uri="{FF2B5EF4-FFF2-40B4-BE49-F238E27FC236}">
                <a16:creationId xmlns:a16="http://schemas.microsoft.com/office/drawing/2014/main" id="{88DA5979-F52F-45C6-84AA-029BD37028CE}"/>
              </a:ext>
            </a:extLst>
          </p:cNvPr>
          <p:cNvPicPr/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447" r="7447"/>
          <a:stretch/>
        </p:blipFill>
        <p:spPr>
          <a:xfrm>
            <a:off x="0" y="0"/>
            <a:ext cx="12192000" cy="6857178"/>
          </a:xfrm>
          <a:prstGeom prst="rect">
            <a:avLst/>
          </a:prstGeom>
          <a:ln/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4961DA8-8563-45D3-864C-555C80746D15}"/>
              </a:ext>
            </a:extLst>
          </p:cNvPr>
          <p:cNvGraphicFramePr>
            <a:graphicFrameLocks noGrp="1"/>
          </p:cNvGraphicFramePr>
          <p:nvPr/>
        </p:nvGraphicFramePr>
        <p:xfrm>
          <a:off x="737534" y="486562"/>
          <a:ext cx="5358466" cy="5898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860">
                  <a:extLst>
                    <a:ext uri="{9D8B030D-6E8A-4147-A177-3AD203B41FA5}">
                      <a16:colId xmlns:a16="http://schemas.microsoft.com/office/drawing/2014/main" val="4292291855"/>
                    </a:ext>
                  </a:extLst>
                </a:gridCol>
                <a:gridCol w="4654606">
                  <a:extLst>
                    <a:ext uri="{9D8B030D-6E8A-4147-A177-3AD203B41FA5}">
                      <a16:colId xmlns:a16="http://schemas.microsoft.com/office/drawing/2014/main" val="798127045"/>
                    </a:ext>
                  </a:extLst>
                </a:gridCol>
              </a:tblGrid>
              <a:tr h="4036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600" spc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44738" marB="4473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spc="100">
                          <a:effectLst/>
                        </a:rPr>
                        <a:t>ESTUDO DE CASO</a:t>
                      </a:r>
                      <a:endParaRPr lang="pt-BR" sz="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spc="100">
                          <a:effectLst/>
                        </a:rPr>
                        <a:t>ArcelorMittal - Aço com pegada de carbono positiva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38" marR="44738" marT="44738" marB="44738" anchor="ctr"/>
                </a:tc>
                <a:extLst>
                  <a:ext uri="{0D108BD9-81ED-4DB2-BD59-A6C34878D82A}">
                    <a16:rowId xmlns:a16="http://schemas.microsoft.com/office/drawing/2014/main" val="2797207007"/>
                  </a:ext>
                </a:extLst>
              </a:tr>
              <a:tr h="5494427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600" spc="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spc="100" dirty="0">
                          <a:effectLst/>
                        </a:rPr>
                        <a:t>A </a:t>
                      </a:r>
                      <a:r>
                        <a:rPr lang="pt-BR" sz="900" spc="100" dirty="0" err="1">
                          <a:effectLst/>
                        </a:rPr>
                        <a:t>ArcelorMittal</a:t>
                      </a:r>
                      <a:r>
                        <a:rPr lang="pt-BR" sz="900" spc="100" dirty="0">
                          <a:effectLst/>
                        </a:rPr>
                        <a:t> está buscando mudar a indústria do aço, que apesar de possuir um alto índice de reciclagem, ainda é linear e extrativista. Estabelecida no Brasil em 2006, com sede em Belo Horizonte, a </a:t>
                      </a:r>
                      <a:r>
                        <a:rPr lang="pt-BR" sz="900" spc="100" dirty="0" err="1">
                          <a:effectLst/>
                        </a:rPr>
                        <a:t>ArcelorMittal</a:t>
                      </a:r>
                      <a:r>
                        <a:rPr lang="pt-BR" sz="900" spc="100" dirty="0">
                          <a:effectLst/>
                        </a:rPr>
                        <a:t> é o maior fornecedor de aço para os mercados de automóveis, construção, embalagens e eletroeletrônicos.</a:t>
                      </a:r>
                      <a:endParaRPr lang="pt-BR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spc="1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spc="100" dirty="0">
                          <a:effectLst/>
                        </a:rPr>
                        <a:t>A inovação da </a:t>
                      </a:r>
                      <a:r>
                        <a:rPr lang="pt-BR" sz="900" spc="100" dirty="0" err="1">
                          <a:effectLst/>
                        </a:rPr>
                        <a:t>ArcelorMittal</a:t>
                      </a:r>
                      <a:r>
                        <a:rPr lang="pt-BR" sz="900" spc="100" dirty="0">
                          <a:effectLst/>
                        </a:rPr>
                        <a:t> consiste em produzir aço com pegada de carbono positiva através do uso de carvão vegetal, provenientes de suas florestas com certificação Forest </a:t>
                      </a:r>
                      <a:r>
                        <a:rPr lang="pt-BR" sz="900" spc="100" dirty="0" err="1">
                          <a:effectLst/>
                        </a:rPr>
                        <a:t>Stewardship</a:t>
                      </a:r>
                      <a:r>
                        <a:rPr lang="pt-BR" sz="900" spc="100" dirty="0">
                          <a:effectLst/>
                        </a:rPr>
                        <a:t> </a:t>
                      </a:r>
                      <a:r>
                        <a:rPr lang="pt-BR" sz="900" spc="100" dirty="0" err="1">
                          <a:effectLst/>
                        </a:rPr>
                        <a:t>Council</a:t>
                      </a:r>
                      <a:r>
                        <a:rPr lang="pt-BR" sz="900" spc="100" dirty="0">
                          <a:effectLst/>
                        </a:rPr>
                        <a:t> (FSC) – ao todo são 109.000 hectares de florestas. A certificação FSC é muito importante, principalmente no cenário brasileiro de produção de carvão vegetal, no qual ainda há a produção sob condições laborais comparadas à escravidão. Além disso, há também a produção de carvão vegetal ilegal, que contribui para o desmatamento e queimadas de florestas.</a:t>
                      </a:r>
                      <a:endParaRPr lang="pt-BR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spc="1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spc="100" dirty="0">
                          <a:effectLst/>
                        </a:rPr>
                        <a:t>A criação da </a:t>
                      </a:r>
                      <a:r>
                        <a:rPr lang="pt-BR" sz="900" spc="100" dirty="0" err="1">
                          <a:effectLst/>
                        </a:rPr>
                        <a:t>BioFlorestas</a:t>
                      </a:r>
                      <a:r>
                        <a:rPr lang="pt-BR" sz="900" spc="100" dirty="0">
                          <a:effectLst/>
                        </a:rPr>
                        <a:t>, nome dado à empresa do grupo da </a:t>
                      </a:r>
                      <a:r>
                        <a:rPr lang="pt-BR" sz="900" spc="100" dirty="0" err="1">
                          <a:effectLst/>
                        </a:rPr>
                        <a:t>ArcelorMittal</a:t>
                      </a:r>
                      <a:r>
                        <a:rPr lang="pt-BR" sz="900" spc="100" dirty="0">
                          <a:effectLst/>
                        </a:rPr>
                        <a:t> responsável por gerenciar as florestas de eucalipto, permitiu restaurar áreas degradadas (cerca de 135.000 hectares, incluindo áreas protegidas); produzir aço com balanço positivo de emissões de carbono; reduzir custos de gestão da floresta graças à uma mínima intervenção, enquanto se regenera o ecossistema natural, além de gerar  externalidades positivas para o ecossistema através de programas como a apicultura, ou a reintrodução da fauna na região das florestas.</a:t>
                      </a:r>
                      <a:endParaRPr lang="pt-BR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spc="1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spc="100" dirty="0" err="1">
                          <a:effectLst/>
                        </a:rPr>
                        <a:t>ArcelorMittal</a:t>
                      </a:r>
                      <a:r>
                        <a:rPr lang="pt-BR" sz="900" spc="100" dirty="0">
                          <a:effectLst/>
                        </a:rPr>
                        <a:t> Brasil planeja estudar a viabilidade técnica e econômica de ampliar o uso do carvão vegetal para reduzir sua dependência ao carvão mineral, um recurso finito. Também planeja fechar o ciclo com vazamento de óleo resultando da produção de carvão vegetal para convertê-lo em energia.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28" marR="86728" marT="43364" marB="43364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125193"/>
                  </a:ext>
                </a:extLst>
              </a:tr>
            </a:tbl>
          </a:graphicData>
        </a:graphic>
      </p:graphicFrame>
      <p:pic>
        <p:nvPicPr>
          <p:cNvPr id="30723" name="Imagem 146" descr="welder">
            <a:extLst>
              <a:ext uri="{FF2B5EF4-FFF2-40B4-BE49-F238E27FC236}">
                <a16:creationId xmlns:a16="http://schemas.microsoft.com/office/drawing/2014/main" id="{1E74E541-1C1D-46B4-9B47-FD3C3C89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01" y="565078"/>
            <a:ext cx="227297" cy="22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28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F5D61D0-F040-48B8-BEE3-35A699DB5339}"/>
              </a:ext>
            </a:extLst>
          </p:cNvPr>
          <p:cNvSpPr txBox="1"/>
          <p:nvPr/>
        </p:nvSpPr>
        <p:spPr>
          <a:xfrm>
            <a:off x="645952" y="2973491"/>
            <a:ext cx="6486071" cy="911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0066B3"/>
                </a:solidFill>
                <a:latin typeface="Univers" panose="020B0603020202030204" pitchFamily="34" charset="0"/>
              </a:rPr>
              <a:t>Recuperação de Recursos.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A767E284-DDA1-4E37-8758-701593F61991}"/>
              </a:ext>
            </a:extLst>
          </p:cNvPr>
          <p:cNvGrpSpPr/>
          <p:nvPr/>
        </p:nvGrpSpPr>
        <p:grpSpPr>
          <a:xfrm>
            <a:off x="315743" y="6502823"/>
            <a:ext cx="2420578" cy="369332"/>
            <a:chOff x="501162" y="6471111"/>
            <a:chExt cx="2420578" cy="369332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45B7C7C3-D3D3-4586-8171-B63F60486093}"/>
                </a:ext>
              </a:extLst>
            </p:cNvPr>
            <p:cNvSpPr txBox="1"/>
            <p:nvPr/>
          </p:nvSpPr>
          <p:spPr>
            <a:xfrm>
              <a:off x="501162" y="6486500"/>
              <a:ext cx="16417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800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CENTRO DE PESQUISA</a:t>
              </a:r>
            </a:p>
            <a:p>
              <a:pPr algn="r"/>
              <a:r>
                <a:rPr lang="pt-BR" sz="800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EM ECONOMIA CIRCULAR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3E81EDFE-AFE6-4893-9CAC-F655BED66C52}"/>
                </a:ext>
              </a:extLst>
            </p:cNvPr>
            <p:cNvSpPr txBox="1"/>
            <p:nvPr/>
          </p:nvSpPr>
          <p:spPr>
            <a:xfrm>
              <a:off x="2057401" y="647111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- USP</a:t>
              </a: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FBB48A1C-E1AF-4A77-8896-599B8987CD73}"/>
              </a:ext>
            </a:extLst>
          </p:cNvPr>
          <p:cNvSpPr/>
          <p:nvPr/>
        </p:nvSpPr>
        <p:spPr>
          <a:xfrm>
            <a:off x="0" y="0"/>
            <a:ext cx="501162" cy="404446"/>
          </a:xfrm>
          <a:prstGeom prst="rect">
            <a:avLst/>
          </a:prstGeom>
          <a:solidFill>
            <a:srgbClr val="1A8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8E46EFE-6973-4C68-9E3C-FF038774B951}"/>
              </a:ext>
            </a:extLst>
          </p:cNvPr>
          <p:cNvGrpSpPr/>
          <p:nvPr/>
        </p:nvGrpSpPr>
        <p:grpSpPr>
          <a:xfrm>
            <a:off x="0" y="439266"/>
            <a:ext cx="12192000" cy="344678"/>
            <a:chOff x="0" y="439266"/>
            <a:chExt cx="12192000" cy="344678"/>
          </a:xfrm>
          <a:solidFill>
            <a:srgbClr val="1A86B4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BC5D967-91F4-4DB1-BB63-5D141E008A7F}"/>
                </a:ext>
              </a:extLst>
            </p:cNvPr>
            <p:cNvSpPr/>
            <p:nvPr/>
          </p:nvSpPr>
          <p:spPr>
            <a:xfrm>
              <a:off x="0" y="439266"/>
              <a:ext cx="12192000" cy="3446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C13FEBD-6BEC-4303-AE3B-D01B485FF270}"/>
                </a:ext>
              </a:extLst>
            </p:cNvPr>
            <p:cNvSpPr txBox="1"/>
            <p:nvPr/>
          </p:nvSpPr>
          <p:spPr>
            <a:xfrm>
              <a:off x="509169" y="457717"/>
              <a:ext cx="4248086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INOVAÇÃO EM MODELOS DE NEGÓCIOS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484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Agrupar 47">
            <a:extLst>
              <a:ext uri="{FF2B5EF4-FFF2-40B4-BE49-F238E27FC236}">
                <a16:creationId xmlns:a16="http://schemas.microsoft.com/office/drawing/2014/main" id="{F548DA04-AEF2-4EEB-A2A9-D2009DB49B99}"/>
              </a:ext>
            </a:extLst>
          </p:cNvPr>
          <p:cNvGrpSpPr/>
          <p:nvPr/>
        </p:nvGrpSpPr>
        <p:grpSpPr>
          <a:xfrm rot="17873446" flipV="1">
            <a:off x="8840231" y="2004447"/>
            <a:ext cx="765209" cy="765209"/>
            <a:chOff x="4676503" y="196867"/>
            <a:chExt cx="765209" cy="765209"/>
          </a:xfrm>
        </p:grpSpPr>
        <p:sp>
          <p:nvSpPr>
            <p:cNvPr id="49" name="Arco 48">
              <a:extLst>
                <a:ext uri="{FF2B5EF4-FFF2-40B4-BE49-F238E27FC236}">
                  <a16:creationId xmlns:a16="http://schemas.microsoft.com/office/drawing/2014/main" id="{4EDE078F-2262-41A6-A1AC-16798385DA99}"/>
                </a:ext>
              </a:extLst>
            </p:cNvPr>
            <p:cNvSpPr/>
            <p:nvPr/>
          </p:nvSpPr>
          <p:spPr>
            <a:xfrm>
              <a:off x="4676503" y="196867"/>
              <a:ext cx="765209" cy="765209"/>
            </a:xfrm>
            <a:prstGeom prst="arc">
              <a:avLst>
                <a:gd name="adj1" fmla="val 16200000"/>
                <a:gd name="adj2" fmla="val 11736631"/>
              </a:avLst>
            </a:prstGeom>
            <a:ln w="19050">
              <a:solidFill>
                <a:srgbClr val="1A86B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Arco 50">
              <a:extLst>
                <a:ext uri="{FF2B5EF4-FFF2-40B4-BE49-F238E27FC236}">
                  <a16:creationId xmlns:a16="http://schemas.microsoft.com/office/drawing/2014/main" id="{0BD6A288-F1C7-4C4F-BC04-571EDF0915B6}"/>
                </a:ext>
              </a:extLst>
            </p:cNvPr>
            <p:cNvSpPr/>
            <p:nvPr/>
          </p:nvSpPr>
          <p:spPr>
            <a:xfrm>
              <a:off x="4676503" y="196867"/>
              <a:ext cx="765209" cy="765209"/>
            </a:xfrm>
            <a:prstGeom prst="arc">
              <a:avLst>
                <a:gd name="adj1" fmla="val 16200000"/>
                <a:gd name="adj2" fmla="val 5537917"/>
              </a:avLst>
            </a:prstGeom>
            <a:ln w="19050">
              <a:solidFill>
                <a:srgbClr val="1A86B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Arco 52">
              <a:extLst>
                <a:ext uri="{FF2B5EF4-FFF2-40B4-BE49-F238E27FC236}">
                  <a16:creationId xmlns:a16="http://schemas.microsoft.com/office/drawing/2014/main" id="{FA93D3AD-95A7-41E1-A5C0-8B850E473025}"/>
                </a:ext>
              </a:extLst>
            </p:cNvPr>
            <p:cNvSpPr/>
            <p:nvPr/>
          </p:nvSpPr>
          <p:spPr>
            <a:xfrm>
              <a:off x="4676503" y="196867"/>
              <a:ext cx="765209" cy="765209"/>
            </a:xfrm>
            <a:prstGeom prst="arc">
              <a:avLst>
                <a:gd name="adj1" fmla="val 8169024"/>
                <a:gd name="adj2" fmla="val 17051240"/>
              </a:avLst>
            </a:prstGeom>
            <a:ln w="19050">
              <a:solidFill>
                <a:srgbClr val="1A86B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Arco 55">
              <a:extLst>
                <a:ext uri="{FF2B5EF4-FFF2-40B4-BE49-F238E27FC236}">
                  <a16:creationId xmlns:a16="http://schemas.microsoft.com/office/drawing/2014/main" id="{532E7C2D-7EEF-45FF-9D91-DB393F0AFED4}"/>
                </a:ext>
              </a:extLst>
            </p:cNvPr>
            <p:cNvSpPr/>
            <p:nvPr/>
          </p:nvSpPr>
          <p:spPr>
            <a:xfrm>
              <a:off x="4676503" y="196867"/>
              <a:ext cx="765209" cy="765209"/>
            </a:xfrm>
            <a:prstGeom prst="arc">
              <a:avLst>
                <a:gd name="adj1" fmla="val 16200000"/>
                <a:gd name="adj2" fmla="val 650196"/>
              </a:avLst>
            </a:prstGeom>
            <a:ln w="19050">
              <a:solidFill>
                <a:srgbClr val="1A86B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71790F1D-0986-4CAA-BEE7-F5F98E85AA49}"/>
              </a:ext>
            </a:extLst>
          </p:cNvPr>
          <p:cNvCxnSpPr>
            <a:cxnSpLocks/>
          </p:cNvCxnSpPr>
          <p:nvPr/>
        </p:nvCxnSpPr>
        <p:spPr>
          <a:xfrm>
            <a:off x="1097280" y="5182484"/>
            <a:ext cx="10789919" cy="0"/>
          </a:xfrm>
          <a:prstGeom prst="straightConnector1">
            <a:avLst/>
          </a:prstGeom>
          <a:ln w="19050">
            <a:solidFill>
              <a:srgbClr val="1A86B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F7AD16F-77DB-4D55-8FEA-A8DE72809A98}"/>
              </a:ext>
            </a:extLst>
          </p:cNvPr>
          <p:cNvSpPr txBox="1"/>
          <p:nvPr/>
        </p:nvSpPr>
        <p:spPr>
          <a:xfrm>
            <a:off x="897351" y="2032523"/>
            <a:ext cx="68640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10.000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F1DC446-8155-467C-A184-887AB567CF55}"/>
              </a:ext>
            </a:extLst>
          </p:cNvPr>
          <p:cNvSpPr txBox="1"/>
          <p:nvPr/>
        </p:nvSpPr>
        <p:spPr>
          <a:xfrm>
            <a:off x="1111464" y="4923841"/>
            <a:ext cx="45878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D9D663FF-B9DE-45A0-9319-A60FA37D311E}"/>
              </a:ext>
            </a:extLst>
          </p:cNvPr>
          <p:cNvCxnSpPr>
            <a:cxnSpLocks/>
          </p:cNvCxnSpPr>
          <p:nvPr/>
        </p:nvCxnSpPr>
        <p:spPr>
          <a:xfrm flipV="1">
            <a:off x="1568321" y="993361"/>
            <a:ext cx="0" cy="4257908"/>
          </a:xfrm>
          <a:prstGeom prst="straightConnector1">
            <a:avLst/>
          </a:prstGeom>
          <a:ln w="19050">
            <a:solidFill>
              <a:srgbClr val="1A86B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BB26F549-D65E-439E-AD4A-C255D4EF323D}"/>
              </a:ext>
            </a:extLst>
          </p:cNvPr>
          <p:cNvSpPr txBox="1"/>
          <p:nvPr/>
        </p:nvSpPr>
        <p:spPr>
          <a:xfrm>
            <a:off x="2517202" y="4116175"/>
            <a:ext cx="10695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IMPRESSÃO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7747B759-DD5D-466F-91A3-5963BDFEE17A}"/>
              </a:ext>
            </a:extLst>
          </p:cNvPr>
          <p:cNvCxnSpPr/>
          <p:nvPr/>
        </p:nvCxnSpPr>
        <p:spPr>
          <a:xfrm flipV="1">
            <a:off x="3056709" y="4502332"/>
            <a:ext cx="0" cy="575397"/>
          </a:xfrm>
          <a:prstGeom prst="straightConnector1">
            <a:avLst/>
          </a:prstGeom>
          <a:ln w="19050">
            <a:solidFill>
              <a:srgbClr val="1A86B4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93E9BD12-0EFF-4FCB-B3D1-9237407377E2}"/>
              </a:ext>
            </a:extLst>
          </p:cNvPr>
          <p:cNvSpPr txBox="1"/>
          <p:nvPr/>
        </p:nvSpPr>
        <p:spPr>
          <a:xfrm>
            <a:off x="5138049" y="3933412"/>
            <a:ext cx="11536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MÁQUINA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1A86B4"/>
                </a:solidFill>
                <a:latin typeface="Calibri" panose="020F0502020204030204"/>
              </a:rPr>
              <a:t>VAPOR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1A86B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orma Livre: Forma 46">
            <a:extLst>
              <a:ext uri="{FF2B5EF4-FFF2-40B4-BE49-F238E27FC236}">
                <a16:creationId xmlns:a16="http://schemas.microsoft.com/office/drawing/2014/main" id="{2F536333-2AB8-4F4B-8022-27543AD0760B}"/>
              </a:ext>
            </a:extLst>
          </p:cNvPr>
          <p:cNvSpPr/>
          <p:nvPr/>
        </p:nvSpPr>
        <p:spPr>
          <a:xfrm>
            <a:off x="1567543" y="2177144"/>
            <a:ext cx="7332617" cy="2908663"/>
          </a:xfrm>
          <a:custGeom>
            <a:avLst/>
            <a:gdLst>
              <a:gd name="connsiteX0" fmla="*/ 0 w 7332617"/>
              <a:gd name="connsiteY0" fmla="*/ 2908663 h 2908663"/>
              <a:gd name="connsiteX1" fmla="*/ 2325188 w 7332617"/>
              <a:gd name="connsiteY1" fmla="*/ 2899954 h 2908663"/>
              <a:gd name="connsiteX2" fmla="*/ 4049486 w 7332617"/>
              <a:gd name="connsiteY2" fmla="*/ 2812868 h 2908663"/>
              <a:gd name="connsiteX3" fmla="*/ 5329646 w 7332617"/>
              <a:gd name="connsiteY3" fmla="*/ 2569028 h 2908663"/>
              <a:gd name="connsiteX4" fmla="*/ 6444343 w 7332617"/>
              <a:gd name="connsiteY4" fmla="*/ 1715588 h 2908663"/>
              <a:gd name="connsiteX5" fmla="*/ 7332617 w 7332617"/>
              <a:gd name="connsiteY5" fmla="*/ 0 h 290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2617" h="2908663">
                <a:moveTo>
                  <a:pt x="0" y="2908663"/>
                </a:moveTo>
                <a:lnTo>
                  <a:pt x="2325188" y="2899954"/>
                </a:lnTo>
                <a:cubicBezTo>
                  <a:pt x="3000102" y="2883988"/>
                  <a:pt x="3548743" y="2868022"/>
                  <a:pt x="4049486" y="2812868"/>
                </a:cubicBezTo>
                <a:cubicBezTo>
                  <a:pt x="4550229" y="2757714"/>
                  <a:pt x="4930503" y="2751908"/>
                  <a:pt x="5329646" y="2569028"/>
                </a:cubicBezTo>
                <a:cubicBezTo>
                  <a:pt x="5728789" y="2386148"/>
                  <a:pt x="6110515" y="2143759"/>
                  <a:pt x="6444343" y="1715588"/>
                </a:cubicBezTo>
                <a:cubicBezTo>
                  <a:pt x="6778171" y="1287417"/>
                  <a:pt x="7055394" y="643708"/>
                  <a:pt x="7332617" y="0"/>
                </a:cubicBezTo>
              </a:path>
            </a:pathLst>
          </a:custGeom>
          <a:noFill/>
          <a:ln w="19050">
            <a:solidFill>
              <a:srgbClr val="1A8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1A86B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BAA53580-FB14-4DBE-B555-D50ACE21BAB0}"/>
              </a:ext>
            </a:extLst>
          </p:cNvPr>
          <p:cNvCxnSpPr>
            <a:cxnSpLocks/>
          </p:cNvCxnSpPr>
          <p:nvPr/>
        </p:nvCxnSpPr>
        <p:spPr>
          <a:xfrm>
            <a:off x="5535073" y="4502332"/>
            <a:ext cx="73429" cy="461202"/>
          </a:xfrm>
          <a:prstGeom prst="straightConnector1">
            <a:avLst/>
          </a:prstGeom>
          <a:ln w="19050">
            <a:solidFill>
              <a:srgbClr val="1A86B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AE82FE27-3FDB-4530-B3FC-5765D742CC87}"/>
              </a:ext>
            </a:extLst>
          </p:cNvPr>
          <p:cNvSpPr txBox="1"/>
          <p:nvPr/>
        </p:nvSpPr>
        <p:spPr>
          <a:xfrm>
            <a:off x="6180047" y="3161046"/>
            <a:ext cx="169988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ACT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1867 - UK</a:t>
            </a:r>
          </a:p>
        </p:txBody>
      </p: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C5F5262F-CE48-4922-A063-E6E78BEAC919}"/>
              </a:ext>
            </a:extLst>
          </p:cNvPr>
          <p:cNvCxnSpPr/>
          <p:nvPr/>
        </p:nvCxnSpPr>
        <p:spPr>
          <a:xfrm>
            <a:off x="7023461" y="3714206"/>
            <a:ext cx="0" cy="974337"/>
          </a:xfrm>
          <a:prstGeom prst="straightConnector1">
            <a:avLst/>
          </a:prstGeom>
          <a:ln w="19050">
            <a:solidFill>
              <a:srgbClr val="1A86B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5E45BE70-2328-4A80-B6DC-E0D82029497E}"/>
              </a:ext>
            </a:extLst>
          </p:cNvPr>
          <p:cNvSpPr txBox="1"/>
          <p:nvPr/>
        </p:nvSpPr>
        <p:spPr>
          <a:xfrm>
            <a:off x="7858263" y="2565362"/>
            <a:ext cx="67518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</a:t>
            </a:r>
          </a:p>
        </p:txBody>
      </p:sp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632554C3-40D1-4D35-B58C-762A77D1C67F}"/>
              </a:ext>
            </a:extLst>
          </p:cNvPr>
          <p:cNvCxnSpPr/>
          <p:nvPr/>
        </p:nvCxnSpPr>
        <p:spPr>
          <a:xfrm>
            <a:off x="8229600" y="2924063"/>
            <a:ext cx="217714" cy="232791"/>
          </a:xfrm>
          <a:prstGeom prst="straightConnector1">
            <a:avLst/>
          </a:prstGeom>
          <a:ln w="19050">
            <a:solidFill>
              <a:srgbClr val="1A86B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4E7A017E-CA13-44B2-A22D-C721983EFAC8}"/>
              </a:ext>
            </a:extLst>
          </p:cNvPr>
          <p:cNvSpPr/>
          <p:nvPr/>
        </p:nvSpPr>
        <p:spPr>
          <a:xfrm>
            <a:off x="9356239" y="1606733"/>
            <a:ext cx="984068" cy="1140822"/>
          </a:xfrm>
          <a:custGeom>
            <a:avLst/>
            <a:gdLst>
              <a:gd name="connsiteX0" fmla="*/ 0 w 984068"/>
              <a:gd name="connsiteY0" fmla="*/ 1140822 h 1140822"/>
              <a:gd name="connsiteX1" fmla="*/ 313508 w 984068"/>
              <a:gd name="connsiteY1" fmla="*/ 1027611 h 1140822"/>
              <a:gd name="connsiteX2" fmla="*/ 635725 w 984068"/>
              <a:gd name="connsiteY2" fmla="*/ 775062 h 1140822"/>
              <a:gd name="connsiteX3" fmla="*/ 844731 w 984068"/>
              <a:gd name="connsiteY3" fmla="*/ 418011 h 1140822"/>
              <a:gd name="connsiteX4" fmla="*/ 984068 w 984068"/>
              <a:gd name="connsiteY4" fmla="*/ 0 h 11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068" h="1140822">
                <a:moveTo>
                  <a:pt x="0" y="1140822"/>
                </a:moveTo>
                <a:cubicBezTo>
                  <a:pt x="103777" y="1114696"/>
                  <a:pt x="207554" y="1088571"/>
                  <a:pt x="313508" y="1027611"/>
                </a:cubicBezTo>
                <a:cubicBezTo>
                  <a:pt x="419462" y="966651"/>
                  <a:pt x="547188" y="876662"/>
                  <a:pt x="635725" y="775062"/>
                </a:cubicBezTo>
                <a:cubicBezTo>
                  <a:pt x="724262" y="673462"/>
                  <a:pt x="786674" y="547188"/>
                  <a:pt x="844731" y="418011"/>
                </a:cubicBezTo>
                <a:cubicBezTo>
                  <a:pt x="902788" y="288834"/>
                  <a:pt x="943428" y="144417"/>
                  <a:pt x="984068" y="0"/>
                </a:cubicBezTo>
              </a:path>
            </a:pathLst>
          </a:custGeom>
          <a:noFill/>
          <a:ln w="19050">
            <a:solidFill>
              <a:srgbClr val="1A8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1A86B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B4CA0CF2-42C2-4F60-8165-227FDC346C77}"/>
              </a:ext>
            </a:extLst>
          </p:cNvPr>
          <p:cNvCxnSpPr>
            <a:cxnSpLocks/>
          </p:cNvCxnSpPr>
          <p:nvPr/>
        </p:nvCxnSpPr>
        <p:spPr>
          <a:xfrm flipV="1">
            <a:off x="8645590" y="4046093"/>
            <a:ext cx="0" cy="1205176"/>
          </a:xfrm>
          <a:prstGeom prst="straightConnector1">
            <a:avLst/>
          </a:prstGeom>
          <a:ln w="19050">
            <a:solidFill>
              <a:srgbClr val="1A86B4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A9F8831C-96C5-4EE8-B425-AF88588D09C8}"/>
              </a:ext>
            </a:extLst>
          </p:cNvPr>
          <p:cNvSpPr txBox="1"/>
          <p:nvPr/>
        </p:nvSpPr>
        <p:spPr>
          <a:xfrm>
            <a:off x="8660744" y="4633140"/>
            <a:ext cx="181921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ECONOMIA CIRCULAR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0726AD34-11C8-4B90-B07C-65B845A65B32}"/>
              </a:ext>
            </a:extLst>
          </p:cNvPr>
          <p:cNvSpPr txBox="1"/>
          <p:nvPr/>
        </p:nvSpPr>
        <p:spPr>
          <a:xfrm>
            <a:off x="8669842" y="4031030"/>
            <a:ext cx="128259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INDUSTRIA 4.0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EE0F128-7208-4079-A210-05EA75AD4801}"/>
              </a:ext>
            </a:extLst>
          </p:cNvPr>
          <p:cNvSpPr txBox="1"/>
          <p:nvPr/>
        </p:nvSpPr>
        <p:spPr>
          <a:xfrm>
            <a:off x="8669842" y="3008133"/>
            <a:ext cx="2219582" cy="104644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pt-BR" sz="1400" b="1" dirty="0">
                <a:solidFill>
                  <a:srgbClr val="1A86B4"/>
                </a:solidFill>
              </a:rPr>
              <a:t>MERCADOS SUPERFLUIDOS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solidFill>
                  <a:srgbClr val="1A86B4"/>
                </a:solidFill>
              </a:rPr>
              <a:t>3D </a:t>
            </a:r>
            <a:r>
              <a:rPr lang="pt-BR" sz="1200" b="1" dirty="0" err="1">
                <a:solidFill>
                  <a:srgbClr val="1A86B4"/>
                </a:solidFill>
              </a:rPr>
              <a:t>Printing</a:t>
            </a:r>
            <a:endParaRPr lang="pt-BR" sz="1200" b="1" dirty="0">
              <a:solidFill>
                <a:srgbClr val="1A86B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pt-BR" sz="1200" b="1" dirty="0" err="1">
                <a:solidFill>
                  <a:srgbClr val="1A86B4"/>
                </a:solidFill>
              </a:rPr>
              <a:t>IoT</a:t>
            </a:r>
            <a:endParaRPr lang="pt-BR" sz="1200" b="1" dirty="0">
              <a:solidFill>
                <a:srgbClr val="1A86B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pt-BR" sz="1200" b="1" dirty="0" err="1">
                <a:solidFill>
                  <a:srgbClr val="1A86B4"/>
                </a:solidFill>
              </a:rPr>
              <a:t>Blockchain</a:t>
            </a:r>
            <a:endParaRPr lang="pt-BR" sz="1200" b="1" dirty="0">
              <a:solidFill>
                <a:srgbClr val="1A86B4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pt-BR" sz="1200" b="1" dirty="0">
                <a:solidFill>
                  <a:srgbClr val="1A86B4"/>
                </a:solidFill>
              </a:rPr>
              <a:t>Artificial </a:t>
            </a:r>
            <a:r>
              <a:rPr lang="pt-BR" sz="1200" b="1" dirty="0" err="1">
                <a:solidFill>
                  <a:srgbClr val="1A86B4"/>
                </a:solidFill>
              </a:rPr>
              <a:t>Intelligence</a:t>
            </a:r>
            <a:endParaRPr lang="pt-BR" sz="1200" b="1" dirty="0">
              <a:solidFill>
                <a:srgbClr val="1A86B4"/>
              </a:solidFill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A36EFA82-250F-45AC-8966-052BC26A9155}"/>
              </a:ext>
            </a:extLst>
          </p:cNvPr>
          <p:cNvSpPr txBox="1"/>
          <p:nvPr/>
        </p:nvSpPr>
        <p:spPr>
          <a:xfrm>
            <a:off x="8679172" y="4330527"/>
            <a:ext cx="236039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NOVOS MODELOS NEGÓCIOS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E663A7B7-98AA-4A28-903E-BA47E50D5548}"/>
              </a:ext>
            </a:extLst>
          </p:cNvPr>
          <p:cNvSpPr txBox="1"/>
          <p:nvPr/>
        </p:nvSpPr>
        <p:spPr>
          <a:xfrm>
            <a:off x="2299062" y="5192864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1500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282B8827-7E7A-4266-89F6-600C8E241F5F}"/>
              </a:ext>
            </a:extLst>
          </p:cNvPr>
          <p:cNvSpPr txBox="1"/>
          <p:nvPr/>
        </p:nvSpPr>
        <p:spPr>
          <a:xfrm>
            <a:off x="6033922" y="5194314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1800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F420A835-4166-4978-B6A1-2DC6CF928F95}"/>
              </a:ext>
            </a:extLst>
          </p:cNvPr>
          <p:cNvSpPr txBox="1"/>
          <p:nvPr/>
        </p:nvSpPr>
        <p:spPr>
          <a:xfrm>
            <a:off x="7278876" y="5194314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1900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7BD67A11-BC35-431E-9C64-6F74CC990EAD}"/>
              </a:ext>
            </a:extLst>
          </p:cNvPr>
          <p:cNvSpPr txBox="1"/>
          <p:nvPr/>
        </p:nvSpPr>
        <p:spPr>
          <a:xfrm>
            <a:off x="8523830" y="5194314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D5A6BCD-6DFB-4222-AF66-15854CD124E1}"/>
              </a:ext>
            </a:extLst>
          </p:cNvPr>
          <p:cNvSpPr txBox="1"/>
          <p:nvPr/>
        </p:nvSpPr>
        <p:spPr>
          <a:xfrm>
            <a:off x="3650991" y="931005"/>
            <a:ext cx="45527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DESENVOLVIMENTO INDUSTRIAL: PRODUÇÃO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48E05DC-7B0D-4AE0-8644-A95B8C40DB5D}"/>
              </a:ext>
            </a:extLst>
          </p:cNvPr>
          <p:cNvSpPr txBox="1"/>
          <p:nvPr/>
        </p:nvSpPr>
        <p:spPr>
          <a:xfrm>
            <a:off x="8859228" y="825552"/>
            <a:ext cx="29621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DESENVOLVIMENTO SOCIAL: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PROPÓSITO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C48DA82-EE42-4CE4-86A8-5EAE44089094}"/>
              </a:ext>
            </a:extLst>
          </p:cNvPr>
          <p:cNvCxnSpPr>
            <a:cxnSpLocks/>
          </p:cNvCxnSpPr>
          <p:nvPr/>
        </p:nvCxnSpPr>
        <p:spPr>
          <a:xfrm>
            <a:off x="8523830" y="931817"/>
            <a:ext cx="0" cy="1408483"/>
          </a:xfrm>
          <a:prstGeom prst="line">
            <a:avLst/>
          </a:prstGeom>
          <a:ln w="3175">
            <a:solidFill>
              <a:srgbClr val="1A8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1BB6E48-9FB2-41AE-A146-6D38B718CC84}"/>
              </a:ext>
            </a:extLst>
          </p:cNvPr>
          <p:cNvCxnSpPr>
            <a:cxnSpLocks/>
          </p:cNvCxnSpPr>
          <p:nvPr/>
        </p:nvCxnSpPr>
        <p:spPr>
          <a:xfrm flipV="1">
            <a:off x="3056708" y="993361"/>
            <a:ext cx="0" cy="2756726"/>
          </a:xfrm>
          <a:prstGeom prst="line">
            <a:avLst/>
          </a:prstGeom>
          <a:ln w="3175">
            <a:solidFill>
              <a:srgbClr val="1A8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8CE573E-9786-4D39-A8E0-E42C08B32917}"/>
              </a:ext>
            </a:extLst>
          </p:cNvPr>
          <p:cNvCxnSpPr>
            <a:cxnSpLocks/>
          </p:cNvCxnSpPr>
          <p:nvPr/>
        </p:nvCxnSpPr>
        <p:spPr>
          <a:xfrm>
            <a:off x="3056708" y="1480457"/>
            <a:ext cx="8860971" cy="0"/>
          </a:xfrm>
          <a:prstGeom prst="line">
            <a:avLst/>
          </a:prstGeom>
          <a:ln w="3175">
            <a:solidFill>
              <a:srgbClr val="1A8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32939F07-64BD-4A04-B3E5-C0DB0467ACF7}"/>
              </a:ext>
            </a:extLst>
          </p:cNvPr>
          <p:cNvSpPr/>
          <p:nvPr/>
        </p:nvSpPr>
        <p:spPr>
          <a:xfrm>
            <a:off x="3004988" y="1430097"/>
            <a:ext cx="103437" cy="103437"/>
          </a:xfrm>
          <a:prstGeom prst="ellipse">
            <a:avLst/>
          </a:prstGeom>
          <a:solidFill>
            <a:srgbClr val="1A86B4"/>
          </a:solidFill>
          <a:ln>
            <a:solidFill>
              <a:srgbClr val="1A8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1A86B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633F3DE9-4968-4B8F-9BE1-5470B3A10BB4}"/>
              </a:ext>
            </a:extLst>
          </p:cNvPr>
          <p:cNvSpPr/>
          <p:nvPr/>
        </p:nvSpPr>
        <p:spPr>
          <a:xfrm>
            <a:off x="8472111" y="1428738"/>
            <a:ext cx="103437" cy="103437"/>
          </a:xfrm>
          <a:prstGeom prst="ellipse">
            <a:avLst/>
          </a:prstGeom>
          <a:solidFill>
            <a:srgbClr val="1A86B4"/>
          </a:solidFill>
          <a:ln>
            <a:solidFill>
              <a:srgbClr val="1A8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1" u="none" strike="noStrike" kern="1200" cap="none" spc="0" normalizeH="0" baseline="0" noProof="0">
              <a:ln>
                <a:noFill/>
              </a:ln>
              <a:solidFill>
                <a:srgbClr val="1A86B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AF173BD2-FEB4-4462-AFB0-3714B25A6BB5}"/>
              </a:ext>
            </a:extLst>
          </p:cNvPr>
          <p:cNvSpPr/>
          <p:nvPr/>
        </p:nvSpPr>
        <p:spPr>
          <a:xfrm>
            <a:off x="8921454" y="2080921"/>
            <a:ext cx="602304" cy="602304"/>
          </a:xfrm>
          <a:prstGeom prst="ellipse">
            <a:avLst/>
          </a:prstGeom>
          <a:solidFill>
            <a:srgbClr val="1A86B4"/>
          </a:solidFill>
          <a:ln>
            <a:solidFill>
              <a:srgbClr val="1A8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A276577-494B-4538-BB97-A230D5571BEE}"/>
              </a:ext>
            </a:extLst>
          </p:cNvPr>
          <p:cNvCxnSpPr>
            <a:cxnSpLocks/>
          </p:cNvCxnSpPr>
          <p:nvPr/>
        </p:nvCxnSpPr>
        <p:spPr>
          <a:xfrm>
            <a:off x="3056708" y="5679831"/>
            <a:ext cx="0" cy="650631"/>
          </a:xfrm>
          <a:prstGeom prst="line">
            <a:avLst/>
          </a:prstGeom>
          <a:ln>
            <a:solidFill>
              <a:srgbClr val="1A8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90C798F-497E-4353-AEEF-AC82934DAC25}"/>
              </a:ext>
            </a:extLst>
          </p:cNvPr>
          <p:cNvCxnSpPr>
            <a:cxnSpLocks/>
          </p:cNvCxnSpPr>
          <p:nvPr/>
        </p:nvCxnSpPr>
        <p:spPr>
          <a:xfrm>
            <a:off x="8575548" y="5706208"/>
            <a:ext cx="0" cy="553915"/>
          </a:xfrm>
          <a:prstGeom prst="line">
            <a:avLst/>
          </a:prstGeom>
          <a:ln>
            <a:solidFill>
              <a:srgbClr val="1A8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F64CFDA-6B8E-463D-8644-B689BE1E0098}"/>
              </a:ext>
            </a:extLst>
          </p:cNvPr>
          <p:cNvCxnSpPr/>
          <p:nvPr/>
        </p:nvCxnSpPr>
        <p:spPr>
          <a:xfrm>
            <a:off x="3004988" y="6154618"/>
            <a:ext cx="5700708" cy="0"/>
          </a:xfrm>
          <a:prstGeom prst="line">
            <a:avLst/>
          </a:prstGeom>
          <a:ln>
            <a:solidFill>
              <a:srgbClr val="1A8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EB3BB573-C6FD-452E-8DCA-134BE3EC86E6}"/>
              </a:ext>
            </a:extLst>
          </p:cNvPr>
          <p:cNvSpPr txBox="1"/>
          <p:nvPr/>
        </p:nvSpPr>
        <p:spPr>
          <a:xfrm>
            <a:off x="5105602" y="5820480"/>
            <a:ext cx="13869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DISCIPLINAR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1FE92B6-08C2-444D-B7F2-68105A50F708}"/>
              </a:ext>
            </a:extLst>
          </p:cNvPr>
          <p:cNvCxnSpPr/>
          <p:nvPr/>
        </p:nvCxnSpPr>
        <p:spPr>
          <a:xfrm>
            <a:off x="8575548" y="6154618"/>
            <a:ext cx="3242347" cy="0"/>
          </a:xfrm>
          <a:prstGeom prst="line">
            <a:avLst/>
          </a:prstGeom>
          <a:ln>
            <a:solidFill>
              <a:srgbClr val="1A8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93AE970D-D308-421A-982D-013610C1F8AA}"/>
              </a:ext>
            </a:extLst>
          </p:cNvPr>
          <p:cNvSpPr txBox="1"/>
          <p:nvPr/>
        </p:nvSpPr>
        <p:spPr>
          <a:xfrm>
            <a:off x="8822907" y="5782493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TRANSDISCIPLINAR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04F56078-94AF-4C6E-A02D-B3E3D297F0B6}"/>
              </a:ext>
            </a:extLst>
          </p:cNvPr>
          <p:cNvSpPr txBox="1"/>
          <p:nvPr/>
        </p:nvSpPr>
        <p:spPr>
          <a:xfrm>
            <a:off x="3553634" y="5181034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1600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83DAE686-B35D-4F5B-8CFD-E70A64E2C274}"/>
              </a:ext>
            </a:extLst>
          </p:cNvPr>
          <p:cNvSpPr txBox="1"/>
          <p:nvPr/>
        </p:nvSpPr>
        <p:spPr>
          <a:xfrm>
            <a:off x="4798587" y="5174558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1700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566CB99E-740D-4E7E-A503-578B06E97E96}"/>
              </a:ext>
            </a:extLst>
          </p:cNvPr>
          <p:cNvSpPr/>
          <p:nvPr/>
        </p:nvSpPr>
        <p:spPr>
          <a:xfrm>
            <a:off x="0" y="0"/>
            <a:ext cx="501162" cy="404446"/>
          </a:xfrm>
          <a:prstGeom prst="rect">
            <a:avLst/>
          </a:prstGeom>
          <a:solidFill>
            <a:srgbClr val="1A8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F7E97F2A-58B8-47B1-BAFF-157511D2D8D0}"/>
              </a:ext>
            </a:extLst>
          </p:cNvPr>
          <p:cNvSpPr/>
          <p:nvPr/>
        </p:nvSpPr>
        <p:spPr>
          <a:xfrm>
            <a:off x="11690838" y="6453554"/>
            <a:ext cx="501162" cy="404446"/>
          </a:xfrm>
          <a:prstGeom prst="rect">
            <a:avLst/>
          </a:prstGeom>
          <a:solidFill>
            <a:srgbClr val="1A8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49BD24DC-EC0A-46BB-96F7-A2B95BDC3578}"/>
              </a:ext>
            </a:extLst>
          </p:cNvPr>
          <p:cNvSpPr txBox="1"/>
          <p:nvPr/>
        </p:nvSpPr>
        <p:spPr>
          <a:xfrm>
            <a:off x="-66630" y="2748193"/>
            <a:ext cx="1275286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RENDA ANUAL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CAPITA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1A86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US$ (1990)</a:t>
            </a:r>
          </a:p>
        </p:txBody>
      </p: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28A75D7C-E946-42FC-A6F5-71556388BA91}"/>
              </a:ext>
            </a:extLst>
          </p:cNvPr>
          <p:cNvGrpSpPr/>
          <p:nvPr/>
        </p:nvGrpSpPr>
        <p:grpSpPr>
          <a:xfrm>
            <a:off x="61897" y="6478332"/>
            <a:ext cx="2988041" cy="369332"/>
            <a:chOff x="-66301" y="6471111"/>
            <a:chExt cx="2988041" cy="369332"/>
          </a:xfrm>
        </p:grpSpPr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F37173DD-F359-43D3-AC2B-C0B3C66E724C}"/>
                </a:ext>
              </a:extLst>
            </p:cNvPr>
            <p:cNvSpPr txBox="1"/>
            <p:nvPr/>
          </p:nvSpPr>
          <p:spPr>
            <a:xfrm>
              <a:off x="-66301" y="6486500"/>
              <a:ext cx="2209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800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CIRCULAR ECONOMY </a:t>
              </a:r>
            </a:p>
            <a:p>
              <a:pPr algn="r"/>
              <a:r>
                <a:rPr lang="pt-BR" sz="800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RESEARCH &amp; INNOVATION CENTRE</a:t>
              </a:r>
            </a:p>
          </p:txBody>
        </p: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97B31902-29A7-49E1-80DA-70FC3361DDA7}"/>
                </a:ext>
              </a:extLst>
            </p:cNvPr>
            <p:cNvSpPr txBox="1"/>
            <p:nvPr/>
          </p:nvSpPr>
          <p:spPr>
            <a:xfrm>
              <a:off x="2057401" y="647111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- USP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654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2.bp.blogspot.com/-l419Zl-rL8Q/UAYo2kD_8GI/AAAAAAAAAcY/254yxAxbxh4/s1600/zara1.jpeg">
            <a:extLst>
              <a:ext uri="{FF2B5EF4-FFF2-40B4-BE49-F238E27FC236}">
                <a16:creationId xmlns:a16="http://schemas.microsoft.com/office/drawing/2014/main" id="{0D901012-4ED1-4129-B8E7-321219046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 b="70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28182AD-BF9C-4FC4-9B30-DE7675069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499091"/>
              </p:ext>
            </p:extLst>
          </p:nvPr>
        </p:nvGraphicFramePr>
        <p:xfrm>
          <a:off x="0" y="0"/>
          <a:ext cx="7499244" cy="3099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5063">
                  <a:extLst>
                    <a:ext uri="{9D8B030D-6E8A-4147-A177-3AD203B41FA5}">
                      <a16:colId xmlns:a16="http://schemas.microsoft.com/office/drawing/2014/main" val="1393605165"/>
                    </a:ext>
                  </a:extLst>
                </a:gridCol>
                <a:gridCol w="6514181">
                  <a:extLst>
                    <a:ext uri="{9D8B030D-6E8A-4147-A177-3AD203B41FA5}">
                      <a16:colId xmlns:a16="http://schemas.microsoft.com/office/drawing/2014/main" val="1999554824"/>
                    </a:ext>
                  </a:extLst>
                </a:gridCol>
              </a:tblGrid>
              <a:tr h="8496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900" spc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7" marR="68027" marT="68027" marB="68027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100" dirty="0">
                          <a:effectLst/>
                        </a:rPr>
                        <a:t>CASO</a:t>
                      </a:r>
                      <a:endParaRPr lang="pt-BR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100" dirty="0">
                          <a:effectLst/>
                        </a:rPr>
                        <a:t>Lojas Renner - Moda responsável e circular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27" marR="68027" marT="68027" marB="68027" anchor="ctr"/>
                </a:tc>
                <a:extLst>
                  <a:ext uri="{0D108BD9-81ED-4DB2-BD59-A6C34878D82A}">
                    <a16:rowId xmlns:a16="http://schemas.microsoft.com/office/drawing/2014/main" val="964275537"/>
                  </a:ext>
                </a:extLst>
              </a:tr>
              <a:tr h="2146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spc="100" dirty="0">
                          <a:effectLst/>
                        </a:rPr>
                        <a:t>Recuperando resíduos do processo de corte dos tecidos, que antes eram destinados ao aterro ou vendidos como produto de baixo valor agregado, a empresa estruturou o ecossistema de negócios do ciclo reverso junto a seus fornecedores. </a:t>
                      </a:r>
                      <a:endParaRPr lang="pt-BR" sz="1800" dirty="0">
                        <a:effectLst/>
                      </a:endParaRPr>
                    </a:p>
                  </a:txBody>
                  <a:tcPr marL="116762" marR="116762" marT="58381" marB="58381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505133"/>
                  </a:ext>
                </a:extLst>
              </a:tr>
            </a:tbl>
          </a:graphicData>
        </a:graphic>
      </p:graphicFrame>
      <p:pic>
        <p:nvPicPr>
          <p:cNvPr id="30721" name="Picture 1" descr="clothes-hanger">
            <a:extLst>
              <a:ext uri="{FF2B5EF4-FFF2-40B4-BE49-F238E27FC236}">
                <a16:creationId xmlns:a16="http://schemas.microsoft.com/office/drawing/2014/main" id="{2A1BFD01-E92E-4D26-ABB6-0A91D44A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5" y="290798"/>
            <a:ext cx="355170" cy="3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11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6"/>
          <p:cNvSpPr>
            <a:spLocks noGrp="1"/>
          </p:cNvSpPr>
          <p:nvPr>
            <p:ph type="title"/>
          </p:nvPr>
        </p:nvSpPr>
        <p:spPr>
          <a:xfrm>
            <a:off x="288401" y="1024426"/>
            <a:ext cx="10679774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Remanufatura</a:t>
            </a:r>
            <a:endParaRPr lang="en-US" altLang="pt-BR" sz="3600" b="1" dirty="0">
              <a:solidFill>
                <a:schemeClr val="accent1">
                  <a:lumMod val="7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180" name="Grafik 2"/>
          <p:cNvPicPr>
            <a:picLocks noGrp="1" noChangeAspect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69612" y="1945575"/>
            <a:ext cx="8196400" cy="3887999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81" name="CaixaDeTexto 1"/>
          <p:cNvSpPr txBox="1">
            <a:spLocks noChangeArrowheads="1"/>
          </p:cNvSpPr>
          <p:nvPr/>
        </p:nvSpPr>
        <p:spPr bwMode="auto">
          <a:xfrm>
            <a:off x="3896139" y="5941468"/>
            <a:ext cx="3810199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E3C7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1E3C7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1E3C78"/>
              </a:buClr>
              <a:buFont typeface="Arial Unicode MS" pitchFamily="34" charset="-128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Char char="&gt;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400" dirty="0"/>
              <a:t>http://bragecrim2.wix.com/remanufacturing</a:t>
            </a:r>
          </a:p>
        </p:txBody>
      </p:sp>
      <p:pic>
        <p:nvPicPr>
          <p:cNvPr id="51207" name="Picture 5" descr="Thema_sho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962" y="1219857"/>
            <a:ext cx="1517460" cy="55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576" y="736280"/>
            <a:ext cx="689470" cy="34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Resultado de imagem para us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222" y="816253"/>
            <a:ext cx="689470" cy="2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3EFAEDD4-6D55-4D79-8D29-7325E21D0FF2}"/>
              </a:ext>
            </a:extLst>
          </p:cNvPr>
          <p:cNvGrpSpPr/>
          <p:nvPr/>
        </p:nvGrpSpPr>
        <p:grpSpPr>
          <a:xfrm>
            <a:off x="61897" y="6478332"/>
            <a:ext cx="2988041" cy="369332"/>
            <a:chOff x="-66301" y="6471111"/>
            <a:chExt cx="2988041" cy="369332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D366B984-59FF-4FA1-BE60-9FDF974CB49F}"/>
                </a:ext>
              </a:extLst>
            </p:cNvPr>
            <p:cNvSpPr txBox="1"/>
            <p:nvPr/>
          </p:nvSpPr>
          <p:spPr>
            <a:xfrm>
              <a:off x="-66301" y="6486500"/>
              <a:ext cx="2209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800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CIRCULAR ECONOMY </a:t>
              </a:r>
            </a:p>
            <a:p>
              <a:pPr algn="r"/>
              <a:r>
                <a:rPr lang="pt-BR" sz="800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RESEARCH &amp; INNOVATION CENTRE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C006EAF-D503-4683-8BAC-4F122C535B21}"/>
                </a:ext>
              </a:extLst>
            </p:cNvPr>
            <p:cNvSpPr txBox="1"/>
            <p:nvPr/>
          </p:nvSpPr>
          <p:spPr>
            <a:xfrm>
              <a:off x="2057401" y="647111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- USP</a:t>
              </a:r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3697EDD5-12CB-43A6-A9FB-69E1BFC01514}"/>
              </a:ext>
            </a:extLst>
          </p:cNvPr>
          <p:cNvSpPr/>
          <p:nvPr/>
        </p:nvSpPr>
        <p:spPr>
          <a:xfrm>
            <a:off x="0" y="0"/>
            <a:ext cx="501162" cy="404446"/>
          </a:xfrm>
          <a:prstGeom prst="rect">
            <a:avLst/>
          </a:prstGeom>
          <a:solidFill>
            <a:srgbClr val="1A8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342266F-8CC4-477D-8CE1-759194AACCB8}"/>
              </a:ext>
            </a:extLst>
          </p:cNvPr>
          <p:cNvSpPr/>
          <p:nvPr/>
        </p:nvSpPr>
        <p:spPr>
          <a:xfrm>
            <a:off x="11690838" y="6453554"/>
            <a:ext cx="501162" cy="404446"/>
          </a:xfrm>
          <a:prstGeom prst="rect">
            <a:avLst/>
          </a:prstGeom>
          <a:solidFill>
            <a:srgbClr val="1A8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43656CC-8F6C-46D2-9AD1-7F0E22B5EF04}"/>
              </a:ext>
            </a:extLst>
          </p:cNvPr>
          <p:cNvGrpSpPr/>
          <p:nvPr/>
        </p:nvGrpSpPr>
        <p:grpSpPr>
          <a:xfrm>
            <a:off x="0" y="469918"/>
            <a:ext cx="12192000" cy="344678"/>
            <a:chOff x="0" y="439266"/>
            <a:chExt cx="12192000" cy="344678"/>
          </a:xfrm>
          <a:solidFill>
            <a:srgbClr val="1A86B4"/>
          </a:solidFill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8390D31A-CAB7-4615-9F78-053B95AE685F}"/>
                </a:ext>
              </a:extLst>
            </p:cNvPr>
            <p:cNvSpPr/>
            <p:nvPr/>
          </p:nvSpPr>
          <p:spPr>
            <a:xfrm>
              <a:off x="0" y="439266"/>
              <a:ext cx="12192000" cy="3446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328A206F-DCAA-4F1A-8C04-2705E8644F84}"/>
                </a:ext>
              </a:extLst>
            </p:cNvPr>
            <p:cNvSpPr txBox="1"/>
            <p:nvPr/>
          </p:nvSpPr>
          <p:spPr>
            <a:xfrm>
              <a:off x="509169" y="457717"/>
              <a:ext cx="4248086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INOVAÇÃO EM MODELOS DE NEGÓCIOS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0947977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lipse 48">
            <a:extLst>
              <a:ext uri="{FF2B5EF4-FFF2-40B4-BE49-F238E27FC236}">
                <a16:creationId xmlns:a16="http://schemas.microsoft.com/office/drawing/2014/main" id="{FF5CAE2A-A53C-4A1F-8928-311F356073EF}"/>
              </a:ext>
            </a:extLst>
          </p:cNvPr>
          <p:cNvSpPr/>
          <p:nvPr/>
        </p:nvSpPr>
        <p:spPr>
          <a:xfrm>
            <a:off x="4079102" y="534246"/>
            <a:ext cx="5845996" cy="5845996"/>
          </a:xfrm>
          <a:prstGeom prst="ellipse">
            <a:avLst/>
          </a:prstGeom>
          <a:noFill/>
          <a:ln w="38100">
            <a:solidFill>
              <a:srgbClr val="1A8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ECBD8D4-46F4-42EE-8052-92A76AD94B30}"/>
              </a:ext>
            </a:extLst>
          </p:cNvPr>
          <p:cNvCxnSpPr>
            <a:cxnSpLocks/>
            <a:stCxn id="2050" idx="1"/>
            <a:endCxn id="13" idx="1"/>
          </p:cNvCxnSpPr>
          <p:nvPr/>
        </p:nvCxnSpPr>
        <p:spPr>
          <a:xfrm>
            <a:off x="501162" y="3428998"/>
            <a:ext cx="2570068" cy="1"/>
          </a:xfrm>
          <a:prstGeom prst="line">
            <a:avLst/>
          </a:prstGeom>
          <a:ln w="28575">
            <a:solidFill>
              <a:srgbClr val="1A8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 62">
            <a:extLst>
              <a:ext uri="{FF2B5EF4-FFF2-40B4-BE49-F238E27FC236}">
                <a16:creationId xmlns:a16="http://schemas.microsoft.com/office/drawing/2014/main" id="{566CB99E-740D-4E7E-A503-578B06E97E96}"/>
              </a:ext>
            </a:extLst>
          </p:cNvPr>
          <p:cNvSpPr/>
          <p:nvPr/>
        </p:nvSpPr>
        <p:spPr>
          <a:xfrm>
            <a:off x="0" y="0"/>
            <a:ext cx="501162" cy="404446"/>
          </a:xfrm>
          <a:prstGeom prst="rect">
            <a:avLst/>
          </a:prstGeom>
          <a:solidFill>
            <a:srgbClr val="1A8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F7E97F2A-58B8-47B1-BAFF-157511D2D8D0}"/>
              </a:ext>
            </a:extLst>
          </p:cNvPr>
          <p:cNvSpPr/>
          <p:nvPr/>
        </p:nvSpPr>
        <p:spPr>
          <a:xfrm>
            <a:off x="11690838" y="6453554"/>
            <a:ext cx="501162" cy="404446"/>
          </a:xfrm>
          <a:prstGeom prst="rect">
            <a:avLst/>
          </a:prstGeom>
          <a:solidFill>
            <a:srgbClr val="1A8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3DC4F7A-322C-467E-8DFA-3459A58CFE97}"/>
              </a:ext>
            </a:extLst>
          </p:cNvPr>
          <p:cNvSpPr txBox="1"/>
          <p:nvPr/>
        </p:nvSpPr>
        <p:spPr>
          <a:xfrm>
            <a:off x="3071230" y="2857560"/>
            <a:ext cx="2101537" cy="11428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1A86B4"/>
                </a:solidFill>
                <a:latin typeface="Arial Black" panose="020B0A04020102020204" pitchFamily="34" charset="0"/>
              </a:rPr>
              <a:t>INOVAÇÃO 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1A86B4"/>
                </a:solidFill>
                <a:latin typeface="Arial Black" panose="020B0A04020102020204" pitchFamily="34" charset="0"/>
              </a:rPr>
              <a:t>SISTÊMICA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96CC78A-D4AA-4D2E-B16B-E341AADF3667}"/>
              </a:ext>
            </a:extLst>
          </p:cNvPr>
          <p:cNvGrpSpPr/>
          <p:nvPr/>
        </p:nvGrpSpPr>
        <p:grpSpPr>
          <a:xfrm>
            <a:off x="5702874" y="2082783"/>
            <a:ext cx="2692434" cy="2692434"/>
            <a:chOff x="8476892" y="2082783"/>
            <a:chExt cx="2692434" cy="2692434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6D3AB32A-E7BD-46DB-B408-B77FE8BCA591}"/>
                </a:ext>
              </a:extLst>
            </p:cNvPr>
            <p:cNvGrpSpPr/>
            <p:nvPr/>
          </p:nvGrpSpPr>
          <p:grpSpPr>
            <a:xfrm>
              <a:off x="8476892" y="2082783"/>
              <a:ext cx="2692434" cy="2692434"/>
              <a:chOff x="8530651" y="2935534"/>
              <a:chExt cx="986929" cy="986929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E0B5594D-F00A-4569-B605-21D31E223FCF}"/>
                  </a:ext>
                </a:extLst>
              </p:cNvPr>
              <p:cNvSpPr/>
              <p:nvPr/>
            </p:nvSpPr>
            <p:spPr>
              <a:xfrm>
                <a:off x="8530651" y="2935534"/>
                <a:ext cx="986929" cy="986929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DC5120F6-0E2D-42C0-898E-6D5A9D169750}"/>
                  </a:ext>
                </a:extLst>
              </p:cNvPr>
              <p:cNvSpPr/>
              <p:nvPr/>
            </p:nvSpPr>
            <p:spPr>
              <a:xfrm>
                <a:off x="8660661" y="3065543"/>
                <a:ext cx="726913" cy="7269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 dirty="0">
                  <a:solidFill>
                    <a:srgbClr val="1A86B4"/>
                  </a:solidFill>
                </a:endParaRPr>
              </a:p>
            </p:txBody>
          </p:sp>
        </p:grp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5E69DE77-D8B2-49FE-82B4-72CB7647EC37}"/>
                </a:ext>
              </a:extLst>
            </p:cNvPr>
            <p:cNvSpPr txBox="1"/>
            <p:nvPr/>
          </p:nvSpPr>
          <p:spPr>
            <a:xfrm>
              <a:off x="8919940" y="3279386"/>
              <a:ext cx="18480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solidFill>
                    <a:srgbClr val="1A86B4"/>
                  </a:solidFill>
                </a:rPr>
                <a:t>SUSTENTABILIDADE</a:t>
              </a: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44798FB-A444-41CD-815E-B9DEB88663FD}"/>
              </a:ext>
            </a:extLst>
          </p:cNvPr>
          <p:cNvGrpSpPr/>
          <p:nvPr/>
        </p:nvGrpSpPr>
        <p:grpSpPr>
          <a:xfrm>
            <a:off x="4465017" y="202223"/>
            <a:ext cx="1554351" cy="1554351"/>
            <a:chOff x="6011965" y="666902"/>
            <a:chExt cx="1554351" cy="1554351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BA1FF410-76E2-47E3-9BFC-7094DA3D84FC}"/>
                </a:ext>
              </a:extLst>
            </p:cNvPr>
            <p:cNvGrpSpPr/>
            <p:nvPr/>
          </p:nvGrpSpPr>
          <p:grpSpPr>
            <a:xfrm>
              <a:off x="6011965" y="666902"/>
              <a:ext cx="1554351" cy="1554351"/>
              <a:chOff x="3073366" y="4081550"/>
              <a:chExt cx="1092263" cy="1092263"/>
            </a:xfrm>
          </p:grpSpPr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8401F795-A47B-4C70-AB32-85144F820BD1}"/>
                  </a:ext>
                </a:extLst>
              </p:cNvPr>
              <p:cNvSpPr/>
              <p:nvPr/>
            </p:nvSpPr>
            <p:spPr>
              <a:xfrm>
                <a:off x="3073366" y="4081550"/>
                <a:ext cx="1092263" cy="1092263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0C8C1161-BB1A-470E-A643-CE65BBB4E5F7}"/>
                  </a:ext>
                </a:extLst>
              </p:cNvPr>
              <p:cNvSpPr/>
              <p:nvPr/>
            </p:nvSpPr>
            <p:spPr>
              <a:xfrm>
                <a:off x="3217251" y="4225435"/>
                <a:ext cx="804495" cy="8044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92E6E698-EE81-48D3-89FF-03CC734F58DA}"/>
                </a:ext>
              </a:extLst>
            </p:cNvPr>
            <p:cNvSpPr txBox="1"/>
            <p:nvPr/>
          </p:nvSpPr>
          <p:spPr>
            <a:xfrm>
              <a:off x="6256623" y="1290189"/>
              <a:ext cx="106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1A86B4"/>
                  </a:solidFill>
                </a:rPr>
                <a:t>AMBIENTAL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F288EBC6-ECC4-41CF-8334-6127615850A7}"/>
              </a:ext>
            </a:extLst>
          </p:cNvPr>
          <p:cNvGrpSpPr/>
          <p:nvPr/>
        </p:nvGrpSpPr>
        <p:grpSpPr>
          <a:xfrm>
            <a:off x="8040639" y="943277"/>
            <a:ext cx="1554351" cy="1554351"/>
            <a:chOff x="9875648" y="387389"/>
            <a:chExt cx="1554351" cy="1554351"/>
          </a:xfrm>
        </p:grpSpPr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2E42524E-DD26-48C5-9CF1-1579FF733E7B}"/>
                </a:ext>
              </a:extLst>
            </p:cNvPr>
            <p:cNvGrpSpPr/>
            <p:nvPr/>
          </p:nvGrpSpPr>
          <p:grpSpPr>
            <a:xfrm>
              <a:off x="9875648" y="387389"/>
              <a:ext cx="1554351" cy="1554351"/>
              <a:chOff x="3073366" y="4081550"/>
              <a:chExt cx="1092263" cy="1092263"/>
            </a:xfrm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787238F4-4CE9-44D9-8323-7DEE581A906C}"/>
                  </a:ext>
                </a:extLst>
              </p:cNvPr>
              <p:cNvSpPr/>
              <p:nvPr/>
            </p:nvSpPr>
            <p:spPr>
              <a:xfrm>
                <a:off x="3073366" y="4081550"/>
                <a:ext cx="1092263" cy="1092263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8F0CB806-CC04-4E9B-8DC3-929D8FE59762}"/>
                  </a:ext>
                </a:extLst>
              </p:cNvPr>
              <p:cNvSpPr/>
              <p:nvPr/>
            </p:nvSpPr>
            <p:spPr>
              <a:xfrm>
                <a:off x="3217251" y="4225435"/>
                <a:ext cx="804495" cy="8044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496871B7-B585-41EC-8C92-54E87D8BA93C}"/>
                </a:ext>
              </a:extLst>
            </p:cNvPr>
            <p:cNvSpPr txBox="1"/>
            <p:nvPr/>
          </p:nvSpPr>
          <p:spPr>
            <a:xfrm>
              <a:off x="10085584" y="1010676"/>
              <a:ext cx="1134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1A86B4"/>
                  </a:solidFill>
                </a:rPr>
                <a:t>ECONÔMICA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7A54E53-F81F-405F-B802-35FBD0DB4D64}"/>
              </a:ext>
            </a:extLst>
          </p:cNvPr>
          <p:cNvGrpSpPr/>
          <p:nvPr/>
        </p:nvGrpSpPr>
        <p:grpSpPr>
          <a:xfrm>
            <a:off x="3892597" y="4784795"/>
            <a:ext cx="1554351" cy="1554351"/>
            <a:chOff x="6664410" y="4989581"/>
            <a:chExt cx="1554351" cy="1554351"/>
          </a:xfrm>
        </p:grpSpPr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FCF5F5CF-B9A3-47CD-9551-AB92E27F93EA}"/>
                </a:ext>
              </a:extLst>
            </p:cNvPr>
            <p:cNvGrpSpPr/>
            <p:nvPr/>
          </p:nvGrpSpPr>
          <p:grpSpPr>
            <a:xfrm>
              <a:off x="6664410" y="4989581"/>
              <a:ext cx="1554351" cy="1554351"/>
              <a:chOff x="3073366" y="4081550"/>
              <a:chExt cx="1092263" cy="1092263"/>
            </a:xfrm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106C4941-ACFF-4317-9DB2-66F79D9DA531}"/>
                  </a:ext>
                </a:extLst>
              </p:cNvPr>
              <p:cNvSpPr/>
              <p:nvPr/>
            </p:nvSpPr>
            <p:spPr>
              <a:xfrm>
                <a:off x="3073366" y="4081550"/>
                <a:ext cx="1092263" cy="1092263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CDD2A78C-5994-4645-A726-C3373F8945DC}"/>
                  </a:ext>
                </a:extLst>
              </p:cNvPr>
              <p:cNvSpPr/>
              <p:nvPr/>
            </p:nvSpPr>
            <p:spPr>
              <a:xfrm>
                <a:off x="3217251" y="4225435"/>
                <a:ext cx="804495" cy="8044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98FB0069-D4B9-410F-A74A-659335859D3C}"/>
                </a:ext>
              </a:extLst>
            </p:cNvPr>
            <p:cNvSpPr txBox="1"/>
            <p:nvPr/>
          </p:nvSpPr>
          <p:spPr>
            <a:xfrm>
              <a:off x="6967096" y="5612868"/>
              <a:ext cx="948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1A86B4"/>
                  </a:solidFill>
                </a:rPr>
                <a:t>CULTURAL</a:t>
              </a:r>
            </a:p>
          </p:txBody>
        </p:sp>
      </p:grp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id="{B20A6E23-9067-44DF-BE3C-D2162F71216B}"/>
              </a:ext>
            </a:extLst>
          </p:cNvPr>
          <p:cNvSpPr/>
          <p:nvPr/>
        </p:nvSpPr>
        <p:spPr>
          <a:xfrm>
            <a:off x="5393030" y="1505550"/>
            <a:ext cx="1163349" cy="1303361"/>
          </a:xfrm>
          <a:custGeom>
            <a:avLst/>
            <a:gdLst>
              <a:gd name="connsiteX0" fmla="*/ 906 w 1163349"/>
              <a:gd name="connsiteY0" fmla="*/ 169138 h 1303361"/>
              <a:gd name="connsiteX1" fmla="*/ 350228 w 1163349"/>
              <a:gd name="connsiteY1" fmla="*/ 580104 h 1303361"/>
              <a:gd name="connsiteX2" fmla="*/ 689275 w 1163349"/>
              <a:gd name="connsiteY2" fmla="*/ 1299295 h 1303361"/>
              <a:gd name="connsiteX3" fmla="*/ 1161886 w 1163349"/>
              <a:gd name="connsiteY3" fmla="*/ 847232 h 1303361"/>
              <a:gd name="connsiteX4" fmla="*/ 524888 w 1163349"/>
              <a:gd name="connsiteY4" fmla="*/ 312976 h 1303361"/>
              <a:gd name="connsiteX5" fmla="*/ 257760 w 1163349"/>
              <a:gd name="connsiteY5" fmla="*/ 4751 h 1303361"/>
              <a:gd name="connsiteX6" fmla="*/ 906 w 1163349"/>
              <a:gd name="connsiteY6" fmla="*/ 169138 h 130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3349" h="1303361">
                <a:moveTo>
                  <a:pt x="906" y="169138"/>
                </a:moveTo>
                <a:cubicBezTo>
                  <a:pt x="16317" y="265030"/>
                  <a:pt x="235500" y="391745"/>
                  <a:pt x="350228" y="580104"/>
                </a:cubicBezTo>
                <a:cubicBezTo>
                  <a:pt x="464956" y="768464"/>
                  <a:pt x="553999" y="1254774"/>
                  <a:pt x="689275" y="1299295"/>
                </a:cubicBezTo>
                <a:cubicBezTo>
                  <a:pt x="824551" y="1343816"/>
                  <a:pt x="1189284" y="1011618"/>
                  <a:pt x="1161886" y="847232"/>
                </a:cubicBezTo>
                <a:cubicBezTo>
                  <a:pt x="1134488" y="682846"/>
                  <a:pt x="675576" y="453390"/>
                  <a:pt x="524888" y="312976"/>
                </a:cubicBezTo>
                <a:cubicBezTo>
                  <a:pt x="374200" y="172563"/>
                  <a:pt x="345090" y="32149"/>
                  <a:pt x="257760" y="4751"/>
                </a:cubicBezTo>
                <a:cubicBezTo>
                  <a:pt x="170430" y="-22647"/>
                  <a:pt x="-14505" y="73246"/>
                  <a:pt x="906" y="169138"/>
                </a:cubicBezTo>
                <a:close/>
              </a:path>
            </a:pathLst>
          </a:custGeom>
          <a:solidFill>
            <a:srgbClr val="1A86B4"/>
          </a:solidFill>
          <a:ln>
            <a:solidFill>
              <a:srgbClr val="1A8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7118AE48-E168-484D-B325-BA708F8ADD18}"/>
              </a:ext>
            </a:extLst>
          </p:cNvPr>
          <p:cNvSpPr/>
          <p:nvPr/>
        </p:nvSpPr>
        <p:spPr>
          <a:xfrm>
            <a:off x="4972696" y="4106688"/>
            <a:ext cx="1471872" cy="1319177"/>
          </a:xfrm>
          <a:custGeom>
            <a:avLst/>
            <a:gdLst>
              <a:gd name="connsiteX0" fmla="*/ 41097 w 1471872"/>
              <a:gd name="connsiteY0" fmla="*/ 824908 h 1319177"/>
              <a:gd name="connsiteX1" fmla="*/ 523982 w 1471872"/>
              <a:gd name="connsiteY1" fmla="*/ 547505 h 1319177"/>
              <a:gd name="connsiteX2" fmla="*/ 1099335 w 1471872"/>
              <a:gd name="connsiteY2" fmla="*/ 2975 h 1319177"/>
              <a:gd name="connsiteX3" fmla="*/ 1469204 w 1471872"/>
              <a:gd name="connsiteY3" fmla="*/ 342022 h 1319177"/>
              <a:gd name="connsiteX4" fmla="*/ 914400 w 1471872"/>
              <a:gd name="connsiteY4" fmla="*/ 619424 h 1319177"/>
              <a:gd name="connsiteX5" fmla="*/ 380144 w 1471872"/>
              <a:gd name="connsiteY5" fmla="*/ 1318067 h 1319177"/>
              <a:gd name="connsiteX6" fmla="*/ 0 w 1471872"/>
              <a:gd name="connsiteY6" fmla="*/ 794085 h 1319177"/>
              <a:gd name="connsiteX7" fmla="*/ 0 w 1471872"/>
              <a:gd name="connsiteY7" fmla="*/ 794085 h 1319177"/>
              <a:gd name="connsiteX8" fmla="*/ 41097 w 1471872"/>
              <a:gd name="connsiteY8" fmla="*/ 824908 h 131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872" h="1319177">
                <a:moveTo>
                  <a:pt x="41097" y="824908"/>
                </a:moveTo>
                <a:cubicBezTo>
                  <a:pt x="194353" y="754701"/>
                  <a:pt x="347609" y="684494"/>
                  <a:pt x="523982" y="547505"/>
                </a:cubicBezTo>
                <a:cubicBezTo>
                  <a:pt x="700355" y="410516"/>
                  <a:pt x="941798" y="37222"/>
                  <a:pt x="1099335" y="2975"/>
                </a:cubicBezTo>
                <a:cubicBezTo>
                  <a:pt x="1256872" y="-31272"/>
                  <a:pt x="1500027" y="239280"/>
                  <a:pt x="1469204" y="342022"/>
                </a:cubicBezTo>
                <a:cubicBezTo>
                  <a:pt x="1438381" y="444764"/>
                  <a:pt x="1095910" y="456750"/>
                  <a:pt x="914400" y="619424"/>
                </a:cubicBezTo>
                <a:cubicBezTo>
                  <a:pt x="732890" y="782098"/>
                  <a:pt x="532544" y="1288957"/>
                  <a:pt x="380144" y="1318067"/>
                </a:cubicBezTo>
                <a:cubicBezTo>
                  <a:pt x="227744" y="1347177"/>
                  <a:pt x="0" y="794085"/>
                  <a:pt x="0" y="794085"/>
                </a:cubicBezTo>
                <a:lnTo>
                  <a:pt x="0" y="794085"/>
                </a:lnTo>
                <a:lnTo>
                  <a:pt x="41097" y="824908"/>
                </a:lnTo>
                <a:close/>
              </a:path>
            </a:pathLst>
          </a:custGeom>
          <a:solidFill>
            <a:srgbClr val="1A86B4"/>
          </a:solidFill>
          <a:ln>
            <a:solidFill>
              <a:srgbClr val="1A8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1CBC0E82-C0FB-4F15-9C43-E5E33E1644CE}"/>
              </a:ext>
            </a:extLst>
          </p:cNvPr>
          <p:cNvSpPr/>
          <p:nvPr/>
        </p:nvSpPr>
        <p:spPr>
          <a:xfrm>
            <a:off x="7709455" y="2023998"/>
            <a:ext cx="834438" cy="626644"/>
          </a:xfrm>
          <a:custGeom>
            <a:avLst/>
            <a:gdLst>
              <a:gd name="connsiteX0" fmla="*/ 6441 w 834438"/>
              <a:gd name="connsiteY0" fmla="*/ 410977 h 626644"/>
              <a:gd name="connsiteX1" fmla="*/ 437956 w 834438"/>
              <a:gd name="connsiteY1" fmla="*/ 287687 h 626644"/>
              <a:gd name="connsiteX2" fmla="*/ 520149 w 834438"/>
              <a:gd name="connsiteY2" fmla="*/ 11 h 626644"/>
              <a:gd name="connsiteX3" fmla="*/ 828374 w 834438"/>
              <a:gd name="connsiteY3" fmla="*/ 277413 h 626644"/>
              <a:gd name="connsiteX4" fmla="*/ 684535 w 834438"/>
              <a:gd name="connsiteY4" fmla="*/ 565090 h 626644"/>
              <a:gd name="connsiteX5" fmla="*/ 211924 w 834438"/>
              <a:gd name="connsiteY5" fmla="*/ 616460 h 626644"/>
              <a:gd name="connsiteX6" fmla="*/ 6441 w 834438"/>
              <a:gd name="connsiteY6" fmla="*/ 410977 h 6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438" h="626644">
                <a:moveTo>
                  <a:pt x="6441" y="410977"/>
                </a:moveTo>
                <a:cubicBezTo>
                  <a:pt x="44113" y="356181"/>
                  <a:pt x="352338" y="356181"/>
                  <a:pt x="437956" y="287687"/>
                </a:cubicBezTo>
                <a:cubicBezTo>
                  <a:pt x="523574" y="219193"/>
                  <a:pt x="455079" y="1723"/>
                  <a:pt x="520149" y="11"/>
                </a:cubicBezTo>
                <a:cubicBezTo>
                  <a:pt x="585219" y="-1701"/>
                  <a:pt x="800976" y="183233"/>
                  <a:pt x="828374" y="277413"/>
                </a:cubicBezTo>
                <a:cubicBezTo>
                  <a:pt x="855772" y="371593"/>
                  <a:pt x="787277" y="508582"/>
                  <a:pt x="684535" y="565090"/>
                </a:cubicBezTo>
                <a:cubicBezTo>
                  <a:pt x="581793" y="621598"/>
                  <a:pt x="319803" y="640433"/>
                  <a:pt x="211924" y="616460"/>
                </a:cubicBezTo>
                <a:cubicBezTo>
                  <a:pt x="104045" y="592487"/>
                  <a:pt x="-31231" y="465773"/>
                  <a:pt x="6441" y="410977"/>
                </a:cubicBezTo>
                <a:close/>
              </a:path>
            </a:pathLst>
          </a:custGeom>
          <a:solidFill>
            <a:srgbClr val="1A86B4"/>
          </a:solidFill>
          <a:ln>
            <a:solidFill>
              <a:srgbClr val="1A8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B556B27A-A654-4321-99D6-4B9213063F0D}"/>
              </a:ext>
            </a:extLst>
          </p:cNvPr>
          <p:cNvGrpSpPr/>
          <p:nvPr/>
        </p:nvGrpSpPr>
        <p:grpSpPr>
          <a:xfrm>
            <a:off x="7850973" y="4775241"/>
            <a:ext cx="1554351" cy="1554351"/>
            <a:chOff x="8843269" y="4901727"/>
            <a:chExt cx="1554351" cy="1554351"/>
          </a:xfrm>
        </p:grpSpPr>
        <p:grpSp>
          <p:nvGrpSpPr>
            <p:cNvPr id="54" name="Agrupar 53">
              <a:extLst>
                <a:ext uri="{FF2B5EF4-FFF2-40B4-BE49-F238E27FC236}">
                  <a16:creationId xmlns:a16="http://schemas.microsoft.com/office/drawing/2014/main" id="{E46F02E7-DA4A-444C-A6B4-68AE13550BB6}"/>
                </a:ext>
              </a:extLst>
            </p:cNvPr>
            <p:cNvGrpSpPr/>
            <p:nvPr/>
          </p:nvGrpSpPr>
          <p:grpSpPr>
            <a:xfrm>
              <a:off x="8843269" y="4901727"/>
              <a:ext cx="1554351" cy="1554351"/>
              <a:chOff x="3073366" y="4081550"/>
              <a:chExt cx="1092263" cy="1092263"/>
            </a:xfrm>
          </p:grpSpPr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id="{E2DC22FC-2AE9-4BF0-9425-C66B7CCD6696}"/>
                  </a:ext>
                </a:extLst>
              </p:cNvPr>
              <p:cNvSpPr/>
              <p:nvPr/>
            </p:nvSpPr>
            <p:spPr>
              <a:xfrm>
                <a:off x="3073366" y="4081550"/>
                <a:ext cx="1092263" cy="1092263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0BD8265C-5142-4310-87D8-9CC86087426D}"/>
                  </a:ext>
                </a:extLst>
              </p:cNvPr>
              <p:cNvSpPr/>
              <p:nvPr/>
            </p:nvSpPr>
            <p:spPr>
              <a:xfrm>
                <a:off x="3217251" y="4225435"/>
                <a:ext cx="804495" cy="8044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3BC2EEB3-516A-4733-B33F-4D473D577E0E}"/>
                </a:ext>
              </a:extLst>
            </p:cNvPr>
            <p:cNvSpPr txBox="1"/>
            <p:nvPr/>
          </p:nvSpPr>
          <p:spPr>
            <a:xfrm>
              <a:off x="9261211" y="5525014"/>
              <a:ext cx="7184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1A86B4"/>
                  </a:solidFill>
                </a:rPr>
                <a:t>SOCIAL</a:t>
              </a:r>
            </a:p>
          </p:txBody>
        </p:sp>
      </p:grpSp>
      <p:sp>
        <p:nvSpPr>
          <p:cNvPr id="46" name="Forma Livre: Forma 45">
            <a:extLst>
              <a:ext uri="{FF2B5EF4-FFF2-40B4-BE49-F238E27FC236}">
                <a16:creationId xmlns:a16="http://schemas.microsoft.com/office/drawing/2014/main" id="{28D09FF6-057B-499A-9FC8-F2E71C1C1085}"/>
              </a:ext>
            </a:extLst>
          </p:cNvPr>
          <p:cNvSpPr/>
          <p:nvPr/>
        </p:nvSpPr>
        <p:spPr>
          <a:xfrm>
            <a:off x="7397397" y="4363049"/>
            <a:ext cx="955631" cy="816192"/>
          </a:xfrm>
          <a:custGeom>
            <a:avLst/>
            <a:gdLst>
              <a:gd name="connsiteX0" fmla="*/ 0 w 955631"/>
              <a:gd name="connsiteY0" fmla="*/ 239773 h 816192"/>
              <a:gd name="connsiteX1" fmla="*/ 472611 w 955631"/>
              <a:gd name="connsiteY1" fmla="*/ 455531 h 816192"/>
              <a:gd name="connsiteX2" fmla="*/ 626723 w 955631"/>
              <a:gd name="connsiteY2" fmla="*/ 815126 h 816192"/>
              <a:gd name="connsiteX3" fmla="*/ 955496 w 955631"/>
              <a:gd name="connsiteY3" fmla="*/ 558272 h 816192"/>
              <a:gd name="connsiteX4" fmla="*/ 585626 w 955631"/>
              <a:gd name="connsiteY4" fmla="*/ 332241 h 816192"/>
              <a:gd name="connsiteX5" fmla="*/ 359595 w 955631"/>
              <a:gd name="connsiteY5" fmla="*/ 3468 h 816192"/>
              <a:gd name="connsiteX6" fmla="*/ 82193 w 955631"/>
              <a:gd name="connsiteY6" fmla="*/ 188403 h 81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631" h="816192">
                <a:moveTo>
                  <a:pt x="0" y="239773"/>
                </a:moveTo>
                <a:cubicBezTo>
                  <a:pt x="184078" y="299706"/>
                  <a:pt x="368157" y="359639"/>
                  <a:pt x="472611" y="455531"/>
                </a:cubicBezTo>
                <a:cubicBezTo>
                  <a:pt x="577065" y="551423"/>
                  <a:pt x="546242" y="798002"/>
                  <a:pt x="626723" y="815126"/>
                </a:cubicBezTo>
                <a:cubicBezTo>
                  <a:pt x="707204" y="832250"/>
                  <a:pt x="962345" y="638753"/>
                  <a:pt x="955496" y="558272"/>
                </a:cubicBezTo>
                <a:cubicBezTo>
                  <a:pt x="948647" y="477791"/>
                  <a:pt x="684943" y="424708"/>
                  <a:pt x="585626" y="332241"/>
                </a:cubicBezTo>
                <a:cubicBezTo>
                  <a:pt x="486309" y="239774"/>
                  <a:pt x="443500" y="27441"/>
                  <a:pt x="359595" y="3468"/>
                </a:cubicBezTo>
                <a:cubicBezTo>
                  <a:pt x="275690" y="-20505"/>
                  <a:pt x="178941" y="83949"/>
                  <a:pt x="82193" y="188403"/>
                </a:cubicBezTo>
              </a:path>
            </a:pathLst>
          </a:custGeom>
          <a:noFill/>
          <a:ln w="28575">
            <a:solidFill>
              <a:srgbClr val="1A86B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EDF41A44-9628-4705-B077-1A94B79BC65B}"/>
              </a:ext>
            </a:extLst>
          </p:cNvPr>
          <p:cNvSpPr txBox="1"/>
          <p:nvPr/>
        </p:nvSpPr>
        <p:spPr>
          <a:xfrm>
            <a:off x="8817814" y="2877224"/>
            <a:ext cx="2064989" cy="11428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1A86B4"/>
                </a:solidFill>
                <a:latin typeface="Arial Black" panose="020B0A04020102020204" pitchFamily="34" charset="0"/>
              </a:rPr>
              <a:t>ECONOMIA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1A86B4"/>
                </a:solidFill>
                <a:latin typeface="Arial Black" panose="020B0A04020102020204" pitchFamily="34" charset="0"/>
              </a:rPr>
              <a:t>CIRCULAR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B7E99FBD-7A59-468C-9806-9EBEB3D600FE}"/>
              </a:ext>
            </a:extLst>
          </p:cNvPr>
          <p:cNvSpPr txBox="1"/>
          <p:nvPr/>
        </p:nvSpPr>
        <p:spPr>
          <a:xfrm>
            <a:off x="9801746" y="4811733"/>
            <a:ext cx="2160784" cy="11428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1A86B4"/>
                </a:solidFill>
                <a:latin typeface="Arial Black" panose="020B0A04020102020204" pitchFamily="34" charset="0"/>
              </a:rPr>
              <a:t>VALOR POR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1A86B4"/>
                </a:solidFill>
                <a:latin typeface="Arial Black" panose="020B0A04020102020204" pitchFamily="34" charset="0"/>
              </a:rPr>
              <a:t>DESIGN!</a:t>
            </a:r>
          </a:p>
        </p:txBody>
      </p:sp>
      <p:sp>
        <p:nvSpPr>
          <p:cNvPr id="2049" name="Forma Livre: Forma 2048">
            <a:extLst>
              <a:ext uri="{FF2B5EF4-FFF2-40B4-BE49-F238E27FC236}">
                <a16:creationId xmlns:a16="http://schemas.microsoft.com/office/drawing/2014/main" id="{704CFB20-2845-4F18-86BC-3D506CFDB660}"/>
              </a:ext>
            </a:extLst>
          </p:cNvPr>
          <p:cNvSpPr/>
          <p:nvPr/>
        </p:nvSpPr>
        <p:spPr>
          <a:xfrm>
            <a:off x="9545468" y="4859676"/>
            <a:ext cx="225256" cy="493160"/>
          </a:xfrm>
          <a:custGeom>
            <a:avLst/>
            <a:gdLst>
              <a:gd name="connsiteX0" fmla="*/ 19772 w 225256"/>
              <a:gd name="connsiteY0" fmla="*/ 0 h 493160"/>
              <a:gd name="connsiteX1" fmla="*/ 19772 w 225256"/>
              <a:gd name="connsiteY1" fmla="*/ 318499 h 493160"/>
              <a:gd name="connsiteX2" fmla="*/ 225256 w 225256"/>
              <a:gd name="connsiteY2" fmla="*/ 493160 h 49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56" h="493160">
                <a:moveTo>
                  <a:pt x="19772" y="0"/>
                </a:moveTo>
                <a:cubicBezTo>
                  <a:pt x="2648" y="118153"/>
                  <a:pt x="-14475" y="236306"/>
                  <a:pt x="19772" y="318499"/>
                </a:cubicBezTo>
                <a:cubicBezTo>
                  <a:pt x="54019" y="400692"/>
                  <a:pt x="139637" y="446926"/>
                  <a:pt x="225256" y="493160"/>
                </a:cubicBezTo>
              </a:path>
            </a:pathLst>
          </a:custGeom>
          <a:noFill/>
          <a:ln w="38100">
            <a:solidFill>
              <a:srgbClr val="1A8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29708" y="2437460"/>
            <a:ext cx="1989226" cy="1929786"/>
            <a:chOff x="5980023" y="567037"/>
            <a:chExt cx="5710815" cy="5723925"/>
          </a:xfrm>
        </p:grpSpPr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72B32C15-9C2D-4553-9F58-AC3F42E0AC5F}"/>
                </a:ext>
              </a:extLst>
            </p:cNvPr>
            <p:cNvSpPr/>
            <p:nvPr/>
          </p:nvSpPr>
          <p:spPr>
            <a:xfrm>
              <a:off x="6810269" y="1428897"/>
              <a:ext cx="4050323" cy="405032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BB4109BB-0DD3-4286-AEF8-6FF182769D38}"/>
                </a:ext>
              </a:extLst>
            </p:cNvPr>
            <p:cNvSpPr/>
            <p:nvPr/>
          </p:nvSpPr>
          <p:spPr>
            <a:xfrm>
              <a:off x="8057312" y="3155121"/>
              <a:ext cx="298938" cy="298938"/>
            </a:xfrm>
            <a:prstGeom prst="ellipse">
              <a:avLst/>
            </a:prstGeom>
            <a:solidFill>
              <a:srgbClr val="1A86B4"/>
            </a:solidFill>
            <a:ln>
              <a:solidFill>
                <a:srgbClr val="1A8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FF80E3E2-ACC8-4A7B-BFD4-3AC4AFF41F3A}"/>
                </a:ext>
              </a:extLst>
            </p:cNvPr>
            <p:cNvSpPr/>
            <p:nvPr/>
          </p:nvSpPr>
          <p:spPr>
            <a:xfrm>
              <a:off x="8685962" y="2689966"/>
              <a:ext cx="298938" cy="298938"/>
            </a:xfrm>
            <a:prstGeom prst="ellipse">
              <a:avLst/>
            </a:prstGeom>
            <a:solidFill>
              <a:srgbClr val="1A86B4"/>
            </a:solidFill>
            <a:ln>
              <a:solidFill>
                <a:srgbClr val="1A8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6F26935B-136D-4743-B6D7-525C50390D65}"/>
                </a:ext>
              </a:extLst>
            </p:cNvPr>
            <p:cNvSpPr/>
            <p:nvPr/>
          </p:nvSpPr>
          <p:spPr>
            <a:xfrm>
              <a:off x="9301423" y="3139211"/>
              <a:ext cx="298938" cy="298938"/>
            </a:xfrm>
            <a:prstGeom prst="ellipse">
              <a:avLst/>
            </a:prstGeom>
            <a:solidFill>
              <a:srgbClr val="1A86B4"/>
            </a:solidFill>
            <a:ln>
              <a:solidFill>
                <a:srgbClr val="1A8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9B042FE0-CC5A-4631-85E9-22CC4B90C387}"/>
                </a:ext>
              </a:extLst>
            </p:cNvPr>
            <p:cNvSpPr/>
            <p:nvPr/>
          </p:nvSpPr>
          <p:spPr>
            <a:xfrm>
              <a:off x="9127774" y="3884042"/>
              <a:ext cx="298938" cy="298938"/>
            </a:xfrm>
            <a:prstGeom prst="ellipse">
              <a:avLst/>
            </a:prstGeom>
            <a:solidFill>
              <a:srgbClr val="1A86B4"/>
            </a:solidFill>
            <a:ln>
              <a:solidFill>
                <a:srgbClr val="1A8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AC76F66F-CC93-4388-9C0C-5973088D9DA3}"/>
                </a:ext>
              </a:extLst>
            </p:cNvPr>
            <p:cNvSpPr/>
            <p:nvPr/>
          </p:nvSpPr>
          <p:spPr>
            <a:xfrm>
              <a:off x="8269060" y="3885719"/>
              <a:ext cx="298938" cy="298938"/>
            </a:xfrm>
            <a:prstGeom prst="ellipse">
              <a:avLst/>
            </a:prstGeom>
            <a:solidFill>
              <a:srgbClr val="1A86B4"/>
            </a:solidFill>
            <a:ln>
              <a:solidFill>
                <a:srgbClr val="1A8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E755D913-0C78-42FE-9ECA-E627BD259ACF}"/>
                </a:ext>
              </a:extLst>
            </p:cNvPr>
            <p:cNvCxnSpPr>
              <a:cxnSpLocks/>
            </p:cNvCxnSpPr>
            <p:nvPr/>
          </p:nvCxnSpPr>
          <p:spPr>
            <a:xfrm>
              <a:off x="8835431" y="2839435"/>
              <a:ext cx="615461" cy="465155"/>
            </a:xfrm>
            <a:prstGeom prst="line">
              <a:avLst/>
            </a:prstGeom>
            <a:ln w="57150">
              <a:solidFill>
                <a:srgbClr val="1A8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E9B8832E-C0AC-4978-AD18-4F490696F666}"/>
                </a:ext>
              </a:extLst>
            </p:cNvPr>
            <p:cNvCxnSpPr/>
            <p:nvPr/>
          </p:nvCxnSpPr>
          <p:spPr>
            <a:xfrm flipH="1">
              <a:off x="9277243" y="3304590"/>
              <a:ext cx="173649" cy="728921"/>
            </a:xfrm>
            <a:prstGeom prst="line">
              <a:avLst/>
            </a:prstGeom>
            <a:ln w="57150">
              <a:solidFill>
                <a:srgbClr val="1A8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4D516D20-072B-4BE2-8952-F21CE97BEF9C}"/>
                </a:ext>
              </a:extLst>
            </p:cNvPr>
            <p:cNvCxnSpPr>
              <a:cxnSpLocks/>
            </p:cNvCxnSpPr>
            <p:nvPr/>
          </p:nvCxnSpPr>
          <p:spPr>
            <a:xfrm>
              <a:off x="9277243" y="4033511"/>
              <a:ext cx="0" cy="0"/>
            </a:xfrm>
            <a:prstGeom prst="line">
              <a:avLst/>
            </a:prstGeom>
            <a:ln>
              <a:solidFill>
                <a:srgbClr val="1A8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33120A04-DC84-439A-A4D2-4D56FCBD2A54}"/>
                </a:ext>
              </a:extLst>
            </p:cNvPr>
            <p:cNvCxnSpPr/>
            <p:nvPr/>
          </p:nvCxnSpPr>
          <p:spPr>
            <a:xfrm flipH="1" flipV="1">
              <a:off x="8206781" y="3304590"/>
              <a:ext cx="211748" cy="728921"/>
            </a:xfrm>
            <a:prstGeom prst="line">
              <a:avLst/>
            </a:prstGeom>
            <a:ln w="57150">
              <a:solidFill>
                <a:srgbClr val="1A8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>
              <a:extLst>
                <a:ext uri="{FF2B5EF4-FFF2-40B4-BE49-F238E27FC236}">
                  <a16:creationId xmlns:a16="http://schemas.microsoft.com/office/drawing/2014/main" id="{331C89F7-41F2-4323-97DA-C403DA3ADE17}"/>
                </a:ext>
              </a:extLst>
            </p:cNvPr>
            <p:cNvCxnSpPr/>
            <p:nvPr/>
          </p:nvCxnSpPr>
          <p:spPr>
            <a:xfrm flipV="1">
              <a:off x="8206781" y="2839435"/>
              <a:ext cx="641105" cy="465155"/>
            </a:xfrm>
            <a:prstGeom prst="line">
              <a:avLst/>
            </a:prstGeom>
            <a:ln w="57150">
              <a:solidFill>
                <a:srgbClr val="1A8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356EA424-A045-497F-8E9B-22F378901ED8}"/>
                </a:ext>
              </a:extLst>
            </p:cNvPr>
            <p:cNvCxnSpPr/>
            <p:nvPr/>
          </p:nvCxnSpPr>
          <p:spPr>
            <a:xfrm flipH="1">
              <a:off x="8418529" y="4033511"/>
              <a:ext cx="858714" cy="0"/>
            </a:xfrm>
            <a:prstGeom prst="line">
              <a:avLst/>
            </a:prstGeom>
            <a:ln w="57150">
              <a:solidFill>
                <a:srgbClr val="1A8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Seta: para Baixo 40">
              <a:extLst>
                <a:ext uri="{FF2B5EF4-FFF2-40B4-BE49-F238E27FC236}">
                  <a16:creationId xmlns:a16="http://schemas.microsoft.com/office/drawing/2014/main" id="{1E66FE11-243A-4816-B9C8-A7E212D15653}"/>
                </a:ext>
              </a:extLst>
            </p:cNvPr>
            <p:cNvSpPr/>
            <p:nvPr/>
          </p:nvSpPr>
          <p:spPr>
            <a:xfrm>
              <a:off x="8428636" y="567037"/>
              <a:ext cx="838500" cy="826689"/>
            </a:xfrm>
            <a:prstGeom prst="downArrow">
              <a:avLst/>
            </a:prstGeom>
            <a:solidFill>
              <a:srgbClr val="1A86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Seta: para Baixo 41">
              <a:extLst>
                <a:ext uri="{FF2B5EF4-FFF2-40B4-BE49-F238E27FC236}">
                  <a16:creationId xmlns:a16="http://schemas.microsoft.com/office/drawing/2014/main" id="{F8AEC3C0-1663-46BE-B35B-B58C31DE8124}"/>
                </a:ext>
              </a:extLst>
            </p:cNvPr>
            <p:cNvSpPr/>
            <p:nvPr/>
          </p:nvSpPr>
          <p:spPr>
            <a:xfrm rot="5400000">
              <a:off x="10858244" y="3023967"/>
              <a:ext cx="838500" cy="826689"/>
            </a:xfrm>
            <a:prstGeom prst="downArrow">
              <a:avLst/>
            </a:prstGeom>
            <a:solidFill>
              <a:srgbClr val="1A86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Seta: para Baixo 42">
              <a:extLst>
                <a:ext uri="{FF2B5EF4-FFF2-40B4-BE49-F238E27FC236}">
                  <a16:creationId xmlns:a16="http://schemas.microsoft.com/office/drawing/2014/main" id="{FB26F55F-4D36-457A-991D-B7D9B8AA2E3C}"/>
                </a:ext>
              </a:extLst>
            </p:cNvPr>
            <p:cNvSpPr/>
            <p:nvPr/>
          </p:nvSpPr>
          <p:spPr>
            <a:xfrm rot="10800000">
              <a:off x="8399642" y="5464273"/>
              <a:ext cx="838500" cy="826689"/>
            </a:xfrm>
            <a:prstGeom prst="downArrow">
              <a:avLst/>
            </a:prstGeom>
            <a:solidFill>
              <a:srgbClr val="1A86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Seta: para Baixo 43">
              <a:extLst>
                <a:ext uri="{FF2B5EF4-FFF2-40B4-BE49-F238E27FC236}">
                  <a16:creationId xmlns:a16="http://schemas.microsoft.com/office/drawing/2014/main" id="{973B2C89-1042-427C-8024-FC6E43D268B4}"/>
                </a:ext>
              </a:extLst>
            </p:cNvPr>
            <p:cNvSpPr/>
            <p:nvPr/>
          </p:nvSpPr>
          <p:spPr>
            <a:xfrm rot="16200000">
              <a:off x="5974118" y="3040713"/>
              <a:ext cx="838500" cy="826689"/>
            </a:xfrm>
            <a:prstGeom prst="downArrow">
              <a:avLst/>
            </a:prstGeom>
            <a:solidFill>
              <a:srgbClr val="1A86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Seta: para Baixo 44">
              <a:extLst>
                <a:ext uri="{FF2B5EF4-FFF2-40B4-BE49-F238E27FC236}">
                  <a16:creationId xmlns:a16="http://schemas.microsoft.com/office/drawing/2014/main" id="{FD2EB5E0-30D0-4FD6-949D-8E940DF0D299}"/>
                </a:ext>
              </a:extLst>
            </p:cNvPr>
            <p:cNvSpPr/>
            <p:nvPr/>
          </p:nvSpPr>
          <p:spPr>
            <a:xfrm rot="2700000">
              <a:off x="10146480" y="1314899"/>
              <a:ext cx="838500" cy="826689"/>
            </a:xfrm>
            <a:prstGeom prst="downArrow">
              <a:avLst/>
            </a:prstGeom>
            <a:solidFill>
              <a:srgbClr val="1A86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Seta: para Baixo 53">
              <a:extLst>
                <a:ext uri="{FF2B5EF4-FFF2-40B4-BE49-F238E27FC236}">
                  <a16:creationId xmlns:a16="http://schemas.microsoft.com/office/drawing/2014/main" id="{5C39225D-D268-4685-BED8-5EDAF3A76F6B}"/>
                </a:ext>
              </a:extLst>
            </p:cNvPr>
            <p:cNvSpPr/>
            <p:nvPr/>
          </p:nvSpPr>
          <p:spPr>
            <a:xfrm rot="8100000">
              <a:off x="10146481" y="4763375"/>
              <a:ext cx="838500" cy="826689"/>
            </a:xfrm>
            <a:prstGeom prst="downArrow">
              <a:avLst/>
            </a:prstGeom>
            <a:solidFill>
              <a:srgbClr val="1A86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Seta: para Baixo 54">
              <a:extLst>
                <a:ext uri="{FF2B5EF4-FFF2-40B4-BE49-F238E27FC236}">
                  <a16:creationId xmlns:a16="http://schemas.microsoft.com/office/drawing/2014/main" id="{7A24B750-9079-4925-BF4F-C6000DB51174}"/>
                </a:ext>
              </a:extLst>
            </p:cNvPr>
            <p:cNvSpPr/>
            <p:nvPr/>
          </p:nvSpPr>
          <p:spPr>
            <a:xfrm rot="13500000">
              <a:off x="6695664" y="4766530"/>
              <a:ext cx="838500" cy="826689"/>
            </a:xfrm>
            <a:prstGeom prst="downArrow">
              <a:avLst/>
            </a:prstGeom>
            <a:solidFill>
              <a:srgbClr val="1A86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Seta: para Baixo 55">
              <a:extLst>
                <a:ext uri="{FF2B5EF4-FFF2-40B4-BE49-F238E27FC236}">
                  <a16:creationId xmlns:a16="http://schemas.microsoft.com/office/drawing/2014/main" id="{06967645-9DDB-46B7-8081-8AEB58E58FA6}"/>
                </a:ext>
              </a:extLst>
            </p:cNvPr>
            <p:cNvSpPr/>
            <p:nvPr/>
          </p:nvSpPr>
          <p:spPr>
            <a:xfrm rot="18900000">
              <a:off x="6700354" y="1322743"/>
              <a:ext cx="838500" cy="826689"/>
            </a:xfrm>
            <a:prstGeom prst="downArrow">
              <a:avLst/>
            </a:prstGeom>
            <a:solidFill>
              <a:srgbClr val="1A86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16BAEBEC-A731-4435-9ADB-1B75C1475604}"/>
                </a:ext>
              </a:extLst>
            </p:cNvPr>
            <p:cNvSpPr/>
            <p:nvPr/>
          </p:nvSpPr>
          <p:spPr>
            <a:xfrm>
              <a:off x="6222675" y="831150"/>
              <a:ext cx="5212322" cy="5212322"/>
            </a:xfrm>
            <a:prstGeom prst="ellipse">
              <a:avLst/>
            </a:prstGeom>
            <a:noFill/>
            <a:ln w="57150">
              <a:solidFill>
                <a:srgbClr val="1A8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Forma Livre: Forma 11">
              <a:extLst>
                <a:ext uri="{FF2B5EF4-FFF2-40B4-BE49-F238E27FC236}">
                  <a16:creationId xmlns:a16="http://schemas.microsoft.com/office/drawing/2014/main" id="{43E94F95-8AEB-44A5-90D5-F4D6F52A572A}"/>
                </a:ext>
              </a:extLst>
            </p:cNvPr>
            <p:cNvSpPr/>
            <p:nvPr/>
          </p:nvSpPr>
          <p:spPr>
            <a:xfrm>
              <a:off x="7392759" y="4140696"/>
              <a:ext cx="79996" cy="747346"/>
            </a:xfrm>
            <a:custGeom>
              <a:avLst/>
              <a:gdLst>
                <a:gd name="connsiteX0" fmla="*/ 0 w 79996"/>
                <a:gd name="connsiteY0" fmla="*/ 747346 h 747346"/>
                <a:gd name="connsiteX1" fmla="*/ 79131 w 79996"/>
                <a:gd name="connsiteY1" fmla="*/ 386861 h 747346"/>
                <a:gd name="connsiteX2" fmla="*/ 35169 w 79996"/>
                <a:gd name="connsiteY2" fmla="*/ 0 h 74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996" h="747346">
                  <a:moveTo>
                    <a:pt x="0" y="747346"/>
                  </a:moveTo>
                  <a:cubicBezTo>
                    <a:pt x="36635" y="629382"/>
                    <a:pt x="73270" y="511419"/>
                    <a:pt x="79131" y="386861"/>
                  </a:cubicBezTo>
                  <a:cubicBezTo>
                    <a:pt x="84992" y="262303"/>
                    <a:pt x="60080" y="131151"/>
                    <a:pt x="35169" y="0"/>
                  </a:cubicBezTo>
                </a:path>
              </a:pathLst>
            </a:custGeom>
            <a:noFill/>
            <a:ln>
              <a:solidFill>
                <a:srgbClr val="1A8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Forma Livre: Forma 12">
              <a:extLst>
                <a:ext uri="{FF2B5EF4-FFF2-40B4-BE49-F238E27FC236}">
                  <a16:creationId xmlns:a16="http://schemas.microsoft.com/office/drawing/2014/main" id="{BD016E1B-735D-4796-9F7D-DFF2AA42DFEE}"/>
                </a:ext>
              </a:extLst>
            </p:cNvPr>
            <p:cNvSpPr/>
            <p:nvPr/>
          </p:nvSpPr>
          <p:spPr>
            <a:xfrm>
              <a:off x="7383967" y="4448426"/>
              <a:ext cx="509954" cy="465993"/>
            </a:xfrm>
            <a:custGeom>
              <a:avLst/>
              <a:gdLst>
                <a:gd name="connsiteX0" fmla="*/ 0 w 509954"/>
                <a:gd name="connsiteY0" fmla="*/ 465993 h 465993"/>
                <a:gd name="connsiteX1" fmla="*/ 211015 w 509954"/>
                <a:gd name="connsiteY1" fmla="*/ 175847 h 465993"/>
                <a:gd name="connsiteX2" fmla="*/ 509954 w 509954"/>
                <a:gd name="connsiteY2" fmla="*/ 0 h 46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9954" h="465993">
                  <a:moveTo>
                    <a:pt x="0" y="465993"/>
                  </a:moveTo>
                  <a:cubicBezTo>
                    <a:pt x="63011" y="359752"/>
                    <a:pt x="126023" y="253512"/>
                    <a:pt x="211015" y="175847"/>
                  </a:cubicBezTo>
                  <a:cubicBezTo>
                    <a:pt x="296007" y="98182"/>
                    <a:pt x="402980" y="49091"/>
                    <a:pt x="509954" y="0"/>
                  </a:cubicBezTo>
                </a:path>
              </a:pathLst>
            </a:custGeom>
            <a:noFill/>
            <a:ln>
              <a:solidFill>
                <a:srgbClr val="1A8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0" name="Agrupar 79">
              <a:extLst>
                <a:ext uri="{FF2B5EF4-FFF2-40B4-BE49-F238E27FC236}">
                  <a16:creationId xmlns:a16="http://schemas.microsoft.com/office/drawing/2014/main" id="{79B25C36-FE12-4588-81FC-FA7B26340DC1}"/>
                </a:ext>
              </a:extLst>
            </p:cNvPr>
            <p:cNvGrpSpPr/>
            <p:nvPr/>
          </p:nvGrpSpPr>
          <p:grpSpPr>
            <a:xfrm>
              <a:off x="7163977" y="1839539"/>
              <a:ext cx="3245277" cy="3281213"/>
              <a:chOff x="7163977" y="1839539"/>
              <a:chExt cx="3245277" cy="3281213"/>
            </a:xfrm>
          </p:grpSpPr>
          <p:sp>
            <p:nvSpPr>
              <p:cNvPr id="81" name="Elipse 80">
                <a:extLst>
                  <a:ext uri="{FF2B5EF4-FFF2-40B4-BE49-F238E27FC236}">
                    <a16:creationId xmlns:a16="http://schemas.microsoft.com/office/drawing/2014/main" id="{1FA899E5-91E9-44E7-A896-4A36E3F755AF}"/>
                  </a:ext>
                </a:extLst>
              </p:cNvPr>
              <p:cNvSpPr/>
              <p:nvPr/>
            </p:nvSpPr>
            <p:spPr>
              <a:xfrm>
                <a:off x="7340625" y="3995029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CE3FDF4F-8FBD-4DE0-AF2D-D00E691CA803}"/>
                  </a:ext>
                </a:extLst>
              </p:cNvPr>
              <p:cNvSpPr/>
              <p:nvPr/>
            </p:nvSpPr>
            <p:spPr>
              <a:xfrm>
                <a:off x="8229709" y="1930638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32F0C1C2-2A8A-4FED-86C0-D9AC747B5F96}"/>
                  </a:ext>
                </a:extLst>
              </p:cNvPr>
              <p:cNvSpPr/>
              <p:nvPr/>
            </p:nvSpPr>
            <p:spPr>
              <a:xfrm>
                <a:off x="7566445" y="2221126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id="{24A4FE9C-E92C-4336-851B-6CA594D74B73}"/>
                  </a:ext>
                </a:extLst>
              </p:cNvPr>
              <p:cNvSpPr/>
              <p:nvPr/>
            </p:nvSpPr>
            <p:spPr>
              <a:xfrm>
                <a:off x="7663306" y="2742692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56BC9D22-DDC9-4F41-8DC7-E4FF6B4EDB69}"/>
                  </a:ext>
                </a:extLst>
              </p:cNvPr>
              <p:cNvSpPr/>
              <p:nvPr/>
            </p:nvSpPr>
            <p:spPr>
              <a:xfrm>
                <a:off x="7163977" y="3072012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76C27A5F-ECCB-45B4-9EBD-57CADE44568E}"/>
                  </a:ext>
                </a:extLst>
              </p:cNvPr>
              <p:cNvSpPr/>
              <p:nvPr/>
            </p:nvSpPr>
            <p:spPr>
              <a:xfrm>
                <a:off x="7565896" y="3548678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7" name="Elipse 86">
                <a:extLst>
                  <a:ext uri="{FF2B5EF4-FFF2-40B4-BE49-F238E27FC236}">
                    <a16:creationId xmlns:a16="http://schemas.microsoft.com/office/drawing/2014/main" id="{9D408858-CB35-49AF-88F4-783AFE5032C0}"/>
                  </a:ext>
                </a:extLst>
              </p:cNvPr>
              <p:cNvSpPr/>
              <p:nvPr/>
            </p:nvSpPr>
            <p:spPr>
              <a:xfrm>
                <a:off x="7841853" y="4332068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8" name="Elipse 87">
                <a:extLst>
                  <a:ext uri="{FF2B5EF4-FFF2-40B4-BE49-F238E27FC236}">
                    <a16:creationId xmlns:a16="http://schemas.microsoft.com/office/drawing/2014/main" id="{DD3F5EF9-8FAC-447A-B0CF-1D27F8EBB27C}"/>
                  </a:ext>
                </a:extLst>
              </p:cNvPr>
              <p:cNvSpPr/>
              <p:nvPr/>
            </p:nvSpPr>
            <p:spPr>
              <a:xfrm>
                <a:off x="8132779" y="4940876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B4B7B6E4-85DC-4210-B1C7-27181D67FDA3}"/>
                  </a:ext>
                </a:extLst>
              </p:cNvPr>
              <p:cNvSpPr/>
              <p:nvPr/>
            </p:nvSpPr>
            <p:spPr>
              <a:xfrm>
                <a:off x="8567998" y="4672495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0" name="Elipse 89">
                <a:extLst>
                  <a:ext uri="{FF2B5EF4-FFF2-40B4-BE49-F238E27FC236}">
                    <a16:creationId xmlns:a16="http://schemas.microsoft.com/office/drawing/2014/main" id="{092A7B2B-BEAA-48D4-B4E1-EA9C813C020C}"/>
                  </a:ext>
                </a:extLst>
              </p:cNvPr>
              <p:cNvSpPr/>
              <p:nvPr/>
            </p:nvSpPr>
            <p:spPr>
              <a:xfrm>
                <a:off x="9036687" y="4911901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32CB0CC8-ADA1-44D0-80DA-E64CDB4A7E93}"/>
                  </a:ext>
                </a:extLst>
              </p:cNvPr>
              <p:cNvSpPr/>
              <p:nvPr/>
            </p:nvSpPr>
            <p:spPr>
              <a:xfrm>
                <a:off x="9456069" y="4425223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2" name="Elipse 91">
                <a:extLst>
                  <a:ext uri="{FF2B5EF4-FFF2-40B4-BE49-F238E27FC236}">
                    <a16:creationId xmlns:a16="http://schemas.microsoft.com/office/drawing/2014/main" id="{8924303D-445B-465C-B0AE-F6DEEDBE2D51}"/>
                  </a:ext>
                </a:extLst>
              </p:cNvPr>
              <p:cNvSpPr/>
              <p:nvPr/>
            </p:nvSpPr>
            <p:spPr>
              <a:xfrm>
                <a:off x="9793564" y="4672495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3" name="Elipse 92">
                <a:extLst>
                  <a:ext uri="{FF2B5EF4-FFF2-40B4-BE49-F238E27FC236}">
                    <a16:creationId xmlns:a16="http://schemas.microsoft.com/office/drawing/2014/main" id="{93A2BE27-E812-4241-A5D6-1379E4A373C1}"/>
                  </a:ext>
                </a:extLst>
              </p:cNvPr>
              <p:cNvSpPr/>
              <p:nvPr/>
            </p:nvSpPr>
            <p:spPr>
              <a:xfrm>
                <a:off x="10118359" y="4084967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8187AD03-C9B6-4555-8A8B-3D975E070A6C}"/>
                  </a:ext>
                </a:extLst>
              </p:cNvPr>
              <p:cNvSpPr/>
              <p:nvPr/>
            </p:nvSpPr>
            <p:spPr>
              <a:xfrm>
                <a:off x="9840492" y="3692857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" name="Elipse 94">
                <a:extLst>
                  <a:ext uri="{FF2B5EF4-FFF2-40B4-BE49-F238E27FC236}">
                    <a16:creationId xmlns:a16="http://schemas.microsoft.com/office/drawing/2014/main" id="{3BC890E6-F18F-476F-B483-1B6187D791FF}"/>
                  </a:ext>
                </a:extLst>
              </p:cNvPr>
              <p:cNvSpPr/>
              <p:nvPr/>
            </p:nvSpPr>
            <p:spPr>
              <a:xfrm>
                <a:off x="10219668" y="3139211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6" name="Elipse 95">
                <a:extLst>
                  <a:ext uri="{FF2B5EF4-FFF2-40B4-BE49-F238E27FC236}">
                    <a16:creationId xmlns:a16="http://schemas.microsoft.com/office/drawing/2014/main" id="{799CC4D3-3BE9-473B-9F88-08DA03D59B3B}"/>
                  </a:ext>
                </a:extLst>
              </p:cNvPr>
              <p:cNvSpPr/>
              <p:nvPr/>
            </p:nvSpPr>
            <p:spPr>
              <a:xfrm>
                <a:off x="9750197" y="2710439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7" name="Elipse 96">
                <a:extLst>
                  <a:ext uri="{FF2B5EF4-FFF2-40B4-BE49-F238E27FC236}">
                    <a16:creationId xmlns:a16="http://schemas.microsoft.com/office/drawing/2014/main" id="{3920483B-B885-43B9-9BFB-B9A5F25B421E}"/>
                  </a:ext>
                </a:extLst>
              </p:cNvPr>
              <p:cNvSpPr/>
              <p:nvPr/>
            </p:nvSpPr>
            <p:spPr>
              <a:xfrm>
                <a:off x="10229378" y="2640670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8" name="Elipse 97">
                <a:extLst>
                  <a:ext uri="{FF2B5EF4-FFF2-40B4-BE49-F238E27FC236}">
                    <a16:creationId xmlns:a16="http://schemas.microsoft.com/office/drawing/2014/main" id="{9EBE6A17-36C0-4713-B1D1-7EE52861AC74}"/>
                  </a:ext>
                </a:extLst>
              </p:cNvPr>
              <p:cNvSpPr/>
              <p:nvPr/>
            </p:nvSpPr>
            <p:spPr>
              <a:xfrm>
                <a:off x="9158148" y="2316977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id="{4919F3A3-97C1-4A74-9484-B57E4404BB46}"/>
                  </a:ext>
                </a:extLst>
              </p:cNvPr>
              <p:cNvSpPr/>
              <p:nvPr/>
            </p:nvSpPr>
            <p:spPr>
              <a:xfrm>
                <a:off x="9638875" y="2037026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F2BE9DC5-0A6F-4DFE-B307-6F6345423F64}"/>
                  </a:ext>
                </a:extLst>
              </p:cNvPr>
              <p:cNvSpPr/>
              <p:nvPr/>
            </p:nvSpPr>
            <p:spPr>
              <a:xfrm>
                <a:off x="8773850" y="1839539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799244F7-0A99-4D6C-A3AE-FF0D0D0F8F64}"/>
                  </a:ext>
                </a:extLst>
              </p:cNvPr>
              <p:cNvSpPr/>
              <p:nvPr/>
            </p:nvSpPr>
            <p:spPr>
              <a:xfrm>
                <a:off x="8338698" y="2405240"/>
                <a:ext cx="179876" cy="179876"/>
              </a:xfrm>
              <a:prstGeom prst="ellipse">
                <a:avLst/>
              </a:prstGeom>
              <a:solidFill>
                <a:srgbClr val="1A86B4"/>
              </a:solidFill>
              <a:ln>
                <a:solidFill>
                  <a:srgbClr val="1A8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2" name="Forma Livre: Forma 13">
              <a:extLst>
                <a:ext uri="{FF2B5EF4-FFF2-40B4-BE49-F238E27FC236}">
                  <a16:creationId xmlns:a16="http://schemas.microsoft.com/office/drawing/2014/main" id="{D91AACCE-F32C-40AE-B88C-CB853736ABDA}"/>
                </a:ext>
              </a:extLst>
            </p:cNvPr>
            <p:cNvSpPr/>
            <p:nvPr/>
          </p:nvSpPr>
          <p:spPr>
            <a:xfrm>
              <a:off x="7382661" y="3657119"/>
              <a:ext cx="291452" cy="439615"/>
            </a:xfrm>
            <a:custGeom>
              <a:avLst/>
              <a:gdLst>
                <a:gd name="connsiteX0" fmla="*/ 45267 w 291452"/>
                <a:gd name="connsiteY0" fmla="*/ 439615 h 439615"/>
                <a:gd name="connsiteX1" fmla="*/ 18890 w 291452"/>
                <a:gd name="connsiteY1" fmla="*/ 193430 h 439615"/>
                <a:gd name="connsiteX2" fmla="*/ 291452 w 291452"/>
                <a:gd name="connsiteY2" fmla="*/ 0 h 43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452" h="439615">
                  <a:moveTo>
                    <a:pt x="45267" y="439615"/>
                  </a:moveTo>
                  <a:cubicBezTo>
                    <a:pt x="11563" y="353157"/>
                    <a:pt x="-22141" y="266699"/>
                    <a:pt x="18890" y="193430"/>
                  </a:cubicBezTo>
                  <a:cubicBezTo>
                    <a:pt x="59921" y="120161"/>
                    <a:pt x="175686" y="60080"/>
                    <a:pt x="291452" y="0"/>
                  </a:cubicBezTo>
                </a:path>
              </a:pathLst>
            </a:custGeom>
            <a:noFill/>
            <a:ln>
              <a:solidFill>
                <a:srgbClr val="1A8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3" name="Forma Livre: Forma 14">
              <a:extLst>
                <a:ext uri="{FF2B5EF4-FFF2-40B4-BE49-F238E27FC236}">
                  <a16:creationId xmlns:a16="http://schemas.microsoft.com/office/drawing/2014/main" id="{B0A047EB-DE9F-43EC-A85C-0171E3277B70}"/>
                </a:ext>
              </a:extLst>
            </p:cNvPr>
            <p:cNvSpPr/>
            <p:nvPr/>
          </p:nvSpPr>
          <p:spPr>
            <a:xfrm>
              <a:off x="6794882" y="3437311"/>
              <a:ext cx="852854" cy="294104"/>
            </a:xfrm>
            <a:custGeom>
              <a:avLst/>
              <a:gdLst>
                <a:gd name="connsiteX0" fmla="*/ 0 w 852854"/>
                <a:gd name="connsiteY0" fmla="*/ 0 h 294104"/>
                <a:gd name="connsiteX1" fmla="*/ 237392 w 852854"/>
                <a:gd name="connsiteY1" fmla="*/ 281354 h 294104"/>
                <a:gd name="connsiteX2" fmla="*/ 852854 w 852854"/>
                <a:gd name="connsiteY2" fmla="*/ 219808 h 29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2854" h="294104">
                  <a:moveTo>
                    <a:pt x="0" y="0"/>
                  </a:moveTo>
                  <a:cubicBezTo>
                    <a:pt x="47625" y="122359"/>
                    <a:pt x="95250" y="244719"/>
                    <a:pt x="237392" y="281354"/>
                  </a:cubicBezTo>
                  <a:cubicBezTo>
                    <a:pt x="379534" y="317989"/>
                    <a:pt x="616194" y="268898"/>
                    <a:pt x="852854" y="219808"/>
                  </a:cubicBezTo>
                </a:path>
              </a:pathLst>
            </a:custGeom>
            <a:noFill/>
            <a:ln>
              <a:solidFill>
                <a:srgbClr val="1A8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4" name="Forma Livre: Forma 16">
              <a:extLst>
                <a:ext uri="{FF2B5EF4-FFF2-40B4-BE49-F238E27FC236}">
                  <a16:creationId xmlns:a16="http://schemas.microsoft.com/office/drawing/2014/main" id="{E5DF9D2D-AD1B-47DF-9911-599ABAB2AA26}"/>
                </a:ext>
              </a:extLst>
            </p:cNvPr>
            <p:cNvSpPr/>
            <p:nvPr/>
          </p:nvSpPr>
          <p:spPr>
            <a:xfrm>
              <a:off x="7852552" y="4404465"/>
              <a:ext cx="349099" cy="615461"/>
            </a:xfrm>
            <a:custGeom>
              <a:avLst/>
              <a:gdLst>
                <a:gd name="connsiteX0" fmla="*/ 349099 w 349099"/>
                <a:gd name="connsiteY0" fmla="*/ 615461 h 615461"/>
                <a:gd name="connsiteX1" fmla="*/ 23784 w 349099"/>
                <a:gd name="connsiteY1" fmla="*/ 430823 h 615461"/>
                <a:gd name="connsiteX2" fmla="*/ 50161 w 349099"/>
                <a:gd name="connsiteY2" fmla="*/ 0 h 61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099" h="615461">
                  <a:moveTo>
                    <a:pt x="349099" y="615461"/>
                  </a:moveTo>
                  <a:cubicBezTo>
                    <a:pt x="211353" y="574430"/>
                    <a:pt x="73607" y="533400"/>
                    <a:pt x="23784" y="430823"/>
                  </a:cubicBezTo>
                  <a:cubicBezTo>
                    <a:pt x="-26039" y="328246"/>
                    <a:pt x="12061" y="164123"/>
                    <a:pt x="50161" y="0"/>
                  </a:cubicBezTo>
                </a:path>
              </a:pathLst>
            </a:custGeom>
            <a:noFill/>
            <a:ln>
              <a:solidFill>
                <a:srgbClr val="1A8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" name="Forma Livre: Forma 21">
              <a:extLst>
                <a:ext uri="{FF2B5EF4-FFF2-40B4-BE49-F238E27FC236}">
                  <a16:creationId xmlns:a16="http://schemas.microsoft.com/office/drawing/2014/main" id="{78F0E792-0E8F-4535-8F4C-81977825AEAC}"/>
                </a:ext>
              </a:extLst>
            </p:cNvPr>
            <p:cNvSpPr/>
            <p:nvPr/>
          </p:nvSpPr>
          <p:spPr>
            <a:xfrm>
              <a:off x="8210444" y="5055096"/>
              <a:ext cx="618392" cy="424120"/>
            </a:xfrm>
            <a:custGeom>
              <a:avLst/>
              <a:gdLst>
                <a:gd name="connsiteX0" fmla="*/ 606669 w 606669"/>
                <a:gd name="connsiteY0" fmla="*/ 457200 h 457200"/>
                <a:gd name="connsiteX1" fmla="*/ 263769 w 606669"/>
                <a:gd name="connsiteY1" fmla="*/ 246184 h 457200"/>
                <a:gd name="connsiteX2" fmla="*/ 0 w 606669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6669" h="457200">
                  <a:moveTo>
                    <a:pt x="606669" y="457200"/>
                  </a:moveTo>
                  <a:cubicBezTo>
                    <a:pt x="485774" y="389792"/>
                    <a:pt x="364880" y="322384"/>
                    <a:pt x="263769" y="246184"/>
                  </a:cubicBezTo>
                  <a:cubicBezTo>
                    <a:pt x="162657" y="169984"/>
                    <a:pt x="81328" y="84992"/>
                    <a:pt x="0" y="0"/>
                  </a:cubicBezTo>
                </a:path>
              </a:pathLst>
            </a:custGeom>
            <a:noFill/>
            <a:ln>
              <a:solidFill>
                <a:srgbClr val="1A8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" name="Forma Livre: Forma 23">
              <a:extLst>
                <a:ext uri="{FF2B5EF4-FFF2-40B4-BE49-F238E27FC236}">
                  <a16:creationId xmlns:a16="http://schemas.microsoft.com/office/drawing/2014/main" id="{9CCE0A98-E326-4C9B-8D33-80505BF05778}"/>
                </a:ext>
              </a:extLst>
            </p:cNvPr>
            <p:cNvSpPr/>
            <p:nvPr/>
          </p:nvSpPr>
          <p:spPr>
            <a:xfrm>
              <a:off x="7445513" y="3595573"/>
              <a:ext cx="835269" cy="474784"/>
            </a:xfrm>
            <a:custGeom>
              <a:avLst/>
              <a:gdLst>
                <a:gd name="connsiteX0" fmla="*/ 0 w 835269"/>
                <a:gd name="connsiteY0" fmla="*/ 474784 h 474784"/>
                <a:gd name="connsiteX1" fmla="*/ 448408 w 835269"/>
                <a:gd name="connsiteY1" fmla="*/ 342900 h 474784"/>
                <a:gd name="connsiteX2" fmla="*/ 835269 w 835269"/>
                <a:gd name="connsiteY2" fmla="*/ 0 h 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5269" h="474784">
                  <a:moveTo>
                    <a:pt x="0" y="474784"/>
                  </a:moveTo>
                  <a:cubicBezTo>
                    <a:pt x="154598" y="448407"/>
                    <a:pt x="309197" y="422031"/>
                    <a:pt x="448408" y="342900"/>
                  </a:cubicBezTo>
                  <a:cubicBezTo>
                    <a:pt x="587619" y="263769"/>
                    <a:pt x="711444" y="131884"/>
                    <a:pt x="835269" y="0"/>
                  </a:cubicBezTo>
                </a:path>
              </a:pathLst>
            </a:custGeom>
            <a:noFill/>
            <a:ln>
              <a:solidFill>
                <a:srgbClr val="1A8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7" name="Forma Livre: Forma 24">
              <a:extLst>
                <a:ext uri="{FF2B5EF4-FFF2-40B4-BE49-F238E27FC236}">
                  <a16:creationId xmlns:a16="http://schemas.microsoft.com/office/drawing/2014/main" id="{91C4BC83-D831-4EBD-A903-3FEDE9D4AD2E}"/>
                </a:ext>
              </a:extLst>
            </p:cNvPr>
            <p:cNvSpPr/>
            <p:nvPr/>
          </p:nvSpPr>
          <p:spPr>
            <a:xfrm>
              <a:off x="7920298" y="3762626"/>
              <a:ext cx="202223" cy="659423"/>
            </a:xfrm>
            <a:custGeom>
              <a:avLst/>
              <a:gdLst>
                <a:gd name="connsiteX0" fmla="*/ 0 w 202223"/>
                <a:gd name="connsiteY0" fmla="*/ 659423 h 659423"/>
                <a:gd name="connsiteX1" fmla="*/ 131884 w 202223"/>
                <a:gd name="connsiteY1" fmla="*/ 386862 h 659423"/>
                <a:gd name="connsiteX2" fmla="*/ 202223 w 202223"/>
                <a:gd name="connsiteY2" fmla="*/ 0 h 65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23" h="659423">
                  <a:moveTo>
                    <a:pt x="0" y="659423"/>
                  </a:moveTo>
                  <a:cubicBezTo>
                    <a:pt x="49090" y="578094"/>
                    <a:pt x="98180" y="496766"/>
                    <a:pt x="131884" y="386862"/>
                  </a:cubicBezTo>
                  <a:cubicBezTo>
                    <a:pt x="165588" y="276958"/>
                    <a:pt x="183905" y="138479"/>
                    <a:pt x="202223" y="0"/>
                  </a:cubicBezTo>
                </a:path>
              </a:pathLst>
            </a:custGeom>
            <a:noFill/>
            <a:ln>
              <a:solidFill>
                <a:srgbClr val="1A8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8" name="Forma Livre: Forma 25">
              <a:extLst>
                <a:ext uri="{FF2B5EF4-FFF2-40B4-BE49-F238E27FC236}">
                  <a16:creationId xmlns:a16="http://schemas.microsoft.com/office/drawing/2014/main" id="{A6346F83-D1D8-4185-9C64-EACD19E49240}"/>
                </a:ext>
              </a:extLst>
            </p:cNvPr>
            <p:cNvSpPr/>
            <p:nvPr/>
          </p:nvSpPr>
          <p:spPr>
            <a:xfrm>
              <a:off x="7638944" y="3657119"/>
              <a:ext cx="474784" cy="130375"/>
            </a:xfrm>
            <a:custGeom>
              <a:avLst/>
              <a:gdLst>
                <a:gd name="connsiteX0" fmla="*/ 0 w 474784"/>
                <a:gd name="connsiteY0" fmla="*/ 0 h 130375"/>
                <a:gd name="connsiteX1" fmla="*/ 369277 w 474784"/>
                <a:gd name="connsiteY1" fmla="*/ 123092 h 130375"/>
                <a:gd name="connsiteX2" fmla="*/ 474784 w 474784"/>
                <a:gd name="connsiteY2" fmla="*/ 105507 h 13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4784" h="130375">
                  <a:moveTo>
                    <a:pt x="0" y="0"/>
                  </a:moveTo>
                  <a:cubicBezTo>
                    <a:pt x="145073" y="52754"/>
                    <a:pt x="290147" y="105508"/>
                    <a:pt x="369277" y="123092"/>
                  </a:cubicBezTo>
                  <a:cubicBezTo>
                    <a:pt x="448407" y="140676"/>
                    <a:pt x="461595" y="123091"/>
                    <a:pt x="474784" y="105507"/>
                  </a:cubicBezTo>
                </a:path>
              </a:pathLst>
            </a:custGeom>
            <a:noFill/>
            <a:ln>
              <a:solidFill>
                <a:srgbClr val="1A8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8A56D09C-ADC8-4550-9F9F-FFA10D93A5E6}"/>
              </a:ext>
            </a:extLst>
          </p:cNvPr>
          <p:cNvGrpSpPr/>
          <p:nvPr/>
        </p:nvGrpSpPr>
        <p:grpSpPr>
          <a:xfrm>
            <a:off x="315743" y="6502823"/>
            <a:ext cx="2420578" cy="369332"/>
            <a:chOff x="501162" y="6471111"/>
            <a:chExt cx="2420578" cy="369332"/>
          </a:xfrm>
        </p:grpSpPr>
        <p:sp>
          <p:nvSpPr>
            <p:cNvPr id="110" name="CaixaDeTexto 109">
              <a:extLst>
                <a:ext uri="{FF2B5EF4-FFF2-40B4-BE49-F238E27FC236}">
                  <a16:creationId xmlns:a16="http://schemas.microsoft.com/office/drawing/2014/main" id="{36C0C031-0298-49DF-86AF-77DE5F2508FF}"/>
                </a:ext>
              </a:extLst>
            </p:cNvPr>
            <p:cNvSpPr txBox="1"/>
            <p:nvPr/>
          </p:nvSpPr>
          <p:spPr>
            <a:xfrm>
              <a:off x="501162" y="6486500"/>
              <a:ext cx="16417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800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CENTRO DE PESQUISA</a:t>
              </a:r>
            </a:p>
            <a:p>
              <a:pPr algn="r"/>
              <a:r>
                <a:rPr lang="pt-BR" sz="800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EM ECONOMIA CIRCULAR</a:t>
              </a:r>
            </a:p>
          </p:txBody>
        </p:sp>
        <p:sp>
          <p:nvSpPr>
            <p:cNvPr id="111" name="CaixaDeTexto 110">
              <a:extLst>
                <a:ext uri="{FF2B5EF4-FFF2-40B4-BE49-F238E27FC236}">
                  <a16:creationId xmlns:a16="http://schemas.microsoft.com/office/drawing/2014/main" id="{007784AC-69E7-43AC-BEA3-C281219811B5}"/>
                </a:ext>
              </a:extLst>
            </p:cNvPr>
            <p:cNvSpPr txBox="1"/>
            <p:nvPr/>
          </p:nvSpPr>
          <p:spPr>
            <a:xfrm>
              <a:off x="2057401" y="647111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1A86B4"/>
                  </a:solidFill>
                  <a:latin typeface="Arial Black" panose="020B0A04020102020204" pitchFamily="34" charset="0"/>
                </a:rPr>
                <a:t>- USP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315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3" grpId="0" animBg="1"/>
      <p:bldP spid="36" grpId="0" animBg="1"/>
      <p:bldP spid="37" grpId="0" animBg="1"/>
      <p:bldP spid="43" grpId="0" animBg="1"/>
      <p:bldP spid="46" grpId="0" animBg="1"/>
      <p:bldP spid="62" grpId="0" animBg="1"/>
      <p:bldP spid="73" grpId="0" animBg="1"/>
      <p:bldP spid="20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eo">
            <a:extLst>
              <a:ext uri="{FF2B5EF4-FFF2-40B4-BE49-F238E27FC236}">
                <a16:creationId xmlns:a16="http://schemas.microsoft.com/office/drawing/2014/main" id="{ABE8ECA8-1DB6-44B5-AC10-87A881785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0" b="4136"/>
          <a:stretch/>
        </p:blipFill>
        <p:spPr bwMode="auto">
          <a:xfrm>
            <a:off x="1469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D59381D-5CA8-44F0-B9BE-29D0BD830F2E}"/>
              </a:ext>
            </a:extLst>
          </p:cNvPr>
          <p:cNvSpPr/>
          <p:nvPr/>
        </p:nvSpPr>
        <p:spPr>
          <a:xfrm>
            <a:off x="6804212" y="6432784"/>
            <a:ext cx="527124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333333"/>
                </a:solidFill>
                <a:latin typeface="ISOCPEUR" panose="020B0604020202020204" pitchFamily="34" charset="0"/>
              </a:rPr>
              <a:t> </a:t>
            </a:r>
            <a:r>
              <a:rPr lang="pt-BR" sz="1400" dirty="0" err="1">
                <a:solidFill>
                  <a:srgbClr val="333333"/>
                </a:solidFill>
                <a:latin typeface="ISOCPEUR" panose="020B0604020202020204" pitchFamily="34" charset="0"/>
              </a:rPr>
              <a:t>Source</a:t>
            </a:r>
            <a:r>
              <a:rPr lang="pt-BR" sz="1400" dirty="0">
                <a:solidFill>
                  <a:srgbClr val="333333"/>
                </a:solidFill>
                <a:latin typeface="ISOCPEUR" panose="020B0604020202020204" pitchFamily="34" charset="0"/>
              </a:rPr>
              <a:t>: https://www.exame.abril.com.br </a:t>
            </a:r>
            <a:r>
              <a:rPr lang="pt-BR" sz="1400" dirty="0" err="1">
                <a:solidFill>
                  <a:srgbClr val="333333"/>
                </a:solidFill>
                <a:latin typeface="ISOCPEUR" panose="020B0604020202020204" pitchFamily="34" charset="0"/>
              </a:rPr>
              <a:t>Image</a:t>
            </a:r>
            <a:r>
              <a:rPr lang="pt-BR" sz="1400" dirty="0">
                <a:solidFill>
                  <a:srgbClr val="333333"/>
                </a:solidFill>
                <a:latin typeface="ISOCPEUR" panose="020B0604020202020204" pitchFamily="34" charset="0"/>
              </a:rPr>
              <a:t>: Germano </a:t>
            </a:r>
            <a:r>
              <a:rPr lang="pt-BR" sz="1400" dirty="0" err="1">
                <a:solidFill>
                  <a:srgbClr val="333333"/>
                </a:solidFill>
                <a:latin typeface="ISOCPEUR" panose="020B0604020202020204" pitchFamily="34" charset="0"/>
              </a:rPr>
              <a:t>Luders</a:t>
            </a:r>
            <a:r>
              <a:rPr lang="pt-BR" sz="1400" dirty="0">
                <a:solidFill>
                  <a:srgbClr val="333333"/>
                </a:solidFill>
                <a:latin typeface="ISOCPEUR" panose="020B0604020202020204" pitchFamily="34" charset="0"/>
              </a:rPr>
              <a:t>/Exame</a:t>
            </a:r>
            <a:endParaRPr lang="pt-BR" sz="1400" dirty="0">
              <a:latin typeface="ISOCPEUR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8770EEE-45FD-4588-BB29-E8F384702EAA}"/>
              </a:ext>
            </a:extLst>
          </p:cNvPr>
          <p:cNvSpPr txBox="1"/>
          <p:nvPr/>
        </p:nvSpPr>
        <p:spPr>
          <a:xfrm>
            <a:off x="14690" y="5455650"/>
            <a:ext cx="11929536" cy="56188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INOVAÇÃO SOCIAL PELA ECONOMIA CIRCULAR</a:t>
            </a:r>
          </a:p>
        </p:txBody>
      </p:sp>
    </p:spTree>
    <p:extLst>
      <p:ext uri="{BB962C8B-B14F-4D97-AF65-F5344CB8AC3E}">
        <p14:creationId xmlns:p14="http://schemas.microsoft.com/office/powerpoint/2010/main" val="2983062199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F5D61D0-F040-48B8-BEE3-35A699DB5339}"/>
              </a:ext>
            </a:extLst>
          </p:cNvPr>
          <p:cNvSpPr txBox="1"/>
          <p:nvPr/>
        </p:nvSpPr>
        <p:spPr>
          <a:xfrm>
            <a:off x="1854887" y="2747686"/>
            <a:ext cx="8635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0066B3"/>
                </a:solidFill>
                <a:latin typeface="Univers" panose="020B0603020202030204" pitchFamily="34" charset="0"/>
              </a:rPr>
              <a:t>Ecossistema de Negócios Circulares</a:t>
            </a:r>
          </a:p>
        </p:txBody>
      </p:sp>
      <p:pic>
        <p:nvPicPr>
          <p:cNvPr id="3" name="Picture 10" descr="Resultado de imagem para u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53" y="548680"/>
            <a:ext cx="1497037" cy="5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10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equipamentos eletrônicos, iPod&#10;&#10;Descrição gerada com alta confiança">
            <a:extLst>
              <a:ext uri="{FF2B5EF4-FFF2-40B4-BE49-F238E27FC236}">
                <a16:creationId xmlns:a16="http://schemas.microsoft.com/office/drawing/2014/main" id="{26CE8BB2-91DB-4D46-9895-3C50BBC86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82" y="-531313"/>
            <a:ext cx="8537254" cy="756071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D286921-9FF3-44E9-B226-D17000E07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20574" r="36971" b="10937"/>
          <a:stretch/>
        </p:blipFill>
        <p:spPr bwMode="auto">
          <a:xfrm>
            <a:off x="78800" y="397043"/>
            <a:ext cx="2753201" cy="425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44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48131" y="120713"/>
            <a:ext cx="11895738" cy="6588000"/>
          </a:xfrm>
          <a:prstGeom prst="rect">
            <a:avLst/>
          </a:prstGeom>
          <a:solidFill>
            <a:srgbClr val="F9FCFD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F5D61D0-F040-48B8-BEE3-35A699DB5339}"/>
              </a:ext>
            </a:extLst>
          </p:cNvPr>
          <p:cNvSpPr txBox="1"/>
          <p:nvPr/>
        </p:nvSpPr>
        <p:spPr>
          <a:xfrm>
            <a:off x="645952" y="2973491"/>
            <a:ext cx="7720383" cy="911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chemeClr val="bg1"/>
                </a:solidFill>
                <a:latin typeface="Univers" panose="020B0603020202030204" pitchFamily="34" charset="0"/>
              </a:rPr>
              <a:t>Modelos de Negócio Circulares.</a:t>
            </a:r>
          </a:p>
        </p:txBody>
      </p:sp>
      <p:pic>
        <p:nvPicPr>
          <p:cNvPr id="9" name="Picture 2" descr="Logo CNI Int Vz br Sg Port">
            <a:extLst>
              <a:ext uri="{FF2B5EF4-FFF2-40B4-BE49-F238E27FC236}">
                <a16:creationId xmlns:a16="http://schemas.microsoft.com/office/drawing/2014/main" id="{ED6D8BE1-EC84-4EEC-AA94-871759DC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470" y="113750"/>
            <a:ext cx="855454" cy="37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F5D61D0-F040-48B8-BEE3-35A699DB5339}"/>
              </a:ext>
            </a:extLst>
          </p:cNvPr>
          <p:cNvSpPr txBox="1"/>
          <p:nvPr/>
        </p:nvSpPr>
        <p:spPr>
          <a:xfrm>
            <a:off x="1631504" y="474026"/>
            <a:ext cx="5833648" cy="902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0066B3"/>
                </a:solidFill>
                <a:latin typeface="Univers" panose="020B0603020202030204" pitchFamily="34" charset="0"/>
              </a:rPr>
              <a:t>Condições Facilitadoras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5D61D0-F040-48B8-BEE3-35A699DB5339}"/>
              </a:ext>
            </a:extLst>
          </p:cNvPr>
          <p:cNvSpPr txBox="1"/>
          <p:nvPr/>
        </p:nvSpPr>
        <p:spPr>
          <a:xfrm>
            <a:off x="1631504" y="2126628"/>
            <a:ext cx="3895618" cy="3314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66B3"/>
                </a:solidFill>
                <a:latin typeface="Univers" panose="020B0603020202030204" pitchFamily="34" charset="0"/>
              </a:rPr>
              <a:t>Políticas Públicas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66B3"/>
                </a:solidFill>
                <a:latin typeface="Univers" panose="020B0603020202030204" pitchFamily="34" charset="0"/>
              </a:rPr>
              <a:t>Tecnologia</a:t>
            </a:r>
            <a:endParaRPr lang="en-US" sz="3600" b="1" dirty="0">
              <a:solidFill>
                <a:srgbClr val="0066B3"/>
              </a:solidFill>
              <a:latin typeface="Univers" panose="020B0603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66B3"/>
                </a:solidFill>
                <a:latin typeface="Univers" panose="020B0603020202030204" pitchFamily="34" charset="0"/>
              </a:rPr>
              <a:t>Infraestutura</a:t>
            </a:r>
            <a:endParaRPr lang="en-US" sz="3600" b="1" dirty="0">
              <a:solidFill>
                <a:srgbClr val="0066B3"/>
              </a:solidFill>
              <a:latin typeface="Univers" panose="020B0603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66B3"/>
                </a:solidFill>
                <a:latin typeface="Univers" panose="020B0603020202030204" pitchFamily="34" charset="0"/>
              </a:rPr>
              <a:t>Educação</a:t>
            </a:r>
            <a:r>
              <a:rPr lang="en-US" sz="3600" b="1" dirty="0">
                <a:solidFill>
                  <a:srgbClr val="0066B3"/>
                </a:solidFill>
                <a:latin typeface="Univers" panose="020B0603020202030204" pitchFamily="34" charset="0"/>
              </a:rPr>
              <a:t> </a:t>
            </a:r>
            <a:endParaRPr lang="pt-BR" sz="3600" b="1" dirty="0">
              <a:solidFill>
                <a:srgbClr val="0066B3"/>
              </a:solidFill>
              <a:latin typeface="Univers" panose="020B0603020202030204" pitchFamily="34" charset="0"/>
            </a:endParaRPr>
          </a:p>
        </p:txBody>
      </p:sp>
      <p:pic>
        <p:nvPicPr>
          <p:cNvPr id="8" name="Picture 10" descr="Resultado de imagem para u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53" y="548680"/>
            <a:ext cx="1497037" cy="5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4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0F7809C0-832B-43DD-80E4-C052B69D2C37}"/>
              </a:ext>
            </a:extLst>
          </p:cNvPr>
          <p:cNvGrpSpPr/>
          <p:nvPr/>
        </p:nvGrpSpPr>
        <p:grpSpPr>
          <a:xfrm>
            <a:off x="2475914" y="0"/>
            <a:ext cx="7954399" cy="6858000"/>
            <a:chOff x="-44038" y="2493412"/>
            <a:chExt cx="7481439" cy="6917220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DEBFC315-9B33-44BA-AFE3-5E6AD60B1AC3}"/>
                </a:ext>
              </a:extLst>
            </p:cNvPr>
            <p:cNvSpPr/>
            <p:nvPr/>
          </p:nvSpPr>
          <p:spPr>
            <a:xfrm>
              <a:off x="4263074" y="8944913"/>
              <a:ext cx="3174327" cy="46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400" b="1" dirty="0"/>
                <a:t>SISTEMA PLANEJADO para RESTAURAR e REGENERAR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CDC0C46-1603-413B-973C-B6F463982DDB}"/>
                </a:ext>
              </a:extLst>
            </p:cNvPr>
            <p:cNvSpPr/>
            <p:nvPr/>
          </p:nvSpPr>
          <p:spPr>
            <a:xfrm>
              <a:off x="-10049" y="8937773"/>
              <a:ext cx="2800865" cy="46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PRODUTO: EXTRAIR, PRODUZIR e DESCARTAR</a:t>
              </a:r>
            </a:p>
          </p:txBody>
        </p:sp>
        <p:sp>
          <p:nvSpPr>
            <p:cNvPr id="8" name="Forma Livre: Forma 4">
              <a:extLst>
                <a:ext uri="{FF2B5EF4-FFF2-40B4-BE49-F238E27FC236}">
                  <a16:creationId xmlns:a16="http://schemas.microsoft.com/office/drawing/2014/main" id="{F6FA16FB-4011-499F-82A8-474059CAE44D}"/>
                </a:ext>
              </a:extLst>
            </p:cNvPr>
            <p:cNvSpPr/>
            <p:nvPr/>
          </p:nvSpPr>
          <p:spPr>
            <a:xfrm>
              <a:off x="1576438" y="2899317"/>
              <a:ext cx="338997" cy="1141885"/>
            </a:xfrm>
            <a:custGeom>
              <a:avLst/>
              <a:gdLst>
                <a:gd name="connsiteX0" fmla="*/ 338997 w 338997"/>
                <a:gd name="connsiteY0" fmla="*/ 1141885 h 1141885"/>
                <a:gd name="connsiteX1" fmla="*/ 209642 w 338997"/>
                <a:gd name="connsiteY1" fmla="*/ 1079438 h 1141885"/>
                <a:gd name="connsiteX2" fmla="*/ 165038 w 338997"/>
                <a:gd name="connsiteY2" fmla="*/ 1003610 h 1141885"/>
                <a:gd name="connsiteX3" fmla="*/ 142735 w 338997"/>
                <a:gd name="connsiteY3" fmla="*/ 606626 h 1141885"/>
                <a:gd name="connsiteX4" fmla="*/ 0 w 338997"/>
                <a:gd name="connsiteY4" fmla="*/ 597705 h 1141885"/>
                <a:gd name="connsiteX5" fmla="*/ 124893 w 338997"/>
                <a:gd name="connsiteY5" fmla="*/ 307774 h 1141885"/>
                <a:gd name="connsiteX6" fmla="*/ 124893 w 338997"/>
                <a:gd name="connsiteY6" fmla="*/ 71368 h 1141885"/>
                <a:gd name="connsiteX7" fmla="*/ 165038 w 338997"/>
                <a:gd name="connsiteY7" fmla="*/ 0 h 114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997" h="1141885">
                  <a:moveTo>
                    <a:pt x="338997" y="1141885"/>
                  </a:moveTo>
                  <a:lnTo>
                    <a:pt x="209642" y="1079438"/>
                  </a:lnTo>
                  <a:lnTo>
                    <a:pt x="165038" y="1003610"/>
                  </a:lnTo>
                  <a:lnTo>
                    <a:pt x="142735" y="606626"/>
                  </a:lnTo>
                  <a:lnTo>
                    <a:pt x="0" y="597705"/>
                  </a:lnTo>
                  <a:lnTo>
                    <a:pt x="124893" y="307774"/>
                  </a:lnTo>
                  <a:lnTo>
                    <a:pt x="124893" y="71368"/>
                  </a:lnTo>
                  <a:lnTo>
                    <a:pt x="165038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DCDA52EC-31D8-469C-BFAF-18E5A5DD1C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7199" y="3238314"/>
              <a:ext cx="0" cy="37914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122997E8-1773-4AE8-ADB1-11572BEEC93E}"/>
                </a:ext>
              </a:extLst>
            </p:cNvPr>
            <p:cNvSpPr/>
            <p:nvPr/>
          </p:nvSpPr>
          <p:spPr>
            <a:xfrm>
              <a:off x="1640345" y="2493412"/>
              <a:ext cx="1596854" cy="1596854"/>
            </a:xfrm>
            <a:prstGeom prst="arc">
              <a:avLst>
                <a:gd name="adj1" fmla="val 12494408"/>
                <a:gd name="adj2" fmla="val 8924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341FE616-0B0C-40EF-A9A9-4B7C8898686E}"/>
                </a:ext>
              </a:extLst>
            </p:cNvPr>
            <p:cNvGrpSpPr/>
            <p:nvPr/>
          </p:nvGrpSpPr>
          <p:grpSpPr>
            <a:xfrm>
              <a:off x="1539560" y="3653009"/>
              <a:ext cx="1221483" cy="626483"/>
              <a:chOff x="1539560" y="3653009"/>
              <a:chExt cx="1221483" cy="626483"/>
            </a:xfrm>
          </p:grpSpPr>
          <p:grpSp>
            <p:nvGrpSpPr>
              <p:cNvPr id="107" name="Agrupar 106">
                <a:extLst>
                  <a:ext uri="{FF2B5EF4-FFF2-40B4-BE49-F238E27FC236}">
                    <a16:creationId xmlns:a16="http://schemas.microsoft.com/office/drawing/2014/main" id="{2DDF9794-5D94-4AAF-8743-023097A100A5}"/>
                  </a:ext>
                </a:extLst>
              </p:cNvPr>
              <p:cNvGrpSpPr/>
              <p:nvPr/>
            </p:nvGrpSpPr>
            <p:grpSpPr>
              <a:xfrm>
                <a:off x="1539560" y="3653009"/>
                <a:ext cx="1221483" cy="383602"/>
                <a:chOff x="1539560" y="2854712"/>
                <a:chExt cx="1221483" cy="383602"/>
              </a:xfrm>
            </p:grpSpPr>
            <p:sp>
              <p:nvSpPr>
                <p:cNvPr id="109" name="Arco 108">
                  <a:extLst>
                    <a:ext uri="{FF2B5EF4-FFF2-40B4-BE49-F238E27FC236}">
                      <a16:creationId xmlns:a16="http://schemas.microsoft.com/office/drawing/2014/main" id="{C6DFC13E-825C-48E0-9AA9-9F41D6E2B281}"/>
                    </a:ext>
                  </a:extLst>
                </p:cNvPr>
                <p:cNvSpPr/>
                <p:nvPr/>
              </p:nvSpPr>
              <p:spPr>
                <a:xfrm>
                  <a:off x="2377441" y="2854712"/>
                  <a:ext cx="383602" cy="383602"/>
                </a:xfrm>
                <a:prstGeom prst="arc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110" name="Conector reto 109">
                  <a:extLst>
                    <a:ext uri="{FF2B5EF4-FFF2-40B4-BE49-F238E27FC236}">
                      <a16:creationId xmlns:a16="http://schemas.microsoft.com/office/drawing/2014/main" id="{B3E5A4C6-B0C2-4DFA-AA7F-A0683C3CBD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39560" y="2854712"/>
                  <a:ext cx="1034834" cy="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Conector reto 107">
                <a:extLst>
                  <a:ext uri="{FF2B5EF4-FFF2-40B4-BE49-F238E27FC236}">
                    <a16:creationId xmlns:a16="http://schemas.microsoft.com/office/drawing/2014/main" id="{40718CB5-7184-4AE2-A721-5BA26ADCD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1043" y="3819789"/>
                <a:ext cx="0" cy="459703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3E6A5E51-0BC2-4A07-918F-056CD201EF5D}"/>
                </a:ext>
              </a:extLst>
            </p:cNvPr>
            <p:cNvSpPr/>
            <p:nvPr/>
          </p:nvSpPr>
          <p:spPr>
            <a:xfrm>
              <a:off x="2560827" y="4272119"/>
              <a:ext cx="424096" cy="424096"/>
            </a:xfrm>
            <a:prstGeom prst="arc">
              <a:avLst>
                <a:gd name="adj1" fmla="val 5386974"/>
                <a:gd name="adj2" fmla="val 16237444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C1BED474-C208-4AFC-908E-F574645CA25A}"/>
                </a:ext>
              </a:extLst>
            </p:cNvPr>
            <p:cNvCxnSpPr>
              <a:cxnSpLocks/>
            </p:cNvCxnSpPr>
            <p:nvPr/>
          </p:nvCxnSpPr>
          <p:spPr>
            <a:xfrm>
              <a:off x="2761043" y="4681429"/>
              <a:ext cx="0" cy="26335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75A1CE12-04EC-401F-9F1D-E37FF3903A1E}"/>
                </a:ext>
              </a:extLst>
            </p:cNvPr>
            <p:cNvSpPr/>
            <p:nvPr/>
          </p:nvSpPr>
          <p:spPr>
            <a:xfrm>
              <a:off x="2560827" y="4937410"/>
              <a:ext cx="424096" cy="424096"/>
            </a:xfrm>
            <a:prstGeom prst="arc">
              <a:avLst>
                <a:gd name="adj1" fmla="val 5386974"/>
                <a:gd name="adj2" fmla="val 16237444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89BB2191-0B54-4F26-BAD8-3BBF8990DC49}"/>
                </a:ext>
              </a:extLst>
            </p:cNvPr>
            <p:cNvCxnSpPr>
              <a:cxnSpLocks/>
            </p:cNvCxnSpPr>
            <p:nvPr/>
          </p:nvCxnSpPr>
          <p:spPr>
            <a:xfrm>
              <a:off x="2769458" y="5346720"/>
              <a:ext cx="0" cy="26335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60558498-3154-4E21-BF4B-D08C3C297491}"/>
                </a:ext>
              </a:extLst>
            </p:cNvPr>
            <p:cNvSpPr/>
            <p:nvPr/>
          </p:nvSpPr>
          <p:spPr>
            <a:xfrm>
              <a:off x="2569242" y="5602701"/>
              <a:ext cx="424096" cy="424096"/>
            </a:xfrm>
            <a:prstGeom prst="arc">
              <a:avLst>
                <a:gd name="adj1" fmla="val 5386974"/>
                <a:gd name="adj2" fmla="val 16237444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4DD4C518-082B-4B9A-BD42-BD3B02B0A6B7}"/>
                </a:ext>
              </a:extLst>
            </p:cNvPr>
            <p:cNvCxnSpPr>
              <a:cxnSpLocks/>
            </p:cNvCxnSpPr>
            <p:nvPr/>
          </p:nvCxnSpPr>
          <p:spPr>
            <a:xfrm>
              <a:off x="2769458" y="6019384"/>
              <a:ext cx="0" cy="26335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o 17">
              <a:extLst>
                <a:ext uri="{FF2B5EF4-FFF2-40B4-BE49-F238E27FC236}">
                  <a16:creationId xmlns:a16="http://schemas.microsoft.com/office/drawing/2014/main" id="{434F6B6C-DD6A-426F-BBB3-54A10B55F5B2}"/>
                </a:ext>
              </a:extLst>
            </p:cNvPr>
            <p:cNvSpPr/>
            <p:nvPr/>
          </p:nvSpPr>
          <p:spPr>
            <a:xfrm>
              <a:off x="2569242" y="6275365"/>
              <a:ext cx="424096" cy="424096"/>
            </a:xfrm>
            <a:prstGeom prst="arc">
              <a:avLst>
                <a:gd name="adj1" fmla="val 5386974"/>
                <a:gd name="adj2" fmla="val 16237444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76B43201-A24C-442E-A539-9FA06DFB45ED}"/>
                </a:ext>
              </a:extLst>
            </p:cNvPr>
            <p:cNvCxnSpPr>
              <a:cxnSpLocks/>
            </p:cNvCxnSpPr>
            <p:nvPr/>
          </p:nvCxnSpPr>
          <p:spPr>
            <a:xfrm>
              <a:off x="2777873" y="6684675"/>
              <a:ext cx="0" cy="26335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o 19">
              <a:extLst>
                <a:ext uri="{FF2B5EF4-FFF2-40B4-BE49-F238E27FC236}">
                  <a16:creationId xmlns:a16="http://schemas.microsoft.com/office/drawing/2014/main" id="{8D24F8A2-EBF0-41F2-B4B3-BCEF85DF4729}"/>
                </a:ext>
              </a:extLst>
            </p:cNvPr>
            <p:cNvSpPr/>
            <p:nvPr/>
          </p:nvSpPr>
          <p:spPr>
            <a:xfrm>
              <a:off x="2577657" y="6940656"/>
              <a:ext cx="424096" cy="424096"/>
            </a:xfrm>
            <a:prstGeom prst="arc">
              <a:avLst>
                <a:gd name="adj1" fmla="val 5386974"/>
                <a:gd name="adj2" fmla="val 16237444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1EE81BD4-B566-4135-A8EC-D5F59F7FC7B7}"/>
                </a:ext>
              </a:extLst>
            </p:cNvPr>
            <p:cNvGrpSpPr/>
            <p:nvPr/>
          </p:nvGrpSpPr>
          <p:grpSpPr>
            <a:xfrm>
              <a:off x="2577657" y="7364752"/>
              <a:ext cx="424096" cy="680077"/>
              <a:chOff x="3155622" y="4442460"/>
              <a:chExt cx="424096" cy="680077"/>
            </a:xfrm>
          </p:grpSpPr>
          <p:cxnSp>
            <p:nvCxnSpPr>
              <p:cNvPr id="105" name="Conector reto 104">
                <a:extLst>
                  <a:ext uri="{FF2B5EF4-FFF2-40B4-BE49-F238E27FC236}">
                    <a16:creationId xmlns:a16="http://schemas.microsoft.com/office/drawing/2014/main" id="{CBCBBE9D-9156-46E1-BB57-AC7255CAAA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5838" y="4442460"/>
                <a:ext cx="0" cy="26335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Arco 105">
                <a:extLst>
                  <a:ext uri="{FF2B5EF4-FFF2-40B4-BE49-F238E27FC236}">
                    <a16:creationId xmlns:a16="http://schemas.microsoft.com/office/drawing/2014/main" id="{809919CB-85E2-43E4-900D-CAB5CD9ACF82}"/>
                  </a:ext>
                </a:extLst>
              </p:cNvPr>
              <p:cNvSpPr/>
              <p:nvPr/>
            </p:nvSpPr>
            <p:spPr>
              <a:xfrm>
                <a:off x="3155622" y="4698441"/>
                <a:ext cx="424096" cy="424096"/>
              </a:xfrm>
              <a:prstGeom prst="arc">
                <a:avLst>
                  <a:gd name="adj1" fmla="val 5386974"/>
                  <a:gd name="adj2" fmla="val 16237444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688EABF8-2529-4404-ACFC-D335E731F191}"/>
                </a:ext>
              </a:extLst>
            </p:cNvPr>
            <p:cNvGrpSpPr/>
            <p:nvPr/>
          </p:nvGrpSpPr>
          <p:grpSpPr>
            <a:xfrm>
              <a:off x="2586072" y="8030043"/>
              <a:ext cx="424096" cy="680077"/>
              <a:chOff x="3155622" y="4442460"/>
              <a:chExt cx="424096" cy="680077"/>
            </a:xfrm>
          </p:grpSpPr>
          <p:cxnSp>
            <p:nvCxnSpPr>
              <p:cNvPr id="103" name="Conector reto 102">
                <a:extLst>
                  <a:ext uri="{FF2B5EF4-FFF2-40B4-BE49-F238E27FC236}">
                    <a16:creationId xmlns:a16="http://schemas.microsoft.com/office/drawing/2014/main" id="{E119BABE-BE56-45A4-9549-09FFA9067B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5838" y="4442460"/>
                <a:ext cx="0" cy="26335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Arco 103">
                <a:extLst>
                  <a:ext uri="{FF2B5EF4-FFF2-40B4-BE49-F238E27FC236}">
                    <a16:creationId xmlns:a16="http://schemas.microsoft.com/office/drawing/2014/main" id="{256040F0-E4CE-40BA-935D-E353286681A0}"/>
                  </a:ext>
                </a:extLst>
              </p:cNvPr>
              <p:cNvSpPr/>
              <p:nvPr/>
            </p:nvSpPr>
            <p:spPr>
              <a:xfrm>
                <a:off x="3155622" y="4698441"/>
                <a:ext cx="424096" cy="424096"/>
              </a:xfrm>
              <a:prstGeom prst="arc">
                <a:avLst>
                  <a:gd name="adj1" fmla="val 5386974"/>
                  <a:gd name="adj2" fmla="val 16237444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278B9163-D41F-463A-AFDA-0191D219E8EE}"/>
                </a:ext>
              </a:extLst>
            </p:cNvPr>
            <p:cNvGrpSpPr/>
            <p:nvPr/>
          </p:nvGrpSpPr>
          <p:grpSpPr>
            <a:xfrm>
              <a:off x="2586072" y="8702707"/>
              <a:ext cx="424096" cy="680077"/>
              <a:chOff x="3155622" y="4442460"/>
              <a:chExt cx="424096" cy="680077"/>
            </a:xfrm>
            <a:solidFill>
              <a:schemeClr val="bg1"/>
            </a:solidFill>
          </p:grpSpPr>
          <p:cxnSp>
            <p:nvCxnSpPr>
              <p:cNvPr id="101" name="Conector reto 100">
                <a:extLst>
                  <a:ext uri="{FF2B5EF4-FFF2-40B4-BE49-F238E27FC236}">
                    <a16:creationId xmlns:a16="http://schemas.microsoft.com/office/drawing/2014/main" id="{85D1D708-6C3E-4636-8E79-FF2156FCC7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5838" y="4442460"/>
                <a:ext cx="0" cy="263354"/>
              </a:xfrm>
              <a:prstGeom prst="line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Arco 101">
                <a:extLst>
                  <a:ext uri="{FF2B5EF4-FFF2-40B4-BE49-F238E27FC236}">
                    <a16:creationId xmlns:a16="http://schemas.microsoft.com/office/drawing/2014/main" id="{B551CC67-8633-4E88-A0EC-7BC660930F27}"/>
                  </a:ext>
                </a:extLst>
              </p:cNvPr>
              <p:cNvSpPr/>
              <p:nvPr/>
            </p:nvSpPr>
            <p:spPr>
              <a:xfrm>
                <a:off x="3155622" y="4698441"/>
                <a:ext cx="424096" cy="424096"/>
              </a:xfrm>
              <a:prstGeom prst="arc">
                <a:avLst>
                  <a:gd name="adj1" fmla="val 5386974"/>
                  <a:gd name="adj2" fmla="val 16237444"/>
                </a:avLst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4" name="Forma Livre: Forma 41">
              <a:extLst>
                <a:ext uri="{FF2B5EF4-FFF2-40B4-BE49-F238E27FC236}">
                  <a16:creationId xmlns:a16="http://schemas.microsoft.com/office/drawing/2014/main" id="{5C0156A7-CD0E-499D-8330-2FFE9C8A0F60}"/>
                </a:ext>
              </a:extLst>
            </p:cNvPr>
            <p:cNvSpPr/>
            <p:nvPr/>
          </p:nvSpPr>
          <p:spPr>
            <a:xfrm flipH="1">
              <a:off x="4942565" y="2899317"/>
              <a:ext cx="338997" cy="1141885"/>
            </a:xfrm>
            <a:custGeom>
              <a:avLst/>
              <a:gdLst>
                <a:gd name="connsiteX0" fmla="*/ 338997 w 338997"/>
                <a:gd name="connsiteY0" fmla="*/ 1141885 h 1141885"/>
                <a:gd name="connsiteX1" fmla="*/ 209642 w 338997"/>
                <a:gd name="connsiteY1" fmla="*/ 1079438 h 1141885"/>
                <a:gd name="connsiteX2" fmla="*/ 165038 w 338997"/>
                <a:gd name="connsiteY2" fmla="*/ 1003610 h 1141885"/>
                <a:gd name="connsiteX3" fmla="*/ 142735 w 338997"/>
                <a:gd name="connsiteY3" fmla="*/ 606626 h 1141885"/>
                <a:gd name="connsiteX4" fmla="*/ 0 w 338997"/>
                <a:gd name="connsiteY4" fmla="*/ 597705 h 1141885"/>
                <a:gd name="connsiteX5" fmla="*/ 124893 w 338997"/>
                <a:gd name="connsiteY5" fmla="*/ 307774 h 1141885"/>
                <a:gd name="connsiteX6" fmla="*/ 124893 w 338997"/>
                <a:gd name="connsiteY6" fmla="*/ 71368 h 1141885"/>
                <a:gd name="connsiteX7" fmla="*/ 165038 w 338997"/>
                <a:gd name="connsiteY7" fmla="*/ 0 h 114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8997" h="1141885">
                  <a:moveTo>
                    <a:pt x="338997" y="1141885"/>
                  </a:moveTo>
                  <a:lnTo>
                    <a:pt x="209642" y="1079438"/>
                  </a:lnTo>
                  <a:lnTo>
                    <a:pt x="165038" y="1003610"/>
                  </a:lnTo>
                  <a:lnTo>
                    <a:pt x="142735" y="606626"/>
                  </a:lnTo>
                  <a:lnTo>
                    <a:pt x="0" y="597705"/>
                  </a:lnTo>
                  <a:lnTo>
                    <a:pt x="124893" y="307774"/>
                  </a:lnTo>
                  <a:lnTo>
                    <a:pt x="124893" y="71368"/>
                  </a:lnTo>
                  <a:lnTo>
                    <a:pt x="165038" y="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442BD0CB-44AA-415B-8464-FBA6C9C9C9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0801" y="3238314"/>
              <a:ext cx="0" cy="37914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o 25">
              <a:extLst>
                <a:ext uri="{FF2B5EF4-FFF2-40B4-BE49-F238E27FC236}">
                  <a16:creationId xmlns:a16="http://schemas.microsoft.com/office/drawing/2014/main" id="{8EBD6792-B396-4D07-B920-87506C709646}"/>
                </a:ext>
              </a:extLst>
            </p:cNvPr>
            <p:cNvSpPr/>
            <p:nvPr/>
          </p:nvSpPr>
          <p:spPr>
            <a:xfrm flipH="1">
              <a:off x="3620801" y="2493412"/>
              <a:ext cx="1596854" cy="1596854"/>
            </a:xfrm>
            <a:prstGeom prst="arc">
              <a:avLst>
                <a:gd name="adj1" fmla="val 12494408"/>
                <a:gd name="adj2" fmla="val 8924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Arco 26">
              <a:extLst>
                <a:ext uri="{FF2B5EF4-FFF2-40B4-BE49-F238E27FC236}">
                  <a16:creationId xmlns:a16="http://schemas.microsoft.com/office/drawing/2014/main" id="{C5186CA9-572D-41EC-A992-0A3FE2D04950}"/>
                </a:ext>
              </a:extLst>
            </p:cNvPr>
            <p:cNvSpPr/>
            <p:nvPr/>
          </p:nvSpPr>
          <p:spPr>
            <a:xfrm flipH="1">
              <a:off x="3873077" y="4272119"/>
              <a:ext cx="424096" cy="424096"/>
            </a:xfrm>
            <a:prstGeom prst="arc">
              <a:avLst>
                <a:gd name="adj1" fmla="val 5386974"/>
                <a:gd name="adj2" fmla="val 16237444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28E608BC-CFFB-45C6-B570-3EEEFC353D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6957" y="4681429"/>
              <a:ext cx="0" cy="26335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o 28">
              <a:extLst>
                <a:ext uri="{FF2B5EF4-FFF2-40B4-BE49-F238E27FC236}">
                  <a16:creationId xmlns:a16="http://schemas.microsoft.com/office/drawing/2014/main" id="{575DBB6C-B423-4864-A9CF-3B37E95722D9}"/>
                </a:ext>
              </a:extLst>
            </p:cNvPr>
            <p:cNvSpPr/>
            <p:nvPr/>
          </p:nvSpPr>
          <p:spPr>
            <a:xfrm flipH="1">
              <a:off x="3873077" y="4937410"/>
              <a:ext cx="424096" cy="424096"/>
            </a:xfrm>
            <a:prstGeom prst="arc">
              <a:avLst>
                <a:gd name="adj1" fmla="val 5386974"/>
                <a:gd name="adj2" fmla="val 16237444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66C99927-A910-4164-943C-4AAE53E8C2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88542" y="5346720"/>
              <a:ext cx="0" cy="26335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o 30">
              <a:extLst>
                <a:ext uri="{FF2B5EF4-FFF2-40B4-BE49-F238E27FC236}">
                  <a16:creationId xmlns:a16="http://schemas.microsoft.com/office/drawing/2014/main" id="{118BC560-2219-4F36-BE9B-CE780411EA49}"/>
                </a:ext>
              </a:extLst>
            </p:cNvPr>
            <p:cNvSpPr/>
            <p:nvPr/>
          </p:nvSpPr>
          <p:spPr>
            <a:xfrm flipH="1">
              <a:off x="3864662" y="5602701"/>
              <a:ext cx="424096" cy="424096"/>
            </a:xfrm>
            <a:prstGeom prst="arc">
              <a:avLst>
                <a:gd name="adj1" fmla="val 5386974"/>
                <a:gd name="adj2" fmla="val 16237444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592016BB-ADD0-427E-9CA3-3F8F247449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88542" y="6019384"/>
              <a:ext cx="0" cy="26335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o 32">
              <a:extLst>
                <a:ext uri="{FF2B5EF4-FFF2-40B4-BE49-F238E27FC236}">
                  <a16:creationId xmlns:a16="http://schemas.microsoft.com/office/drawing/2014/main" id="{C2540027-1488-4A50-8971-450C20E9F1D2}"/>
                </a:ext>
              </a:extLst>
            </p:cNvPr>
            <p:cNvSpPr/>
            <p:nvPr/>
          </p:nvSpPr>
          <p:spPr>
            <a:xfrm flipH="1">
              <a:off x="3864662" y="6275365"/>
              <a:ext cx="424096" cy="424096"/>
            </a:xfrm>
            <a:prstGeom prst="arc">
              <a:avLst>
                <a:gd name="adj1" fmla="val 5386974"/>
                <a:gd name="adj2" fmla="val 16237444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49EC6B23-33B8-4F1F-9344-E918B76448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80127" y="6684675"/>
              <a:ext cx="0" cy="26335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o 34">
              <a:extLst>
                <a:ext uri="{FF2B5EF4-FFF2-40B4-BE49-F238E27FC236}">
                  <a16:creationId xmlns:a16="http://schemas.microsoft.com/office/drawing/2014/main" id="{72A9715F-4D6B-4F81-86DE-B1852D8C613E}"/>
                </a:ext>
              </a:extLst>
            </p:cNvPr>
            <p:cNvSpPr/>
            <p:nvPr/>
          </p:nvSpPr>
          <p:spPr>
            <a:xfrm flipH="1">
              <a:off x="3856247" y="6940656"/>
              <a:ext cx="424096" cy="424096"/>
            </a:xfrm>
            <a:prstGeom prst="arc">
              <a:avLst>
                <a:gd name="adj1" fmla="val 5386974"/>
                <a:gd name="adj2" fmla="val 16237444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6970F278-E273-4E89-949E-5D044EF8A14F}"/>
                </a:ext>
              </a:extLst>
            </p:cNvPr>
            <p:cNvGrpSpPr/>
            <p:nvPr/>
          </p:nvGrpSpPr>
          <p:grpSpPr>
            <a:xfrm flipH="1">
              <a:off x="3856247" y="7364752"/>
              <a:ext cx="424096" cy="680077"/>
              <a:chOff x="3155622" y="4442460"/>
              <a:chExt cx="424096" cy="680077"/>
            </a:xfrm>
          </p:grpSpPr>
          <p:cxnSp>
            <p:nvCxnSpPr>
              <p:cNvPr id="99" name="Conector reto 98">
                <a:extLst>
                  <a:ext uri="{FF2B5EF4-FFF2-40B4-BE49-F238E27FC236}">
                    <a16:creationId xmlns:a16="http://schemas.microsoft.com/office/drawing/2014/main" id="{3DF0E251-2AA6-4F5C-B5E3-3AA01CF442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5838" y="4442460"/>
                <a:ext cx="0" cy="26335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Arco 99">
                <a:extLst>
                  <a:ext uri="{FF2B5EF4-FFF2-40B4-BE49-F238E27FC236}">
                    <a16:creationId xmlns:a16="http://schemas.microsoft.com/office/drawing/2014/main" id="{884CAF8E-5282-4767-8C0A-4C7946AA5E8A}"/>
                  </a:ext>
                </a:extLst>
              </p:cNvPr>
              <p:cNvSpPr/>
              <p:nvPr/>
            </p:nvSpPr>
            <p:spPr>
              <a:xfrm>
                <a:off x="3155622" y="4698441"/>
                <a:ext cx="424096" cy="424096"/>
              </a:xfrm>
              <a:prstGeom prst="arc">
                <a:avLst>
                  <a:gd name="adj1" fmla="val 5386974"/>
                  <a:gd name="adj2" fmla="val 16237444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38E6111C-84DD-4865-AE77-535FA7726E68}"/>
                </a:ext>
              </a:extLst>
            </p:cNvPr>
            <p:cNvGrpSpPr/>
            <p:nvPr/>
          </p:nvGrpSpPr>
          <p:grpSpPr>
            <a:xfrm flipH="1">
              <a:off x="3847832" y="8030043"/>
              <a:ext cx="424096" cy="680077"/>
              <a:chOff x="3155622" y="4442460"/>
              <a:chExt cx="424096" cy="680077"/>
            </a:xfrm>
          </p:grpSpPr>
          <p:cxnSp>
            <p:nvCxnSpPr>
              <p:cNvPr id="97" name="Conector reto 96">
                <a:extLst>
                  <a:ext uri="{FF2B5EF4-FFF2-40B4-BE49-F238E27FC236}">
                    <a16:creationId xmlns:a16="http://schemas.microsoft.com/office/drawing/2014/main" id="{D9175E14-ED2C-45D6-A7FF-132F5D2887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5838" y="4442460"/>
                <a:ext cx="0" cy="26335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Arco 97">
                <a:extLst>
                  <a:ext uri="{FF2B5EF4-FFF2-40B4-BE49-F238E27FC236}">
                    <a16:creationId xmlns:a16="http://schemas.microsoft.com/office/drawing/2014/main" id="{256FBE8D-B8AA-4036-8FD4-485C9D5D19E5}"/>
                  </a:ext>
                </a:extLst>
              </p:cNvPr>
              <p:cNvSpPr/>
              <p:nvPr/>
            </p:nvSpPr>
            <p:spPr>
              <a:xfrm>
                <a:off x="3155622" y="4698441"/>
                <a:ext cx="424096" cy="424096"/>
              </a:xfrm>
              <a:prstGeom prst="arc">
                <a:avLst>
                  <a:gd name="adj1" fmla="val 5386974"/>
                  <a:gd name="adj2" fmla="val 16237444"/>
                </a:avLst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5E2248C0-E00C-4B45-811F-E041C5123471}"/>
                </a:ext>
              </a:extLst>
            </p:cNvPr>
            <p:cNvGrpSpPr/>
            <p:nvPr/>
          </p:nvGrpSpPr>
          <p:grpSpPr>
            <a:xfrm flipH="1">
              <a:off x="3847832" y="8702707"/>
              <a:ext cx="424096" cy="680077"/>
              <a:chOff x="3155622" y="4442460"/>
              <a:chExt cx="424096" cy="680077"/>
            </a:xfrm>
            <a:solidFill>
              <a:schemeClr val="bg1"/>
            </a:solidFill>
          </p:grpSpPr>
          <p:cxnSp>
            <p:nvCxnSpPr>
              <p:cNvPr id="95" name="Conector reto 94">
                <a:extLst>
                  <a:ext uri="{FF2B5EF4-FFF2-40B4-BE49-F238E27FC236}">
                    <a16:creationId xmlns:a16="http://schemas.microsoft.com/office/drawing/2014/main" id="{FFE049A7-7F89-4D27-9E37-D9EA22E457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5838" y="4442460"/>
                <a:ext cx="0" cy="263354"/>
              </a:xfrm>
              <a:prstGeom prst="line">
                <a:avLst/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Arco 95">
                <a:extLst>
                  <a:ext uri="{FF2B5EF4-FFF2-40B4-BE49-F238E27FC236}">
                    <a16:creationId xmlns:a16="http://schemas.microsoft.com/office/drawing/2014/main" id="{63A8A710-B32B-4011-88CA-49CFF9380B24}"/>
                  </a:ext>
                </a:extLst>
              </p:cNvPr>
              <p:cNvSpPr/>
              <p:nvPr/>
            </p:nvSpPr>
            <p:spPr>
              <a:xfrm>
                <a:off x="3155622" y="4698441"/>
                <a:ext cx="424096" cy="424096"/>
              </a:xfrm>
              <a:prstGeom prst="arc">
                <a:avLst>
                  <a:gd name="adj1" fmla="val 5386974"/>
                  <a:gd name="adj2" fmla="val 16237444"/>
                </a:avLst>
              </a:prstGeom>
              <a:grpFill/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C36DC9D6-D367-4D0C-BABA-FE4E15F12250}"/>
                </a:ext>
              </a:extLst>
            </p:cNvPr>
            <p:cNvCxnSpPr/>
            <p:nvPr/>
          </p:nvCxnSpPr>
          <p:spPr>
            <a:xfrm flipV="1">
              <a:off x="1833598" y="3132531"/>
              <a:ext cx="34047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10545A1E-2DA5-4274-AD17-A58D99D3A184}"/>
                </a:ext>
              </a:extLst>
            </p:cNvPr>
            <p:cNvCxnSpPr/>
            <p:nvPr/>
          </p:nvCxnSpPr>
          <p:spPr>
            <a:xfrm flipV="1">
              <a:off x="2245597" y="3132531"/>
              <a:ext cx="34047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40">
              <a:extLst>
                <a:ext uri="{FF2B5EF4-FFF2-40B4-BE49-F238E27FC236}">
                  <a16:creationId xmlns:a16="http://schemas.microsoft.com/office/drawing/2014/main" id="{4BE23BC3-5254-4A67-9A67-E680443B3D9E}"/>
                </a:ext>
              </a:extLst>
            </p:cNvPr>
            <p:cNvCxnSpPr/>
            <p:nvPr/>
          </p:nvCxnSpPr>
          <p:spPr>
            <a:xfrm flipV="1">
              <a:off x="2645774" y="3132531"/>
              <a:ext cx="34047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548321D8-9D72-4DA8-9A9A-BD4C1D6DEBFF}"/>
                </a:ext>
              </a:extLst>
            </p:cNvPr>
            <p:cNvGrpSpPr/>
            <p:nvPr/>
          </p:nvGrpSpPr>
          <p:grpSpPr>
            <a:xfrm>
              <a:off x="3990784" y="2839971"/>
              <a:ext cx="827983" cy="577708"/>
              <a:chOff x="5501706" y="2729807"/>
              <a:chExt cx="1076473" cy="960975"/>
            </a:xfrm>
          </p:grpSpPr>
          <p:sp>
            <p:nvSpPr>
              <p:cNvPr id="92" name="Arco 91">
                <a:extLst>
                  <a:ext uri="{FF2B5EF4-FFF2-40B4-BE49-F238E27FC236}">
                    <a16:creationId xmlns:a16="http://schemas.microsoft.com/office/drawing/2014/main" id="{EB7E710B-96D3-4F8F-8435-ADAF7BFB9C95}"/>
                  </a:ext>
                </a:extLst>
              </p:cNvPr>
              <p:cNvSpPr/>
              <p:nvPr/>
            </p:nvSpPr>
            <p:spPr>
              <a:xfrm rot="2894570">
                <a:off x="5559455" y="2672058"/>
                <a:ext cx="960975" cy="1076473"/>
              </a:xfrm>
              <a:prstGeom prst="arc">
                <a:avLst>
                  <a:gd name="adj1" fmla="val 20852066"/>
                  <a:gd name="adj2" fmla="val 19819450"/>
                </a:avLst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3" name="Arco 92">
                <a:extLst>
                  <a:ext uri="{FF2B5EF4-FFF2-40B4-BE49-F238E27FC236}">
                    <a16:creationId xmlns:a16="http://schemas.microsoft.com/office/drawing/2014/main" id="{F36DC748-7935-4F7E-9610-068A204404B0}"/>
                  </a:ext>
                </a:extLst>
              </p:cNvPr>
              <p:cNvSpPr/>
              <p:nvPr/>
            </p:nvSpPr>
            <p:spPr>
              <a:xfrm rot="2894570">
                <a:off x="5649595" y="3130819"/>
                <a:ext cx="524626" cy="587680"/>
              </a:xfrm>
              <a:prstGeom prst="arc">
                <a:avLst>
                  <a:gd name="adj1" fmla="val 20852066"/>
                  <a:gd name="adj2" fmla="val 19819450"/>
                </a:avLst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4" name="Arco 93">
                <a:extLst>
                  <a:ext uri="{FF2B5EF4-FFF2-40B4-BE49-F238E27FC236}">
                    <a16:creationId xmlns:a16="http://schemas.microsoft.com/office/drawing/2014/main" id="{77D42667-FC08-4E4C-A193-DF29F3F9271A}"/>
                  </a:ext>
                </a:extLst>
              </p:cNvPr>
              <p:cNvSpPr/>
              <p:nvPr/>
            </p:nvSpPr>
            <p:spPr>
              <a:xfrm rot="2894570">
                <a:off x="5597661" y="2856959"/>
                <a:ext cx="776438" cy="869757"/>
              </a:xfrm>
              <a:prstGeom prst="arc">
                <a:avLst>
                  <a:gd name="adj1" fmla="val 20852066"/>
                  <a:gd name="adj2" fmla="val 19819450"/>
                </a:avLst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E4077342-425F-4877-AD9D-CF34C6331B11}"/>
                </a:ext>
              </a:extLst>
            </p:cNvPr>
            <p:cNvSpPr txBox="1"/>
            <p:nvPr/>
          </p:nvSpPr>
          <p:spPr>
            <a:xfrm>
              <a:off x="-25525" y="4395999"/>
              <a:ext cx="726698" cy="3617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002060"/>
                  </a:solidFill>
                </a:rPr>
                <a:t>ESCOPO</a:t>
              </a:r>
            </a:p>
          </p:txBody>
        </p: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6561051C-1016-4C43-A850-C34A2DBA2691}"/>
                </a:ext>
              </a:extLst>
            </p:cNvPr>
            <p:cNvCxnSpPr>
              <a:cxnSpLocks/>
            </p:cNvCxnSpPr>
            <p:nvPr/>
          </p:nvCxnSpPr>
          <p:spPr>
            <a:xfrm>
              <a:off x="856735" y="4444930"/>
              <a:ext cx="6001265" cy="0"/>
            </a:xfrm>
            <a:prstGeom prst="line">
              <a:avLst/>
            </a:prstGeom>
            <a:ln w="1524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2F5DDFB9-C5ED-4B9D-929C-2D92523A7687}"/>
                </a:ext>
              </a:extLst>
            </p:cNvPr>
            <p:cNvSpPr txBox="1"/>
            <p:nvPr/>
          </p:nvSpPr>
          <p:spPr>
            <a:xfrm>
              <a:off x="0" y="5045185"/>
              <a:ext cx="876618" cy="3617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002060"/>
                  </a:solidFill>
                </a:rPr>
                <a:t>PREMISSA</a:t>
              </a:r>
            </a:p>
          </p:txBody>
        </p: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7D0E170B-4CFC-4B9F-A235-A2357A752C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6735" y="5128615"/>
              <a:ext cx="6001265" cy="3573"/>
            </a:xfrm>
            <a:prstGeom prst="line">
              <a:avLst/>
            </a:prstGeom>
            <a:ln w="1524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E5B69C45-3ECA-40FB-A7E2-A93F7489BBC4}"/>
                </a:ext>
              </a:extLst>
            </p:cNvPr>
            <p:cNvSpPr txBox="1"/>
            <p:nvPr/>
          </p:nvSpPr>
          <p:spPr>
            <a:xfrm>
              <a:off x="-44038" y="5582871"/>
              <a:ext cx="908209" cy="6149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002060"/>
                  </a:solidFill>
                </a:rPr>
                <a:t>PROPOSTA</a:t>
              </a:r>
            </a:p>
            <a:p>
              <a:r>
                <a:rPr lang="pt-BR" sz="1400" b="1" dirty="0">
                  <a:solidFill>
                    <a:srgbClr val="002060"/>
                  </a:solidFill>
                </a:rPr>
                <a:t>DE VALOR</a:t>
              </a:r>
            </a:p>
          </p:txBody>
        </p: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CCC6F9BE-0B8D-480B-BBB2-1EB6043CE48D}"/>
                </a:ext>
              </a:extLst>
            </p:cNvPr>
            <p:cNvCxnSpPr>
              <a:cxnSpLocks/>
            </p:cNvCxnSpPr>
            <p:nvPr/>
          </p:nvCxnSpPr>
          <p:spPr>
            <a:xfrm>
              <a:off x="856735" y="5749089"/>
              <a:ext cx="6001265" cy="13634"/>
            </a:xfrm>
            <a:prstGeom prst="line">
              <a:avLst/>
            </a:prstGeom>
            <a:ln w="1524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AE8AC93F-4DB9-4A71-97C9-90B184BD2811}"/>
                </a:ext>
              </a:extLst>
            </p:cNvPr>
            <p:cNvSpPr txBox="1"/>
            <p:nvPr/>
          </p:nvSpPr>
          <p:spPr>
            <a:xfrm>
              <a:off x="0" y="6334637"/>
              <a:ext cx="675184" cy="361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rgbClr val="002060"/>
                  </a:solidFill>
                </a:rPr>
                <a:t>VISÃO</a:t>
              </a:r>
            </a:p>
          </p:txBody>
        </p: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16D32D66-0477-4D2A-804C-0E8D60E2F2A4}"/>
                </a:ext>
              </a:extLst>
            </p:cNvPr>
            <p:cNvCxnSpPr>
              <a:cxnSpLocks/>
            </p:cNvCxnSpPr>
            <p:nvPr/>
          </p:nvCxnSpPr>
          <p:spPr>
            <a:xfrm>
              <a:off x="856735" y="6419219"/>
              <a:ext cx="6001265" cy="0"/>
            </a:xfrm>
            <a:prstGeom prst="line">
              <a:avLst/>
            </a:prstGeom>
            <a:ln w="1524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25CBDFBA-468A-479C-BA83-E486265A7EB7}"/>
                </a:ext>
              </a:extLst>
            </p:cNvPr>
            <p:cNvSpPr txBox="1"/>
            <p:nvPr/>
          </p:nvSpPr>
          <p:spPr>
            <a:xfrm>
              <a:off x="3971" y="7018197"/>
              <a:ext cx="909509" cy="3617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002060"/>
                  </a:solidFill>
                </a:rPr>
                <a:t>PERSONAS</a:t>
              </a:r>
            </a:p>
          </p:txBody>
        </p: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A95F8F4D-F137-4EB1-B82E-087B36328D26}"/>
                </a:ext>
              </a:extLst>
            </p:cNvPr>
            <p:cNvCxnSpPr>
              <a:cxnSpLocks/>
            </p:cNvCxnSpPr>
            <p:nvPr/>
          </p:nvCxnSpPr>
          <p:spPr>
            <a:xfrm>
              <a:off x="856735" y="7093409"/>
              <a:ext cx="6001265" cy="9035"/>
            </a:xfrm>
            <a:prstGeom prst="line">
              <a:avLst/>
            </a:prstGeom>
            <a:ln w="1524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00BDEC01-6484-40D0-AB6B-2345718744A8}"/>
                </a:ext>
              </a:extLst>
            </p:cNvPr>
            <p:cNvSpPr txBox="1"/>
            <p:nvPr/>
          </p:nvSpPr>
          <p:spPr>
            <a:xfrm>
              <a:off x="0" y="7733198"/>
              <a:ext cx="564199" cy="3617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002060"/>
                  </a:solidFill>
                </a:rPr>
                <a:t>ÉTICA</a:t>
              </a:r>
            </a:p>
          </p:txBody>
        </p:sp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id="{431B554A-9933-4A8E-BC59-778D4AD6D89B}"/>
                </a:ext>
              </a:extLst>
            </p:cNvPr>
            <p:cNvCxnSpPr>
              <a:cxnSpLocks/>
            </p:cNvCxnSpPr>
            <p:nvPr/>
          </p:nvCxnSpPr>
          <p:spPr>
            <a:xfrm>
              <a:off x="856735" y="7811372"/>
              <a:ext cx="6001265" cy="2226"/>
            </a:xfrm>
            <a:prstGeom prst="line">
              <a:avLst/>
            </a:prstGeom>
            <a:ln w="1524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09E553ED-D490-4AC9-9255-576BBA9711D6}"/>
                </a:ext>
              </a:extLst>
            </p:cNvPr>
            <p:cNvSpPr txBox="1"/>
            <p:nvPr/>
          </p:nvSpPr>
          <p:spPr>
            <a:xfrm>
              <a:off x="0" y="8390473"/>
              <a:ext cx="586932" cy="3617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002060"/>
                  </a:solidFill>
                </a:rPr>
                <a:t>PAPEL</a:t>
              </a:r>
            </a:p>
          </p:txBody>
        </p: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34EAD2EB-3D2E-4192-BD17-35310E32B33D}"/>
                </a:ext>
              </a:extLst>
            </p:cNvPr>
            <p:cNvCxnSpPr>
              <a:cxnSpLocks/>
            </p:cNvCxnSpPr>
            <p:nvPr/>
          </p:nvCxnSpPr>
          <p:spPr>
            <a:xfrm>
              <a:off x="856735" y="8474440"/>
              <a:ext cx="6001265" cy="0"/>
            </a:xfrm>
            <a:prstGeom prst="line">
              <a:avLst/>
            </a:prstGeom>
            <a:ln w="152400">
              <a:solidFill>
                <a:schemeClr val="tx2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71153D6B-748E-4EF2-9CF9-4B71FC9198F8}"/>
                </a:ext>
              </a:extLst>
            </p:cNvPr>
            <p:cNvSpPr txBox="1"/>
            <p:nvPr/>
          </p:nvSpPr>
          <p:spPr>
            <a:xfrm>
              <a:off x="1363482" y="4249590"/>
              <a:ext cx="972782" cy="382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</a:rPr>
                <a:t>Processos</a:t>
              </a:r>
              <a:endParaRPr lang="pt-BR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3E35979F-1D05-45C1-B75F-A418FACEF071}"/>
                </a:ext>
              </a:extLst>
            </p:cNvPr>
            <p:cNvSpPr txBox="1"/>
            <p:nvPr/>
          </p:nvSpPr>
          <p:spPr>
            <a:xfrm>
              <a:off x="4463258" y="4247076"/>
              <a:ext cx="1238693" cy="382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</a:rPr>
                <a:t>Ecossistemas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ECBABACD-4392-4010-958E-F776158CE4FA}"/>
                </a:ext>
              </a:extLst>
            </p:cNvPr>
            <p:cNvSpPr txBox="1"/>
            <p:nvPr/>
          </p:nvSpPr>
          <p:spPr>
            <a:xfrm>
              <a:off x="1385923" y="4937592"/>
              <a:ext cx="936402" cy="382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</a:rPr>
                <a:t>Eficiência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62914128-DF7D-421F-867D-5A9030162BAB}"/>
                </a:ext>
              </a:extLst>
            </p:cNvPr>
            <p:cNvSpPr txBox="1"/>
            <p:nvPr/>
          </p:nvSpPr>
          <p:spPr>
            <a:xfrm>
              <a:off x="4463258" y="4935079"/>
              <a:ext cx="1087492" cy="382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</a:rPr>
                <a:t>Efetividade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4526B034-9384-463B-A8A8-5AFBBDC29437}"/>
                </a:ext>
              </a:extLst>
            </p:cNvPr>
            <p:cNvSpPr txBox="1"/>
            <p:nvPr/>
          </p:nvSpPr>
          <p:spPr>
            <a:xfrm>
              <a:off x="898616" y="5570323"/>
              <a:ext cx="1695362" cy="382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</a:rPr>
                <a:t>Redução de custos</a:t>
              </a: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E3B2B35A-5F5B-4B7B-84FA-D87CDDA2B1B4}"/>
                </a:ext>
              </a:extLst>
            </p:cNvPr>
            <p:cNvSpPr txBox="1"/>
            <p:nvPr/>
          </p:nvSpPr>
          <p:spPr>
            <a:xfrm>
              <a:off x="4463258" y="5567809"/>
              <a:ext cx="1560038" cy="382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</a:rPr>
                <a:t>Geração de valor</a:t>
              </a:r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031F655E-0E00-42C6-A0B8-A75E47BDDD05}"/>
                </a:ext>
              </a:extLst>
            </p:cNvPr>
            <p:cNvSpPr txBox="1"/>
            <p:nvPr/>
          </p:nvSpPr>
          <p:spPr>
            <a:xfrm>
              <a:off x="1274861" y="6223915"/>
              <a:ext cx="1121420" cy="382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</a:rPr>
                <a:t>Curto Prazo</a:t>
              </a:r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AAAA346B-0DEC-4CF5-8B81-F474027CCC2C}"/>
                </a:ext>
              </a:extLst>
            </p:cNvPr>
            <p:cNvSpPr txBox="1"/>
            <p:nvPr/>
          </p:nvSpPr>
          <p:spPr>
            <a:xfrm>
              <a:off x="4530087" y="6221400"/>
              <a:ext cx="1207774" cy="382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</a:rPr>
                <a:t>Longo Prazo </a:t>
              </a:r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4BC46660-B186-4C92-9301-DF4F4EE9257C}"/>
                </a:ext>
              </a:extLst>
            </p:cNvPr>
            <p:cNvSpPr txBox="1"/>
            <p:nvPr/>
          </p:nvSpPr>
          <p:spPr>
            <a:xfrm>
              <a:off x="1185553" y="6907474"/>
              <a:ext cx="1249112" cy="382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err="1">
                  <a:solidFill>
                    <a:srgbClr val="002060"/>
                  </a:solidFill>
                </a:rPr>
                <a:t>Shareholders</a:t>
              </a:r>
              <a:endParaRPr lang="pt-BR" b="1" dirty="0">
                <a:solidFill>
                  <a:srgbClr val="002060"/>
                </a:solidFill>
              </a:endParaRPr>
            </a:p>
          </p:txBody>
        </p: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0CB6DD16-E8FF-4CCE-AF43-1BA055321AF3}"/>
                </a:ext>
              </a:extLst>
            </p:cNvPr>
            <p:cNvSpPr txBox="1"/>
            <p:nvPr/>
          </p:nvSpPr>
          <p:spPr>
            <a:xfrm>
              <a:off x="4463258" y="6904961"/>
              <a:ext cx="1231395" cy="382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</a:rPr>
                <a:t>Stakeholders</a:t>
              </a:r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0AC7AB8A-04DF-4EC4-9AEC-D46565F5A9A9}"/>
                </a:ext>
              </a:extLst>
            </p:cNvPr>
            <p:cNvSpPr txBox="1"/>
            <p:nvPr/>
          </p:nvSpPr>
          <p:spPr>
            <a:xfrm>
              <a:off x="1247258" y="7609508"/>
              <a:ext cx="1149554" cy="382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</a:rPr>
                <a:t>Competição</a:t>
              </a:r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6A8CAF86-A59E-412D-AF7F-175EEEBC998F}"/>
                </a:ext>
              </a:extLst>
            </p:cNvPr>
            <p:cNvSpPr txBox="1"/>
            <p:nvPr/>
          </p:nvSpPr>
          <p:spPr>
            <a:xfrm>
              <a:off x="4463258" y="7606834"/>
              <a:ext cx="1189723" cy="382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</a:rPr>
                <a:t>Colaboração</a:t>
              </a: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561D4487-0E0F-44A2-97A1-A77D068DD75A}"/>
                </a:ext>
              </a:extLst>
            </p:cNvPr>
            <p:cNvSpPr txBox="1"/>
            <p:nvPr/>
          </p:nvSpPr>
          <p:spPr>
            <a:xfrm>
              <a:off x="1241658" y="8284964"/>
              <a:ext cx="1164653" cy="382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</a:rPr>
                <a:t>Consumidor</a:t>
              </a:r>
            </a:p>
          </p:txBody>
        </p: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5718683B-60F4-44CB-9E60-B36311461717}"/>
                </a:ext>
              </a:extLst>
            </p:cNvPr>
            <p:cNvSpPr txBox="1"/>
            <p:nvPr/>
          </p:nvSpPr>
          <p:spPr>
            <a:xfrm>
              <a:off x="4461815" y="8272884"/>
              <a:ext cx="803919" cy="382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</a:rPr>
                <a:t>Usuário</a:t>
              </a:r>
            </a:p>
          </p:txBody>
        </p:sp>
        <p:pic>
          <p:nvPicPr>
            <p:cNvPr id="71" name="Imagem 70">
              <a:extLst>
                <a:ext uri="{FF2B5EF4-FFF2-40B4-BE49-F238E27FC236}">
                  <a16:creationId xmlns:a16="http://schemas.microsoft.com/office/drawing/2014/main" id="{54757B07-A952-4C60-84A6-EE9F3873E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225" y="4977707"/>
              <a:ext cx="350849" cy="350849"/>
            </a:xfrm>
            <a:prstGeom prst="rect">
              <a:avLst/>
            </a:prstGeom>
          </p:spPr>
        </p:pic>
        <p:pic>
          <p:nvPicPr>
            <p:cNvPr id="72" name="Imagem 71">
              <a:extLst>
                <a:ext uri="{FF2B5EF4-FFF2-40B4-BE49-F238E27FC236}">
                  <a16:creationId xmlns:a16="http://schemas.microsoft.com/office/drawing/2014/main" id="{70FD8876-502A-409F-A862-D3AA759C5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281" y="4980732"/>
              <a:ext cx="350849" cy="350849"/>
            </a:xfrm>
            <a:prstGeom prst="rect">
              <a:avLst/>
            </a:prstGeom>
          </p:spPr>
        </p:pic>
        <p:pic>
          <p:nvPicPr>
            <p:cNvPr id="73" name="Imagem 72">
              <a:extLst>
                <a:ext uri="{FF2B5EF4-FFF2-40B4-BE49-F238E27FC236}">
                  <a16:creationId xmlns:a16="http://schemas.microsoft.com/office/drawing/2014/main" id="{1C7819C9-AF16-4EB6-A71B-4401D3641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225" y="8338252"/>
              <a:ext cx="350849" cy="350849"/>
            </a:xfrm>
            <a:prstGeom prst="rect">
              <a:avLst/>
            </a:prstGeom>
          </p:spPr>
        </p:pic>
        <p:pic>
          <p:nvPicPr>
            <p:cNvPr id="74" name="Imagem 73">
              <a:extLst>
                <a:ext uri="{FF2B5EF4-FFF2-40B4-BE49-F238E27FC236}">
                  <a16:creationId xmlns:a16="http://schemas.microsoft.com/office/drawing/2014/main" id="{D7A37FFF-CB33-4E30-8903-37F1D9B24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225" y="7664545"/>
              <a:ext cx="350849" cy="350849"/>
            </a:xfrm>
            <a:prstGeom prst="rect">
              <a:avLst/>
            </a:prstGeom>
          </p:spPr>
        </p:pic>
        <p:pic>
          <p:nvPicPr>
            <p:cNvPr id="75" name="Imagem 74">
              <a:extLst>
                <a:ext uri="{FF2B5EF4-FFF2-40B4-BE49-F238E27FC236}">
                  <a16:creationId xmlns:a16="http://schemas.microsoft.com/office/drawing/2014/main" id="{81764E65-0BFE-45BE-BBF1-706C7259D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281" y="7675186"/>
              <a:ext cx="350849" cy="350849"/>
            </a:xfrm>
            <a:prstGeom prst="rect">
              <a:avLst/>
            </a:prstGeom>
          </p:spPr>
        </p:pic>
        <p:pic>
          <p:nvPicPr>
            <p:cNvPr id="76" name="Imagem 75">
              <a:extLst>
                <a:ext uri="{FF2B5EF4-FFF2-40B4-BE49-F238E27FC236}">
                  <a16:creationId xmlns:a16="http://schemas.microsoft.com/office/drawing/2014/main" id="{9A8F5647-C77D-402F-90A5-8884579E2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225" y="6973097"/>
              <a:ext cx="350849" cy="350849"/>
            </a:xfrm>
            <a:prstGeom prst="rect">
              <a:avLst/>
            </a:prstGeom>
          </p:spPr>
        </p:pic>
        <p:pic>
          <p:nvPicPr>
            <p:cNvPr id="77" name="Imagem 76">
              <a:extLst>
                <a:ext uri="{FF2B5EF4-FFF2-40B4-BE49-F238E27FC236}">
                  <a16:creationId xmlns:a16="http://schemas.microsoft.com/office/drawing/2014/main" id="{47F4EA47-E118-42F6-B02D-CFD0E1DD9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281" y="6983072"/>
              <a:ext cx="350849" cy="350849"/>
            </a:xfrm>
            <a:prstGeom prst="rect">
              <a:avLst/>
            </a:prstGeom>
          </p:spPr>
        </p:pic>
        <p:pic>
          <p:nvPicPr>
            <p:cNvPr id="78" name="Imagem 77" descr="Uma imagem contendo clip-art&#10;&#10;Descrição gerada com alta confiança">
              <a:extLst>
                <a:ext uri="{FF2B5EF4-FFF2-40B4-BE49-F238E27FC236}">
                  <a16:creationId xmlns:a16="http://schemas.microsoft.com/office/drawing/2014/main" id="{9B0CAAD6-A06F-4206-B4C2-3C373D0AC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225" y="6316008"/>
              <a:ext cx="350849" cy="350849"/>
            </a:xfrm>
            <a:prstGeom prst="rect">
              <a:avLst/>
            </a:prstGeom>
          </p:spPr>
        </p:pic>
        <p:pic>
          <p:nvPicPr>
            <p:cNvPr id="79" name="Imagem 78" descr="Uma imagem contendo clip-art&#10;&#10;Descrição gerada com alta confiança">
              <a:extLst>
                <a:ext uri="{FF2B5EF4-FFF2-40B4-BE49-F238E27FC236}">
                  <a16:creationId xmlns:a16="http://schemas.microsoft.com/office/drawing/2014/main" id="{2997F5EE-AB11-4F71-B4B0-030919EC5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225" y="5635265"/>
              <a:ext cx="350849" cy="350849"/>
            </a:xfrm>
            <a:prstGeom prst="rect">
              <a:avLst/>
            </a:prstGeom>
          </p:spPr>
        </p:pic>
        <p:pic>
          <p:nvPicPr>
            <p:cNvPr id="80" name="Imagem 79">
              <a:extLst>
                <a:ext uri="{FF2B5EF4-FFF2-40B4-BE49-F238E27FC236}">
                  <a16:creationId xmlns:a16="http://schemas.microsoft.com/office/drawing/2014/main" id="{977C8136-43CA-4ED4-ADDD-310968ACC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281" y="5639744"/>
              <a:ext cx="350849" cy="350849"/>
            </a:xfrm>
            <a:prstGeom prst="rect">
              <a:avLst/>
            </a:prstGeom>
          </p:spPr>
        </p:pic>
        <p:pic>
          <p:nvPicPr>
            <p:cNvPr id="81" name="Imagem 80">
              <a:extLst>
                <a:ext uri="{FF2B5EF4-FFF2-40B4-BE49-F238E27FC236}">
                  <a16:creationId xmlns:a16="http://schemas.microsoft.com/office/drawing/2014/main" id="{A0D7BA8F-2998-4B1E-AD26-5C4898D68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281" y="8334214"/>
              <a:ext cx="350849" cy="350849"/>
            </a:xfrm>
            <a:prstGeom prst="rect">
              <a:avLst/>
            </a:prstGeom>
          </p:spPr>
        </p:pic>
        <p:pic>
          <p:nvPicPr>
            <p:cNvPr id="82" name="Imagem 81">
              <a:extLst>
                <a:ext uri="{FF2B5EF4-FFF2-40B4-BE49-F238E27FC236}">
                  <a16:creationId xmlns:a16="http://schemas.microsoft.com/office/drawing/2014/main" id="{1BA4F4AC-C589-4879-94C1-EBFB178E8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281" y="4309520"/>
              <a:ext cx="350849" cy="350849"/>
            </a:xfrm>
            <a:prstGeom prst="rect">
              <a:avLst/>
            </a:prstGeom>
          </p:spPr>
        </p:pic>
        <p:pic>
          <p:nvPicPr>
            <p:cNvPr id="83" name="Imagem 82">
              <a:extLst>
                <a:ext uri="{FF2B5EF4-FFF2-40B4-BE49-F238E27FC236}">
                  <a16:creationId xmlns:a16="http://schemas.microsoft.com/office/drawing/2014/main" id="{52CD3F84-2ED6-486F-91A6-8BAF91482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225" y="4309520"/>
              <a:ext cx="350849" cy="350849"/>
            </a:xfrm>
            <a:prstGeom prst="rect">
              <a:avLst/>
            </a:prstGeom>
          </p:spPr>
        </p:pic>
        <p:pic>
          <p:nvPicPr>
            <p:cNvPr id="84" name="Imagem 83">
              <a:extLst>
                <a:ext uri="{FF2B5EF4-FFF2-40B4-BE49-F238E27FC236}">
                  <a16:creationId xmlns:a16="http://schemas.microsoft.com/office/drawing/2014/main" id="{28DE0786-009D-4DCD-A368-A869227DF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281" y="6308339"/>
              <a:ext cx="350849" cy="350849"/>
            </a:xfrm>
            <a:prstGeom prst="rect">
              <a:avLst/>
            </a:prstGeom>
          </p:spPr>
        </p:pic>
        <p:sp>
          <p:nvSpPr>
            <p:cNvPr id="85" name="CaixaDeTexto 84">
              <a:extLst>
                <a:ext uri="{FF2B5EF4-FFF2-40B4-BE49-F238E27FC236}">
                  <a16:creationId xmlns:a16="http://schemas.microsoft.com/office/drawing/2014/main" id="{C4E0338E-A6A5-4F5D-ACE3-459155913587}"/>
                </a:ext>
              </a:extLst>
            </p:cNvPr>
            <p:cNvSpPr txBox="1"/>
            <p:nvPr/>
          </p:nvSpPr>
          <p:spPr>
            <a:xfrm>
              <a:off x="165531" y="2806583"/>
              <a:ext cx="10807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b="1" dirty="0">
                  <a:solidFill>
                    <a:srgbClr val="C00000"/>
                  </a:solidFill>
                </a:rPr>
                <a:t>MINDSET</a:t>
              </a:r>
            </a:p>
            <a:p>
              <a:pPr algn="r"/>
              <a:r>
                <a:rPr lang="pt-BR" b="1" dirty="0">
                  <a:solidFill>
                    <a:srgbClr val="C00000"/>
                  </a:solidFill>
                </a:rPr>
                <a:t>LINEAR</a:t>
              </a:r>
            </a:p>
          </p:txBody>
        </p:sp>
        <p:sp>
          <p:nvSpPr>
            <p:cNvPr id="86" name="CaixaDeTexto 85">
              <a:extLst>
                <a:ext uri="{FF2B5EF4-FFF2-40B4-BE49-F238E27FC236}">
                  <a16:creationId xmlns:a16="http://schemas.microsoft.com/office/drawing/2014/main" id="{7FFE6F24-3C72-4EA0-BCCD-CF675617108C}"/>
                </a:ext>
              </a:extLst>
            </p:cNvPr>
            <p:cNvSpPr txBox="1"/>
            <p:nvPr/>
          </p:nvSpPr>
          <p:spPr>
            <a:xfrm>
              <a:off x="5502341" y="2805659"/>
              <a:ext cx="11351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70C0"/>
                  </a:solidFill>
                </a:rPr>
                <a:t>MINDSET</a:t>
              </a:r>
            </a:p>
            <a:p>
              <a:r>
                <a:rPr lang="pt-BR" b="1" dirty="0">
                  <a:solidFill>
                    <a:srgbClr val="0070C0"/>
                  </a:solidFill>
                </a:rPr>
                <a:t>CIRCULAR</a:t>
              </a:r>
            </a:p>
          </p:txBody>
        </p:sp>
        <p:grpSp>
          <p:nvGrpSpPr>
            <p:cNvPr id="87" name="Agrupar 86">
              <a:extLst>
                <a:ext uri="{FF2B5EF4-FFF2-40B4-BE49-F238E27FC236}">
                  <a16:creationId xmlns:a16="http://schemas.microsoft.com/office/drawing/2014/main" id="{1B3D5D7D-6BC7-4F7E-A53C-E8556817D777}"/>
                </a:ext>
              </a:extLst>
            </p:cNvPr>
            <p:cNvGrpSpPr/>
            <p:nvPr/>
          </p:nvGrpSpPr>
          <p:grpSpPr>
            <a:xfrm flipH="1">
              <a:off x="4090286" y="3653579"/>
              <a:ext cx="1221483" cy="626483"/>
              <a:chOff x="1539560" y="3653009"/>
              <a:chExt cx="1221483" cy="626483"/>
            </a:xfrm>
          </p:grpSpPr>
          <p:grpSp>
            <p:nvGrpSpPr>
              <p:cNvPr id="88" name="Agrupar 87">
                <a:extLst>
                  <a:ext uri="{FF2B5EF4-FFF2-40B4-BE49-F238E27FC236}">
                    <a16:creationId xmlns:a16="http://schemas.microsoft.com/office/drawing/2014/main" id="{115182EC-ACAE-45CD-B735-A8C7DC7E077D}"/>
                  </a:ext>
                </a:extLst>
              </p:cNvPr>
              <p:cNvGrpSpPr/>
              <p:nvPr/>
            </p:nvGrpSpPr>
            <p:grpSpPr>
              <a:xfrm>
                <a:off x="1539560" y="3653009"/>
                <a:ext cx="1221483" cy="383602"/>
                <a:chOff x="1539560" y="2854712"/>
                <a:chExt cx="1221483" cy="383602"/>
              </a:xfrm>
            </p:grpSpPr>
            <p:sp>
              <p:nvSpPr>
                <p:cNvPr id="90" name="Arco 89">
                  <a:extLst>
                    <a:ext uri="{FF2B5EF4-FFF2-40B4-BE49-F238E27FC236}">
                      <a16:creationId xmlns:a16="http://schemas.microsoft.com/office/drawing/2014/main" id="{822892E2-5D3A-46AE-B125-93F9FE264B3C}"/>
                    </a:ext>
                  </a:extLst>
                </p:cNvPr>
                <p:cNvSpPr/>
                <p:nvPr/>
              </p:nvSpPr>
              <p:spPr>
                <a:xfrm>
                  <a:off x="2377441" y="2854712"/>
                  <a:ext cx="383602" cy="383602"/>
                </a:xfrm>
                <a:prstGeom prst="arc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91" name="Conector reto 90">
                  <a:extLst>
                    <a:ext uri="{FF2B5EF4-FFF2-40B4-BE49-F238E27FC236}">
                      <a16:creationId xmlns:a16="http://schemas.microsoft.com/office/drawing/2014/main" id="{E1C6F341-DE89-42E5-AD20-12B366443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39560" y="2854712"/>
                  <a:ext cx="1034834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Conector reto 88">
                <a:extLst>
                  <a:ext uri="{FF2B5EF4-FFF2-40B4-BE49-F238E27FC236}">
                    <a16:creationId xmlns:a16="http://schemas.microsoft.com/office/drawing/2014/main" id="{B67E0C4E-45D7-4070-9E9D-D9B180671B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1043" y="3819789"/>
                <a:ext cx="0" cy="45970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71509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9C8167-8BBE-4D15-AC62-C0A1754C0F29}"/>
              </a:ext>
            </a:extLst>
          </p:cNvPr>
          <p:cNvSpPr txBox="1">
            <a:spLocks/>
          </p:cNvSpPr>
          <p:nvPr/>
        </p:nvSpPr>
        <p:spPr>
          <a:xfrm>
            <a:off x="8625386" y="4807339"/>
            <a:ext cx="3229414" cy="1000787"/>
          </a:xfrm>
          <a:prstGeom prst="rect">
            <a:avLst/>
          </a:prstGeom>
          <a:solidFill>
            <a:schemeClr val="accent3">
              <a:lumMod val="60000"/>
              <a:lumOff val="40000"/>
              <a:alpha val="74000"/>
            </a:schemeClr>
          </a:solidFill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Prof. Aldo R.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Ometto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aometto@sc.usp.br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BEC685-09B9-4401-87D1-F5A53113432C}"/>
              </a:ext>
            </a:extLst>
          </p:cNvPr>
          <p:cNvSpPr txBox="1"/>
          <p:nvPr/>
        </p:nvSpPr>
        <p:spPr>
          <a:xfrm>
            <a:off x="8625386" y="6151349"/>
            <a:ext cx="322941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CENTRE FOR CIRCULAR ECONOMY - USP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0E38489-A2CE-46EC-8D67-30258ECC518C}"/>
              </a:ext>
            </a:extLst>
          </p:cNvPr>
          <p:cNvSpPr txBox="1"/>
          <p:nvPr/>
        </p:nvSpPr>
        <p:spPr>
          <a:xfrm>
            <a:off x="308327" y="2791604"/>
            <a:ext cx="2948243" cy="909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66B3"/>
                </a:solidFill>
                <a:latin typeface="Univers" panose="020B0603020202030204" pitchFamily="34" charset="0"/>
              </a:rPr>
              <a:t>O</a:t>
            </a:r>
            <a:r>
              <a:rPr lang="pt-BR" sz="4000" b="1" dirty="0">
                <a:solidFill>
                  <a:srgbClr val="0066B3"/>
                </a:solidFill>
                <a:latin typeface="Univers" panose="020B0603020202030204" pitchFamily="34" charset="0"/>
              </a:rPr>
              <a:t>BRIGADO</a:t>
            </a:r>
          </a:p>
        </p:txBody>
      </p:sp>
    </p:spTree>
    <p:extLst>
      <p:ext uri="{BB962C8B-B14F-4D97-AF65-F5344CB8AC3E}">
        <p14:creationId xmlns:p14="http://schemas.microsoft.com/office/powerpoint/2010/main" val="146189600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1C002BB-0155-4CE4-9F00-AAD84760D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2" t="9416" r="75661" b="88575"/>
          <a:stretch/>
        </p:blipFill>
        <p:spPr>
          <a:xfrm>
            <a:off x="9737" y="6652956"/>
            <a:ext cx="1744395" cy="18991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3757EDF-24B6-4C6D-9519-5E919C30A85F}"/>
              </a:ext>
            </a:extLst>
          </p:cNvPr>
          <p:cNvSpPr/>
          <p:nvPr/>
        </p:nvSpPr>
        <p:spPr>
          <a:xfrm>
            <a:off x="14940" y="3066303"/>
            <a:ext cx="2376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Global material flows in Gt/</a:t>
            </a:r>
            <a:r>
              <a:rPr lang="en-US" dirty="0" err="1"/>
              <a:t>yr</a:t>
            </a:r>
            <a:r>
              <a:rPr lang="en-US" dirty="0"/>
              <a:t> from 1900 to 2015. 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03B1D75-DDC5-4BEF-B512-6CD53B3F24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69" t="29529" r="15135" b="52411"/>
          <a:stretch/>
        </p:blipFill>
        <p:spPr>
          <a:xfrm>
            <a:off x="-35615" y="0"/>
            <a:ext cx="1991023" cy="235182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5D8D4B2-AF24-4B02-87E4-D1D283D62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09" t="8963" r="14961" b="88575"/>
          <a:stretch/>
        </p:blipFill>
        <p:spPr>
          <a:xfrm>
            <a:off x="77708" y="6401129"/>
            <a:ext cx="2638630" cy="18991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B928A04-F2D8-46C4-92CA-B7EB533DC4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43"/>
          <a:stretch/>
        </p:blipFill>
        <p:spPr>
          <a:xfrm>
            <a:off x="3792399" y="140754"/>
            <a:ext cx="5858038" cy="585109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93DEF6F-4F8B-414E-889D-048DBDA375B0}"/>
              </a:ext>
            </a:extLst>
          </p:cNvPr>
          <p:cNvSpPr txBox="1"/>
          <p:nvPr/>
        </p:nvSpPr>
        <p:spPr>
          <a:xfrm>
            <a:off x="4951828" y="6216463"/>
            <a:ext cx="434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EXTRAÇÃO EM BILHÕES DE TONELADAS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426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19564" r="371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4207"/>
          <a:stretch/>
        </p:blipFill>
        <p:spPr>
          <a:xfrm>
            <a:off x="145921" y="65557"/>
            <a:ext cx="5880284" cy="407773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4D59381D-5CA8-44F0-B9BE-29D0BD830F2E}"/>
              </a:ext>
            </a:extLst>
          </p:cNvPr>
          <p:cNvSpPr/>
          <p:nvPr/>
        </p:nvSpPr>
        <p:spPr>
          <a:xfrm>
            <a:off x="7330965" y="6424438"/>
            <a:ext cx="474449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333333"/>
                </a:solidFill>
                <a:latin typeface="ISOCPEUR" panose="020B0604020202020204" pitchFamily="34" charset="0"/>
              </a:rPr>
              <a:t> </a:t>
            </a:r>
            <a:r>
              <a:rPr lang="pt-BR" sz="1400" dirty="0" err="1">
                <a:solidFill>
                  <a:srgbClr val="333333"/>
                </a:solidFill>
                <a:latin typeface="ISOCPEUR" panose="020B0604020202020204" pitchFamily="34" charset="0"/>
              </a:rPr>
              <a:t>Source</a:t>
            </a:r>
            <a:r>
              <a:rPr lang="pt-BR" sz="1400" dirty="0">
                <a:solidFill>
                  <a:srgbClr val="333333"/>
                </a:solidFill>
                <a:latin typeface="ISOCPEUR" panose="020B0604020202020204" pitchFamily="34" charset="0"/>
              </a:rPr>
              <a:t>: https://www.weforum.org </a:t>
            </a:r>
            <a:r>
              <a:rPr lang="pt-BR" sz="1400" dirty="0" err="1">
                <a:solidFill>
                  <a:srgbClr val="333333"/>
                </a:solidFill>
                <a:latin typeface="ISOCPEUR" panose="020B0604020202020204" pitchFamily="34" charset="0"/>
              </a:rPr>
              <a:t>Image</a:t>
            </a:r>
            <a:r>
              <a:rPr lang="pt-BR" sz="1400" dirty="0">
                <a:solidFill>
                  <a:srgbClr val="333333"/>
                </a:solidFill>
                <a:latin typeface="ISOCPEUR" panose="020B0604020202020204" pitchFamily="34" charset="0"/>
              </a:rPr>
              <a:t>: REUTERS/</a:t>
            </a:r>
            <a:r>
              <a:rPr lang="pt-BR" sz="1400" dirty="0" err="1">
                <a:solidFill>
                  <a:srgbClr val="333333"/>
                </a:solidFill>
                <a:latin typeface="ISOCPEUR" panose="020B0604020202020204" pitchFamily="34" charset="0"/>
              </a:rPr>
              <a:t>Caren</a:t>
            </a:r>
            <a:r>
              <a:rPr lang="pt-BR" sz="1400" dirty="0">
                <a:solidFill>
                  <a:srgbClr val="333333"/>
                </a:solidFill>
                <a:latin typeface="ISOCPEUR" panose="020B0604020202020204" pitchFamily="34" charset="0"/>
              </a:rPr>
              <a:t> </a:t>
            </a:r>
            <a:r>
              <a:rPr lang="pt-BR" sz="1400" dirty="0" err="1">
                <a:solidFill>
                  <a:srgbClr val="333333"/>
                </a:solidFill>
                <a:latin typeface="ISOCPEUR" panose="020B0604020202020204" pitchFamily="34" charset="0"/>
              </a:rPr>
              <a:t>Firouz</a:t>
            </a:r>
            <a:endParaRPr lang="pt-BR" sz="1400" dirty="0">
              <a:latin typeface="ISOCPEUR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4702639"/>
            <a:ext cx="11929536" cy="15960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 CUMULATIVO DE MATERIAIS DA ECONOMIA GLOBAL 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DE 1900 A 2015 – 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EXTRAÇÃO A EMISSÕES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r="49521" b="3066"/>
          <a:stretch/>
        </p:blipFill>
        <p:spPr>
          <a:xfrm>
            <a:off x="3422521" y="4006478"/>
            <a:ext cx="1668093" cy="365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21" y="4069371"/>
            <a:ext cx="3276600" cy="3656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CD1F637-E730-4376-B5FA-E89C8571CA45}"/>
              </a:ext>
            </a:extLst>
          </p:cNvPr>
          <p:cNvSpPr txBox="1"/>
          <p:nvPr/>
        </p:nvSpPr>
        <p:spPr>
          <a:xfrm>
            <a:off x="5000264" y="2666856"/>
            <a:ext cx="67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599333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131" y="120713"/>
            <a:ext cx="11895738" cy="6588000"/>
          </a:xfrm>
          <a:prstGeom prst="rect">
            <a:avLst/>
          </a:prstGeom>
          <a:solidFill>
            <a:srgbClr val="F9FCFD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04800" y="520180"/>
            <a:ext cx="1150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&gt;</a:t>
            </a:r>
            <a:r>
              <a:rPr lang="pt-BR" sz="3000" dirty="0">
                <a:solidFill>
                  <a:schemeClr val="accent5">
                    <a:lumMod val="75000"/>
                  </a:schemeClr>
                </a:solidFill>
                <a:latin typeface="Gotham Rounded Medium" panose="02000000000000000000" pitchFamily="50" charset="0"/>
              </a:rPr>
              <a:t> </a:t>
            </a:r>
            <a:r>
              <a:rPr lang="pt-BR" sz="30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RECURSOS: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8866" y="1459358"/>
            <a:ext cx="3041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Capacidade natural remanescente de suprimento 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928279" y="675248"/>
            <a:ext cx="9039390" cy="5922661"/>
            <a:chOff x="4655839" y="1484784"/>
            <a:chExt cx="7378956" cy="3997083"/>
          </a:xfrm>
        </p:grpSpPr>
        <p:grpSp>
          <p:nvGrpSpPr>
            <p:cNvPr id="3" name="Grupo 2"/>
            <p:cNvGrpSpPr/>
            <p:nvPr/>
          </p:nvGrpSpPr>
          <p:grpSpPr>
            <a:xfrm>
              <a:off x="4655839" y="1484784"/>
              <a:ext cx="7378956" cy="3997083"/>
              <a:chOff x="4655839" y="1484784"/>
              <a:chExt cx="7378956" cy="3997083"/>
            </a:xfrm>
          </p:grpSpPr>
          <p:pic>
            <p:nvPicPr>
              <p:cNvPr id="20482" name="Picture 6" descr="Captura de Tela 2015-02-22 às 09.35.49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64" b="49601"/>
              <a:stretch/>
            </p:blipFill>
            <p:spPr bwMode="auto">
              <a:xfrm>
                <a:off x="4661799" y="1484784"/>
                <a:ext cx="7372996" cy="3605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6" descr="Captura de Tela 2015-02-22 às 09.35.49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172" b="-61"/>
              <a:stretch/>
            </p:blipFill>
            <p:spPr bwMode="auto">
              <a:xfrm>
                <a:off x="4655839" y="5013176"/>
                <a:ext cx="7378955" cy="468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Retângulo 1"/>
            <p:cNvSpPr/>
            <p:nvPr/>
          </p:nvSpPr>
          <p:spPr>
            <a:xfrm>
              <a:off x="8472264" y="5142384"/>
              <a:ext cx="333873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/>
                <a:t>Ellen MacArthur Foundation and McKinsey &amp; Company, 2014</a:t>
              </a:r>
              <a:endParaRPr lang="pt-B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965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48131" y="120713"/>
            <a:ext cx="11895738" cy="6588000"/>
          </a:xfrm>
          <a:prstGeom prst="rect">
            <a:avLst/>
          </a:prstGeom>
          <a:solidFill>
            <a:srgbClr val="F9FCFD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04800" y="520180"/>
            <a:ext cx="1150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&gt;</a:t>
            </a:r>
            <a:r>
              <a:rPr lang="pt-BR" sz="30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</a:rPr>
              <a:t> RECURSOS: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8866" y="1459358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taxas de reciclagem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778275" y="288388"/>
            <a:ext cx="9263460" cy="6420325"/>
            <a:chOff x="4655839" y="1412776"/>
            <a:chExt cx="7378955" cy="4010052"/>
          </a:xfrm>
        </p:grpSpPr>
        <p:pic>
          <p:nvPicPr>
            <p:cNvPr id="20482" name="Picture 6" descr="Captura de Tela 2015-02-22 às 09.35.49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79" b="-61"/>
            <a:stretch/>
          </p:blipFill>
          <p:spPr bwMode="auto">
            <a:xfrm>
              <a:off x="4655839" y="1412776"/>
              <a:ext cx="7378955" cy="401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8472264" y="5070376"/>
              <a:ext cx="333873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/>
                <a:t>Ellen MacArthur Foundation and McKinsey &amp; Company, 2014</a:t>
              </a:r>
              <a:endParaRPr lang="pt-B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56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99455" y="1800150"/>
            <a:ext cx="101071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10253F"/>
                </a:solidFill>
                <a:latin typeface="Arial Black" panose="020B0A04020102020204" pitchFamily="34" charset="0"/>
              </a:rPr>
              <a:t>“Linear consumption is reaching its limits. </a:t>
            </a:r>
          </a:p>
          <a:p>
            <a:pPr algn="just"/>
            <a:endParaRPr lang="en-US" sz="3200" dirty="0">
              <a:solidFill>
                <a:srgbClr val="10253F"/>
              </a:solidFill>
              <a:latin typeface="Arial Black" panose="020B0A04020102020204" pitchFamily="34" charset="0"/>
            </a:endParaRPr>
          </a:p>
          <a:p>
            <a:pPr algn="just"/>
            <a:r>
              <a:rPr lang="en-US" sz="3200" dirty="0">
                <a:solidFill>
                  <a:srgbClr val="10253F"/>
                </a:solidFill>
                <a:latin typeface="Arial Black" panose="020B0A04020102020204" pitchFamily="34" charset="0"/>
              </a:rPr>
              <a:t>This is a trillion-dollar opportunity, with huge potential for innovation, job creation and economic growth.” </a:t>
            </a:r>
          </a:p>
          <a:p>
            <a:pPr algn="just"/>
            <a:endParaRPr lang="en-US" sz="3200" dirty="0">
              <a:solidFill>
                <a:srgbClr val="10253F"/>
              </a:solidFill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solidFill>
                  <a:srgbClr val="10253F"/>
                </a:solidFill>
                <a:latin typeface="Arial Black" panose="020B0A04020102020204" pitchFamily="34" charset="0"/>
              </a:rPr>
              <a:t>World </a:t>
            </a:r>
            <a:r>
              <a:rPr lang="pt-BR" sz="2400" dirty="0" err="1">
                <a:solidFill>
                  <a:srgbClr val="10253F"/>
                </a:solidFill>
                <a:latin typeface="Arial Black" panose="020B0A04020102020204" pitchFamily="34" charset="0"/>
              </a:rPr>
              <a:t>Economic</a:t>
            </a:r>
            <a:r>
              <a:rPr lang="pt-BR" sz="2400" dirty="0">
                <a:solidFill>
                  <a:srgbClr val="10253F"/>
                </a:solidFill>
                <a:latin typeface="Arial Black" panose="020B0A04020102020204" pitchFamily="34" charset="0"/>
              </a:rPr>
              <a:t> </a:t>
            </a:r>
            <a:r>
              <a:rPr lang="pt-BR" sz="2400" dirty="0" err="1">
                <a:solidFill>
                  <a:srgbClr val="10253F"/>
                </a:solidFill>
                <a:latin typeface="Arial Black" panose="020B0A04020102020204" pitchFamily="34" charset="0"/>
              </a:rPr>
              <a:t>Forum</a:t>
            </a:r>
            <a:r>
              <a:rPr lang="pt-BR" sz="2400" dirty="0">
                <a:solidFill>
                  <a:srgbClr val="10253F"/>
                </a:solidFill>
                <a:latin typeface="Arial Black" panose="020B0A04020102020204" pitchFamily="34" charset="0"/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376587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>
            <a:extLst>
              <a:ext uri="{FF2B5EF4-FFF2-40B4-BE49-F238E27FC236}">
                <a16:creationId xmlns:a16="http://schemas.microsoft.com/office/drawing/2014/main" id="{DFAD66A9-F9FD-4664-9C4E-D11438786346}"/>
              </a:ext>
            </a:extLst>
          </p:cNvPr>
          <p:cNvGrpSpPr/>
          <p:nvPr/>
        </p:nvGrpSpPr>
        <p:grpSpPr>
          <a:xfrm>
            <a:off x="243821" y="2184400"/>
            <a:ext cx="5445779" cy="2768600"/>
            <a:chOff x="639190" y="2878526"/>
            <a:chExt cx="4498125" cy="20212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DA326E-8AD0-43F6-BB9F-A5C0510CD371}"/>
                </a:ext>
              </a:extLst>
            </p:cNvPr>
            <p:cNvSpPr txBox="1"/>
            <p:nvPr/>
          </p:nvSpPr>
          <p:spPr>
            <a:xfrm>
              <a:off x="766032" y="2888251"/>
              <a:ext cx="1187570" cy="26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latin typeface="Arial Black" panose="020B0A04020102020204" pitchFamily="34" charset="0"/>
                </a:rPr>
                <a:t>Extrair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B97480-F510-4950-8B2D-0CF4AEDD8F0C}"/>
                </a:ext>
              </a:extLst>
            </p:cNvPr>
            <p:cNvSpPr txBox="1"/>
            <p:nvPr/>
          </p:nvSpPr>
          <p:spPr>
            <a:xfrm>
              <a:off x="2357888" y="2878527"/>
              <a:ext cx="1187570" cy="26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 Black" panose="020B0A04020102020204" pitchFamily="34" charset="0"/>
                </a:rPr>
                <a:t>Fazer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6D0B55-C895-4F5E-AB8B-2434F0A9A6A0}"/>
                </a:ext>
              </a:extLst>
            </p:cNvPr>
            <p:cNvSpPr txBox="1"/>
            <p:nvPr/>
          </p:nvSpPr>
          <p:spPr>
            <a:xfrm>
              <a:off x="3872908" y="2878526"/>
              <a:ext cx="1264407" cy="26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latin typeface="Arial Black" panose="020B0A04020102020204" pitchFamily="34" charset="0"/>
                </a:rPr>
                <a:t>Descartar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3897DE0-21FE-4298-B605-07ACCE7DB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90" y="3257583"/>
              <a:ext cx="4146826" cy="1642219"/>
            </a:xfrm>
            <a:prstGeom prst="rect">
              <a:avLst/>
            </a:prstGeom>
          </p:spPr>
        </p:pic>
      </p:grpSp>
      <p:pic>
        <p:nvPicPr>
          <p:cNvPr id="11" name="Picture 9" descr="A close up of a necklace&#10;&#10;Description generated with high confidence">
            <a:extLst>
              <a:ext uri="{FF2B5EF4-FFF2-40B4-BE49-F238E27FC236}">
                <a16:creationId xmlns:a16="http://schemas.microsoft.com/office/drawing/2014/main" id="{A760375C-88C5-4902-93DE-E92B52E8E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66" y="1513172"/>
            <a:ext cx="3770590" cy="346093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432800" y="2350974"/>
            <a:ext cx="223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 Black" panose="020B0A04020102020204" pitchFamily="34" charset="0"/>
              </a:rPr>
              <a:t>Restaurativo</a:t>
            </a:r>
            <a:r>
              <a:rPr lang="en-US" dirty="0">
                <a:latin typeface="Arial Black" panose="020B0A04020102020204" pitchFamily="34" charset="0"/>
              </a:rPr>
              <a:t> 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e 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 err="1">
                <a:latin typeface="Arial Black" panose="020B0A04020102020204" pitchFamily="34" charset="0"/>
              </a:rPr>
              <a:t>Regenerativo</a:t>
            </a:r>
            <a:endParaRPr lang="pt-BR" dirty="0">
              <a:latin typeface="Arial Black" panose="020B0A04020102020204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6629400" y="1513172"/>
            <a:ext cx="25400" cy="4100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51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8131" y="120713"/>
            <a:ext cx="11895738" cy="6588000"/>
          </a:xfrm>
          <a:prstGeom prst="rect">
            <a:avLst/>
          </a:prstGeom>
          <a:solidFill>
            <a:srgbClr val="F9FCFD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59696" y="93710"/>
            <a:ext cx="10972800" cy="1508125"/>
          </a:xfrm>
        </p:spPr>
        <p:txBody>
          <a:bodyPr>
            <a:noAutofit/>
          </a:bodyPr>
          <a:lstStyle/>
          <a:p>
            <a:r>
              <a:rPr lang="pt-BR" sz="3600" dirty="0"/>
              <a:t>Economia Circular</a:t>
            </a:r>
          </a:p>
        </p:txBody>
      </p:sp>
      <p:pic>
        <p:nvPicPr>
          <p:cNvPr id="2050" name="Picture 2" descr="Butterfly Portuguese Sept20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6944" r="9623" b="3333"/>
          <a:stretch/>
        </p:blipFill>
        <p:spPr bwMode="auto">
          <a:xfrm>
            <a:off x="1631504" y="-64905"/>
            <a:ext cx="8978974" cy="702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6534834"/>
            <a:ext cx="79435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https://www.ellenmacarthurfoundation.org/pt/economia-circular-1/diagrama-sistemico</a:t>
            </a:r>
          </a:p>
        </p:txBody>
      </p:sp>
    </p:spTree>
    <p:extLst>
      <p:ext uri="{BB962C8B-B14F-4D97-AF65-F5344CB8AC3E}">
        <p14:creationId xmlns:p14="http://schemas.microsoft.com/office/powerpoint/2010/main" val="627617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7323</TotalTime>
  <Words>890</Words>
  <Application>Microsoft Office PowerPoint</Application>
  <PresentationFormat>Widescreen</PresentationFormat>
  <Paragraphs>191</Paragraphs>
  <Slides>28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Century Gothic</vt:lpstr>
      <vt:lpstr>Franklin Gothic Book</vt:lpstr>
      <vt:lpstr>Franklin Gothic Demi</vt:lpstr>
      <vt:lpstr>Gotham Rounded Medium</vt:lpstr>
      <vt:lpstr>ISOCPEUR</vt:lpstr>
      <vt:lpstr>Times New Roman</vt:lpstr>
      <vt:lpstr>Univers</vt:lpstr>
      <vt:lpstr>Tema do Office</vt:lpstr>
      <vt:lpstr>SEP0600 – Engenharia do Ciclo de Vida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Economia Circular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Remanufatura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Nelson Marinelli Filho</dc:creator>
  <cp:lastModifiedBy>Giovana Monteiro Gomes</cp:lastModifiedBy>
  <cp:revision>302</cp:revision>
  <cp:lastPrinted>2019-03-12T20:09:12Z</cp:lastPrinted>
  <dcterms:created xsi:type="dcterms:W3CDTF">2019-03-07T13:34:06Z</dcterms:created>
  <dcterms:modified xsi:type="dcterms:W3CDTF">2020-09-10T16:50:56Z</dcterms:modified>
</cp:coreProperties>
</file>