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9" r:id="rId5"/>
    <p:sldId id="264" r:id="rId6"/>
    <p:sldId id="259" r:id="rId7"/>
    <p:sldId id="261" r:id="rId8"/>
    <p:sldId id="265" r:id="rId9"/>
    <p:sldId id="262" r:id="rId10"/>
    <p:sldId id="266" r:id="rId11"/>
    <p:sldId id="268" r:id="rId12"/>
    <p:sldId id="267" r:id="rId13"/>
    <p:sldId id="270" r:id="rId14"/>
    <p:sldId id="275" r:id="rId15"/>
    <p:sldId id="263" r:id="rId16"/>
    <p:sldId id="278" r:id="rId17"/>
    <p:sldId id="279" r:id="rId18"/>
    <p:sldId id="280" r:id="rId19"/>
    <p:sldId id="271" r:id="rId20"/>
    <p:sldId id="273" r:id="rId21"/>
    <p:sldId id="277" r:id="rId22"/>
    <p:sldId id="272" r:id="rId23"/>
    <p:sldId id="274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18" autoAdjust="0"/>
  </p:normalViewPr>
  <p:slideViewPr>
    <p:cSldViewPr>
      <p:cViewPr>
        <p:scale>
          <a:sx n="60" d="100"/>
          <a:sy n="60" d="100"/>
        </p:scale>
        <p:origin x="-276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D2DD710-D844-418B-B195-0EC89DBE71BB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E4349A9-3346-4BB6-A380-9DB9A341A10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416824" cy="1470025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Estudos sobre a Violência</a:t>
            </a:r>
            <a:br>
              <a:rPr lang="pt-BR" sz="4800" dirty="0" smtClean="0">
                <a:solidFill>
                  <a:schemeClr val="bg1"/>
                </a:solidFill>
              </a:rPr>
            </a:br>
            <a:r>
              <a:rPr lang="pt-BR" sz="4800" dirty="0" smtClean="0">
                <a:solidFill>
                  <a:schemeClr val="bg1"/>
                </a:solidFill>
              </a:rPr>
              <a:t>Raízes e Manifestações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2000" y="3501008"/>
            <a:ext cx="7554416" cy="244827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pt-BR" sz="3500" u="sng" dirty="0" smtClean="0"/>
              <a:t>Seminário</a:t>
            </a:r>
          </a:p>
          <a:p>
            <a:endParaRPr lang="pt-BR" sz="3500" i="1" dirty="0"/>
          </a:p>
          <a:p>
            <a:pPr algn="ctr"/>
            <a:r>
              <a:rPr lang="pt-BR" sz="3600" i="1" dirty="0" smtClean="0"/>
              <a:t>“Serviços Públicos como forma de Violência contra o Cidadão”</a:t>
            </a:r>
          </a:p>
          <a:p>
            <a:endParaRPr lang="pt-BR" sz="3500" i="1" dirty="0" smtClean="0"/>
          </a:p>
          <a:p>
            <a:r>
              <a:rPr lang="pt-BR" sz="3500" i="1" dirty="0" smtClean="0"/>
              <a:t>Alexandre Peres Rodrigues</a:t>
            </a:r>
          </a:p>
          <a:p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1403648" y="2276872"/>
            <a:ext cx="6048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chemeClr val="bg1">
                    <a:lumMod val="95000"/>
                  </a:schemeClr>
                </a:solidFill>
              </a:rPr>
              <a:t>Profa. Eunice  Aparecida de Jesus Prudente</a:t>
            </a:r>
            <a:endParaRPr lang="pt-BR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8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04664"/>
            <a:ext cx="8424936" cy="6192688"/>
          </a:xfrm>
        </p:spPr>
        <p:txBody>
          <a:bodyPr>
            <a:normAutofit fontScale="40000" lnSpcReduction="20000"/>
          </a:bodyPr>
          <a:lstStyle/>
          <a:p>
            <a:pPr marL="0" indent="0" fontAlgn="base">
              <a:buNone/>
            </a:pPr>
            <a:r>
              <a:rPr lang="pt-BR" sz="3800" dirty="0"/>
              <a:t>Lei 13.460/17</a:t>
            </a:r>
          </a:p>
          <a:p>
            <a:pPr marL="0" indent="0">
              <a:buNone/>
            </a:pPr>
            <a:r>
              <a:rPr lang="pt-BR" sz="3800" dirty="0"/>
              <a:t>Art. 5</a:t>
            </a:r>
            <a:r>
              <a:rPr lang="pt-BR" sz="3800" u="sng" baseline="30000" dirty="0"/>
              <a:t>o</a:t>
            </a:r>
            <a:r>
              <a:rPr lang="pt-BR" sz="3800" dirty="0"/>
              <a:t>  O usuário de serviço público tem direito à adequada prestação dos serviços, devendo os agentes públicos e prestadores de serviços públicos observar as seguintes diretrizes: </a:t>
            </a:r>
          </a:p>
          <a:p>
            <a:pPr marL="0" indent="0">
              <a:buNone/>
            </a:pPr>
            <a:r>
              <a:rPr lang="pt-BR" sz="3800" dirty="0"/>
              <a:t>I - urbanidade, respeito, acessibilidade e cortesia no atendimento aos usuários; </a:t>
            </a:r>
          </a:p>
          <a:p>
            <a:pPr marL="0" indent="0">
              <a:buNone/>
            </a:pPr>
            <a:r>
              <a:rPr lang="pt-BR" sz="3800" dirty="0"/>
              <a:t>II - presunção de boa-fé do usuário; </a:t>
            </a:r>
          </a:p>
          <a:p>
            <a:pPr marL="0" indent="0">
              <a:buNone/>
            </a:pPr>
            <a:r>
              <a:rPr lang="pt-BR" sz="3800" dirty="0"/>
              <a:t>III - atendimento por ordem de chegada, ressalvados casos de urgência e aqueles em que houver possibilidade de agendamento, asseguradas as prioridades legais às pessoas com deficiência, aos idosos, às gestantes, às lactantes e às pessoas acompanhadas por crianças de colo; </a:t>
            </a:r>
          </a:p>
          <a:p>
            <a:pPr marL="0" indent="0">
              <a:buNone/>
            </a:pPr>
            <a:r>
              <a:rPr lang="pt-BR" sz="3800" dirty="0"/>
              <a:t>IV - adequação entre meios e fins, vedada a imposição de exigências, obrigações, restrições e sanções não previstas na legislação; </a:t>
            </a:r>
          </a:p>
          <a:p>
            <a:pPr marL="0" indent="0">
              <a:buNone/>
            </a:pPr>
            <a:r>
              <a:rPr lang="pt-BR" sz="3800" dirty="0"/>
              <a:t>V - igualdade no tratamento aos usuários, vedado qualquer tipo de discriminação; </a:t>
            </a:r>
          </a:p>
          <a:p>
            <a:pPr marL="0" indent="0">
              <a:buNone/>
            </a:pPr>
            <a:r>
              <a:rPr lang="pt-BR" sz="3800" dirty="0"/>
              <a:t>VI - cumprimento de prazos e normas procedimentais; </a:t>
            </a:r>
          </a:p>
          <a:p>
            <a:pPr marL="0" indent="0">
              <a:buNone/>
            </a:pPr>
            <a:r>
              <a:rPr lang="pt-BR" sz="3800" dirty="0"/>
              <a:t>VII - definição, publicidade e observância de horários e normas compatíveis com o bom atendimento ao usuário; </a:t>
            </a:r>
          </a:p>
          <a:p>
            <a:pPr marL="0" indent="0">
              <a:buNone/>
            </a:pPr>
            <a:r>
              <a:rPr lang="pt-BR" sz="3800" dirty="0"/>
              <a:t>VIII - adoção de medidas visando a proteção à saúde e a segurança dos usuários; </a:t>
            </a:r>
          </a:p>
          <a:p>
            <a:pPr marL="0" indent="0">
              <a:buNone/>
            </a:pPr>
            <a:r>
              <a:rPr lang="pt-BR" sz="3800" dirty="0"/>
              <a:t>IX - autenticação de documentos pelo próprio agente público, à vista dos originais apresentados pelo usuário, vedada a exigência de reconhecimento de firma, salvo em caso de dúvida de autenticidade; </a:t>
            </a:r>
          </a:p>
          <a:p>
            <a:pPr marL="0" indent="0">
              <a:buNone/>
            </a:pPr>
            <a:r>
              <a:rPr lang="pt-BR" sz="3800" dirty="0"/>
              <a:t>X - manutenção de instalações salubres, seguras, sinalizadas, acessíveis e adequadas ao serviço e ao atendimento; </a:t>
            </a:r>
          </a:p>
          <a:p>
            <a:pPr marL="0" indent="0">
              <a:buNone/>
            </a:pPr>
            <a:r>
              <a:rPr lang="pt-BR" sz="3800" dirty="0"/>
              <a:t>XI - eliminação de formalidades e de exigências cujo custo econômico ou social seja superior ao risco envolvido; </a:t>
            </a:r>
          </a:p>
          <a:p>
            <a:pPr marL="0" indent="0">
              <a:buNone/>
            </a:pPr>
            <a:r>
              <a:rPr lang="pt-BR" sz="3800" dirty="0"/>
              <a:t>XII - observância dos códigos de ética ou de conduta aplicáveis às várias categorias de agentes públicos; </a:t>
            </a:r>
          </a:p>
          <a:p>
            <a:pPr marL="0" indent="0">
              <a:buNone/>
            </a:pPr>
            <a:r>
              <a:rPr lang="pt-BR" sz="3800" dirty="0"/>
              <a:t>XIII - aplicação de soluções tecnológicas que visem a simplificar processos e procedimentos de atendimento ao usuário e a propiciar melhores condições para o compartilhamento das informações; </a:t>
            </a:r>
          </a:p>
          <a:p>
            <a:pPr marL="0" indent="0">
              <a:buNone/>
            </a:pPr>
            <a:r>
              <a:rPr lang="pt-BR" sz="3800" dirty="0"/>
              <a:t>XIV - utilização de linguagem simples e compreensível, evitando o uso de siglas, jargões e estrangeirismos; </a:t>
            </a:r>
          </a:p>
          <a:p>
            <a:pPr marL="0" indent="0">
              <a:buNone/>
            </a:pPr>
            <a:r>
              <a:rPr lang="pt-BR" sz="3800" dirty="0"/>
              <a:t>XV - vedação da exigência de nova prova sobre fato já comprovado em documentação válida apresentada. </a:t>
            </a:r>
          </a:p>
          <a:p>
            <a:pPr marL="0" indent="0" fontAlgn="base">
              <a:buNone/>
            </a:pPr>
            <a:endParaRPr lang="pt-BR" dirty="0"/>
          </a:p>
          <a:p>
            <a:pPr fontAlgn="base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21679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018456"/>
            <a:ext cx="7986464" cy="5839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600" dirty="0"/>
              <a:t>Art. 6</a:t>
            </a:r>
            <a:r>
              <a:rPr lang="pt-BR" sz="1600" u="sng" baseline="30000" dirty="0"/>
              <a:t>o</a:t>
            </a:r>
            <a:r>
              <a:rPr lang="pt-BR" sz="1600" dirty="0"/>
              <a:t>  São direitos básicos do usuário: </a:t>
            </a:r>
          </a:p>
          <a:p>
            <a:pPr marL="0" indent="0">
              <a:buNone/>
            </a:pPr>
            <a:r>
              <a:rPr lang="pt-BR" sz="1600" dirty="0"/>
              <a:t>I - participação no acompanhamento da prestação e na avaliação dos serviços; </a:t>
            </a:r>
          </a:p>
          <a:p>
            <a:pPr marL="0" indent="0">
              <a:buNone/>
            </a:pPr>
            <a:r>
              <a:rPr lang="pt-BR" sz="1600" dirty="0"/>
              <a:t>II - obtenção e utilização dos serviços com liberdade de escolha entre os meios oferecidos e sem discriminação; </a:t>
            </a:r>
          </a:p>
          <a:p>
            <a:pPr marL="0" indent="0">
              <a:buNone/>
            </a:pPr>
            <a:r>
              <a:rPr lang="pt-BR" sz="1600" dirty="0"/>
              <a:t>III - acesso e obtenção de informações relativas à sua pessoa constantes de registros ou bancos de dados, observado o disposto no inciso X do caput do art. 5º da Constituição Federal e na Lei nº 12.527, de 18 de novembro de 2011; </a:t>
            </a:r>
          </a:p>
          <a:p>
            <a:pPr marL="0" indent="0">
              <a:buNone/>
            </a:pPr>
            <a:r>
              <a:rPr lang="pt-BR" sz="1600" dirty="0"/>
              <a:t>IV - proteção de suas informações pessoais, nos termos da Lei nº 12.527, de 18 de novembro de 2011; </a:t>
            </a:r>
          </a:p>
          <a:p>
            <a:pPr marL="0" indent="0">
              <a:buNone/>
            </a:pPr>
            <a:r>
              <a:rPr lang="pt-BR" sz="1600" dirty="0"/>
              <a:t>V - atuação integrada e sistêmica na expedição de atestados, certidões e documentos comprobatórios de regularidade; e </a:t>
            </a:r>
          </a:p>
          <a:p>
            <a:pPr marL="0" indent="0">
              <a:buNone/>
            </a:pPr>
            <a:r>
              <a:rPr lang="pt-BR" sz="1600" dirty="0"/>
              <a:t>VI - obtenção de informações precisas e de fácil acesso nos locais de prestação do serviço, assim como sua disponibilização na internet, especialmente sobre: </a:t>
            </a:r>
          </a:p>
          <a:p>
            <a:pPr marL="0" indent="0">
              <a:buNone/>
            </a:pPr>
            <a:r>
              <a:rPr lang="pt-BR" sz="1600" dirty="0"/>
              <a:t>a) horário de funcionamento das unidades administrativas; </a:t>
            </a:r>
          </a:p>
          <a:p>
            <a:pPr marL="0" indent="0">
              <a:buNone/>
            </a:pPr>
            <a:r>
              <a:rPr lang="pt-BR" sz="1600" dirty="0"/>
              <a:t>b) serviços prestados pelo órgão ou entidade, sua localização exata e a indicação do setor responsável pelo atendimento ao público; </a:t>
            </a:r>
          </a:p>
          <a:p>
            <a:pPr marL="0" indent="0">
              <a:buNone/>
            </a:pPr>
            <a:r>
              <a:rPr lang="pt-BR" sz="1600" dirty="0"/>
              <a:t>c) acesso ao agente público ou ao órgão encarregado de receber manifestações; </a:t>
            </a:r>
          </a:p>
          <a:p>
            <a:pPr marL="0" indent="0">
              <a:buNone/>
            </a:pPr>
            <a:r>
              <a:rPr lang="pt-BR" sz="1600" dirty="0"/>
              <a:t>d) situação da tramitação dos processos administrativos em que figure como interessado; e </a:t>
            </a:r>
          </a:p>
          <a:p>
            <a:pPr marL="0" indent="0">
              <a:buNone/>
            </a:pPr>
            <a:r>
              <a:rPr lang="pt-BR" sz="1600" dirty="0"/>
              <a:t>e) valor das taxas e tarifas cobradas pela prestação dos serviços, contendo informações para a compreensão exata da extensão do serviço prestado. </a:t>
            </a:r>
          </a:p>
          <a:p>
            <a:pPr marL="0" indent="0" fontAlgn="base">
              <a:buNone/>
            </a:pPr>
            <a:endParaRPr lang="pt-BR" dirty="0"/>
          </a:p>
          <a:p>
            <a:pPr fontAlgn="base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10901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685800"/>
            <a:ext cx="8208912" cy="5191472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pt-BR" b="1" dirty="0" smtClean="0"/>
              <a:t>Instrumentos de comunicação da qualidade</a:t>
            </a:r>
          </a:p>
          <a:p>
            <a:pPr marL="0" indent="0" fontAlgn="base">
              <a:buNone/>
            </a:pPr>
            <a:endParaRPr lang="pt-BR" b="1" dirty="0"/>
          </a:p>
          <a:p>
            <a:pPr fontAlgn="base"/>
            <a:r>
              <a:rPr lang="pt-BR" dirty="0" smtClean="0"/>
              <a:t>Ouvidorias independentes</a:t>
            </a:r>
          </a:p>
          <a:p>
            <a:pPr fontAlgn="base"/>
            <a:endParaRPr lang="pt-BR" dirty="0" smtClean="0"/>
          </a:p>
          <a:p>
            <a:pPr fontAlgn="base"/>
            <a:r>
              <a:rPr lang="pt-BR" dirty="0" smtClean="0"/>
              <a:t>Carta de serviços ao Usuário (Lei 13.460/17)</a:t>
            </a:r>
          </a:p>
          <a:p>
            <a:pPr marL="0" indent="0" algn="just">
              <a:buNone/>
            </a:pPr>
            <a:r>
              <a:rPr lang="pt-BR" sz="1300" dirty="0">
                <a:solidFill>
                  <a:srgbClr val="000000"/>
                </a:solidFill>
                <a:latin typeface="Arial"/>
              </a:rPr>
              <a:t>§ 3</a:t>
            </a:r>
            <a:r>
              <a:rPr lang="pt-BR" sz="1300" u="sng" baseline="30000" dirty="0">
                <a:solidFill>
                  <a:srgbClr val="000000"/>
                </a:solidFill>
                <a:latin typeface="Arial"/>
              </a:rPr>
              <a:t>o</a:t>
            </a:r>
            <a:r>
              <a:rPr lang="pt-BR" sz="1300" dirty="0">
                <a:solidFill>
                  <a:srgbClr val="000000"/>
                </a:solidFill>
                <a:latin typeface="Arial"/>
              </a:rPr>
              <a:t>  Além das informações descritas no § 2</a:t>
            </a:r>
            <a:r>
              <a:rPr lang="pt-BR" sz="1300" u="sng" baseline="30000" dirty="0">
                <a:solidFill>
                  <a:srgbClr val="000000"/>
                </a:solidFill>
                <a:latin typeface="Arial"/>
              </a:rPr>
              <a:t>o</a:t>
            </a:r>
            <a:r>
              <a:rPr lang="pt-BR" sz="1300" dirty="0">
                <a:solidFill>
                  <a:srgbClr val="000000"/>
                </a:solidFill>
                <a:latin typeface="Arial"/>
              </a:rPr>
              <a:t>, a Carta de Serviços ao Usuário deverá detalhar os compromissos e padrões de qualidade do atendimento relativos, no mínimo, aos seguintes aspectos: </a:t>
            </a:r>
          </a:p>
          <a:p>
            <a:pPr marL="0" indent="0" algn="just">
              <a:buNone/>
            </a:pPr>
            <a:r>
              <a:rPr lang="pt-BR" sz="1300" dirty="0">
                <a:solidFill>
                  <a:srgbClr val="000000"/>
                </a:solidFill>
                <a:latin typeface="Arial"/>
              </a:rPr>
              <a:t>I - prioridades de atendimento; </a:t>
            </a:r>
          </a:p>
          <a:p>
            <a:pPr marL="0" indent="0" algn="just">
              <a:buNone/>
            </a:pPr>
            <a:r>
              <a:rPr lang="pt-BR" sz="1300" dirty="0">
                <a:solidFill>
                  <a:srgbClr val="000000"/>
                </a:solidFill>
                <a:latin typeface="Arial"/>
              </a:rPr>
              <a:t>II - previsão de tempo de espera para atendimento; </a:t>
            </a:r>
          </a:p>
          <a:p>
            <a:pPr marL="0" indent="0" algn="just">
              <a:buNone/>
            </a:pPr>
            <a:r>
              <a:rPr lang="pt-BR" sz="1300" dirty="0">
                <a:solidFill>
                  <a:srgbClr val="000000"/>
                </a:solidFill>
                <a:latin typeface="Arial"/>
              </a:rPr>
              <a:t>III - mecanismos de comunicação com os usuários; </a:t>
            </a:r>
          </a:p>
          <a:p>
            <a:pPr marL="0" indent="0" algn="just">
              <a:buNone/>
            </a:pPr>
            <a:r>
              <a:rPr lang="pt-BR" sz="1300" dirty="0">
                <a:solidFill>
                  <a:srgbClr val="000000"/>
                </a:solidFill>
                <a:latin typeface="Arial"/>
              </a:rPr>
              <a:t>IV - procedimentos para receber e responder as manifestações dos usuários; e </a:t>
            </a:r>
          </a:p>
          <a:p>
            <a:pPr marL="0" indent="0" algn="just">
              <a:buNone/>
            </a:pPr>
            <a:r>
              <a:rPr lang="pt-BR" sz="1300" dirty="0">
                <a:solidFill>
                  <a:srgbClr val="000000"/>
                </a:solidFill>
                <a:latin typeface="Arial"/>
              </a:rPr>
              <a:t>V - mecanismos de consulta, por parte dos usuários, acerca do andamento do serviço solicitado e </a:t>
            </a:r>
            <a:r>
              <a:rPr lang="pt-BR" sz="1300" dirty="0" smtClean="0">
                <a:solidFill>
                  <a:srgbClr val="000000"/>
                </a:solidFill>
                <a:latin typeface="Arial"/>
              </a:rPr>
              <a:t>de eventual </a:t>
            </a:r>
            <a:r>
              <a:rPr lang="pt-BR" sz="1300" dirty="0">
                <a:solidFill>
                  <a:srgbClr val="000000"/>
                </a:solidFill>
                <a:latin typeface="Arial"/>
              </a:rPr>
              <a:t>manifestação.</a:t>
            </a:r>
            <a:r>
              <a:rPr lang="pt-BR" dirty="0">
                <a:solidFill>
                  <a:srgbClr val="000000"/>
                </a:solidFill>
                <a:latin typeface="Arial"/>
              </a:rPr>
              <a:t> </a:t>
            </a:r>
          </a:p>
          <a:p>
            <a:pPr marL="0" indent="0" fontAlgn="base">
              <a:buNone/>
            </a:pPr>
            <a:endParaRPr lang="pt-BR" dirty="0" smtClean="0"/>
          </a:p>
          <a:p>
            <a:pPr fontAlgn="base"/>
            <a:r>
              <a:rPr lang="pt-BR" dirty="0" smtClean="0"/>
              <a:t>Manifestação do administrado: consultas, opinião informal (internet), direito de petição, avaliação do serviço, acesso à informação</a:t>
            </a:r>
          </a:p>
          <a:p>
            <a:pPr fontAlgn="base"/>
            <a:endParaRPr lang="pt-BR" dirty="0"/>
          </a:p>
          <a:p>
            <a:pPr marL="0" indent="0" algn="ctr" fontAlgn="base">
              <a:buNone/>
            </a:pPr>
            <a:r>
              <a:rPr lang="pt-BR" b="1" dirty="0" smtClean="0">
                <a:sym typeface="Wingdings" panose="05000000000000000000" pitchFamily="2" charset="2"/>
              </a:rPr>
              <a:t> avaliam qualidade? </a:t>
            </a:r>
            <a:r>
              <a:rPr lang="pt-BR" b="1" dirty="0">
                <a:sym typeface="Wingdings" panose="05000000000000000000" pitchFamily="2" charset="2"/>
              </a:rPr>
              <a:t>p</a:t>
            </a:r>
            <a:r>
              <a:rPr lang="pt-BR" b="1" dirty="0" smtClean="0">
                <a:sym typeface="Wingdings" panose="05000000000000000000" pitchFamily="2" charset="2"/>
              </a:rPr>
              <a:t>romovem diálogo?</a:t>
            </a:r>
            <a:endParaRPr lang="pt-BR" b="1" dirty="0"/>
          </a:p>
          <a:p>
            <a:pPr fontAlgn="base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605243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8280920" cy="5551512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endParaRPr lang="pt-BR" dirty="0" smtClean="0"/>
          </a:p>
          <a:p>
            <a:pPr fontAlgn="base"/>
            <a:r>
              <a:rPr lang="pt-BR" sz="2800" dirty="0" smtClean="0"/>
              <a:t>Violência </a:t>
            </a:r>
            <a:r>
              <a:rPr lang="pt-BR" sz="2800" u="sng" dirty="0" smtClean="0"/>
              <a:t>no</a:t>
            </a:r>
            <a:r>
              <a:rPr lang="pt-BR" sz="2800" dirty="0" smtClean="0"/>
              <a:t> Serviço Público</a:t>
            </a:r>
          </a:p>
          <a:p>
            <a:pPr marL="0" indent="0" fontAlgn="base">
              <a:buNone/>
            </a:pPr>
            <a:r>
              <a:rPr lang="pt-BR" sz="2800" i="1" dirty="0" smtClean="0"/>
              <a:t>“na prestação de Serviços Públicos </a:t>
            </a:r>
            <a:r>
              <a:rPr lang="pt-BR" sz="2800" i="1" dirty="0"/>
              <a:t>=</a:t>
            </a:r>
            <a:r>
              <a:rPr lang="pt-BR" sz="2800" i="1" dirty="0" smtClean="0"/>
              <a:t> </a:t>
            </a:r>
            <a:r>
              <a:rPr lang="pt-BR" sz="2800" i="1" u="sng" dirty="0" smtClean="0"/>
              <a:t>Ineficácia</a:t>
            </a:r>
            <a:r>
              <a:rPr lang="pt-BR" sz="2800" i="1" dirty="0" smtClean="0"/>
              <a:t>”</a:t>
            </a:r>
          </a:p>
          <a:p>
            <a:pPr marL="0" indent="0" fontAlgn="base">
              <a:buNone/>
            </a:pPr>
            <a:endParaRPr lang="pt-BR" sz="2800" i="1" dirty="0" smtClean="0"/>
          </a:p>
          <a:p>
            <a:pPr lvl="2" fontAlgn="base">
              <a:buFont typeface="Wingdings"/>
              <a:buChar char="à"/>
            </a:pPr>
            <a:r>
              <a:rPr lang="pt-BR" sz="2600" dirty="0" smtClean="0">
                <a:sym typeface="Wingdings" panose="05000000000000000000" pitchFamily="2" charset="2"/>
              </a:rPr>
              <a:t> afastamento da razão de ser</a:t>
            </a:r>
          </a:p>
          <a:p>
            <a:pPr lvl="2" fontAlgn="base">
              <a:buFont typeface="Wingdings"/>
              <a:buChar char="à"/>
            </a:pPr>
            <a:r>
              <a:rPr lang="pt-BR" sz="2600" dirty="0">
                <a:sym typeface="Wingdings" panose="05000000000000000000" pitchFamily="2" charset="2"/>
              </a:rPr>
              <a:t> </a:t>
            </a:r>
            <a:r>
              <a:rPr lang="pt-BR" sz="2600" dirty="0" smtClean="0">
                <a:sym typeface="Wingdings" panose="05000000000000000000" pitchFamily="2" charset="2"/>
              </a:rPr>
              <a:t>manutenção de invisibilidades</a:t>
            </a:r>
          </a:p>
          <a:p>
            <a:pPr lvl="2" fontAlgn="base">
              <a:buFont typeface="Wingdings"/>
              <a:buChar char="à"/>
            </a:pPr>
            <a:r>
              <a:rPr lang="pt-BR" sz="2600" dirty="0">
                <a:sym typeface="Wingdings" panose="05000000000000000000" pitchFamily="2" charset="2"/>
              </a:rPr>
              <a:t> </a:t>
            </a:r>
            <a:r>
              <a:rPr lang="pt-BR" sz="2600" dirty="0" smtClean="0">
                <a:sym typeface="Wingdings" panose="05000000000000000000" pitchFamily="2" charset="2"/>
              </a:rPr>
              <a:t>criação ou reforço de estigmas</a:t>
            </a:r>
            <a:endParaRPr lang="pt-BR" sz="2600" dirty="0" smtClean="0"/>
          </a:p>
          <a:p>
            <a:pPr fontAlgn="base"/>
            <a:endParaRPr lang="pt-BR" sz="2800" dirty="0"/>
          </a:p>
          <a:p>
            <a:pPr fontAlgn="base"/>
            <a:r>
              <a:rPr lang="pt-BR" sz="2800" dirty="0" smtClean="0"/>
              <a:t>Violência </a:t>
            </a:r>
            <a:r>
              <a:rPr lang="pt-BR" sz="2800" u="sng" dirty="0" smtClean="0"/>
              <a:t>pelo</a:t>
            </a:r>
            <a:r>
              <a:rPr lang="pt-BR" sz="2800" dirty="0" smtClean="0"/>
              <a:t> Serviço Público</a:t>
            </a:r>
          </a:p>
          <a:p>
            <a:pPr marL="0" indent="0" fontAlgn="base">
              <a:buNone/>
            </a:pPr>
            <a:r>
              <a:rPr lang="pt-BR" sz="2800" i="1" dirty="0" smtClean="0"/>
              <a:t>“violência institucional = </a:t>
            </a:r>
            <a:r>
              <a:rPr lang="pt-BR" sz="2800" i="1" u="sng" dirty="0" smtClean="0"/>
              <a:t>Estado de Coisas Inconstitucional/ Estado de Polícia</a:t>
            </a:r>
            <a:r>
              <a:rPr lang="pt-BR" sz="2800" i="1" dirty="0" smtClean="0"/>
              <a:t>”</a:t>
            </a:r>
          </a:p>
          <a:p>
            <a:pPr marL="0" indent="0" fontAlgn="base">
              <a:buNone/>
            </a:pPr>
            <a:endParaRPr lang="pt-BR" sz="2800" i="1" dirty="0" smtClean="0"/>
          </a:p>
          <a:p>
            <a:pPr lvl="2" fontAlgn="base">
              <a:buFont typeface="Wingdings"/>
              <a:buChar char="à"/>
            </a:pPr>
            <a:r>
              <a:rPr lang="pt-BR" sz="2600" dirty="0">
                <a:sym typeface="Wingdings" panose="05000000000000000000" pitchFamily="2" charset="2"/>
              </a:rPr>
              <a:t> déficit democrático </a:t>
            </a:r>
            <a:r>
              <a:rPr lang="pt-BR" sz="2600" dirty="0" smtClean="0">
                <a:sym typeface="Wingdings" panose="05000000000000000000" pitchFamily="2" charset="2"/>
              </a:rPr>
              <a:t>(violência política)</a:t>
            </a:r>
            <a:endParaRPr lang="pt-BR" sz="2600" dirty="0">
              <a:sym typeface="Wingdings" panose="05000000000000000000" pitchFamily="2" charset="2"/>
            </a:endParaRPr>
          </a:p>
          <a:p>
            <a:pPr lvl="2" fontAlgn="base">
              <a:buFont typeface="Wingdings"/>
              <a:buChar char="à"/>
            </a:pPr>
            <a:r>
              <a:rPr lang="pt-BR" sz="2600" dirty="0" smtClean="0">
                <a:sym typeface="Wingdings" panose="05000000000000000000" pitchFamily="2" charset="2"/>
              </a:rPr>
              <a:t> oficialização </a:t>
            </a:r>
            <a:r>
              <a:rPr lang="pt-BR" sz="2600" dirty="0">
                <a:sym typeface="Wingdings" panose="05000000000000000000" pitchFamily="2" charset="2"/>
              </a:rPr>
              <a:t>da </a:t>
            </a:r>
            <a:r>
              <a:rPr lang="pt-BR" sz="2600" dirty="0" smtClean="0">
                <a:sym typeface="Wingdings" panose="05000000000000000000" pitchFamily="2" charset="2"/>
              </a:rPr>
              <a:t>ilegitimidade</a:t>
            </a:r>
          </a:p>
          <a:p>
            <a:pPr lvl="2" fontAlgn="base">
              <a:buFont typeface="Wingdings"/>
              <a:buChar char="à"/>
            </a:pPr>
            <a:r>
              <a:rPr lang="pt-BR" sz="2600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pt-BR" sz="2600" dirty="0">
                <a:sym typeface="Wingdings" panose="05000000000000000000" pitchFamily="2" charset="2"/>
              </a:rPr>
              <a:t>disciplina e normalização</a:t>
            </a:r>
            <a:endParaRPr lang="pt-BR" sz="2600" dirty="0"/>
          </a:p>
          <a:p>
            <a:pPr fontAlgn="base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51541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9147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pt-BR" b="1" dirty="0" smtClean="0"/>
              <a:t>Situações </a:t>
            </a:r>
            <a:r>
              <a:rPr lang="pt-BR" b="1" dirty="0"/>
              <a:t>em que pode haver violação </a:t>
            </a:r>
            <a:r>
              <a:rPr lang="pt-BR" b="1" u="sng" dirty="0" smtClean="0"/>
              <a:t>pelo</a:t>
            </a:r>
            <a:r>
              <a:rPr lang="pt-BR" b="1" dirty="0" smtClean="0"/>
              <a:t> Serviço</a:t>
            </a:r>
          </a:p>
          <a:p>
            <a:pPr marL="0" indent="0" fontAlgn="base">
              <a:buNone/>
            </a:pPr>
            <a:endParaRPr lang="pt-BR" b="1" dirty="0"/>
          </a:p>
          <a:p>
            <a:pPr fontAlgn="base"/>
            <a:r>
              <a:rPr lang="pt-BR" dirty="0" smtClean="0"/>
              <a:t>Segurança </a:t>
            </a:r>
            <a:r>
              <a:rPr lang="pt-BR" dirty="0"/>
              <a:t>Pública: Força vs. </a:t>
            </a:r>
            <a:r>
              <a:rPr lang="pt-BR" dirty="0" smtClean="0"/>
              <a:t>Violência (Hannah Arendt), </a:t>
            </a:r>
            <a:r>
              <a:rPr lang="pt-BR" dirty="0"/>
              <a:t>serviço de segurança </a:t>
            </a:r>
            <a:r>
              <a:rPr lang="pt-BR" dirty="0" smtClean="0"/>
              <a:t>(inteligência) versus </a:t>
            </a:r>
            <a:r>
              <a:rPr lang="pt-BR" dirty="0"/>
              <a:t>atuação da polícia </a:t>
            </a:r>
            <a:r>
              <a:rPr lang="pt-BR" dirty="0" smtClean="0"/>
              <a:t>ostensiva (visibilidade da Força)</a:t>
            </a:r>
          </a:p>
          <a:p>
            <a:pPr marL="0" indent="0" fontAlgn="base">
              <a:buNone/>
            </a:pPr>
            <a:endParaRPr lang="pt-BR" dirty="0" smtClean="0"/>
          </a:p>
          <a:p>
            <a:pPr fontAlgn="base"/>
            <a:r>
              <a:rPr lang="pt-BR" dirty="0" smtClean="0"/>
              <a:t>Situação Carcerária: “Estado de Coisas Inconstitucional”; violência é pressuposto e justificativa ato; ADPF 347/DF</a:t>
            </a:r>
          </a:p>
          <a:p>
            <a:pPr marL="0" indent="0" fontAlgn="base">
              <a:buNone/>
            </a:pPr>
            <a:endParaRPr lang="pt-BR" dirty="0" smtClean="0"/>
          </a:p>
          <a:p>
            <a:pPr lvl="2" fontAlgn="base">
              <a:buFont typeface="Wingdings" panose="05000000000000000000" pitchFamily="2" charset="2"/>
              <a:buChar char="Ø"/>
            </a:pPr>
            <a:r>
              <a:rPr lang="pt-BR" dirty="0" smtClean="0"/>
              <a:t> constatação </a:t>
            </a:r>
            <a:r>
              <a:rPr lang="pt-BR" dirty="0"/>
              <a:t>de violações generalizadas, contínuas e sistemáticas de direitos </a:t>
            </a:r>
            <a:r>
              <a:rPr lang="pt-BR" dirty="0" smtClean="0"/>
              <a:t>fundamentais</a:t>
            </a:r>
          </a:p>
          <a:p>
            <a:pPr lvl="2" fontAlgn="base">
              <a:buFont typeface="Wingdings" panose="05000000000000000000" pitchFamily="2" charset="2"/>
              <a:buChar char="Ø"/>
            </a:pPr>
            <a:r>
              <a:rPr lang="pt-BR" dirty="0" smtClean="0"/>
              <a:t> violação </a:t>
            </a:r>
            <a:r>
              <a:rPr lang="pt-BR" dirty="0"/>
              <a:t>massiva de direitos das populações vulneráveis em face das omissões do poder público</a:t>
            </a:r>
            <a:endParaRPr lang="pt-BR" dirty="0" smtClean="0"/>
          </a:p>
          <a:p>
            <a:pPr fontAlgn="base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40704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685800"/>
            <a:ext cx="7770440" cy="61722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pt-BR" b="1" dirty="0"/>
              <a:t>Situações em que pode haver violação </a:t>
            </a:r>
            <a:r>
              <a:rPr lang="pt-BR" b="1" u="sng" dirty="0"/>
              <a:t>no</a:t>
            </a:r>
            <a:r>
              <a:rPr lang="pt-BR" b="1" dirty="0"/>
              <a:t> </a:t>
            </a:r>
            <a:r>
              <a:rPr lang="pt-BR" b="1" dirty="0" smtClean="0"/>
              <a:t>Serviço</a:t>
            </a:r>
          </a:p>
          <a:p>
            <a:pPr marL="0" indent="0" fontAlgn="base">
              <a:buNone/>
            </a:pPr>
            <a:endParaRPr lang="pt-BR" b="1" dirty="0"/>
          </a:p>
          <a:p>
            <a:pPr fontAlgn="base"/>
            <a:r>
              <a:rPr lang="pt-BR" dirty="0"/>
              <a:t>Exigências </a:t>
            </a:r>
            <a:r>
              <a:rPr lang="pt-BR" dirty="0" smtClean="0"/>
              <a:t>indevidas: processo </a:t>
            </a:r>
            <a:r>
              <a:rPr lang="pt-BR" dirty="0"/>
              <a:t>administrativo, </a:t>
            </a:r>
            <a:r>
              <a:rPr lang="pt-BR" dirty="0" smtClean="0"/>
              <a:t>código de contribuintes, poder de polícia </a:t>
            </a:r>
            <a:endParaRPr lang="pt-BR" dirty="0" smtClean="0"/>
          </a:p>
          <a:p>
            <a:pPr marL="0" indent="0" fontAlgn="base">
              <a:buNone/>
            </a:pPr>
            <a:r>
              <a:rPr lang="pt-BR" dirty="0" smtClean="0"/>
              <a:t> </a:t>
            </a:r>
            <a:endParaRPr lang="pt-BR" dirty="0"/>
          </a:p>
          <a:p>
            <a:pPr marL="0" indent="0" algn="just" fontAlgn="base">
              <a:buNone/>
            </a:pPr>
            <a:r>
              <a:rPr lang="pt-BR" i="1" dirty="0" smtClean="0"/>
              <a:t>Exemplos: </a:t>
            </a:r>
            <a:r>
              <a:rPr lang="pt-BR" dirty="0" smtClean="0"/>
              <a:t>depósito recursal prévio (Súmula Vinculante 21), vista dos autos somente na repartição pública e prática de atos durante dia de expediente normal (Lei do Processo Administrativo Tributário SP), cópias autenticadas...</a:t>
            </a:r>
            <a:endParaRPr lang="pt-BR" dirty="0" smtClean="0"/>
          </a:p>
          <a:p>
            <a:pPr marL="0" indent="0" fontAlgn="base">
              <a:buNone/>
            </a:pPr>
            <a:endParaRPr lang="pt-BR" dirty="0"/>
          </a:p>
          <a:p>
            <a:pPr fontAlgn="base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22257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836712"/>
            <a:ext cx="7543800" cy="5040560"/>
          </a:xfrm>
        </p:spPr>
        <p:txBody>
          <a:bodyPr>
            <a:normAutofit/>
          </a:bodyPr>
          <a:lstStyle/>
          <a:p>
            <a:pPr fontAlgn="base"/>
            <a:r>
              <a:rPr lang="pt-BR" dirty="0"/>
              <a:t>Exigências justificadas + pessoas vulneráveis: pobreza, vulnerabilidade situacional, vulnerabilidade informacional</a:t>
            </a:r>
          </a:p>
          <a:p>
            <a:pPr marL="0" indent="0" fontAlgn="base">
              <a:buNone/>
            </a:pPr>
            <a:r>
              <a:rPr lang="pt-BR" dirty="0"/>
              <a:t> </a:t>
            </a:r>
          </a:p>
          <a:p>
            <a:pPr marL="0" indent="0" algn="just" fontAlgn="base">
              <a:buNone/>
            </a:pPr>
            <a:r>
              <a:rPr lang="pt-BR" i="1" dirty="0"/>
              <a:t>Exemplos: ignorar Nome Social no </a:t>
            </a:r>
            <a:r>
              <a:rPr lang="pt-BR" i="1" dirty="0" smtClean="0"/>
              <a:t>atendimento </a:t>
            </a:r>
            <a:r>
              <a:rPr lang="pt-BR" dirty="0" smtClean="0">
                <a:latin typeface="AR ESSENCE" panose="02000000000000000000" pitchFamily="2" charset="0"/>
              </a:rPr>
              <a:t>(</a:t>
            </a:r>
            <a:r>
              <a:rPr lang="pt-BR" u="sng" dirty="0" smtClean="0">
                <a:latin typeface="AR ESSENCE" panose="02000000000000000000" pitchFamily="2" charset="0"/>
              </a:rPr>
              <a:t>Decreto</a:t>
            </a:r>
            <a:r>
              <a:rPr lang="pt-BR" dirty="0" smtClean="0">
                <a:latin typeface="AR ESSENCE" panose="02000000000000000000" pitchFamily="2" charset="0"/>
              </a:rPr>
              <a:t> </a:t>
            </a:r>
            <a:r>
              <a:rPr lang="pt-BR" u="sng" dirty="0" smtClean="0">
                <a:latin typeface="AR ESSENCE" panose="02000000000000000000" pitchFamily="2" charset="0"/>
              </a:rPr>
              <a:t>federal</a:t>
            </a:r>
            <a:r>
              <a:rPr lang="pt-BR" dirty="0" smtClean="0">
                <a:latin typeface="AR ESSENCE" panose="02000000000000000000" pitchFamily="2" charset="0"/>
              </a:rPr>
              <a:t> nº 8727/16)</a:t>
            </a:r>
            <a:r>
              <a:rPr lang="pt-BR" i="1" dirty="0" smtClean="0"/>
              <a:t>; deslocamentos </a:t>
            </a:r>
            <a:r>
              <a:rPr lang="pt-BR" i="1" dirty="0"/>
              <a:t>desnecessários para cumprimento de </a:t>
            </a:r>
            <a:r>
              <a:rPr lang="pt-BR" i="1" dirty="0" smtClean="0"/>
              <a:t>exigências; falta de acessibilidade nos prédios públicos; </a:t>
            </a:r>
            <a:r>
              <a:rPr lang="pt-BR" i="1" dirty="0"/>
              <a:t>discriminação em edifícios públicos em razão de situação de pobreza, cor, orientação sexual, </a:t>
            </a:r>
            <a:r>
              <a:rPr lang="pt-BR" i="1" dirty="0" smtClean="0"/>
              <a:t>gênero (trajes “condignos”).</a:t>
            </a:r>
            <a:endParaRPr lang="pt-BR" i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67133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6033668" cy="2421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2933700"/>
            <a:ext cx="61341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860" y="3924300"/>
            <a:ext cx="6846279" cy="728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2" y="4656914"/>
            <a:ext cx="57816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272077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00" y="548680"/>
            <a:ext cx="8717600" cy="58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75986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91472"/>
          </a:xfrm>
        </p:spPr>
        <p:txBody>
          <a:bodyPr>
            <a:normAutofit/>
          </a:bodyPr>
          <a:lstStyle/>
          <a:p>
            <a:pPr fontAlgn="base"/>
            <a:r>
              <a:rPr lang="pt-BR" dirty="0" smtClean="0"/>
              <a:t>Serviços </a:t>
            </a:r>
            <a:r>
              <a:rPr lang="pt-BR" dirty="0" smtClean="0"/>
              <a:t>de </a:t>
            </a:r>
            <a:r>
              <a:rPr lang="pt-BR" dirty="0" smtClean="0"/>
              <a:t>Saúde e Educação: precariedade das instalações; equipamentos públicos </a:t>
            </a:r>
            <a:r>
              <a:rPr lang="pt-BR" dirty="0" smtClean="0"/>
              <a:t>obsoletos; falta de vagas</a:t>
            </a:r>
            <a:endParaRPr lang="pt-BR" dirty="0" smtClean="0"/>
          </a:p>
          <a:p>
            <a:pPr marL="0" indent="0" fontAlgn="base">
              <a:buNone/>
            </a:pPr>
            <a:endParaRPr lang="pt-BR" dirty="0" smtClean="0"/>
          </a:p>
          <a:p>
            <a:pPr fontAlgn="base"/>
            <a:r>
              <a:rPr lang="pt-BR" dirty="0" smtClean="0"/>
              <a:t>Serviços Sociais/ Assistência </a:t>
            </a:r>
            <a:r>
              <a:rPr lang="pt-BR" dirty="0" smtClean="0"/>
              <a:t>Social/ Defensoria </a:t>
            </a:r>
            <a:r>
              <a:rPr lang="pt-BR" dirty="0" smtClean="0"/>
              <a:t>Pública: limitação de orçamento; limitação de despesas </a:t>
            </a:r>
            <a:r>
              <a:rPr lang="pt-BR" u="sng" dirty="0" smtClean="0"/>
              <a:t>= não priorização</a:t>
            </a:r>
          </a:p>
          <a:p>
            <a:pPr marL="0" indent="0" fontAlgn="base">
              <a:buNone/>
            </a:pPr>
            <a:endParaRPr lang="pt-BR" u="sng" dirty="0" smtClean="0"/>
          </a:p>
          <a:p>
            <a:pPr marL="0" indent="0" algn="ctr" fontAlgn="base">
              <a:buNone/>
            </a:pPr>
            <a:r>
              <a:rPr lang="pt-BR" b="1" dirty="0" smtClean="0">
                <a:sym typeface="Wingdings" panose="05000000000000000000" pitchFamily="2" charset="2"/>
              </a:rPr>
              <a:t> Tratamento diferenciado para serviços sociais</a:t>
            </a:r>
            <a:endParaRPr lang="pt-BR" b="1" dirty="0" smtClean="0"/>
          </a:p>
          <a:p>
            <a:pPr fontAlgn="base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38024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692696"/>
            <a:ext cx="8460432" cy="5112568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pt-BR" sz="2800" b="1" dirty="0" smtClean="0"/>
              <a:t>Apresentação</a:t>
            </a:r>
          </a:p>
          <a:p>
            <a:pPr marL="0" indent="0" algn="ctr" fontAlgn="base">
              <a:buNone/>
            </a:pPr>
            <a:endParaRPr lang="pt-BR" sz="2800" b="1" dirty="0" smtClean="0"/>
          </a:p>
          <a:p>
            <a:pPr marL="0" indent="0" fontAlgn="base">
              <a:buNone/>
            </a:pPr>
            <a:endParaRPr lang="pt-BR" sz="2800" b="1" dirty="0" smtClean="0"/>
          </a:p>
          <a:p>
            <a:pPr fontAlgn="base"/>
            <a:r>
              <a:rPr lang="en-US" sz="2800" dirty="0" smtClean="0"/>
              <a:t>Meu </a:t>
            </a:r>
            <a:r>
              <a:rPr lang="en-US" sz="2800" dirty="0" err="1" smtClean="0"/>
              <a:t>tema</a:t>
            </a:r>
            <a:r>
              <a:rPr lang="en-US" sz="2800" dirty="0" smtClean="0"/>
              <a:t> de </a:t>
            </a:r>
            <a:r>
              <a:rPr lang="en-US" sz="2800" dirty="0" err="1" smtClean="0"/>
              <a:t>dissertação</a:t>
            </a:r>
            <a:endParaRPr lang="en-US" sz="2800" dirty="0" smtClean="0"/>
          </a:p>
          <a:p>
            <a:pPr fontAlgn="base"/>
            <a:endParaRPr lang="pt-BR" sz="2800" dirty="0"/>
          </a:p>
          <a:p>
            <a:pPr fontAlgn="base"/>
            <a:r>
              <a:rPr lang="en-US" sz="2800" dirty="0" err="1" smtClean="0"/>
              <a:t>Discussão</a:t>
            </a:r>
            <a:r>
              <a:rPr lang="en-US" sz="2800" dirty="0" smtClean="0"/>
              <a:t>: </a:t>
            </a:r>
            <a:r>
              <a:rPr lang="en-US" sz="2800" dirty="0" err="1" smtClean="0"/>
              <a:t>problemática</a:t>
            </a:r>
            <a:r>
              <a:rPr lang="en-US" sz="2800" dirty="0" smtClean="0"/>
              <a:t> </a:t>
            </a:r>
            <a:r>
              <a:rPr lang="en-US" sz="2800" dirty="0" err="1" smtClean="0"/>
              <a:t>sobre</a:t>
            </a:r>
            <a:r>
              <a:rPr lang="en-US" sz="2800" dirty="0" smtClean="0"/>
              <a:t> a </a:t>
            </a:r>
            <a:r>
              <a:rPr lang="en-US" sz="2800" dirty="0" err="1" smtClean="0"/>
              <a:t>violência</a:t>
            </a:r>
            <a:endParaRPr lang="en-US" sz="2800" dirty="0" smtClean="0"/>
          </a:p>
          <a:p>
            <a:pPr fontAlgn="base"/>
            <a:endParaRPr lang="en-US" sz="2800" dirty="0" smtClean="0"/>
          </a:p>
          <a:p>
            <a:pPr fontAlgn="base"/>
            <a:r>
              <a:rPr lang="en-US" sz="2800" dirty="0" err="1"/>
              <a:t>E</a:t>
            </a:r>
            <a:r>
              <a:rPr lang="en-US" sz="2800" dirty="0" err="1" smtClean="0"/>
              <a:t>scopo</a:t>
            </a:r>
            <a:r>
              <a:rPr lang="en-US" sz="2800" dirty="0" smtClean="0"/>
              <a:t> dos </a:t>
            </a:r>
            <a:r>
              <a:rPr lang="en-US" sz="2800" dirty="0" err="1" smtClean="0"/>
              <a:t>serviços</a:t>
            </a:r>
            <a:r>
              <a:rPr lang="en-US" sz="2800" dirty="0" smtClean="0"/>
              <a:t> </a:t>
            </a:r>
            <a:r>
              <a:rPr lang="en-US" sz="2800" dirty="0" err="1" smtClean="0"/>
              <a:t>públicos</a:t>
            </a:r>
            <a:r>
              <a:rPr lang="en-US" sz="2800" dirty="0" smtClean="0"/>
              <a:t> e </a:t>
            </a:r>
            <a:r>
              <a:rPr lang="en-US" sz="2800" dirty="0" err="1" smtClean="0"/>
              <a:t>efetividade</a:t>
            </a:r>
            <a:endParaRPr lang="en-US" sz="2800" dirty="0" smtClean="0"/>
          </a:p>
          <a:p>
            <a:pPr marL="0" indent="0" fontAlgn="base">
              <a:buNone/>
            </a:pPr>
            <a:endParaRPr lang="en-US" sz="2000" dirty="0"/>
          </a:p>
          <a:p>
            <a:pPr marL="0" indent="0" fontAlgn="base">
              <a:buNone/>
            </a:pPr>
            <a:endParaRPr lang="pt-BR" sz="2000" dirty="0"/>
          </a:p>
          <a:p>
            <a:pPr marL="0" indent="0" fontAlgn="base">
              <a:buNone/>
            </a:pPr>
            <a:endParaRPr lang="pt-BR" sz="2000" dirty="0" smtClean="0"/>
          </a:p>
          <a:p>
            <a:pPr fontAlgn="base"/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13987196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91472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endParaRPr lang="pt-BR" sz="4800" b="1" dirty="0" smtClean="0"/>
          </a:p>
          <a:p>
            <a:pPr marL="0" indent="0" algn="ctr" fontAlgn="base">
              <a:buNone/>
            </a:pPr>
            <a:r>
              <a:rPr lang="pt-BR" sz="4800" b="1" dirty="0" smtClean="0"/>
              <a:t>Outros Casos....?</a:t>
            </a:r>
            <a:endParaRPr lang="pt-BR" sz="4800" b="1" dirty="0"/>
          </a:p>
          <a:p>
            <a:pPr marL="0" indent="0" algn="ctr" fontAlgn="base">
              <a:buNone/>
            </a:pPr>
            <a:endParaRPr lang="pt-BR" b="1" dirty="0" smtClean="0"/>
          </a:p>
          <a:p>
            <a:pPr marL="0" indent="0" algn="ctr" fontAlgn="base">
              <a:buNone/>
            </a:pPr>
            <a:endParaRPr lang="pt-BR" b="1" dirty="0" smtClean="0"/>
          </a:p>
          <a:p>
            <a:pPr marL="0" indent="0" fontAlgn="base">
              <a:buNone/>
            </a:pPr>
            <a:endParaRPr lang="pt-BR" b="1" dirty="0"/>
          </a:p>
          <a:p>
            <a:pPr fontAlgn="base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20631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8496944" cy="446449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pt-BR" b="1" dirty="0" smtClean="0"/>
              <a:t>Contrapartidas do Estado</a:t>
            </a:r>
          </a:p>
          <a:p>
            <a:pPr marL="0" indent="0" fontAlgn="base">
              <a:buNone/>
            </a:pPr>
            <a:endParaRPr lang="pt-BR" b="1" dirty="0"/>
          </a:p>
          <a:p>
            <a:pPr fontAlgn="base"/>
            <a:r>
              <a:rPr lang="pt-BR" dirty="0" smtClean="0"/>
              <a:t>Discurso de Lei e </a:t>
            </a:r>
            <a:r>
              <a:rPr lang="pt-BR" dirty="0" smtClean="0"/>
              <a:t>Ordem</a:t>
            </a:r>
          </a:p>
          <a:p>
            <a:pPr fontAlgn="base"/>
            <a:r>
              <a:rPr lang="pt-BR" dirty="0" smtClean="0"/>
              <a:t>Fé Pública dos Agentes Estatais (PM como testemunha da acusação do crime que ele mesmo flagrou...)</a:t>
            </a:r>
            <a:endParaRPr lang="pt-BR" dirty="0" smtClean="0"/>
          </a:p>
          <a:p>
            <a:pPr fontAlgn="base"/>
            <a:r>
              <a:rPr lang="pt-BR" i="1" dirty="0" smtClean="0"/>
              <a:t>Reserva do Possível</a:t>
            </a:r>
          </a:p>
          <a:p>
            <a:pPr fontAlgn="base"/>
            <a:r>
              <a:rPr lang="pt-BR" i="1" dirty="0" smtClean="0"/>
              <a:t>Sobrepujamento do </a:t>
            </a:r>
            <a:r>
              <a:rPr lang="pt-BR" i="1" dirty="0" smtClean="0"/>
              <a:t>Retrocesso Social e do Mínimo Existencial </a:t>
            </a:r>
          </a:p>
          <a:p>
            <a:pPr fontAlgn="base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97816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91472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pt-BR" dirty="0" smtClean="0"/>
              <a:t>OBRIGADO!</a:t>
            </a:r>
          </a:p>
          <a:p>
            <a:pPr marL="0" indent="0" algn="ctr" fontAlgn="base">
              <a:buNone/>
            </a:pPr>
            <a:endParaRPr lang="pt-BR" dirty="0"/>
          </a:p>
          <a:p>
            <a:pPr marL="0" indent="0" algn="ctr" fontAlgn="base">
              <a:buNone/>
            </a:pPr>
            <a:r>
              <a:rPr lang="pt-BR" dirty="0" smtClean="0"/>
              <a:t>alexandreperesrodrigues@oabsp.org.br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16094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836712"/>
            <a:ext cx="7543800" cy="6408712"/>
          </a:xfrm>
        </p:spPr>
        <p:txBody>
          <a:bodyPr>
            <a:normAutofit fontScale="47500" lnSpcReduction="20000"/>
          </a:bodyPr>
          <a:lstStyle/>
          <a:p>
            <a:pPr marL="0" indent="0" fontAlgn="base">
              <a:buNone/>
            </a:pPr>
            <a:r>
              <a:rPr lang="pt-BR" b="1" dirty="0" smtClean="0"/>
              <a:t>BIBLIOGRAFIA</a:t>
            </a:r>
          </a:p>
          <a:p>
            <a:pPr marL="0" indent="0" fontAlgn="base">
              <a:buNone/>
            </a:pPr>
            <a:endParaRPr lang="pt-BR" b="1" dirty="0"/>
          </a:p>
          <a:p>
            <a:pPr marL="0" indent="0">
              <a:buNone/>
            </a:pPr>
            <a:r>
              <a:rPr lang="pt-BR" sz="2500" dirty="0"/>
              <a:t>ARENDT, Hannah. </a:t>
            </a:r>
            <a:r>
              <a:rPr lang="pt-BR" sz="2500" i="1" dirty="0"/>
              <a:t>A condição humana</a:t>
            </a:r>
            <a:r>
              <a:rPr lang="pt-BR" sz="2500" dirty="0"/>
              <a:t>, 10ª ed., São Paulo: Manole, </a:t>
            </a:r>
            <a:r>
              <a:rPr lang="pt-BR" sz="2500" dirty="0" smtClean="0"/>
              <a:t>2005.</a:t>
            </a:r>
          </a:p>
          <a:p>
            <a:pPr marL="0" indent="0">
              <a:buNone/>
            </a:pPr>
            <a:endParaRPr lang="pt-BR" sz="2500" dirty="0"/>
          </a:p>
          <a:p>
            <a:pPr marL="0" indent="0">
              <a:buNone/>
            </a:pPr>
            <a:r>
              <a:rPr lang="pt-BR" sz="2500" dirty="0" smtClean="0"/>
              <a:t>ARISTOTELES     </a:t>
            </a:r>
            <a:r>
              <a:rPr lang="pt-BR" sz="2500" dirty="0"/>
              <a:t>A política.  Trad. Roberto Leal </a:t>
            </a:r>
            <a:r>
              <a:rPr lang="pt-BR" sz="2500" dirty="0" err="1"/>
              <a:t>ferreira</a:t>
            </a:r>
            <a:r>
              <a:rPr lang="pt-BR" sz="2500" dirty="0"/>
              <a:t>.  S Paulo: Martins Fontes, </a:t>
            </a:r>
            <a:r>
              <a:rPr lang="pt-BR" sz="2500" dirty="0" smtClean="0"/>
              <a:t>1991</a:t>
            </a:r>
          </a:p>
          <a:p>
            <a:pPr marL="0" indent="0">
              <a:buNone/>
            </a:pPr>
            <a:endParaRPr lang="pt-BR" sz="2500" dirty="0"/>
          </a:p>
          <a:p>
            <a:pPr marL="0" indent="0" fontAlgn="base">
              <a:buNone/>
            </a:pPr>
            <a:r>
              <a:rPr lang="pt-BR" sz="2500" dirty="0"/>
              <a:t>BAUMAN, </a:t>
            </a:r>
            <a:r>
              <a:rPr lang="pt-BR" sz="2500" dirty="0" err="1"/>
              <a:t>Zygmunt</a:t>
            </a:r>
            <a:r>
              <a:rPr lang="pt-BR" sz="2500" dirty="0"/>
              <a:t>    O mal-estar da pós-modernidade.  Trad. Mauro Gama, Claudia Martinelli Gama,  Rio de </a:t>
            </a:r>
            <a:r>
              <a:rPr lang="pt-BR" sz="2500" dirty="0" err="1"/>
              <a:t>Janeiro:Zahar</a:t>
            </a:r>
            <a:r>
              <a:rPr lang="pt-BR" sz="2500" dirty="0"/>
              <a:t>, </a:t>
            </a:r>
            <a:r>
              <a:rPr lang="pt-BR" sz="2500" dirty="0" smtClean="0"/>
              <a:t>1998</a:t>
            </a:r>
          </a:p>
          <a:p>
            <a:pPr marL="0" indent="0" fontAlgn="base">
              <a:buNone/>
            </a:pPr>
            <a:endParaRPr lang="pt-BR" sz="2500" dirty="0" smtClean="0"/>
          </a:p>
          <a:p>
            <a:pPr marL="0" indent="0" fontAlgn="base">
              <a:buNone/>
            </a:pPr>
            <a:r>
              <a:rPr lang="pt-BR" sz="2500" dirty="0"/>
              <a:t>BOBBIO, Norberto. A era dos direitos.  Trad. Carlos Nelson Coutinho;  Apresentação: Celso Lafer,  Rio de </a:t>
            </a:r>
            <a:r>
              <a:rPr lang="pt-BR" sz="2500" dirty="0" err="1"/>
              <a:t>Janeiro:Elsevier</a:t>
            </a:r>
            <a:r>
              <a:rPr lang="pt-BR" sz="2500" dirty="0"/>
              <a:t>, 2004.</a:t>
            </a:r>
          </a:p>
          <a:p>
            <a:pPr marL="0" indent="0" fontAlgn="base">
              <a:buNone/>
            </a:pPr>
            <a:endParaRPr lang="pt-BR" sz="2500" b="1" dirty="0"/>
          </a:p>
          <a:p>
            <a:pPr marL="0" indent="0" fontAlgn="base">
              <a:buNone/>
            </a:pPr>
            <a:r>
              <a:rPr lang="pt-BR" sz="2500" dirty="0"/>
              <a:t>CANOTILHO, J.J. Gomes. Direito constitucional e teoria da constituição. </a:t>
            </a:r>
            <a:r>
              <a:rPr lang="pt-BR" sz="2500" dirty="0" err="1"/>
              <a:t>Coimbra:Almedina</a:t>
            </a:r>
            <a:r>
              <a:rPr lang="pt-BR" sz="2500" dirty="0"/>
              <a:t>, 1997</a:t>
            </a:r>
            <a:r>
              <a:rPr lang="pt-BR" sz="2500" dirty="0" smtClean="0"/>
              <a:t>.</a:t>
            </a:r>
          </a:p>
          <a:p>
            <a:pPr marL="0" indent="0" fontAlgn="base">
              <a:buNone/>
            </a:pPr>
            <a:endParaRPr lang="pt-BR" sz="2500" dirty="0"/>
          </a:p>
          <a:p>
            <a:pPr marL="0" indent="0">
              <a:buNone/>
            </a:pPr>
            <a:r>
              <a:rPr lang="pt-BR" sz="2500" dirty="0"/>
              <a:t>COMPARATO, </a:t>
            </a:r>
            <a:r>
              <a:rPr lang="pt-BR" sz="2500" dirty="0" smtClean="0"/>
              <a:t>Fabio. Afirmação </a:t>
            </a:r>
            <a:r>
              <a:rPr lang="pt-BR" sz="2500" dirty="0"/>
              <a:t>histórica dos direitos humanos,  S </a:t>
            </a:r>
            <a:r>
              <a:rPr lang="pt-BR" sz="2500" dirty="0" err="1"/>
              <a:t>Paulo:Saraiva</a:t>
            </a:r>
            <a:r>
              <a:rPr lang="pt-BR" sz="2500" dirty="0"/>
              <a:t>, 1999</a:t>
            </a:r>
            <a:r>
              <a:rPr lang="pt-BR" sz="2500" dirty="0" smtClean="0"/>
              <a:t>.</a:t>
            </a:r>
          </a:p>
          <a:p>
            <a:pPr marL="0" indent="0">
              <a:buNone/>
            </a:pPr>
            <a:endParaRPr lang="pt-BR" sz="2500" dirty="0"/>
          </a:p>
          <a:p>
            <a:pPr marL="0" indent="0">
              <a:buNone/>
            </a:pPr>
            <a:r>
              <a:rPr lang="pt-BR" sz="2500" dirty="0"/>
              <a:t>DALLARI, Dalmo de Abreu       Elementos de teoria geral do estado, S Paulo: Saraiva, </a:t>
            </a:r>
            <a:r>
              <a:rPr lang="pt-BR" sz="2500" dirty="0" smtClean="0"/>
              <a:t>2010.</a:t>
            </a:r>
          </a:p>
          <a:p>
            <a:pPr marL="0" indent="0">
              <a:buNone/>
            </a:pPr>
            <a:endParaRPr lang="pt-BR" sz="2500" dirty="0"/>
          </a:p>
          <a:p>
            <a:pPr marL="0" indent="0">
              <a:buNone/>
            </a:pPr>
            <a:r>
              <a:rPr lang="pt-BR" sz="2500" dirty="0"/>
              <a:t>FERREIRA FILHO, Manoel Gonçalves   Curso de direito constitucional,  S Paulo: Saraiva, 2012</a:t>
            </a:r>
            <a:r>
              <a:rPr lang="pt-BR" sz="2500" dirty="0" smtClean="0"/>
              <a:t>.</a:t>
            </a:r>
          </a:p>
          <a:p>
            <a:pPr marL="0" indent="0">
              <a:buNone/>
            </a:pPr>
            <a:endParaRPr lang="pt-BR" sz="2500" dirty="0" smtClean="0"/>
          </a:p>
          <a:p>
            <a:pPr marL="0" indent="0">
              <a:buNone/>
            </a:pPr>
            <a:r>
              <a:rPr lang="pt-BR" sz="2500" dirty="0" smtClean="0"/>
              <a:t>FOUCAULT</a:t>
            </a:r>
            <a:r>
              <a:rPr lang="pt-BR" sz="2500" dirty="0"/>
              <a:t>, Michel   Microfísica do poder.  Org. e Tradução de Roberto machado.  Rio de Janeiro:  Edições Graal, 1984</a:t>
            </a:r>
            <a:r>
              <a:rPr lang="pt-BR" sz="2500" dirty="0" smtClean="0"/>
              <a:t>.</a:t>
            </a:r>
          </a:p>
          <a:p>
            <a:pPr marL="0" indent="0">
              <a:buNone/>
            </a:pPr>
            <a:endParaRPr lang="pt-BR" sz="2500" dirty="0"/>
          </a:p>
          <a:p>
            <a:pPr marL="0" indent="0">
              <a:buNone/>
            </a:pPr>
            <a:r>
              <a:rPr lang="pt-BR" sz="2500" dirty="0"/>
              <a:t>LAFER, Celso   A reconstrução dos direitos humanos,  S Paulo: Companhia das Letras, 1998.</a:t>
            </a:r>
          </a:p>
          <a:p>
            <a:pPr marL="0" indent="0">
              <a:buNone/>
            </a:pPr>
            <a:endParaRPr lang="pt-BR" sz="2500" dirty="0" smtClean="0"/>
          </a:p>
          <a:p>
            <a:pPr marL="0" indent="0">
              <a:buNone/>
            </a:pPr>
            <a:r>
              <a:rPr lang="pt-BR" sz="2500" dirty="0"/>
              <a:t>MEDAUAR, Odete. Direito Administrativo Moderno, 16ª ed., São Paulo: RT, 2012</a:t>
            </a:r>
            <a:r>
              <a:rPr lang="pt-BR" sz="2500" dirty="0" smtClean="0"/>
              <a:t>.</a:t>
            </a:r>
          </a:p>
          <a:p>
            <a:pPr marL="0" indent="0">
              <a:buNone/>
            </a:pPr>
            <a:endParaRPr lang="pt-BR" sz="2500" dirty="0"/>
          </a:p>
          <a:p>
            <a:pPr marL="0" indent="0">
              <a:buNone/>
            </a:pPr>
            <a:r>
              <a:rPr lang="pt-BR" sz="2500" dirty="0"/>
              <a:t>PRUDENTE, Eunice Aparecida de </a:t>
            </a:r>
            <a:r>
              <a:rPr lang="pt-BR" sz="2500" dirty="0" smtClean="0"/>
              <a:t>Jesus. Direito </a:t>
            </a:r>
            <a:r>
              <a:rPr lang="pt-BR" sz="2500" dirty="0"/>
              <a:t>à personalidade integral – cidadania plena. Tese de </a:t>
            </a:r>
            <a:r>
              <a:rPr lang="pt-BR" sz="2500" dirty="0" err="1"/>
              <a:t>douturado</a:t>
            </a:r>
            <a:r>
              <a:rPr lang="pt-BR" sz="2500" dirty="0"/>
              <a:t>. Área Direito do Estado. Faculdade de Direito da Universidade de São Paulo. Professor Orientador: Dalmo de Abreu Dallari, 126 p., 1996</a:t>
            </a:r>
            <a:r>
              <a:rPr lang="pt-BR" sz="2500" dirty="0" smtClean="0"/>
              <a:t>.</a:t>
            </a:r>
          </a:p>
          <a:p>
            <a:pPr marL="0" indent="0">
              <a:buNone/>
            </a:pPr>
            <a:endParaRPr lang="pt-BR" sz="2500" dirty="0"/>
          </a:p>
          <a:p>
            <a:pPr marL="0" indent="0">
              <a:buNone/>
            </a:pPr>
            <a:r>
              <a:rPr lang="pt-BR" sz="2500" dirty="0"/>
              <a:t>______________     Educação em direitos – um caminho para a igualdade racial.  IN  Revista Brasileira de Filosofia, (Homenagem Professor  Celso Lafer),  ano 60. N. 236, já-</a:t>
            </a:r>
            <a:r>
              <a:rPr lang="pt-BR" sz="2500" dirty="0" err="1"/>
              <a:t>jun</a:t>
            </a:r>
            <a:r>
              <a:rPr lang="pt-BR" sz="2500" dirty="0"/>
              <a:t>, 2011, p. 35-69.</a:t>
            </a:r>
          </a:p>
          <a:p>
            <a:pPr marL="0" indent="0">
              <a:buNone/>
            </a:pPr>
            <a:endParaRPr lang="pt-BR" sz="2500" dirty="0" smtClean="0"/>
          </a:p>
          <a:p>
            <a:pPr marL="0" indent="0">
              <a:buNone/>
            </a:pPr>
            <a:r>
              <a:rPr lang="pt-BR" sz="2500" dirty="0"/>
              <a:t>SALET, Ingo Wolfgang.  A EFICÁCIA DOS DIREITO FUNDAMENTAIS.  Porto Alegre: Livraria do Advogado Editora, 2006</a:t>
            </a:r>
          </a:p>
          <a:p>
            <a:pPr marL="0" indent="0">
              <a:buNone/>
            </a:pPr>
            <a:endParaRPr lang="pt-BR" dirty="0"/>
          </a:p>
          <a:p>
            <a:pPr marL="0" indent="0" fontAlgn="base">
              <a:buNone/>
            </a:pPr>
            <a:endParaRPr lang="pt-BR" dirty="0"/>
          </a:p>
          <a:p>
            <a:pPr marL="0" indent="0" fontAlgn="base">
              <a:buNone/>
            </a:pPr>
            <a:endParaRPr lang="pt-BR" b="1" dirty="0" smtClean="0"/>
          </a:p>
          <a:p>
            <a:pPr marL="0" indent="0" algn="ctr" fontAlgn="base">
              <a:buNone/>
            </a:pPr>
            <a:endParaRPr lang="pt-BR" b="1" dirty="0" smtClean="0"/>
          </a:p>
          <a:p>
            <a:pPr marL="0" indent="0" fontAlgn="base">
              <a:buNone/>
            </a:pPr>
            <a:endParaRPr lang="pt-BR" b="1" dirty="0"/>
          </a:p>
          <a:p>
            <a:pPr fontAlgn="base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35453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548680"/>
            <a:ext cx="7543800" cy="5472608"/>
          </a:xfrm>
        </p:spPr>
        <p:txBody>
          <a:bodyPr>
            <a:normAutofit lnSpcReduction="10000"/>
          </a:bodyPr>
          <a:lstStyle/>
          <a:p>
            <a:pPr marL="0" indent="0" algn="ctr" fontAlgn="base">
              <a:buNone/>
            </a:pPr>
            <a:r>
              <a:rPr lang="pt-BR" sz="2800" b="1" dirty="0"/>
              <a:t>A</a:t>
            </a:r>
            <a:r>
              <a:rPr lang="pt-BR" sz="2800" b="1" dirty="0" smtClean="0"/>
              <a:t>dequação </a:t>
            </a:r>
            <a:r>
              <a:rPr lang="pt-BR" sz="2800" b="1" dirty="0"/>
              <a:t>do tema</a:t>
            </a:r>
            <a:r>
              <a:rPr lang="en-US" sz="2800" b="1" dirty="0" smtClean="0"/>
              <a:t>​</a:t>
            </a:r>
          </a:p>
          <a:p>
            <a:pPr marL="0" indent="0" fontAlgn="base">
              <a:buNone/>
            </a:pPr>
            <a:endParaRPr lang="en-US" sz="2800" b="1" dirty="0" smtClean="0"/>
          </a:p>
          <a:p>
            <a:pPr marL="0" indent="0" fontAlgn="base">
              <a:buNone/>
            </a:pPr>
            <a:r>
              <a:rPr lang="en-US" sz="3300" b="1" i="1" dirty="0" err="1" smtClean="0">
                <a:solidFill>
                  <a:srgbClr val="FF0000"/>
                </a:solidFill>
              </a:rPr>
              <a:t>Violência</a:t>
            </a:r>
            <a:r>
              <a:rPr lang="en-US" sz="3300" b="1" i="1" dirty="0" smtClean="0">
                <a:solidFill>
                  <a:srgbClr val="FF0000"/>
                </a:solidFill>
              </a:rPr>
              <a:t> …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</a:p>
          <a:p>
            <a:pPr marL="0" indent="0" fontAlgn="base">
              <a:buNone/>
            </a:pPr>
            <a:endParaRPr lang="en-US" sz="2800" b="1" i="1" dirty="0" smtClean="0">
              <a:solidFill>
                <a:srgbClr val="FF0000"/>
              </a:solidFill>
            </a:endParaRPr>
          </a:p>
          <a:p>
            <a:pPr fontAlgn="base"/>
            <a:r>
              <a:rPr lang="pt-BR" sz="2800" dirty="0" smtClean="0"/>
              <a:t>Hannah </a:t>
            </a:r>
            <a:r>
              <a:rPr lang="pt-BR" sz="2800" dirty="0"/>
              <a:t>Arendt: </a:t>
            </a:r>
            <a:r>
              <a:rPr lang="pt-BR" sz="2800" dirty="0" smtClean="0"/>
              <a:t>violência </a:t>
            </a:r>
            <a:r>
              <a:rPr lang="pt-BR" sz="2800" dirty="0"/>
              <a:t>é recurso de persuasão </a:t>
            </a:r>
            <a:r>
              <a:rPr lang="pt-BR" sz="2800" dirty="0" smtClean="0"/>
              <a:t>dos </a:t>
            </a:r>
            <a:r>
              <a:rPr lang="pt-BR" sz="2800" dirty="0"/>
              <a:t>bárbaros </a:t>
            </a:r>
            <a:r>
              <a:rPr lang="pt-BR" sz="2800" dirty="0" smtClean="0"/>
              <a:t>enquanto </a:t>
            </a:r>
            <a:r>
              <a:rPr lang="pt-BR" sz="2800" dirty="0"/>
              <a:t>que </a:t>
            </a:r>
            <a:r>
              <a:rPr lang="pt-BR" sz="2800" dirty="0" smtClean="0"/>
              <a:t>discurso é recurso de </a:t>
            </a:r>
            <a:r>
              <a:rPr lang="pt-BR" sz="2800" dirty="0"/>
              <a:t>persuasão para os gregos (política</a:t>
            </a:r>
            <a:r>
              <a:rPr lang="pt-BR" sz="2800" dirty="0" smtClean="0"/>
              <a:t>). Governar </a:t>
            </a:r>
            <a:r>
              <a:rPr lang="pt-BR" sz="2800" dirty="0"/>
              <a:t>pela violência = </a:t>
            </a:r>
            <a:r>
              <a:rPr lang="pt-BR" sz="2800" dirty="0" smtClean="0"/>
              <a:t>tirania</a:t>
            </a:r>
          </a:p>
          <a:p>
            <a:pPr marL="0" indent="0" fontAlgn="base">
              <a:buNone/>
            </a:pPr>
            <a:endParaRPr lang="pt-BR" sz="2800" dirty="0" smtClean="0"/>
          </a:p>
          <a:p>
            <a:pPr fontAlgn="base"/>
            <a:r>
              <a:rPr lang="pt-BR" sz="2800" dirty="0" smtClean="0"/>
              <a:t>Nível </a:t>
            </a:r>
            <a:r>
              <a:rPr lang="pt-BR" sz="2800" dirty="0"/>
              <a:t>de violência “aceito” e “</a:t>
            </a:r>
            <a:r>
              <a:rPr lang="pt-BR" sz="2800" dirty="0" smtClean="0"/>
              <a:t>tolerado”: há algum nível de violência na convivência? Violência é condição de existência do Estado?</a:t>
            </a:r>
            <a:endParaRPr lang="pt-BR" sz="2800" dirty="0"/>
          </a:p>
          <a:p>
            <a:pPr fontAlgn="base"/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1201053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548680"/>
            <a:ext cx="7848872" cy="583264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sz="2800" b="1" dirty="0" smtClean="0"/>
          </a:p>
          <a:p>
            <a:pPr fontAlgn="base"/>
            <a:r>
              <a:rPr lang="pt-BR" sz="2800" dirty="0" smtClean="0"/>
              <a:t>Violência é invadir o outro com a intenção de destruí-lo ou subjugá-lo</a:t>
            </a:r>
          </a:p>
          <a:p>
            <a:pPr fontAlgn="base"/>
            <a:endParaRPr lang="pt-BR" sz="2800" dirty="0"/>
          </a:p>
          <a:p>
            <a:pPr fontAlgn="base"/>
            <a:r>
              <a:rPr lang="pt-BR" sz="2800" dirty="0"/>
              <a:t>Polissemia: diversidade de manifestações </a:t>
            </a:r>
          </a:p>
          <a:p>
            <a:pPr marL="0" indent="0" fontAlgn="base">
              <a:buNone/>
            </a:pPr>
            <a:endParaRPr lang="pt-BR" sz="2800" dirty="0" smtClean="0"/>
          </a:p>
          <a:p>
            <a:pPr fontAlgn="base"/>
            <a:r>
              <a:rPr lang="pt-BR" sz="2800" dirty="0" smtClean="0"/>
              <a:t>Abuso. Perversidade. Excesso.</a:t>
            </a:r>
          </a:p>
          <a:p>
            <a:pPr marL="0" indent="0" fontAlgn="base">
              <a:buNone/>
            </a:pPr>
            <a:endParaRPr lang="pt-BR" sz="2800" dirty="0" smtClean="0"/>
          </a:p>
          <a:p>
            <a:pPr fontAlgn="base"/>
            <a:r>
              <a:rPr lang="pt-BR" sz="2800" dirty="0" smtClean="0"/>
              <a:t>Violar = descumprimento de diretrizes</a:t>
            </a:r>
          </a:p>
          <a:p>
            <a:pPr marL="0" indent="0" algn="r" fontAlgn="base">
              <a:buNone/>
            </a:pPr>
            <a:r>
              <a:rPr lang="en-US" sz="4800" b="1" i="1" dirty="0" smtClean="0">
                <a:solidFill>
                  <a:srgbClr val="FF0000"/>
                </a:solidFill>
              </a:rPr>
              <a:t>+ ….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7633952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476672"/>
            <a:ext cx="7543800" cy="576064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800" b="1" i="1" dirty="0" smtClean="0">
                <a:solidFill>
                  <a:srgbClr val="FF0000"/>
                </a:solidFill>
              </a:rPr>
              <a:t>…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Serviços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Públicos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endParaRPr lang="en-US" sz="2800" b="1" i="1" dirty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endParaRPr lang="en-US" sz="2800" b="1" dirty="0"/>
          </a:p>
          <a:p>
            <a:pPr fontAlgn="base"/>
            <a:r>
              <a:rPr lang="pt-BR" sz="2800" dirty="0" smtClean="0"/>
              <a:t>Em </a:t>
            </a:r>
            <a:r>
              <a:rPr lang="pt-BR" sz="2800" dirty="0"/>
              <a:t>s</a:t>
            </a:r>
            <a:r>
              <a:rPr lang="pt-BR" sz="2800" dirty="0" smtClean="0"/>
              <a:t>entido amplo: função estatal prestada na forma de ações/ comodidades </a:t>
            </a:r>
          </a:p>
          <a:p>
            <a:pPr fontAlgn="base"/>
            <a:endParaRPr lang="pt-BR" sz="2800" dirty="0" smtClean="0"/>
          </a:p>
          <a:p>
            <a:pPr algn="just" fontAlgn="base"/>
            <a:r>
              <a:rPr lang="pt-BR" sz="2800" dirty="0" smtClean="0"/>
              <a:t>Conceito técnico = atividade de interesse público (“</a:t>
            </a:r>
            <a:r>
              <a:rPr lang="pt-BR" sz="2800" dirty="0"/>
              <a:t>utilidades”) + </a:t>
            </a:r>
            <a:r>
              <a:rPr lang="pt-BR" sz="2800" dirty="0" smtClean="0"/>
              <a:t>prestada pelo </a:t>
            </a:r>
            <a:r>
              <a:rPr lang="pt-BR" sz="2800" dirty="0"/>
              <a:t>Estado (ou quem o represente) + em atendimento a </a:t>
            </a:r>
            <a:r>
              <a:rPr lang="pt-BR" sz="2800" dirty="0" smtClean="0"/>
              <a:t>regras específicas (regime jurídico) </a:t>
            </a:r>
          </a:p>
          <a:p>
            <a:pPr marL="0" indent="0" algn="just" fontAlgn="base">
              <a:buNone/>
            </a:pPr>
            <a:endParaRPr lang="pt-BR" sz="2800" dirty="0"/>
          </a:p>
          <a:p>
            <a:pPr fontAlgn="base"/>
            <a:r>
              <a:rPr lang="pt-BR" sz="2800" dirty="0" smtClean="0"/>
              <a:t>Razão </a:t>
            </a:r>
            <a:r>
              <a:rPr lang="pt-BR" sz="2800" dirty="0" smtClean="0"/>
              <a:t>de ser dos Serviços Públicos: </a:t>
            </a:r>
            <a:r>
              <a:rPr lang="pt-BR" sz="2800" i="1" dirty="0" smtClean="0"/>
              <a:t>necessidade </a:t>
            </a:r>
            <a:r>
              <a:rPr lang="pt-BR" sz="2800" i="1" dirty="0" smtClean="0"/>
              <a:t>fática ou obrigação </a:t>
            </a:r>
            <a:r>
              <a:rPr lang="pt-BR" sz="2800" i="1" dirty="0" smtClean="0"/>
              <a:t>constitucional</a:t>
            </a:r>
            <a:endParaRPr lang="pt-BR" sz="2800" i="1" dirty="0"/>
          </a:p>
        </p:txBody>
      </p:sp>
    </p:spTree>
    <p:extLst>
      <p:ext uri="{BB962C8B-B14F-4D97-AF65-F5344CB8AC3E}">
        <p14:creationId xmlns:p14="http://schemas.microsoft.com/office/powerpoint/2010/main" val="39222981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0"/>
            <a:ext cx="7770440" cy="6858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Serviço Público </a:t>
            </a:r>
            <a:r>
              <a:rPr lang="pt-BR" sz="2800" dirty="0" smtClean="0"/>
              <a:t>como </a:t>
            </a:r>
            <a:r>
              <a:rPr lang="pt-BR" sz="2800" dirty="0" smtClean="0"/>
              <a:t>atividade econômica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 algn="ctr">
              <a:buNone/>
            </a:pPr>
            <a:r>
              <a:rPr lang="pt-BR" sz="2000" dirty="0" smtClean="0"/>
              <a:t>Art</a:t>
            </a:r>
            <a:r>
              <a:rPr lang="pt-BR" sz="2000" dirty="0"/>
              <a:t>. 175. Incumbe ao Poder Público, na forma da lei, diretamente ou sob regime de concessão ou permissão, sempre através de licitação, a prestação de serviços públicos</a:t>
            </a:r>
            <a:r>
              <a:rPr lang="pt-BR" sz="2000" dirty="0" smtClean="0"/>
              <a:t>.</a:t>
            </a:r>
          </a:p>
          <a:p>
            <a:pPr marL="0" indent="0" algn="ctr">
              <a:buNone/>
            </a:pPr>
            <a:endParaRPr lang="pt-BR" sz="2000" dirty="0"/>
          </a:p>
          <a:p>
            <a:pPr marL="0" indent="0" algn="ctr">
              <a:buNone/>
            </a:pPr>
            <a:r>
              <a:rPr lang="pt-BR" sz="2000" dirty="0"/>
              <a:t>Art. 173. Ressalvados os casos previstos nesta Constituição, a exploração direta de atividade econômica pelo Estado só será permitida quando necessária aos imperativos da segurança nacional ou a relevante interesse coletivo, conforme definidos em lei</a:t>
            </a:r>
            <a:endParaRPr lang="pt-BR" sz="2000" dirty="0" smtClean="0"/>
          </a:p>
          <a:p>
            <a:pPr marL="0" indent="0" algn="ctr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600" i="1" dirty="0" smtClean="0">
                <a:sym typeface="Wingdings" panose="05000000000000000000" pitchFamily="2" charset="2"/>
              </a:rPr>
              <a:t> </a:t>
            </a:r>
            <a:r>
              <a:rPr lang="pt-BR" sz="2600" i="1" dirty="0" smtClean="0"/>
              <a:t>Em sentido amplo ou sentido estrito: há sempre uma comodidade prestada direta ou indireta ao particular</a:t>
            </a:r>
            <a:endParaRPr lang="pt-BR" sz="2600" i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22257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623520"/>
          </a:xfrm>
        </p:spPr>
        <p:txBody>
          <a:bodyPr>
            <a:normAutofit/>
          </a:bodyPr>
          <a:lstStyle/>
          <a:p>
            <a:pPr fontAlgn="base"/>
            <a:r>
              <a:rPr lang="pt-BR" sz="2800" dirty="0" smtClean="0"/>
              <a:t>Seminários Anteriores: violência sobre grupos ou categorias de indivíduos (Subjetivo)</a:t>
            </a:r>
          </a:p>
          <a:p>
            <a:pPr fontAlgn="base"/>
            <a:endParaRPr lang="pt-BR" sz="2800" dirty="0" smtClean="0"/>
          </a:p>
          <a:p>
            <a:pPr fontAlgn="base"/>
            <a:endParaRPr lang="pt-BR" sz="2800" dirty="0"/>
          </a:p>
          <a:p>
            <a:pPr fontAlgn="base"/>
            <a:r>
              <a:rPr lang="pt-BR" sz="2800" dirty="0" smtClean="0"/>
              <a:t>Seminário Atual: violência em situações ou por meio de instituições (Objetiva)</a:t>
            </a:r>
          </a:p>
          <a:p>
            <a:pPr marL="0" indent="0" fontAlgn="base">
              <a:buNone/>
            </a:pPr>
            <a:endParaRPr lang="pt-BR" dirty="0" smtClean="0"/>
          </a:p>
          <a:p>
            <a:pPr marL="0" indent="0" algn="ctr" fontAlgn="base">
              <a:buNone/>
            </a:pPr>
            <a:r>
              <a:rPr lang="pt-BR" b="1" dirty="0" smtClean="0">
                <a:sym typeface="Wingdings" panose="05000000000000000000" pitchFamily="2" charset="2"/>
              </a:rPr>
              <a:t> TRANSVERSALIDADE</a:t>
            </a: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22257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8064896" cy="5191472"/>
          </a:xfrm>
        </p:spPr>
        <p:txBody>
          <a:bodyPr>
            <a:normAutofit/>
          </a:bodyPr>
          <a:lstStyle/>
          <a:p>
            <a:pPr marL="0" lvl="0" indent="0" algn="ctr" fontAlgn="base">
              <a:buClr>
                <a:srgbClr val="AD0101"/>
              </a:buClr>
              <a:buNone/>
            </a:pPr>
            <a:r>
              <a:rPr lang="pt-BR" sz="2800" b="1" dirty="0" smtClean="0">
                <a:solidFill>
                  <a:srgbClr val="303030"/>
                </a:solidFill>
              </a:rPr>
              <a:t>Sugestão de </a:t>
            </a:r>
            <a:r>
              <a:rPr lang="en-US" sz="2800" b="1" dirty="0" smtClean="0">
                <a:solidFill>
                  <a:srgbClr val="303030"/>
                </a:solidFill>
              </a:rPr>
              <a:t>​</a:t>
            </a:r>
            <a:r>
              <a:rPr lang="en-US" sz="2800" b="1" dirty="0" err="1" smtClean="0">
                <a:solidFill>
                  <a:srgbClr val="303030"/>
                </a:solidFill>
              </a:rPr>
              <a:t>Classificação</a:t>
            </a:r>
            <a:endParaRPr lang="en-US" sz="2800" b="1" dirty="0" smtClean="0">
              <a:solidFill>
                <a:srgbClr val="303030"/>
              </a:solidFill>
            </a:endParaRPr>
          </a:p>
          <a:p>
            <a:pPr marL="0" lvl="0" indent="0" algn="ctr" fontAlgn="base">
              <a:buClr>
                <a:srgbClr val="AD0101"/>
              </a:buClr>
              <a:buNone/>
            </a:pPr>
            <a:endParaRPr lang="en-US" sz="2800" b="1" dirty="0">
              <a:solidFill>
                <a:srgbClr val="303030"/>
              </a:solidFill>
            </a:endParaRPr>
          </a:p>
          <a:p>
            <a:pPr marL="0" indent="0" fontAlgn="base">
              <a:buNone/>
            </a:pPr>
            <a:endParaRPr lang="pt-BR" dirty="0" smtClean="0"/>
          </a:p>
          <a:p>
            <a:pPr fontAlgn="base"/>
            <a:r>
              <a:rPr lang="pt-BR" sz="2800" dirty="0" smtClean="0"/>
              <a:t>Violência </a:t>
            </a:r>
            <a:r>
              <a:rPr lang="pt-BR" sz="2800" u="sng" dirty="0" smtClean="0"/>
              <a:t>no</a:t>
            </a:r>
            <a:r>
              <a:rPr lang="pt-BR" sz="2800" dirty="0" smtClean="0"/>
              <a:t> Serviço Público</a:t>
            </a:r>
          </a:p>
          <a:p>
            <a:pPr marL="0" indent="0" fontAlgn="base">
              <a:buNone/>
            </a:pPr>
            <a:r>
              <a:rPr lang="pt-BR" sz="2800" i="1" dirty="0" smtClean="0"/>
              <a:t>“na prestação de Serviços Públicos</a:t>
            </a:r>
            <a:r>
              <a:rPr lang="pt-BR" sz="2800" dirty="0" smtClean="0"/>
              <a:t>” = DURANTE</a:t>
            </a:r>
          </a:p>
          <a:p>
            <a:pPr marL="0" indent="0" fontAlgn="base">
              <a:buNone/>
            </a:pPr>
            <a:endParaRPr lang="pt-BR" sz="2800" i="1" u="sng" dirty="0"/>
          </a:p>
          <a:p>
            <a:pPr marL="0" indent="0" fontAlgn="base">
              <a:buNone/>
            </a:pPr>
            <a:r>
              <a:rPr lang="pt-BR" sz="2800" dirty="0" smtClean="0"/>
              <a:t>Violência </a:t>
            </a:r>
            <a:r>
              <a:rPr lang="pt-BR" sz="2800" u="sng" dirty="0" smtClean="0"/>
              <a:t>pelo</a:t>
            </a:r>
            <a:r>
              <a:rPr lang="pt-BR" sz="2800" dirty="0" smtClean="0"/>
              <a:t> Serviço Público</a:t>
            </a:r>
          </a:p>
          <a:p>
            <a:pPr marL="0" indent="0" fontAlgn="base">
              <a:buNone/>
            </a:pPr>
            <a:r>
              <a:rPr lang="pt-BR" sz="2800" i="1" dirty="0" smtClean="0"/>
              <a:t>“através do serviço público” </a:t>
            </a:r>
            <a:r>
              <a:rPr lang="pt-BR" sz="2800" dirty="0" smtClean="0"/>
              <a:t>= POR MEIO DE</a:t>
            </a:r>
            <a:endParaRPr lang="pt-BR" sz="2800" dirty="0">
              <a:solidFill>
                <a:srgbClr val="00B050"/>
              </a:solidFill>
            </a:endParaRPr>
          </a:p>
          <a:p>
            <a:pPr fontAlgn="base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71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6264696"/>
          </a:xfrm>
        </p:spPr>
        <p:txBody>
          <a:bodyPr>
            <a:normAutofit fontScale="85000" lnSpcReduction="20000"/>
          </a:bodyPr>
          <a:lstStyle/>
          <a:p>
            <a:pPr marL="0" indent="0" algn="ctr" fontAlgn="base">
              <a:buNone/>
            </a:pPr>
            <a:r>
              <a:rPr lang="pt-BR" sz="2800" b="1" dirty="0"/>
              <a:t>Paradigmas de conformidade dos serviços públicos</a:t>
            </a:r>
          </a:p>
          <a:p>
            <a:pPr fontAlgn="base"/>
            <a:r>
              <a:rPr lang="pt-BR" dirty="0"/>
              <a:t>Lei 8987, CDC, Lei </a:t>
            </a:r>
            <a:r>
              <a:rPr lang="pt-BR" dirty="0" smtClean="0"/>
              <a:t>13.460/17</a:t>
            </a:r>
          </a:p>
          <a:p>
            <a:pPr fontAlgn="base"/>
            <a:r>
              <a:rPr lang="pt-BR" dirty="0"/>
              <a:t>Suficiência</a:t>
            </a:r>
            <a:r>
              <a:rPr lang="pt-BR" dirty="0" smtClean="0"/>
              <a:t>?</a:t>
            </a:r>
          </a:p>
          <a:p>
            <a:pPr fontAlgn="base"/>
            <a:endParaRPr lang="pt-BR" sz="2000" dirty="0"/>
          </a:p>
          <a:p>
            <a:pPr marL="0" indent="0" fontAlgn="base">
              <a:buNone/>
            </a:pPr>
            <a:r>
              <a:rPr lang="pt-BR" sz="2000" dirty="0" smtClean="0"/>
              <a:t>Constituição Federal</a:t>
            </a:r>
          </a:p>
          <a:p>
            <a:pPr marL="0" indent="0" fontAlgn="base">
              <a:buNone/>
            </a:pPr>
            <a:r>
              <a:rPr lang="pt-BR" sz="2000" dirty="0" smtClean="0"/>
              <a:t>Artigo 37</a:t>
            </a:r>
            <a:r>
              <a:rPr lang="pt-BR" sz="2000" dirty="0"/>
              <a:t> </a:t>
            </a:r>
            <a:r>
              <a:rPr lang="pt-BR" sz="2000" dirty="0" smtClean="0"/>
              <a:t>(...) § </a:t>
            </a:r>
            <a:r>
              <a:rPr lang="pt-BR" sz="2000" dirty="0"/>
              <a:t>3º A lei disciplinará as formas de participação do usuário na administração pública direta e indireta, regulando especialmente</a:t>
            </a:r>
            <a:r>
              <a:rPr lang="pt-BR" sz="2000" dirty="0" smtClean="0"/>
              <a:t>:</a:t>
            </a:r>
            <a:endParaRPr lang="pt-BR" sz="2000" dirty="0"/>
          </a:p>
          <a:p>
            <a:pPr marL="0" indent="0" fontAlgn="base">
              <a:buNone/>
            </a:pPr>
            <a:r>
              <a:rPr lang="pt-BR" sz="2000" dirty="0"/>
              <a:t>I - as reclamações relativas à prestação dos serviços públicos em geral, asseguradas a manutenção de serviços de atendimento ao usuário e a avaliação periódica, externa e interna, da qualidade dos serviços;                      </a:t>
            </a:r>
          </a:p>
          <a:p>
            <a:pPr marL="0" indent="0" fontAlgn="base">
              <a:buNone/>
            </a:pPr>
            <a:r>
              <a:rPr lang="pt-BR" sz="2000" dirty="0"/>
              <a:t>II - o acesso dos usuários a registros administrativos e a informações sobre atos de governo, observado o disposto no art. 5º, X e XXXIII</a:t>
            </a:r>
            <a:r>
              <a:rPr lang="pt-BR" sz="2000" dirty="0" smtClean="0"/>
              <a:t>;</a:t>
            </a:r>
            <a:endParaRPr lang="pt-BR" sz="2000" dirty="0"/>
          </a:p>
          <a:p>
            <a:pPr marL="0" indent="0" fontAlgn="base">
              <a:buNone/>
            </a:pPr>
            <a:r>
              <a:rPr lang="pt-BR" sz="2000" dirty="0"/>
              <a:t>III - a disciplina da representação contra o exercício negligente ou abusivo de cargo, emprego ou função na administração pública. </a:t>
            </a:r>
          </a:p>
          <a:p>
            <a:pPr marL="0" indent="0" fontAlgn="base">
              <a:buNone/>
            </a:pPr>
            <a:endParaRPr lang="pt-BR" sz="2000" dirty="0"/>
          </a:p>
          <a:p>
            <a:pPr marL="0" indent="0" fontAlgn="base">
              <a:buNone/>
            </a:pPr>
            <a:r>
              <a:rPr lang="pt-BR" sz="2000" dirty="0" smtClean="0"/>
              <a:t>Lei 8987/95</a:t>
            </a:r>
          </a:p>
          <a:p>
            <a:pPr marL="0" indent="0">
              <a:buNone/>
            </a:pPr>
            <a:r>
              <a:rPr lang="pt-BR" sz="2000" dirty="0" smtClean="0"/>
              <a:t>Art</a:t>
            </a:r>
            <a:r>
              <a:rPr lang="pt-BR" sz="2000" dirty="0"/>
              <a:t>. 6</a:t>
            </a:r>
            <a:r>
              <a:rPr lang="pt-BR" sz="2000" u="sng" baseline="30000" dirty="0"/>
              <a:t>o</a:t>
            </a:r>
            <a:r>
              <a:rPr lang="pt-BR" sz="2000" dirty="0"/>
              <a:t> </a:t>
            </a:r>
            <a:r>
              <a:rPr lang="pt-BR" sz="2000" dirty="0" smtClean="0"/>
              <a:t> (...)</a:t>
            </a:r>
            <a:r>
              <a:rPr lang="pt-BR" sz="2000" dirty="0"/>
              <a:t>  § 1</a:t>
            </a:r>
            <a:r>
              <a:rPr lang="pt-BR" sz="2000" u="sng" baseline="30000" dirty="0"/>
              <a:t>o</a:t>
            </a:r>
            <a:r>
              <a:rPr lang="pt-BR" sz="2000" dirty="0"/>
              <a:t> Serviço adequado é o que satisfaz as condições de regularidade, continuidade, eficiência, segurança, atualidade, generalidade, cortesia na sua prestação e modicidade das tarifas</a:t>
            </a:r>
            <a:r>
              <a:rPr lang="pt-BR" sz="2000" dirty="0" smtClean="0"/>
              <a:t>.</a:t>
            </a:r>
          </a:p>
          <a:p>
            <a:endParaRPr lang="pt-BR" dirty="0"/>
          </a:p>
          <a:p>
            <a:pPr marL="0" indent="0" fontAlgn="base">
              <a:buNone/>
            </a:pPr>
            <a:r>
              <a:rPr lang="pt-BR" sz="2000" dirty="0"/>
              <a:t>Lei 8078/90</a:t>
            </a:r>
          </a:p>
          <a:p>
            <a:pPr marL="0" indent="0" fontAlgn="base">
              <a:buNone/>
            </a:pPr>
            <a:r>
              <a:rPr lang="pt-BR" sz="2000" dirty="0" smtClean="0"/>
              <a:t>Art</a:t>
            </a:r>
            <a:r>
              <a:rPr lang="pt-BR" sz="2000" dirty="0"/>
              <a:t>. 22. Os órgãos públicos, por si ou suas empresas, concessionárias, permissionárias ou sob qualquer outra forma de empreendimento, são obrigados a fornecer serviços adequados, eficientes, seguros e, quanto aos essenciais, contínuos</a:t>
            </a:r>
            <a:r>
              <a:rPr lang="pt-BR" sz="2000" dirty="0" smtClean="0"/>
              <a:t>.</a:t>
            </a:r>
          </a:p>
          <a:p>
            <a:pPr marL="0" indent="0" fontAlgn="base">
              <a:buNone/>
            </a:pPr>
            <a:endParaRPr lang="pt-BR" sz="2000" dirty="0"/>
          </a:p>
          <a:p>
            <a:pPr marL="0" indent="0" fontAlgn="base">
              <a:buNone/>
            </a:pPr>
            <a:endParaRPr lang="pt-BR" sz="2000" dirty="0"/>
          </a:p>
          <a:p>
            <a:endParaRPr lang="pt-BR" dirty="0" smtClean="0"/>
          </a:p>
          <a:p>
            <a:pPr marL="0" indent="0" fontAlgn="base">
              <a:buNone/>
            </a:pPr>
            <a:endParaRPr lang="pt-BR" dirty="0"/>
          </a:p>
          <a:p>
            <a:pPr fontAlgn="base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22257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4938</TotalTime>
  <Words>1171</Words>
  <Application>Microsoft Office PowerPoint</Application>
  <PresentationFormat>Apresentação na tela (4:3)</PresentationFormat>
  <Paragraphs>207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NewsPrint</vt:lpstr>
      <vt:lpstr>Estudos sobre a Violência Raízes e Manifestações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Apontamos atuais sobre a Defesa do Consumidor nos Juizados Especiais</dc:title>
  <dc:creator>Leco</dc:creator>
  <cp:lastModifiedBy>Leco</cp:lastModifiedBy>
  <cp:revision>151</cp:revision>
  <dcterms:created xsi:type="dcterms:W3CDTF">2016-05-24T13:04:49Z</dcterms:created>
  <dcterms:modified xsi:type="dcterms:W3CDTF">2018-06-19T18:40:42Z</dcterms:modified>
</cp:coreProperties>
</file>