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1" r:id="rId16"/>
    <p:sldId id="280" r:id="rId17"/>
    <p:sldId id="282" r:id="rId18"/>
    <p:sldId id="283" r:id="rId19"/>
    <p:sldId id="28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Compensantion Value (in US$)</c:v>
                </c:pt>
              </c:strCache>
            </c:strRef>
          </c:tx>
          <c:marker>
            <c:symbol val="none"/>
          </c:marker>
          <c:cat>
            <c:numRef>
              <c:f>Plan1!$A$2:$A$6</c:f>
              <c:numCache>
                <c:formatCode>General</c:formatCode>
                <c:ptCount val="5"/>
                <c:pt idx="0">
                  <c:v>1970</c:v>
                </c:pt>
                <c:pt idx="1">
                  <c:v>1978</c:v>
                </c:pt>
                <c:pt idx="2">
                  <c:v>1978</c:v>
                </c:pt>
                <c:pt idx="3">
                  <c:v>2000</c:v>
                </c:pt>
                <c:pt idx="4">
                  <c:v>2000</c:v>
                </c:pt>
              </c:numCache>
            </c:numRef>
          </c:cat>
          <c:val>
            <c:numRef>
              <c:f>Plan1!$B$2:$B$6</c:f>
              <c:numCache>
                <c:formatCode>#,##0</c:formatCode>
                <c:ptCount val="5"/>
                <c:pt idx="0">
                  <c:v>395000</c:v>
                </c:pt>
                <c:pt idx="1">
                  <c:v>1900000</c:v>
                </c:pt>
                <c:pt idx="2">
                  <c:v>6400000</c:v>
                </c:pt>
                <c:pt idx="3">
                  <c:v>4150000</c:v>
                </c:pt>
                <c:pt idx="4">
                  <c:v>16000000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704576"/>
        <c:axId val="109266624"/>
      </c:lineChart>
      <c:catAx>
        <c:axId val="119704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9266624"/>
        <c:crosses val="autoZero"/>
        <c:auto val="1"/>
        <c:lblAlgn val="ctr"/>
        <c:lblOffset val="100"/>
        <c:noMultiLvlLbl val="0"/>
      </c:catAx>
      <c:valAx>
        <c:axId val="10926662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197045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5/20/2016</a:t>
            </a:fld>
            <a:endParaRPr lang="en-US" sz="1600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5/20/2016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5/20/2016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5/20/2016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5/20/2016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5/20/2016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5/20/2016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5/20/2016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5/20/2016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5/20/2016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5/20/2016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5/20/2016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‹nº›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Santa Elena S.A. X Costa Rica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International Centre for Settlement of Investment </a:t>
            </a:r>
            <a:r>
              <a:rPr lang="en-US" sz="1600" dirty="0" smtClean="0"/>
              <a:t>Disputes (</a:t>
            </a:r>
            <a:r>
              <a:rPr lang="pt-BR" sz="1600" dirty="0" smtClean="0"/>
              <a:t>ICSID) 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838487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Arbitration procedure</a:t>
            </a:r>
            <a:endParaRPr lang="pt-BR" sz="2400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325" y="2531203"/>
            <a:ext cx="4041775" cy="2306768"/>
          </a:xfrm>
        </p:spPr>
      </p:pic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err="1" smtClean="0"/>
              <a:t>Applicable</a:t>
            </a:r>
            <a:r>
              <a:rPr lang="pt-BR" dirty="0" smtClean="0"/>
              <a:t> Law</a:t>
            </a:r>
          </a:p>
          <a:p>
            <a:r>
              <a:rPr lang="en-US" dirty="0"/>
              <a:t>Article 42(1) of the ICSID </a:t>
            </a:r>
            <a:r>
              <a:rPr lang="en-US" dirty="0" smtClean="0"/>
              <a:t>Convention</a:t>
            </a:r>
          </a:p>
          <a:p>
            <a:pPr lvl="1"/>
            <a:r>
              <a:rPr lang="en-US" i="1" dirty="0"/>
              <a:t>“The Tribunal shall decide a dispute in accordance </a:t>
            </a:r>
            <a:r>
              <a:rPr lang="en-US" i="1" dirty="0" smtClean="0"/>
              <a:t>with such </a:t>
            </a:r>
            <a:r>
              <a:rPr lang="en-US" i="1" dirty="0"/>
              <a:t>rules of law as may be agreed by the parties. In </a:t>
            </a:r>
            <a:r>
              <a:rPr lang="en-US" i="1" dirty="0" smtClean="0"/>
              <a:t>the absence </a:t>
            </a:r>
            <a:r>
              <a:rPr lang="en-US" i="1" dirty="0"/>
              <a:t>of such agreement, the Tribunal shall apply </a:t>
            </a:r>
            <a:r>
              <a:rPr lang="en-US" i="1" dirty="0" smtClean="0"/>
              <a:t>the law </a:t>
            </a:r>
            <a:r>
              <a:rPr lang="en-US" i="1" dirty="0"/>
              <a:t>of the Contracting State party to the dispute (</a:t>
            </a:r>
            <a:r>
              <a:rPr lang="en-US" i="1" dirty="0" smtClean="0"/>
              <a:t>including its </a:t>
            </a:r>
            <a:r>
              <a:rPr lang="en-US" i="1" dirty="0"/>
              <a:t>rules on the conflict of laws) and such rules of </a:t>
            </a:r>
            <a:r>
              <a:rPr lang="en-US" i="1" dirty="0" smtClean="0"/>
              <a:t>international law </a:t>
            </a:r>
            <a:r>
              <a:rPr lang="en-US" i="1" dirty="0"/>
              <a:t>as may be applicable</a:t>
            </a:r>
            <a:r>
              <a:rPr lang="en-US" i="1" dirty="0" smtClean="0"/>
              <a:t>.”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77462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Arbitration procedure</a:t>
            </a:r>
            <a:endParaRPr lang="pt-BR" sz="2400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325" y="2531203"/>
            <a:ext cx="4041775" cy="2306768"/>
          </a:xfrm>
        </p:spPr>
      </p:pic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Applicable</a:t>
            </a:r>
            <a:r>
              <a:rPr lang="pt-BR" dirty="0" smtClean="0"/>
              <a:t> Law</a:t>
            </a:r>
          </a:p>
          <a:p>
            <a:pPr lvl="1"/>
            <a:r>
              <a:rPr lang="en-US" dirty="0" smtClean="0"/>
              <a:t>“The </a:t>
            </a:r>
            <a:r>
              <a:rPr lang="en-US" dirty="0"/>
              <a:t>parties’ apparently divergent positions lead, in substance</a:t>
            </a:r>
            <a:r>
              <a:rPr lang="en-US" dirty="0" smtClean="0"/>
              <a:t>, to </a:t>
            </a:r>
            <a:r>
              <a:rPr lang="en-US" dirty="0"/>
              <a:t>the same conclusion, namely, that, in the end, international </a:t>
            </a:r>
            <a:r>
              <a:rPr lang="en-US" dirty="0" smtClean="0"/>
              <a:t>law is </a:t>
            </a:r>
            <a:r>
              <a:rPr lang="en-US" dirty="0"/>
              <a:t>controlling. The Tribunal is satisfied that, under the second </a:t>
            </a:r>
            <a:r>
              <a:rPr lang="en-US" dirty="0" smtClean="0"/>
              <a:t>sentence of </a:t>
            </a:r>
            <a:r>
              <a:rPr lang="en-US" dirty="0"/>
              <a:t>Article 42(1), the arbitration is governed by </a:t>
            </a:r>
            <a:r>
              <a:rPr lang="en-US" dirty="0" smtClean="0"/>
              <a:t>international </a:t>
            </a:r>
            <a:r>
              <a:rPr lang="pt-BR" dirty="0" err="1" smtClean="0"/>
              <a:t>law</a:t>
            </a:r>
            <a:r>
              <a:rPr lang="pt-BR" dirty="0" smtClean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811948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Arbitration procedure</a:t>
            </a:r>
            <a:endParaRPr lang="pt-BR" sz="2400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325" y="2531203"/>
            <a:ext cx="4041775" cy="2306768"/>
          </a:xfrm>
        </p:spPr>
      </p:pic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Fair </a:t>
            </a:r>
            <a:r>
              <a:rPr lang="pt-BR" dirty="0" err="1"/>
              <a:t>compensation</a:t>
            </a:r>
            <a:r>
              <a:rPr lang="pt-BR" dirty="0"/>
              <a:t> </a:t>
            </a:r>
            <a:r>
              <a:rPr lang="pt-BR" dirty="0" err="1" smtClean="0"/>
              <a:t>value</a:t>
            </a:r>
            <a:endParaRPr lang="pt-BR" dirty="0" smtClean="0"/>
          </a:p>
          <a:p>
            <a:pPr lvl="1"/>
            <a:r>
              <a:rPr lang="pt-BR" dirty="0" smtClean="0"/>
              <a:t>Environmental </a:t>
            </a:r>
            <a:r>
              <a:rPr lang="pt-BR" dirty="0" err="1" smtClean="0"/>
              <a:t>argument</a:t>
            </a:r>
            <a:r>
              <a:rPr lang="pt-BR" dirty="0" smtClean="0"/>
              <a:t>: does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nature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expropriation</a:t>
            </a:r>
            <a:r>
              <a:rPr lang="pt-BR" dirty="0" smtClean="0"/>
              <a:t> </a:t>
            </a:r>
            <a:r>
              <a:rPr lang="pt-BR" dirty="0" err="1" smtClean="0"/>
              <a:t>affects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value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property</a:t>
            </a:r>
            <a:r>
              <a:rPr lang="pt-BR" dirty="0" smtClean="0"/>
              <a:t>?</a:t>
            </a:r>
          </a:p>
          <a:p>
            <a:pPr lvl="2"/>
            <a:r>
              <a:rPr lang="pt-BR" dirty="0" smtClean="0"/>
              <a:t>1) </a:t>
            </a:r>
            <a:r>
              <a:rPr lang="pt-BR" dirty="0" err="1" smtClean="0"/>
              <a:t>Property</a:t>
            </a:r>
            <a:r>
              <a:rPr lang="pt-BR" dirty="0" smtClean="0"/>
              <a:t> </a:t>
            </a:r>
            <a:r>
              <a:rPr lang="pt-BR" dirty="0" err="1" smtClean="0"/>
              <a:t>should</a:t>
            </a:r>
            <a:r>
              <a:rPr lang="pt-BR" dirty="0" smtClean="0"/>
              <a:t> </a:t>
            </a:r>
            <a:r>
              <a:rPr lang="pt-BR" dirty="0" err="1" smtClean="0"/>
              <a:t>be</a:t>
            </a:r>
            <a:r>
              <a:rPr lang="pt-BR" dirty="0" smtClean="0"/>
              <a:t> </a:t>
            </a:r>
            <a:r>
              <a:rPr lang="pt-BR" dirty="0" err="1" smtClean="0"/>
              <a:t>valued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its </a:t>
            </a:r>
            <a:r>
              <a:rPr lang="pt-BR" dirty="0" err="1" smtClean="0"/>
              <a:t>possible</a:t>
            </a:r>
            <a:r>
              <a:rPr lang="pt-BR" dirty="0" smtClean="0"/>
              <a:t> uses </a:t>
            </a:r>
            <a:r>
              <a:rPr lang="pt-BR" dirty="0" err="1" smtClean="0"/>
              <a:t>under</a:t>
            </a:r>
            <a:r>
              <a:rPr lang="pt-BR" dirty="0" smtClean="0"/>
              <a:t> </a:t>
            </a:r>
            <a:r>
              <a:rPr lang="pt-BR" dirty="0" err="1" smtClean="0"/>
              <a:t>environmental</a:t>
            </a:r>
            <a:r>
              <a:rPr lang="pt-BR" dirty="0" smtClean="0"/>
              <a:t> </a:t>
            </a:r>
            <a:r>
              <a:rPr lang="pt-BR" dirty="0" err="1" smtClean="0"/>
              <a:t>law</a:t>
            </a:r>
            <a:r>
              <a:rPr lang="pt-BR" dirty="0" smtClean="0"/>
              <a:t> </a:t>
            </a:r>
            <a:r>
              <a:rPr lang="pt-BR" dirty="0" err="1" smtClean="0"/>
              <a:t>restraints</a:t>
            </a:r>
            <a:endParaRPr lang="pt-BR" dirty="0" smtClean="0"/>
          </a:p>
          <a:p>
            <a:pPr lvl="2"/>
            <a:r>
              <a:rPr lang="pt-BR" dirty="0" smtClean="0"/>
              <a:t>2) </a:t>
            </a:r>
            <a:r>
              <a:rPr lang="pt-BR" dirty="0" err="1" smtClean="0"/>
              <a:t>property</a:t>
            </a:r>
            <a:r>
              <a:rPr lang="pt-BR" dirty="0" smtClean="0"/>
              <a:t> </a:t>
            </a:r>
            <a:r>
              <a:rPr lang="pt-BR" dirty="0" err="1" smtClean="0"/>
              <a:t>should</a:t>
            </a:r>
            <a:r>
              <a:rPr lang="pt-BR" dirty="0" smtClean="0"/>
              <a:t> </a:t>
            </a:r>
            <a:r>
              <a:rPr lang="pt-BR" dirty="0" err="1" smtClean="0"/>
              <a:t>be</a:t>
            </a:r>
            <a:r>
              <a:rPr lang="pt-BR" dirty="0" smtClean="0"/>
              <a:t> </a:t>
            </a:r>
            <a:r>
              <a:rPr lang="pt-BR" dirty="0" err="1" smtClean="0"/>
              <a:t>valued</a:t>
            </a:r>
            <a:r>
              <a:rPr lang="pt-BR" dirty="0" smtClean="0"/>
              <a:t> as </a:t>
            </a:r>
            <a:r>
              <a:rPr lang="pt-BR" dirty="0" err="1" smtClean="0"/>
              <a:t>the</a:t>
            </a:r>
            <a:r>
              <a:rPr lang="pt-BR" dirty="0" smtClean="0"/>
              <a:t> in </a:t>
            </a:r>
            <a:r>
              <a:rPr lang="pt-BR" dirty="0" err="1" smtClean="0"/>
              <a:t>best</a:t>
            </a:r>
            <a:r>
              <a:rPr lang="pt-BR" dirty="0" smtClean="0"/>
              <a:t> use </a:t>
            </a:r>
            <a:r>
              <a:rPr lang="pt-BR" dirty="0" err="1" smtClean="0"/>
              <a:t>possible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1137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Arbitration procedure</a:t>
            </a:r>
            <a:endParaRPr lang="pt-BR" sz="2400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Fair </a:t>
            </a:r>
            <a:r>
              <a:rPr lang="pt-BR" dirty="0" err="1" smtClean="0"/>
              <a:t>compensation</a:t>
            </a:r>
            <a:r>
              <a:rPr lang="pt-BR" dirty="0" smtClean="0"/>
              <a:t> </a:t>
            </a:r>
            <a:r>
              <a:rPr lang="pt-BR" dirty="0" err="1" smtClean="0"/>
              <a:t>value</a:t>
            </a:r>
            <a:endParaRPr lang="pt-BR" dirty="0" smtClean="0"/>
          </a:p>
          <a:p>
            <a:pPr lvl="1"/>
            <a:r>
              <a:rPr lang="en-US" dirty="0" smtClean="0"/>
              <a:t>“While </a:t>
            </a:r>
            <a:r>
              <a:rPr lang="en-US" dirty="0"/>
              <a:t>an expropriation or taking for environmental </a:t>
            </a:r>
            <a:r>
              <a:rPr lang="en-US" dirty="0" smtClean="0"/>
              <a:t>reasons may </a:t>
            </a:r>
            <a:r>
              <a:rPr lang="en-US" dirty="0"/>
              <a:t>be classified as a taking for a public purpose, and </a:t>
            </a:r>
            <a:r>
              <a:rPr lang="en-US" dirty="0" smtClean="0"/>
              <a:t>thus may </a:t>
            </a:r>
            <a:r>
              <a:rPr lang="en-US" dirty="0"/>
              <a:t>be legitimate, the fact that the Property was taken for </a:t>
            </a:r>
            <a:r>
              <a:rPr lang="en-US" dirty="0" smtClean="0"/>
              <a:t>this reason </a:t>
            </a:r>
            <a:r>
              <a:rPr lang="en-US" dirty="0"/>
              <a:t>does not affect either the nature or the measure of </a:t>
            </a:r>
            <a:r>
              <a:rPr lang="en-US" dirty="0" smtClean="0"/>
              <a:t>the compensation </a:t>
            </a:r>
            <a:r>
              <a:rPr lang="en-US" dirty="0"/>
              <a:t>to be paid for the taking. That is, the </a:t>
            </a:r>
            <a:r>
              <a:rPr lang="en-US" dirty="0" smtClean="0"/>
              <a:t>purpose of </a:t>
            </a:r>
            <a:r>
              <a:rPr lang="en-US" dirty="0"/>
              <a:t>protecting the environment for which the Property </a:t>
            </a:r>
            <a:r>
              <a:rPr lang="en-US" dirty="0" smtClean="0"/>
              <a:t>was taken </a:t>
            </a:r>
            <a:r>
              <a:rPr lang="en-US" dirty="0"/>
              <a:t>does not alter the legal character of the taking for </a:t>
            </a:r>
            <a:r>
              <a:rPr lang="en-US" dirty="0" smtClean="0"/>
              <a:t>which adequate </a:t>
            </a:r>
            <a:r>
              <a:rPr lang="en-US" dirty="0"/>
              <a:t>compensation must be paid</a:t>
            </a:r>
            <a:r>
              <a:rPr lang="en-US" dirty="0" smtClean="0"/>
              <a:t>. </a:t>
            </a:r>
            <a:r>
              <a:rPr lang="en-US" b="1" dirty="0" smtClean="0"/>
              <a:t>The international source </a:t>
            </a:r>
            <a:r>
              <a:rPr lang="en-US" b="1" dirty="0"/>
              <a:t>of the obligation to protect the environment makes </a:t>
            </a:r>
            <a:r>
              <a:rPr lang="en-US" b="1" dirty="0" smtClean="0"/>
              <a:t>no difference</a:t>
            </a:r>
            <a:r>
              <a:rPr lang="en-US" dirty="0" smtClean="0"/>
              <a:t>.”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293105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Arbitration procedure</a:t>
            </a:r>
            <a:endParaRPr lang="pt-BR" sz="2400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325" y="2531203"/>
            <a:ext cx="4041775" cy="2306768"/>
          </a:xfrm>
        </p:spPr>
      </p:pic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Time frame for </a:t>
            </a:r>
            <a:r>
              <a:rPr lang="pt-BR" dirty="0" err="1" smtClean="0"/>
              <a:t>evaluation</a:t>
            </a:r>
            <a:endParaRPr lang="pt-BR" dirty="0" smtClean="0"/>
          </a:p>
          <a:p>
            <a:pPr lvl="1"/>
            <a:r>
              <a:rPr lang="pt-BR" dirty="0" err="1" smtClean="0"/>
              <a:t>Assessed</a:t>
            </a:r>
            <a:r>
              <a:rPr lang="pt-BR" dirty="0" smtClean="0"/>
              <a:t> </a:t>
            </a:r>
            <a:r>
              <a:rPr lang="pt-BR" dirty="0" err="1" smtClean="0"/>
              <a:t>under</a:t>
            </a:r>
            <a:r>
              <a:rPr lang="pt-BR" dirty="0" smtClean="0"/>
              <a:t> </a:t>
            </a:r>
            <a:r>
              <a:rPr lang="pt-BR" dirty="0" err="1" smtClean="0"/>
              <a:t>those</a:t>
            </a:r>
            <a:r>
              <a:rPr lang="pt-BR" dirty="0" smtClean="0"/>
              <a:t> </a:t>
            </a:r>
            <a:r>
              <a:rPr lang="pt-BR" dirty="0" err="1" smtClean="0"/>
              <a:t>conditions</a:t>
            </a:r>
            <a:r>
              <a:rPr lang="pt-BR" dirty="0" smtClean="0"/>
              <a:t>, </a:t>
            </a:r>
            <a:r>
              <a:rPr lang="pt-BR" dirty="0" err="1" smtClean="0"/>
              <a:t>when</a:t>
            </a:r>
            <a:r>
              <a:rPr lang="pt-BR" dirty="0" smtClean="0"/>
              <a:t> </a:t>
            </a:r>
            <a:r>
              <a:rPr lang="pt-BR" dirty="0" err="1" smtClean="0"/>
              <a:t>that</a:t>
            </a:r>
            <a:r>
              <a:rPr lang="pt-BR" dirty="0" smtClean="0"/>
              <a:t> </a:t>
            </a:r>
            <a:r>
              <a:rPr lang="pt-BR" dirty="0" err="1" smtClean="0"/>
              <a:t>evaluation</a:t>
            </a:r>
            <a:r>
              <a:rPr lang="pt-BR" dirty="0" smtClean="0"/>
              <a:t> </a:t>
            </a:r>
            <a:r>
              <a:rPr lang="pt-BR" dirty="0" err="1" smtClean="0"/>
              <a:t>should</a:t>
            </a:r>
            <a:r>
              <a:rPr lang="pt-BR" dirty="0" smtClean="0"/>
              <a:t> </a:t>
            </a:r>
            <a:r>
              <a:rPr lang="pt-BR" dirty="0" err="1" smtClean="0"/>
              <a:t>be</a:t>
            </a:r>
            <a:r>
              <a:rPr lang="pt-BR" dirty="0" smtClean="0"/>
              <a:t> </a:t>
            </a:r>
            <a:r>
              <a:rPr lang="pt-BR" dirty="0" err="1" smtClean="0"/>
              <a:t>done</a:t>
            </a:r>
            <a:r>
              <a:rPr lang="pt-BR" dirty="0" smtClean="0"/>
              <a:t>?</a:t>
            </a:r>
          </a:p>
          <a:p>
            <a:pPr lvl="2"/>
            <a:r>
              <a:rPr lang="pt-BR" dirty="0" smtClean="0"/>
              <a:t>At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moment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arbitral </a:t>
            </a:r>
            <a:r>
              <a:rPr lang="pt-BR" dirty="0" err="1" smtClean="0"/>
              <a:t>judgement</a:t>
            </a:r>
            <a:r>
              <a:rPr lang="pt-BR" dirty="0" smtClean="0"/>
              <a:t>?</a:t>
            </a:r>
          </a:p>
          <a:p>
            <a:pPr lvl="2"/>
            <a:r>
              <a:rPr lang="pt-BR" dirty="0" smtClean="0"/>
              <a:t>At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moment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expropriation</a:t>
            </a:r>
            <a:r>
              <a:rPr lang="pt-BR" dirty="0" smtClean="0"/>
              <a:t>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4139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Arbitration procedure</a:t>
            </a:r>
            <a:endParaRPr lang="pt-BR" sz="2400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Time frame for </a:t>
            </a:r>
            <a:r>
              <a:rPr lang="pt-BR" dirty="0" err="1" smtClean="0"/>
              <a:t>evaluation</a:t>
            </a:r>
            <a:endParaRPr lang="pt-BR" dirty="0" smtClean="0"/>
          </a:p>
          <a:p>
            <a:pPr lvl="1"/>
            <a:r>
              <a:rPr lang="en-US" dirty="0" smtClean="0"/>
              <a:t>“Stated </a:t>
            </a:r>
            <a:r>
              <a:rPr lang="en-US" dirty="0"/>
              <a:t>differently, international law does not lay down </a:t>
            </a:r>
            <a:r>
              <a:rPr lang="en-US" dirty="0" smtClean="0"/>
              <a:t>any precise </a:t>
            </a:r>
            <a:r>
              <a:rPr lang="en-US" dirty="0"/>
              <a:t>or automatic criterion, such as the date of the transfer </a:t>
            </a:r>
            <a:r>
              <a:rPr lang="en-US" dirty="0" smtClean="0"/>
              <a:t>of ownership </a:t>
            </a:r>
            <a:r>
              <a:rPr lang="en-US" dirty="0"/>
              <a:t>or the date on which the expropriation has been “consummated</a:t>
            </a:r>
            <a:r>
              <a:rPr lang="en-US" dirty="0" smtClean="0"/>
              <a:t>” by </a:t>
            </a:r>
            <a:r>
              <a:rPr lang="en-US" dirty="0"/>
              <a:t>agreed or judicial determination of the amount </a:t>
            </a:r>
            <a:r>
              <a:rPr lang="en-US" dirty="0" smtClean="0"/>
              <a:t>of compensation </a:t>
            </a:r>
            <a:r>
              <a:rPr lang="en-US" dirty="0"/>
              <a:t>or by payment of compensation.37 The </a:t>
            </a:r>
            <a:r>
              <a:rPr lang="en-US" dirty="0" smtClean="0"/>
              <a:t>expropriated property </a:t>
            </a:r>
            <a:r>
              <a:rPr lang="en-US" dirty="0"/>
              <a:t>is to be evaluated as of the date on which the </a:t>
            </a:r>
            <a:r>
              <a:rPr lang="en-US" dirty="0" smtClean="0"/>
              <a:t>governmental “</a:t>
            </a:r>
            <a:r>
              <a:rPr lang="en-US" dirty="0"/>
              <a:t>interference” has deprived the owner of his rights or has </a:t>
            </a:r>
            <a:r>
              <a:rPr lang="en-US" dirty="0" smtClean="0"/>
              <a:t>made those </a:t>
            </a:r>
            <a:r>
              <a:rPr lang="en-US" dirty="0"/>
              <a:t>rights practically useless. This is a matter of fact for the </a:t>
            </a:r>
            <a:r>
              <a:rPr lang="en-US" dirty="0" smtClean="0"/>
              <a:t>Tribunal to </a:t>
            </a:r>
            <a:r>
              <a:rPr lang="en-US" dirty="0"/>
              <a:t>assess in the light of the circumstances of the case</a:t>
            </a:r>
            <a:r>
              <a:rPr lang="en-US" dirty="0" smtClean="0"/>
              <a:t>.”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945841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Arbitration procedure</a:t>
            </a:r>
            <a:endParaRPr lang="pt-BR" sz="2400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325" y="2531203"/>
            <a:ext cx="4041775" cy="2306768"/>
          </a:xfrm>
        </p:spPr>
      </p:pic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Time frame for </a:t>
            </a:r>
            <a:r>
              <a:rPr lang="pt-BR" dirty="0" err="1" smtClean="0"/>
              <a:t>evaluation</a:t>
            </a:r>
            <a:endParaRPr lang="pt-BR" dirty="0" smtClean="0"/>
          </a:p>
          <a:p>
            <a:pPr lvl="1"/>
            <a:r>
              <a:rPr lang="en-US" sz="2400" b="1" dirty="0"/>
              <a:t>Costa Rica’s </a:t>
            </a:r>
            <a:r>
              <a:rPr lang="en-US" sz="2400" dirty="0"/>
              <a:t>valuation of Santa Elena </a:t>
            </a:r>
            <a:r>
              <a:rPr lang="en-US" sz="2400" dirty="0" smtClean="0"/>
              <a:t>in 1978 </a:t>
            </a:r>
            <a:r>
              <a:rPr lang="en-US" sz="2400" dirty="0"/>
              <a:t>was approximately U.S. $1,900,000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b="1" dirty="0" smtClean="0"/>
              <a:t>Claimant’s</a:t>
            </a:r>
            <a:r>
              <a:rPr lang="en-US" sz="2400" dirty="0" smtClean="0"/>
              <a:t> 1978 valuation </a:t>
            </a:r>
            <a:r>
              <a:rPr lang="en-US" sz="2400" dirty="0"/>
              <a:t>was approximately U.S. $6,400,000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b="1" dirty="0" smtClean="0"/>
              <a:t>Final value</a:t>
            </a:r>
            <a:r>
              <a:rPr lang="en-US" sz="2400" dirty="0" smtClean="0"/>
              <a:t>: </a:t>
            </a:r>
            <a:r>
              <a:rPr lang="pt-BR" sz="2400" dirty="0"/>
              <a:t>U.S. $4,150,000</a:t>
            </a:r>
          </a:p>
        </p:txBody>
      </p:sp>
    </p:spTree>
    <p:extLst>
      <p:ext uri="{BB962C8B-B14F-4D97-AF65-F5344CB8AC3E}">
        <p14:creationId xmlns:p14="http://schemas.microsoft.com/office/powerpoint/2010/main" val="1537146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Arbitration procedure</a:t>
            </a:r>
            <a:endParaRPr lang="pt-BR" sz="2400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Application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interests</a:t>
            </a:r>
            <a:endParaRPr lang="pt-BR" dirty="0" smtClean="0"/>
          </a:p>
          <a:p>
            <a:pPr lvl="1"/>
            <a:r>
              <a:rPr lang="en-US" dirty="0"/>
              <a:t>“In the instant case, an award of simple interest would not </a:t>
            </a:r>
            <a:r>
              <a:rPr lang="en-US" dirty="0" smtClean="0"/>
              <a:t>be justified</a:t>
            </a:r>
            <a:r>
              <a:rPr lang="en-US" dirty="0"/>
              <a:t>, given that since May 1978, i.e., for almost </a:t>
            </a:r>
            <a:r>
              <a:rPr lang="en-US" dirty="0" smtClean="0"/>
              <a:t>twenty-two years</a:t>
            </a:r>
            <a:r>
              <a:rPr lang="en-US" dirty="0"/>
              <a:t>, CDSE has been unable either to use the Property for </a:t>
            </a:r>
            <a:r>
              <a:rPr lang="en-US" dirty="0" smtClean="0"/>
              <a:t>the tourism </a:t>
            </a:r>
            <a:r>
              <a:rPr lang="en-US" dirty="0"/>
              <a:t>development it had in mind when it bought Santa </a:t>
            </a:r>
            <a:r>
              <a:rPr lang="en-US" dirty="0" smtClean="0"/>
              <a:t>Elena or </a:t>
            </a:r>
            <a:r>
              <a:rPr lang="en-US" dirty="0"/>
              <a:t>to sell the Property. On the other hand, full compound </a:t>
            </a:r>
            <a:r>
              <a:rPr lang="en-US" dirty="0" smtClean="0"/>
              <a:t>interest would </a:t>
            </a:r>
            <a:r>
              <a:rPr lang="en-US" dirty="0"/>
              <a:t>not do justice to the facts of the case, since CDSE, </a:t>
            </a:r>
            <a:r>
              <a:rPr lang="en-US" dirty="0" smtClean="0"/>
              <a:t>while bearing </a:t>
            </a:r>
            <a:r>
              <a:rPr lang="en-US" dirty="0"/>
              <a:t>the burden of maintaining the property, has remained </a:t>
            </a:r>
            <a:r>
              <a:rPr lang="en-US" dirty="0" smtClean="0"/>
              <a:t>in possession </a:t>
            </a:r>
            <a:r>
              <a:rPr lang="en-US" dirty="0"/>
              <a:t>of it and has been able to use and exploit it to a </a:t>
            </a:r>
            <a:r>
              <a:rPr lang="en-US" dirty="0" smtClean="0"/>
              <a:t>limited extent</a:t>
            </a:r>
            <a:r>
              <a:rPr lang="en-US" dirty="0"/>
              <a:t>.”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333197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Arbitration procedure</a:t>
            </a:r>
            <a:endParaRPr lang="pt-BR" sz="2400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325" y="2531203"/>
            <a:ext cx="4041775" cy="2306768"/>
          </a:xfrm>
        </p:spPr>
      </p:pic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FINAL </a:t>
            </a:r>
            <a:r>
              <a:rPr lang="pt-BR" dirty="0" err="1" smtClean="0"/>
              <a:t>final</a:t>
            </a:r>
            <a:r>
              <a:rPr lang="pt-BR" dirty="0" smtClean="0"/>
              <a:t> </a:t>
            </a:r>
            <a:r>
              <a:rPr lang="pt-BR" dirty="0" err="1" smtClean="0"/>
              <a:t>evaluation</a:t>
            </a:r>
            <a:endParaRPr lang="pt-BR" dirty="0" smtClean="0"/>
          </a:p>
          <a:p>
            <a:pPr lvl="1"/>
            <a:r>
              <a:rPr lang="en-US" sz="2000" b="1" dirty="0"/>
              <a:t>On the basis of the circumstances of the case, the </a:t>
            </a:r>
            <a:r>
              <a:rPr lang="en-US" sz="2000" b="1" dirty="0" smtClean="0"/>
              <a:t>Tribunal determines </a:t>
            </a:r>
            <a:r>
              <a:rPr lang="en-US" sz="2000" b="1" dirty="0"/>
              <a:t>that the compensation payable to Claimant, </a:t>
            </a:r>
            <a:r>
              <a:rPr lang="en-US" sz="2000" b="1" dirty="0" smtClean="0"/>
              <a:t>comprising principal </a:t>
            </a:r>
            <a:r>
              <a:rPr lang="en-US" sz="2000" b="1" dirty="0"/>
              <a:t>and interest to the date of the Award, shall </a:t>
            </a:r>
            <a:r>
              <a:rPr lang="en-US" sz="2000" b="1" dirty="0" smtClean="0"/>
              <a:t>be U.S</a:t>
            </a:r>
            <a:r>
              <a:rPr lang="en-US" sz="2000" b="1" dirty="0"/>
              <a:t>. $16,000,000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772730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Santa Elena S.A. </a:t>
            </a:r>
            <a:r>
              <a:rPr lang="en-US" sz="2800" dirty="0" smtClean="0"/>
              <a:t>x </a:t>
            </a:r>
            <a:r>
              <a:rPr lang="en-US" sz="2800" dirty="0"/>
              <a:t>Costa Rica</a:t>
            </a:r>
            <a:endParaRPr lang="pt-BR" sz="2800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53453661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603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International Centre for Settlement of Investment </a:t>
            </a:r>
            <a:r>
              <a:rPr lang="en-US" sz="2400" dirty="0" smtClean="0"/>
              <a:t>Disputes - ICSID</a:t>
            </a:r>
            <a:endParaRPr lang="pt-BR" sz="24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err="1" smtClean="0"/>
              <a:t>arbitration</a:t>
            </a:r>
            <a:r>
              <a:rPr lang="pt-BR" dirty="0" smtClean="0"/>
              <a:t> </a:t>
            </a:r>
            <a:r>
              <a:rPr lang="pt-BR" dirty="0" err="1" smtClean="0"/>
              <a:t>body</a:t>
            </a:r>
            <a:r>
              <a:rPr lang="pt-BR" dirty="0" smtClean="0"/>
              <a:t> </a:t>
            </a:r>
            <a:r>
              <a:rPr lang="pt-BR" dirty="0" err="1" smtClean="0"/>
              <a:t>related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World Bank</a:t>
            </a:r>
          </a:p>
          <a:p>
            <a:endParaRPr lang="pt-BR" dirty="0"/>
          </a:p>
        </p:txBody>
      </p:sp>
      <p:pic>
        <p:nvPicPr>
          <p:cNvPr id="7" name="Espaço Reservado para Conteúdo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325" y="2531203"/>
            <a:ext cx="4041775" cy="2306768"/>
          </a:xfrm>
        </p:spPr>
      </p:pic>
    </p:spTree>
    <p:extLst>
      <p:ext uri="{BB962C8B-B14F-4D97-AF65-F5344CB8AC3E}">
        <p14:creationId xmlns:p14="http://schemas.microsoft.com/office/powerpoint/2010/main" val="3608303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Santa Elena S.A. X Costa Rica</a:t>
            </a:r>
            <a:endParaRPr lang="pt-BR" sz="2400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71368"/>
            <a:ext cx="4041775" cy="2032789"/>
          </a:xfrm>
        </p:spPr>
      </p:pic>
      <p:pic>
        <p:nvPicPr>
          <p:cNvPr id="8" name="Espaço Reservado para Conteúdo 7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325" y="2337329"/>
            <a:ext cx="4041775" cy="2694516"/>
          </a:xfrm>
        </p:spPr>
      </p:pic>
    </p:spTree>
    <p:extLst>
      <p:ext uri="{BB962C8B-B14F-4D97-AF65-F5344CB8AC3E}">
        <p14:creationId xmlns:p14="http://schemas.microsoft.com/office/powerpoint/2010/main" val="860456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Santa Elena S.A. X Costa Rica</a:t>
            </a:r>
            <a:endParaRPr lang="pt-BR" sz="2400" dirty="0"/>
          </a:p>
        </p:txBody>
      </p:sp>
      <p:pic>
        <p:nvPicPr>
          <p:cNvPr id="7" name="Espaço Reservado para Conteúdo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67776"/>
            <a:ext cx="8229600" cy="3439972"/>
          </a:xfrm>
        </p:spPr>
      </p:pic>
    </p:spTree>
    <p:extLst>
      <p:ext uri="{BB962C8B-B14F-4D97-AF65-F5344CB8AC3E}">
        <p14:creationId xmlns:p14="http://schemas.microsoft.com/office/powerpoint/2010/main" val="85377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Santa Elena S.A. X Costa Rica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Compañía del desarrollo de Santa Elena, S.A. (CDSE)</a:t>
            </a:r>
          </a:p>
          <a:p>
            <a:r>
              <a:rPr lang="es-ES" dirty="0" smtClean="0"/>
              <a:t>Company </a:t>
            </a:r>
            <a:r>
              <a:rPr lang="es-ES" dirty="0" err="1" smtClean="0"/>
              <a:t>established</a:t>
            </a:r>
            <a:r>
              <a:rPr lang="es-ES" dirty="0" smtClean="0"/>
              <a:t> in 1970 to </a:t>
            </a:r>
            <a:r>
              <a:rPr lang="es-ES" dirty="0" err="1" smtClean="0"/>
              <a:t>acquire</a:t>
            </a:r>
            <a:r>
              <a:rPr lang="es-ES" dirty="0" smtClean="0"/>
              <a:t> </a:t>
            </a:r>
            <a:r>
              <a:rPr lang="es-ES" dirty="0" err="1" smtClean="0"/>
              <a:t>land</a:t>
            </a:r>
            <a:r>
              <a:rPr lang="es-ES" dirty="0" smtClean="0"/>
              <a:t> and </a:t>
            </a:r>
            <a:r>
              <a:rPr lang="es-ES" dirty="0" err="1" smtClean="0"/>
              <a:t>develop</a:t>
            </a:r>
            <a:r>
              <a:rPr lang="es-ES" dirty="0" smtClean="0"/>
              <a:t> </a:t>
            </a:r>
            <a:r>
              <a:rPr lang="es-ES" dirty="0" err="1" smtClean="0"/>
              <a:t>tourist</a:t>
            </a:r>
            <a:r>
              <a:rPr lang="es-ES" dirty="0" smtClean="0"/>
              <a:t> and resorts </a:t>
            </a:r>
            <a:r>
              <a:rPr lang="es-ES" dirty="0" err="1" smtClean="0"/>
              <a:t>properties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Cost</a:t>
            </a:r>
            <a:r>
              <a:rPr lang="es-ES" dirty="0" smtClean="0"/>
              <a:t>: U.S</a:t>
            </a:r>
            <a:r>
              <a:rPr lang="es-ES" dirty="0"/>
              <a:t>. $</a:t>
            </a:r>
            <a:r>
              <a:rPr lang="es-ES" dirty="0" smtClean="0"/>
              <a:t>395,000</a:t>
            </a:r>
          </a:p>
          <a:p>
            <a:endParaRPr lang="pt-BR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325" y="2168922"/>
            <a:ext cx="4041775" cy="3031331"/>
          </a:xfrm>
        </p:spPr>
      </p:pic>
    </p:spTree>
    <p:extLst>
      <p:ext uri="{BB962C8B-B14F-4D97-AF65-F5344CB8AC3E}">
        <p14:creationId xmlns:p14="http://schemas.microsoft.com/office/powerpoint/2010/main" val="3661789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Santa Elena S.A. X Costa Rica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In </a:t>
            </a:r>
            <a:r>
              <a:rPr lang="pt-BR" dirty="0"/>
              <a:t>5 May 1978</a:t>
            </a:r>
            <a:r>
              <a:rPr lang="es-ES" dirty="0" smtClean="0"/>
              <a:t> Costa Rica </a:t>
            </a:r>
            <a:r>
              <a:rPr lang="es-ES" dirty="0" err="1" smtClean="0"/>
              <a:t>government</a:t>
            </a:r>
            <a:r>
              <a:rPr lang="es-ES" dirty="0" smtClean="0"/>
              <a:t> </a:t>
            </a:r>
            <a:r>
              <a:rPr lang="es-ES" dirty="0" err="1" smtClean="0"/>
              <a:t>issued</a:t>
            </a:r>
            <a:r>
              <a:rPr lang="es-ES" dirty="0" smtClean="0"/>
              <a:t> a </a:t>
            </a:r>
            <a:r>
              <a:rPr lang="es-ES" dirty="0" err="1" smtClean="0"/>
              <a:t>decree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expropriation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property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/>
              <a:t> sum of U.S. $</a:t>
            </a:r>
            <a:r>
              <a:rPr lang="es-ES" dirty="0" smtClean="0"/>
              <a:t>1,900,000</a:t>
            </a:r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reason</a:t>
            </a:r>
            <a:r>
              <a:rPr lang="es-ES" dirty="0" smtClean="0"/>
              <a:t> </a:t>
            </a:r>
            <a:r>
              <a:rPr lang="es-ES" dirty="0" err="1" smtClean="0"/>
              <a:t>given</a:t>
            </a:r>
            <a:r>
              <a:rPr lang="es-ES" dirty="0" smtClean="0"/>
              <a:t> </a:t>
            </a:r>
            <a:r>
              <a:rPr lang="es-ES" dirty="0" err="1" smtClean="0"/>
              <a:t>was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necessity</a:t>
            </a:r>
            <a:r>
              <a:rPr lang="es-ES" dirty="0" smtClean="0"/>
              <a:t> to </a:t>
            </a:r>
            <a:r>
              <a:rPr lang="es-ES" dirty="0" err="1" smtClean="0"/>
              <a:t>protect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environment</a:t>
            </a:r>
            <a:r>
              <a:rPr lang="es-ES" dirty="0" smtClean="0"/>
              <a:t> and to </a:t>
            </a:r>
            <a:r>
              <a:rPr lang="es-ES" dirty="0" err="1" smtClean="0"/>
              <a:t>extend</a:t>
            </a:r>
            <a:r>
              <a:rPr lang="es-ES" dirty="0" smtClean="0"/>
              <a:t> </a:t>
            </a:r>
            <a:r>
              <a:rPr lang="es-ES" dirty="0" err="1" smtClean="0"/>
              <a:t>nearby</a:t>
            </a:r>
            <a:r>
              <a:rPr lang="es-ES" dirty="0" smtClean="0"/>
              <a:t> reserves</a:t>
            </a:r>
          </a:p>
          <a:p>
            <a:r>
              <a:rPr lang="es-ES" dirty="0" smtClean="0"/>
              <a:t>CDSE </a:t>
            </a:r>
            <a:r>
              <a:rPr lang="es-ES" dirty="0" err="1" smtClean="0"/>
              <a:t>agreed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expropriation</a:t>
            </a:r>
            <a:r>
              <a:rPr lang="es-ES" dirty="0" smtClean="0"/>
              <a:t>, </a:t>
            </a:r>
            <a:r>
              <a:rPr lang="es-ES" dirty="0" err="1" smtClean="0"/>
              <a:t>but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value</a:t>
            </a:r>
            <a:r>
              <a:rPr lang="es-ES" dirty="0" smtClean="0"/>
              <a:t> </a:t>
            </a:r>
            <a:r>
              <a:rPr lang="es-ES" dirty="0" err="1" smtClean="0"/>
              <a:t>offered</a:t>
            </a:r>
            <a:endParaRPr lang="es-ES" dirty="0" smtClean="0"/>
          </a:p>
          <a:p>
            <a:endParaRPr lang="es-ES" dirty="0" smtClean="0"/>
          </a:p>
          <a:p>
            <a:endParaRPr lang="pt-BR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325" y="2168922"/>
            <a:ext cx="4041775" cy="3031331"/>
          </a:xfrm>
        </p:spPr>
      </p:pic>
    </p:spTree>
    <p:extLst>
      <p:ext uri="{BB962C8B-B14F-4D97-AF65-F5344CB8AC3E}">
        <p14:creationId xmlns:p14="http://schemas.microsoft.com/office/powerpoint/2010/main" val="4135780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Santa Elena S.A. X Costa Rica</a:t>
            </a:r>
            <a:endParaRPr lang="pt-BR" sz="2400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325" y="2168922"/>
            <a:ext cx="4041775" cy="3031331"/>
          </a:xfrm>
        </p:spPr>
      </p:pic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The </a:t>
            </a:r>
            <a:r>
              <a:rPr lang="pt-BR" dirty="0" err="1" smtClean="0"/>
              <a:t>parties</a:t>
            </a:r>
            <a:r>
              <a:rPr lang="pt-BR" dirty="0" smtClean="0"/>
              <a:t> </a:t>
            </a:r>
            <a:r>
              <a:rPr lang="pt-BR" dirty="0" err="1" smtClean="0"/>
              <a:t>spent</a:t>
            </a:r>
            <a:r>
              <a:rPr lang="pt-BR" dirty="0" smtClean="0"/>
              <a:t> more </a:t>
            </a:r>
            <a:r>
              <a:rPr lang="pt-BR" dirty="0" err="1" smtClean="0"/>
              <a:t>than</a:t>
            </a:r>
            <a:r>
              <a:rPr lang="pt-BR" dirty="0" smtClean="0"/>
              <a:t> </a:t>
            </a:r>
            <a:r>
              <a:rPr lang="pt-BR" dirty="0" err="1" smtClean="0"/>
              <a:t>twenty</a:t>
            </a:r>
            <a:r>
              <a:rPr lang="pt-BR" dirty="0" smtClean="0"/>
              <a:t> </a:t>
            </a:r>
            <a:r>
              <a:rPr lang="pt-BR" dirty="0" err="1" smtClean="0"/>
              <a:t>years</a:t>
            </a:r>
            <a:r>
              <a:rPr lang="pt-BR" dirty="0" smtClean="0"/>
              <a:t> in dispute </a:t>
            </a:r>
            <a:r>
              <a:rPr lang="pt-BR" dirty="0" err="1" smtClean="0"/>
              <a:t>about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value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property</a:t>
            </a:r>
            <a:endParaRPr lang="pt-BR" dirty="0" smtClean="0"/>
          </a:p>
          <a:p>
            <a:r>
              <a:rPr lang="pt-BR" dirty="0" smtClean="0"/>
              <a:t>CDSE </a:t>
            </a:r>
            <a:r>
              <a:rPr lang="pt-BR" dirty="0" err="1" smtClean="0"/>
              <a:t>demanded</a:t>
            </a:r>
            <a:r>
              <a:rPr lang="pt-BR" dirty="0"/>
              <a:t> U.S. $</a:t>
            </a:r>
            <a:r>
              <a:rPr lang="pt-BR" dirty="0" smtClean="0"/>
              <a:t>6,400,000</a:t>
            </a:r>
          </a:p>
          <a:p>
            <a:r>
              <a:rPr lang="pt-BR" dirty="0" smtClean="0"/>
              <a:t>Costa </a:t>
            </a:r>
            <a:r>
              <a:rPr lang="pt-BR" dirty="0" err="1" smtClean="0"/>
              <a:t>Rican</a:t>
            </a:r>
            <a:r>
              <a:rPr lang="pt-BR" dirty="0" smtClean="0"/>
              <a:t> </a:t>
            </a:r>
            <a:r>
              <a:rPr lang="pt-BR" dirty="0" err="1" smtClean="0"/>
              <a:t>law</a:t>
            </a:r>
            <a:r>
              <a:rPr lang="pt-BR" dirty="0" smtClean="0"/>
              <a:t> </a:t>
            </a:r>
            <a:r>
              <a:rPr lang="pt-BR" dirty="0" err="1" smtClean="0"/>
              <a:t>prescribes</a:t>
            </a:r>
            <a:r>
              <a:rPr lang="pt-BR" dirty="0" smtClean="0"/>
              <a:t> </a:t>
            </a:r>
            <a:r>
              <a:rPr lang="pt-BR" dirty="0" err="1" smtClean="0"/>
              <a:t>that</a:t>
            </a:r>
            <a:r>
              <a:rPr lang="pt-BR" dirty="0" smtClean="0"/>
              <a:t>, </a:t>
            </a:r>
            <a:r>
              <a:rPr lang="pt-BR" dirty="0" err="1" smtClean="0"/>
              <a:t>after</a:t>
            </a:r>
            <a:r>
              <a:rPr lang="pt-BR" dirty="0" smtClean="0"/>
              <a:t> </a:t>
            </a:r>
            <a:r>
              <a:rPr lang="pt-BR" dirty="0" err="1" smtClean="0"/>
              <a:t>ten</a:t>
            </a:r>
            <a:r>
              <a:rPr lang="pt-BR" dirty="0" smtClean="0"/>
              <a:t> </a:t>
            </a:r>
            <a:r>
              <a:rPr lang="pt-BR" dirty="0" err="1" smtClean="0"/>
              <a:t>years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return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property</a:t>
            </a:r>
            <a:r>
              <a:rPr lang="pt-BR" dirty="0" smtClean="0"/>
              <a:t> </a:t>
            </a:r>
            <a:r>
              <a:rPr lang="pt-BR" dirty="0" err="1" smtClean="0"/>
              <a:t>may</a:t>
            </a:r>
            <a:r>
              <a:rPr lang="pt-BR" dirty="0" smtClean="0"/>
              <a:t> </a:t>
            </a:r>
            <a:r>
              <a:rPr lang="pt-BR" dirty="0" err="1" smtClean="0"/>
              <a:t>be</a:t>
            </a:r>
            <a:r>
              <a:rPr lang="pt-BR" dirty="0" smtClean="0"/>
              <a:t> </a:t>
            </a:r>
            <a:r>
              <a:rPr lang="pt-BR" dirty="0" err="1" smtClean="0"/>
              <a:t>requested</a:t>
            </a:r>
            <a:r>
              <a:rPr lang="pt-BR" dirty="0" smtClean="0"/>
              <a:t>, </a:t>
            </a:r>
            <a:r>
              <a:rPr lang="pt-BR" dirty="0" err="1" smtClean="0"/>
              <a:t>which</a:t>
            </a:r>
            <a:r>
              <a:rPr lang="pt-BR" dirty="0" smtClean="0"/>
              <a:t> </a:t>
            </a:r>
            <a:r>
              <a:rPr lang="pt-BR" dirty="0" err="1" smtClean="0"/>
              <a:t>was</a:t>
            </a:r>
            <a:r>
              <a:rPr lang="pt-BR" dirty="0" smtClean="0"/>
              <a:t> </a:t>
            </a:r>
            <a:r>
              <a:rPr lang="pt-BR" dirty="0" err="1" smtClean="0"/>
              <a:t>denied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635977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Santa Elena S.A. X Costa Rica</a:t>
            </a:r>
            <a:endParaRPr lang="pt-BR" sz="2400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325" y="2168922"/>
            <a:ext cx="4041775" cy="3031331"/>
          </a:xfrm>
        </p:spPr>
      </p:pic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err="1"/>
              <a:t>Helms</a:t>
            </a:r>
            <a:r>
              <a:rPr lang="pt-BR" dirty="0"/>
              <a:t> </a:t>
            </a:r>
            <a:r>
              <a:rPr lang="pt-BR" dirty="0" err="1" smtClean="0"/>
              <a:t>Amendment</a:t>
            </a:r>
            <a:r>
              <a:rPr lang="pt-BR" dirty="0" smtClean="0"/>
              <a:t>: </a:t>
            </a:r>
            <a:r>
              <a:rPr lang="en-US" dirty="0"/>
              <a:t>U.S. $175,000,000 Inter-American Development Bank loan </a:t>
            </a:r>
            <a:r>
              <a:rPr lang="en-US" dirty="0" smtClean="0"/>
              <a:t>to Costa </a:t>
            </a:r>
            <a:r>
              <a:rPr lang="en-US" dirty="0"/>
              <a:t>Rica was delayed at the behest of the U.S. until Costa </a:t>
            </a:r>
            <a:r>
              <a:rPr lang="en-US" dirty="0" smtClean="0"/>
              <a:t>Rica consented </a:t>
            </a:r>
            <a:r>
              <a:rPr lang="en-US" dirty="0"/>
              <a:t>to refer the Santa Elena case to international arbitration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881993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Arbitration procedure</a:t>
            </a:r>
            <a:endParaRPr lang="pt-BR" sz="2400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325" y="2531203"/>
            <a:ext cx="4041775" cy="2306768"/>
          </a:xfrm>
        </p:spPr>
      </p:pic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CDSE </a:t>
            </a:r>
            <a:r>
              <a:rPr lang="pt-BR" dirty="0" err="1" smtClean="0"/>
              <a:t>requested</a:t>
            </a:r>
            <a:r>
              <a:rPr lang="pt-BR" dirty="0" smtClean="0"/>
              <a:t> </a:t>
            </a:r>
            <a:r>
              <a:rPr lang="pt-BR" dirty="0"/>
              <a:t>U.S. $</a:t>
            </a:r>
            <a:r>
              <a:rPr lang="pt-BR" dirty="0" smtClean="0"/>
              <a:t>41,200,000 as </a:t>
            </a:r>
            <a:r>
              <a:rPr lang="pt-BR" dirty="0" err="1" smtClean="0"/>
              <a:t>compensation</a:t>
            </a:r>
            <a:endParaRPr lang="pt-BR" dirty="0"/>
          </a:p>
          <a:p>
            <a:r>
              <a:rPr lang="pt-BR" dirty="0" err="1" smtClean="0"/>
              <a:t>Matters</a:t>
            </a:r>
            <a:r>
              <a:rPr lang="pt-BR" dirty="0" smtClean="0"/>
              <a:t> </a:t>
            </a:r>
            <a:r>
              <a:rPr lang="pt-BR" dirty="0" err="1" smtClean="0"/>
              <a:t>under</a:t>
            </a:r>
            <a:r>
              <a:rPr lang="pt-BR" dirty="0" smtClean="0"/>
              <a:t> </a:t>
            </a:r>
            <a:r>
              <a:rPr lang="pt-BR" dirty="0" err="1" smtClean="0"/>
              <a:t>appreciation</a:t>
            </a:r>
            <a:r>
              <a:rPr lang="pt-BR" dirty="0" smtClean="0"/>
              <a:t>:</a:t>
            </a:r>
          </a:p>
          <a:p>
            <a:pPr lvl="1"/>
            <a:r>
              <a:rPr lang="pt-BR" dirty="0" err="1" smtClean="0"/>
              <a:t>Applicable</a:t>
            </a:r>
            <a:r>
              <a:rPr lang="pt-BR" dirty="0" smtClean="0"/>
              <a:t> Law</a:t>
            </a:r>
          </a:p>
          <a:p>
            <a:pPr lvl="1"/>
            <a:r>
              <a:rPr lang="pt-BR" dirty="0" smtClean="0"/>
              <a:t>Fair </a:t>
            </a:r>
            <a:r>
              <a:rPr lang="pt-BR" dirty="0" err="1" smtClean="0"/>
              <a:t>compensation</a:t>
            </a:r>
            <a:r>
              <a:rPr lang="pt-BR" dirty="0" smtClean="0"/>
              <a:t> </a:t>
            </a:r>
            <a:r>
              <a:rPr lang="pt-BR" dirty="0" err="1" smtClean="0"/>
              <a:t>value</a:t>
            </a:r>
            <a:endParaRPr lang="pt-BR" dirty="0" smtClean="0"/>
          </a:p>
          <a:p>
            <a:pPr lvl="1"/>
            <a:r>
              <a:rPr lang="pt-BR" dirty="0" smtClean="0"/>
              <a:t>Time frame for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evaluation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that</a:t>
            </a:r>
            <a:r>
              <a:rPr lang="pt-BR" dirty="0" smtClean="0"/>
              <a:t> </a:t>
            </a:r>
            <a:r>
              <a:rPr lang="pt-BR" dirty="0" err="1" smtClean="0"/>
              <a:t>amount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248712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284</TotalTime>
  <Words>898</Words>
  <Application>Microsoft Office PowerPoint</Application>
  <PresentationFormat>Apresentação na tela (4:3)</PresentationFormat>
  <Paragraphs>66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Origem</vt:lpstr>
      <vt:lpstr>Santa Elena S.A. X Costa Rica</vt:lpstr>
      <vt:lpstr>International Centre for Settlement of Investment Disputes - ICSID</vt:lpstr>
      <vt:lpstr>Santa Elena S.A. X Costa Rica</vt:lpstr>
      <vt:lpstr>Santa Elena S.A. X Costa Rica</vt:lpstr>
      <vt:lpstr>Santa Elena S.A. X Costa Rica</vt:lpstr>
      <vt:lpstr>Santa Elena S.A. X Costa Rica</vt:lpstr>
      <vt:lpstr>Santa Elena S.A. X Costa Rica</vt:lpstr>
      <vt:lpstr>Santa Elena S.A. X Costa Rica</vt:lpstr>
      <vt:lpstr>Arbitration procedure</vt:lpstr>
      <vt:lpstr>Arbitration procedure</vt:lpstr>
      <vt:lpstr>Arbitration procedure</vt:lpstr>
      <vt:lpstr>Arbitration procedure</vt:lpstr>
      <vt:lpstr>Arbitration procedure</vt:lpstr>
      <vt:lpstr>Arbitration procedure</vt:lpstr>
      <vt:lpstr>Arbitration procedure</vt:lpstr>
      <vt:lpstr>Arbitration procedure</vt:lpstr>
      <vt:lpstr>Arbitration procedure</vt:lpstr>
      <vt:lpstr>Arbitration procedure</vt:lpstr>
      <vt:lpstr>Santa Elena S.A. x Costa Rica</vt:lpstr>
    </vt:vector>
  </TitlesOfParts>
  <Company>Prefeitura de São Paulo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HUMANITARIAN INTERVENTION</dc:title>
  <dc:creator>Wagner Artur de Oliveira Cabral</dc:creator>
  <cp:lastModifiedBy>Wagner Artur de Oliveira Cabral</cp:lastModifiedBy>
  <cp:revision>13</cp:revision>
  <dcterms:created xsi:type="dcterms:W3CDTF">2016-05-18T15:17:38Z</dcterms:created>
  <dcterms:modified xsi:type="dcterms:W3CDTF">2016-05-20T14:04:04Z</dcterms:modified>
</cp:coreProperties>
</file>