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8" r:id="rId1"/>
  </p:sldMasterIdLst>
  <p:notesMasterIdLst>
    <p:notesMasterId r:id="rId80"/>
  </p:notesMasterIdLst>
  <p:handoutMasterIdLst>
    <p:handoutMasterId r:id="rId81"/>
  </p:handoutMasterIdLst>
  <p:sldIdLst>
    <p:sldId id="639" r:id="rId2"/>
    <p:sldId id="638" r:id="rId3"/>
    <p:sldId id="454" r:id="rId4"/>
    <p:sldId id="640" r:id="rId5"/>
    <p:sldId id="348" r:id="rId6"/>
    <p:sldId id="424" r:id="rId7"/>
    <p:sldId id="387" r:id="rId8"/>
    <p:sldId id="651" r:id="rId9"/>
    <p:sldId id="649" r:id="rId10"/>
    <p:sldId id="614" r:id="rId11"/>
    <p:sldId id="644" r:id="rId12"/>
    <p:sldId id="608" r:id="rId13"/>
    <p:sldId id="609" r:id="rId14"/>
    <p:sldId id="607" r:id="rId15"/>
    <p:sldId id="531" r:id="rId16"/>
    <p:sldId id="654" r:id="rId17"/>
    <p:sldId id="558" r:id="rId18"/>
    <p:sldId id="564" r:id="rId19"/>
    <p:sldId id="532" r:id="rId20"/>
    <p:sldId id="548" r:id="rId21"/>
    <p:sldId id="559" r:id="rId22"/>
    <p:sldId id="533" r:id="rId23"/>
    <p:sldId id="659" r:id="rId24"/>
    <p:sldId id="657" r:id="rId25"/>
    <p:sldId id="658" r:id="rId26"/>
    <p:sldId id="663" r:id="rId27"/>
    <p:sldId id="664" r:id="rId28"/>
    <p:sldId id="665" r:id="rId29"/>
    <p:sldId id="604" r:id="rId30"/>
    <p:sldId id="601" r:id="rId31"/>
    <p:sldId id="557" r:id="rId32"/>
    <p:sldId id="666" r:id="rId33"/>
    <p:sldId id="571" r:id="rId34"/>
    <p:sldId id="574" r:id="rId35"/>
    <p:sldId id="575" r:id="rId36"/>
    <p:sldId id="576" r:id="rId37"/>
    <p:sldId id="567" r:id="rId38"/>
    <p:sldId id="645" r:id="rId39"/>
    <p:sldId id="680" r:id="rId40"/>
    <p:sldId id="667" r:id="rId41"/>
    <p:sldId id="660" r:id="rId42"/>
    <p:sldId id="661" r:id="rId43"/>
    <p:sldId id="662" r:id="rId44"/>
    <p:sldId id="592" r:id="rId45"/>
    <p:sldId id="578" r:id="rId46"/>
    <p:sldId id="593" r:id="rId47"/>
    <p:sldId id="598" r:id="rId48"/>
    <p:sldId id="594" r:id="rId49"/>
    <p:sldId id="602" r:id="rId50"/>
    <p:sldId id="603" r:id="rId51"/>
    <p:sldId id="542" r:id="rId52"/>
    <p:sldId id="599" r:id="rId53"/>
    <p:sldId id="615" r:id="rId54"/>
    <p:sldId id="605" r:id="rId55"/>
    <p:sldId id="618" r:id="rId56"/>
    <p:sldId id="622" r:id="rId57"/>
    <p:sldId id="619" r:id="rId58"/>
    <p:sldId id="620" r:id="rId59"/>
    <p:sldId id="621" r:id="rId60"/>
    <p:sldId id="626" r:id="rId61"/>
    <p:sldId id="627" r:id="rId62"/>
    <p:sldId id="628" r:id="rId63"/>
    <p:sldId id="668" r:id="rId64"/>
    <p:sldId id="682" r:id="rId65"/>
    <p:sldId id="683" r:id="rId66"/>
    <p:sldId id="670" r:id="rId67"/>
    <p:sldId id="671" r:id="rId68"/>
    <p:sldId id="672" r:id="rId69"/>
    <p:sldId id="674" r:id="rId70"/>
    <p:sldId id="675" r:id="rId71"/>
    <p:sldId id="617" r:id="rId72"/>
    <p:sldId id="582" r:id="rId73"/>
    <p:sldId id="583" r:id="rId74"/>
    <p:sldId id="584" r:id="rId75"/>
    <p:sldId id="585" r:id="rId76"/>
    <p:sldId id="586" r:id="rId77"/>
    <p:sldId id="642" r:id="rId78"/>
    <p:sldId id="641" r:id="rId79"/>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1079" autoAdjust="0"/>
  </p:normalViewPr>
  <p:slideViewPr>
    <p:cSldViewPr>
      <p:cViewPr varScale="1">
        <p:scale>
          <a:sx n="71" d="100"/>
          <a:sy n="71" d="100"/>
        </p:scale>
        <p:origin x="1296" y="60"/>
      </p:cViewPr>
      <p:guideLst>
        <p:guide orient="horz" pos="2160"/>
        <p:guide pos="2880"/>
      </p:guideLst>
    </p:cSldViewPr>
  </p:slideViewPr>
  <p:notesTextViewPr>
    <p:cViewPr>
      <p:scale>
        <a:sx n="1" d="1"/>
        <a:sy n="1" d="1"/>
      </p:scale>
      <p:origin x="0" y="0"/>
    </p:cViewPr>
  </p:notesTextViewPr>
  <p:sorterViewPr>
    <p:cViewPr>
      <p:scale>
        <a:sx n="100" d="100"/>
        <a:sy n="100" d="100"/>
      </p:scale>
      <p:origin x="0" y="-194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16320-234D-48EC-AC8C-8A133B030D48}" type="doc">
      <dgm:prSet loTypeId="urn:microsoft.com/office/officeart/2005/8/layout/vList5" loCatId="list" qsTypeId="urn:microsoft.com/office/officeart/2005/8/quickstyle/3d2" qsCatId="3D" csTypeId="urn:microsoft.com/office/officeart/2005/8/colors/colorful1#1" csCatId="colorful" phldr="1"/>
      <dgm:spPr/>
      <dgm:t>
        <a:bodyPr/>
        <a:lstStyle/>
        <a:p>
          <a:endParaRPr lang="pt-BR"/>
        </a:p>
      </dgm:t>
    </dgm:pt>
    <dgm:pt modelId="{CDC25FD9-7198-4DB2-9F8E-D7E6A26E4C53}">
      <dgm:prSet custT="1"/>
      <dgm:spPr/>
      <dgm:t>
        <a:bodyPr/>
        <a:lstStyle/>
        <a:p>
          <a:pPr algn="l" rtl="0"/>
          <a:r>
            <a:rPr lang="en-US" sz="2000" b="1" dirty="0" err="1" smtClean="0">
              <a:solidFill>
                <a:schemeClr val="bg1"/>
              </a:solidFill>
              <a:effectLst>
                <a:outerShdw blurRad="38100" dist="38100" dir="2700000" algn="tl">
                  <a:srgbClr val="000000">
                    <a:alpha val="43137"/>
                  </a:srgbClr>
                </a:outerShdw>
              </a:effectLst>
              <a:latin typeface="Arial Narrow" pitchFamily="34" charset="0"/>
            </a:rPr>
            <a:t>Anos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Teorias</a:t>
          </a:r>
          <a:r>
            <a:rPr lang="en-US" sz="2000" b="1"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5D5CE064-7FD1-4CA5-B159-F67AFBC180EE}" type="parTrans" cxnId="{C5BF8B37-8542-49F3-B8CE-FE8E10683A8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81C76874-FD97-443E-920A-4626B67C77EB}" type="sibTrans" cxnId="{C5BF8B37-8542-49F3-B8CE-FE8E10683A8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CC4C12DB-19B6-4AF7-B859-047F4FA52424}">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1903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Administração</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Científica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1C38AE3F-DFCC-499F-B87D-BFF5A23019F8}" type="parTrans" cxnId="{A3F89ABF-371F-4CB8-B21A-D646B9060D2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B5098570-6F71-4990-A760-C617C0181C84}" type="sibTrans" cxnId="{A3F89ABF-371F-4CB8-B21A-D646B9060D2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A54B3511-7996-4147-933D-F09E252010BE}">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1909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Burocracia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0110C2D1-2408-4351-883B-46E8BB788221}" type="parTrans" cxnId="{F056D335-9538-4BC3-BBFC-0CCAE7AD7FB0}">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2C10CCD3-DDE6-448D-BE84-8D30B5DEBDF3}" type="sibTrans" cxnId="{F056D335-9538-4BC3-BBFC-0CCAE7AD7FB0}">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E1669B7-A3B4-4590-A82E-E868CFCB80A3}">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1916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Clássica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37D35386-3155-41FE-B704-5AE9A3B1AB02}" type="parTrans" cxnId="{5CDBFDC4-983C-4C0B-85ED-FC500350B97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5050F935-8BC0-4FAC-9F4E-96CFAE412144}" type="sibTrans" cxnId="{5CDBFDC4-983C-4C0B-85ED-FC500350B97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650C6FB0-EC81-4606-AE90-B7A23B4909D1}">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1932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das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Relações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Humanas</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65443C1-69D4-49EB-8506-C160E5CB4CA0}" type="parTrans" cxnId="{1E4B59D6-91A1-474A-9C77-BA754A0886FA}">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C711401-1F8D-40A2-A6F0-F11002459C89}" type="sibTrans" cxnId="{1E4B59D6-91A1-474A-9C77-BA754A0886FA}">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5C298DD0-59C8-42F3-B300-3354850FB9D8}">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1947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Estruturalista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43F3C93-9501-4432-B29E-EEDE67751707}" type="parTrans" cxnId="{3331E968-E969-4C6F-B855-84B73B21499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264A1A8C-5080-4FC5-A95C-AEEB973AB201}" type="sibTrans" cxnId="{3331E968-E969-4C6F-B855-84B73B21499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D285994D-7D28-4626-8FEA-E91681DB35BA}">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1951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dos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Sistemas</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2721B6E3-9E9D-4B77-A0CF-B993AE5C926A}" type="parTrans" cxnId="{3325098A-539F-431A-8116-748786802484}">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1E55B7D4-A4E8-457B-B07C-6E2878736185}" type="sibTrans" cxnId="{3325098A-539F-431A-8116-748786802484}">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A01A7DFD-15E0-4558-8158-752FEF823843}">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1954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Neoclássica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9C8DC5C1-AB30-4ED0-BA55-E5EAD2AA921C}" type="parTrans" cxnId="{FE9742B2-0042-423F-B4DA-7DD3253CF74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04C697E5-9183-4F78-9A63-558E9844F20F}" type="sibTrans" cxnId="{FE9742B2-0042-423F-B4DA-7DD3253CF74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CB95A409-6EB2-4226-84EE-983C652ECB0B}">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1957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Comportamental</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0830011-7366-437F-865F-F900CBCC5ACD}" type="parTrans" cxnId="{8756A595-950B-46FF-9573-7E0E8702BB0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32DA190-9F12-439C-B592-37F2CDA09247}" type="sibTrans" cxnId="{8756A595-950B-46FF-9573-7E0E8702BB0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0C9B84F5-6B4F-43C2-B755-E1258BB606E7}">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1962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Desenvolvimento</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Organizacional</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A9652797-9A90-4072-8426-B1F13612612B}" type="parTrans" cxnId="{5F8EB8B7-D9EF-4B4E-87A2-2FEE8C8ECEB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D489B5F9-13CF-4683-A596-A904A9DF9B1E}" type="sibTrans" cxnId="{5F8EB8B7-D9EF-4B4E-87A2-2FEE8C8ECEB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14434593-A425-4BD3-8D62-D5D20545AEA5}">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1972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Contingência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104B68BD-6989-46E1-87F0-DD0B9DD1B237}" type="parTrans" cxnId="{26FA6B7F-76A8-4E2E-85AA-68364EC29CE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94D0C2A8-5F9E-4B2B-A268-32D3BC72CAD6}" type="sibTrans" cxnId="{26FA6B7F-76A8-4E2E-85AA-68364EC29CE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9579F4D3-F6E9-49DA-B4A4-8E8F8EFD51F3}">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1990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Novas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Abordagens</a:t>
          </a:r>
          <a:r>
            <a:rPr lang="en-US" sz="2000" b="1" dirty="0" smtClean="0">
              <a:solidFill>
                <a:schemeClr val="bg1"/>
              </a:solidFill>
              <a:effectLst>
                <a:outerShdw blurRad="38100" dist="38100" dir="2700000" algn="tl">
                  <a:srgbClr val="000000">
                    <a:alpha val="43137"/>
                  </a:srgbClr>
                </a:outerShdw>
              </a:effectLst>
              <a:latin typeface="Arial Narrow" pitchFamily="34" charset="0"/>
            </a:rPr>
            <a:t>  (Era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Informação</a:t>
          </a:r>
          <a:r>
            <a:rPr lang="en-US" sz="2000" b="1"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2B9DAA96-190E-4826-97AB-46962CC6AE1B}" type="parTrans" cxnId="{4CE59763-914F-40D9-ADD1-8DD8DFB65BB5}">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2B73341-F0F2-4736-A75C-9ECC964BB6AD}" type="sibTrans" cxnId="{4CE59763-914F-40D9-ADD1-8DD8DFB65BB5}">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B85B7EF5-5E1E-4DE2-9BDC-81D47D0EB0EC}" type="pres">
      <dgm:prSet presAssocID="{B8316320-234D-48EC-AC8C-8A133B030D48}" presName="Name0" presStyleCnt="0">
        <dgm:presLayoutVars>
          <dgm:dir/>
          <dgm:animLvl val="lvl"/>
          <dgm:resizeHandles val="exact"/>
        </dgm:presLayoutVars>
      </dgm:prSet>
      <dgm:spPr/>
      <dgm:t>
        <a:bodyPr/>
        <a:lstStyle/>
        <a:p>
          <a:endParaRPr lang="pt-BR"/>
        </a:p>
      </dgm:t>
    </dgm:pt>
    <dgm:pt modelId="{3962EDE2-3C3B-42FC-90EE-A28FB25DBB1A}" type="pres">
      <dgm:prSet presAssocID="{CDC25FD9-7198-4DB2-9F8E-D7E6A26E4C53}" presName="linNode" presStyleCnt="0"/>
      <dgm:spPr/>
    </dgm:pt>
    <dgm:pt modelId="{17E9138D-9663-4960-91D6-990CAE923DA8}" type="pres">
      <dgm:prSet presAssocID="{CDC25FD9-7198-4DB2-9F8E-D7E6A26E4C53}" presName="parentText" presStyleLbl="node1" presStyleIdx="0" presStyleCnt="12" custScaleX="277778">
        <dgm:presLayoutVars>
          <dgm:chMax val="1"/>
          <dgm:bulletEnabled val="1"/>
        </dgm:presLayoutVars>
      </dgm:prSet>
      <dgm:spPr/>
      <dgm:t>
        <a:bodyPr/>
        <a:lstStyle/>
        <a:p>
          <a:endParaRPr lang="pt-BR"/>
        </a:p>
      </dgm:t>
    </dgm:pt>
    <dgm:pt modelId="{D54FB5EE-A493-4142-BEE2-71CF93C220A9}" type="pres">
      <dgm:prSet presAssocID="{81C76874-FD97-443E-920A-4626B67C77EB}" presName="sp" presStyleCnt="0"/>
      <dgm:spPr/>
    </dgm:pt>
    <dgm:pt modelId="{87A260F4-CAF8-4705-AE7C-118CF5BAF914}" type="pres">
      <dgm:prSet presAssocID="{CC4C12DB-19B6-4AF7-B859-047F4FA52424}" presName="linNode" presStyleCnt="0"/>
      <dgm:spPr/>
    </dgm:pt>
    <dgm:pt modelId="{B63E742B-00AE-43AC-BED6-811B485BB668}" type="pres">
      <dgm:prSet presAssocID="{CC4C12DB-19B6-4AF7-B859-047F4FA52424}" presName="parentText" presStyleLbl="node1" presStyleIdx="1" presStyleCnt="12" custScaleX="277778" custLinFactNeighborX="2347" custLinFactNeighborY="-12193">
        <dgm:presLayoutVars>
          <dgm:chMax val="1"/>
          <dgm:bulletEnabled val="1"/>
        </dgm:presLayoutVars>
      </dgm:prSet>
      <dgm:spPr/>
      <dgm:t>
        <a:bodyPr/>
        <a:lstStyle/>
        <a:p>
          <a:endParaRPr lang="pt-BR"/>
        </a:p>
      </dgm:t>
    </dgm:pt>
    <dgm:pt modelId="{62338B1B-DFF5-4E2A-AB3C-9F2C3D84FF7C}" type="pres">
      <dgm:prSet presAssocID="{B5098570-6F71-4990-A760-C617C0181C84}" presName="sp" presStyleCnt="0"/>
      <dgm:spPr/>
    </dgm:pt>
    <dgm:pt modelId="{C61F200F-2798-4DD7-8DC3-2AFC07B15D53}" type="pres">
      <dgm:prSet presAssocID="{A54B3511-7996-4147-933D-F09E252010BE}" presName="linNode" presStyleCnt="0"/>
      <dgm:spPr/>
    </dgm:pt>
    <dgm:pt modelId="{233035AB-CBE6-456F-BAA5-A92BBCF23557}" type="pres">
      <dgm:prSet presAssocID="{A54B3511-7996-4147-933D-F09E252010BE}" presName="parentText" presStyleLbl="node1" presStyleIdx="2" presStyleCnt="12" custScaleX="277778">
        <dgm:presLayoutVars>
          <dgm:chMax val="1"/>
          <dgm:bulletEnabled val="1"/>
        </dgm:presLayoutVars>
      </dgm:prSet>
      <dgm:spPr/>
      <dgm:t>
        <a:bodyPr/>
        <a:lstStyle/>
        <a:p>
          <a:endParaRPr lang="pt-BR"/>
        </a:p>
      </dgm:t>
    </dgm:pt>
    <dgm:pt modelId="{75EA0C70-76A6-4CA5-93B8-9ACE5BF985B3}" type="pres">
      <dgm:prSet presAssocID="{2C10CCD3-DDE6-448D-BE84-8D30B5DEBDF3}" presName="sp" presStyleCnt="0"/>
      <dgm:spPr/>
    </dgm:pt>
    <dgm:pt modelId="{E53419A7-261A-4913-A3C8-6321D62A967C}" type="pres">
      <dgm:prSet presAssocID="{3E1669B7-A3B4-4590-A82E-E868CFCB80A3}" presName="linNode" presStyleCnt="0"/>
      <dgm:spPr/>
    </dgm:pt>
    <dgm:pt modelId="{76D6D408-C14E-4AD3-8A2E-5DD17710D0B1}" type="pres">
      <dgm:prSet presAssocID="{3E1669B7-A3B4-4590-A82E-E868CFCB80A3}" presName="parentText" presStyleLbl="node1" presStyleIdx="3" presStyleCnt="12" custScaleX="277778">
        <dgm:presLayoutVars>
          <dgm:chMax val="1"/>
          <dgm:bulletEnabled val="1"/>
        </dgm:presLayoutVars>
      </dgm:prSet>
      <dgm:spPr/>
      <dgm:t>
        <a:bodyPr/>
        <a:lstStyle/>
        <a:p>
          <a:endParaRPr lang="pt-BR"/>
        </a:p>
      </dgm:t>
    </dgm:pt>
    <dgm:pt modelId="{CADB6EB0-CC56-4CDE-A4AF-D81F37DB9B85}" type="pres">
      <dgm:prSet presAssocID="{5050F935-8BC0-4FAC-9F4E-96CFAE412144}" presName="sp" presStyleCnt="0"/>
      <dgm:spPr/>
    </dgm:pt>
    <dgm:pt modelId="{9DC54E12-54D1-48AA-871E-2BA570B31B98}" type="pres">
      <dgm:prSet presAssocID="{650C6FB0-EC81-4606-AE90-B7A23B4909D1}" presName="linNode" presStyleCnt="0"/>
      <dgm:spPr/>
    </dgm:pt>
    <dgm:pt modelId="{4C5C80C3-50EC-48E7-8A9C-54DDE2DE8F3C}" type="pres">
      <dgm:prSet presAssocID="{650C6FB0-EC81-4606-AE90-B7A23B4909D1}" presName="parentText" presStyleLbl="node1" presStyleIdx="4" presStyleCnt="12" custScaleX="277778">
        <dgm:presLayoutVars>
          <dgm:chMax val="1"/>
          <dgm:bulletEnabled val="1"/>
        </dgm:presLayoutVars>
      </dgm:prSet>
      <dgm:spPr/>
      <dgm:t>
        <a:bodyPr/>
        <a:lstStyle/>
        <a:p>
          <a:endParaRPr lang="pt-BR"/>
        </a:p>
      </dgm:t>
    </dgm:pt>
    <dgm:pt modelId="{29A55C54-B8E8-4529-94A1-5FF0DCDADFB0}" type="pres">
      <dgm:prSet presAssocID="{3C711401-1F8D-40A2-A6F0-F11002459C89}" presName="sp" presStyleCnt="0"/>
      <dgm:spPr/>
    </dgm:pt>
    <dgm:pt modelId="{C351D974-F0D3-49A9-BD09-CCEE936E58FF}" type="pres">
      <dgm:prSet presAssocID="{5C298DD0-59C8-42F3-B300-3354850FB9D8}" presName="linNode" presStyleCnt="0"/>
      <dgm:spPr/>
    </dgm:pt>
    <dgm:pt modelId="{E00CFAAF-CAAD-4571-B066-4843058840AC}" type="pres">
      <dgm:prSet presAssocID="{5C298DD0-59C8-42F3-B300-3354850FB9D8}" presName="parentText" presStyleLbl="node1" presStyleIdx="5" presStyleCnt="12" custScaleX="277778">
        <dgm:presLayoutVars>
          <dgm:chMax val="1"/>
          <dgm:bulletEnabled val="1"/>
        </dgm:presLayoutVars>
      </dgm:prSet>
      <dgm:spPr/>
      <dgm:t>
        <a:bodyPr/>
        <a:lstStyle/>
        <a:p>
          <a:endParaRPr lang="pt-BR"/>
        </a:p>
      </dgm:t>
    </dgm:pt>
    <dgm:pt modelId="{3DE188F6-975A-405A-B373-627EE7A3D471}" type="pres">
      <dgm:prSet presAssocID="{264A1A8C-5080-4FC5-A95C-AEEB973AB201}" presName="sp" presStyleCnt="0"/>
      <dgm:spPr/>
    </dgm:pt>
    <dgm:pt modelId="{BD0D6F34-1B60-44FA-9947-983D2DAB915A}" type="pres">
      <dgm:prSet presAssocID="{D285994D-7D28-4626-8FEA-E91681DB35BA}" presName="linNode" presStyleCnt="0"/>
      <dgm:spPr/>
    </dgm:pt>
    <dgm:pt modelId="{104188AA-D500-42C1-91A4-A737B892B135}" type="pres">
      <dgm:prSet presAssocID="{D285994D-7D28-4626-8FEA-E91681DB35BA}" presName="parentText" presStyleLbl="node1" presStyleIdx="6" presStyleCnt="12" custScaleX="277778">
        <dgm:presLayoutVars>
          <dgm:chMax val="1"/>
          <dgm:bulletEnabled val="1"/>
        </dgm:presLayoutVars>
      </dgm:prSet>
      <dgm:spPr/>
      <dgm:t>
        <a:bodyPr/>
        <a:lstStyle/>
        <a:p>
          <a:endParaRPr lang="pt-BR"/>
        </a:p>
      </dgm:t>
    </dgm:pt>
    <dgm:pt modelId="{92506796-AD3F-4A83-9384-60D161361345}" type="pres">
      <dgm:prSet presAssocID="{1E55B7D4-A4E8-457B-B07C-6E2878736185}" presName="sp" presStyleCnt="0"/>
      <dgm:spPr/>
    </dgm:pt>
    <dgm:pt modelId="{3BDCDEA1-F3A9-4B78-B33B-570A0A17AEB3}" type="pres">
      <dgm:prSet presAssocID="{A01A7DFD-15E0-4558-8158-752FEF823843}" presName="linNode" presStyleCnt="0"/>
      <dgm:spPr/>
    </dgm:pt>
    <dgm:pt modelId="{5CC46179-D5DF-4579-8986-1EE5C2A28795}" type="pres">
      <dgm:prSet presAssocID="{A01A7DFD-15E0-4558-8158-752FEF823843}" presName="parentText" presStyleLbl="node1" presStyleIdx="7" presStyleCnt="12" custScaleX="277778">
        <dgm:presLayoutVars>
          <dgm:chMax val="1"/>
          <dgm:bulletEnabled val="1"/>
        </dgm:presLayoutVars>
      </dgm:prSet>
      <dgm:spPr/>
      <dgm:t>
        <a:bodyPr/>
        <a:lstStyle/>
        <a:p>
          <a:endParaRPr lang="pt-BR"/>
        </a:p>
      </dgm:t>
    </dgm:pt>
    <dgm:pt modelId="{6C0F8FE3-4CED-4EE8-9431-E2AC82D09FFB}" type="pres">
      <dgm:prSet presAssocID="{04C697E5-9183-4F78-9A63-558E9844F20F}" presName="sp" presStyleCnt="0"/>
      <dgm:spPr/>
    </dgm:pt>
    <dgm:pt modelId="{950B2FB6-0C7C-4650-A006-41BD93A53765}" type="pres">
      <dgm:prSet presAssocID="{CB95A409-6EB2-4226-84EE-983C652ECB0B}" presName="linNode" presStyleCnt="0"/>
      <dgm:spPr/>
    </dgm:pt>
    <dgm:pt modelId="{5F5C5F85-3D9E-4C00-ADD5-4AF651D52109}" type="pres">
      <dgm:prSet presAssocID="{CB95A409-6EB2-4226-84EE-983C652ECB0B}" presName="parentText" presStyleLbl="node1" presStyleIdx="8" presStyleCnt="12" custScaleX="277778">
        <dgm:presLayoutVars>
          <dgm:chMax val="1"/>
          <dgm:bulletEnabled val="1"/>
        </dgm:presLayoutVars>
      </dgm:prSet>
      <dgm:spPr/>
      <dgm:t>
        <a:bodyPr/>
        <a:lstStyle/>
        <a:p>
          <a:endParaRPr lang="pt-BR"/>
        </a:p>
      </dgm:t>
    </dgm:pt>
    <dgm:pt modelId="{9BF3D449-8A8F-4284-B25E-156051354315}" type="pres">
      <dgm:prSet presAssocID="{332DA190-9F12-439C-B592-37F2CDA09247}" presName="sp" presStyleCnt="0"/>
      <dgm:spPr/>
    </dgm:pt>
    <dgm:pt modelId="{CAC5D6D5-22F1-4230-A403-D5630AFAA2D6}" type="pres">
      <dgm:prSet presAssocID="{0C9B84F5-6B4F-43C2-B755-E1258BB606E7}" presName="linNode" presStyleCnt="0"/>
      <dgm:spPr/>
    </dgm:pt>
    <dgm:pt modelId="{3FBA2731-8684-4DA6-9A19-CC3BC39196B1}" type="pres">
      <dgm:prSet presAssocID="{0C9B84F5-6B4F-43C2-B755-E1258BB606E7}" presName="parentText" presStyleLbl="node1" presStyleIdx="9" presStyleCnt="12" custScaleX="277778">
        <dgm:presLayoutVars>
          <dgm:chMax val="1"/>
          <dgm:bulletEnabled val="1"/>
        </dgm:presLayoutVars>
      </dgm:prSet>
      <dgm:spPr/>
      <dgm:t>
        <a:bodyPr/>
        <a:lstStyle/>
        <a:p>
          <a:endParaRPr lang="pt-BR"/>
        </a:p>
      </dgm:t>
    </dgm:pt>
    <dgm:pt modelId="{1D038D5A-6233-4049-8BDB-95D20AB54831}" type="pres">
      <dgm:prSet presAssocID="{D489B5F9-13CF-4683-A596-A904A9DF9B1E}" presName="sp" presStyleCnt="0"/>
      <dgm:spPr/>
    </dgm:pt>
    <dgm:pt modelId="{3ECCD4E3-769D-439F-9671-D7473BA0711D}" type="pres">
      <dgm:prSet presAssocID="{14434593-A425-4BD3-8D62-D5D20545AEA5}" presName="linNode" presStyleCnt="0"/>
      <dgm:spPr/>
    </dgm:pt>
    <dgm:pt modelId="{8CDB3486-3958-4964-B1C5-9A83B531FD18}" type="pres">
      <dgm:prSet presAssocID="{14434593-A425-4BD3-8D62-D5D20545AEA5}" presName="parentText" presStyleLbl="node1" presStyleIdx="10" presStyleCnt="12" custScaleX="277778">
        <dgm:presLayoutVars>
          <dgm:chMax val="1"/>
          <dgm:bulletEnabled val="1"/>
        </dgm:presLayoutVars>
      </dgm:prSet>
      <dgm:spPr/>
      <dgm:t>
        <a:bodyPr/>
        <a:lstStyle/>
        <a:p>
          <a:endParaRPr lang="pt-BR"/>
        </a:p>
      </dgm:t>
    </dgm:pt>
    <dgm:pt modelId="{730E7626-66B9-48F6-90A9-20049D82D5B5}" type="pres">
      <dgm:prSet presAssocID="{94D0C2A8-5F9E-4B2B-A268-32D3BC72CAD6}" presName="sp" presStyleCnt="0"/>
      <dgm:spPr/>
    </dgm:pt>
    <dgm:pt modelId="{1F12DE7A-78CB-4100-96E6-B34CFC2B342C}" type="pres">
      <dgm:prSet presAssocID="{9579F4D3-F6E9-49DA-B4A4-8E8F8EFD51F3}" presName="linNode" presStyleCnt="0"/>
      <dgm:spPr/>
    </dgm:pt>
    <dgm:pt modelId="{0D95AC6F-4FFD-4AC7-B3F1-81D51F58CCC0}" type="pres">
      <dgm:prSet presAssocID="{9579F4D3-F6E9-49DA-B4A4-8E8F8EFD51F3}" presName="parentText" presStyleLbl="node1" presStyleIdx="11" presStyleCnt="12" custScaleX="277778">
        <dgm:presLayoutVars>
          <dgm:chMax val="1"/>
          <dgm:bulletEnabled val="1"/>
        </dgm:presLayoutVars>
      </dgm:prSet>
      <dgm:spPr/>
      <dgm:t>
        <a:bodyPr/>
        <a:lstStyle/>
        <a:p>
          <a:endParaRPr lang="pt-BR"/>
        </a:p>
      </dgm:t>
    </dgm:pt>
  </dgm:ptLst>
  <dgm:cxnLst>
    <dgm:cxn modelId="{26FA6B7F-76A8-4E2E-85AA-68364EC29CE8}" srcId="{B8316320-234D-48EC-AC8C-8A133B030D48}" destId="{14434593-A425-4BD3-8D62-D5D20545AEA5}" srcOrd="10" destOrd="0" parTransId="{104B68BD-6989-46E1-87F0-DD0B9DD1B237}" sibTransId="{94D0C2A8-5F9E-4B2B-A268-32D3BC72CAD6}"/>
    <dgm:cxn modelId="{C5BF8B37-8542-49F3-B8CE-FE8E10683A8C}" srcId="{B8316320-234D-48EC-AC8C-8A133B030D48}" destId="{CDC25FD9-7198-4DB2-9F8E-D7E6A26E4C53}" srcOrd="0" destOrd="0" parTransId="{5D5CE064-7FD1-4CA5-B159-F67AFBC180EE}" sibTransId="{81C76874-FD97-443E-920A-4626B67C77EB}"/>
    <dgm:cxn modelId="{654AF1E1-9947-4D59-8D43-897E44A962B7}" type="presOf" srcId="{3E1669B7-A3B4-4590-A82E-E868CFCB80A3}" destId="{76D6D408-C14E-4AD3-8A2E-5DD17710D0B1}" srcOrd="0" destOrd="0" presId="urn:microsoft.com/office/officeart/2005/8/layout/vList5"/>
    <dgm:cxn modelId="{D9AE0E52-D384-47A3-A9CE-93C8ECF698C7}" type="presOf" srcId="{650C6FB0-EC81-4606-AE90-B7A23B4909D1}" destId="{4C5C80C3-50EC-48E7-8A9C-54DDE2DE8F3C}" srcOrd="0" destOrd="0" presId="urn:microsoft.com/office/officeart/2005/8/layout/vList5"/>
    <dgm:cxn modelId="{FE9742B2-0042-423F-B4DA-7DD3253CF74C}" srcId="{B8316320-234D-48EC-AC8C-8A133B030D48}" destId="{A01A7DFD-15E0-4558-8158-752FEF823843}" srcOrd="7" destOrd="0" parTransId="{9C8DC5C1-AB30-4ED0-BA55-E5EAD2AA921C}" sibTransId="{04C697E5-9183-4F78-9A63-558E9844F20F}"/>
    <dgm:cxn modelId="{3331E968-E969-4C6F-B855-84B73B214993}" srcId="{B8316320-234D-48EC-AC8C-8A133B030D48}" destId="{5C298DD0-59C8-42F3-B300-3354850FB9D8}" srcOrd="5" destOrd="0" parTransId="{443F3C93-9501-4432-B29E-EEDE67751707}" sibTransId="{264A1A8C-5080-4FC5-A95C-AEEB973AB201}"/>
    <dgm:cxn modelId="{E6DB94D1-54C3-439A-B76E-038287336BAA}" type="presOf" srcId="{CDC25FD9-7198-4DB2-9F8E-D7E6A26E4C53}" destId="{17E9138D-9663-4960-91D6-990CAE923DA8}" srcOrd="0" destOrd="0" presId="urn:microsoft.com/office/officeart/2005/8/layout/vList5"/>
    <dgm:cxn modelId="{03B9B0F5-7CCC-4B07-ADC2-7AF7FB1275DB}" type="presOf" srcId="{CB95A409-6EB2-4226-84EE-983C652ECB0B}" destId="{5F5C5F85-3D9E-4C00-ADD5-4AF651D52109}" srcOrd="0" destOrd="0" presId="urn:microsoft.com/office/officeart/2005/8/layout/vList5"/>
    <dgm:cxn modelId="{5410F560-C219-40AD-81D3-B9DB98B066F4}" type="presOf" srcId="{5C298DD0-59C8-42F3-B300-3354850FB9D8}" destId="{E00CFAAF-CAAD-4571-B066-4843058840AC}" srcOrd="0" destOrd="0" presId="urn:microsoft.com/office/officeart/2005/8/layout/vList5"/>
    <dgm:cxn modelId="{398CE186-6CED-4E34-975A-8EF87033F079}" type="presOf" srcId="{14434593-A425-4BD3-8D62-D5D20545AEA5}" destId="{8CDB3486-3958-4964-B1C5-9A83B531FD18}" srcOrd="0" destOrd="0" presId="urn:microsoft.com/office/officeart/2005/8/layout/vList5"/>
    <dgm:cxn modelId="{BFAA5064-12ED-4CF4-BF2F-BD7B9220A513}" type="presOf" srcId="{A01A7DFD-15E0-4558-8158-752FEF823843}" destId="{5CC46179-D5DF-4579-8986-1EE5C2A28795}" srcOrd="0" destOrd="0" presId="urn:microsoft.com/office/officeart/2005/8/layout/vList5"/>
    <dgm:cxn modelId="{1E4B59D6-91A1-474A-9C77-BA754A0886FA}" srcId="{B8316320-234D-48EC-AC8C-8A133B030D48}" destId="{650C6FB0-EC81-4606-AE90-B7A23B4909D1}" srcOrd="4" destOrd="0" parTransId="{465443C1-69D4-49EB-8506-C160E5CB4CA0}" sibTransId="{3C711401-1F8D-40A2-A6F0-F11002459C89}"/>
    <dgm:cxn modelId="{4CE59763-914F-40D9-ADD1-8DD8DFB65BB5}" srcId="{B8316320-234D-48EC-AC8C-8A133B030D48}" destId="{9579F4D3-F6E9-49DA-B4A4-8E8F8EFD51F3}" srcOrd="11" destOrd="0" parTransId="{2B9DAA96-190E-4826-97AB-46962CC6AE1B}" sibTransId="{32B73341-F0F2-4736-A75C-9ECC964BB6AD}"/>
    <dgm:cxn modelId="{7D65B7AE-2D44-46D3-8F9A-5CE62087EB17}" type="presOf" srcId="{0C9B84F5-6B4F-43C2-B755-E1258BB606E7}" destId="{3FBA2731-8684-4DA6-9A19-CC3BC39196B1}" srcOrd="0" destOrd="0" presId="urn:microsoft.com/office/officeart/2005/8/layout/vList5"/>
    <dgm:cxn modelId="{6FADC1B8-538E-462E-A8B9-A62197AC2580}" type="presOf" srcId="{A54B3511-7996-4147-933D-F09E252010BE}" destId="{233035AB-CBE6-456F-BAA5-A92BBCF23557}" srcOrd="0" destOrd="0" presId="urn:microsoft.com/office/officeart/2005/8/layout/vList5"/>
    <dgm:cxn modelId="{5F8EB8B7-D9EF-4B4E-87A2-2FEE8C8ECEB3}" srcId="{B8316320-234D-48EC-AC8C-8A133B030D48}" destId="{0C9B84F5-6B4F-43C2-B755-E1258BB606E7}" srcOrd="9" destOrd="0" parTransId="{A9652797-9A90-4072-8426-B1F13612612B}" sibTransId="{D489B5F9-13CF-4683-A596-A904A9DF9B1E}"/>
    <dgm:cxn modelId="{8756A595-950B-46FF-9573-7E0E8702BB08}" srcId="{B8316320-234D-48EC-AC8C-8A133B030D48}" destId="{CB95A409-6EB2-4226-84EE-983C652ECB0B}" srcOrd="8" destOrd="0" parTransId="{40830011-7366-437F-865F-F900CBCC5ACD}" sibTransId="{332DA190-9F12-439C-B592-37F2CDA09247}"/>
    <dgm:cxn modelId="{B53B86E4-2019-4CF5-B135-7A11A9D0B94C}" type="presOf" srcId="{CC4C12DB-19B6-4AF7-B859-047F4FA52424}" destId="{B63E742B-00AE-43AC-BED6-811B485BB668}" srcOrd="0" destOrd="0" presId="urn:microsoft.com/office/officeart/2005/8/layout/vList5"/>
    <dgm:cxn modelId="{996354AC-66CD-4330-B4DC-A565DA053C2A}" type="presOf" srcId="{D285994D-7D28-4626-8FEA-E91681DB35BA}" destId="{104188AA-D500-42C1-91A4-A737B892B135}" srcOrd="0" destOrd="0" presId="urn:microsoft.com/office/officeart/2005/8/layout/vList5"/>
    <dgm:cxn modelId="{5CDBFDC4-983C-4C0B-85ED-FC500350B973}" srcId="{B8316320-234D-48EC-AC8C-8A133B030D48}" destId="{3E1669B7-A3B4-4590-A82E-E868CFCB80A3}" srcOrd="3" destOrd="0" parTransId="{37D35386-3155-41FE-B704-5AE9A3B1AB02}" sibTransId="{5050F935-8BC0-4FAC-9F4E-96CFAE412144}"/>
    <dgm:cxn modelId="{ACD39EA5-06D2-4D4B-9B65-4D41E65D7A9E}" type="presOf" srcId="{B8316320-234D-48EC-AC8C-8A133B030D48}" destId="{B85B7EF5-5E1E-4DE2-9BDC-81D47D0EB0EC}" srcOrd="0" destOrd="0" presId="urn:microsoft.com/office/officeart/2005/8/layout/vList5"/>
    <dgm:cxn modelId="{A3F89ABF-371F-4CB8-B21A-D646B9060D23}" srcId="{B8316320-234D-48EC-AC8C-8A133B030D48}" destId="{CC4C12DB-19B6-4AF7-B859-047F4FA52424}" srcOrd="1" destOrd="0" parTransId="{1C38AE3F-DFCC-499F-B87D-BFF5A23019F8}" sibTransId="{B5098570-6F71-4990-A760-C617C0181C84}"/>
    <dgm:cxn modelId="{F056D335-9538-4BC3-BBFC-0CCAE7AD7FB0}" srcId="{B8316320-234D-48EC-AC8C-8A133B030D48}" destId="{A54B3511-7996-4147-933D-F09E252010BE}" srcOrd="2" destOrd="0" parTransId="{0110C2D1-2408-4351-883B-46E8BB788221}" sibTransId="{2C10CCD3-DDE6-448D-BE84-8D30B5DEBDF3}"/>
    <dgm:cxn modelId="{7998775B-9F4C-4C0B-AA7D-F52FD9FF1D66}" type="presOf" srcId="{9579F4D3-F6E9-49DA-B4A4-8E8F8EFD51F3}" destId="{0D95AC6F-4FFD-4AC7-B3F1-81D51F58CCC0}" srcOrd="0" destOrd="0" presId="urn:microsoft.com/office/officeart/2005/8/layout/vList5"/>
    <dgm:cxn modelId="{3325098A-539F-431A-8116-748786802484}" srcId="{B8316320-234D-48EC-AC8C-8A133B030D48}" destId="{D285994D-7D28-4626-8FEA-E91681DB35BA}" srcOrd="6" destOrd="0" parTransId="{2721B6E3-9E9D-4B77-A0CF-B993AE5C926A}" sibTransId="{1E55B7D4-A4E8-457B-B07C-6E2878736185}"/>
    <dgm:cxn modelId="{D106E04E-F7D0-4A09-A923-6CD2C0901B8B}" type="presParOf" srcId="{B85B7EF5-5E1E-4DE2-9BDC-81D47D0EB0EC}" destId="{3962EDE2-3C3B-42FC-90EE-A28FB25DBB1A}" srcOrd="0" destOrd="0" presId="urn:microsoft.com/office/officeart/2005/8/layout/vList5"/>
    <dgm:cxn modelId="{8B4576C0-38B4-41AF-BD95-97B8F8E2EF34}" type="presParOf" srcId="{3962EDE2-3C3B-42FC-90EE-A28FB25DBB1A}" destId="{17E9138D-9663-4960-91D6-990CAE923DA8}" srcOrd="0" destOrd="0" presId="urn:microsoft.com/office/officeart/2005/8/layout/vList5"/>
    <dgm:cxn modelId="{F442021C-0AE2-40AE-9EF6-9DE0DA7A2B52}" type="presParOf" srcId="{B85B7EF5-5E1E-4DE2-9BDC-81D47D0EB0EC}" destId="{D54FB5EE-A493-4142-BEE2-71CF93C220A9}" srcOrd="1" destOrd="0" presId="urn:microsoft.com/office/officeart/2005/8/layout/vList5"/>
    <dgm:cxn modelId="{5B5B79DD-231E-48D4-A5FE-DAA3F5238FF2}" type="presParOf" srcId="{B85B7EF5-5E1E-4DE2-9BDC-81D47D0EB0EC}" destId="{87A260F4-CAF8-4705-AE7C-118CF5BAF914}" srcOrd="2" destOrd="0" presId="urn:microsoft.com/office/officeart/2005/8/layout/vList5"/>
    <dgm:cxn modelId="{4A35FC3C-BDDA-480E-AC0D-B33AE8D9DBEB}" type="presParOf" srcId="{87A260F4-CAF8-4705-AE7C-118CF5BAF914}" destId="{B63E742B-00AE-43AC-BED6-811B485BB668}" srcOrd="0" destOrd="0" presId="urn:microsoft.com/office/officeart/2005/8/layout/vList5"/>
    <dgm:cxn modelId="{2FB5D91D-A74B-40BC-BCF8-9FF730FF9053}" type="presParOf" srcId="{B85B7EF5-5E1E-4DE2-9BDC-81D47D0EB0EC}" destId="{62338B1B-DFF5-4E2A-AB3C-9F2C3D84FF7C}" srcOrd="3" destOrd="0" presId="urn:microsoft.com/office/officeart/2005/8/layout/vList5"/>
    <dgm:cxn modelId="{463E72E1-2770-4CC6-80E7-9BFEC0C20A70}" type="presParOf" srcId="{B85B7EF5-5E1E-4DE2-9BDC-81D47D0EB0EC}" destId="{C61F200F-2798-4DD7-8DC3-2AFC07B15D53}" srcOrd="4" destOrd="0" presId="urn:microsoft.com/office/officeart/2005/8/layout/vList5"/>
    <dgm:cxn modelId="{C9C1C235-6BEC-4B1F-ABFA-238BF5B86B40}" type="presParOf" srcId="{C61F200F-2798-4DD7-8DC3-2AFC07B15D53}" destId="{233035AB-CBE6-456F-BAA5-A92BBCF23557}" srcOrd="0" destOrd="0" presId="urn:microsoft.com/office/officeart/2005/8/layout/vList5"/>
    <dgm:cxn modelId="{FC2A371B-26A5-48F9-8C47-1EFCD40524DA}" type="presParOf" srcId="{B85B7EF5-5E1E-4DE2-9BDC-81D47D0EB0EC}" destId="{75EA0C70-76A6-4CA5-93B8-9ACE5BF985B3}" srcOrd="5" destOrd="0" presId="urn:microsoft.com/office/officeart/2005/8/layout/vList5"/>
    <dgm:cxn modelId="{DA068D5B-2D1C-47AD-9B09-F9F810B4A365}" type="presParOf" srcId="{B85B7EF5-5E1E-4DE2-9BDC-81D47D0EB0EC}" destId="{E53419A7-261A-4913-A3C8-6321D62A967C}" srcOrd="6" destOrd="0" presId="urn:microsoft.com/office/officeart/2005/8/layout/vList5"/>
    <dgm:cxn modelId="{502BAF0D-4D30-4956-BD1E-678F6BDE058E}" type="presParOf" srcId="{E53419A7-261A-4913-A3C8-6321D62A967C}" destId="{76D6D408-C14E-4AD3-8A2E-5DD17710D0B1}" srcOrd="0" destOrd="0" presId="urn:microsoft.com/office/officeart/2005/8/layout/vList5"/>
    <dgm:cxn modelId="{3FE2213C-B09B-4982-9CF5-ACC8330CF6E9}" type="presParOf" srcId="{B85B7EF5-5E1E-4DE2-9BDC-81D47D0EB0EC}" destId="{CADB6EB0-CC56-4CDE-A4AF-D81F37DB9B85}" srcOrd="7" destOrd="0" presId="urn:microsoft.com/office/officeart/2005/8/layout/vList5"/>
    <dgm:cxn modelId="{36578EFC-E56D-4FCA-B8A6-08E7231B31C5}" type="presParOf" srcId="{B85B7EF5-5E1E-4DE2-9BDC-81D47D0EB0EC}" destId="{9DC54E12-54D1-48AA-871E-2BA570B31B98}" srcOrd="8" destOrd="0" presId="urn:microsoft.com/office/officeart/2005/8/layout/vList5"/>
    <dgm:cxn modelId="{E2057C15-193F-4822-972E-DBB684BBD9EF}" type="presParOf" srcId="{9DC54E12-54D1-48AA-871E-2BA570B31B98}" destId="{4C5C80C3-50EC-48E7-8A9C-54DDE2DE8F3C}" srcOrd="0" destOrd="0" presId="urn:microsoft.com/office/officeart/2005/8/layout/vList5"/>
    <dgm:cxn modelId="{7B4F5542-5302-4DEF-A158-119B4F72D328}" type="presParOf" srcId="{B85B7EF5-5E1E-4DE2-9BDC-81D47D0EB0EC}" destId="{29A55C54-B8E8-4529-94A1-5FF0DCDADFB0}" srcOrd="9" destOrd="0" presId="urn:microsoft.com/office/officeart/2005/8/layout/vList5"/>
    <dgm:cxn modelId="{C3FF73CF-B9DE-491D-AF2E-2E7066A74811}" type="presParOf" srcId="{B85B7EF5-5E1E-4DE2-9BDC-81D47D0EB0EC}" destId="{C351D974-F0D3-49A9-BD09-CCEE936E58FF}" srcOrd="10" destOrd="0" presId="urn:microsoft.com/office/officeart/2005/8/layout/vList5"/>
    <dgm:cxn modelId="{2D313D79-0F75-47F9-9E46-770759B4003F}" type="presParOf" srcId="{C351D974-F0D3-49A9-BD09-CCEE936E58FF}" destId="{E00CFAAF-CAAD-4571-B066-4843058840AC}" srcOrd="0" destOrd="0" presId="urn:microsoft.com/office/officeart/2005/8/layout/vList5"/>
    <dgm:cxn modelId="{4031E078-9185-47F8-9001-A95179CC23FF}" type="presParOf" srcId="{B85B7EF5-5E1E-4DE2-9BDC-81D47D0EB0EC}" destId="{3DE188F6-975A-405A-B373-627EE7A3D471}" srcOrd="11" destOrd="0" presId="urn:microsoft.com/office/officeart/2005/8/layout/vList5"/>
    <dgm:cxn modelId="{6B166B13-E2A8-417C-B51E-D9DA8FA7400D}" type="presParOf" srcId="{B85B7EF5-5E1E-4DE2-9BDC-81D47D0EB0EC}" destId="{BD0D6F34-1B60-44FA-9947-983D2DAB915A}" srcOrd="12" destOrd="0" presId="urn:microsoft.com/office/officeart/2005/8/layout/vList5"/>
    <dgm:cxn modelId="{90AE4A07-AF42-493D-A2D4-3F7DAD8FAC6F}" type="presParOf" srcId="{BD0D6F34-1B60-44FA-9947-983D2DAB915A}" destId="{104188AA-D500-42C1-91A4-A737B892B135}" srcOrd="0" destOrd="0" presId="urn:microsoft.com/office/officeart/2005/8/layout/vList5"/>
    <dgm:cxn modelId="{AAC3251B-364E-48D3-95F8-D567B43473E1}" type="presParOf" srcId="{B85B7EF5-5E1E-4DE2-9BDC-81D47D0EB0EC}" destId="{92506796-AD3F-4A83-9384-60D161361345}" srcOrd="13" destOrd="0" presId="urn:microsoft.com/office/officeart/2005/8/layout/vList5"/>
    <dgm:cxn modelId="{79E0CB06-5489-4E85-9ECE-2A1E622677E4}" type="presParOf" srcId="{B85B7EF5-5E1E-4DE2-9BDC-81D47D0EB0EC}" destId="{3BDCDEA1-F3A9-4B78-B33B-570A0A17AEB3}" srcOrd="14" destOrd="0" presId="urn:microsoft.com/office/officeart/2005/8/layout/vList5"/>
    <dgm:cxn modelId="{A94FD220-ADB1-4A81-AA85-588964C3D95E}" type="presParOf" srcId="{3BDCDEA1-F3A9-4B78-B33B-570A0A17AEB3}" destId="{5CC46179-D5DF-4579-8986-1EE5C2A28795}" srcOrd="0" destOrd="0" presId="urn:microsoft.com/office/officeart/2005/8/layout/vList5"/>
    <dgm:cxn modelId="{AB8F456B-360C-4AD1-B045-01C9963F2A96}" type="presParOf" srcId="{B85B7EF5-5E1E-4DE2-9BDC-81D47D0EB0EC}" destId="{6C0F8FE3-4CED-4EE8-9431-E2AC82D09FFB}" srcOrd="15" destOrd="0" presId="urn:microsoft.com/office/officeart/2005/8/layout/vList5"/>
    <dgm:cxn modelId="{7549453D-6D8E-42A0-A09D-DBE00D03952D}" type="presParOf" srcId="{B85B7EF5-5E1E-4DE2-9BDC-81D47D0EB0EC}" destId="{950B2FB6-0C7C-4650-A006-41BD93A53765}" srcOrd="16" destOrd="0" presId="urn:microsoft.com/office/officeart/2005/8/layout/vList5"/>
    <dgm:cxn modelId="{8F2B283E-B946-41C0-8CCB-7C31FA21488F}" type="presParOf" srcId="{950B2FB6-0C7C-4650-A006-41BD93A53765}" destId="{5F5C5F85-3D9E-4C00-ADD5-4AF651D52109}" srcOrd="0" destOrd="0" presId="urn:microsoft.com/office/officeart/2005/8/layout/vList5"/>
    <dgm:cxn modelId="{FC369087-9803-4379-BB37-9800F8D8D8E5}" type="presParOf" srcId="{B85B7EF5-5E1E-4DE2-9BDC-81D47D0EB0EC}" destId="{9BF3D449-8A8F-4284-B25E-156051354315}" srcOrd="17" destOrd="0" presId="urn:microsoft.com/office/officeart/2005/8/layout/vList5"/>
    <dgm:cxn modelId="{E160DD8F-4D36-4DF3-A3BD-9822D3C36878}" type="presParOf" srcId="{B85B7EF5-5E1E-4DE2-9BDC-81D47D0EB0EC}" destId="{CAC5D6D5-22F1-4230-A403-D5630AFAA2D6}" srcOrd="18" destOrd="0" presId="urn:microsoft.com/office/officeart/2005/8/layout/vList5"/>
    <dgm:cxn modelId="{075FB5A6-B700-4900-9475-C59737B97F01}" type="presParOf" srcId="{CAC5D6D5-22F1-4230-A403-D5630AFAA2D6}" destId="{3FBA2731-8684-4DA6-9A19-CC3BC39196B1}" srcOrd="0" destOrd="0" presId="urn:microsoft.com/office/officeart/2005/8/layout/vList5"/>
    <dgm:cxn modelId="{C3E1A303-3B24-44D1-99C1-D23C8DF3BB33}" type="presParOf" srcId="{B85B7EF5-5E1E-4DE2-9BDC-81D47D0EB0EC}" destId="{1D038D5A-6233-4049-8BDB-95D20AB54831}" srcOrd="19" destOrd="0" presId="urn:microsoft.com/office/officeart/2005/8/layout/vList5"/>
    <dgm:cxn modelId="{C6587CC6-2AF1-44D5-BBF6-FE27B33F9140}" type="presParOf" srcId="{B85B7EF5-5E1E-4DE2-9BDC-81D47D0EB0EC}" destId="{3ECCD4E3-769D-439F-9671-D7473BA0711D}" srcOrd="20" destOrd="0" presId="urn:microsoft.com/office/officeart/2005/8/layout/vList5"/>
    <dgm:cxn modelId="{65BAF522-2F5B-4835-A57C-6E9646824D94}" type="presParOf" srcId="{3ECCD4E3-769D-439F-9671-D7473BA0711D}" destId="{8CDB3486-3958-4964-B1C5-9A83B531FD18}" srcOrd="0" destOrd="0" presId="urn:microsoft.com/office/officeart/2005/8/layout/vList5"/>
    <dgm:cxn modelId="{8AFDB077-F417-42DD-81B7-2BB75F75B239}" type="presParOf" srcId="{B85B7EF5-5E1E-4DE2-9BDC-81D47D0EB0EC}" destId="{730E7626-66B9-48F6-90A9-20049D82D5B5}" srcOrd="21" destOrd="0" presId="urn:microsoft.com/office/officeart/2005/8/layout/vList5"/>
    <dgm:cxn modelId="{08663BAB-DF85-41E8-BED0-6CCF69421694}" type="presParOf" srcId="{B85B7EF5-5E1E-4DE2-9BDC-81D47D0EB0EC}" destId="{1F12DE7A-78CB-4100-96E6-B34CFC2B342C}" srcOrd="22" destOrd="0" presId="urn:microsoft.com/office/officeart/2005/8/layout/vList5"/>
    <dgm:cxn modelId="{2E486C61-E168-4923-B327-3260E816D90C}" type="presParOf" srcId="{1F12DE7A-78CB-4100-96E6-B34CFC2B342C}" destId="{0D95AC6F-4FFD-4AC7-B3F1-81D51F58CCC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D7FB1B-5DAE-47B1-907D-3B1822265459}"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pt-BR"/>
        </a:p>
      </dgm:t>
    </dgm:pt>
    <dgm:pt modelId="{0FE3E120-D4D7-4A67-9C2D-B664CD61FB76}">
      <dgm:prSet custT="1"/>
      <dgm:spPr/>
      <dgm:t>
        <a:bodyPr/>
        <a:lstStyle/>
        <a:p>
          <a:pPr algn="l" rtl="0"/>
          <a:r>
            <a:rPr lang="pt-BR" sz="1800" dirty="0" smtClean="0"/>
            <a:t>Ênfase</a:t>
          </a:r>
        </a:p>
        <a:p>
          <a:pPr algn="l" rtl="0"/>
          <a:r>
            <a:rPr lang="pt-BR" sz="1800" dirty="0" err="1" smtClean="0"/>
            <a:t>Intraorganizacional</a:t>
          </a:r>
          <a:endParaRPr lang="pt-BR" sz="1800" dirty="0" smtClean="0"/>
        </a:p>
        <a:p>
          <a:pPr algn="l" rtl="0"/>
          <a:r>
            <a:rPr lang="pt-BR" sz="1800" dirty="0" smtClean="0"/>
            <a:t>(sistema fechado)</a:t>
          </a:r>
          <a:endParaRPr lang="pt-BR" sz="1800" dirty="0"/>
        </a:p>
      </dgm:t>
    </dgm:pt>
    <dgm:pt modelId="{59A9F49A-AAFE-41A1-A237-66AEBEC605F9}" type="parTrans" cxnId="{8567233B-E017-404A-B1D7-E9ED44550EB7}">
      <dgm:prSet/>
      <dgm:spPr/>
      <dgm:t>
        <a:bodyPr/>
        <a:lstStyle/>
        <a:p>
          <a:endParaRPr lang="pt-BR"/>
        </a:p>
      </dgm:t>
    </dgm:pt>
    <dgm:pt modelId="{26C6044A-69C4-481F-9018-A9A7985EFAD6}" type="sibTrans" cxnId="{8567233B-E017-404A-B1D7-E9ED44550EB7}">
      <dgm:prSet/>
      <dgm:spPr/>
      <dgm:t>
        <a:bodyPr/>
        <a:lstStyle/>
        <a:p>
          <a:endParaRPr lang="pt-BR"/>
        </a:p>
      </dgm:t>
    </dgm:pt>
    <dgm:pt modelId="{C2BE59E4-F19E-4DDC-9930-A60369706936}">
      <dgm:prSet/>
      <dgm:spPr/>
      <dgm:t>
        <a:bodyPr/>
        <a:lstStyle/>
        <a:p>
          <a:pPr rtl="0"/>
          <a:endParaRPr lang="pt-BR" dirty="0"/>
        </a:p>
      </dgm:t>
    </dgm:pt>
    <dgm:pt modelId="{7A0578BC-C87F-4380-A6A5-35CA0C70A2AB}" type="parTrans" cxnId="{DD8BF2F4-61B1-4A1D-BFD3-B4664E470541}">
      <dgm:prSet/>
      <dgm:spPr/>
      <dgm:t>
        <a:bodyPr/>
        <a:lstStyle/>
        <a:p>
          <a:endParaRPr lang="pt-BR"/>
        </a:p>
      </dgm:t>
    </dgm:pt>
    <dgm:pt modelId="{72E439DA-BCEB-4C08-955B-3DC9E830ADCF}" type="sibTrans" cxnId="{DD8BF2F4-61B1-4A1D-BFD3-B4664E470541}">
      <dgm:prSet/>
      <dgm:spPr/>
      <dgm:t>
        <a:bodyPr/>
        <a:lstStyle/>
        <a:p>
          <a:endParaRPr lang="pt-BR"/>
        </a:p>
      </dgm:t>
    </dgm:pt>
    <dgm:pt modelId="{B51FB504-6006-4B6C-B726-C28ABFFA2F56}">
      <dgm:prSet/>
      <dgm:spPr/>
      <dgm:t>
        <a:bodyPr/>
        <a:lstStyle/>
        <a:p>
          <a:endParaRPr lang="pt-BR"/>
        </a:p>
      </dgm:t>
    </dgm:pt>
    <dgm:pt modelId="{4BD302CB-2EFF-4923-8BC9-A613FAC19909}" type="parTrans" cxnId="{ED5B8F82-B488-40A8-9753-3FC2FE882CD3}">
      <dgm:prSet/>
      <dgm:spPr/>
      <dgm:t>
        <a:bodyPr/>
        <a:lstStyle/>
        <a:p>
          <a:endParaRPr lang="pt-BR"/>
        </a:p>
      </dgm:t>
    </dgm:pt>
    <dgm:pt modelId="{19019365-B7D7-47F8-9B02-1D9346578978}" type="sibTrans" cxnId="{ED5B8F82-B488-40A8-9753-3FC2FE882CD3}">
      <dgm:prSet/>
      <dgm:spPr/>
      <dgm:t>
        <a:bodyPr/>
        <a:lstStyle/>
        <a:p>
          <a:endParaRPr lang="pt-BR"/>
        </a:p>
      </dgm:t>
    </dgm:pt>
    <dgm:pt modelId="{1A11A456-4356-46B3-8D2B-1AD5338C41EF}">
      <dgm:prSet/>
      <dgm:spPr/>
      <dgm:t>
        <a:bodyPr/>
        <a:lstStyle/>
        <a:p>
          <a:endParaRPr lang="pt-BR"/>
        </a:p>
      </dgm:t>
    </dgm:pt>
    <dgm:pt modelId="{428DC7A8-862F-4597-8C42-E83801D6DC54}" type="parTrans" cxnId="{6FA918F3-531A-4F7C-AE11-C6BC2276B565}">
      <dgm:prSet/>
      <dgm:spPr/>
      <dgm:t>
        <a:bodyPr/>
        <a:lstStyle/>
        <a:p>
          <a:endParaRPr lang="pt-BR"/>
        </a:p>
      </dgm:t>
    </dgm:pt>
    <dgm:pt modelId="{83711EFA-F363-4E81-B24A-442F223B8D10}" type="sibTrans" cxnId="{6FA918F3-531A-4F7C-AE11-C6BC2276B565}">
      <dgm:prSet/>
      <dgm:spPr/>
      <dgm:t>
        <a:bodyPr/>
        <a:lstStyle/>
        <a:p>
          <a:endParaRPr lang="pt-BR"/>
        </a:p>
      </dgm:t>
    </dgm:pt>
    <dgm:pt modelId="{E6A7BD64-4C7C-4100-B8DC-E93275890ED4}" type="pres">
      <dgm:prSet presAssocID="{DFD7FB1B-5DAE-47B1-907D-3B1822265459}" presName="Name0" presStyleCnt="0">
        <dgm:presLayoutVars>
          <dgm:dir/>
          <dgm:animLvl val="lvl"/>
          <dgm:resizeHandles val="exact"/>
        </dgm:presLayoutVars>
      </dgm:prSet>
      <dgm:spPr/>
      <dgm:t>
        <a:bodyPr/>
        <a:lstStyle/>
        <a:p>
          <a:endParaRPr lang="pt-BR"/>
        </a:p>
      </dgm:t>
    </dgm:pt>
    <dgm:pt modelId="{5AB04EE0-C23E-4756-AA7D-D96A080C7BE1}" type="pres">
      <dgm:prSet presAssocID="{DFD7FB1B-5DAE-47B1-907D-3B1822265459}" presName="dummy" presStyleCnt="0"/>
      <dgm:spPr/>
    </dgm:pt>
    <dgm:pt modelId="{3B1D20ED-6D89-4FF5-8755-1DCBBF118B50}" type="pres">
      <dgm:prSet presAssocID="{DFD7FB1B-5DAE-47B1-907D-3B1822265459}" presName="linH" presStyleCnt="0"/>
      <dgm:spPr/>
    </dgm:pt>
    <dgm:pt modelId="{6A03DD41-6EDA-4141-B3B0-EC14328B387C}" type="pres">
      <dgm:prSet presAssocID="{DFD7FB1B-5DAE-47B1-907D-3B1822265459}" presName="padding1" presStyleCnt="0"/>
      <dgm:spPr/>
    </dgm:pt>
    <dgm:pt modelId="{0E8D42F3-E781-40DB-A1E0-EB6E08EF7C12}" type="pres">
      <dgm:prSet presAssocID="{0FE3E120-D4D7-4A67-9C2D-B664CD61FB76}" presName="linV" presStyleCnt="0"/>
      <dgm:spPr/>
    </dgm:pt>
    <dgm:pt modelId="{44C80DB4-5BD3-4F2A-BFB7-97988AA88FEC}" type="pres">
      <dgm:prSet presAssocID="{0FE3E120-D4D7-4A67-9C2D-B664CD61FB76}" presName="spVertical1" presStyleCnt="0"/>
      <dgm:spPr/>
    </dgm:pt>
    <dgm:pt modelId="{B395F35A-D11D-4ED4-A87D-9EA87976A846}" type="pres">
      <dgm:prSet presAssocID="{0FE3E120-D4D7-4A67-9C2D-B664CD61FB76}" presName="parTx" presStyleLbl="revTx" presStyleIdx="0" presStyleCnt="4" custScaleX="186485" custScaleY="200000" custLinFactNeighborX="-44506" custLinFactNeighborY="-1635">
        <dgm:presLayoutVars>
          <dgm:chMax val="0"/>
          <dgm:chPref val="0"/>
          <dgm:bulletEnabled val="1"/>
        </dgm:presLayoutVars>
      </dgm:prSet>
      <dgm:spPr/>
      <dgm:t>
        <a:bodyPr/>
        <a:lstStyle/>
        <a:p>
          <a:endParaRPr lang="pt-BR"/>
        </a:p>
      </dgm:t>
    </dgm:pt>
    <dgm:pt modelId="{E8D73B89-3ED4-4D78-A008-B7CAB47B750D}" type="pres">
      <dgm:prSet presAssocID="{0FE3E120-D4D7-4A67-9C2D-B664CD61FB76}" presName="spVertical2" presStyleCnt="0"/>
      <dgm:spPr/>
    </dgm:pt>
    <dgm:pt modelId="{023E449C-2F06-498F-8FBC-5FC1C7F52F26}" type="pres">
      <dgm:prSet presAssocID="{0FE3E120-D4D7-4A67-9C2D-B664CD61FB76}" presName="spVertical3" presStyleCnt="0"/>
      <dgm:spPr/>
    </dgm:pt>
    <dgm:pt modelId="{6F66CD68-E1A5-48C5-9CF6-41B023ABA606}" type="pres">
      <dgm:prSet presAssocID="{26C6044A-69C4-481F-9018-A9A7985EFAD6}" presName="space" presStyleCnt="0"/>
      <dgm:spPr/>
    </dgm:pt>
    <dgm:pt modelId="{0ACB935D-BCAB-441C-BE57-484E2CDC9A5F}" type="pres">
      <dgm:prSet presAssocID="{C2BE59E4-F19E-4DDC-9930-A60369706936}" presName="linV" presStyleCnt="0"/>
      <dgm:spPr/>
    </dgm:pt>
    <dgm:pt modelId="{17D3AD48-818F-4FAC-859F-2A380EBCD08C}" type="pres">
      <dgm:prSet presAssocID="{C2BE59E4-F19E-4DDC-9930-A60369706936}" presName="spVertical1" presStyleCnt="0"/>
      <dgm:spPr/>
    </dgm:pt>
    <dgm:pt modelId="{9541D245-E3E1-4311-A936-365B7E1C1C2E}" type="pres">
      <dgm:prSet presAssocID="{C2BE59E4-F19E-4DDC-9930-A60369706936}" presName="parTx" presStyleLbl="revTx" presStyleIdx="1" presStyleCnt="4">
        <dgm:presLayoutVars>
          <dgm:chMax val="0"/>
          <dgm:chPref val="0"/>
          <dgm:bulletEnabled val="1"/>
        </dgm:presLayoutVars>
      </dgm:prSet>
      <dgm:spPr/>
      <dgm:t>
        <a:bodyPr/>
        <a:lstStyle/>
        <a:p>
          <a:endParaRPr lang="pt-BR"/>
        </a:p>
      </dgm:t>
    </dgm:pt>
    <dgm:pt modelId="{DFBF6D51-6D03-4EBB-86C7-5B1B74E5FC58}" type="pres">
      <dgm:prSet presAssocID="{C2BE59E4-F19E-4DDC-9930-A60369706936}" presName="spVertical2" presStyleCnt="0"/>
      <dgm:spPr/>
    </dgm:pt>
    <dgm:pt modelId="{55CCE187-CEF5-4494-9F2F-4AF541E15749}" type="pres">
      <dgm:prSet presAssocID="{C2BE59E4-F19E-4DDC-9930-A60369706936}" presName="spVertical3" presStyleCnt="0"/>
      <dgm:spPr/>
    </dgm:pt>
    <dgm:pt modelId="{FAF7CF71-459D-4383-BCA3-5BBAEF25FEF8}" type="pres">
      <dgm:prSet presAssocID="{72E439DA-BCEB-4C08-955B-3DC9E830ADCF}" presName="space" presStyleCnt="0"/>
      <dgm:spPr/>
    </dgm:pt>
    <dgm:pt modelId="{73AEE5F2-E73E-4AA6-963A-6CC601A6A2A9}" type="pres">
      <dgm:prSet presAssocID="{B51FB504-6006-4B6C-B726-C28ABFFA2F56}" presName="linV" presStyleCnt="0"/>
      <dgm:spPr/>
    </dgm:pt>
    <dgm:pt modelId="{679F53C8-5DFA-4FD2-86A7-484333AE5416}" type="pres">
      <dgm:prSet presAssocID="{B51FB504-6006-4B6C-B726-C28ABFFA2F56}" presName="spVertical1" presStyleCnt="0"/>
      <dgm:spPr/>
    </dgm:pt>
    <dgm:pt modelId="{0635F8DC-C666-45C4-AC68-C06F26593EB3}" type="pres">
      <dgm:prSet presAssocID="{B51FB504-6006-4B6C-B726-C28ABFFA2F56}" presName="parTx" presStyleLbl="revTx" presStyleIdx="2" presStyleCnt="4">
        <dgm:presLayoutVars>
          <dgm:chMax val="0"/>
          <dgm:chPref val="0"/>
          <dgm:bulletEnabled val="1"/>
        </dgm:presLayoutVars>
      </dgm:prSet>
      <dgm:spPr/>
      <dgm:t>
        <a:bodyPr/>
        <a:lstStyle/>
        <a:p>
          <a:endParaRPr lang="pt-BR"/>
        </a:p>
      </dgm:t>
    </dgm:pt>
    <dgm:pt modelId="{E7E5FFB9-83CE-4ADF-979A-BCC312BFB280}" type="pres">
      <dgm:prSet presAssocID="{B51FB504-6006-4B6C-B726-C28ABFFA2F56}" presName="spVertical2" presStyleCnt="0"/>
      <dgm:spPr/>
    </dgm:pt>
    <dgm:pt modelId="{52B33EB1-530A-49C6-B42D-EB3AE40F8B59}" type="pres">
      <dgm:prSet presAssocID="{B51FB504-6006-4B6C-B726-C28ABFFA2F56}" presName="spVertical3" presStyleCnt="0"/>
      <dgm:spPr/>
    </dgm:pt>
    <dgm:pt modelId="{8ED5909E-58B1-4768-9A87-1BA4AE91D32D}" type="pres">
      <dgm:prSet presAssocID="{19019365-B7D7-47F8-9B02-1D9346578978}" presName="space" presStyleCnt="0"/>
      <dgm:spPr/>
    </dgm:pt>
    <dgm:pt modelId="{EE3ED050-B76A-4981-8654-0292BA4743AB}" type="pres">
      <dgm:prSet presAssocID="{1A11A456-4356-46B3-8D2B-1AD5338C41EF}" presName="linV" presStyleCnt="0"/>
      <dgm:spPr/>
    </dgm:pt>
    <dgm:pt modelId="{F9779028-9458-412A-A5A9-6D0C8DDA176A}" type="pres">
      <dgm:prSet presAssocID="{1A11A456-4356-46B3-8D2B-1AD5338C41EF}" presName="spVertical1" presStyleCnt="0"/>
      <dgm:spPr/>
    </dgm:pt>
    <dgm:pt modelId="{21FEDF6C-E934-4B9D-84D1-5345C4998626}" type="pres">
      <dgm:prSet presAssocID="{1A11A456-4356-46B3-8D2B-1AD5338C41EF}" presName="parTx" presStyleLbl="revTx" presStyleIdx="3" presStyleCnt="4">
        <dgm:presLayoutVars>
          <dgm:chMax val="0"/>
          <dgm:chPref val="0"/>
          <dgm:bulletEnabled val="1"/>
        </dgm:presLayoutVars>
      </dgm:prSet>
      <dgm:spPr/>
      <dgm:t>
        <a:bodyPr/>
        <a:lstStyle/>
        <a:p>
          <a:endParaRPr lang="pt-BR"/>
        </a:p>
      </dgm:t>
    </dgm:pt>
    <dgm:pt modelId="{4DF7D38C-50EE-4793-8FE0-7496F56F3C38}" type="pres">
      <dgm:prSet presAssocID="{1A11A456-4356-46B3-8D2B-1AD5338C41EF}" presName="spVertical2" presStyleCnt="0"/>
      <dgm:spPr/>
    </dgm:pt>
    <dgm:pt modelId="{F0C28B8B-7027-4F92-B66B-88B60D08013F}" type="pres">
      <dgm:prSet presAssocID="{1A11A456-4356-46B3-8D2B-1AD5338C41EF}" presName="spVertical3" presStyleCnt="0"/>
      <dgm:spPr/>
    </dgm:pt>
    <dgm:pt modelId="{9752C011-F2FB-4FDA-9B5A-543B27C59D2C}" type="pres">
      <dgm:prSet presAssocID="{DFD7FB1B-5DAE-47B1-907D-3B1822265459}" presName="padding2" presStyleCnt="0"/>
      <dgm:spPr/>
    </dgm:pt>
    <dgm:pt modelId="{41AA11AE-3533-4777-AC1B-DF22A6A241B0}" type="pres">
      <dgm:prSet presAssocID="{DFD7FB1B-5DAE-47B1-907D-3B1822265459}" presName="negArrow" presStyleCnt="0"/>
      <dgm:spPr/>
    </dgm:pt>
    <dgm:pt modelId="{9FD4ADCF-7A2A-4816-B54F-74E254C46BA4}" type="pres">
      <dgm:prSet presAssocID="{DFD7FB1B-5DAE-47B1-907D-3B1822265459}" presName="backgroundArrow" presStyleLbl="node1" presStyleIdx="0" presStyleCnt="1" custLinFactNeighborX="1183" custLinFactNeighborY="0"/>
      <dgm:spPr/>
    </dgm:pt>
  </dgm:ptLst>
  <dgm:cxnLst>
    <dgm:cxn modelId="{6FA918F3-531A-4F7C-AE11-C6BC2276B565}" srcId="{DFD7FB1B-5DAE-47B1-907D-3B1822265459}" destId="{1A11A456-4356-46B3-8D2B-1AD5338C41EF}" srcOrd="3" destOrd="0" parTransId="{428DC7A8-862F-4597-8C42-E83801D6DC54}" sibTransId="{83711EFA-F363-4E81-B24A-442F223B8D10}"/>
    <dgm:cxn modelId="{DD8BF2F4-61B1-4A1D-BFD3-B4664E470541}" srcId="{DFD7FB1B-5DAE-47B1-907D-3B1822265459}" destId="{C2BE59E4-F19E-4DDC-9930-A60369706936}" srcOrd="1" destOrd="0" parTransId="{7A0578BC-C87F-4380-A6A5-35CA0C70A2AB}" sibTransId="{72E439DA-BCEB-4C08-955B-3DC9E830ADCF}"/>
    <dgm:cxn modelId="{8567233B-E017-404A-B1D7-E9ED44550EB7}" srcId="{DFD7FB1B-5DAE-47B1-907D-3B1822265459}" destId="{0FE3E120-D4D7-4A67-9C2D-B664CD61FB76}" srcOrd="0" destOrd="0" parTransId="{59A9F49A-AAFE-41A1-A237-66AEBEC605F9}" sibTransId="{26C6044A-69C4-481F-9018-A9A7985EFAD6}"/>
    <dgm:cxn modelId="{ED5B8F82-B488-40A8-9753-3FC2FE882CD3}" srcId="{DFD7FB1B-5DAE-47B1-907D-3B1822265459}" destId="{B51FB504-6006-4B6C-B726-C28ABFFA2F56}" srcOrd="2" destOrd="0" parTransId="{4BD302CB-2EFF-4923-8BC9-A613FAC19909}" sibTransId="{19019365-B7D7-47F8-9B02-1D9346578978}"/>
    <dgm:cxn modelId="{1115FBCE-A672-498D-A39D-DC414CFEF1F7}" type="presOf" srcId="{1A11A456-4356-46B3-8D2B-1AD5338C41EF}" destId="{21FEDF6C-E934-4B9D-84D1-5345C4998626}" srcOrd="0" destOrd="0" presId="urn:microsoft.com/office/officeart/2005/8/layout/hProcess3"/>
    <dgm:cxn modelId="{6A768107-4A5A-49EF-B09E-894049A412A4}" type="presOf" srcId="{DFD7FB1B-5DAE-47B1-907D-3B1822265459}" destId="{E6A7BD64-4C7C-4100-B8DC-E93275890ED4}" srcOrd="0" destOrd="0" presId="urn:microsoft.com/office/officeart/2005/8/layout/hProcess3"/>
    <dgm:cxn modelId="{BFADF77E-CC81-408F-B449-DD89E5207982}" type="presOf" srcId="{0FE3E120-D4D7-4A67-9C2D-B664CD61FB76}" destId="{B395F35A-D11D-4ED4-A87D-9EA87976A846}" srcOrd="0" destOrd="0" presId="urn:microsoft.com/office/officeart/2005/8/layout/hProcess3"/>
    <dgm:cxn modelId="{E3C59300-F6FE-415B-85D4-D58C12FA007C}" type="presOf" srcId="{B51FB504-6006-4B6C-B726-C28ABFFA2F56}" destId="{0635F8DC-C666-45C4-AC68-C06F26593EB3}" srcOrd="0" destOrd="0" presId="urn:microsoft.com/office/officeart/2005/8/layout/hProcess3"/>
    <dgm:cxn modelId="{7DD1E0C8-7E84-44F0-AC82-7DA10790104F}" type="presOf" srcId="{C2BE59E4-F19E-4DDC-9930-A60369706936}" destId="{9541D245-E3E1-4311-A936-365B7E1C1C2E}" srcOrd="0" destOrd="0" presId="urn:microsoft.com/office/officeart/2005/8/layout/hProcess3"/>
    <dgm:cxn modelId="{0D6251CA-5523-450F-A3CD-BE6C3741D88C}" type="presParOf" srcId="{E6A7BD64-4C7C-4100-B8DC-E93275890ED4}" destId="{5AB04EE0-C23E-4756-AA7D-D96A080C7BE1}" srcOrd="0" destOrd="0" presId="urn:microsoft.com/office/officeart/2005/8/layout/hProcess3"/>
    <dgm:cxn modelId="{DB92D2B8-D704-45E5-971C-A22CF664CEE1}" type="presParOf" srcId="{E6A7BD64-4C7C-4100-B8DC-E93275890ED4}" destId="{3B1D20ED-6D89-4FF5-8755-1DCBBF118B50}" srcOrd="1" destOrd="0" presId="urn:microsoft.com/office/officeart/2005/8/layout/hProcess3"/>
    <dgm:cxn modelId="{5968B23F-2B2B-4FC0-AB4A-2CBCC1B7BD49}" type="presParOf" srcId="{3B1D20ED-6D89-4FF5-8755-1DCBBF118B50}" destId="{6A03DD41-6EDA-4141-B3B0-EC14328B387C}" srcOrd="0" destOrd="0" presId="urn:microsoft.com/office/officeart/2005/8/layout/hProcess3"/>
    <dgm:cxn modelId="{7BBD1B69-80D1-4347-8314-B054AE01BAB9}" type="presParOf" srcId="{3B1D20ED-6D89-4FF5-8755-1DCBBF118B50}" destId="{0E8D42F3-E781-40DB-A1E0-EB6E08EF7C12}" srcOrd="1" destOrd="0" presId="urn:microsoft.com/office/officeart/2005/8/layout/hProcess3"/>
    <dgm:cxn modelId="{B5C64E04-D1C4-48D4-A8D3-F47B1E43F44D}" type="presParOf" srcId="{0E8D42F3-E781-40DB-A1E0-EB6E08EF7C12}" destId="{44C80DB4-5BD3-4F2A-BFB7-97988AA88FEC}" srcOrd="0" destOrd="0" presId="urn:microsoft.com/office/officeart/2005/8/layout/hProcess3"/>
    <dgm:cxn modelId="{277DBF86-6725-42B8-A1C6-23CEC8837602}" type="presParOf" srcId="{0E8D42F3-E781-40DB-A1E0-EB6E08EF7C12}" destId="{B395F35A-D11D-4ED4-A87D-9EA87976A846}" srcOrd="1" destOrd="0" presId="urn:microsoft.com/office/officeart/2005/8/layout/hProcess3"/>
    <dgm:cxn modelId="{32AEECCC-28FF-41D2-8757-A73B71491E20}" type="presParOf" srcId="{0E8D42F3-E781-40DB-A1E0-EB6E08EF7C12}" destId="{E8D73B89-3ED4-4D78-A008-B7CAB47B750D}" srcOrd="2" destOrd="0" presId="urn:microsoft.com/office/officeart/2005/8/layout/hProcess3"/>
    <dgm:cxn modelId="{8D684E89-AE93-4D64-9C08-736F91C16516}" type="presParOf" srcId="{0E8D42F3-E781-40DB-A1E0-EB6E08EF7C12}" destId="{023E449C-2F06-498F-8FBC-5FC1C7F52F26}" srcOrd="3" destOrd="0" presId="urn:microsoft.com/office/officeart/2005/8/layout/hProcess3"/>
    <dgm:cxn modelId="{5A3A20F4-3F0F-486E-8CBB-A82D8CFC1609}" type="presParOf" srcId="{3B1D20ED-6D89-4FF5-8755-1DCBBF118B50}" destId="{6F66CD68-E1A5-48C5-9CF6-41B023ABA606}" srcOrd="2" destOrd="0" presId="urn:microsoft.com/office/officeart/2005/8/layout/hProcess3"/>
    <dgm:cxn modelId="{F8959BEA-DC8A-418E-ABB8-795BFDBCDF1A}" type="presParOf" srcId="{3B1D20ED-6D89-4FF5-8755-1DCBBF118B50}" destId="{0ACB935D-BCAB-441C-BE57-484E2CDC9A5F}" srcOrd="3" destOrd="0" presId="urn:microsoft.com/office/officeart/2005/8/layout/hProcess3"/>
    <dgm:cxn modelId="{28552CEE-73A1-46F2-8BD7-FE27AD3FF513}" type="presParOf" srcId="{0ACB935D-BCAB-441C-BE57-484E2CDC9A5F}" destId="{17D3AD48-818F-4FAC-859F-2A380EBCD08C}" srcOrd="0" destOrd="0" presId="urn:microsoft.com/office/officeart/2005/8/layout/hProcess3"/>
    <dgm:cxn modelId="{E1EA10AC-4AF0-4F07-8B59-2AF69879183F}" type="presParOf" srcId="{0ACB935D-BCAB-441C-BE57-484E2CDC9A5F}" destId="{9541D245-E3E1-4311-A936-365B7E1C1C2E}" srcOrd="1" destOrd="0" presId="urn:microsoft.com/office/officeart/2005/8/layout/hProcess3"/>
    <dgm:cxn modelId="{B0BD6A21-D219-444E-A35A-A38846178389}" type="presParOf" srcId="{0ACB935D-BCAB-441C-BE57-484E2CDC9A5F}" destId="{DFBF6D51-6D03-4EBB-86C7-5B1B74E5FC58}" srcOrd="2" destOrd="0" presId="urn:microsoft.com/office/officeart/2005/8/layout/hProcess3"/>
    <dgm:cxn modelId="{391929EF-0E39-41E8-8321-8F79A9DFE5AB}" type="presParOf" srcId="{0ACB935D-BCAB-441C-BE57-484E2CDC9A5F}" destId="{55CCE187-CEF5-4494-9F2F-4AF541E15749}" srcOrd="3" destOrd="0" presId="urn:microsoft.com/office/officeart/2005/8/layout/hProcess3"/>
    <dgm:cxn modelId="{6A6FBF0A-4456-470E-AEFD-486B72DF87DD}" type="presParOf" srcId="{3B1D20ED-6D89-4FF5-8755-1DCBBF118B50}" destId="{FAF7CF71-459D-4383-BCA3-5BBAEF25FEF8}" srcOrd="4" destOrd="0" presId="urn:microsoft.com/office/officeart/2005/8/layout/hProcess3"/>
    <dgm:cxn modelId="{AE7322BF-0E9C-4838-89BD-F898B71E8ABE}" type="presParOf" srcId="{3B1D20ED-6D89-4FF5-8755-1DCBBF118B50}" destId="{73AEE5F2-E73E-4AA6-963A-6CC601A6A2A9}" srcOrd="5" destOrd="0" presId="urn:microsoft.com/office/officeart/2005/8/layout/hProcess3"/>
    <dgm:cxn modelId="{D11C6532-8D78-4B48-88F4-01AC4297E1BB}" type="presParOf" srcId="{73AEE5F2-E73E-4AA6-963A-6CC601A6A2A9}" destId="{679F53C8-5DFA-4FD2-86A7-484333AE5416}" srcOrd="0" destOrd="0" presId="urn:microsoft.com/office/officeart/2005/8/layout/hProcess3"/>
    <dgm:cxn modelId="{80BAB3DF-86CA-4E1A-AD44-4A30591D4285}" type="presParOf" srcId="{73AEE5F2-E73E-4AA6-963A-6CC601A6A2A9}" destId="{0635F8DC-C666-45C4-AC68-C06F26593EB3}" srcOrd="1" destOrd="0" presId="urn:microsoft.com/office/officeart/2005/8/layout/hProcess3"/>
    <dgm:cxn modelId="{01A60F57-9FA6-464B-8CC1-4DDD336CF019}" type="presParOf" srcId="{73AEE5F2-E73E-4AA6-963A-6CC601A6A2A9}" destId="{E7E5FFB9-83CE-4ADF-979A-BCC312BFB280}" srcOrd="2" destOrd="0" presId="urn:microsoft.com/office/officeart/2005/8/layout/hProcess3"/>
    <dgm:cxn modelId="{E53CFCBD-776C-4345-9B93-2A7EA9520EE5}" type="presParOf" srcId="{73AEE5F2-E73E-4AA6-963A-6CC601A6A2A9}" destId="{52B33EB1-530A-49C6-B42D-EB3AE40F8B59}" srcOrd="3" destOrd="0" presId="urn:microsoft.com/office/officeart/2005/8/layout/hProcess3"/>
    <dgm:cxn modelId="{68996C71-5486-42C2-AD95-6C842C39186D}" type="presParOf" srcId="{3B1D20ED-6D89-4FF5-8755-1DCBBF118B50}" destId="{8ED5909E-58B1-4768-9A87-1BA4AE91D32D}" srcOrd="6" destOrd="0" presId="urn:microsoft.com/office/officeart/2005/8/layout/hProcess3"/>
    <dgm:cxn modelId="{7F2ED4E6-2244-433F-A6D6-776D225799AE}" type="presParOf" srcId="{3B1D20ED-6D89-4FF5-8755-1DCBBF118B50}" destId="{EE3ED050-B76A-4981-8654-0292BA4743AB}" srcOrd="7" destOrd="0" presId="urn:microsoft.com/office/officeart/2005/8/layout/hProcess3"/>
    <dgm:cxn modelId="{B5B5ABF4-1878-4A48-939D-6E3552433501}" type="presParOf" srcId="{EE3ED050-B76A-4981-8654-0292BA4743AB}" destId="{F9779028-9458-412A-A5A9-6D0C8DDA176A}" srcOrd="0" destOrd="0" presId="urn:microsoft.com/office/officeart/2005/8/layout/hProcess3"/>
    <dgm:cxn modelId="{200BC159-BB76-4ECA-8957-8CEC94916CF8}" type="presParOf" srcId="{EE3ED050-B76A-4981-8654-0292BA4743AB}" destId="{21FEDF6C-E934-4B9D-84D1-5345C4998626}" srcOrd="1" destOrd="0" presId="urn:microsoft.com/office/officeart/2005/8/layout/hProcess3"/>
    <dgm:cxn modelId="{B5C63152-2ED8-4F43-A99B-8FDB18E80336}" type="presParOf" srcId="{EE3ED050-B76A-4981-8654-0292BA4743AB}" destId="{4DF7D38C-50EE-4793-8FE0-7496F56F3C38}" srcOrd="2" destOrd="0" presId="urn:microsoft.com/office/officeart/2005/8/layout/hProcess3"/>
    <dgm:cxn modelId="{D23B35BE-60A2-430D-8491-37345A15CDD5}" type="presParOf" srcId="{EE3ED050-B76A-4981-8654-0292BA4743AB}" destId="{F0C28B8B-7027-4F92-B66B-88B60D08013F}" srcOrd="3" destOrd="0" presId="urn:microsoft.com/office/officeart/2005/8/layout/hProcess3"/>
    <dgm:cxn modelId="{78AB42C2-36D6-49A5-898B-B8BF817F05E5}" type="presParOf" srcId="{3B1D20ED-6D89-4FF5-8755-1DCBBF118B50}" destId="{9752C011-F2FB-4FDA-9B5A-543B27C59D2C}" srcOrd="8" destOrd="0" presId="urn:microsoft.com/office/officeart/2005/8/layout/hProcess3"/>
    <dgm:cxn modelId="{9DCDCD6B-B29B-43A9-BCEF-D265675E23C9}" type="presParOf" srcId="{3B1D20ED-6D89-4FF5-8755-1DCBBF118B50}" destId="{41AA11AE-3533-4777-AC1B-DF22A6A241B0}" srcOrd="9" destOrd="0" presId="urn:microsoft.com/office/officeart/2005/8/layout/hProcess3"/>
    <dgm:cxn modelId="{63F46E98-7EAA-426E-845E-D94227DA6975}" type="presParOf" srcId="{3B1D20ED-6D89-4FF5-8755-1DCBBF118B50}" destId="{9FD4ADCF-7A2A-4816-B54F-74E254C46BA4}" srcOrd="10"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F11A43-4006-425E-AA22-3779EB48FAE4}" type="doc">
      <dgm:prSet loTypeId="urn:microsoft.com/office/officeart/2005/8/layout/hChevron3" loCatId="process" qsTypeId="urn:microsoft.com/office/officeart/2005/8/quickstyle/simple1" qsCatId="simple" csTypeId="urn:microsoft.com/office/officeart/2005/8/colors/colorful4" csCatId="colorful" phldr="1"/>
      <dgm:spPr/>
      <dgm:t>
        <a:bodyPr/>
        <a:lstStyle/>
        <a:p>
          <a:endParaRPr lang="pt-BR"/>
        </a:p>
      </dgm:t>
    </dgm:pt>
    <dgm:pt modelId="{407BD3A9-1EF3-417C-83EA-68FB71E73C98}">
      <dgm:prSet/>
      <dgm:spPr/>
      <dgm:t>
        <a:bodyPr/>
        <a:lstStyle/>
        <a:p>
          <a:pPr rtl="0"/>
          <a:r>
            <a:rPr lang="pt-BR" dirty="0" smtClean="0"/>
            <a:t>Estrutura</a:t>
          </a:r>
          <a:endParaRPr lang="pt-BR" dirty="0"/>
        </a:p>
      </dgm:t>
    </dgm:pt>
    <dgm:pt modelId="{F4E39C2B-BB6F-4B30-8937-72FD9DC3313B}" type="parTrans" cxnId="{6C043EA5-6B76-46A6-BCBD-E52B5690286B}">
      <dgm:prSet/>
      <dgm:spPr/>
      <dgm:t>
        <a:bodyPr/>
        <a:lstStyle/>
        <a:p>
          <a:endParaRPr lang="pt-BR"/>
        </a:p>
      </dgm:t>
    </dgm:pt>
    <dgm:pt modelId="{AA7CA67B-86FD-477B-808F-0EBCB9379F9B}" type="sibTrans" cxnId="{6C043EA5-6B76-46A6-BCBD-E52B5690286B}">
      <dgm:prSet/>
      <dgm:spPr/>
      <dgm:t>
        <a:bodyPr/>
        <a:lstStyle/>
        <a:p>
          <a:endParaRPr lang="pt-BR"/>
        </a:p>
      </dgm:t>
    </dgm:pt>
    <dgm:pt modelId="{0495F34E-ED00-4F55-BC53-A77DC22783CD}">
      <dgm:prSet/>
      <dgm:spPr/>
      <dgm:t>
        <a:bodyPr/>
        <a:lstStyle/>
        <a:p>
          <a:r>
            <a:rPr lang="pt-BR" dirty="0" smtClean="0"/>
            <a:t>Pessoas</a:t>
          </a:r>
          <a:endParaRPr lang="pt-BR" dirty="0"/>
        </a:p>
      </dgm:t>
    </dgm:pt>
    <dgm:pt modelId="{A9A8C715-D204-419B-8924-57D87A2A8150}" type="parTrans" cxnId="{A2A65409-CE27-4F5C-84A1-C14244200DAD}">
      <dgm:prSet/>
      <dgm:spPr/>
      <dgm:t>
        <a:bodyPr/>
        <a:lstStyle/>
        <a:p>
          <a:endParaRPr lang="pt-BR"/>
        </a:p>
      </dgm:t>
    </dgm:pt>
    <dgm:pt modelId="{3ADE4CAF-5838-4364-9D84-2F047D91D907}" type="sibTrans" cxnId="{A2A65409-CE27-4F5C-84A1-C14244200DAD}">
      <dgm:prSet/>
      <dgm:spPr/>
      <dgm:t>
        <a:bodyPr/>
        <a:lstStyle/>
        <a:p>
          <a:endParaRPr lang="pt-BR"/>
        </a:p>
      </dgm:t>
    </dgm:pt>
    <dgm:pt modelId="{F6E3FFF2-5CD5-4764-BAB8-E175220EF188}">
      <dgm:prSet/>
      <dgm:spPr/>
      <dgm:t>
        <a:bodyPr/>
        <a:lstStyle/>
        <a:p>
          <a:r>
            <a:rPr lang="pt-BR" dirty="0" smtClean="0"/>
            <a:t>Estrutura</a:t>
          </a:r>
          <a:endParaRPr lang="pt-BR" dirty="0"/>
        </a:p>
      </dgm:t>
    </dgm:pt>
    <dgm:pt modelId="{806448AB-5969-4FA2-96BE-D1BE4FB2B793}" type="parTrans" cxnId="{750F4C54-F221-462B-BB18-08D10EC1E15B}">
      <dgm:prSet/>
      <dgm:spPr/>
      <dgm:t>
        <a:bodyPr/>
        <a:lstStyle/>
        <a:p>
          <a:endParaRPr lang="pt-BR"/>
        </a:p>
      </dgm:t>
    </dgm:pt>
    <dgm:pt modelId="{A18DE01E-6412-498B-980F-B734479F1A11}" type="sibTrans" cxnId="{750F4C54-F221-462B-BB18-08D10EC1E15B}">
      <dgm:prSet/>
      <dgm:spPr/>
      <dgm:t>
        <a:bodyPr/>
        <a:lstStyle/>
        <a:p>
          <a:endParaRPr lang="pt-BR"/>
        </a:p>
      </dgm:t>
    </dgm:pt>
    <dgm:pt modelId="{8CB36556-09CE-48E2-8F5E-1936B532A7F9}">
      <dgm:prSet/>
      <dgm:spPr/>
      <dgm:t>
        <a:bodyPr/>
        <a:lstStyle/>
        <a:p>
          <a:r>
            <a:rPr lang="pt-BR" dirty="0" smtClean="0"/>
            <a:t>Pessoas</a:t>
          </a:r>
          <a:endParaRPr lang="pt-BR" dirty="0"/>
        </a:p>
      </dgm:t>
    </dgm:pt>
    <dgm:pt modelId="{D3E986F7-70D4-45F1-B90E-1C50AB5D0B52}" type="parTrans" cxnId="{E06001FF-15DF-475D-9583-514443281E5C}">
      <dgm:prSet/>
      <dgm:spPr/>
      <dgm:t>
        <a:bodyPr/>
        <a:lstStyle/>
        <a:p>
          <a:endParaRPr lang="pt-BR"/>
        </a:p>
      </dgm:t>
    </dgm:pt>
    <dgm:pt modelId="{CCA2BCA2-79D4-4170-BA9E-EB7E38309F97}" type="sibTrans" cxnId="{E06001FF-15DF-475D-9583-514443281E5C}">
      <dgm:prSet/>
      <dgm:spPr/>
      <dgm:t>
        <a:bodyPr/>
        <a:lstStyle/>
        <a:p>
          <a:endParaRPr lang="pt-BR"/>
        </a:p>
      </dgm:t>
    </dgm:pt>
    <dgm:pt modelId="{369D990F-0BD9-455A-AAFE-C3905A56881C}">
      <dgm:prSet/>
      <dgm:spPr/>
      <dgm:t>
        <a:bodyPr/>
        <a:lstStyle/>
        <a:p>
          <a:r>
            <a:rPr lang="pt-BR" dirty="0" smtClean="0"/>
            <a:t>Ambiente</a:t>
          </a:r>
          <a:endParaRPr lang="pt-BR" dirty="0"/>
        </a:p>
      </dgm:t>
    </dgm:pt>
    <dgm:pt modelId="{B06ECA9A-6F6D-4C32-A39B-6A622A037E4A}" type="parTrans" cxnId="{8C545B0D-B046-40F2-BE77-2ED69256591D}">
      <dgm:prSet/>
      <dgm:spPr/>
      <dgm:t>
        <a:bodyPr/>
        <a:lstStyle/>
        <a:p>
          <a:endParaRPr lang="pt-BR"/>
        </a:p>
      </dgm:t>
    </dgm:pt>
    <dgm:pt modelId="{2F0CC1A5-355B-44D4-9799-C1F51C8DEF19}" type="sibTrans" cxnId="{8C545B0D-B046-40F2-BE77-2ED69256591D}">
      <dgm:prSet/>
      <dgm:spPr/>
      <dgm:t>
        <a:bodyPr/>
        <a:lstStyle/>
        <a:p>
          <a:endParaRPr lang="pt-BR"/>
        </a:p>
      </dgm:t>
    </dgm:pt>
    <dgm:pt modelId="{0AEE989B-4017-458A-98A0-9CABDA7905BC}">
      <dgm:prSet/>
      <dgm:spPr/>
      <dgm:t>
        <a:bodyPr/>
        <a:lstStyle/>
        <a:p>
          <a:r>
            <a:rPr lang="pt-BR" dirty="0" smtClean="0"/>
            <a:t>Competitividade</a:t>
          </a:r>
          <a:endParaRPr lang="pt-BR" dirty="0"/>
        </a:p>
      </dgm:t>
    </dgm:pt>
    <dgm:pt modelId="{729C750E-3078-4968-B05F-7C15E8218E64}" type="parTrans" cxnId="{DBE91182-1310-41CD-837D-BB83B82EDB18}">
      <dgm:prSet/>
      <dgm:spPr/>
      <dgm:t>
        <a:bodyPr/>
        <a:lstStyle/>
        <a:p>
          <a:endParaRPr lang="pt-BR"/>
        </a:p>
      </dgm:t>
    </dgm:pt>
    <dgm:pt modelId="{BBCA49F6-756A-41CD-A9F1-B036DB064102}" type="sibTrans" cxnId="{DBE91182-1310-41CD-837D-BB83B82EDB18}">
      <dgm:prSet/>
      <dgm:spPr/>
      <dgm:t>
        <a:bodyPr/>
        <a:lstStyle/>
        <a:p>
          <a:endParaRPr lang="pt-BR"/>
        </a:p>
      </dgm:t>
    </dgm:pt>
    <dgm:pt modelId="{88FB824A-B9ED-4BC3-B1B1-8A8247FAECA9}">
      <dgm:prSet/>
      <dgm:spPr/>
      <dgm:t>
        <a:bodyPr/>
        <a:lstStyle/>
        <a:p>
          <a:r>
            <a:rPr lang="pt-BR" dirty="0" smtClean="0"/>
            <a:t>Ambiente</a:t>
          </a:r>
          <a:endParaRPr lang="pt-BR" dirty="0"/>
        </a:p>
      </dgm:t>
    </dgm:pt>
    <dgm:pt modelId="{AAB3019E-99E4-44DE-82D7-50D972E54836}" type="parTrans" cxnId="{92785750-EC8F-4580-8374-8FFCBAE87BBD}">
      <dgm:prSet/>
      <dgm:spPr/>
      <dgm:t>
        <a:bodyPr/>
        <a:lstStyle/>
        <a:p>
          <a:endParaRPr lang="pt-BR"/>
        </a:p>
      </dgm:t>
    </dgm:pt>
    <dgm:pt modelId="{63ABB561-46FF-4B65-8A80-ACB6835B5EC1}" type="sibTrans" cxnId="{92785750-EC8F-4580-8374-8FFCBAE87BBD}">
      <dgm:prSet/>
      <dgm:spPr/>
      <dgm:t>
        <a:bodyPr/>
        <a:lstStyle/>
        <a:p>
          <a:endParaRPr lang="pt-BR"/>
        </a:p>
      </dgm:t>
    </dgm:pt>
    <dgm:pt modelId="{794804B5-EBF7-46EF-BA4C-92349E6A6C9C}" type="pres">
      <dgm:prSet presAssocID="{4BF11A43-4006-425E-AA22-3779EB48FAE4}" presName="Name0" presStyleCnt="0">
        <dgm:presLayoutVars>
          <dgm:dir/>
          <dgm:resizeHandles val="exact"/>
        </dgm:presLayoutVars>
      </dgm:prSet>
      <dgm:spPr/>
      <dgm:t>
        <a:bodyPr/>
        <a:lstStyle/>
        <a:p>
          <a:endParaRPr lang="pt-BR"/>
        </a:p>
      </dgm:t>
    </dgm:pt>
    <dgm:pt modelId="{B994A81E-27CD-4359-8E05-3489EC5440E4}" type="pres">
      <dgm:prSet presAssocID="{407BD3A9-1EF3-417C-83EA-68FB71E73C98}" presName="parTxOnly" presStyleLbl="node1" presStyleIdx="0" presStyleCnt="7">
        <dgm:presLayoutVars>
          <dgm:bulletEnabled val="1"/>
        </dgm:presLayoutVars>
      </dgm:prSet>
      <dgm:spPr/>
      <dgm:t>
        <a:bodyPr/>
        <a:lstStyle/>
        <a:p>
          <a:endParaRPr lang="pt-BR"/>
        </a:p>
      </dgm:t>
    </dgm:pt>
    <dgm:pt modelId="{3B5B5161-5D7F-4AD4-ADA7-53FC0B1CC65F}" type="pres">
      <dgm:prSet presAssocID="{AA7CA67B-86FD-477B-808F-0EBCB9379F9B}" presName="parSpace" presStyleCnt="0"/>
      <dgm:spPr/>
    </dgm:pt>
    <dgm:pt modelId="{4B5301B2-2A01-45A9-A5D5-5DB73BF519AC}" type="pres">
      <dgm:prSet presAssocID="{0495F34E-ED00-4F55-BC53-A77DC22783CD}" presName="parTxOnly" presStyleLbl="node1" presStyleIdx="1" presStyleCnt="7">
        <dgm:presLayoutVars>
          <dgm:bulletEnabled val="1"/>
        </dgm:presLayoutVars>
      </dgm:prSet>
      <dgm:spPr/>
      <dgm:t>
        <a:bodyPr/>
        <a:lstStyle/>
        <a:p>
          <a:endParaRPr lang="pt-BR"/>
        </a:p>
      </dgm:t>
    </dgm:pt>
    <dgm:pt modelId="{85445716-8351-4B5E-A03F-74F8CD73C5DA}" type="pres">
      <dgm:prSet presAssocID="{3ADE4CAF-5838-4364-9D84-2F047D91D907}" presName="parSpace" presStyleCnt="0"/>
      <dgm:spPr/>
    </dgm:pt>
    <dgm:pt modelId="{E33CC4D6-B69E-4E7D-8538-AF6D342839B9}" type="pres">
      <dgm:prSet presAssocID="{F6E3FFF2-5CD5-4764-BAB8-E175220EF188}" presName="parTxOnly" presStyleLbl="node1" presStyleIdx="2" presStyleCnt="7" custScaleX="127418">
        <dgm:presLayoutVars>
          <dgm:bulletEnabled val="1"/>
        </dgm:presLayoutVars>
      </dgm:prSet>
      <dgm:spPr/>
      <dgm:t>
        <a:bodyPr/>
        <a:lstStyle/>
        <a:p>
          <a:endParaRPr lang="pt-BR"/>
        </a:p>
      </dgm:t>
    </dgm:pt>
    <dgm:pt modelId="{3ED6B2F6-ECEF-4851-BE17-F20500AEEF3C}" type="pres">
      <dgm:prSet presAssocID="{A18DE01E-6412-498B-980F-B734479F1A11}" presName="parSpace" presStyleCnt="0"/>
      <dgm:spPr/>
    </dgm:pt>
    <dgm:pt modelId="{D65B9C28-B22A-40C7-B4E6-6E122A073ADC}" type="pres">
      <dgm:prSet presAssocID="{8CB36556-09CE-48E2-8F5E-1936B532A7F9}" presName="parTxOnly" presStyleLbl="node1" presStyleIdx="3" presStyleCnt="7" custScaleX="74087">
        <dgm:presLayoutVars>
          <dgm:bulletEnabled val="1"/>
        </dgm:presLayoutVars>
      </dgm:prSet>
      <dgm:spPr/>
      <dgm:t>
        <a:bodyPr/>
        <a:lstStyle/>
        <a:p>
          <a:endParaRPr lang="pt-BR"/>
        </a:p>
      </dgm:t>
    </dgm:pt>
    <dgm:pt modelId="{C3AF1B0C-C5FD-438A-8B7E-C3D9B8156311}" type="pres">
      <dgm:prSet presAssocID="{CCA2BCA2-79D4-4170-BA9E-EB7E38309F97}" presName="parSpace" presStyleCnt="0"/>
      <dgm:spPr/>
    </dgm:pt>
    <dgm:pt modelId="{D420EBC7-8098-49FA-BF9E-44F6DB48E1B6}" type="pres">
      <dgm:prSet presAssocID="{369D990F-0BD9-455A-AAFE-C3905A56881C}" presName="parTxOnly" presStyleLbl="node1" presStyleIdx="4" presStyleCnt="7">
        <dgm:presLayoutVars>
          <dgm:bulletEnabled val="1"/>
        </dgm:presLayoutVars>
      </dgm:prSet>
      <dgm:spPr/>
      <dgm:t>
        <a:bodyPr/>
        <a:lstStyle/>
        <a:p>
          <a:endParaRPr lang="pt-BR"/>
        </a:p>
      </dgm:t>
    </dgm:pt>
    <dgm:pt modelId="{A277DC74-758F-4473-8EC6-20F5967E3427}" type="pres">
      <dgm:prSet presAssocID="{2F0CC1A5-355B-44D4-9799-C1F51C8DEF19}" presName="parSpace" presStyleCnt="0"/>
      <dgm:spPr/>
    </dgm:pt>
    <dgm:pt modelId="{5A9B795B-14FC-40A2-9D6A-75787F625D81}" type="pres">
      <dgm:prSet presAssocID="{88FB824A-B9ED-4BC3-B1B1-8A8247FAECA9}" presName="parTxOnly" presStyleLbl="node1" presStyleIdx="5" presStyleCnt="7">
        <dgm:presLayoutVars>
          <dgm:bulletEnabled val="1"/>
        </dgm:presLayoutVars>
      </dgm:prSet>
      <dgm:spPr/>
      <dgm:t>
        <a:bodyPr/>
        <a:lstStyle/>
        <a:p>
          <a:endParaRPr lang="pt-BR"/>
        </a:p>
      </dgm:t>
    </dgm:pt>
    <dgm:pt modelId="{FA5C9A07-C06F-4279-867B-82C93153FDFC}" type="pres">
      <dgm:prSet presAssocID="{63ABB561-46FF-4B65-8A80-ACB6835B5EC1}" presName="parSpace" presStyleCnt="0"/>
      <dgm:spPr/>
    </dgm:pt>
    <dgm:pt modelId="{FADDFDA5-B7DE-4880-AEDB-535119941BD3}" type="pres">
      <dgm:prSet presAssocID="{0AEE989B-4017-458A-98A0-9CABDA7905BC}" presName="parTxOnly" presStyleLbl="node1" presStyleIdx="6" presStyleCnt="7" custLinFactNeighborX="6092" custLinFactNeighborY="77987">
        <dgm:presLayoutVars>
          <dgm:bulletEnabled val="1"/>
        </dgm:presLayoutVars>
      </dgm:prSet>
      <dgm:spPr/>
      <dgm:t>
        <a:bodyPr/>
        <a:lstStyle/>
        <a:p>
          <a:endParaRPr lang="pt-BR"/>
        </a:p>
      </dgm:t>
    </dgm:pt>
  </dgm:ptLst>
  <dgm:cxnLst>
    <dgm:cxn modelId="{750F4C54-F221-462B-BB18-08D10EC1E15B}" srcId="{4BF11A43-4006-425E-AA22-3779EB48FAE4}" destId="{F6E3FFF2-5CD5-4764-BAB8-E175220EF188}" srcOrd="2" destOrd="0" parTransId="{806448AB-5969-4FA2-96BE-D1BE4FB2B793}" sibTransId="{A18DE01E-6412-498B-980F-B734479F1A11}"/>
    <dgm:cxn modelId="{E06001FF-15DF-475D-9583-514443281E5C}" srcId="{4BF11A43-4006-425E-AA22-3779EB48FAE4}" destId="{8CB36556-09CE-48E2-8F5E-1936B532A7F9}" srcOrd="3" destOrd="0" parTransId="{D3E986F7-70D4-45F1-B90E-1C50AB5D0B52}" sibTransId="{CCA2BCA2-79D4-4170-BA9E-EB7E38309F97}"/>
    <dgm:cxn modelId="{DBE91182-1310-41CD-837D-BB83B82EDB18}" srcId="{4BF11A43-4006-425E-AA22-3779EB48FAE4}" destId="{0AEE989B-4017-458A-98A0-9CABDA7905BC}" srcOrd="6" destOrd="0" parTransId="{729C750E-3078-4968-B05F-7C15E8218E64}" sibTransId="{BBCA49F6-756A-41CD-A9F1-B036DB064102}"/>
    <dgm:cxn modelId="{6C043EA5-6B76-46A6-BCBD-E52B5690286B}" srcId="{4BF11A43-4006-425E-AA22-3779EB48FAE4}" destId="{407BD3A9-1EF3-417C-83EA-68FB71E73C98}" srcOrd="0" destOrd="0" parTransId="{F4E39C2B-BB6F-4B30-8937-72FD9DC3313B}" sibTransId="{AA7CA67B-86FD-477B-808F-0EBCB9379F9B}"/>
    <dgm:cxn modelId="{5649D7C6-AD24-456A-A7D4-A7A014FBD81A}" type="presOf" srcId="{0AEE989B-4017-458A-98A0-9CABDA7905BC}" destId="{FADDFDA5-B7DE-4880-AEDB-535119941BD3}" srcOrd="0" destOrd="0" presId="urn:microsoft.com/office/officeart/2005/8/layout/hChevron3"/>
    <dgm:cxn modelId="{D4DBDE7C-A6C6-4D67-86D4-82177288A49E}" type="presOf" srcId="{407BD3A9-1EF3-417C-83EA-68FB71E73C98}" destId="{B994A81E-27CD-4359-8E05-3489EC5440E4}" srcOrd="0" destOrd="0" presId="urn:microsoft.com/office/officeart/2005/8/layout/hChevron3"/>
    <dgm:cxn modelId="{3EC1221E-C853-447C-9ECD-AAB4AEDC8B87}" type="presOf" srcId="{F6E3FFF2-5CD5-4764-BAB8-E175220EF188}" destId="{E33CC4D6-B69E-4E7D-8538-AF6D342839B9}" srcOrd="0" destOrd="0" presId="urn:microsoft.com/office/officeart/2005/8/layout/hChevron3"/>
    <dgm:cxn modelId="{A2A65409-CE27-4F5C-84A1-C14244200DAD}" srcId="{4BF11A43-4006-425E-AA22-3779EB48FAE4}" destId="{0495F34E-ED00-4F55-BC53-A77DC22783CD}" srcOrd="1" destOrd="0" parTransId="{A9A8C715-D204-419B-8924-57D87A2A8150}" sibTransId="{3ADE4CAF-5838-4364-9D84-2F047D91D907}"/>
    <dgm:cxn modelId="{7573FA68-38E3-4FE0-96B5-6E614B53DF9F}" type="presOf" srcId="{88FB824A-B9ED-4BC3-B1B1-8A8247FAECA9}" destId="{5A9B795B-14FC-40A2-9D6A-75787F625D81}" srcOrd="0" destOrd="0" presId="urn:microsoft.com/office/officeart/2005/8/layout/hChevron3"/>
    <dgm:cxn modelId="{B3AA408D-2D63-4A46-8808-B3ACFFFA676F}" type="presOf" srcId="{8CB36556-09CE-48E2-8F5E-1936B532A7F9}" destId="{D65B9C28-B22A-40C7-B4E6-6E122A073ADC}" srcOrd="0" destOrd="0" presId="urn:microsoft.com/office/officeart/2005/8/layout/hChevron3"/>
    <dgm:cxn modelId="{92785750-EC8F-4580-8374-8FFCBAE87BBD}" srcId="{4BF11A43-4006-425E-AA22-3779EB48FAE4}" destId="{88FB824A-B9ED-4BC3-B1B1-8A8247FAECA9}" srcOrd="5" destOrd="0" parTransId="{AAB3019E-99E4-44DE-82D7-50D972E54836}" sibTransId="{63ABB561-46FF-4B65-8A80-ACB6835B5EC1}"/>
    <dgm:cxn modelId="{44042C88-C745-4CC7-B57B-4065213D7B91}" type="presOf" srcId="{0495F34E-ED00-4F55-BC53-A77DC22783CD}" destId="{4B5301B2-2A01-45A9-A5D5-5DB73BF519AC}" srcOrd="0" destOrd="0" presId="urn:microsoft.com/office/officeart/2005/8/layout/hChevron3"/>
    <dgm:cxn modelId="{8C545B0D-B046-40F2-BE77-2ED69256591D}" srcId="{4BF11A43-4006-425E-AA22-3779EB48FAE4}" destId="{369D990F-0BD9-455A-AAFE-C3905A56881C}" srcOrd="4" destOrd="0" parTransId="{B06ECA9A-6F6D-4C32-A39B-6A622A037E4A}" sibTransId="{2F0CC1A5-355B-44D4-9799-C1F51C8DEF19}"/>
    <dgm:cxn modelId="{B2CC3596-2886-486B-B5E8-C79242B4F10C}" type="presOf" srcId="{369D990F-0BD9-455A-AAFE-C3905A56881C}" destId="{D420EBC7-8098-49FA-BF9E-44F6DB48E1B6}" srcOrd="0" destOrd="0" presId="urn:microsoft.com/office/officeart/2005/8/layout/hChevron3"/>
    <dgm:cxn modelId="{42B51C72-3567-45F5-9EA5-86E6B0B68457}" type="presOf" srcId="{4BF11A43-4006-425E-AA22-3779EB48FAE4}" destId="{794804B5-EBF7-46EF-BA4C-92349E6A6C9C}" srcOrd="0" destOrd="0" presId="urn:microsoft.com/office/officeart/2005/8/layout/hChevron3"/>
    <dgm:cxn modelId="{875C721C-80BF-413A-871C-28773637B724}" type="presParOf" srcId="{794804B5-EBF7-46EF-BA4C-92349E6A6C9C}" destId="{B994A81E-27CD-4359-8E05-3489EC5440E4}" srcOrd="0" destOrd="0" presId="urn:microsoft.com/office/officeart/2005/8/layout/hChevron3"/>
    <dgm:cxn modelId="{21701D96-496F-4A95-9C0E-FFBD7850D821}" type="presParOf" srcId="{794804B5-EBF7-46EF-BA4C-92349E6A6C9C}" destId="{3B5B5161-5D7F-4AD4-ADA7-53FC0B1CC65F}" srcOrd="1" destOrd="0" presId="urn:microsoft.com/office/officeart/2005/8/layout/hChevron3"/>
    <dgm:cxn modelId="{772717E4-5FA9-4480-B757-E25377FAA50F}" type="presParOf" srcId="{794804B5-EBF7-46EF-BA4C-92349E6A6C9C}" destId="{4B5301B2-2A01-45A9-A5D5-5DB73BF519AC}" srcOrd="2" destOrd="0" presId="urn:microsoft.com/office/officeart/2005/8/layout/hChevron3"/>
    <dgm:cxn modelId="{921334CF-3980-47C9-B474-A83B1EB49B36}" type="presParOf" srcId="{794804B5-EBF7-46EF-BA4C-92349E6A6C9C}" destId="{85445716-8351-4B5E-A03F-74F8CD73C5DA}" srcOrd="3" destOrd="0" presId="urn:microsoft.com/office/officeart/2005/8/layout/hChevron3"/>
    <dgm:cxn modelId="{77ED3C99-AD6B-4834-A8FB-46BFA6813B49}" type="presParOf" srcId="{794804B5-EBF7-46EF-BA4C-92349E6A6C9C}" destId="{E33CC4D6-B69E-4E7D-8538-AF6D342839B9}" srcOrd="4" destOrd="0" presId="urn:microsoft.com/office/officeart/2005/8/layout/hChevron3"/>
    <dgm:cxn modelId="{45AD8C58-2368-4E80-BFEE-6B60CA640D92}" type="presParOf" srcId="{794804B5-EBF7-46EF-BA4C-92349E6A6C9C}" destId="{3ED6B2F6-ECEF-4851-BE17-F20500AEEF3C}" srcOrd="5" destOrd="0" presId="urn:microsoft.com/office/officeart/2005/8/layout/hChevron3"/>
    <dgm:cxn modelId="{2B537037-A86E-45BD-B85D-30B706FD28AD}" type="presParOf" srcId="{794804B5-EBF7-46EF-BA4C-92349E6A6C9C}" destId="{D65B9C28-B22A-40C7-B4E6-6E122A073ADC}" srcOrd="6" destOrd="0" presId="urn:microsoft.com/office/officeart/2005/8/layout/hChevron3"/>
    <dgm:cxn modelId="{D1AFB228-FAD1-40D3-BE3B-6792361E56F3}" type="presParOf" srcId="{794804B5-EBF7-46EF-BA4C-92349E6A6C9C}" destId="{C3AF1B0C-C5FD-438A-8B7E-C3D9B8156311}" srcOrd="7" destOrd="0" presId="urn:microsoft.com/office/officeart/2005/8/layout/hChevron3"/>
    <dgm:cxn modelId="{CFFBF103-22B5-47FE-98B7-DB2B7C51FFF3}" type="presParOf" srcId="{794804B5-EBF7-46EF-BA4C-92349E6A6C9C}" destId="{D420EBC7-8098-49FA-BF9E-44F6DB48E1B6}" srcOrd="8" destOrd="0" presId="urn:microsoft.com/office/officeart/2005/8/layout/hChevron3"/>
    <dgm:cxn modelId="{76BEA8AE-8F19-4BAD-A153-AC60FAF280E9}" type="presParOf" srcId="{794804B5-EBF7-46EF-BA4C-92349E6A6C9C}" destId="{A277DC74-758F-4473-8EC6-20F5967E3427}" srcOrd="9" destOrd="0" presId="urn:microsoft.com/office/officeart/2005/8/layout/hChevron3"/>
    <dgm:cxn modelId="{6FEECA30-8D48-41C5-B658-32055E8D3F37}" type="presParOf" srcId="{794804B5-EBF7-46EF-BA4C-92349E6A6C9C}" destId="{5A9B795B-14FC-40A2-9D6A-75787F625D81}" srcOrd="10" destOrd="0" presId="urn:microsoft.com/office/officeart/2005/8/layout/hChevron3"/>
    <dgm:cxn modelId="{4A029A44-917E-49AB-B169-C24BC43A3C3E}" type="presParOf" srcId="{794804B5-EBF7-46EF-BA4C-92349E6A6C9C}" destId="{FA5C9A07-C06F-4279-867B-82C93153FDFC}" srcOrd="11" destOrd="0" presId="urn:microsoft.com/office/officeart/2005/8/layout/hChevron3"/>
    <dgm:cxn modelId="{AAA79AC8-7143-47AE-AD2A-C3FB7313CD5D}" type="presParOf" srcId="{794804B5-EBF7-46EF-BA4C-92349E6A6C9C}" destId="{FADDFDA5-B7DE-4880-AEDB-535119941BD3}" srcOrd="1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128E9-C5D0-455B-8845-BCF2CD1B907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pt-BR"/>
        </a:p>
      </dgm:t>
    </dgm:pt>
    <dgm:pt modelId="{797A2EE0-225C-4760-ACAF-EAC4101480D0}">
      <dgm:prSet/>
      <dgm:spPr/>
      <dgm:t>
        <a:bodyPr/>
        <a:lstStyle/>
        <a:p>
          <a:pPr rtl="0"/>
          <a:r>
            <a:rPr lang="pt-BR" b="1" dirty="0" smtClean="0">
              <a:effectLst>
                <a:outerShdw blurRad="38100" dist="38100" dir="2700000" algn="tl">
                  <a:srgbClr val="000000">
                    <a:alpha val="43137"/>
                  </a:srgbClr>
                </a:outerShdw>
              </a:effectLst>
            </a:rPr>
            <a:t>Os seres vivos constituem uma categoria mais importante dos sistemas abertos. Existem certas analogias entre empresas e organizamos vivos. “Um organismo social assemelha-se a um organizamos individual: no crescimento; no fato de tornar-se mais complexo a medida que cresce”.</a:t>
          </a:r>
          <a:endParaRPr lang="pt-BR" b="1" dirty="0">
            <a:effectLst>
              <a:outerShdw blurRad="38100" dist="38100" dir="2700000" algn="tl">
                <a:srgbClr val="000000">
                  <a:alpha val="43137"/>
                </a:srgbClr>
              </a:outerShdw>
            </a:effectLst>
          </a:endParaRPr>
        </a:p>
      </dgm:t>
    </dgm:pt>
    <dgm:pt modelId="{DF1DE2DB-130B-4F82-9DBE-084E7DB6CC54}" type="parTrans" cxnId="{075D8222-49A2-48C0-B04B-A8B1B442D466}">
      <dgm:prSet/>
      <dgm:spPr/>
      <dgm:t>
        <a:bodyPr/>
        <a:lstStyle/>
        <a:p>
          <a:endParaRPr lang="pt-BR"/>
        </a:p>
      </dgm:t>
    </dgm:pt>
    <dgm:pt modelId="{2AAE2C09-E5A2-450B-889D-FD7832C6C6B5}" type="sibTrans" cxnId="{075D8222-49A2-48C0-B04B-A8B1B442D466}">
      <dgm:prSet/>
      <dgm:spPr/>
      <dgm:t>
        <a:bodyPr/>
        <a:lstStyle/>
        <a:p>
          <a:endParaRPr lang="pt-BR"/>
        </a:p>
      </dgm:t>
    </dgm:pt>
    <dgm:pt modelId="{C07539E4-BA75-4C59-9416-52A39A23AE75}">
      <dgm:prSet/>
      <dgm:spPr/>
      <dgm:t>
        <a:bodyPr/>
        <a:lstStyle/>
        <a:p>
          <a:pPr rtl="0"/>
          <a:r>
            <a:rPr lang="pt-BR" b="1" dirty="0" smtClean="0">
              <a:effectLst>
                <a:outerShdw blurRad="38100" dist="38100" dir="2700000" algn="tl">
                  <a:srgbClr val="000000">
                    <a:alpha val="43137"/>
                  </a:srgbClr>
                </a:outerShdw>
              </a:effectLst>
            </a:rPr>
            <a:t>A empresa reage ao seu ambiente (ajustando-se e adaptando-se a ele para sobreviver) e muda seus mercados, produtos, processos, estratégias e estrutura organizacional, podendo até reproduzir-se em empresas subsidiárias.</a:t>
          </a:r>
          <a:endParaRPr lang="pt-BR" b="1" dirty="0">
            <a:effectLst>
              <a:outerShdw blurRad="38100" dist="38100" dir="2700000" algn="tl">
                <a:srgbClr val="000000">
                  <a:alpha val="43137"/>
                </a:srgbClr>
              </a:outerShdw>
            </a:effectLst>
          </a:endParaRPr>
        </a:p>
      </dgm:t>
    </dgm:pt>
    <dgm:pt modelId="{B70ADC5E-6E28-4631-BBCF-9B2B665560E3}" type="parTrans" cxnId="{5AE8E14A-9CE4-42C6-A912-597D0A04F12F}">
      <dgm:prSet/>
      <dgm:spPr/>
      <dgm:t>
        <a:bodyPr/>
        <a:lstStyle/>
        <a:p>
          <a:endParaRPr lang="pt-BR"/>
        </a:p>
      </dgm:t>
    </dgm:pt>
    <dgm:pt modelId="{ABA87A56-1BBF-4F17-8376-770CDD67B360}" type="sibTrans" cxnId="{5AE8E14A-9CE4-42C6-A912-597D0A04F12F}">
      <dgm:prSet/>
      <dgm:spPr/>
      <dgm:t>
        <a:bodyPr/>
        <a:lstStyle/>
        <a:p>
          <a:endParaRPr lang="pt-BR"/>
        </a:p>
      </dgm:t>
    </dgm:pt>
    <dgm:pt modelId="{C37FD5D3-B90F-4274-BE96-8098F59417E2}" type="pres">
      <dgm:prSet presAssocID="{2D3128E9-C5D0-455B-8845-BCF2CD1B9077}" presName="linear" presStyleCnt="0">
        <dgm:presLayoutVars>
          <dgm:animLvl val="lvl"/>
          <dgm:resizeHandles val="exact"/>
        </dgm:presLayoutVars>
      </dgm:prSet>
      <dgm:spPr/>
      <dgm:t>
        <a:bodyPr/>
        <a:lstStyle/>
        <a:p>
          <a:endParaRPr lang="pt-BR"/>
        </a:p>
      </dgm:t>
    </dgm:pt>
    <dgm:pt modelId="{D6EAD6E3-E44B-430B-A747-49D584F955C7}" type="pres">
      <dgm:prSet presAssocID="{797A2EE0-225C-4760-ACAF-EAC4101480D0}" presName="parentText" presStyleLbl="node1" presStyleIdx="0" presStyleCnt="2">
        <dgm:presLayoutVars>
          <dgm:chMax val="0"/>
          <dgm:bulletEnabled val="1"/>
        </dgm:presLayoutVars>
      </dgm:prSet>
      <dgm:spPr/>
      <dgm:t>
        <a:bodyPr/>
        <a:lstStyle/>
        <a:p>
          <a:endParaRPr lang="pt-BR"/>
        </a:p>
      </dgm:t>
    </dgm:pt>
    <dgm:pt modelId="{B8160F2B-BCF0-4386-9467-0FD19367C900}" type="pres">
      <dgm:prSet presAssocID="{2AAE2C09-E5A2-450B-889D-FD7832C6C6B5}" presName="spacer" presStyleCnt="0"/>
      <dgm:spPr/>
    </dgm:pt>
    <dgm:pt modelId="{4C738C7B-9A2C-4BF5-8BF6-53799E35EF88}" type="pres">
      <dgm:prSet presAssocID="{C07539E4-BA75-4C59-9416-52A39A23AE75}" presName="parentText" presStyleLbl="node1" presStyleIdx="1" presStyleCnt="2">
        <dgm:presLayoutVars>
          <dgm:chMax val="0"/>
          <dgm:bulletEnabled val="1"/>
        </dgm:presLayoutVars>
      </dgm:prSet>
      <dgm:spPr/>
      <dgm:t>
        <a:bodyPr/>
        <a:lstStyle/>
        <a:p>
          <a:endParaRPr lang="pt-BR"/>
        </a:p>
      </dgm:t>
    </dgm:pt>
  </dgm:ptLst>
  <dgm:cxnLst>
    <dgm:cxn modelId="{A4CCB38C-B0F9-430B-93B1-AECB44B69FCE}" type="presOf" srcId="{797A2EE0-225C-4760-ACAF-EAC4101480D0}" destId="{D6EAD6E3-E44B-430B-A747-49D584F955C7}" srcOrd="0" destOrd="0" presId="urn:microsoft.com/office/officeart/2005/8/layout/vList2"/>
    <dgm:cxn modelId="{5AE8E14A-9CE4-42C6-A912-597D0A04F12F}" srcId="{2D3128E9-C5D0-455B-8845-BCF2CD1B9077}" destId="{C07539E4-BA75-4C59-9416-52A39A23AE75}" srcOrd="1" destOrd="0" parTransId="{B70ADC5E-6E28-4631-BBCF-9B2B665560E3}" sibTransId="{ABA87A56-1BBF-4F17-8376-770CDD67B360}"/>
    <dgm:cxn modelId="{883D9ED3-265B-41CF-AD4E-28D63E4221DE}" type="presOf" srcId="{C07539E4-BA75-4C59-9416-52A39A23AE75}" destId="{4C738C7B-9A2C-4BF5-8BF6-53799E35EF88}" srcOrd="0" destOrd="0" presId="urn:microsoft.com/office/officeart/2005/8/layout/vList2"/>
    <dgm:cxn modelId="{075D8222-49A2-48C0-B04B-A8B1B442D466}" srcId="{2D3128E9-C5D0-455B-8845-BCF2CD1B9077}" destId="{797A2EE0-225C-4760-ACAF-EAC4101480D0}" srcOrd="0" destOrd="0" parTransId="{DF1DE2DB-130B-4F82-9DBE-084E7DB6CC54}" sibTransId="{2AAE2C09-E5A2-450B-889D-FD7832C6C6B5}"/>
    <dgm:cxn modelId="{E8ECD240-A5E5-40EF-9865-82F28542E924}" type="presOf" srcId="{2D3128E9-C5D0-455B-8845-BCF2CD1B9077}" destId="{C37FD5D3-B90F-4274-BE96-8098F59417E2}" srcOrd="0" destOrd="0" presId="urn:microsoft.com/office/officeart/2005/8/layout/vList2"/>
    <dgm:cxn modelId="{9A434169-6AFF-4CC8-83CA-D39E7A875EDB}" type="presParOf" srcId="{C37FD5D3-B90F-4274-BE96-8098F59417E2}" destId="{D6EAD6E3-E44B-430B-A747-49D584F955C7}" srcOrd="0" destOrd="0" presId="urn:microsoft.com/office/officeart/2005/8/layout/vList2"/>
    <dgm:cxn modelId="{0FDE7DD3-0F67-41E2-8068-8DA067C2FDD1}" type="presParOf" srcId="{C37FD5D3-B90F-4274-BE96-8098F59417E2}" destId="{B8160F2B-BCF0-4386-9467-0FD19367C900}" srcOrd="1" destOrd="0" presId="urn:microsoft.com/office/officeart/2005/8/layout/vList2"/>
    <dgm:cxn modelId="{F33BC3D4-88A5-440A-8EA0-90FA508F9487}" type="presParOf" srcId="{C37FD5D3-B90F-4274-BE96-8098F59417E2}" destId="{4C738C7B-9A2C-4BF5-8BF6-53799E35EF8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46840C-F786-449F-AEEA-36D8F2077AB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65B448A-5A40-49F0-BE9F-47B105E9945D}">
      <dgm:prSet/>
      <dgm:spPr/>
      <dgm:t>
        <a:bodyPr/>
        <a:lstStyle/>
        <a:p>
          <a:pPr rtl="0"/>
          <a:r>
            <a:rPr lang="pt-BR" b="1" dirty="0" smtClean="0">
              <a:effectLst>
                <a:outerShdw blurRad="38100" dist="38100" dir="2700000" algn="tl">
                  <a:srgbClr val="000000">
                    <a:alpha val="43137"/>
                  </a:srgbClr>
                </a:outerShdw>
              </a:effectLst>
            </a:rPr>
            <a:t>Comportamento probabilístico e não determinístico</a:t>
          </a:r>
          <a:r>
            <a:rPr lang="pt-BR" b="1" dirty="0" smtClean="0"/>
            <a:t>:</a:t>
          </a:r>
          <a:endParaRPr lang="en-US" dirty="0"/>
        </a:p>
      </dgm:t>
    </dgm:pt>
    <dgm:pt modelId="{463FF1CF-9D0E-4806-9BAC-A7319BD3CDC9}" type="parTrans" cxnId="{254B50AE-ADC2-4ED8-8BC4-788ECC33070D}">
      <dgm:prSet/>
      <dgm:spPr/>
      <dgm:t>
        <a:bodyPr/>
        <a:lstStyle/>
        <a:p>
          <a:endParaRPr lang="en-US"/>
        </a:p>
      </dgm:t>
    </dgm:pt>
    <dgm:pt modelId="{7A56F9DB-1A78-4259-BBA8-F881335A238B}" type="sibTrans" cxnId="{254B50AE-ADC2-4ED8-8BC4-788ECC33070D}">
      <dgm:prSet/>
      <dgm:spPr/>
      <dgm:t>
        <a:bodyPr/>
        <a:lstStyle/>
        <a:p>
          <a:endParaRPr lang="en-US"/>
        </a:p>
      </dgm:t>
    </dgm:pt>
    <dgm:pt modelId="{2AEB1970-5E78-4CF0-A00D-0BD44AE516C1}">
      <dgm:prSet/>
      <dgm:spPr/>
      <dgm:t>
        <a:bodyPr/>
        <a:lstStyle/>
        <a:p>
          <a:pPr rtl="0"/>
          <a:r>
            <a:rPr lang="pt-BR" b="1" dirty="0" smtClean="0"/>
            <a:t>As organizações como partes de uma sociedade maior e constituída de partes menores: </a:t>
          </a:r>
          <a:endParaRPr lang="en-US" dirty="0"/>
        </a:p>
      </dgm:t>
    </dgm:pt>
    <dgm:pt modelId="{084DA01E-D3C3-448A-965A-7F3F13058A5C}" type="parTrans" cxnId="{03CA7B08-A411-4E12-B43B-5788A48BDCC0}">
      <dgm:prSet/>
      <dgm:spPr/>
      <dgm:t>
        <a:bodyPr/>
        <a:lstStyle/>
        <a:p>
          <a:endParaRPr lang="en-US"/>
        </a:p>
      </dgm:t>
    </dgm:pt>
    <dgm:pt modelId="{060BC42F-EF63-4D83-A533-3EEA3C8E32B2}" type="sibTrans" cxnId="{03CA7B08-A411-4E12-B43B-5788A48BDCC0}">
      <dgm:prSet/>
      <dgm:spPr/>
      <dgm:t>
        <a:bodyPr/>
        <a:lstStyle/>
        <a:p>
          <a:endParaRPr lang="en-US"/>
        </a:p>
      </dgm:t>
    </dgm:pt>
    <dgm:pt modelId="{087B8492-9F14-4B3A-8B02-B8339665D1A2}">
      <dgm:prSet/>
      <dgm:spPr/>
      <dgm:t>
        <a:bodyPr/>
        <a:lstStyle/>
        <a:p>
          <a:pPr rtl="0"/>
          <a:r>
            <a:rPr lang="pt-BR" b="1" dirty="0" smtClean="0"/>
            <a:t>Interdependência das Partes: </a:t>
          </a:r>
          <a:endParaRPr lang="en-US" dirty="0"/>
        </a:p>
      </dgm:t>
    </dgm:pt>
    <dgm:pt modelId="{8DD4410F-5375-4A58-8D10-17A57B2B5439}" type="parTrans" cxnId="{C81E2BA2-551E-40F6-A800-908981D5443A}">
      <dgm:prSet/>
      <dgm:spPr/>
      <dgm:t>
        <a:bodyPr/>
        <a:lstStyle/>
        <a:p>
          <a:endParaRPr lang="en-US"/>
        </a:p>
      </dgm:t>
    </dgm:pt>
    <dgm:pt modelId="{D218D3E4-F5B4-44C6-A6AD-2197652637E6}" type="sibTrans" cxnId="{C81E2BA2-551E-40F6-A800-908981D5443A}">
      <dgm:prSet/>
      <dgm:spPr/>
      <dgm:t>
        <a:bodyPr/>
        <a:lstStyle/>
        <a:p>
          <a:endParaRPr lang="en-US"/>
        </a:p>
      </dgm:t>
    </dgm:pt>
    <dgm:pt modelId="{CE63EAD8-E3E1-40CD-AA22-668195A7EC81}">
      <dgm:prSet/>
      <dgm:spPr/>
      <dgm:t>
        <a:bodyPr/>
        <a:lstStyle/>
        <a:p>
          <a:pPr rtl="0"/>
          <a:r>
            <a:rPr lang="pt-BR" i="1" dirty="0" smtClean="0"/>
            <a:t>as organizações são sistemas abertos, são afetadas por mudanças em suas variáveis externas desconhecidas e incontroláveis em seu comportamento</a:t>
          </a:r>
          <a:r>
            <a:rPr lang="pt-BR" dirty="0" smtClean="0"/>
            <a:t>.</a:t>
          </a:r>
          <a:endParaRPr lang="en-US" dirty="0"/>
        </a:p>
      </dgm:t>
    </dgm:pt>
    <dgm:pt modelId="{E94D60E9-FF67-46CC-AAEA-079438762F44}" type="parTrans" cxnId="{9F31BDFF-DFCC-42E4-809E-F9EE96C85430}">
      <dgm:prSet/>
      <dgm:spPr/>
      <dgm:t>
        <a:bodyPr/>
        <a:lstStyle/>
        <a:p>
          <a:endParaRPr lang="en-US"/>
        </a:p>
      </dgm:t>
    </dgm:pt>
    <dgm:pt modelId="{99C2B8FD-3DC8-40AD-852B-7DADEB508395}" type="sibTrans" cxnId="{9F31BDFF-DFCC-42E4-809E-F9EE96C85430}">
      <dgm:prSet/>
      <dgm:spPr/>
      <dgm:t>
        <a:bodyPr/>
        <a:lstStyle/>
        <a:p>
          <a:endParaRPr lang="en-US"/>
        </a:p>
      </dgm:t>
    </dgm:pt>
    <dgm:pt modelId="{03F14CAB-2A18-48AF-B36F-C7CA8056D809}">
      <dgm:prSet/>
      <dgm:spPr/>
      <dgm:t>
        <a:bodyPr/>
        <a:lstStyle/>
        <a:p>
          <a:pPr rtl="0"/>
          <a:r>
            <a:rPr lang="pt-BR" i="1" dirty="0" smtClean="0"/>
            <a:t>as organizações são vistas como sistemas dentro de sistemas.</a:t>
          </a:r>
          <a:endParaRPr lang="en-US" i="1" dirty="0"/>
        </a:p>
      </dgm:t>
    </dgm:pt>
    <dgm:pt modelId="{711E8301-A91D-475F-B12E-3A7E9EC50085}" type="parTrans" cxnId="{88ACCF5E-3871-44CE-AB95-52C1C4B4DD63}">
      <dgm:prSet/>
      <dgm:spPr/>
      <dgm:t>
        <a:bodyPr/>
        <a:lstStyle/>
        <a:p>
          <a:endParaRPr lang="en-US"/>
        </a:p>
      </dgm:t>
    </dgm:pt>
    <dgm:pt modelId="{20498766-580C-4E23-837C-3192AA4CC32B}" type="sibTrans" cxnId="{88ACCF5E-3871-44CE-AB95-52C1C4B4DD63}">
      <dgm:prSet/>
      <dgm:spPr/>
      <dgm:t>
        <a:bodyPr/>
        <a:lstStyle/>
        <a:p>
          <a:endParaRPr lang="en-US"/>
        </a:p>
      </dgm:t>
    </dgm:pt>
    <dgm:pt modelId="{E200FE4B-479D-4CC2-B4B4-CD16ECDBAB02}">
      <dgm:prSet/>
      <dgm:spPr/>
      <dgm:t>
        <a:bodyPr/>
        <a:lstStyle/>
        <a:p>
          <a:pPr rtl="0"/>
          <a:r>
            <a:rPr lang="pt-BR" i="1" dirty="0" smtClean="0"/>
            <a:t>a organização é um sistema social com partes independentes, mas inter-relacionadas.</a:t>
          </a:r>
          <a:endParaRPr lang="en-US" dirty="0"/>
        </a:p>
      </dgm:t>
    </dgm:pt>
    <dgm:pt modelId="{00E800E7-7E37-4B85-A0FD-0FEC596B999D}" type="parTrans" cxnId="{6D2DB400-8357-4461-84BB-91CAB7A49FA3}">
      <dgm:prSet/>
      <dgm:spPr/>
      <dgm:t>
        <a:bodyPr/>
        <a:lstStyle/>
        <a:p>
          <a:endParaRPr lang="en-US"/>
        </a:p>
      </dgm:t>
    </dgm:pt>
    <dgm:pt modelId="{4F1FBA34-EDA1-4833-9B21-316B3B338C7A}" type="sibTrans" cxnId="{6D2DB400-8357-4461-84BB-91CAB7A49FA3}">
      <dgm:prSet/>
      <dgm:spPr/>
      <dgm:t>
        <a:bodyPr/>
        <a:lstStyle/>
        <a:p>
          <a:endParaRPr lang="en-US"/>
        </a:p>
      </dgm:t>
    </dgm:pt>
    <dgm:pt modelId="{5AEF7BAA-F2C5-4E42-A69F-CABACA544857}">
      <dgm:prSet/>
      <dgm:spPr/>
      <dgm:t>
        <a:bodyPr/>
        <a:lstStyle/>
        <a:p>
          <a:pPr rtl="0"/>
          <a:r>
            <a:rPr lang="pt-BR" dirty="0" smtClean="0">
              <a:latin typeface="Verdana" pitchFamily="34" charset="0"/>
            </a:rPr>
            <a:t>a organização não é um sistema mecânico no qual uma das partes pode ser mudada sem um efeito concomitante sobre as outras partes. As partes precisam ser coordenadas através de meios de integração e controle.</a:t>
          </a:r>
          <a:r>
            <a:rPr lang="pt-BR" dirty="0" smtClean="0"/>
            <a:t/>
          </a:r>
          <a:br>
            <a:rPr lang="pt-BR" dirty="0" smtClean="0"/>
          </a:br>
          <a:endParaRPr lang="en-US" dirty="0"/>
        </a:p>
      </dgm:t>
    </dgm:pt>
    <dgm:pt modelId="{79D3E081-9F9D-4837-83D8-33E5D13718AF}" type="parTrans" cxnId="{C9740927-8349-43A3-84BE-76A2CCD3C231}">
      <dgm:prSet/>
      <dgm:spPr/>
      <dgm:t>
        <a:bodyPr/>
        <a:lstStyle/>
        <a:p>
          <a:endParaRPr lang="en-US"/>
        </a:p>
      </dgm:t>
    </dgm:pt>
    <dgm:pt modelId="{5BD81D79-19A8-4FFC-9DC6-187AC3DC5BA5}" type="sibTrans" cxnId="{C9740927-8349-43A3-84BE-76A2CCD3C231}">
      <dgm:prSet/>
      <dgm:spPr/>
      <dgm:t>
        <a:bodyPr/>
        <a:lstStyle/>
        <a:p>
          <a:endParaRPr lang="en-US"/>
        </a:p>
      </dgm:t>
    </dgm:pt>
    <dgm:pt modelId="{77015420-7A77-4E07-9C1E-D3A1B6E4A248}" type="pres">
      <dgm:prSet presAssocID="{E546840C-F786-449F-AEEA-36D8F2077AB0}" presName="linear" presStyleCnt="0">
        <dgm:presLayoutVars>
          <dgm:animLvl val="lvl"/>
          <dgm:resizeHandles val="exact"/>
        </dgm:presLayoutVars>
      </dgm:prSet>
      <dgm:spPr/>
      <dgm:t>
        <a:bodyPr/>
        <a:lstStyle/>
        <a:p>
          <a:endParaRPr lang="pt-BR"/>
        </a:p>
      </dgm:t>
    </dgm:pt>
    <dgm:pt modelId="{21D8FE75-E3FE-41A8-B8D6-5CD2635F69AF}" type="pres">
      <dgm:prSet presAssocID="{865B448A-5A40-49F0-BE9F-47B105E9945D}" presName="parentText" presStyleLbl="node1" presStyleIdx="0" presStyleCnt="3">
        <dgm:presLayoutVars>
          <dgm:chMax val="0"/>
          <dgm:bulletEnabled val="1"/>
        </dgm:presLayoutVars>
      </dgm:prSet>
      <dgm:spPr/>
      <dgm:t>
        <a:bodyPr/>
        <a:lstStyle/>
        <a:p>
          <a:endParaRPr lang="en-US"/>
        </a:p>
      </dgm:t>
    </dgm:pt>
    <dgm:pt modelId="{ABDA10F9-FC7A-47E7-98E9-3145B48B2982}" type="pres">
      <dgm:prSet presAssocID="{865B448A-5A40-49F0-BE9F-47B105E9945D}" presName="childText" presStyleLbl="revTx" presStyleIdx="0" presStyleCnt="3">
        <dgm:presLayoutVars>
          <dgm:bulletEnabled val="1"/>
        </dgm:presLayoutVars>
      </dgm:prSet>
      <dgm:spPr/>
      <dgm:t>
        <a:bodyPr/>
        <a:lstStyle/>
        <a:p>
          <a:endParaRPr lang="pt-BR"/>
        </a:p>
      </dgm:t>
    </dgm:pt>
    <dgm:pt modelId="{207FD35A-183F-4872-989E-BE81D118752B}" type="pres">
      <dgm:prSet presAssocID="{2AEB1970-5E78-4CF0-A00D-0BD44AE516C1}" presName="parentText" presStyleLbl="node1" presStyleIdx="1" presStyleCnt="3">
        <dgm:presLayoutVars>
          <dgm:chMax val="0"/>
          <dgm:bulletEnabled val="1"/>
        </dgm:presLayoutVars>
      </dgm:prSet>
      <dgm:spPr/>
      <dgm:t>
        <a:bodyPr/>
        <a:lstStyle/>
        <a:p>
          <a:endParaRPr lang="pt-BR"/>
        </a:p>
      </dgm:t>
    </dgm:pt>
    <dgm:pt modelId="{A7570627-C6B1-45B6-BFA8-F5136976CA83}" type="pres">
      <dgm:prSet presAssocID="{2AEB1970-5E78-4CF0-A00D-0BD44AE516C1}" presName="childText" presStyleLbl="revTx" presStyleIdx="1" presStyleCnt="3">
        <dgm:presLayoutVars>
          <dgm:bulletEnabled val="1"/>
        </dgm:presLayoutVars>
      </dgm:prSet>
      <dgm:spPr/>
      <dgm:t>
        <a:bodyPr/>
        <a:lstStyle/>
        <a:p>
          <a:endParaRPr lang="pt-BR"/>
        </a:p>
      </dgm:t>
    </dgm:pt>
    <dgm:pt modelId="{68073D18-D257-4591-99DD-099F62FF37A6}" type="pres">
      <dgm:prSet presAssocID="{087B8492-9F14-4B3A-8B02-B8339665D1A2}" presName="parentText" presStyleLbl="node1" presStyleIdx="2" presStyleCnt="3">
        <dgm:presLayoutVars>
          <dgm:chMax val="0"/>
          <dgm:bulletEnabled val="1"/>
        </dgm:presLayoutVars>
      </dgm:prSet>
      <dgm:spPr/>
      <dgm:t>
        <a:bodyPr/>
        <a:lstStyle/>
        <a:p>
          <a:endParaRPr lang="pt-BR"/>
        </a:p>
      </dgm:t>
    </dgm:pt>
    <dgm:pt modelId="{C6F3F514-2304-45CD-AA0C-42DE1E18548B}" type="pres">
      <dgm:prSet presAssocID="{087B8492-9F14-4B3A-8B02-B8339665D1A2}" presName="childText" presStyleLbl="revTx" presStyleIdx="2" presStyleCnt="3">
        <dgm:presLayoutVars>
          <dgm:bulletEnabled val="1"/>
        </dgm:presLayoutVars>
      </dgm:prSet>
      <dgm:spPr/>
      <dgm:t>
        <a:bodyPr/>
        <a:lstStyle/>
        <a:p>
          <a:endParaRPr lang="en-US"/>
        </a:p>
      </dgm:t>
    </dgm:pt>
  </dgm:ptLst>
  <dgm:cxnLst>
    <dgm:cxn modelId="{05CBF43C-9A30-4FDB-938D-6F188766F354}" type="presOf" srcId="{5AEF7BAA-F2C5-4E42-A69F-CABACA544857}" destId="{C6F3F514-2304-45CD-AA0C-42DE1E18548B}" srcOrd="0" destOrd="1" presId="urn:microsoft.com/office/officeart/2005/8/layout/vList2"/>
    <dgm:cxn modelId="{9F31BDFF-DFCC-42E4-809E-F9EE96C85430}" srcId="{865B448A-5A40-49F0-BE9F-47B105E9945D}" destId="{CE63EAD8-E3E1-40CD-AA22-668195A7EC81}" srcOrd="0" destOrd="0" parTransId="{E94D60E9-FF67-46CC-AAEA-079438762F44}" sibTransId="{99C2B8FD-3DC8-40AD-852B-7DADEB508395}"/>
    <dgm:cxn modelId="{05560D9E-25EE-4937-9B21-5876A7293966}" type="presOf" srcId="{087B8492-9F14-4B3A-8B02-B8339665D1A2}" destId="{68073D18-D257-4591-99DD-099F62FF37A6}" srcOrd="0" destOrd="0" presId="urn:microsoft.com/office/officeart/2005/8/layout/vList2"/>
    <dgm:cxn modelId="{88ACCF5E-3871-44CE-AB95-52C1C4B4DD63}" srcId="{2AEB1970-5E78-4CF0-A00D-0BD44AE516C1}" destId="{03F14CAB-2A18-48AF-B36F-C7CA8056D809}" srcOrd="0" destOrd="0" parTransId="{711E8301-A91D-475F-B12E-3A7E9EC50085}" sibTransId="{20498766-580C-4E23-837C-3192AA4CC32B}"/>
    <dgm:cxn modelId="{C81E2BA2-551E-40F6-A800-908981D5443A}" srcId="{E546840C-F786-449F-AEEA-36D8F2077AB0}" destId="{087B8492-9F14-4B3A-8B02-B8339665D1A2}" srcOrd="2" destOrd="0" parTransId="{8DD4410F-5375-4A58-8D10-17A57B2B5439}" sibTransId="{D218D3E4-F5B4-44C6-A6AD-2197652637E6}"/>
    <dgm:cxn modelId="{254B50AE-ADC2-4ED8-8BC4-788ECC33070D}" srcId="{E546840C-F786-449F-AEEA-36D8F2077AB0}" destId="{865B448A-5A40-49F0-BE9F-47B105E9945D}" srcOrd="0" destOrd="0" parTransId="{463FF1CF-9D0E-4806-9BAC-A7319BD3CDC9}" sibTransId="{7A56F9DB-1A78-4259-BBA8-F881335A238B}"/>
    <dgm:cxn modelId="{E58088C3-5D3A-4BA3-B7E8-1189FBF56F99}" type="presOf" srcId="{03F14CAB-2A18-48AF-B36F-C7CA8056D809}" destId="{A7570627-C6B1-45B6-BFA8-F5136976CA83}" srcOrd="0" destOrd="0" presId="urn:microsoft.com/office/officeart/2005/8/layout/vList2"/>
    <dgm:cxn modelId="{6D2DB400-8357-4461-84BB-91CAB7A49FA3}" srcId="{087B8492-9F14-4B3A-8B02-B8339665D1A2}" destId="{E200FE4B-479D-4CC2-B4B4-CD16ECDBAB02}" srcOrd="0" destOrd="0" parTransId="{00E800E7-7E37-4B85-A0FD-0FEC596B999D}" sibTransId="{4F1FBA34-EDA1-4833-9B21-316B3B338C7A}"/>
    <dgm:cxn modelId="{DF46250B-48B9-405B-ABAF-8A76AE506D9E}" type="presOf" srcId="{E200FE4B-479D-4CC2-B4B4-CD16ECDBAB02}" destId="{C6F3F514-2304-45CD-AA0C-42DE1E18548B}" srcOrd="0" destOrd="0" presId="urn:microsoft.com/office/officeart/2005/8/layout/vList2"/>
    <dgm:cxn modelId="{1876517A-18E2-44C4-B6C4-87B75B45E679}" type="presOf" srcId="{2AEB1970-5E78-4CF0-A00D-0BD44AE516C1}" destId="{207FD35A-183F-4872-989E-BE81D118752B}" srcOrd="0" destOrd="0" presId="urn:microsoft.com/office/officeart/2005/8/layout/vList2"/>
    <dgm:cxn modelId="{39D50BFD-5D7A-4534-8E8E-DDC8E3DDCFD4}" type="presOf" srcId="{CE63EAD8-E3E1-40CD-AA22-668195A7EC81}" destId="{ABDA10F9-FC7A-47E7-98E9-3145B48B2982}" srcOrd="0" destOrd="0" presId="urn:microsoft.com/office/officeart/2005/8/layout/vList2"/>
    <dgm:cxn modelId="{505A88C1-5D4E-4E6C-A16A-7961ADCF2C58}" type="presOf" srcId="{E546840C-F786-449F-AEEA-36D8F2077AB0}" destId="{77015420-7A77-4E07-9C1E-D3A1B6E4A248}" srcOrd="0" destOrd="0" presId="urn:microsoft.com/office/officeart/2005/8/layout/vList2"/>
    <dgm:cxn modelId="{03CA7B08-A411-4E12-B43B-5788A48BDCC0}" srcId="{E546840C-F786-449F-AEEA-36D8F2077AB0}" destId="{2AEB1970-5E78-4CF0-A00D-0BD44AE516C1}" srcOrd="1" destOrd="0" parTransId="{084DA01E-D3C3-448A-965A-7F3F13058A5C}" sibTransId="{060BC42F-EF63-4D83-A533-3EEA3C8E32B2}"/>
    <dgm:cxn modelId="{A9AD6903-C85F-4249-A9F7-5D841BC0EF10}" type="presOf" srcId="{865B448A-5A40-49F0-BE9F-47B105E9945D}" destId="{21D8FE75-E3FE-41A8-B8D6-5CD2635F69AF}" srcOrd="0" destOrd="0" presId="urn:microsoft.com/office/officeart/2005/8/layout/vList2"/>
    <dgm:cxn modelId="{C9740927-8349-43A3-84BE-76A2CCD3C231}" srcId="{087B8492-9F14-4B3A-8B02-B8339665D1A2}" destId="{5AEF7BAA-F2C5-4E42-A69F-CABACA544857}" srcOrd="1" destOrd="0" parTransId="{79D3E081-9F9D-4837-83D8-33E5D13718AF}" sibTransId="{5BD81D79-19A8-4FFC-9DC6-187AC3DC5BA5}"/>
    <dgm:cxn modelId="{44E3110F-1695-4891-BE39-2F95DDA2BBCA}" type="presParOf" srcId="{77015420-7A77-4E07-9C1E-D3A1B6E4A248}" destId="{21D8FE75-E3FE-41A8-B8D6-5CD2635F69AF}" srcOrd="0" destOrd="0" presId="urn:microsoft.com/office/officeart/2005/8/layout/vList2"/>
    <dgm:cxn modelId="{8A8CCEF2-585E-416A-A702-803FE718F753}" type="presParOf" srcId="{77015420-7A77-4E07-9C1E-D3A1B6E4A248}" destId="{ABDA10F9-FC7A-47E7-98E9-3145B48B2982}" srcOrd="1" destOrd="0" presId="urn:microsoft.com/office/officeart/2005/8/layout/vList2"/>
    <dgm:cxn modelId="{DD240483-3F16-468C-8ADA-554D50E03C51}" type="presParOf" srcId="{77015420-7A77-4E07-9C1E-D3A1B6E4A248}" destId="{207FD35A-183F-4872-989E-BE81D118752B}" srcOrd="2" destOrd="0" presId="urn:microsoft.com/office/officeart/2005/8/layout/vList2"/>
    <dgm:cxn modelId="{3F1E384B-4758-4951-952A-7934E5629C35}" type="presParOf" srcId="{77015420-7A77-4E07-9C1E-D3A1B6E4A248}" destId="{A7570627-C6B1-45B6-BFA8-F5136976CA83}" srcOrd="3" destOrd="0" presId="urn:microsoft.com/office/officeart/2005/8/layout/vList2"/>
    <dgm:cxn modelId="{17412139-0BCF-4047-91EF-C8F5019CA629}" type="presParOf" srcId="{77015420-7A77-4E07-9C1E-D3A1B6E4A248}" destId="{68073D18-D257-4591-99DD-099F62FF37A6}" srcOrd="4" destOrd="0" presId="urn:microsoft.com/office/officeart/2005/8/layout/vList2"/>
    <dgm:cxn modelId="{DC478BD8-59E1-4607-A7C2-3BB255FBE4AB}" type="presParOf" srcId="{77015420-7A77-4E07-9C1E-D3A1B6E4A248}" destId="{C6F3F514-2304-45CD-AA0C-42DE1E18548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46840C-F786-449F-AEEA-36D8F2077AB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65B448A-5A40-49F0-BE9F-47B105E9945D}">
      <dgm:prSet/>
      <dgm:spPr/>
      <dgm:t>
        <a:bodyPr/>
        <a:lstStyle/>
        <a:p>
          <a:pPr rtl="0"/>
          <a:r>
            <a:rPr lang="pt-BR" b="1" i="0" dirty="0" smtClean="0"/>
            <a:t>Homeostase ou “Estado Firme”: </a:t>
          </a:r>
          <a:r>
            <a:rPr lang="pt-BR" b="0" i="0" dirty="0" smtClean="0"/>
            <a:t>a organização alcança um estado firme – ou seja, um estado de equilíbrio quando satisfaz dois requisitos: a </a:t>
          </a:r>
          <a:r>
            <a:rPr lang="pt-BR" b="0" i="0" dirty="0" err="1" smtClean="0"/>
            <a:t>unidirecionalidade</a:t>
          </a:r>
          <a:r>
            <a:rPr lang="pt-BR" b="0" i="0" dirty="0" smtClean="0"/>
            <a:t> e o progresso.</a:t>
          </a:r>
          <a:endParaRPr lang="en-US" dirty="0"/>
        </a:p>
      </dgm:t>
    </dgm:pt>
    <dgm:pt modelId="{463FF1CF-9D0E-4806-9BAC-A7319BD3CDC9}" type="parTrans" cxnId="{254B50AE-ADC2-4ED8-8BC4-788ECC33070D}">
      <dgm:prSet/>
      <dgm:spPr/>
      <dgm:t>
        <a:bodyPr/>
        <a:lstStyle/>
        <a:p>
          <a:endParaRPr lang="en-US"/>
        </a:p>
      </dgm:t>
    </dgm:pt>
    <dgm:pt modelId="{7A56F9DB-1A78-4259-BBA8-F881335A238B}" type="sibTrans" cxnId="{254B50AE-ADC2-4ED8-8BC4-788ECC33070D}">
      <dgm:prSet/>
      <dgm:spPr/>
      <dgm:t>
        <a:bodyPr/>
        <a:lstStyle/>
        <a:p>
          <a:endParaRPr lang="en-US"/>
        </a:p>
      </dgm:t>
    </dgm:pt>
    <dgm:pt modelId="{0037CEFA-D57B-46CA-AAC8-6D8C6FF70EF0}">
      <dgm:prSet/>
      <dgm:spPr/>
      <dgm:t>
        <a:bodyPr/>
        <a:lstStyle/>
        <a:p>
          <a:pPr rtl="0"/>
          <a:r>
            <a:rPr lang="pt-BR" b="1" dirty="0" err="1" smtClean="0">
              <a:latin typeface="Verdana" pitchFamily="34" charset="0"/>
            </a:rPr>
            <a:t>Unidirecionalidade</a:t>
          </a:r>
          <a:r>
            <a:rPr lang="pt-BR" b="1" dirty="0" smtClean="0">
              <a:latin typeface="Verdana" pitchFamily="34" charset="0"/>
            </a:rPr>
            <a:t> ou constância de direção:</a:t>
          </a:r>
          <a:r>
            <a:rPr lang="pt-BR" dirty="0" smtClean="0">
              <a:latin typeface="Verdana" pitchFamily="34" charset="0"/>
            </a:rPr>
            <a:t> os sistema continua orientado para o mesmo fim, usando outros meios.</a:t>
          </a:r>
          <a:endParaRPr lang="en-US" dirty="0"/>
        </a:p>
      </dgm:t>
    </dgm:pt>
    <dgm:pt modelId="{EE07206A-22DB-4DBA-B000-288EF60BE8F2}" type="parTrans" cxnId="{A2586384-6792-4A76-A869-8014111167CE}">
      <dgm:prSet/>
      <dgm:spPr/>
      <dgm:t>
        <a:bodyPr/>
        <a:lstStyle/>
        <a:p>
          <a:endParaRPr lang="en-US"/>
        </a:p>
      </dgm:t>
    </dgm:pt>
    <dgm:pt modelId="{BDA2E076-BFCB-4B59-BB66-13C00C3DBC4B}" type="sibTrans" cxnId="{A2586384-6792-4A76-A869-8014111167CE}">
      <dgm:prSet/>
      <dgm:spPr/>
      <dgm:t>
        <a:bodyPr/>
        <a:lstStyle/>
        <a:p>
          <a:endParaRPr lang="en-US"/>
        </a:p>
      </dgm:t>
    </dgm:pt>
    <dgm:pt modelId="{C8093381-C538-4876-8D09-FF58DE06A3F6}">
      <dgm:prSet/>
      <dgm:spPr/>
      <dgm:t>
        <a:bodyPr/>
        <a:lstStyle/>
        <a:p>
          <a:r>
            <a:rPr lang="pt-BR" b="1" dirty="0" smtClean="0">
              <a:latin typeface="Verdana" pitchFamily="34" charset="0"/>
            </a:rPr>
            <a:t>Progresso em relação ao objetivo:</a:t>
          </a:r>
          <a:r>
            <a:rPr lang="pt-BR" dirty="0" smtClean="0">
              <a:latin typeface="Verdana" pitchFamily="34" charset="0"/>
            </a:rPr>
            <a:t> o sistema mantém em relação ao fim desejado, um grau de progresso dentro dos limites definidos como toleráveis.</a:t>
          </a:r>
        </a:p>
      </dgm:t>
    </dgm:pt>
    <dgm:pt modelId="{AF13B68E-4E24-4291-8EF5-8AFFBD4BA20A}" type="parTrans" cxnId="{0449B108-024B-4893-AC62-01633B179600}">
      <dgm:prSet/>
      <dgm:spPr/>
      <dgm:t>
        <a:bodyPr/>
        <a:lstStyle/>
        <a:p>
          <a:endParaRPr lang="en-US"/>
        </a:p>
      </dgm:t>
    </dgm:pt>
    <dgm:pt modelId="{728A3968-A1CD-4E83-876B-469D70C94697}" type="sibTrans" cxnId="{0449B108-024B-4893-AC62-01633B179600}">
      <dgm:prSet/>
      <dgm:spPr/>
      <dgm:t>
        <a:bodyPr/>
        <a:lstStyle/>
        <a:p>
          <a:endParaRPr lang="en-US"/>
        </a:p>
      </dgm:t>
    </dgm:pt>
    <dgm:pt modelId="{404EA85E-585E-4327-AECA-6F86F68344A7}">
      <dgm:prSet/>
      <dgm:spPr/>
      <dgm:t>
        <a:bodyPr/>
        <a:lstStyle/>
        <a:p>
          <a:r>
            <a:rPr lang="pt-BR" dirty="0" smtClean="0">
              <a:latin typeface="Verdana" pitchFamily="34" charset="0"/>
            </a:rPr>
            <a:t>Para atingir o estado de equilíbrio, precisa-se conciliar: </a:t>
          </a:r>
          <a:r>
            <a:rPr lang="pt-BR" b="1" dirty="0" smtClean="0">
              <a:latin typeface="Verdana" pitchFamily="34" charset="0"/>
            </a:rPr>
            <a:t>Homeostasia x equilíbrio:</a:t>
          </a:r>
        </a:p>
      </dgm:t>
    </dgm:pt>
    <dgm:pt modelId="{3558CFFD-7837-497C-B2B2-2197AA3E1BE1}" type="parTrans" cxnId="{372A34F4-024D-435D-83F8-11317F202ABE}">
      <dgm:prSet/>
      <dgm:spPr/>
      <dgm:t>
        <a:bodyPr/>
        <a:lstStyle/>
        <a:p>
          <a:endParaRPr lang="en-US"/>
        </a:p>
      </dgm:t>
    </dgm:pt>
    <dgm:pt modelId="{4DCFA2A5-AA0C-495F-95D1-0955FBF3F8EC}" type="sibTrans" cxnId="{372A34F4-024D-435D-83F8-11317F202ABE}">
      <dgm:prSet/>
      <dgm:spPr/>
      <dgm:t>
        <a:bodyPr/>
        <a:lstStyle/>
        <a:p>
          <a:endParaRPr lang="en-US"/>
        </a:p>
      </dgm:t>
    </dgm:pt>
    <dgm:pt modelId="{18FA1B1F-8265-4EC6-85FD-62C264FF8BBA}">
      <dgm:prSet/>
      <dgm:spPr/>
      <dgm:t>
        <a:bodyPr/>
        <a:lstStyle/>
        <a:p>
          <a:r>
            <a:rPr lang="pt-BR" dirty="0" smtClean="0">
              <a:latin typeface="Verdana" pitchFamily="34" charset="0"/>
            </a:rPr>
            <a:t>A homeostasia garante a rotina do sistema, enquanto a adaptabilidade leva a ruptura, a mudança e a inovação. Rotina e ruptura</a:t>
          </a:r>
          <a:r>
            <a:rPr lang="pt-BR" b="1" dirty="0" smtClean="0">
              <a:latin typeface="Verdana" pitchFamily="34" charset="0"/>
            </a:rPr>
            <a:t>. </a:t>
          </a:r>
        </a:p>
      </dgm:t>
    </dgm:pt>
    <dgm:pt modelId="{3F868C92-CAE6-4440-9B03-24D2D9A78E66}" type="parTrans" cxnId="{1567430F-84F2-456D-8393-726F53665CD3}">
      <dgm:prSet/>
      <dgm:spPr/>
      <dgm:t>
        <a:bodyPr/>
        <a:lstStyle/>
        <a:p>
          <a:endParaRPr lang="en-US"/>
        </a:p>
      </dgm:t>
    </dgm:pt>
    <dgm:pt modelId="{7A799A8F-B352-43C1-96B7-A74FC9648D39}" type="sibTrans" cxnId="{1567430F-84F2-456D-8393-726F53665CD3}">
      <dgm:prSet/>
      <dgm:spPr/>
      <dgm:t>
        <a:bodyPr/>
        <a:lstStyle/>
        <a:p>
          <a:endParaRPr lang="en-US"/>
        </a:p>
      </dgm:t>
    </dgm:pt>
    <dgm:pt modelId="{590A86B9-26A6-43FF-BB99-AC3A4765AB8A}">
      <dgm:prSet/>
      <dgm:spPr/>
      <dgm:t>
        <a:bodyPr/>
        <a:lstStyle/>
        <a:p>
          <a:r>
            <a:rPr lang="pt-BR" b="1" i="1" dirty="0" smtClean="0">
              <a:latin typeface="Verdana" pitchFamily="34" charset="0"/>
            </a:rPr>
            <a:t>Manutenção e inovação. Estabilidade e mudança. Identidade e ajustamento. Ambos os processos são levados a cabo pela organização para garantir a sua viabilidade. </a:t>
          </a:r>
        </a:p>
      </dgm:t>
    </dgm:pt>
    <dgm:pt modelId="{261C7D38-55B2-4DCA-A4C7-5FD31D1E5639}" type="parTrans" cxnId="{B5E6EBE1-A664-468D-B7CE-3B6EDE4F3E09}">
      <dgm:prSet/>
      <dgm:spPr/>
      <dgm:t>
        <a:bodyPr/>
        <a:lstStyle/>
        <a:p>
          <a:endParaRPr lang="en-US"/>
        </a:p>
      </dgm:t>
    </dgm:pt>
    <dgm:pt modelId="{F34A9CEA-7FAD-4836-B2E1-D3985B214A0F}" type="sibTrans" cxnId="{B5E6EBE1-A664-468D-B7CE-3B6EDE4F3E09}">
      <dgm:prSet/>
      <dgm:spPr/>
      <dgm:t>
        <a:bodyPr/>
        <a:lstStyle/>
        <a:p>
          <a:endParaRPr lang="en-US"/>
        </a:p>
      </dgm:t>
    </dgm:pt>
    <dgm:pt modelId="{77015420-7A77-4E07-9C1E-D3A1B6E4A248}" type="pres">
      <dgm:prSet presAssocID="{E546840C-F786-449F-AEEA-36D8F2077AB0}" presName="linear" presStyleCnt="0">
        <dgm:presLayoutVars>
          <dgm:animLvl val="lvl"/>
          <dgm:resizeHandles val="exact"/>
        </dgm:presLayoutVars>
      </dgm:prSet>
      <dgm:spPr/>
      <dgm:t>
        <a:bodyPr/>
        <a:lstStyle/>
        <a:p>
          <a:endParaRPr lang="pt-BR"/>
        </a:p>
      </dgm:t>
    </dgm:pt>
    <dgm:pt modelId="{21D8FE75-E3FE-41A8-B8D6-5CD2635F69AF}" type="pres">
      <dgm:prSet presAssocID="{865B448A-5A40-49F0-BE9F-47B105E9945D}" presName="parentText" presStyleLbl="node1" presStyleIdx="0" presStyleCnt="1">
        <dgm:presLayoutVars>
          <dgm:chMax val="0"/>
          <dgm:bulletEnabled val="1"/>
        </dgm:presLayoutVars>
      </dgm:prSet>
      <dgm:spPr/>
      <dgm:t>
        <a:bodyPr/>
        <a:lstStyle/>
        <a:p>
          <a:endParaRPr lang="en-US"/>
        </a:p>
      </dgm:t>
    </dgm:pt>
    <dgm:pt modelId="{ABDA10F9-FC7A-47E7-98E9-3145B48B2982}" type="pres">
      <dgm:prSet presAssocID="{865B448A-5A40-49F0-BE9F-47B105E9945D}" presName="childText" presStyleLbl="revTx" presStyleIdx="0" presStyleCnt="1">
        <dgm:presLayoutVars>
          <dgm:bulletEnabled val="1"/>
        </dgm:presLayoutVars>
      </dgm:prSet>
      <dgm:spPr/>
      <dgm:t>
        <a:bodyPr/>
        <a:lstStyle/>
        <a:p>
          <a:endParaRPr lang="en-US"/>
        </a:p>
      </dgm:t>
    </dgm:pt>
  </dgm:ptLst>
  <dgm:cxnLst>
    <dgm:cxn modelId="{F71DDECB-8220-4697-B54D-AD2A3515BD69}" type="presOf" srcId="{865B448A-5A40-49F0-BE9F-47B105E9945D}" destId="{21D8FE75-E3FE-41A8-B8D6-5CD2635F69AF}" srcOrd="0" destOrd="0" presId="urn:microsoft.com/office/officeart/2005/8/layout/vList2"/>
    <dgm:cxn modelId="{A2586384-6792-4A76-A869-8014111167CE}" srcId="{865B448A-5A40-49F0-BE9F-47B105E9945D}" destId="{0037CEFA-D57B-46CA-AAC8-6D8C6FF70EF0}" srcOrd="0" destOrd="0" parTransId="{EE07206A-22DB-4DBA-B000-288EF60BE8F2}" sibTransId="{BDA2E076-BFCB-4B59-BB66-13C00C3DBC4B}"/>
    <dgm:cxn modelId="{FB9F25D6-A8EE-46F9-A55D-0D69BAFC9EC7}" type="presOf" srcId="{0037CEFA-D57B-46CA-AAC8-6D8C6FF70EF0}" destId="{ABDA10F9-FC7A-47E7-98E9-3145B48B2982}" srcOrd="0" destOrd="0" presId="urn:microsoft.com/office/officeart/2005/8/layout/vList2"/>
    <dgm:cxn modelId="{1567430F-84F2-456D-8393-726F53665CD3}" srcId="{C8093381-C538-4876-8D09-FF58DE06A3F6}" destId="{18FA1B1F-8265-4EC6-85FD-62C264FF8BBA}" srcOrd="1" destOrd="0" parTransId="{3F868C92-CAE6-4440-9B03-24D2D9A78E66}" sibTransId="{7A799A8F-B352-43C1-96B7-A74FC9648D39}"/>
    <dgm:cxn modelId="{B5D30D6F-AD96-4837-9466-B8E00885AF70}" type="presOf" srcId="{E546840C-F786-449F-AEEA-36D8F2077AB0}" destId="{77015420-7A77-4E07-9C1E-D3A1B6E4A248}" srcOrd="0" destOrd="0" presId="urn:microsoft.com/office/officeart/2005/8/layout/vList2"/>
    <dgm:cxn modelId="{1DF37FA6-8092-48CA-95F3-9573195CC6F0}" type="presOf" srcId="{590A86B9-26A6-43FF-BB99-AC3A4765AB8A}" destId="{ABDA10F9-FC7A-47E7-98E9-3145B48B2982}" srcOrd="0" destOrd="4" presId="urn:microsoft.com/office/officeart/2005/8/layout/vList2"/>
    <dgm:cxn modelId="{B5E6EBE1-A664-468D-B7CE-3B6EDE4F3E09}" srcId="{C8093381-C538-4876-8D09-FF58DE06A3F6}" destId="{590A86B9-26A6-43FF-BB99-AC3A4765AB8A}" srcOrd="2" destOrd="0" parTransId="{261C7D38-55B2-4DCA-A4C7-5FD31D1E5639}" sibTransId="{F34A9CEA-7FAD-4836-B2E1-D3985B214A0F}"/>
    <dgm:cxn modelId="{254B50AE-ADC2-4ED8-8BC4-788ECC33070D}" srcId="{E546840C-F786-449F-AEEA-36D8F2077AB0}" destId="{865B448A-5A40-49F0-BE9F-47B105E9945D}" srcOrd="0" destOrd="0" parTransId="{463FF1CF-9D0E-4806-9BAC-A7319BD3CDC9}" sibTransId="{7A56F9DB-1A78-4259-BBA8-F881335A238B}"/>
    <dgm:cxn modelId="{0449B108-024B-4893-AC62-01633B179600}" srcId="{865B448A-5A40-49F0-BE9F-47B105E9945D}" destId="{C8093381-C538-4876-8D09-FF58DE06A3F6}" srcOrd="1" destOrd="0" parTransId="{AF13B68E-4E24-4291-8EF5-8AFFBD4BA20A}" sibTransId="{728A3968-A1CD-4E83-876B-469D70C94697}"/>
    <dgm:cxn modelId="{EB0B0F4C-9541-4A49-9CA9-124D894EAB51}" type="presOf" srcId="{18FA1B1F-8265-4EC6-85FD-62C264FF8BBA}" destId="{ABDA10F9-FC7A-47E7-98E9-3145B48B2982}" srcOrd="0" destOrd="3" presId="urn:microsoft.com/office/officeart/2005/8/layout/vList2"/>
    <dgm:cxn modelId="{372A34F4-024D-435D-83F8-11317F202ABE}" srcId="{C8093381-C538-4876-8D09-FF58DE06A3F6}" destId="{404EA85E-585E-4327-AECA-6F86F68344A7}" srcOrd="0" destOrd="0" parTransId="{3558CFFD-7837-497C-B2B2-2197AA3E1BE1}" sibTransId="{4DCFA2A5-AA0C-495F-95D1-0955FBF3F8EC}"/>
    <dgm:cxn modelId="{911A8E6F-45D9-4B04-960A-72FA345A0F10}" type="presOf" srcId="{C8093381-C538-4876-8D09-FF58DE06A3F6}" destId="{ABDA10F9-FC7A-47E7-98E9-3145B48B2982}" srcOrd="0" destOrd="1" presId="urn:microsoft.com/office/officeart/2005/8/layout/vList2"/>
    <dgm:cxn modelId="{BED6FDEA-9D18-4BB0-880D-6A8EDC4B5727}" type="presOf" srcId="{404EA85E-585E-4327-AECA-6F86F68344A7}" destId="{ABDA10F9-FC7A-47E7-98E9-3145B48B2982}" srcOrd="0" destOrd="2" presId="urn:microsoft.com/office/officeart/2005/8/layout/vList2"/>
    <dgm:cxn modelId="{62D123B9-2721-474C-A351-99240ADC04E2}" type="presParOf" srcId="{77015420-7A77-4E07-9C1E-D3A1B6E4A248}" destId="{21D8FE75-E3FE-41A8-B8D6-5CD2635F69AF}" srcOrd="0" destOrd="0" presId="urn:microsoft.com/office/officeart/2005/8/layout/vList2"/>
    <dgm:cxn modelId="{D874DFB0-5909-424F-9250-AA8DC06DFD5C}" type="presParOf" srcId="{77015420-7A77-4E07-9C1E-D3A1B6E4A248}" destId="{ABDA10F9-FC7A-47E7-98E9-3145B48B298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46840C-F786-449F-AEEA-36D8F2077AB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F09F071E-A172-4433-B52E-63E6FF63C5E6}">
      <dgm:prSet/>
      <dgm:spPr/>
      <dgm:t>
        <a:bodyPr/>
        <a:lstStyle/>
        <a:p>
          <a:r>
            <a:rPr lang="pt-BR" b="1" i="0" dirty="0" smtClean="0"/>
            <a:t>Fronteiras ou Limites: </a:t>
          </a:r>
          <a:endParaRPr lang="pt-BR" b="0" i="0" dirty="0"/>
        </a:p>
      </dgm:t>
    </dgm:pt>
    <dgm:pt modelId="{1FDC96C4-F059-4843-A3A4-90882992C794}" type="parTrans" cxnId="{DF09196F-69DB-432C-B66E-6663E3F90B8F}">
      <dgm:prSet/>
      <dgm:spPr/>
      <dgm:t>
        <a:bodyPr/>
        <a:lstStyle/>
        <a:p>
          <a:endParaRPr lang="en-US"/>
        </a:p>
      </dgm:t>
    </dgm:pt>
    <dgm:pt modelId="{531C9934-F64C-4F51-8BB1-EA1A5A2517FC}" type="sibTrans" cxnId="{DF09196F-69DB-432C-B66E-6663E3F90B8F}">
      <dgm:prSet/>
      <dgm:spPr/>
      <dgm:t>
        <a:bodyPr/>
        <a:lstStyle/>
        <a:p>
          <a:endParaRPr lang="en-US"/>
        </a:p>
      </dgm:t>
    </dgm:pt>
    <dgm:pt modelId="{DA87275A-0F82-4F71-A532-A22681F315D6}">
      <dgm:prSet/>
      <dgm:spPr/>
      <dgm:t>
        <a:bodyPr/>
        <a:lstStyle/>
        <a:p>
          <a:r>
            <a:rPr lang="pt-BR" b="1" i="0" dirty="0" smtClean="0"/>
            <a:t>Morfogênese: </a:t>
          </a:r>
          <a:endParaRPr lang="en-US" b="0" i="0" dirty="0"/>
        </a:p>
      </dgm:t>
    </dgm:pt>
    <dgm:pt modelId="{EF2E8FEB-6C7E-4F41-BF9D-5FE1322A24B8}" type="parTrans" cxnId="{5AD6CA78-FE44-4BB7-BC2D-3EFB36A37D4C}">
      <dgm:prSet/>
      <dgm:spPr/>
      <dgm:t>
        <a:bodyPr/>
        <a:lstStyle/>
        <a:p>
          <a:endParaRPr lang="en-US"/>
        </a:p>
      </dgm:t>
    </dgm:pt>
    <dgm:pt modelId="{A6EC275C-C05C-412D-B7D2-E4DDE9DF23C1}" type="sibTrans" cxnId="{5AD6CA78-FE44-4BB7-BC2D-3EFB36A37D4C}">
      <dgm:prSet/>
      <dgm:spPr/>
      <dgm:t>
        <a:bodyPr/>
        <a:lstStyle/>
        <a:p>
          <a:endParaRPr lang="en-US"/>
        </a:p>
      </dgm:t>
    </dgm:pt>
    <dgm:pt modelId="{E9F8260D-C8D0-4DE7-8F7E-561BB9C4C370}">
      <dgm:prSet/>
      <dgm:spPr/>
      <dgm:t>
        <a:bodyPr/>
        <a:lstStyle/>
        <a:p>
          <a:r>
            <a:rPr lang="pt-BR" b="1" i="0" dirty="0" smtClean="0"/>
            <a:t>Resiliência: </a:t>
          </a:r>
          <a:endParaRPr lang="en-US" b="0" i="0" dirty="0"/>
        </a:p>
      </dgm:t>
    </dgm:pt>
    <dgm:pt modelId="{AE294982-D055-4907-89E1-6B968A7AF16D}" type="parTrans" cxnId="{B98890F3-14D0-4EA5-8978-B7FBDA6CE5D9}">
      <dgm:prSet/>
      <dgm:spPr/>
      <dgm:t>
        <a:bodyPr/>
        <a:lstStyle/>
        <a:p>
          <a:endParaRPr lang="en-US"/>
        </a:p>
      </dgm:t>
    </dgm:pt>
    <dgm:pt modelId="{860F88A2-0B3C-4CD9-9543-5EAFAA76FA14}" type="sibTrans" cxnId="{B98890F3-14D0-4EA5-8978-B7FBDA6CE5D9}">
      <dgm:prSet/>
      <dgm:spPr/>
      <dgm:t>
        <a:bodyPr/>
        <a:lstStyle/>
        <a:p>
          <a:endParaRPr lang="en-US"/>
        </a:p>
      </dgm:t>
    </dgm:pt>
    <dgm:pt modelId="{368AC7D0-6AF0-4A6F-9B60-0ADFDDAA5563}">
      <dgm:prSet/>
      <dgm:spPr/>
      <dgm:t>
        <a:bodyPr/>
        <a:lstStyle/>
        <a:p>
          <a:r>
            <a:rPr lang="pt-BR" b="0" i="0" dirty="0" smtClean="0"/>
            <a:t>é a linha que demarca e define o que está dentro e o que está fora do sistema ou subsistema. </a:t>
          </a:r>
          <a:endParaRPr lang="pt-BR" b="0" i="0" dirty="0"/>
        </a:p>
      </dgm:t>
    </dgm:pt>
    <dgm:pt modelId="{F9C2A3B1-F1F8-4C79-BF6B-6AF27CB72589}" type="parTrans" cxnId="{6051C96F-E1AE-41AA-9BA9-872233919DAB}">
      <dgm:prSet/>
      <dgm:spPr/>
      <dgm:t>
        <a:bodyPr/>
        <a:lstStyle/>
        <a:p>
          <a:endParaRPr lang="en-US"/>
        </a:p>
      </dgm:t>
    </dgm:pt>
    <dgm:pt modelId="{40109B66-54A4-4A84-BE75-65C36DE574A5}" type="sibTrans" cxnId="{6051C96F-E1AE-41AA-9BA9-872233919DAB}">
      <dgm:prSet/>
      <dgm:spPr/>
      <dgm:t>
        <a:bodyPr/>
        <a:lstStyle/>
        <a:p>
          <a:endParaRPr lang="en-US"/>
        </a:p>
      </dgm:t>
    </dgm:pt>
    <dgm:pt modelId="{EB6AAC4C-1C1C-40B4-981A-4C112555522B}">
      <dgm:prSet/>
      <dgm:spPr/>
      <dgm:t>
        <a:bodyPr/>
        <a:lstStyle/>
        <a:p>
          <a:r>
            <a:rPr lang="pt-BR" b="0" i="0" dirty="0" smtClean="0"/>
            <a:t>o sistema organizacional tem a capacidade de modificar a si próprio e a sua estrutura básica</a:t>
          </a:r>
          <a:endParaRPr lang="en-US" b="0" i="0" dirty="0"/>
        </a:p>
      </dgm:t>
    </dgm:pt>
    <dgm:pt modelId="{F76841FF-0244-4C64-92BC-F2B8868B530E}" type="parTrans" cxnId="{CE397FDB-94DF-4938-A59C-764D7AB8D06A}">
      <dgm:prSet/>
      <dgm:spPr/>
      <dgm:t>
        <a:bodyPr/>
        <a:lstStyle/>
        <a:p>
          <a:endParaRPr lang="en-US"/>
        </a:p>
      </dgm:t>
    </dgm:pt>
    <dgm:pt modelId="{4A1A4DF9-039A-4F1A-8D0A-40BE76252657}" type="sibTrans" cxnId="{CE397FDB-94DF-4938-A59C-764D7AB8D06A}">
      <dgm:prSet/>
      <dgm:spPr/>
      <dgm:t>
        <a:bodyPr/>
        <a:lstStyle/>
        <a:p>
          <a:endParaRPr lang="en-US"/>
        </a:p>
      </dgm:t>
    </dgm:pt>
    <dgm:pt modelId="{EF1C5A8D-090D-4F53-810A-B79B938A1509}">
      <dgm:prSet/>
      <dgm:spPr/>
      <dgm:t>
        <a:bodyPr/>
        <a:lstStyle/>
        <a:p>
          <a:r>
            <a:rPr lang="pt-BR" b="0" i="0" dirty="0" smtClean="0"/>
            <a:t>é a capacidade de superar o distúrbio imposto por um fenômeno externo</a:t>
          </a:r>
          <a:endParaRPr lang="en-US" b="0" i="0" dirty="0"/>
        </a:p>
      </dgm:t>
    </dgm:pt>
    <dgm:pt modelId="{A9A1FFAF-15DB-4E21-8A66-B229DA495AE4}" type="parTrans" cxnId="{396AEEF8-7C6A-48AA-A61B-A22CF2880377}">
      <dgm:prSet/>
      <dgm:spPr/>
      <dgm:t>
        <a:bodyPr/>
        <a:lstStyle/>
        <a:p>
          <a:endParaRPr lang="en-US"/>
        </a:p>
      </dgm:t>
    </dgm:pt>
    <dgm:pt modelId="{5E15B775-026E-448B-8BDD-C5C12EFFE71C}" type="sibTrans" cxnId="{396AEEF8-7C6A-48AA-A61B-A22CF2880377}">
      <dgm:prSet/>
      <dgm:spPr/>
      <dgm:t>
        <a:bodyPr/>
        <a:lstStyle/>
        <a:p>
          <a:endParaRPr lang="en-US"/>
        </a:p>
      </dgm:t>
    </dgm:pt>
    <dgm:pt modelId="{26851819-5403-4F72-88AC-D539768D68F2}">
      <dgm:prSet/>
      <dgm:spPr/>
      <dgm:t>
        <a:bodyPr/>
        <a:lstStyle/>
        <a:p>
          <a:r>
            <a:rPr lang="pt-BR" b="0" i="0" dirty="0" smtClean="0"/>
            <a:t>Essas fronteiras não existem fisicamente.</a:t>
          </a:r>
          <a:endParaRPr lang="pt-BR" b="0" i="0" dirty="0"/>
        </a:p>
      </dgm:t>
    </dgm:pt>
    <dgm:pt modelId="{EBBFC497-CFF3-4B80-814D-05552644D093}" type="parTrans" cxnId="{6B36D9C3-FB8D-4670-83C7-323BE13AF0E5}">
      <dgm:prSet/>
      <dgm:spPr/>
      <dgm:t>
        <a:bodyPr/>
        <a:lstStyle/>
        <a:p>
          <a:endParaRPr lang="en-US"/>
        </a:p>
      </dgm:t>
    </dgm:pt>
    <dgm:pt modelId="{9AA69CB2-54F6-4F8D-A546-A8CF5DFE7B74}" type="sibTrans" cxnId="{6B36D9C3-FB8D-4670-83C7-323BE13AF0E5}">
      <dgm:prSet/>
      <dgm:spPr/>
      <dgm:t>
        <a:bodyPr/>
        <a:lstStyle/>
        <a:p>
          <a:endParaRPr lang="en-US"/>
        </a:p>
      </dgm:t>
    </dgm:pt>
    <dgm:pt modelId="{B7ADCEB5-94AE-4381-8357-9574851A2C5D}">
      <dgm:prSet/>
      <dgm:spPr/>
      <dgm:t>
        <a:bodyPr/>
        <a:lstStyle/>
        <a:p>
          <a:r>
            <a:rPr lang="pt-BR" dirty="0" smtClean="0">
              <a:latin typeface="Verdana" pitchFamily="34" charset="0"/>
            </a:rPr>
            <a:t>é a capacidade de superar distúrbio imposto por um fenômeno externo. A resiliência determina o grau de defesa ou de vulnerabilidade do sistema a pressões ambientais externas.</a:t>
          </a:r>
          <a:endParaRPr lang="en-US" b="0" i="0" dirty="0"/>
        </a:p>
      </dgm:t>
    </dgm:pt>
    <dgm:pt modelId="{1019B2CF-A46F-4920-A7D6-5B426523CF2A}" type="parTrans" cxnId="{F292B4C8-6734-4110-BF69-5FF884A3EF7A}">
      <dgm:prSet/>
      <dgm:spPr/>
      <dgm:t>
        <a:bodyPr/>
        <a:lstStyle/>
        <a:p>
          <a:endParaRPr lang="en-US"/>
        </a:p>
      </dgm:t>
    </dgm:pt>
    <dgm:pt modelId="{BE13598C-5154-4C5B-8988-5A384B0015C6}" type="sibTrans" cxnId="{F292B4C8-6734-4110-BF69-5FF884A3EF7A}">
      <dgm:prSet/>
      <dgm:spPr/>
      <dgm:t>
        <a:bodyPr/>
        <a:lstStyle/>
        <a:p>
          <a:endParaRPr lang="en-US"/>
        </a:p>
      </dgm:t>
    </dgm:pt>
    <dgm:pt modelId="{77015420-7A77-4E07-9C1E-D3A1B6E4A248}" type="pres">
      <dgm:prSet presAssocID="{E546840C-F786-449F-AEEA-36D8F2077AB0}" presName="linear" presStyleCnt="0">
        <dgm:presLayoutVars>
          <dgm:animLvl val="lvl"/>
          <dgm:resizeHandles val="exact"/>
        </dgm:presLayoutVars>
      </dgm:prSet>
      <dgm:spPr/>
      <dgm:t>
        <a:bodyPr/>
        <a:lstStyle/>
        <a:p>
          <a:endParaRPr lang="pt-BR"/>
        </a:p>
      </dgm:t>
    </dgm:pt>
    <dgm:pt modelId="{0C44F0A1-8310-4789-9F24-11BC9A3947F0}" type="pres">
      <dgm:prSet presAssocID="{F09F071E-A172-4433-B52E-63E6FF63C5E6}" presName="parentText" presStyleLbl="node1" presStyleIdx="0" presStyleCnt="3">
        <dgm:presLayoutVars>
          <dgm:chMax val="0"/>
          <dgm:bulletEnabled val="1"/>
        </dgm:presLayoutVars>
      </dgm:prSet>
      <dgm:spPr/>
      <dgm:t>
        <a:bodyPr/>
        <a:lstStyle/>
        <a:p>
          <a:endParaRPr lang="pt-BR"/>
        </a:p>
      </dgm:t>
    </dgm:pt>
    <dgm:pt modelId="{88606EB1-302A-48D9-B9B7-9A5E27140C7A}" type="pres">
      <dgm:prSet presAssocID="{F09F071E-A172-4433-B52E-63E6FF63C5E6}" presName="childText" presStyleLbl="revTx" presStyleIdx="0" presStyleCnt="3">
        <dgm:presLayoutVars>
          <dgm:bulletEnabled val="1"/>
        </dgm:presLayoutVars>
      </dgm:prSet>
      <dgm:spPr/>
      <dgm:t>
        <a:bodyPr/>
        <a:lstStyle/>
        <a:p>
          <a:endParaRPr lang="pt-BR"/>
        </a:p>
      </dgm:t>
    </dgm:pt>
    <dgm:pt modelId="{F8ED2DFF-7291-47A9-A232-358BA27B130F}" type="pres">
      <dgm:prSet presAssocID="{DA87275A-0F82-4F71-A532-A22681F315D6}" presName="parentText" presStyleLbl="node1" presStyleIdx="1" presStyleCnt="3">
        <dgm:presLayoutVars>
          <dgm:chMax val="0"/>
          <dgm:bulletEnabled val="1"/>
        </dgm:presLayoutVars>
      </dgm:prSet>
      <dgm:spPr/>
      <dgm:t>
        <a:bodyPr/>
        <a:lstStyle/>
        <a:p>
          <a:endParaRPr lang="pt-BR"/>
        </a:p>
      </dgm:t>
    </dgm:pt>
    <dgm:pt modelId="{3C13A81B-D5BF-45AE-8C72-1A3FE04810FF}" type="pres">
      <dgm:prSet presAssocID="{DA87275A-0F82-4F71-A532-A22681F315D6}" presName="childText" presStyleLbl="revTx" presStyleIdx="1" presStyleCnt="3">
        <dgm:presLayoutVars>
          <dgm:bulletEnabled val="1"/>
        </dgm:presLayoutVars>
      </dgm:prSet>
      <dgm:spPr/>
      <dgm:t>
        <a:bodyPr/>
        <a:lstStyle/>
        <a:p>
          <a:endParaRPr lang="pt-BR"/>
        </a:p>
      </dgm:t>
    </dgm:pt>
    <dgm:pt modelId="{5D31B34E-16F2-4F10-80E2-64185BE2CC6D}" type="pres">
      <dgm:prSet presAssocID="{E9F8260D-C8D0-4DE7-8F7E-561BB9C4C370}" presName="parentText" presStyleLbl="node1" presStyleIdx="2" presStyleCnt="3">
        <dgm:presLayoutVars>
          <dgm:chMax val="0"/>
          <dgm:bulletEnabled val="1"/>
        </dgm:presLayoutVars>
      </dgm:prSet>
      <dgm:spPr/>
      <dgm:t>
        <a:bodyPr/>
        <a:lstStyle/>
        <a:p>
          <a:endParaRPr lang="pt-BR"/>
        </a:p>
      </dgm:t>
    </dgm:pt>
    <dgm:pt modelId="{4FCCCF9C-241E-4606-BF8F-366CBD19F703}" type="pres">
      <dgm:prSet presAssocID="{E9F8260D-C8D0-4DE7-8F7E-561BB9C4C370}" presName="childText" presStyleLbl="revTx" presStyleIdx="2" presStyleCnt="3">
        <dgm:presLayoutVars>
          <dgm:bulletEnabled val="1"/>
        </dgm:presLayoutVars>
      </dgm:prSet>
      <dgm:spPr/>
      <dgm:t>
        <a:bodyPr/>
        <a:lstStyle/>
        <a:p>
          <a:endParaRPr lang="en-US"/>
        </a:p>
      </dgm:t>
    </dgm:pt>
  </dgm:ptLst>
  <dgm:cxnLst>
    <dgm:cxn modelId="{CE397FDB-94DF-4938-A59C-764D7AB8D06A}" srcId="{DA87275A-0F82-4F71-A532-A22681F315D6}" destId="{EB6AAC4C-1C1C-40B4-981A-4C112555522B}" srcOrd="0" destOrd="0" parTransId="{F76841FF-0244-4C64-92BC-F2B8868B530E}" sibTransId="{4A1A4DF9-039A-4F1A-8D0A-40BE76252657}"/>
    <dgm:cxn modelId="{B98890F3-14D0-4EA5-8978-B7FBDA6CE5D9}" srcId="{E546840C-F786-449F-AEEA-36D8F2077AB0}" destId="{E9F8260D-C8D0-4DE7-8F7E-561BB9C4C370}" srcOrd="2" destOrd="0" parTransId="{AE294982-D055-4907-89E1-6B968A7AF16D}" sibTransId="{860F88A2-0B3C-4CD9-9543-5EAFAA76FA14}"/>
    <dgm:cxn modelId="{5A83CFBD-4538-4F19-9778-B607D3809420}" type="presOf" srcId="{F09F071E-A172-4433-B52E-63E6FF63C5E6}" destId="{0C44F0A1-8310-4789-9F24-11BC9A3947F0}" srcOrd="0" destOrd="0" presId="urn:microsoft.com/office/officeart/2005/8/layout/vList2"/>
    <dgm:cxn modelId="{FFD92CC6-69FE-475E-99DB-33489D506DF6}" type="presOf" srcId="{E9F8260D-C8D0-4DE7-8F7E-561BB9C4C370}" destId="{5D31B34E-16F2-4F10-80E2-64185BE2CC6D}" srcOrd="0" destOrd="0" presId="urn:microsoft.com/office/officeart/2005/8/layout/vList2"/>
    <dgm:cxn modelId="{5CB39824-0EDD-445B-BB3D-C32939E4391E}" type="presOf" srcId="{368AC7D0-6AF0-4A6F-9B60-0ADFDDAA5563}" destId="{88606EB1-302A-48D9-B9B7-9A5E27140C7A}" srcOrd="0" destOrd="0" presId="urn:microsoft.com/office/officeart/2005/8/layout/vList2"/>
    <dgm:cxn modelId="{0A4B1C9A-B432-49DA-87F6-91A148E41A02}" type="presOf" srcId="{DA87275A-0F82-4F71-A532-A22681F315D6}" destId="{F8ED2DFF-7291-47A9-A232-358BA27B130F}" srcOrd="0" destOrd="0" presId="urn:microsoft.com/office/officeart/2005/8/layout/vList2"/>
    <dgm:cxn modelId="{B0D16089-F06B-4A50-BA1C-95F5CC2CDFF0}" type="presOf" srcId="{EB6AAC4C-1C1C-40B4-981A-4C112555522B}" destId="{3C13A81B-D5BF-45AE-8C72-1A3FE04810FF}" srcOrd="0" destOrd="0" presId="urn:microsoft.com/office/officeart/2005/8/layout/vList2"/>
    <dgm:cxn modelId="{08894EA4-7E3D-48E7-8B0D-5DE7E243C02D}" type="presOf" srcId="{26851819-5403-4F72-88AC-D539768D68F2}" destId="{88606EB1-302A-48D9-B9B7-9A5E27140C7A}" srcOrd="0" destOrd="1" presId="urn:microsoft.com/office/officeart/2005/8/layout/vList2"/>
    <dgm:cxn modelId="{6B36D9C3-FB8D-4670-83C7-323BE13AF0E5}" srcId="{F09F071E-A172-4433-B52E-63E6FF63C5E6}" destId="{26851819-5403-4F72-88AC-D539768D68F2}" srcOrd="1" destOrd="0" parTransId="{EBBFC497-CFF3-4B80-814D-05552644D093}" sibTransId="{9AA69CB2-54F6-4F8D-A546-A8CF5DFE7B74}"/>
    <dgm:cxn modelId="{5AD6CA78-FE44-4BB7-BC2D-3EFB36A37D4C}" srcId="{E546840C-F786-449F-AEEA-36D8F2077AB0}" destId="{DA87275A-0F82-4F71-A532-A22681F315D6}" srcOrd="1" destOrd="0" parTransId="{EF2E8FEB-6C7E-4F41-BF9D-5FE1322A24B8}" sibTransId="{A6EC275C-C05C-412D-B7D2-E4DDE9DF23C1}"/>
    <dgm:cxn modelId="{FAD83CD0-12A2-4933-80D1-64E901EED2CF}" type="presOf" srcId="{EF1C5A8D-090D-4F53-810A-B79B938A1509}" destId="{4FCCCF9C-241E-4606-BF8F-366CBD19F703}" srcOrd="0" destOrd="0" presId="urn:microsoft.com/office/officeart/2005/8/layout/vList2"/>
    <dgm:cxn modelId="{4C2B506C-7B8C-495B-886D-3E87EE40F2B8}" type="presOf" srcId="{E546840C-F786-449F-AEEA-36D8F2077AB0}" destId="{77015420-7A77-4E07-9C1E-D3A1B6E4A248}" srcOrd="0" destOrd="0" presId="urn:microsoft.com/office/officeart/2005/8/layout/vList2"/>
    <dgm:cxn modelId="{E572AF50-D886-49E3-93A3-8D7B0F33907E}" type="presOf" srcId="{B7ADCEB5-94AE-4381-8357-9574851A2C5D}" destId="{4FCCCF9C-241E-4606-BF8F-366CBD19F703}" srcOrd="0" destOrd="1" presId="urn:microsoft.com/office/officeart/2005/8/layout/vList2"/>
    <dgm:cxn modelId="{DF09196F-69DB-432C-B66E-6663E3F90B8F}" srcId="{E546840C-F786-449F-AEEA-36D8F2077AB0}" destId="{F09F071E-A172-4433-B52E-63E6FF63C5E6}" srcOrd="0" destOrd="0" parTransId="{1FDC96C4-F059-4843-A3A4-90882992C794}" sibTransId="{531C9934-F64C-4F51-8BB1-EA1A5A2517FC}"/>
    <dgm:cxn modelId="{F292B4C8-6734-4110-BF69-5FF884A3EF7A}" srcId="{E9F8260D-C8D0-4DE7-8F7E-561BB9C4C370}" destId="{B7ADCEB5-94AE-4381-8357-9574851A2C5D}" srcOrd="1" destOrd="0" parTransId="{1019B2CF-A46F-4920-A7D6-5B426523CF2A}" sibTransId="{BE13598C-5154-4C5B-8988-5A384B0015C6}"/>
    <dgm:cxn modelId="{6051C96F-E1AE-41AA-9BA9-872233919DAB}" srcId="{F09F071E-A172-4433-B52E-63E6FF63C5E6}" destId="{368AC7D0-6AF0-4A6F-9B60-0ADFDDAA5563}" srcOrd="0" destOrd="0" parTransId="{F9C2A3B1-F1F8-4C79-BF6B-6AF27CB72589}" sibTransId="{40109B66-54A4-4A84-BE75-65C36DE574A5}"/>
    <dgm:cxn modelId="{396AEEF8-7C6A-48AA-A61B-A22CF2880377}" srcId="{E9F8260D-C8D0-4DE7-8F7E-561BB9C4C370}" destId="{EF1C5A8D-090D-4F53-810A-B79B938A1509}" srcOrd="0" destOrd="0" parTransId="{A9A1FFAF-15DB-4E21-8A66-B229DA495AE4}" sibTransId="{5E15B775-026E-448B-8BDD-C5C12EFFE71C}"/>
    <dgm:cxn modelId="{6246DF9F-242A-4980-BDD0-525A3AE50CBE}" type="presParOf" srcId="{77015420-7A77-4E07-9C1E-D3A1B6E4A248}" destId="{0C44F0A1-8310-4789-9F24-11BC9A3947F0}" srcOrd="0" destOrd="0" presId="urn:microsoft.com/office/officeart/2005/8/layout/vList2"/>
    <dgm:cxn modelId="{D36D9192-041B-4E52-8464-54AE603B6CB8}" type="presParOf" srcId="{77015420-7A77-4E07-9C1E-D3A1B6E4A248}" destId="{88606EB1-302A-48D9-B9B7-9A5E27140C7A}" srcOrd="1" destOrd="0" presId="urn:microsoft.com/office/officeart/2005/8/layout/vList2"/>
    <dgm:cxn modelId="{79C9B2AF-C0D3-41D0-B178-348698DA5279}" type="presParOf" srcId="{77015420-7A77-4E07-9C1E-D3A1B6E4A248}" destId="{F8ED2DFF-7291-47A9-A232-358BA27B130F}" srcOrd="2" destOrd="0" presId="urn:microsoft.com/office/officeart/2005/8/layout/vList2"/>
    <dgm:cxn modelId="{8DE1A90B-FA45-4F39-B68A-1B0561926390}" type="presParOf" srcId="{77015420-7A77-4E07-9C1E-D3A1B6E4A248}" destId="{3C13A81B-D5BF-45AE-8C72-1A3FE04810FF}" srcOrd="3" destOrd="0" presId="urn:microsoft.com/office/officeart/2005/8/layout/vList2"/>
    <dgm:cxn modelId="{855D2151-385C-495F-AF39-7343CA19CB30}" type="presParOf" srcId="{77015420-7A77-4E07-9C1E-D3A1B6E4A248}" destId="{5D31B34E-16F2-4F10-80E2-64185BE2CC6D}" srcOrd="4" destOrd="0" presId="urn:microsoft.com/office/officeart/2005/8/layout/vList2"/>
    <dgm:cxn modelId="{85ABE0AE-8EE0-4FC7-8F1A-539FB9E404C1}" type="presParOf" srcId="{77015420-7A77-4E07-9C1E-D3A1B6E4A248}" destId="{4FCCCF9C-241E-4606-BF8F-366CBD19F70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F40EEB-798E-4DA0-96CA-E8A906130E6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pt-BR"/>
        </a:p>
      </dgm:t>
    </dgm:pt>
    <dgm:pt modelId="{5144A9F1-01B3-4B0F-A2F0-D07735F6E309}">
      <dgm:prSet/>
      <dgm:spPr/>
      <dgm:t>
        <a:bodyPr/>
        <a:lstStyle/>
        <a:p>
          <a:pPr rtl="0"/>
          <a:r>
            <a:rPr lang="pt-BR" b="1" i="1" smtClean="0"/>
            <a:t>O que leva funcionários a dedicarem-se ao trabalho, vestirem a camisa da empresa e a lutarem por ela?</a:t>
          </a:r>
          <a:endParaRPr lang="pt-BR" b="1" i="1"/>
        </a:p>
      </dgm:t>
    </dgm:pt>
    <dgm:pt modelId="{7C2284F3-3074-4F58-8A1D-1ED5D0EBDFCB}" type="parTrans" cxnId="{1C702C2E-6A91-433C-9F4D-4B6D1EEF0990}">
      <dgm:prSet/>
      <dgm:spPr/>
      <dgm:t>
        <a:bodyPr/>
        <a:lstStyle/>
        <a:p>
          <a:endParaRPr lang="pt-BR" b="1" i="1"/>
        </a:p>
      </dgm:t>
    </dgm:pt>
    <dgm:pt modelId="{737C826A-F5E7-4712-99B0-12E4C61A9661}" type="sibTrans" cxnId="{1C702C2E-6A91-433C-9F4D-4B6D1EEF0990}">
      <dgm:prSet/>
      <dgm:spPr/>
      <dgm:t>
        <a:bodyPr/>
        <a:lstStyle/>
        <a:p>
          <a:endParaRPr lang="pt-BR" b="1" i="1"/>
        </a:p>
      </dgm:t>
    </dgm:pt>
    <dgm:pt modelId="{F1C8630A-11DD-488F-8CBE-09687A1D3499}">
      <dgm:prSet/>
      <dgm:spPr/>
      <dgm:t>
        <a:bodyPr/>
        <a:lstStyle/>
        <a:p>
          <a:pPr rtl="0"/>
          <a:r>
            <a:rPr lang="pt-BR" b="1" i="1" smtClean="0"/>
            <a:t>O que faz com que deem o máximo possível para ajudar a empresa a ser realmente competitiva?</a:t>
          </a:r>
          <a:endParaRPr lang="pt-BR" b="1" i="1"/>
        </a:p>
      </dgm:t>
    </dgm:pt>
    <dgm:pt modelId="{2120C257-2AD4-4D27-B1B6-C9E9705CFFF0}" type="parTrans" cxnId="{3C40DFC0-0D75-4132-8EA6-C97825497627}">
      <dgm:prSet/>
      <dgm:spPr/>
      <dgm:t>
        <a:bodyPr/>
        <a:lstStyle/>
        <a:p>
          <a:endParaRPr lang="pt-BR" b="1" i="1"/>
        </a:p>
      </dgm:t>
    </dgm:pt>
    <dgm:pt modelId="{14E6A138-EB5A-493B-BB98-C4055C042512}" type="sibTrans" cxnId="{3C40DFC0-0D75-4132-8EA6-C97825497627}">
      <dgm:prSet/>
      <dgm:spPr/>
      <dgm:t>
        <a:bodyPr/>
        <a:lstStyle/>
        <a:p>
          <a:endParaRPr lang="pt-BR" b="1" i="1"/>
        </a:p>
      </dgm:t>
    </dgm:pt>
    <dgm:pt modelId="{1B19556E-3BE2-4C3A-9EF8-6AE91DA084D5}" type="pres">
      <dgm:prSet presAssocID="{6CF40EEB-798E-4DA0-96CA-E8A906130E63}" presName="vert0" presStyleCnt="0">
        <dgm:presLayoutVars>
          <dgm:dir/>
          <dgm:animOne val="branch"/>
          <dgm:animLvl val="lvl"/>
        </dgm:presLayoutVars>
      </dgm:prSet>
      <dgm:spPr/>
      <dgm:t>
        <a:bodyPr/>
        <a:lstStyle/>
        <a:p>
          <a:endParaRPr lang="pt-BR"/>
        </a:p>
      </dgm:t>
    </dgm:pt>
    <dgm:pt modelId="{2D5CF7AF-FA3D-4A95-9AB9-6DA3E06BDDBC}" type="pres">
      <dgm:prSet presAssocID="{5144A9F1-01B3-4B0F-A2F0-D07735F6E309}" presName="thickLine" presStyleLbl="alignNode1" presStyleIdx="0" presStyleCnt="2"/>
      <dgm:spPr/>
    </dgm:pt>
    <dgm:pt modelId="{E546BFCF-9E74-458A-8B34-76BD39A971E5}" type="pres">
      <dgm:prSet presAssocID="{5144A9F1-01B3-4B0F-A2F0-D07735F6E309}" presName="horz1" presStyleCnt="0"/>
      <dgm:spPr/>
    </dgm:pt>
    <dgm:pt modelId="{88A9BAF5-E1FC-44FB-AC4F-2784E7DEE453}" type="pres">
      <dgm:prSet presAssocID="{5144A9F1-01B3-4B0F-A2F0-D07735F6E309}" presName="tx1" presStyleLbl="revTx" presStyleIdx="0" presStyleCnt="2"/>
      <dgm:spPr/>
      <dgm:t>
        <a:bodyPr/>
        <a:lstStyle/>
        <a:p>
          <a:endParaRPr lang="pt-BR"/>
        </a:p>
      </dgm:t>
    </dgm:pt>
    <dgm:pt modelId="{E53A8EB1-2C5D-4940-89A7-95CAE4124621}" type="pres">
      <dgm:prSet presAssocID="{5144A9F1-01B3-4B0F-A2F0-D07735F6E309}" presName="vert1" presStyleCnt="0"/>
      <dgm:spPr/>
    </dgm:pt>
    <dgm:pt modelId="{DABE084B-44F6-4B2A-B23B-3C5A2CA28509}" type="pres">
      <dgm:prSet presAssocID="{F1C8630A-11DD-488F-8CBE-09687A1D3499}" presName="thickLine" presStyleLbl="alignNode1" presStyleIdx="1" presStyleCnt="2"/>
      <dgm:spPr/>
    </dgm:pt>
    <dgm:pt modelId="{9322F089-CDC5-425F-8E1B-BAC7834540CE}" type="pres">
      <dgm:prSet presAssocID="{F1C8630A-11DD-488F-8CBE-09687A1D3499}" presName="horz1" presStyleCnt="0"/>
      <dgm:spPr/>
    </dgm:pt>
    <dgm:pt modelId="{7CCDA71E-4B22-4296-BBB6-045FEE434D70}" type="pres">
      <dgm:prSet presAssocID="{F1C8630A-11DD-488F-8CBE-09687A1D3499}" presName="tx1" presStyleLbl="revTx" presStyleIdx="1" presStyleCnt="2"/>
      <dgm:spPr/>
      <dgm:t>
        <a:bodyPr/>
        <a:lstStyle/>
        <a:p>
          <a:endParaRPr lang="pt-BR"/>
        </a:p>
      </dgm:t>
    </dgm:pt>
    <dgm:pt modelId="{00D426AB-7E9A-49BC-BA8C-1968698BCDF7}" type="pres">
      <dgm:prSet presAssocID="{F1C8630A-11DD-488F-8CBE-09687A1D3499}" presName="vert1" presStyleCnt="0"/>
      <dgm:spPr/>
    </dgm:pt>
  </dgm:ptLst>
  <dgm:cxnLst>
    <dgm:cxn modelId="{78749628-DBE1-4EF8-9AA9-611F59E3B0DF}" type="presOf" srcId="{F1C8630A-11DD-488F-8CBE-09687A1D3499}" destId="{7CCDA71E-4B22-4296-BBB6-045FEE434D70}" srcOrd="0" destOrd="0" presId="urn:microsoft.com/office/officeart/2008/layout/LinedList"/>
    <dgm:cxn modelId="{13626318-F9F6-4F63-B01D-FA9374D5754C}" type="presOf" srcId="{5144A9F1-01B3-4B0F-A2F0-D07735F6E309}" destId="{88A9BAF5-E1FC-44FB-AC4F-2784E7DEE453}" srcOrd="0" destOrd="0" presId="urn:microsoft.com/office/officeart/2008/layout/LinedList"/>
    <dgm:cxn modelId="{4D49103E-BF7B-452B-928B-EFB23DDF8570}" type="presOf" srcId="{6CF40EEB-798E-4DA0-96CA-E8A906130E63}" destId="{1B19556E-3BE2-4C3A-9EF8-6AE91DA084D5}" srcOrd="0" destOrd="0" presId="urn:microsoft.com/office/officeart/2008/layout/LinedList"/>
    <dgm:cxn modelId="{3C40DFC0-0D75-4132-8EA6-C97825497627}" srcId="{6CF40EEB-798E-4DA0-96CA-E8A906130E63}" destId="{F1C8630A-11DD-488F-8CBE-09687A1D3499}" srcOrd="1" destOrd="0" parTransId="{2120C257-2AD4-4D27-B1B6-C9E9705CFFF0}" sibTransId="{14E6A138-EB5A-493B-BB98-C4055C042512}"/>
    <dgm:cxn modelId="{1C702C2E-6A91-433C-9F4D-4B6D1EEF0990}" srcId="{6CF40EEB-798E-4DA0-96CA-E8A906130E63}" destId="{5144A9F1-01B3-4B0F-A2F0-D07735F6E309}" srcOrd="0" destOrd="0" parTransId="{7C2284F3-3074-4F58-8A1D-1ED5D0EBDFCB}" sibTransId="{737C826A-F5E7-4712-99B0-12E4C61A9661}"/>
    <dgm:cxn modelId="{9020BF1B-A37A-4F96-842F-52805B901C29}" type="presParOf" srcId="{1B19556E-3BE2-4C3A-9EF8-6AE91DA084D5}" destId="{2D5CF7AF-FA3D-4A95-9AB9-6DA3E06BDDBC}" srcOrd="0" destOrd="0" presId="urn:microsoft.com/office/officeart/2008/layout/LinedList"/>
    <dgm:cxn modelId="{527AB3A2-8114-4AF8-8678-128A3FB32907}" type="presParOf" srcId="{1B19556E-3BE2-4C3A-9EF8-6AE91DA084D5}" destId="{E546BFCF-9E74-458A-8B34-76BD39A971E5}" srcOrd="1" destOrd="0" presId="urn:microsoft.com/office/officeart/2008/layout/LinedList"/>
    <dgm:cxn modelId="{4EA32A62-F708-4108-B77D-9B7282CE1218}" type="presParOf" srcId="{E546BFCF-9E74-458A-8B34-76BD39A971E5}" destId="{88A9BAF5-E1FC-44FB-AC4F-2784E7DEE453}" srcOrd="0" destOrd="0" presId="urn:microsoft.com/office/officeart/2008/layout/LinedList"/>
    <dgm:cxn modelId="{6456B111-2437-4EC0-823A-31E40DF4BE05}" type="presParOf" srcId="{E546BFCF-9E74-458A-8B34-76BD39A971E5}" destId="{E53A8EB1-2C5D-4940-89A7-95CAE4124621}" srcOrd="1" destOrd="0" presId="urn:microsoft.com/office/officeart/2008/layout/LinedList"/>
    <dgm:cxn modelId="{6AD0ADCF-EBAB-4832-A2EE-F807FCAEA344}" type="presParOf" srcId="{1B19556E-3BE2-4C3A-9EF8-6AE91DA084D5}" destId="{DABE084B-44F6-4B2A-B23B-3C5A2CA28509}" srcOrd="2" destOrd="0" presId="urn:microsoft.com/office/officeart/2008/layout/LinedList"/>
    <dgm:cxn modelId="{311DD7C4-6C96-4D7B-939F-C62EAF782C9D}" type="presParOf" srcId="{1B19556E-3BE2-4C3A-9EF8-6AE91DA084D5}" destId="{9322F089-CDC5-425F-8E1B-BAC7834540CE}" srcOrd="3" destOrd="0" presId="urn:microsoft.com/office/officeart/2008/layout/LinedList"/>
    <dgm:cxn modelId="{D6276088-4E06-49BB-9D4B-154A2BC5BA62}" type="presParOf" srcId="{9322F089-CDC5-425F-8E1B-BAC7834540CE}" destId="{7CCDA71E-4B22-4296-BBB6-045FEE434D70}" srcOrd="0" destOrd="0" presId="urn:microsoft.com/office/officeart/2008/layout/LinedList"/>
    <dgm:cxn modelId="{6805D93C-07F9-4230-96E7-06A6BEE92835}" type="presParOf" srcId="{9322F089-CDC5-425F-8E1B-BAC7834540CE}" destId="{00D426AB-7E9A-49BC-BA8C-1968698BCD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9138D-9663-4960-91D6-990CAE923DA8}">
      <dsp:nvSpPr>
        <dsp:cNvPr id="0" name=""/>
        <dsp:cNvSpPr/>
      </dsp:nvSpPr>
      <dsp:spPr>
        <a:xfrm>
          <a:off x="3934" y="3015"/>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Anos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3438"/>
        <a:ext cx="8016180" cy="377524"/>
      </dsp:txXfrm>
    </dsp:sp>
    <dsp:sp modelId="{B63E742B-00AE-43AC-BED6-811B485BB668}">
      <dsp:nvSpPr>
        <dsp:cNvPr id="0" name=""/>
        <dsp:cNvSpPr/>
      </dsp:nvSpPr>
      <dsp:spPr>
        <a:xfrm>
          <a:off x="7869" y="391293"/>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1903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Administração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Científica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8292" y="411716"/>
        <a:ext cx="8016180" cy="377524"/>
      </dsp:txXfrm>
    </dsp:sp>
    <dsp:sp modelId="{233035AB-CBE6-456F-BAA5-A92BBCF23557}">
      <dsp:nvSpPr>
        <dsp:cNvPr id="0" name=""/>
        <dsp:cNvSpPr/>
      </dsp:nvSpPr>
      <dsp:spPr>
        <a:xfrm>
          <a:off x="3934" y="881594"/>
          <a:ext cx="8057026" cy="418370"/>
        </a:xfrm>
        <a:prstGeom prst="roundRect">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1909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Burocracia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902017"/>
        <a:ext cx="8016180" cy="377524"/>
      </dsp:txXfrm>
    </dsp:sp>
    <dsp:sp modelId="{76D6D408-C14E-4AD3-8A2E-5DD17710D0B1}">
      <dsp:nvSpPr>
        <dsp:cNvPr id="0" name=""/>
        <dsp:cNvSpPr/>
      </dsp:nvSpPr>
      <dsp:spPr>
        <a:xfrm>
          <a:off x="3934" y="1320883"/>
          <a:ext cx="8057026" cy="418370"/>
        </a:xfrm>
        <a:prstGeom prst="round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1916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Clássica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1341306"/>
        <a:ext cx="8016180" cy="377524"/>
      </dsp:txXfrm>
    </dsp:sp>
    <dsp:sp modelId="{4C5C80C3-50EC-48E7-8A9C-54DDE2DE8F3C}">
      <dsp:nvSpPr>
        <dsp:cNvPr id="0" name=""/>
        <dsp:cNvSpPr/>
      </dsp:nvSpPr>
      <dsp:spPr>
        <a:xfrm>
          <a:off x="3934" y="1760172"/>
          <a:ext cx="8057026" cy="418370"/>
        </a:xfrm>
        <a:prstGeom prst="roundRect">
          <a:avLst/>
        </a:prstGeom>
        <a:solidFill>
          <a:schemeClr val="accent6">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1932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das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Relações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Humanas</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1780595"/>
        <a:ext cx="8016180" cy="377524"/>
      </dsp:txXfrm>
    </dsp:sp>
    <dsp:sp modelId="{E00CFAAF-CAAD-4571-B066-4843058840AC}">
      <dsp:nvSpPr>
        <dsp:cNvPr id="0" name=""/>
        <dsp:cNvSpPr/>
      </dsp:nvSpPr>
      <dsp:spPr>
        <a:xfrm>
          <a:off x="3934" y="2199462"/>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1947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Estruturalista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219885"/>
        <a:ext cx="8016180" cy="377524"/>
      </dsp:txXfrm>
    </dsp:sp>
    <dsp:sp modelId="{104188AA-D500-42C1-91A4-A737B892B135}">
      <dsp:nvSpPr>
        <dsp:cNvPr id="0" name=""/>
        <dsp:cNvSpPr/>
      </dsp:nvSpPr>
      <dsp:spPr>
        <a:xfrm>
          <a:off x="3934" y="2638751"/>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1951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dos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Sistemas</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659174"/>
        <a:ext cx="8016180" cy="377524"/>
      </dsp:txXfrm>
    </dsp:sp>
    <dsp:sp modelId="{5CC46179-D5DF-4579-8986-1EE5C2A28795}">
      <dsp:nvSpPr>
        <dsp:cNvPr id="0" name=""/>
        <dsp:cNvSpPr/>
      </dsp:nvSpPr>
      <dsp:spPr>
        <a:xfrm>
          <a:off x="3934" y="3078040"/>
          <a:ext cx="8057026" cy="418370"/>
        </a:xfrm>
        <a:prstGeom prst="roundRect">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1954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Neoclássica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098463"/>
        <a:ext cx="8016180" cy="377524"/>
      </dsp:txXfrm>
    </dsp:sp>
    <dsp:sp modelId="{5F5C5F85-3D9E-4C00-ADD5-4AF651D52109}">
      <dsp:nvSpPr>
        <dsp:cNvPr id="0" name=""/>
        <dsp:cNvSpPr/>
      </dsp:nvSpPr>
      <dsp:spPr>
        <a:xfrm>
          <a:off x="3934" y="3517329"/>
          <a:ext cx="8057026" cy="418370"/>
        </a:xfrm>
        <a:prstGeom prst="round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1957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Comportamental</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537752"/>
        <a:ext cx="8016180" cy="377524"/>
      </dsp:txXfrm>
    </dsp:sp>
    <dsp:sp modelId="{3FBA2731-8684-4DA6-9A19-CC3BC39196B1}">
      <dsp:nvSpPr>
        <dsp:cNvPr id="0" name=""/>
        <dsp:cNvSpPr/>
      </dsp:nvSpPr>
      <dsp:spPr>
        <a:xfrm>
          <a:off x="3934" y="3956618"/>
          <a:ext cx="8057026" cy="418370"/>
        </a:xfrm>
        <a:prstGeom prst="roundRect">
          <a:avLst/>
        </a:prstGeom>
        <a:solidFill>
          <a:schemeClr val="accent6">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1962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Desenvolvimento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Organizacional</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977041"/>
        <a:ext cx="8016180" cy="377524"/>
      </dsp:txXfrm>
    </dsp:sp>
    <dsp:sp modelId="{8CDB3486-3958-4964-B1C5-9A83B531FD18}">
      <dsp:nvSpPr>
        <dsp:cNvPr id="0" name=""/>
        <dsp:cNvSpPr/>
      </dsp:nvSpPr>
      <dsp:spPr>
        <a:xfrm>
          <a:off x="3934" y="4395908"/>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1972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Contingência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4416331"/>
        <a:ext cx="8016180" cy="377524"/>
      </dsp:txXfrm>
    </dsp:sp>
    <dsp:sp modelId="{0D95AC6F-4FFD-4AC7-B3F1-81D51F58CCC0}">
      <dsp:nvSpPr>
        <dsp:cNvPr id="0" name=""/>
        <dsp:cNvSpPr/>
      </dsp:nvSpPr>
      <dsp:spPr>
        <a:xfrm>
          <a:off x="3934" y="4835197"/>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1990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Novas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Abordagens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(Era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Informação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4855620"/>
        <a:ext cx="8016180" cy="377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4ADCF-7A2A-4816-B54F-74E254C46BA4}">
      <dsp:nvSpPr>
        <dsp:cNvPr id="0" name=""/>
        <dsp:cNvSpPr/>
      </dsp:nvSpPr>
      <dsp:spPr>
        <a:xfrm>
          <a:off x="33687" y="101"/>
          <a:ext cx="6879080" cy="360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EDF6C-E934-4B9D-84D1-5345C4998626}">
      <dsp:nvSpPr>
        <dsp:cNvPr id="0" name=""/>
        <dsp:cNvSpPr/>
      </dsp:nvSpPr>
      <dsp:spPr>
        <a:xfrm>
          <a:off x="5606529" y="159689"/>
          <a:ext cx="1128599" cy="16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a:lnSpc>
              <a:spcPct val="90000"/>
            </a:lnSpc>
            <a:spcBef>
              <a:spcPct val="0"/>
            </a:spcBef>
            <a:spcAft>
              <a:spcPct val="35000"/>
            </a:spcAft>
          </a:pPr>
          <a:endParaRPr lang="pt-BR" sz="500" kern="1200"/>
        </a:p>
      </dsp:txBody>
      <dsp:txXfrm>
        <a:off x="5606529" y="159689"/>
        <a:ext cx="1128599" cy="163476"/>
      </dsp:txXfrm>
    </dsp:sp>
    <dsp:sp modelId="{0635F8DC-C666-45C4-AC68-C06F26593EB3}">
      <dsp:nvSpPr>
        <dsp:cNvPr id="0" name=""/>
        <dsp:cNvSpPr/>
      </dsp:nvSpPr>
      <dsp:spPr>
        <a:xfrm>
          <a:off x="4252210" y="159689"/>
          <a:ext cx="1128599" cy="16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a:lnSpc>
              <a:spcPct val="90000"/>
            </a:lnSpc>
            <a:spcBef>
              <a:spcPct val="0"/>
            </a:spcBef>
            <a:spcAft>
              <a:spcPct val="35000"/>
            </a:spcAft>
          </a:pPr>
          <a:endParaRPr lang="pt-BR" sz="500" kern="1200"/>
        </a:p>
      </dsp:txBody>
      <dsp:txXfrm>
        <a:off x="4252210" y="159689"/>
        <a:ext cx="1128599" cy="163476"/>
      </dsp:txXfrm>
    </dsp:sp>
    <dsp:sp modelId="{9541D245-E3E1-4311-A936-365B7E1C1C2E}">
      <dsp:nvSpPr>
        <dsp:cNvPr id="0" name=""/>
        <dsp:cNvSpPr/>
      </dsp:nvSpPr>
      <dsp:spPr>
        <a:xfrm>
          <a:off x="2897891" y="159689"/>
          <a:ext cx="1128599" cy="16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rtl="0">
            <a:lnSpc>
              <a:spcPct val="90000"/>
            </a:lnSpc>
            <a:spcBef>
              <a:spcPct val="0"/>
            </a:spcBef>
            <a:spcAft>
              <a:spcPct val="35000"/>
            </a:spcAft>
          </a:pPr>
          <a:endParaRPr lang="pt-BR" sz="500" kern="1200" dirty="0"/>
        </a:p>
      </dsp:txBody>
      <dsp:txXfrm>
        <a:off x="2897891" y="159689"/>
        <a:ext cx="1128599" cy="163476"/>
      </dsp:txXfrm>
    </dsp:sp>
    <dsp:sp modelId="{B395F35A-D11D-4ED4-A87D-9EA87976A846}">
      <dsp:nvSpPr>
        <dsp:cNvPr id="0" name=""/>
        <dsp:cNvSpPr/>
      </dsp:nvSpPr>
      <dsp:spPr>
        <a:xfrm>
          <a:off x="65209" y="157080"/>
          <a:ext cx="2104667" cy="32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l" defTabSz="800100" rtl="0">
            <a:lnSpc>
              <a:spcPct val="90000"/>
            </a:lnSpc>
            <a:spcBef>
              <a:spcPct val="0"/>
            </a:spcBef>
            <a:spcAft>
              <a:spcPct val="35000"/>
            </a:spcAft>
          </a:pPr>
          <a:r>
            <a:rPr lang="pt-BR" sz="1800" kern="1200" dirty="0" smtClean="0"/>
            <a:t>Ênfase</a:t>
          </a:r>
        </a:p>
        <a:p>
          <a:pPr lvl="0" algn="l" defTabSz="800100" rtl="0">
            <a:lnSpc>
              <a:spcPct val="90000"/>
            </a:lnSpc>
            <a:spcBef>
              <a:spcPct val="0"/>
            </a:spcBef>
            <a:spcAft>
              <a:spcPct val="35000"/>
            </a:spcAft>
          </a:pPr>
          <a:r>
            <a:rPr lang="pt-BR" sz="1800" kern="1200" dirty="0" err="1" smtClean="0"/>
            <a:t>Intraorganizacional</a:t>
          </a:r>
          <a:endParaRPr lang="pt-BR" sz="1800" kern="1200" dirty="0" smtClean="0"/>
        </a:p>
        <a:p>
          <a:pPr lvl="0" algn="l" defTabSz="800100" rtl="0">
            <a:lnSpc>
              <a:spcPct val="90000"/>
            </a:lnSpc>
            <a:spcBef>
              <a:spcPct val="0"/>
            </a:spcBef>
            <a:spcAft>
              <a:spcPct val="35000"/>
            </a:spcAft>
          </a:pPr>
          <a:r>
            <a:rPr lang="pt-BR" sz="1800" kern="1200" dirty="0" smtClean="0"/>
            <a:t>(sistema fechado)</a:t>
          </a:r>
          <a:endParaRPr lang="pt-BR" sz="1800" kern="1200" dirty="0"/>
        </a:p>
      </dsp:txBody>
      <dsp:txXfrm>
        <a:off x="65209" y="157080"/>
        <a:ext cx="2104667" cy="326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4A81E-27CD-4359-8E05-3489EC5440E4}">
      <dsp:nvSpPr>
        <dsp:cNvPr id="0" name=""/>
        <dsp:cNvSpPr/>
      </dsp:nvSpPr>
      <dsp:spPr>
        <a:xfrm>
          <a:off x="2393" y="0"/>
          <a:ext cx="1528394" cy="36933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rtl="0">
            <a:lnSpc>
              <a:spcPct val="90000"/>
            </a:lnSpc>
            <a:spcBef>
              <a:spcPct val="0"/>
            </a:spcBef>
            <a:spcAft>
              <a:spcPct val="35000"/>
            </a:spcAft>
          </a:pPr>
          <a:r>
            <a:rPr lang="pt-BR" sz="1200" kern="1200" dirty="0" smtClean="0"/>
            <a:t>Estrutura</a:t>
          </a:r>
          <a:endParaRPr lang="pt-BR" sz="1200" kern="1200" dirty="0"/>
        </a:p>
      </dsp:txBody>
      <dsp:txXfrm>
        <a:off x="2393" y="0"/>
        <a:ext cx="1436061" cy="369332"/>
      </dsp:txXfrm>
    </dsp:sp>
    <dsp:sp modelId="{4B5301B2-2A01-45A9-A5D5-5DB73BF519AC}">
      <dsp:nvSpPr>
        <dsp:cNvPr id="0" name=""/>
        <dsp:cNvSpPr/>
      </dsp:nvSpPr>
      <dsp:spPr>
        <a:xfrm>
          <a:off x="1225109" y="0"/>
          <a:ext cx="1528394" cy="369332"/>
        </a:xfrm>
        <a:prstGeom prst="chevron">
          <a:avLst/>
        </a:prstGeom>
        <a:solidFill>
          <a:schemeClr val="accent4">
            <a:hueOff val="-1172762"/>
            <a:satOff val="7040"/>
            <a:lumOff val="-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Pessoas</a:t>
          </a:r>
          <a:endParaRPr lang="pt-BR" sz="1200" kern="1200" dirty="0"/>
        </a:p>
      </dsp:txBody>
      <dsp:txXfrm>
        <a:off x="1409775" y="0"/>
        <a:ext cx="1159062" cy="369332"/>
      </dsp:txXfrm>
    </dsp:sp>
    <dsp:sp modelId="{E33CC4D6-B69E-4E7D-8538-AF6D342839B9}">
      <dsp:nvSpPr>
        <dsp:cNvPr id="0" name=""/>
        <dsp:cNvSpPr/>
      </dsp:nvSpPr>
      <dsp:spPr>
        <a:xfrm>
          <a:off x="2447825" y="0"/>
          <a:ext cx="1947450" cy="369332"/>
        </a:xfrm>
        <a:prstGeom prst="chevron">
          <a:avLst/>
        </a:prstGeom>
        <a:solidFill>
          <a:schemeClr val="accent4">
            <a:hueOff val="-2345525"/>
            <a:satOff val="14079"/>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Estrutura</a:t>
          </a:r>
          <a:endParaRPr lang="pt-BR" sz="1200" kern="1200" dirty="0"/>
        </a:p>
      </dsp:txBody>
      <dsp:txXfrm>
        <a:off x="2632491" y="0"/>
        <a:ext cx="1578118" cy="369332"/>
      </dsp:txXfrm>
    </dsp:sp>
    <dsp:sp modelId="{D65B9C28-B22A-40C7-B4E6-6E122A073ADC}">
      <dsp:nvSpPr>
        <dsp:cNvPr id="0" name=""/>
        <dsp:cNvSpPr/>
      </dsp:nvSpPr>
      <dsp:spPr>
        <a:xfrm>
          <a:off x="4089596" y="0"/>
          <a:ext cx="1132342" cy="369332"/>
        </a:xfrm>
        <a:prstGeom prst="chevron">
          <a:avLst/>
        </a:prstGeom>
        <a:solidFill>
          <a:schemeClr val="accent4">
            <a:hueOff val="-3518287"/>
            <a:satOff val="21119"/>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Pessoas</a:t>
          </a:r>
          <a:endParaRPr lang="pt-BR" sz="1200" kern="1200" dirty="0"/>
        </a:p>
      </dsp:txBody>
      <dsp:txXfrm>
        <a:off x="4274262" y="0"/>
        <a:ext cx="763010" cy="369332"/>
      </dsp:txXfrm>
    </dsp:sp>
    <dsp:sp modelId="{D420EBC7-8098-49FA-BF9E-44F6DB48E1B6}">
      <dsp:nvSpPr>
        <dsp:cNvPr id="0" name=""/>
        <dsp:cNvSpPr/>
      </dsp:nvSpPr>
      <dsp:spPr>
        <a:xfrm>
          <a:off x="4916259" y="0"/>
          <a:ext cx="1528394" cy="369332"/>
        </a:xfrm>
        <a:prstGeom prst="chevron">
          <a:avLst/>
        </a:prstGeom>
        <a:solidFill>
          <a:schemeClr val="accent4">
            <a:hueOff val="-4691050"/>
            <a:satOff val="28159"/>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Ambiente</a:t>
          </a:r>
          <a:endParaRPr lang="pt-BR" sz="1200" kern="1200" dirty="0"/>
        </a:p>
      </dsp:txBody>
      <dsp:txXfrm>
        <a:off x="5100925" y="0"/>
        <a:ext cx="1159062" cy="369332"/>
      </dsp:txXfrm>
    </dsp:sp>
    <dsp:sp modelId="{5A9B795B-14FC-40A2-9D6A-75787F625D81}">
      <dsp:nvSpPr>
        <dsp:cNvPr id="0" name=""/>
        <dsp:cNvSpPr/>
      </dsp:nvSpPr>
      <dsp:spPr>
        <a:xfrm>
          <a:off x="6138975" y="0"/>
          <a:ext cx="1528394" cy="369332"/>
        </a:xfrm>
        <a:prstGeom prst="chevron">
          <a:avLst/>
        </a:prstGeom>
        <a:solidFill>
          <a:schemeClr val="accent4">
            <a:hueOff val="-5863812"/>
            <a:satOff val="35198"/>
            <a:lumOff val="-3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Ambiente</a:t>
          </a:r>
          <a:endParaRPr lang="pt-BR" sz="1200" kern="1200" dirty="0"/>
        </a:p>
      </dsp:txBody>
      <dsp:txXfrm>
        <a:off x="6323641" y="0"/>
        <a:ext cx="1159062" cy="369332"/>
      </dsp:txXfrm>
    </dsp:sp>
    <dsp:sp modelId="{FADDFDA5-B7DE-4880-AEDB-535119941BD3}">
      <dsp:nvSpPr>
        <dsp:cNvPr id="0" name=""/>
        <dsp:cNvSpPr/>
      </dsp:nvSpPr>
      <dsp:spPr>
        <a:xfrm>
          <a:off x="7364085" y="0"/>
          <a:ext cx="1528394" cy="369332"/>
        </a:xfrm>
        <a:prstGeom prst="chevron">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Competitividade</a:t>
          </a:r>
          <a:endParaRPr lang="pt-BR" sz="1200" kern="1200" dirty="0"/>
        </a:p>
      </dsp:txBody>
      <dsp:txXfrm>
        <a:off x="7548751" y="0"/>
        <a:ext cx="1159062" cy="369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AD6E3-E44B-430B-A747-49D584F955C7}">
      <dsp:nvSpPr>
        <dsp:cNvPr id="0" name=""/>
        <dsp:cNvSpPr/>
      </dsp:nvSpPr>
      <dsp:spPr>
        <a:xfrm>
          <a:off x="0" y="128625"/>
          <a:ext cx="8208912" cy="149877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b="1" kern="1200" dirty="0" smtClean="0">
              <a:effectLst>
                <a:outerShdw blurRad="38100" dist="38100" dir="2700000" algn="tl">
                  <a:srgbClr val="000000">
                    <a:alpha val="43137"/>
                  </a:srgbClr>
                </a:outerShdw>
              </a:effectLst>
            </a:rPr>
            <a:t>Os seres vivos constituem uma categoria mais importante dos sistemas abertos. Existem certas analogias entre empresas e organizamos vivos. “Um organismo social assemelha-se a um organizamos individual: no crescimento; no fato de tornar-se mais complexo a medida que cresce”.</a:t>
          </a:r>
          <a:endParaRPr lang="pt-BR" sz="2100" b="1" kern="1200" dirty="0">
            <a:effectLst>
              <a:outerShdw blurRad="38100" dist="38100" dir="2700000" algn="tl">
                <a:srgbClr val="000000">
                  <a:alpha val="43137"/>
                </a:srgbClr>
              </a:outerShdw>
            </a:effectLst>
          </a:endParaRPr>
        </a:p>
      </dsp:txBody>
      <dsp:txXfrm>
        <a:off x="73164" y="201789"/>
        <a:ext cx="8062584" cy="1352442"/>
      </dsp:txXfrm>
    </dsp:sp>
    <dsp:sp modelId="{4C738C7B-9A2C-4BF5-8BF6-53799E35EF88}">
      <dsp:nvSpPr>
        <dsp:cNvPr id="0" name=""/>
        <dsp:cNvSpPr/>
      </dsp:nvSpPr>
      <dsp:spPr>
        <a:xfrm>
          <a:off x="0" y="1687875"/>
          <a:ext cx="8208912" cy="1498770"/>
        </a:xfrm>
        <a:prstGeom prst="roundRect">
          <a:avLst/>
        </a:prstGeom>
        <a:solidFill>
          <a:schemeClr val="accent3">
            <a:hueOff val="5904187"/>
            <a:satOff val="-46054"/>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b="1" kern="1200" dirty="0" smtClean="0">
              <a:effectLst>
                <a:outerShdw blurRad="38100" dist="38100" dir="2700000" algn="tl">
                  <a:srgbClr val="000000">
                    <a:alpha val="43137"/>
                  </a:srgbClr>
                </a:outerShdw>
              </a:effectLst>
            </a:rPr>
            <a:t>A empresa reage ao seu ambiente (ajustando-se e adaptando-se a ele para sobreviver) e muda seus mercados, produtos, processos, estratégias e estrutura organizacional, podendo até reproduzir-se em empresas subsidiárias.</a:t>
          </a:r>
          <a:endParaRPr lang="pt-BR" sz="2100" b="1" kern="1200" dirty="0">
            <a:effectLst>
              <a:outerShdw blurRad="38100" dist="38100" dir="2700000" algn="tl">
                <a:srgbClr val="000000">
                  <a:alpha val="43137"/>
                </a:srgbClr>
              </a:outerShdw>
            </a:effectLst>
          </a:endParaRPr>
        </a:p>
      </dsp:txBody>
      <dsp:txXfrm>
        <a:off x="73164" y="1761039"/>
        <a:ext cx="8062584" cy="13524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8FE75-E3FE-41A8-B8D6-5CD2635F69AF}">
      <dsp:nvSpPr>
        <dsp:cNvPr id="0" name=""/>
        <dsp:cNvSpPr/>
      </dsp:nvSpPr>
      <dsp:spPr>
        <a:xfrm>
          <a:off x="0" y="64870"/>
          <a:ext cx="7620000" cy="79450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BR" sz="2000" b="1" kern="1200" dirty="0" smtClean="0">
              <a:effectLst>
                <a:outerShdw blurRad="38100" dist="38100" dir="2700000" algn="tl">
                  <a:srgbClr val="000000">
                    <a:alpha val="43137"/>
                  </a:srgbClr>
                </a:outerShdw>
              </a:effectLst>
            </a:rPr>
            <a:t>Comportamento probabilístico e não determinístico</a:t>
          </a:r>
          <a:r>
            <a:rPr lang="pt-BR" sz="2000" b="1" kern="1200" dirty="0" smtClean="0"/>
            <a:t>:</a:t>
          </a:r>
          <a:endParaRPr lang="en-US" sz="2000" kern="1200" dirty="0"/>
        </a:p>
      </dsp:txBody>
      <dsp:txXfrm>
        <a:off x="38784" y="103654"/>
        <a:ext cx="7542432" cy="716935"/>
      </dsp:txXfrm>
    </dsp:sp>
    <dsp:sp modelId="{ABDA10F9-FC7A-47E7-98E9-3145B48B2982}">
      <dsp:nvSpPr>
        <dsp:cNvPr id="0" name=""/>
        <dsp:cNvSpPr/>
      </dsp:nvSpPr>
      <dsp:spPr>
        <a:xfrm>
          <a:off x="0" y="859373"/>
          <a:ext cx="7620000"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pt-BR" sz="1600" i="1" kern="1200" dirty="0" smtClean="0"/>
            <a:t>as organizações são sistemas abertos, são afetadas por mudanças em suas variáveis externas desconhecidas e incontroláveis em seu comportamento</a:t>
          </a:r>
          <a:r>
            <a:rPr lang="pt-BR" sz="1600" kern="1200" dirty="0" smtClean="0"/>
            <a:t>.</a:t>
          </a:r>
          <a:endParaRPr lang="en-US" sz="1600" kern="1200" dirty="0"/>
        </a:p>
      </dsp:txBody>
      <dsp:txXfrm>
        <a:off x="0" y="859373"/>
        <a:ext cx="7620000" cy="507150"/>
      </dsp:txXfrm>
    </dsp:sp>
    <dsp:sp modelId="{207FD35A-183F-4872-989E-BE81D118752B}">
      <dsp:nvSpPr>
        <dsp:cNvPr id="0" name=""/>
        <dsp:cNvSpPr/>
      </dsp:nvSpPr>
      <dsp:spPr>
        <a:xfrm>
          <a:off x="0" y="1366523"/>
          <a:ext cx="7620000" cy="794503"/>
        </a:xfrm>
        <a:prstGeom prst="roundRect">
          <a:avLst/>
        </a:prstGeom>
        <a:solidFill>
          <a:schemeClr val="accent3">
            <a:hueOff val="2952094"/>
            <a:satOff val="-23027"/>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BR" sz="2000" b="1" kern="1200" dirty="0" smtClean="0"/>
            <a:t>As organizações como partes de uma sociedade maior e constituída de partes menores: </a:t>
          </a:r>
          <a:endParaRPr lang="en-US" sz="2000" kern="1200" dirty="0"/>
        </a:p>
      </dsp:txBody>
      <dsp:txXfrm>
        <a:off x="38784" y="1405307"/>
        <a:ext cx="7542432" cy="716935"/>
      </dsp:txXfrm>
    </dsp:sp>
    <dsp:sp modelId="{A7570627-C6B1-45B6-BFA8-F5136976CA83}">
      <dsp:nvSpPr>
        <dsp:cNvPr id="0" name=""/>
        <dsp:cNvSpPr/>
      </dsp:nvSpPr>
      <dsp:spPr>
        <a:xfrm>
          <a:off x="0" y="2161026"/>
          <a:ext cx="7620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pt-BR" sz="1600" i="1" kern="1200" dirty="0" smtClean="0"/>
            <a:t>as organizações são vistas como sistemas dentro de sistemas.</a:t>
          </a:r>
          <a:endParaRPr lang="en-US" sz="1600" i="1" kern="1200" dirty="0"/>
        </a:p>
      </dsp:txBody>
      <dsp:txXfrm>
        <a:off x="0" y="2161026"/>
        <a:ext cx="7620000" cy="331200"/>
      </dsp:txXfrm>
    </dsp:sp>
    <dsp:sp modelId="{68073D18-D257-4591-99DD-099F62FF37A6}">
      <dsp:nvSpPr>
        <dsp:cNvPr id="0" name=""/>
        <dsp:cNvSpPr/>
      </dsp:nvSpPr>
      <dsp:spPr>
        <a:xfrm>
          <a:off x="0" y="2492226"/>
          <a:ext cx="7620000" cy="794503"/>
        </a:xfrm>
        <a:prstGeom prst="roundRect">
          <a:avLst/>
        </a:prstGeom>
        <a:solidFill>
          <a:schemeClr val="accent3">
            <a:hueOff val="5904187"/>
            <a:satOff val="-46054"/>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BR" sz="2000" b="1" kern="1200" dirty="0" smtClean="0"/>
            <a:t>Interdependência das Partes: </a:t>
          </a:r>
          <a:endParaRPr lang="en-US" sz="2000" kern="1200" dirty="0"/>
        </a:p>
      </dsp:txBody>
      <dsp:txXfrm>
        <a:off x="38784" y="2531010"/>
        <a:ext cx="7542432" cy="716935"/>
      </dsp:txXfrm>
    </dsp:sp>
    <dsp:sp modelId="{C6F3F514-2304-45CD-AA0C-42DE1E18548B}">
      <dsp:nvSpPr>
        <dsp:cNvPr id="0" name=""/>
        <dsp:cNvSpPr/>
      </dsp:nvSpPr>
      <dsp:spPr>
        <a:xfrm>
          <a:off x="0" y="3286729"/>
          <a:ext cx="7620000"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pt-BR" sz="1600" i="1" kern="1200" dirty="0" smtClean="0"/>
            <a:t>a organização é um sistema social com partes independentes, mas inter-relacionadas.</a:t>
          </a:r>
          <a:endParaRPr lang="en-US" sz="1600" kern="1200" dirty="0"/>
        </a:p>
        <a:p>
          <a:pPr marL="171450" lvl="1" indent="-171450" algn="l" defTabSz="711200" rtl="0">
            <a:lnSpc>
              <a:spcPct val="90000"/>
            </a:lnSpc>
            <a:spcBef>
              <a:spcPct val="0"/>
            </a:spcBef>
            <a:spcAft>
              <a:spcPct val="20000"/>
            </a:spcAft>
            <a:buChar char="••"/>
          </a:pPr>
          <a:r>
            <a:rPr lang="pt-BR" sz="1600" kern="1200" dirty="0" smtClean="0">
              <a:latin typeface="Verdana" pitchFamily="34" charset="0"/>
            </a:rPr>
            <a:t>a organização não é um sistema mecânico no qual uma das partes pode ser mudada sem um efeito concomitante sobre as outras partes. As partes precisam ser coordenadas através de meios de integração e controle.</a:t>
          </a:r>
          <a:r>
            <a:rPr lang="pt-BR" sz="1600" kern="1200" dirty="0" smtClean="0"/>
            <a:t/>
          </a:r>
          <a:br>
            <a:rPr lang="pt-BR" sz="1600" kern="1200" dirty="0" smtClean="0"/>
          </a:br>
          <a:endParaRPr lang="en-US" sz="1600" kern="1200" dirty="0"/>
        </a:p>
      </dsp:txBody>
      <dsp:txXfrm>
        <a:off x="0" y="3286729"/>
        <a:ext cx="7620000" cy="1449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8FE75-E3FE-41A8-B8D6-5CD2635F69AF}">
      <dsp:nvSpPr>
        <dsp:cNvPr id="0" name=""/>
        <dsp:cNvSpPr/>
      </dsp:nvSpPr>
      <dsp:spPr>
        <a:xfrm>
          <a:off x="0" y="214515"/>
          <a:ext cx="7620000" cy="11547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b="1" i="0" kern="1200" dirty="0" smtClean="0"/>
            <a:t>Homeostase ou “Estado Firme”: </a:t>
          </a:r>
          <a:r>
            <a:rPr lang="pt-BR" sz="2100" b="0" i="0" kern="1200" dirty="0" smtClean="0"/>
            <a:t>a organização alcança um estado firme – ou seja, um estado de equilíbrio quando satisfaz dois requisitos: a </a:t>
          </a:r>
          <a:r>
            <a:rPr lang="pt-BR" sz="2100" b="0" i="0" kern="1200" dirty="0" err="1" smtClean="0"/>
            <a:t>unidirecionalidade</a:t>
          </a:r>
          <a:r>
            <a:rPr lang="pt-BR" sz="2100" b="0" i="0" kern="1200" dirty="0" smtClean="0"/>
            <a:t> e o progresso.</a:t>
          </a:r>
          <a:endParaRPr lang="en-US" sz="2100" kern="1200" dirty="0"/>
        </a:p>
      </dsp:txBody>
      <dsp:txXfrm>
        <a:off x="56372" y="270887"/>
        <a:ext cx="7507256" cy="1042045"/>
      </dsp:txXfrm>
    </dsp:sp>
    <dsp:sp modelId="{ABDA10F9-FC7A-47E7-98E9-3145B48B2982}">
      <dsp:nvSpPr>
        <dsp:cNvPr id="0" name=""/>
        <dsp:cNvSpPr/>
      </dsp:nvSpPr>
      <dsp:spPr>
        <a:xfrm>
          <a:off x="0" y="1369305"/>
          <a:ext cx="7620000" cy="321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pt-BR" sz="1600" b="1" kern="1200" dirty="0" err="1" smtClean="0">
              <a:latin typeface="Verdana" pitchFamily="34" charset="0"/>
            </a:rPr>
            <a:t>Unidirecionalidade</a:t>
          </a:r>
          <a:r>
            <a:rPr lang="pt-BR" sz="1600" b="1" kern="1200" dirty="0" smtClean="0">
              <a:latin typeface="Verdana" pitchFamily="34" charset="0"/>
            </a:rPr>
            <a:t> ou constância de direção:</a:t>
          </a:r>
          <a:r>
            <a:rPr lang="pt-BR" sz="1600" kern="1200" dirty="0" smtClean="0">
              <a:latin typeface="Verdana" pitchFamily="34" charset="0"/>
            </a:rPr>
            <a:t> os sistema continua orientado para o mesmo fim, usando outros meios.</a:t>
          </a:r>
          <a:endParaRPr lang="en-US" sz="1600" kern="1200" dirty="0"/>
        </a:p>
        <a:p>
          <a:pPr marL="171450" lvl="1" indent="-171450" algn="l" defTabSz="711200">
            <a:lnSpc>
              <a:spcPct val="90000"/>
            </a:lnSpc>
            <a:spcBef>
              <a:spcPct val="0"/>
            </a:spcBef>
            <a:spcAft>
              <a:spcPct val="20000"/>
            </a:spcAft>
            <a:buChar char="••"/>
          </a:pPr>
          <a:r>
            <a:rPr lang="pt-BR" sz="1600" b="1" kern="1200" dirty="0" smtClean="0">
              <a:latin typeface="Verdana" pitchFamily="34" charset="0"/>
            </a:rPr>
            <a:t>Progresso em relação ao objetivo:</a:t>
          </a:r>
          <a:r>
            <a:rPr lang="pt-BR" sz="1600" kern="1200" dirty="0" smtClean="0">
              <a:latin typeface="Verdana" pitchFamily="34" charset="0"/>
            </a:rPr>
            <a:t> o sistema mantém em relação ao fim desejado, um grau de progresso dentro dos limites definidos como toleráveis.</a:t>
          </a:r>
        </a:p>
        <a:p>
          <a:pPr marL="342900" lvl="2" indent="-171450" algn="l" defTabSz="711200">
            <a:lnSpc>
              <a:spcPct val="90000"/>
            </a:lnSpc>
            <a:spcBef>
              <a:spcPct val="0"/>
            </a:spcBef>
            <a:spcAft>
              <a:spcPct val="20000"/>
            </a:spcAft>
            <a:buChar char="••"/>
          </a:pPr>
          <a:r>
            <a:rPr lang="pt-BR" sz="1600" kern="1200" dirty="0" smtClean="0">
              <a:latin typeface="Verdana" pitchFamily="34" charset="0"/>
            </a:rPr>
            <a:t>Para atingir o estado de equilíbrio, precisa-se conciliar: </a:t>
          </a:r>
          <a:r>
            <a:rPr lang="pt-BR" sz="1600" b="1" kern="1200" dirty="0" smtClean="0">
              <a:latin typeface="Verdana" pitchFamily="34" charset="0"/>
            </a:rPr>
            <a:t>Homeostasia x equilíbrio:</a:t>
          </a:r>
        </a:p>
        <a:p>
          <a:pPr marL="342900" lvl="2" indent="-171450" algn="l" defTabSz="711200">
            <a:lnSpc>
              <a:spcPct val="90000"/>
            </a:lnSpc>
            <a:spcBef>
              <a:spcPct val="0"/>
            </a:spcBef>
            <a:spcAft>
              <a:spcPct val="20000"/>
            </a:spcAft>
            <a:buChar char="••"/>
          </a:pPr>
          <a:r>
            <a:rPr lang="pt-BR" sz="1600" kern="1200" dirty="0" smtClean="0">
              <a:latin typeface="Verdana" pitchFamily="34" charset="0"/>
            </a:rPr>
            <a:t>A homeostasia garante a rotina do sistema, enquanto a adaptabilidade leva a ruptura, a mudança e a inovação. Rotina e ruptura</a:t>
          </a:r>
          <a:r>
            <a:rPr lang="pt-BR" sz="1600" b="1" kern="1200" dirty="0" smtClean="0">
              <a:latin typeface="Verdana" pitchFamily="34" charset="0"/>
            </a:rPr>
            <a:t>. </a:t>
          </a:r>
        </a:p>
        <a:p>
          <a:pPr marL="342900" lvl="2" indent="-171450" algn="l" defTabSz="711200">
            <a:lnSpc>
              <a:spcPct val="90000"/>
            </a:lnSpc>
            <a:spcBef>
              <a:spcPct val="0"/>
            </a:spcBef>
            <a:spcAft>
              <a:spcPct val="20000"/>
            </a:spcAft>
            <a:buChar char="••"/>
          </a:pPr>
          <a:r>
            <a:rPr lang="pt-BR" sz="1600" b="1" i="1" kern="1200" dirty="0" smtClean="0">
              <a:latin typeface="Verdana" pitchFamily="34" charset="0"/>
            </a:rPr>
            <a:t>Manutenção e inovação. Estabilidade e mudança. Identidade e ajustamento. Ambos os processos são levados a cabo pela organização para garantir a sua viabilidade. </a:t>
          </a:r>
        </a:p>
      </dsp:txBody>
      <dsp:txXfrm>
        <a:off x="0" y="1369305"/>
        <a:ext cx="7620000" cy="32167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4F0A1-8310-4789-9F24-11BC9A3947F0}">
      <dsp:nvSpPr>
        <dsp:cNvPr id="0" name=""/>
        <dsp:cNvSpPr/>
      </dsp:nvSpPr>
      <dsp:spPr>
        <a:xfrm>
          <a:off x="0" y="156419"/>
          <a:ext cx="7620000" cy="5516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pt-BR" sz="2300" b="1" i="0" kern="1200" dirty="0" smtClean="0"/>
            <a:t>Fronteiras ou Limites: </a:t>
          </a:r>
          <a:endParaRPr lang="pt-BR" sz="2300" b="0" i="0" kern="1200" dirty="0"/>
        </a:p>
      </dsp:txBody>
      <dsp:txXfrm>
        <a:off x="26930" y="183349"/>
        <a:ext cx="7566140" cy="497795"/>
      </dsp:txXfrm>
    </dsp:sp>
    <dsp:sp modelId="{88606EB1-302A-48D9-B9B7-9A5E27140C7A}">
      <dsp:nvSpPr>
        <dsp:cNvPr id="0" name=""/>
        <dsp:cNvSpPr/>
      </dsp:nvSpPr>
      <dsp:spPr>
        <a:xfrm>
          <a:off x="0" y="708074"/>
          <a:ext cx="7620000"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pt-BR" sz="1800" b="0" i="0" kern="1200" dirty="0" smtClean="0"/>
            <a:t>é a linha que demarca e define o que está dentro e o que está fora do sistema ou subsistema. </a:t>
          </a:r>
          <a:endParaRPr lang="pt-BR" sz="1800" b="0" i="0" kern="1200" dirty="0"/>
        </a:p>
        <a:p>
          <a:pPr marL="171450" lvl="1" indent="-171450" algn="l" defTabSz="800100">
            <a:lnSpc>
              <a:spcPct val="90000"/>
            </a:lnSpc>
            <a:spcBef>
              <a:spcPct val="0"/>
            </a:spcBef>
            <a:spcAft>
              <a:spcPct val="20000"/>
            </a:spcAft>
            <a:buChar char="••"/>
          </a:pPr>
          <a:r>
            <a:rPr lang="pt-BR" sz="1800" b="0" i="0" kern="1200" dirty="0" smtClean="0"/>
            <a:t>Essas fronteiras não existem fisicamente.</a:t>
          </a:r>
          <a:endParaRPr lang="pt-BR" sz="1800" b="0" i="0" kern="1200" dirty="0"/>
        </a:p>
      </dsp:txBody>
      <dsp:txXfrm>
        <a:off x="0" y="708074"/>
        <a:ext cx="7620000" cy="880785"/>
      </dsp:txXfrm>
    </dsp:sp>
    <dsp:sp modelId="{F8ED2DFF-7291-47A9-A232-358BA27B130F}">
      <dsp:nvSpPr>
        <dsp:cNvPr id="0" name=""/>
        <dsp:cNvSpPr/>
      </dsp:nvSpPr>
      <dsp:spPr>
        <a:xfrm>
          <a:off x="0" y="1588859"/>
          <a:ext cx="7620000" cy="551655"/>
        </a:xfrm>
        <a:prstGeom prst="roundRect">
          <a:avLst/>
        </a:prstGeom>
        <a:solidFill>
          <a:schemeClr val="accent3">
            <a:hueOff val="2952094"/>
            <a:satOff val="-23027"/>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pt-BR" sz="2300" b="1" i="0" kern="1200" dirty="0" smtClean="0"/>
            <a:t>Morfogênese: </a:t>
          </a:r>
          <a:endParaRPr lang="en-US" sz="2300" b="0" i="0" kern="1200" dirty="0"/>
        </a:p>
      </dsp:txBody>
      <dsp:txXfrm>
        <a:off x="26930" y="1615789"/>
        <a:ext cx="7566140" cy="497795"/>
      </dsp:txXfrm>
    </dsp:sp>
    <dsp:sp modelId="{3C13A81B-D5BF-45AE-8C72-1A3FE04810FF}">
      <dsp:nvSpPr>
        <dsp:cNvPr id="0" name=""/>
        <dsp:cNvSpPr/>
      </dsp:nvSpPr>
      <dsp:spPr>
        <a:xfrm>
          <a:off x="0" y="2140515"/>
          <a:ext cx="76200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pt-BR" sz="1800" b="0" i="0" kern="1200" dirty="0" smtClean="0"/>
            <a:t>o sistema organizacional tem a capacidade de modificar a si próprio e a sua estrutura básica</a:t>
          </a:r>
          <a:endParaRPr lang="en-US" sz="1800" b="0" i="0" kern="1200" dirty="0"/>
        </a:p>
      </dsp:txBody>
      <dsp:txXfrm>
        <a:off x="0" y="2140515"/>
        <a:ext cx="7620000" cy="571320"/>
      </dsp:txXfrm>
    </dsp:sp>
    <dsp:sp modelId="{5D31B34E-16F2-4F10-80E2-64185BE2CC6D}">
      <dsp:nvSpPr>
        <dsp:cNvPr id="0" name=""/>
        <dsp:cNvSpPr/>
      </dsp:nvSpPr>
      <dsp:spPr>
        <a:xfrm>
          <a:off x="0" y="2711835"/>
          <a:ext cx="7620000" cy="551655"/>
        </a:xfrm>
        <a:prstGeom prst="roundRect">
          <a:avLst/>
        </a:prstGeom>
        <a:solidFill>
          <a:schemeClr val="accent3">
            <a:hueOff val="5904187"/>
            <a:satOff val="-46054"/>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pt-BR" sz="2300" b="1" i="0" kern="1200" dirty="0" smtClean="0"/>
            <a:t>Resiliência: </a:t>
          </a:r>
          <a:endParaRPr lang="en-US" sz="2300" b="0" i="0" kern="1200" dirty="0"/>
        </a:p>
      </dsp:txBody>
      <dsp:txXfrm>
        <a:off x="26930" y="2738765"/>
        <a:ext cx="7566140" cy="497795"/>
      </dsp:txXfrm>
    </dsp:sp>
    <dsp:sp modelId="{4FCCCF9C-241E-4606-BF8F-366CBD19F703}">
      <dsp:nvSpPr>
        <dsp:cNvPr id="0" name=""/>
        <dsp:cNvSpPr/>
      </dsp:nvSpPr>
      <dsp:spPr>
        <a:xfrm>
          <a:off x="0" y="3263490"/>
          <a:ext cx="7620000" cy="13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pt-BR" sz="1800" b="0" i="0" kern="1200" dirty="0" smtClean="0"/>
            <a:t>é a capacidade de superar o distúrbio imposto por um fenômeno externo</a:t>
          </a:r>
          <a:endParaRPr lang="en-US" sz="1800" b="0" i="0" kern="1200" dirty="0"/>
        </a:p>
        <a:p>
          <a:pPr marL="171450" lvl="1" indent="-171450" algn="l" defTabSz="800100">
            <a:lnSpc>
              <a:spcPct val="90000"/>
            </a:lnSpc>
            <a:spcBef>
              <a:spcPct val="0"/>
            </a:spcBef>
            <a:spcAft>
              <a:spcPct val="20000"/>
            </a:spcAft>
            <a:buChar char="••"/>
          </a:pPr>
          <a:r>
            <a:rPr lang="pt-BR" sz="1800" kern="1200" dirty="0" smtClean="0">
              <a:latin typeface="Verdana" pitchFamily="34" charset="0"/>
            </a:rPr>
            <a:t>é a capacidade de superar distúrbio imposto por um fenômeno externo. A resiliência determina o grau de defesa ou de vulnerabilidade do sistema a pressões ambientais externas.</a:t>
          </a:r>
          <a:endParaRPr lang="en-US" sz="1800" b="0" i="0" kern="1200" dirty="0"/>
        </a:p>
      </dsp:txBody>
      <dsp:txXfrm>
        <a:off x="0" y="3263490"/>
        <a:ext cx="7620000" cy="13806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CF7AF-FA3D-4A95-9AB9-6DA3E06BDDBC}">
      <dsp:nvSpPr>
        <dsp:cNvPr id="0" name=""/>
        <dsp:cNvSpPr/>
      </dsp:nvSpPr>
      <dsp:spPr>
        <a:xfrm>
          <a:off x="0" y="0"/>
          <a:ext cx="717441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9BAF5-E1FC-44FB-AC4F-2784E7DEE453}">
      <dsp:nvSpPr>
        <dsp:cNvPr id="0" name=""/>
        <dsp:cNvSpPr/>
      </dsp:nvSpPr>
      <dsp:spPr>
        <a:xfrm>
          <a:off x="0" y="0"/>
          <a:ext cx="7174414" cy="73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pt-BR" sz="2000" b="1" i="1" kern="1200" smtClean="0"/>
            <a:t>O que leva funcionários a dedicarem-se ao trabalho, vestirem a camisa da empresa e a lutarem por ela?</a:t>
          </a:r>
          <a:endParaRPr lang="pt-BR" sz="2000" b="1" i="1" kern="1200"/>
        </a:p>
      </dsp:txBody>
      <dsp:txXfrm>
        <a:off x="0" y="0"/>
        <a:ext cx="7174414" cy="738664"/>
      </dsp:txXfrm>
    </dsp:sp>
    <dsp:sp modelId="{DABE084B-44F6-4B2A-B23B-3C5A2CA28509}">
      <dsp:nvSpPr>
        <dsp:cNvPr id="0" name=""/>
        <dsp:cNvSpPr/>
      </dsp:nvSpPr>
      <dsp:spPr>
        <a:xfrm>
          <a:off x="0" y="738664"/>
          <a:ext cx="717441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DA71E-4B22-4296-BBB6-045FEE434D70}">
      <dsp:nvSpPr>
        <dsp:cNvPr id="0" name=""/>
        <dsp:cNvSpPr/>
      </dsp:nvSpPr>
      <dsp:spPr>
        <a:xfrm>
          <a:off x="0" y="738664"/>
          <a:ext cx="7174414" cy="73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pt-BR" sz="2000" b="1" i="1" kern="1200" smtClean="0"/>
            <a:t>O que faz com que deem o máximo possível para ajudar a empresa a ser realmente competitiva?</a:t>
          </a:r>
          <a:endParaRPr lang="pt-BR" sz="2000" b="1" i="1" kern="1200"/>
        </a:p>
      </dsp:txBody>
      <dsp:txXfrm>
        <a:off x="0" y="738664"/>
        <a:ext cx="7174414" cy="73866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2972004" cy="498367"/>
          </a:xfrm>
          <a:prstGeom prst="rect">
            <a:avLst/>
          </a:prstGeom>
        </p:spPr>
        <p:txBody>
          <a:bodyPr vert="horz" lIns="88651" tIns="44326" rIns="88651" bIns="44326" rtlCol="0"/>
          <a:lstStyle>
            <a:lvl1pPr algn="l">
              <a:defRPr sz="1200"/>
            </a:lvl1pPr>
          </a:lstStyle>
          <a:p>
            <a:endParaRPr lang="pt-BR"/>
          </a:p>
        </p:txBody>
      </p:sp>
      <p:sp>
        <p:nvSpPr>
          <p:cNvPr id="3" name="Espaço Reservado para Data 2"/>
          <p:cNvSpPr>
            <a:spLocks noGrp="1"/>
          </p:cNvSpPr>
          <p:nvPr>
            <p:ph type="dt" sz="quarter" idx="1"/>
          </p:nvPr>
        </p:nvSpPr>
        <p:spPr>
          <a:xfrm>
            <a:off x="3884463" y="1"/>
            <a:ext cx="2972004" cy="498367"/>
          </a:xfrm>
          <a:prstGeom prst="rect">
            <a:avLst/>
          </a:prstGeom>
        </p:spPr>
        <p:txBody>
          <a:bodyPr vert="horz" lIns="88651" tIns="44326" rIns="88651" bIns="44326" rtlCol="0"/>
          <a:lstStyle>
            <a:lvl1pPr algn="r">
              <a:defRPr sz="1200"/>
            </a:lvl1pPr>
          </a:lstStyle>
          <a:p>
            <a:fld id="{64E1E21B-97A7-40F4-8C87-C7535A3ED29D}" type="datetimeFigureOut">
              <a:rPr lang="pt-BR" smtClean="0"/>
              <a:t>05/10/2018</a:t>
            </a:fld>
            <a:endParaRPr lang="pt-BR"/>
          </a:p>
        </p:txBody>
      </p:sp>
      <p:sp>
        <p:nvSpPr>
          <p:cNvPr id="4" name="Espaço Reservado para Rodapé 3"/>
          <p:cNvSpPr>
            <a:spLocks noGrp="1"/>
          </p:cNvSpPr>
          <p:nvPr>
            <p:ph type="ftr" sz="quarter" idx="2"/>
          </p:nvPr>
        </p:nvSpPr>
        <p:spPr>
          <a:xfrm>
            <a:off x="1" y="9448908"/>
            <a:ext cx="2972004" cy="498367"/>
          </a:xfrm>
          <a:prstGeom prst="rect">
            <a:avLst/>
          </a:prstGeom>
        </p:spPr>
        <p:txBody>
          <a:bodyPr vert="horz" lIns="88651" tIns="44326" rIns="88651" bIns="44326"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463" y="9448908"/>
            <a:ext cx="2972004" cy="498367"/>
          </a:xfrm>
          <a:prstGeom prst="rect">
            <a:avLst/>
          </a:prstGeom>
        </p:spPr>
        <p:txBody>
          <a:bodyPr vert="horz" lIns="88651" tIns="44326" rIns="88651" bIns="44326" rtlCol="0" anchor="b"/>
          <a:lstStyle>
            <a:lvl1pPr algn="r">
              <a:defRPr sz="1200"/>
            </a:lvl1pPr>
          </a:lstStyle>
          <a:p>
            <a:fld id="{791DA394-A3EC-4833-A3FE-DC4CC3FC4A72}" type="slidenum">
              <a:rPr lang="pt-BR" smtClean="0"/>
              <a:t>‹nº›</a:t>
            </a:fld>
            <a:endParaRPr lang="pt-BR"/>
          </a:p>
        </p:txBody>
      </p:sp>
    </p:spTree>
    <p:extLst>
      <p:ext uri="{BB962C8B-B14F-4D97-AF65-F5344CB8AC3E}">
        <p14:creationId xmlns:p14="http://schemas.microsoft.com/office/powerpoint/2010/main" val="373368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4" y="2"/>
            <a:ext cx="2972421" cy="497703"/>
          </a:xfrm>
          <a:prstGeom prst="rect">
            <a:avLst/>
          </a:prstGeom>
        </p:spPr>
        <p:txBody>
          <a:bodyPr vert="horz" lIns="91142" tIns="45571" rIns="91142" bIns="45571" rtlCol="0"/>
          <a:lstStyle>
            <a:lvl1pPr algn="l">
              <a:defRPr sz="1200"/>
            </a:lvl1pPr>
          </a:lstStyle>
          <a:p>
            <a:endParaRPr lang="pt-BR"/>
          </a:p>
        </p:txBody>
      </p:sp>
      <p:sp>
        <p:nvSpPr>
          <p:cNvPr id="3" name="Espaço Reservado para Data 2"/>
          <p:cNvSpPr>
            <a:spLocks noGrp="1"/>
          </p:cNvSpPr>
          <p:nvPr>
            <p:ph type="dt" idx="1"/>
          </p:nvPr>
        </p:nvSpPr>
        <p:spPr>
          <a:xfrm>
            <a:off x="3884028" y="2"/>
            <a:ext cx="2972421" cy="497703"/>
          </a:xfrm>
          <a:prstGeom prst="rect">
            <a:avLst/>
          </a:prstGeom>
        </p:spPr>
        <p:txBody>
          <a:bodyPr vert="horz" lIns="91142" tIns="45571" rIns="91142" bIns="45571" rtlCol="0"/>
          <a:lstStyle>
            <a:lvl1pPr algn="r">
              <a:defRPr sz="1200"/>
            </a:lvl1pPr>
          </a:lstStyle>
          <a:p>
            <a:fld id="{9FE6C617-5B7E-400C-9016-78C73D466068}" type="datetimeFigureOut">
              <a:rPr lang="pt-BR" smtClean="0"/>
              <a:pPr/>
              <a:t>05/10/2018</a:t>
            </a:fld>
            <a:endParaRPr lang="pt-BR"/>
          </a:p>
        </p:txBody>
      </p:sp>
      <p:sp>
        <p:nvSpPr>
          <p:cNvPr id="4" name="Espaço Reservado para Imagem de Slide 3"/>
          <p:cNvSpPr>
            <a:spLocks noGrp="1" noRot="1" noChangeAspect="1"/>
          </p:cNvSpPr>
          <p:nvPr>
            <p:ph type="sldImg" idx="2"/>
          </p:nvPr>
        </p:nvSpPr>
        <p:spPr>
          <a:xfrm>
            <a:off x="942975" y="744538"/>
            <a:ext cx="4973638" cy="3732212"/>
          </a:xfrm>
          <a:prstGeom prst="rect">
            <a:avLst/>
          </a:prstGeom>
          <a:noFill/>
          <a:ln w="12700">
            <a:solidFill>
              <a:prstClr val="black"/>
            </a:solidFill>
          </a:ln>
        </p:spPr>
        <p:txBody>
          <a:bodyPr vert="horz" lIns="91142" tIns="45571" rIns="91142" bIns="45571" rtlCol="0" anchor="ctr"/>
          <a:lstStyle/>
          <a:p>
            <a:endParaRPr lang="pt-BR"/>
          </a:p>
        </p:txBody>
      </p:sp>
      <p:sp>
        <p:nvSpPr>
          <p:cNvPr id="5" name="Espaço Reservado para Anotações 4"/>
          <p:cNvSpPr>
            <a:spLocks noGrp="1"/>
          </p:cNvSpPr>
          <p:nvPr>
            <p:ph type="body" sz="quarter" idx="3"/>
          </p:nvPr>
        </p:nvSpPr>
        <p:spPr>
          <a:xfrm>
            <a:off x="686423" y="4725637"/>
            <a:ext cx="5485157" cy="4475935"/>
          </a:xfrm>
          <a:prstGeom prst="rect">
            <a:avLst/>
          </a:prstGeom>
        </p:spPr>
        <p:txBody>
          <a:bodyPr vert="horz" lIns="91142" tIns="45571" rIns="91142" bIns="45571"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4" y="9447873"/>
            <a:ext cx="2972421" cy="497703"/>
          </a:xfrm>
          <a:prstGeom prst="rect">
            <a:avLst/>
          </a:prstGeom>
        </p:spPr>
        <p:txBody>
          <a:bodyPr vert="horz" lIns="91142" tIns="45571" rIns="91142" bIns="45571"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028" y="9447873"/>
            <a:ext cx="2972421" cy="497703"/>
          </a:xfrm>
          <a:prstGeom prst="rect">
            <a:avLst/>
          </a:prstGeom>
        </p:spPr>
        <p:txBody>
          <a:bodyPr vert="horz" lIns="91142" tIns="45571" rIns="91142" bIns="45571" rtlCol="0" anchor="b"/>
          <a:lstStyle>
            <a:lvl1pPr algn="r">
              <a:defRPr sz="1200"/>
            </a:lvl1pPr>
          </a:lstStyle>
          <a:p>
            <a:fld id="{66989581-9CBA-4B0F-A32F-F702C6A66946}" type="slidenum">
              <a:rPr lang="pt-BR" smtClean="0"/>
              <a:pPr/>
              <a:t>‹nº›</a:t>
            </a:fld>
            <a:endParaRPr lang="pt-BR"/>
          </a:p>
        </p:txBody>
      </p:sp>
    </p:spTree>
    <p:extLst>
      <p:ext uri="{BB962C8B-B14F-4D97-AF65-F5344CB8AC3E}">
        <p14:creationId xmlns:p14="http://schemas.microsoft.com/office/powerpoint/2010/main" val="88434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11422">
              <a:defRPr/>
            </a:pPr>
            <a:r>
              <a:rPr lang="pt-BR" dirty="0"/>
              <a:t>Apesar dos primórdios da administração ser registrados 4.000 a.c. com os </a:t>
            </a:r>
            <a:r>
              <a:rPr lang="pt-BR" dirty="0" err="1"/>
              <a:t>Egipios</a:t>
            </a:r>
            <a:r>
              <a:rPr lang="pt-BR" dirty="0"/>
              <a:t> (necessidade de planejar, organizar e controlar).</a:t>
            </a:r>
          </a:p>
          <a:p>
            <a:r>
              <a:rPr lang="pt-BR" dirty="0"/>
              <a:t>A administração é uma jovem ciência com pouco mais de 100 anos. Ela é um produto típico do século XX.  Embora o trabalho exista desde sempre na história da humanidade, as organizações e sua administração formam um capítulo a pouco tempo. A economia ela é gerida por organizações (seja fábrica ou o governo) e a ciência como administrador iniciou na Revolução Industrial, na medida que as pessoas se concentravam num local e a necessidade de divisão de tarefas e especialização do trabalho iniciou-se coma Revolução Industrial.</a:t>
            </a:r>
          </a:p>
          <a:p>
            <a:pPr defTabSz="911422">
              <a:defRPr/>
            </a:pPr>
            <a:r>
              <a:rPr lang="pt-BR" dirty="0" smtClean="0"/>
              <a:t>A Revolução Industrial criou o contexto industrial, tecnológico, social, político e econômico que permitiu o surgimento da teoria administrativa.</a:t>
            </a:r>
          </a:p>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5</a:t>
            </a:fld>
            <a:endParaRPr lang="pt-BR"/>
          </a:p>
        </p:txBody>
      </p:sp>
    </p:spTree>
    <p:extLst>
      <p:ext uri="{BB962C8B-B14F-4D97-AF65-F5344CB8AC3E}">
        <p14:creationId xmlns:p14="http://schemas.microsoft.com/office/powerpoint/2010/main" val="252822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análise das organizações dentro da abordagem múltipla envolvendo a interação entre a organização e o ambiente foi iniciada pelos estruturalistas. Na medida em que a análise organizacional começou a ser influenciada pela abordagem de sistemas abertos, aumentou a </a:t>
            </a:r>
            <a:r>
              <a:rPr lang="pt-BR" dirty="0" err="1"/>
              <a:t>enfase</a:t>
            </a:r>
            <a:r>
              <a:rPr lang="pt-BR" dirty="0"/>
              <a:t> do estudo do meio ambiente como base para a compreensão da eficácia da organização. A ênfase na análise ambiental ainda não produziu uma adequada sistematização e operacionalização dos conhecimentos acerca do ambiente. As organizações pouco sabem a respeito de seus ambientes.  </a:t>
            </a: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6</a:t>
            </a:fld>
            <a:endParaRPr lang="pt-BR"/>
          </a:p>
        </p:txBody>
      </p:sp>
    </p:spTree>
    <p:extLst>
      <p:ext uri="{BB962C8B-B14F-4D97-AF65-F5344CB8AC3E}">
        <p14:creationId xmlns:p14="http://schemas.microsoft.com/office/powerpoint/2010/main" val="258308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r>
              <a:rPr lang="pt-PT" b="1" dirty="0" smtClean="0"/>
              <a:t>LES 107 – Teoria Geral da Administração</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
        <p:nvSpPr>
          <p:cNvPr id="7" name="CaixaDeTexto 6"/>
          <p:cNvSpPr txBox="1"/>
          <p:nvPr userDrawn="1"/>
        </p:nvSpPr>
        <p:spPr>
          <a:xfrm>
            <a:off x="1617" y="6488668"/>
            <a:ext cx="6083076" cy="369332"/>
          </a:xfrm>
          <a:prstGeom prst="rect">
            <a:avLst/>
          </a:prstGeom>
          <a:noFill/>
        </p:spPr>
        <p:txBody>
          <a:bodyPr wrap="none" rtlCol="0">
            <a:spAutoFit/>
          </a:bodyPr>
          <a:lstStyle/>
          <a:p>
            <a:r>
              <a:rPr lang="pt-PT" sz="1800" b="1" kern="1200" dirty="0" smtClean="0">
                <a:solidFill>
                  <a:schemeClr val="tx1"/>
                </a:solidFill>
                <a:effectLst/>
                <a:latin typeface="+mn-lt"/>
                <a:ea typeface="+mn-ea"/>
                <a:cs typeface="+mn-cs"/>
              </a:rPr>
              <a:t>LES 107 – Teoria Geral da Administração – Teoria</a:t>
            </a:r>
            <a:r>
              <a:rPr lang="pt-PT" sz="1800" b="1" kern="1200" baseline="0" dirty="0" smtClean="0">
                <a:solidFill>
                  <a:schemeClr val="tx1"/>
                </a:solidFill>
                <a:effectLst/>
                <a:latin typeface="+mn-lt"/>
                <a:ea typeface="+mn-ea"/>
                <a:cs typeface="+mn-cs"/>
              </a:rPr>
              <a:t> dos Sistemas</a:t>
            </a:r>
            <a:endParaRPr lang="pt-B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63A9A7CB-BEE6-4F99-898E-913F06E8E125}" type="datetime1">
              <a:rPr lang="en-US" smtClean="0"/>
              <a:pPr/>
              <a:t>10/5/2018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BEE1B38-C5EB-4D66-9137-0AFE9CDEDE8F}" type="datetime1">
              <a:rPr lang="en-US" smtClean="0"/>
              <a:pPr/>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327B613C-1AD7-49D3-885D-F654C5CDBAA6}" type="datetime1">
              <a:rPr lang="en-US" smtClean="0"/>
              <a:pPr/>
              <a:t>10/5/2018</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‹nº›</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10/5/2018</a:t>
            </a:fld>
            <a:endParaRPr lang="en-US" dirty="0"/>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1HPfw4HY_m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7XdPBwyymDc"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http://a1055.g.akamai.net/f/1055/1401/5h/search.barnesandnoble.com/gresources/bnexplorer/icon_read_chapter1.gif" TargetMode="External"/><Relationship Id="rId5" Type="http://schemas.openxmlformats.org/officeDocument/2006/relationships/image" Target="../media/image16.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8.bin"/><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wmf"/><Relationship Id="rId5" Type="http://schemas.openxmlformats.org/officeDocument/2006/relationships/oleObject" Target="../embeddings/oleObject10.bin"/><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wmf"/><Relationship Id="rId5" Type="http://schemas.openxmlformats.org/officeDocument/2006/relationships/oleObject" Target="../embeddings/oleObject14.bin"/><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http://a1055.g.akamai.net/f/1055/1401/5h/search.barnesandnoble.com/gresources/bnexplorer/icon_read_review1.gi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6.wmf"/><Relationship Id="rId5" Type="http://schemas.openxmlformats.org/officeDocument/2006/relationships/oleObject" Target="../embeddings/oleObject17.bin"/><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6.wmf"/><Relationship Id="rId5" Type="http://schemas.openxmlformats.org/officeDocument/2006/relationships/oleObject" Target="../embeddings/oleObject19.bin"/><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http://a1055.g.akamai.net/f/1055/1401/5h/search.barnesandnoble.com/gresources/bnexplorer/icon_read_chapter1.gif" TargetMode="External"/><Relationship Id="rId5" Type="http://schemas.openxmlformats.org/officeDocument/2006/relationships/image" Target="../media/image16.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http://a1055.g.akamai.net/f/1055/1401/5h/search.barnesandnoble.com/gresources/bnexplorer/icon_read_review1.gif"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722313" y="5062537"/>
            <a:ext cx="7659687" cy="1168400"/>
          </a:xfrm>
        </p:spPr>
        <p:txBody>
          <a:bodyPr/>
          <a:lstStyle/>
          <a:p>
            <a:r>
              <a:rPr lang="pt-BR" dirty="0" smtClean="0"/>
              <a:t>Organização do </a:t>
            </a:r>
            <a:r>
              <a:rPr lang="pt-BR" dirty="0" smtClean="0"/>
              <a:t>trabalho</a:t>
            </a:r>
            <a:br>
              <a:rPr lang="pt-BR" dirty="0" smtClean="0"/>
            </a:br>
            <a:r>
              <a:rPr lang="pt-BR" dirty="0" smtClean="0"/>
              <a:t>VEJA O CALENDÁRIO DE APRESENTAÇÕES</a:t>
            </a:r>
            <a:endParaRPr lang="pt-BR" dirty="0"/>
          </a:p>
        </p:txBody>
      </p:sp>
      <p:sp>
        <p:nvSpPr>
          <p:cNvPr id="6" name="Espaço Reservado para Texto 5"/>
          <p:cNvSpPr>
            <a:spLocks noGrp="1"/>
          </p:cNvSpPr>
          <p:nvPr>
            <p:ph type="body" idx="1"/>
          </p:nvPr>
        </p:nvSpPr>
        <p:spPr>
          <a:xfrm>
            <a:off x="722313" y="3429000"/>
            <a:ext cx="6135687" cy="1633538"/>
          </a:xfrm>
        </p:spPr>
        <p:txBody>
          <a:bodyPr/>
          <a:lstStyle/>
          <a:p>
            <a:r>
              <a:rPr lang="pt-BR" dirty="0" smtClean="0"/>
              <a:t>APRESENTAÇÃO</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a:t>
            </a:fld>
            <a:endParaRPr lang="en-US"/>
          </a:p>
        </p:txBody>
      </p:sp>
    </p:spTree>
    <p:extLst>
      <p:ext uri="{BB962C8B-B14F-4D97-AF65-F5344CB8AC3E}">
        <p14:creationId xmlns:p14="http://schemas.microsoft.com/office/powerpoint/2010/main" val="2540043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Visão sistêmica</a:t>
            </a:r>
            <a:endParaRPr lang="en-US" dirty="0"/>
          </a:p>
        </p:txBody>
      </p:sp>
      <p:sp>
        <p:nvSpPr>
          <p:cNvPr id="6" name="Espaço Reservado para Conteúdo 5"/>
          <p:cNvSpPr>
            <a:spLocks noGrp="1"/>
          </p:cNvSpPr>
          <p:nvPr>
            <p:ph idx="1"/>
          </p:nvPr>
        </p:nvSpPr>
        <p:spPr>
          <a:xfrm>
            <a:off x="539552" y="2348880"/>
            <a:ext cx="7620000" cy="1324744"/>
          </a:xfrm>
        </p:spPr>
        <p:txBody>
          <a:bodyPr/>
          <a:lstStyle/>
          <a:p>
            <a:pPr marL="114300" indent="0">
              <a:buNone/>
            </a:pPr>
            <a:r>
              <a:rPr lang="pt-BR" dirty="0" smtClean="0"/>
              <a:t>VER:</a:t>
            </a:r>
          </a:p>
          <a:p>
            <a:pPr marL="114300" indent="0">
              <a:buNone/>
            </a:pPr>
            <a:endParaRPr lang="pt-BR" dirty="0" smtClean="0"/>
          </a:p>
          <a:p>
            <a:r>
              <a:rPr lang="pt-BR" dirty="0" smtClean="0"/>
              <a:t>Fonte</a:t>
            </a:r>
            <a:r>
              <a:rPr lang="pt-BR" dirty="0"/>
              <a:t>: https://www.youtube.com/watch?v=K5KAoNbhhcQ</a:t>
            </a:r>
          </a:p>
          <a:p>
            <a:endParaRPr lang="en-US"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10</a:t>
            </a:fld>
            <a:endParaRPr lang="en-US"/>
          </a:p>
        </p:txBody>
      </p:sp>
      <p:sp>
        <p:nvSpPr>
          <p:cNvPr id="3" name="CaixaDeTexto 2"/>
          <p:cNvSpPr txBox="1"/>
          <p:nvPr/>
        </p:nvSpPr>
        <p:spPr>
          <a:xfrm>
            <a:off x="4499992" y="4581128"/>
            <a:ext cx="1491755" cy="369332"/>
          </a:xfrm>
          <a:prstGeom prst="rect">
            <a:avLst/>
          </a:prstGeom>
          <a:noFill/>
        </p:spPr>
        <p:txBody>
          <a:bodyPr wrap="none" rtlCol="0">
            <a:spAutoFit/>
          </a:bodyPr>
          <a:lstStyle/>
          <a:p>
            <a:r>
              <a:rPr lang="pt-BR" dirty="0" smtClean="0"/>
              <a:t>Até 5 minutos</a:t>
            </a:r>
            <a:endParaRPr lang="pt-BR" dirty="0"/>
          </a:p>
        </p:txBody>
      </p:sp>
    </p:spTree>
    <p:extLst>
      <p:ext uri="{BB962C8B-B14F-4D97-AF65-F5344CB8AC3E}">
        <p14:creationId xmlns:p14="http://schemas.microsoft.com/office/powerpoint/2010/main" val="604305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VER A TGA - SISTEMAS</a:t>
            </a:r>
            <a:endParaRPr lang="pt-BR" dirty="0"/>
          </a:p>
        </p:txBody>
      </p:sp>
      <p:sp>
        <p:nvSpPr>
          <p:cNvPr id="3" name="Espaço Reservado para Conteúdo 2"/>
          <p:cNvSpPr>
            <a:spLocks noGrp="1"/>
          </p:cNvSpPr>
          <p:nvPr>
            <p:ph idx="1"/>
          </p:nvPr>
        </p:nvSpPr>
        <p:spPr/>
        <p:txBody>
          <a:bodyPr/>
          <a:lstStyle/>
          <a:p>
            <a:r>
              <a:rPr lang="pt-BR" dirty="0">
                <a:hlinkClick r:id="rId2"/>
              </a:rPr>
              <a:t>https://</a:t>
            </a:r>
            <a:r>
              <a:rPr lang="pt-BR" dirty="0" smtClean="0">
                <a:hlinkClick r:id="rId2"/>
              </a:rPr>
              <a:t>www.youtube.com/watch?v=1HPfw4HY_m4</a:t>
            </a:r>
            <a:endParaRPr lang="pt-BR" dirty="0" smtClean="0"/>
          </a:p>
          <a:p>
            <a:endParaRPr lang="pt-BR" dirty="0"/>
          </a:p>
          <a:p>
            <a:r>
              <a:rPr lang="pt-BR" dirty="0" smtClean="0"/>
              <a:t>A partir de 15 minutos</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181226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12</a:t>
            </a:fld>
            <a:endParaRPr lang="en-US"/>
          </a:p>
        </p:txBody>
      </p:sp>
      <p:sp>
        <p:nvSpPr>
          <p:cNvPr id="3" name="Rectangle 2"/>
          <p:cNvSpPr txBox="1">
            <a:spLocks noChangeArrowheads="1"/>
          </p:cNvSpPr>
          <p:nvPr/>
        </p:nvSpPr>
        <p:spPr>
          <a:xfrm>
            <a:off x="457200" y="274638"/>
            <a:ext cx="82296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pt-BR" altLang="en-US" sz="4000" smtClean="0"/>
              <a:t>TEORIA GERAL DE SISTEMAS</a:t>
            </a:r>
            <a:endParaRPr lang="pt-BR" altLang="en-US" sz="4000"/>
          </a:p>
        </p:txBody>
      </p:sp>
      <p:sp>
        <p:nvSpPr>
          <p:cNvPr id="4" name="Rectangle 3"/>
          <p:cNvSpPr txBox="1">
            <a:spLocks noChangeArrowheads="1"/>
          </p:cNvSpPr>
          <p:nvPr/>
        </p:nvSpPr>
        <p:spPr>
          <a:xfrm>
            <a:off x="1" y="1600200"/>
            <a:ext cx="7740352" cy="52578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609600" indent="-609600" algn="just">
              <a:lnSpc>
                <a:spcPct val="90000"/>
              </a:lnSpc>
            </a:pPr>
            <a:r>
              <a:rPr lang="pt-BR" altLang="en-US" sz="2800" dirty="0" smtClean="0"/>
              <a:t>O conceito de sistema proporciona uma visão compreensiva, abrangente, holística (as totalidades representam mais que a soma de suas partes) e </a:t>
            </a:r>
            <a:r>
              <a:rPr lang="pt-BR" altLang="en-US" sz="2800" dirty="0" err="1" smtClean="0"/>
              <a:t>gestáltica</a:t>
            </a:r>
            <a:r>
              <a:rPr lang="pt-BR" altLang="en-US" sz="2800" dirty="0" smtClean="0"/>
              <a:t> (o todo é maior que a soma das partes) de um conjunto de coisas complexas, dando-lhes uma configuração e identidade total.</a:t>
            </a:r>
          </a:p>
          <a:p>
            <a:pPr marL="609600" indent="-609600">
              <a:lnSpc>
                <a:spcPct val="90000"/>
              </a:lnSpc>
            </a:pPr>
            <a:endParaRPr lang="pt-BR" altLang="en-US" dirty="0" smtClean="0"/>
          </a:p>
          <a:p>
            <a:pPr marL="609600" indent="-609600">
              <a:lnSpc>
                <a:spcPct val="90000"/>
              </a:lnSpc>
            </a:pPr>
            <a:r>
              <a:rPr lang="pt-BR" altLang="en-US" i="1" dirty="0" smtClean="0"/>
              <a:t>“Pensar globalmente, agir localmente.”(Capra, 1996)</a:t>
            </a:r>
            <a:endParaRPr lang="pt-BR" altLang="en-US" i="1" dirty="0"/>
          </a:p>
        </p:txBody>
      </p:sp>
    </p:spTree>
    <p:extLst>
      <p:ext uri="{BB962C8B-B14F-4D97-AF65-F5344CB8AC3E}">
        <p14:creationId xmlns:p14="http://schemas.microsoft.com/office/powerpoint/2010/main" val="596882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13</a:t>
            </a:fld>
            <a:endParaRPr lang="en-US"/>
          </a:p>
        </p:txBody>
      </p:sp>
      <p:sp>
        <p:nvSpPr>
          <p:cNvPr id="3" name="Rectangle 2"/>
          <p:cNvSpPr txBox="1">
            <a:spLocks noChangeArrowheads="1"/>
          </p:cNvSpPr>
          <p:nvPr/>
        </p:nvSpPr>
        <p:spPr>
          <a:xfrm>
            <a:off x="1177280" y="485800"/>
            <a:ext cx="6491064"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pt-BR" altLang="en-US" sz="4000" dirty="0" smtClean="0"/>
              <a:t>TEORIA GERAL DE SISTEMAS</a:t>
            </a:r>
            <a:endParaRPr lang="pt-BR" altLang="en-US" sz="4000" dirty="0"/>
          </a:p>
        </p:txBody>
      </p:sp>
      <p:sp>
        <p:nvSpPr>
          <p:cNvPr id="4" name="Rectangle 3"/>
          <p:cNvSpPr txBox="1">
            <a:spLocks noChangeArrowheads="1"/>
          </p:cNvSpPr>
          <p:nvPr/>
        </p:nvSpPr>
        <p:spPr>
          <a:xfrm>
            <a:off x="468660" y="1417638"/>
            <a:ext cx="7561535" cy="52578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609600" indent="-609600">
              <a:buFontTx/>
              <a:buNone/>
            </a:pPr>
            <a:r>
              <a:rPr lang="pt-BR" altLang="en-US" sz="2800" b="1" dirty="0" smtClean="0"/>
              <a:t>A teoria de sistemas penetrou rapidamente na teoria administrativa por duas razões (CHIAVENATO, 1993):</a:t>
            </a:r>
          </a:p>
          <a:p>
            <a:pPr marL="990600" lvl="1" indent="-533400"/>
            <a:r>
              <a:rPr lang="pt-BR" altLang="en-US" sz="2800" dirty="0" smtClean="0"/>
              <a:t>A necessidade de integração maior das teorias que precederam.</a:t>
            </a:r>
          </a:p>
          <a:p>
            <a:pPr marL="990600" lvl="1" indent="-533400"/>
            <a:r>
              <a:rPr lang="pt-BR" altLang="en-US" sz="2800" dirty="0" smtClean="0"/>
              <a:t>A tecnologia da informação trouxe imensas possibilidades de desenvolvimento e operacionalização de ideias que convergiram para uma teoria de sistemas aplicada à administração.</a:t>
            </a:r>
            <a:endParaRPr lang="pt-BR" altLang="en-US" sz="2800" dirty="0"/>
          </a:p>
        </p:txBody>
      </p:sp>
    </p:spTree>
    <p:extLst>
      <p:ext uri="{BB962C8B-B14F-4D97-AF65-F5344CB8AC3E}">
        <p14:creationId xmlns:p14="http://schemas.microsoft.com/office/powerpoint/2010/main" val="170609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14</a:t>
            </a:fld>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6" y="836712"/>
            <a:ext cx="8300899"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a:xfrm>
            <a:off x="503510" y="4077072"/>
            <a:ext cx="7391400" cy="14192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buFontTx/>
              <a:buNone/>
            </a:pPr>
            <a:r>
              <a:rPr lang="pt-BR" altLang="en-US" sz="2800" b="1" i="1"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55000" endA="300" endPos="45500" dir="5400000" sy="-100000" algn="bl" rotWithShape="0"/>
                </a:effectLst>
                <a:cs typeface="Times New Roman" pitchFamily="18" charset="0"/>
              </a:rPr>
              <a:t>• O aspecto mais importante do conceito de sistema é a ideia de um conjunto de elementos interligados para formar um todo.</a:t>
            </a:r>
          </a:p>
          <a:p>
            <a:endParaRPr lang="pt-BR" altLang="en-US" sz="2800" dirty="0"/>
          </a:p>
        </p:txBody>
      </p:sp>
    </p:spTree>
    <p:extLst>
      <p:ext uri="{BB962C8B-B14F-4D97-AF65-F5344CB8AC3E}">
        <p14:creationId xmlns:p14="http://schemas.microsoft.com/office/powerpoint/2010/main" val="2934528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de cantos arredondados 8"/>
          <p:cNvSpPr/>
          <p:nvPr/>
        </p:nvSpPr>
        <p:spPr>
          <a:xfrm>
            <a:off x="1043608" y="5841268"/>
            <a:ext cx="640871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15</a:t>
            </a:fld>
            <a:endParaRPr lang="en-US"/>
          </a:p>
        </p:txBody>
      </p:sp>
      <p:grpSp>
        <p:nvGrpSpPr>
          <p:cNvPr id="3" name="Grupo 2"/>
          <p:cNvGrpSpPr/>
          <p:nvPr/>
        </p:nvGrpSpPr>
        <p:grpSpPr>
          <a:xfrm>
            <a:off x="309409" y="137725"/>
            <a:ext cx="2282727" cy="679164"/>
            <a:chOff x="-41783" y="0"/>
            <a:chExt cx="2282727" cy="679164"/>
          </a:xfrm>
        </p:grpSpPr>
        <p:sp>
          <p:nvSpPr>
            <p:cNvPr id="7" name="Arredondar Retângulo no Mesmo Canto Lateral 6"/>
            <p:cNvSpPr/>
            <p:nvPr/>
          </p:nvSpPr>
          <p:spPr>
            <a:xfrm>
              <a:off x="-41783" y="0"/>
              <a:ext cx="2282727" cy="679164"/>
            </a:xfrm>
            <a:prstGeom prst="round2SameRect">
              <a:avLst>
                <a:gd name="adj1" fmla="val 16670"/>
                <a:gd name="adj2" fmla="val 0"/>
              </a:avLst>
            </a:pr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8" name="Arredondar Retângulo no Mesmo Canto Lateral 4"/>
            <p:cNvSpPr/>
            <p:nvPr/>
          </p:nvSpPr>
          <p:spPr>
            <a:xfrm>
              <a:off x="-8623" y="33160"/>
              <a:ext cx="2216407" cy="64600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34290" tIns="34290" rIns="34290" bIns="34290" numCol="1" spcCol="1270" anchor="ctr" anchorCtr="0">
              <a:noAutofit/>
            </a:bodyPr>
            <a:lstStyle/>
            <a:p>
              <a:pPr lvl="0" algn="just" defTabSz="800100">
                <a:lnSpc>
                  <a:spcPct val="90000"/>
                </a:lnSpc>
                <a:spcBef>
                  <a:spcPct val="0"/>
                </a:spcBef>
                <a:spcAft>
                  <a:spcPct val="35000"/>
                </a:spcAft>
              </a:pPr>
              <a:r>
                <a:rPr lang="pt-BR" sz="1800" b="1" kern="1200" dirty="0" smtClean="0">
                  <a:solidFill>
                    <a:schemeClr val="tx1"/>
                  </a:solidFill>
                  <a:effectLst>
                    <a:outerShdw blurRad="38100" dist="38100" dir="2700000" algn="tl">
                      <a:srgbClr val="000000">
                        <a:alpha val="43137"/>
                      </a:srgbClr>
                    </a:outerShdw>
                  </a:effectLst>
                  <a:latin typeface="+mn-lt"/>
                </a:rPr>
                <a:t>SISTÊMICA</a:t>
              </a:r>
              <a:endParaRPr lang="pt-BR" sz="1600" b="1" kern="1200" dirty="0">
                <a:solidFill>
                  <a:schemeClr val="tx1"/>
                </a:solidFill>
                <a:effectLst>
                  <a:outerShdw blurRad="38100" dist="38100" dir="2700000" algn="tl">
                    <a:srgbClr val="000000">
                      <a:alpha val="43137"/>
                    </a:srgbClr>
                  </a:outerShdw>
                </a:effectLst>
                <a:latin typeface="+mn-lt"/>
              </a:endParaRPr>
            </a:p>
          </p:txBody>
        </p:sp>
      </p:grpSp>
      <p:grpSp>
        <p:nvGrpSpPr>
          <p:cNvPr id="4" name="Grupo 3"/>
          <p:cNvGrpSpPr/>
          <p:nvPr/>
        </p:nvGrpSpPr>
        <p:grpSpPr>
          <a:xfrm>
            <a:off x="348931" y="841008"/>
            <a:ext cx="8039493" cy="5756343"/>
            <a:chOff x="77504" y="727059"/>
            <a:chExt cx="7981895" cy="4464495"/>
          </a:xfrm>
        </p:grpSpPr>
        <p:sp>
          <p:nvSpPr>
            <p:cNvPr id="5" name="Retângulo 4"/>
            <p:cNvSpPr/>
            <p:nvPr/>
          </p:nvSpPr>
          <p:spPr>
            <a:xfrm>
              <a:off x="77504" y="727059"/>
              <a:ext cx="7981895" cy="2634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tângulo 5"/>
            <p:cNvSpPr/>
            <p:nvPr/>
          </p:nvSpPr>
          <p:spPr>
            <a:xfrm>
              <a:off x="426550" y="943082"/>
              <a:ext cx="7632849" cy="42484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171450" lvl="1" indent="0" algn="just" defTabSz="711200">
                <a:lnSpc>
                  <a:spcPct val="90000"/>
                </a:lnSpc>
                <a:spcBef>
                  <a:spcPct val="0"/>
                </a:spcBef>
                <a:spcAft>
                  <a:spcPct val="15000"/>
                </a:spcAft>
                <a:buChar char="••"/>
              </a:pPr>
              <a:r>
                <a:rPr lang="pt-BR" sz="2000" b="1" kern="1200" dirty="0" smtClean="0">
                  <a:solidFill>
                    <a:schemeClr val="tx1"/>
                  </a:solidFill>
                </a:rPr>
                <a:t> Tecnologia e Administração (Criando a Infraestrutura da Empresa): </a:t>
              </a:r>
              <a:r>
                <a:rPr lang="pt-BR" dirty="0" smtClean="0"/>
                <a:t>A </a:t>
              </a:r>
              <a:r>
                <a:rPr lang="pt-BR" dirty="0"/>
                <a:t>tecnologia sempre influenciou poderosamente o funcionamento das organizações a partir da Revolução Industrial. Todavia, foi a invenção do computador na segunda metade do século XX que permitiu que as organizações passassem a apresentar as atuais características de automatização</a:t>
              </a:r>
              <a:r>
                <a:rPr lang="pt-BR" u="sng" dirty="0"/>
                <a:t>.</a:t>
              </a:r>
              <a:r>
                <a:rPr lang="pt-BR" b="1" u="sng" dirty="0">
                  <a:solidFill>
                    <a:srgbClr val="FF0000"/>
                  </a:solidFill>
                  <a:effectLst>
                    <a:outerShdw blurRad="38100" dist="38100" dir="2700000" algn="tl">
                      <a:srgbClr val="000000">
                        <a:alpha val="43137"/>
                      </a:srgbClr>
                    </a:outerShdw>
                  </a:effectLst>
                </a:rPr>
                <a:t> </a:t>
              </a:r>
              <a:r>
                <a:rPr lang="pt-BR" b="1" i="1" u="sng" dirty="0">
                  <a:solidFill>
                    <a:srgbClr val="FF0000"/>
                  </a:solidFill>
                  <a:effectLst>
                    <a:outerShdw blurRad="38100" dist="38100" dir="2700000" algn="tl">
                      <a:srgbClr val="000000">
                        <a:alpha val="43137"/>
                      </a:srgbClr>
                    </a:outerShdw>
                  </a:effectLst>
                </a:rPr>
                <a:t>O computador ofereceu as organizações a possibilidade de lidar com grandes números e com grandes e diferentes negócios simultaneamente a um custo muito baixo e com maior rapidez e absoluta confiabilidade</a:t>
              </a:r>
              <a:r>
                <a:rPr lang="pt-BR" b="1" i="1" dirty="0" smtClean="0">
                  <a:solidFill>
                    <a:srgbClr val="FF0000"/>
                  </a:solidFill>
                  <a:effectLst>
                    <a:outerShdw blurRad="38100" dist="38100" dir="2700000" algn="tl">
                      <a:srgbClr val="000000">
                        <a:alpha val="43137"/>
                      </a:srgbClr>
                    </a:outerShdw>
                  </a:effectLst>
                </a:rPr>
                <a:t>.</a:t>
              </a:r>
            </a:p>
            <a:p>
              <a:pPr marL="171450" lvl="1" indent="0" algn="just" defTabSz="711200">
                <a:lnSpc>
                  <a:spcPct val="90000"/>
                </a:lnSpc>
                <a:spcBef>
                  <a:spcPct val="0"/>
                </a:spcBef>
                <a:spcAft>
                  <a:spcPct val="15000"/>
                </a:spcAft>
              </a:pPr>
              <a:endParaRPr lang="pt-BR" b="1" dirty="0">
                <a:solidFill>
                  <a:srgbClr val="FF000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pt-BR" sz="2000" b="1" kern="1200" dirty="0" smtClean="0">
                  <a:solidFill>
                    <a:schemeClr val="tx1"/>
                  </a:solidFill>
                </a:rPr>
                <a:t> Teoria Matemática da Administração (Racionalizando as Decisões): </a:t>
              </a:r>
              <a:r>
                <a:rPr lang="pt-BR" sz="2000" kern="1200" dirty="0" smtClean="0">
                  <a:solidFill>
                    <a:schemeClr val="tx1"/>
                  </a:solidFill>
                </a:rPr>
                <a:t> </a:t>
              </a:r>
              <a:r>
                <a:rPr lang="pt-BR" dirty="0"/>
                <a:t>A TGA recebeu muitas contribuições da Matemática sob forma de modelos matemáticos para proporcionar soluções de problemas empresarias. Muitas decisões administrativas são tomadas com base em soluções contidas em equações matemáticas que simulam situações reais que obedecem a certas leis ou regularidades. A teoria matemática aplicada a solução dos problemas administrativos é conhecida como Pesquisa Operacional (PO). </a:t>
              </a:r>
              <a:endParaRPr lang="pt-BR" dirty="0" smtClean="0"/>
            </a:p>
            <a:p>
              <a:pPr marL="342900" indent="-342900">
                <a:buFont typeface="Arial" panose="020B0604020202020204" pitchFamily="34" charset="0"/>
                <a:buChar char="•"/>
              </a:pPr>
              <a:endParaRPr lang="pt-BR" dirty="0" smtClean="0"/>
            </a:p>
            <a:p>
              <a:pPr marL="342900" indent="-342900">
                <a:buFont typeface="Arial" panose="020B0604020202020204" pitchFamily="34" charset="0"/>
                <a:buChar char="•"/>
              </a:pPr>
              <a:endParaRPr lang="pt-BR" dirty="0" smtClean="0"/>
            </a:p>
            <a:p>
              <a:pPr marL="357188" lvl="1" indent="-179388" algn="just" defTabSz="711200">
                <a:lnSpc>
                  <a:spcPct val="90000"/>
                </a:lnSpc>
                <a:spcBef>
                  <a:spcPct val="0"/>
                </a:spcBef>
                <a:spcAft>
                  <a:spcPct val="15000"/>
                </a:spcAft>
                <a:buChar char="••"/>
              </a:pPr>
              <a:r>
                <a:rPr lang="pt-PT" sz="2000" b="1" kern="1200" dirty="0" smtClean="0">
                  <a:solidFill>
                    <a:schemeClr val="tx1"/>
                  </a:solidFill>
                  <a:cs typeface="Times New Roman" pitchFamily="18" charset="0"/>
                </a:rPr>
                <a:t>Teoria de Sistemas </a:t>
              </a:r>
              <a:r>
                <a:rPr lang="pt-BR" sz="2000" b="1" kern="1200" dirty="0" smtClean="0">
                  <a:solidFill>
                    <a:schemeClr val="tx1"/>
                  </a:solidFill>
                  <a:cs typeface="Times New Roman" pitchFamily="18" charset="0"/>
                </a:rPr>
                <a:t>(Ampliando as Fronteiras da Empresa)</a:t>
              </a:r>
              <a:endParaRPr lang="pt-BR" sz="2000" kern="1200" dirty="0">
                <a:solidFill>
                  <a:schemeClr val="tx1"/>
                </a:solidFill>
                <a:effectLst>
                  <a:outerShdw blurRad="38100" dist="38100" dir="2700000" algn="tl">
                    <a:srgbClr val="000000">
                      <a:alpha val="43137"/>
                    </a:srgbClr>
                  </a:outerShdw>
                </a:effectLst>
              </a:endParaRPr>
            </a:p>
            <a:p>
              <a:pPr marL="534988" lvl="1" indent="0" algn="just" defTabSz="711200">
                <a:lnSpc>
                  <a:spcPct val="90000"/>
                </a:lnSpc>
                <a:spcBef>
                  <a:spcPct val="0"/>
                </a:spcBef>
                <a:spcAft>
                  <a:spcPct val="15000"/>
                </a:spcAft>
              </a:pPr>
              <a:endParaRPr lang="pt-BR" sz="2000" kern="1200" dirty="0">
                <a:solidFill>
                  <a:schemeClr val="tx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91450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42" name="Object 2"/>
          <p:cNvGraphicFramePr>
            <a:graphicFrameLocks noChangeAspect="1"/>
          </p:cNvGraphicFramePr>
          <p:nvPr>
            <p:extLst/>
          </p:nvPr>
        </p:nvGraphicFramePr>
        <p:xfrm>
          <a:off x="0" y="71462"/>
          <a:ext cx="9144000" cy="6858000"/>
        </p:xfrm>
        <a:graphic>
          <a:graphicData uri="http://schemas.openxmlformats.org/presentationml/2006/ole">
            <mc:AlternateContent xmlns:mc="http://schemas.openxmlformats.org/markup-compatibility/2006">
              <mc:Choice xmlns:v="urn:schemas-microsoft-com:vml" Requires="v">
                <p:oleObj spid="_x0000_s19484"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146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45" name="Rectangle 5"/>
          <p:cNvSpPr>
            <a:spLocks noChangeArrowheads="1"/>
          </p:cNvSpPr>
          <p:nvPr/>
        </p:nvSpPr>
        <p:spPr bwMode="auto">
          <a:xfrm>
            <a:off x="1071563" y="755650"/>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dirty="0">
                <a:solidFill>
                  <a:srgbClr val="008000"/>
                </a:solidFill>
                <a:latin typeface="Tahoma" pitchFamily="34" charset="0"/>
                <a:cs typeface="Times New Roman" pitchFamily="18" charset="0"/>
              </a:rPr>
              <a:t>Caso Introdutório:</a:t>
            </a:r>
          </a:p>
          <a:p>
            <a:r>
              <a:rPr lang="pt-BR" altLang="en-US" sz="2800" b="1" dirty="0">
                <a:solidFill>
                  <a:srgbClr val="008000"/>
                </a:solidFill>
                <a:latin typeface="Tahoma" pitchFamily="34" charset="0"/>
                <a:cs typeface="Times New Roman" pitchFamily="18" charset="0"/>
              </a:rPr>
              <a:t>   A </a:t>
            </a:r>
            <a:r>
              <a:rPr lang="pt-BR" altLang="en-US" sz="2800" b="1" dirty="0" err="1">
                <a:solidFill>
                  <a:srgbClr val="008000"/>
                </a:solidFill>
                <a:latin typeface="Tahoma" pitchFamily="34" charset="0"/>
                <a:cs typeface="Times New Roman" pitchFamily="18" charset="0"/>
              </a:rPr>
              <a:t>MasterPeças</a:t>
            </a:r>
            <a:endParaRPr lang="pt-BR" altLang="en-US" sz="2800" b="1" dirty="0">
              <a:solidFill>
                <a:srgbClr val="008000"/>
              </a:solidFill>
              <a:latin typeface="Tahoma" pitchFamily="34" charset="0"/>
              <a:cs typeface="Times New Roman" pitchFamily="18" charset="0"/>
            </a:endParaRPr>
          </a:p>
        </p:txBody>
      </p:sp>
      <p:graphicFrame>
        <p:nvGraphicFramePr>
          <p:cNvPr id="522246" name="Object 6"/>
          <p:cNvGraphicFramePr>
            <a:graphicFrameLocks noChangeAspect="1"/>
          </p:cNvGraphicFramePr>
          <p:nvPr>
            <p:extLst/>
          </p:nvPr>
        </p:nvGraphicFramePr>
        <p:xfrm>
          <a:off x="288925" y="971550"/>
          <a:ext cx="782638" cy="681038"/>
        </p:xfrm>
        <a:graphic>
          <a:graphicData uri="http://schemas.openxmlformats.org/presentationml/2006/ole">
            <mc:AlternateContent xmlns:mc="http://schemas.openxmlformats.org/markup-compatibility/2006">
              <mc:Choice xmlns:v="urn:schemas-microsoft-com:vml" Requires="v">
                <p:oleObj spid="_x0000_s19485"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925" y="971550"/>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47" name="Oval 7"/>
          <p:cNvSpPr>
            <a:spLocks noChangeArrowheads="1"/>
          </p:cNvSpPr>
          <p:nvPr/>
        </p:nvSpPr>
        <p:spPr bwMode="auto">
          <a:xfrm>
            <a:off x="7843838" y="7143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473</a:t>
            </a:r>
          </a:p>
        </p:txBody>
      </p:sp>
      <p:sp>
        <p:nvSpPr>
          <p:cNvPr id="522248" name="Text Box 8"/>
          <p:cNvSpPr txBox="1">
            <a:spLocks noChangeArrowheads="1"/>
          </p:cNvSpPr>
          <p:nvPr/>
        </p:nvSpPr>
        <p:spPr bwMode="auto">
          <a:xfrm>
            <a:off x="801688" y="1628800"/>
            <a:ext cx="804545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dirty="0">
                <a:solidFill>
                  <a:srgbClr val="008000"/>
                </a:solidFill>
                <a:latin typeface="Verdana" pitchFamily="34" charset="0"/>
              </a:rPr>
              <a:t>      Maria Amália está muito ligada à revolução que está</a:t>
            </a:r>
          </a:p>
          <a:p>
            <a:r>
              <a:rPr lang="pt-BR" altLang="en-US" sz="2000" dirty="0">
                <a:solidFill>
                  <a:srgbClr val="008000"/>
                </a:solidFill>
                <a:latin typeface="Verdana" pitchFamily="34" charset="0"/>
              </a:rPr>
              <a:t>varrendo o mundo empresarial em busca da competitividade.</a:t>
            </a:r>
          </a:p>
          <a:p>
            <a:r>
              <a:rPr lang="pt-BR" altLang="en-US" sz="2000" dirty="0">
                <a:solidFill>
                  <a:srgbClr val="008000"/>
                </a:solidFill>
                <a:latin typeface="Verdana" pitchFamily="34" charset="0"/>
              </a:rPr>
              <a:t>       Ela é a Diretora Executiva da </a:t>
            </a:r>
            <a:r>
              <a:rPr lang="pt-BR" altLang="en-US" sz="2000" dirty="0" err="1">
                <a:solidFill>
                  <a:srgbClr val="008000"/>
                </a:solidFill>
                <a:latin typeface="Verdana" pitchFamily="34" charset="0"/>
              </a:rPr>
              <a:t>MasterPeças</a:t>
            </a:r>
            <a:r>
              <a:rPr lang="pt-BR" altLang="en-US" sz="2000" dirty="0">
                <a:solidFill>
                  <a:srgbClr val="008000"/>
                </a:solidFill>
                <a:latin typeface="Verdana" pitchFamily="34" charset="0"/>
              </a:rPr>
              <a:t>, empresa</a:t>
            </a:r>
          </a:p>
          <a:p>
            <a:r>
              <a:rPr lang="pt-BR" altLang="en-US" sz="2000" dirty="0">
                <a:solidFill>
                  <a:srgbClr val="008000"/>
                </a:solidFill>
                <a:latin typeface="Verdana" pitchFamily="34" charset="0"/>
              </a:rPr>
              <a:t>        dedicada à produção e comercialização de peças e</a:t>
            </a:r>
          </a:p>
          <a:p>
            <a:r>
              <a:rPr lang="pt-BR" altLang="en-US" sz="2000" dirty="0">
                <a:solidFill>
                  <a:srgbClr val="008000"/>
                </a:solidFill>
                <a:latin typeface="Verdana" pitchFamily="34" charset="0"/>
              </a:rPr>
              <a:t>        componentes para carros. Nos últimos cinco anos,</a:t>
            </a:r>
          </a:p>
          <a:p>
            <a:r>
              <a:rPr lang="pt-BR" altLang="en-US" sz="2000" dirty="0">
                <a:solidFill>
                  <a:srgbClr val="008000"/>
                </a:solidFill>
                <a:latin typeface="Verdana" pitchFamily="34" charset="0"/>
              </a:rPr>
              <a:t>     Maria Amália comandou um processo de reorganização </a:t>
            </a:r>
          </a:p>
          <a:p>
            <a:r>
              <a:rPr lang="pt-BR" altLang="en-US" sz="2000" dirty="0">
                <a:solidFill>
                  <a:srgbClr val="008000"/>
                </a:solidFill>
                <a:latin typeface="Verdana" pitchFamily="34" charset="0"/>
              </a:rPr>
              <a:t>    da empresa no sentido de tirar as gorduras (muita gente</a:t>
            </a:r>
          </a:p>
          <a:p>
            <a:r>
              <a:rPr lang="pt-BR" altLang="en-US" sz="2000" dirty="0">
                <a:solidFill>
                  <a:srgbClr val="008000"/>
                </a:solidFill>
                <a:latin typeface="Verdana" pitchFamily="34" charset="0"/>
              </a:rPr>
              <a:t>   e muitos recursos) que se acumularam em seus processos</a:t>
            </a:r>
          </a:p>
          <a:p>
            <a:r>
              <a:rPr lang="pt-BR" altLang="en-US" sz="2000" dirty="0">
                <a:solidFill>
                  <a:srgbClr val="008000"/>
                </a:solidFill>
                <a:latin typeface="Verdana" pitchFamily="34" charset="0"/>
              </a:rPr>
              <a:t>     de negócios e aumentar a eficácia e competitividade da</a:t>
            </a:r>
          </a:p>
          <a:p>
            <a:r>
              <a:rPr lang="pt-BR" altLang="en-US" sz="2000" dirty="0">
                <a:solidFill>
                  <a:srgbClr val="008000"/>
                </a:solidFill>
                <a:latin typeface="Verdana" pitchFamily="34" charset="0"/>
              </a:rPr>
              <a:t>     empresa. Para tanto, precisa enfatizar a visão sistêmica</a:t>
            </a:r>
          </a:p>
          <a:p>
            <a:r>
              <a:rPr lang="pt-BR" altLang="en-US" sz="2000" dirty="0">
                <a:solidFill>
                  <a:srgbClr val="008000"/>
                </a:solidFill>
                <a:latin typeface="Verdana" pitchFamily="34" charset="0"/>
              </a:rPr>
              <a:t>           do negócio e buscar maior integração entre os</a:t>
            </a:r>
          </a:p>
          <a:p>
            <a:r>
              <a:rPr lang="pt-BR" altLang="en-US" sz="2000" dirty="0">
                <a:solidFill>
                  <a:srgbClr val="008000"/>
                </a:solidFill>
                <a:latin typeface="Verdana" pitchFamily="34" charset="0"/>
              </a:rPr>
              <a:t>   departamentos e aumentar a agilidade na criação e oferta</a:t>
            </a:r>
          </a:p>
          <a:p>
            <a:r>
              <a:rPr lang="pt-BR" altLang="en-US" sz="2000" dirty="0">
                <a:solidFill>
                  <a:srgbClr val="008000"/>
                </a:solidFill>
                <a:latin typeface="Verdana" pitchFamily="34" charset="0"/>
              </a:rPr>
              <a:t>			de novos produtos.</a:t>
            </a:r>
          </a:p>
          <a:p>
            <a:endParaRPr lang="pt-BR" altLang="en-US" sz="2000" dirty="0">
              <a:solidFill>
                <a:srgbClr val="008000"/>
              </a:solidFill>
              <a:latin typeface="Verdana" pitchFamily="34" charset="0"/>
            </a:endParaRPr>
          </a:p>
          <a:p>
            <a:r>
              <a:rPr lang="pt-BR" altLang="en-US" sz="2000" dirty="0">
                <a:solidFill>
                  <a:srgbClr val="008000"/>
                </a:solidFill>
                <a:latin typeface="Verdana" pitchFamily="34" charset="0"/>
              </a:rPr>
              <a:t>		  </a:t>
            </a:r>
            <a:r>
              <a:rPr lang="pt-BR" altLang="en-US" sz="2000" b="1" dirty="0">
                <a:solidFill>
                  <a:srgbClr val="008000"/>
                </a:solidFill>
                <a:latin typeface="Verdana" pitchFamily="34" charset="0"/>
              </a:rPr>
              <a:t>Como você poderia ajudá-la?</a:t>
            </a:r>
          </a:p>
        </p:txBody>
      </p:sp>
    </p:spTree>
    <p:extLst>
      <p:ext uri="{BB962C8B-B14F-4D97-AF65-F5344CB8AC3E}">
        <p14:creationId xmlns:p14="http://schemas.microsoft.com/office/powerpoint/2010/main" val="3470081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341784"/>
            <a:ext cx="7620000" cy="1143000"/>
          </a:xfrm>
        </p:spPr>
        <p:txBody>
          <a:bodyPr/>
          <a:lstStyle/>
          <a:p>
            <a:pPr marL="357188" lvl="0" indent="-179388"/>
            <a:r>
              <a:rPr lang="pt-PT" sz="4000" b="1" dirty="0">
                <a:cs typeface="Times New Roman" pitchFamily="18" charset="0"/>
              </a:rPr>
              <a:t>Teoria de Sistemas </a:t>
            </a:r>
            <a:r>
              <a:rPr lang="pt-PT" sz="4000" b="1" dirty="0" smtClean="0">
                <a:cs typeface="Times New Roman" pitchFamily="18" charset="0"/>
              </a:rPr>
              <a:t/>
            </a:r>
            <a:br>
              <a:rPr lang="pt-PT" sz="4000" b="1" dirty="0" smtClean="0">
                <a:cs typeface="Times New Roman" pitchFamily="18" charset="0"/>
              </a:rPr>
            </a:br>
            <a:r>
              <a:rPr lang="pt-BR" sz="3200" b="1" dirty="0" smtClean="0">
                <a:cs typeface="Times New Roman" pitchFamily="18" charset="0"/>
              </a:rPr>
              <a:t>(</a:t>
            </a:r>
            <a:r>
              <a:rPr lang="pt-BR" sz="3200" b="1" dirty="0">
                <a:cs typeface="Times New Roman" pitchFamily="18" charset="0"/>
              </a:rPr>
              <a:t>Ampliando as Fronteiras da Empresa)</a:t>
            </a:r>
            <a:endParaRPr lang="pt-BR" sz="3200" dirty="0">
              <a:effectLst>
                <a:outerShdw blurRad="38100" dist="38100" dir="2700000" algn="tl">
                  <a:srgbClr val="000000">
                    <a:alpha val="43137"/>
                  </a:srgbClr>
                </a:outerShdw>
              </a:effectLst>
            </a:endParaRPr>
          </a:p>
        </p:txBody>
      </p:sp>
      <p:sp>
        <p:nvSpPr>
          <p:cNvPr id="6" name="Espaço Reservado para Conteúdo 5"/>
          <p:cNvSpPr>
            <a:spLocks noGrp="1"/>
          </p:cNvSpPr>
          <p:nvPr>
            <p:ph idx="1"/>
          </p:nvPr>
        </p:nvSpPr>
        <p:spPr>
          <a:xfrm>
            <a:off x="467544" y="1772816"/>
            <a:ext cx="7620000" cy="4800600"/>
          </a:xfrm>
        </p:spPr>
        <p:txBody>
          <a:bodyPr>
            <a:normAutofit/>
          </a:bodyPr>
          <a:lstStyle/>
          <a:p>
            <a:pPr algn="just"/>
            <a:r>
              <a:rPr lang="pt-BR" dirty="0" smtClean="0"/>
              <a:t>Início da década de 60.</a:t>
            </a:r>
          </a:p>
          <a:p>
            <a:pPr marL="357188" lvl="0" indent="-179388" algn="just"/>
            <a:r>
              <a:rPr lang="pt-BR" dirty="0" smtClean="0"/>
              <a:t>A </a:t>
            </a:r>
            <a:r>
              <a:rPr lang="pt-BR" dirty="0"/>
              <a:t>TGS não busca solucionar </a:t>
            </a:r>
            <a:r>
              <a:rPr lang="pt-BR" dirty="0" smtClean="0"/>
              <a:t>problemas, </a:t>
            </a:r>
            <a:r>
              <a:rPr lang="pt-BR" dirty="0"/>
              <a:t>mas produzir teorias e formulações conceituais para aplicações na realidade empírica. </a:t>
            </a:r>
            <a:endParaRPr lang="pt-BR" dirty="0" smtClean="0"/>
          </a:p>
          <a:p>
            <a:pPr lvl="1" algn="just"/>
            <a:r>
              <a:rPr lang="pt-BR" b="1" i="1" dirty="0" smtClean="0">
                <a:solidFill>
                  <a:srgbClr val="FF0000"/>
                </a:solidFill>
                <a:latin typeface="Verdana" pitchFamily="34" charset="0"/>
              </a:rPr>
              <a:t>A </a:t>
            </a:r>
            <a:r>
              <a:rPr lang="pt-BR" b="1" i="1" dirty="0">
                <a:solidFill>
                  <a:srgbClr val="FF0000"/>
                </a:solidFill>
                <a:latin typeface="Verdana" pitchFamily="34" charset="0"/>
              </a:rPr>
              <a:t>teoria de sistemas é demasiadamente abstrata e conceptual e de difícil aplicação prática. </a:t>
            </a:r>
            <a:endParaRPr lang="pt-BR" b="1" i="1" dirty="0" smtClean="0">
              <a:solidFill>
                <a:srgbClr val="FF0000"/>
              </a:solidFill>
              <a:latin typeface="Verdana" pitchFamily="34" charset="0"/>
            </a:endParaRPr>
          </a:p>
          <a:p>
            <a:pPr lvl="1" algn="just"/>
            <a:r>
              <a:rPr lang="pt-BR" b="1" i="1" dirty="0" smtClean="0">
                <a:solidFill>
                  <a:srgbClr val="FF0000"/>
                </a:solidFill>
                <a:latin typeface="Verdana" pitchFamily="34" charset="0"/>
              </a:rPr>
              <a:t>Ela </a:t>
            </a:r>
            <a:r>
              <a:rPr lang="pt-BR" b="1" i="1" dirty="0">
                <a:solidFill>
                  <a:srgbClr val="FF0000"/>
                </a:solidFill>
                <a:latin typeface="Verdana" pitchFamily="34" charset="0"/>
              </a:rPr>
              <a:t>se tornou a teoria geral das organizações e da administração, síntese integrativa dos conceitos clássicos, neoclássicos, estruturalistas e comportamentalistas. Ela trouxe uma nova forma de ver a organização.</a:t>
            </a:r>
            <a:endParaRPr lang="pt-BR" i="1"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3604013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8905"/>
            <a:ext cx="7523997" cy="1143000"/>
          </a:xfrm>
        </p:spPr>
        <p:txBody>
          <a:bodyPr/>
          <a:lstStyle/>
          <a:p>
            <a:r>
              <a:rPr lang="pt-BR" sz="4400" dirty="0" smtClean="0"/>
              <a:t>Origem da Teoria de Sistemas</a:t>
            </a:r>
            <a:endParaRPr lang="pt-BR" sz="4400" dirty="0"/>
          </a:p>
        </p:txBody>
      </p:sp>
      <p:sp>
        <p:nvSpPr>
          <p:cNvPr id="3" name="Espaço Reservado para Conteúdo 2"/>
          <p:cNvSpPr>
            <a:spLocks noGrp="1"/>
          </p:cNvSpPr>
          <p:nvPr>
            <p:ph idx="1"/>
          </p:nvPr>
        </p:nvSpPr>
        <p:spPr>
          <a:xfrm>
            <a:off x="0" y="1728838"/>
            <a:ext cx="8244408" cy="4800600"/>
          </a:xfrm>
        </p:spPr>
        <p:txBody>
          <a:bodyPr>
            <a:normAutofit fontScale="92500"/>
          </a:bodyPr>
          <a:lstStyle/>
          <a:p>
            <a:pPr algn="just"/>
            <a:r>
              <a:rPr lang="pt-BR" dirty="0" smtClean="0"/>
              <a:t>A TGS surgiu com os trabalhos do biólogo alemão </a:t>
            </a:r>
            <a:r>
              <a:rPr lang="pt-BR" b="1" dirty="0" smtClean="0"/>
              <a:t>Ludwig von </a:t>
            </a:r>
            <a:r>
              <a:rPr lang="pt-BR" b="1" dirty="0" err="1" smtClean="0"/>
              <a:t>Bertalanffy</a:t>
            </a:r>
            <a:r>
              <a:rPr lang="pt-BR" dirty="0" smtClean="0"/>
              <a:t>.</a:t>
            </a:r>
          </a:p>
          <a:p>
            <a:pPr algn="just"/>
            <a:r>
              <a:rPr lang="pt-BR" dirty="0"/>
              <a:t>Biólogo austríaco, nascido em 1901, desenvolveu os seus estudos em Biologia, interessando-se pelo desenvolvimento dos organismos. Opõe-se às </a:t>
            </a:r>
            <a:r>
              <a:rPr lang="pt-BR" dirty="0" smtClean="0"/>
              <a:t>concepções </a:t>
            </a:r>
            <a:r>
              <a:rPr lang="pt-BR" dirty="0"/>
              <a:t>mecanicistas do Mundo e da ciência vigentes na época. </a:t>
            </a:r>
            <a:endParaRPr lang="pt-BR" dirty="0" smtClean="0"/>
          </a:p>
          <a:p>
            <a:pPr algn="just"/>
            <a:r>
              <a:rPr lang="pt-BR" dirty="0" smtClean="0"/>
              <a:t>Na </a:t>
            </a:r>
            <a:r>
              <a:rPr lang="pt-BR" dirty="0"/>
              <a:t>década de 30 desenvolve o fundamental da sua teoria: o ser humano e os animais funcionam como um todo, como um sistema. Em 1950 publica uma série de artigos onde desenvolve a noção de sistema aberto que constituirá a base da Teoria Geral dos Sistemas. Em 1954 funda, com um grupo de amigos, a </a:t>
            </a:r>
            <a:r>
              <a:rPr lang="pt-BR" dirty="0" err="1"/>
              <a:t>Society</a:t>
            </a:r>
            <a:r>
              <a:rPr lang="pt-BR" dirty="0"/>
              <a:t> for General Systems </a:t>
            </a:r>
            <a:r>
              <a:rPr lang="pt-BR" dirty="0" err="1"/>
              <a:t>Research</a:t>
            </a:r>
            <a:r>
              <a:rPr lang="pt-BR" dirty="0"/>
              <a:t> com o objetivo de aprofundar o estudo da Teoria dos Sistemas.</a:t>
            </a:r>
          </a:p>
          <a:p>
            <a:pPr algn="just"/>
            <a:r>
              <a:rPr lang="pt-BR" dirty="0"/>
              <a:t>Em 1968 publica a sua obra fundamental - General System </a:t>
            </a:r>
            <a:r>
              <a:rPr lang="pt-BR" dirty="0" err="1"/>
              <a:t>Theory</a:t>
            </a:r>
            <a:r>
              <a:rPr lang="pt-BR" dirty="0"/>
              <a:t> - onde </a:t>
            </a:r>
            <a:r>
              <a:rPr lang="pt-BR" dirty="0" smtClean="0"/>
              <a:t>perspectiva </a:t>
            </a:r>
            <a:r>
              <a:rPr lang="pt-BR" dirty="0"/>
              <a:t>a aplicação da sua teoria à Matemática, às Ciências da Natureza, às Ciências Sociais, etc. Manteve intensa atividade na defesa das suas </a:t>
            </a:r>
            <a:r>
              <a:rPr lang="pt-BR" dirty="0" smtClean="0"/>
              <a:t>concepções </a:t>
            </a:r>
            <a:r>
              <a:rPr lang="pt-BR" dirty="0"/>
              <a:t>até à data da sua morte, em 1972.</a:t>
            </a: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18</a:t>
            </a:fld>
            <a:endParaRPr lang="en-US"/>
          </a:p>
        </p:txBody>
      </p:sp>
      <p:pic>
        <p:nvPicPr>
          <p:cNvPr id="1028" name="Picture 4" descr="http://marianaideiasforadacaixa.files.wordpress.com/2011/05/ludwig-von-bertalanffy-teoria-geral-dos-sistem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0"/>
            <a:ext cx="2159578"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57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a:xfrm>
            <a:off x="8531788" y="5485774"/>
            <a:ext cx="548640" cy="396240"/>
          </a:xfrm>
        </p:spPr>
        <p:txBody>
          <a:bodyPr/>
          <a:lstStyle/>
          <a:p>
            <a:fld id="{6E2D2B3B-882E-40F3-A32F-6DD516915044}" type="slidenum">
              <a:rPr lang="en-US" smtClean="0"/>
              <a:pPr/>
              <a:t>19</a:t>
            </a:fld>
            <a:endParaRPr lang="en-US"/>
          </a:p>
        </p:txBody>
      </p:sp>
      <p:sp>
        <p:nvSpPr>
          <p:cNvPr id="5" name="Text Box 3"/>
          <p:cNvSpPr txBox="1">
            <a:spLocks noChangeArrowheads="1"/>
          </p:cNvSpPr>
          <p:nvPr/>
        </p:nvSpPr>
        <p:spPr bwMode="auto">
          <a:xfrm>
            <a:off x="179512" y="2041678"/>
            <a:ext cx="3816424" cy="433965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pt-BR" sz="1600" b="1" dirty="0">
              <a:latin typeface="Verdana" pitchFamily="34" charset="0"/>
            </a:endParaRPr>
          </a:p>
          <a:p>
            <a:r>
              <a:rPr lang="pt-BR" altLang="pt-BR" sz="1600" b="1" dirty="0">
                <a:latin typeface="Verdana" pitchFamily="34" charset="0"/>
              </a:rPr>
              <a:t>   </a:t>
            </a:r>
            <a:r>
              <a:rPr lang="pt-BR" altLang="pt-BR" sz="1800" b="1" dirty="0">
                <a:solidFill>
                  <a:schemeClr val="accent2"/>
                </a:solidFill>
                <a:latin typeface="Verdana" pitchFamily="34" charset="0"/>
              </a:rPr>
              <a:t>Abordagem Clássica:</a:t>
            </a:r>
          </a:p>
          <a:p>
            <a:endParaRPr lang="pt-BR" altLang="pt-BR" sz="1800" b="1" dirty="0">
              <a:solidFill>
                <a:schemeClr val="accent2"/>
              </a:solidFill>
              <a:latin typeface="Verdana" pitchFamily="34" charset="0"/>
            </a:endParaRPr>
          </a:p>
          <a:p>
            <a:pPr>
              <a:buFontTx/>
              <a:buAutoNum type="arabicPeriod"/>
            </a:pPr>
            <a:r>
              <a:rPr lang="pt-BR" altLang="pt-BR" sz="1600" b="1" dirty="0" smtClean="0">
                <a:latin typeface="Verdana" pitchFamily="34" charset="0"/>
              </a:rPr>
              <a:t>Reducionismo: </a:t>
            </a:r>
            <a:r>
              <a:rPr lang="pt-BR" altLang="pt-BR" sz="1600" dirty="0" smtClean="0">
                <a:latin typeface="Verdana" pitchFamily="34" charset="0"/>
              </a:rPr>
              <a:t>visão focada nos elementos.</a:t>
            </a:r>
            <a:endParaRPr lang="pt-BR" altLang="pt-BR" sz="1600" dirty="0">
              <a:latin typeface="Verdana" pitchFamily="34" charset="0"/>
            </a:endParaRPr>
          </a:p>
          <a:p>
            <a:pPr>
              <a:buFontTx/>
              <a:buAutoNum type="arabicPeriod"/>
            </a:pPr>
            <a:endParaRPr lang="pt-BR" altLang="pt-BR" sz="1600" b="1" dirty="0">
              <a:latin typeface="Verdana" pitchFamily="34" charset="0"/>
            </a:endParaRPr>
          </a:p>
          <a:p>
            <a:pPr>
              <a:buFontTx/>
              <a:buAutoNum type="arabicPeriod"/>
            </a:pPr>
            <a:r>
              <a:rPr lang="pt-BR" altLang="pt-BR" sz="1600" b="1" dirty="0">
                <a:latin typeface="Verdana" pitchFamily="34" charset="0"/>
              </a:rPr>
              <a:t>Pensamento </a:t>
            </a:r>
            <a:r>
              <a:rPr lang="pt-BR" altLang="pt-BR" sz="1600" b="1" dirty="0" smtClean="0">
                <a:latin typeface="Verdana" pitchFamily="34" charset="0"/>
              </a:rPr>
              <a:t>analítico: </a:t>
            </a:r>
            <a:r>
              <a:rPr lang="pt-BR" altLang="pt-BR" sz="1600" dirty="0" smtClean="0">
                <a:latin typeface="Verdana" pitchFamily="34" charset="0"/>
              </a:rPr>
              <a:t>reducionismo para explicar as coisas. O conceito de divisão do trabalho e especialização do operário </a:t>
            </a:r>
            <a:endParaRPr lang="pt-BR" altLang="pt-BR" sz="1600" dirty="0">
              <a:latin typeface="Verdana" pitchFamily="34" charset="0"/>
            </a:endParaRPr>
          </a:p>
          <a:p>
            <a:pPr>
              <a:buFontTx/>
              <a:buAutoNum type="arabicPeriod"/>
            </a:pPr>
            <a:endParaRPr lang="pt-BR" altLang="pt-BR" sz="1600" b="1" dirty="0">
              <a:latin typeface="Verdana" pitchFamily="34" charset="0"/>
            </a:endParaRPr>
          </a:p>
          <a:p>
            <a:pPr>
              <a:buFontTx/>
              <a:buAutoNum type="arabicPeriod"/>
            </a:pPr>
            <a:r>
              <a:rPr lang="pt-BR" altLang="pt-BR" sz="1600" b="1" dirty="0" smtClean="0">
                <a:latin typeface="Verdana" pitchFamily="34" charset="0"/>
              </a:rPr>
              <a:t>Mecanicismo: </a:t>
            </a:r>
            <a:r>
              <a:rPr lang="pt-BR" altLang="pt-BR" sz="1600" dirty="0" smtClean="0">
                <a:latin typeface="Verdana" pitchFamily="34" charset="0"/>
              </a:rPr>
              <a:t>relação simples de causa-efeito entre os dois sistemas (sistema fechado).</a:t>
            </a:r>
            <a:endParaRPr lang="pt-BR" altLang="pt-BR" sz="1600" dirty="0">
              <a:latin typeface="Verdana" pitchFamily="34" charset="0"/>
            </a:endParaRPr>
          </a:p>
          <a:p>
            <a:pPr>
              <a:buFontTx/>
              <a:buAutoNum type="arabicPeriod"/>
            </a:pPr>
            <a:endParaRPr lang="pt-BR" altLang="pt-BR" sz="1600" b="1" dirty="0">
              <a:latin typeface="Verdana" pitchFamily="34" charset="0"/>
            </a:endParaRPr>
          </a:p>
        </p:txBody>
      </p:sp>
      <p:sp>
        <p:nvSpPr>
          <p:cNvPr id="6" name="Text Box 4"/>
          <p:cNvSpPr txBox="1">
            <a:spLocks noChangeArrowheads="1"/>
          </p:cNvSpPr>
          <p:nvPr/>
        </p:nvSpPr>
        <p:spPr bwMode="auto">
          <a:xfrm>
            <a:off x="4916701" y="2191210"/>
            <a:ext cx="3471723" cy="409342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pt-BR" sz="1600" b="1" dirty="0">
              <a:latin typeface="Verdana" pitchFamily="34" charset="0"/>
            </a:endParaRPr>
          </a:p>
          <a:p>
            <a:r>
              <a:rPr lang="pt-BR" altLang="pt-BR" sz="1600" b="1" dirty="0">
                <a:latin typeface="Verdana" pitchFamily="34" charset="0"/>
              </a:rPr>
              <a:t>   </a:t>
            </a:r>
            <a:r>
              <a:rPr lang="pt-BR" altLang="pt-BR" sz="1800" b="1" dirty="0">
                <a:solidFill>
                  <a:schemeClr val="accent2"/>
                </a:solidFill>
                <a:latin typeface="Verdana" pitchFamily="34" charset="0"/>
              </a:rPr>
              <a:t>Abordagem Sistêmica:</a:t>
            </a:r>
          </a:p>
          <a:p>
            <a:endParaRPr lang="pt-BR" altLang="pt-BR" sz="1800" b="1" dirty="0">
              <a:solidFill>
                <a:schemeClr val="accent2"/>
              </a:solidFill>
              <a:latin typeface="Verdana" pitchFamily="34" charset="0"/>
            </a:endParaRPr>
          </a:p>
          <a:p>
            <a:pPr>
              <a:buFontTx/>
              <a:buAutoNum type="arabicPeriod"/>
            </a:pPr>
            <a:r>
              <a:rPr lang="pt-BR" altLang="pt-BR" sz="1600" b="1" dirty="0" smtClean="0">
                <a:latin typeface="Verdana" pitchFamily="34" charset="0"/>
              </a:rPr>
              <a:t>Expansionismo: </a:t>
            </a:r>
            <a:r>
              <a:rPr lang="pt-BR" altLang="pt-BR" sz="1600" dirty="0" smtClean="0">
                <a:latin typeface="Verdana" pitchFamily="34" charset="0"/>
              </a:rPr>
              <a:t>visão focada no todo.</a:t>
            </a:r>
            <a:endParaRPr lang="pt-BR" altLang="pt-BR" sz="1600" dirty="0">
              <a:latin typeface="Verdana" pitchFamily="34" charset="0"/>
            </a:endParaRPr>
          </a:p>
          <a:p>
            <a:pPr>
              <a:buFontTx/>
              <a:buAutoNum type="arabicPeriod"/>
            </a:pPr>
            <a:endParaRPr lang="pt-BR" altLang="pt-BR" sz="1600" b="1" dirty="0">
              <a:latin typeface="Verdana" pitchFamily="34" charset="0"/>
            </a:endParaRPr>
          </a:p>
          <a:p>
            <a:pPr>
              <a:buFontTx/>
              <a:buAutoNum type="arabicPeriod"/>
            </a:pPr>
            <a:r>
              <a:rPr lang="pt-BR" altLang="pt-BR" sz="1600" b="1" dirty="0">
                <a:latin typeface="Verdana" pitchFamily="34" charset="0"/>
              </a:rPr>
              <a:t>Pensamento </a:t>
            </a:r>
            <a:r>
              <a:rPr lang="pt-BR" altLang="pt-BR" sz="1600" b="1" dirty="0" smtClean="0">
                <a:latin typeface="Verdana" pitchFamily="34" charset="0"/>
              </a:rPr>
              <a:t>sintético: </a:t>
            </a:r>
            <a:r>
              <a:rPr lang="pt-BR" altLang="pt-BR" sz="1600" dirty="0" smtClean="0">
                <a:latin typeface="Verdana" pitchFamily="34" charset="0"/>
              </a:rPr>
              <a:t>mais focado em juntar as coisas do que separar,</a:t>
            </a:r>
            <a:endParaRPr lang="pt-BR" altLang="pt-BR" sz="1600" dirty="0">
              <a:latin typeface="Verdana" pitchFamily="34" charset="0"/>
            </a:endParaRPr>
          </a:p>
          <a:p>
            <a:pPr>
              <a:buFontTx/>
              <a:buAutoNum type="arabicPeriod"/>
            </a:pPr>
            <a:endParaRPr lang="pt-BR" altLang="pt-BR" sz="1600" b="1" dirty="0">
              <a:latin typeface="Verdana" pitchFamily="34" charset="0"/>
            </a:endParaRPr>
          </a:p>
          <a:p>
            <a:pPr>
              <a:buFontTx/>
              <a:buAutoNum type="arabicPeriod"/>
            </a:pPr>
            <a:r>
              <a:rPr lang="pt-BR" altLang="pt-BR" sz="1600" b="1" dirty="0" smtClean="0">
                <a:latin typeface="Verdana" pitchFamily="34" charset="0"/>
              </a:rPr>
              <a:t>Teleologia: </a:t>
            </a:r>
            <a:r>
              <a:rPr lang="pt-BR" altLang="pt-BR" sz="1600" dirty="0" smtClean="0">
                <a:latin typeface="Verdana" pitchFamily="34" charset="0"/>
              </a:rPr>
              <a:t>a causa é uma condição necessária, mas não suficiente para que surja efeito (sistema aberto).</a:t>
            </a:r>
            <a:endParaRPr lang="pt-BR" altLang="pt-BR" sz="1600" dirty="0">
              <a:latin typeface="Verdana" pitchFamily="34" charset="0"/>
            </a:endParaRPr>
          </a:p>
          <a:p>
            <a:pPr>
              <a:buFontTx/>
              <a:buAutoNum type="arabicPeriod"/>
            </a:pPr>
            <a:endParaRPr lang="pt-BR" altLang="pt-BR" sz="1600" b="1" dirty="0">
              <a:latin typeface="Verdana" pitchFamily="34" charset="0"/>
            </a:endParaRPr>
          </a:p>
        </p:txBody>
      </p:sp>
      <p:sp>
        <p:nvSpPr>
          <p:cNvPr id="7" name="Rectangle 5"/>
          <p:cNvSpPr>
            <a:spLocks noChangeArrowheads="1"/>
          </p:cNvSpPr>
          <p:nvPr/>
        </p:nvSpPr>
        <p:spPr bwMode="auto">
          <a:xfrm>
            <a:off x="755577" y="332656"/>
            <a:ext cx="72151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pt-BR" sz="2400" b="1" dirty="0" smtClean="0">
                <a:latin typeface="Arial" charset="0"/>
              </a:rPr>
              <a:t>A </a:t>
            </a:r>
            <a:r>
              <a:rPr lang="pt-BR" altLang="pt-BR" sz="2400" b="1" dirty="0">
                <a:latin typeface="Arial" charset="0"/>
              </a:rPr>
              <a:t>revolução da abordagem </a:t>
            </a:r>
            <a:r>
              <a:rPr lang="pt-BR" altLang="pt-BR" sz="2400" b="1" dirty="0" smtClean="0">
                <a:latin typeface="Arial" charset="0"/>
              </a:rPr>
              <a:t>sistêmica – </a:t>
            </a:r>
            <a:r>
              <a:rPr lang="pt-BR" altLang="pt-BR" sz="2400" b="1" u="sng" dirty="0" smtClean="0">
                <a:latin typeface="Arial" charset="0"/>
              </a:rPr>
              <a:t>quando a TGA passou a pensar sistematicamente</a:t>
            </a:r>
            <a:r>
              <a:rPr lang="pt-BR" altLang="pt-BR" sz="2400" b="1" dirty="0" smtClean="0">
                <a:latin typeface="Arial" charset="0"/>
              </a:rPr>
              <a:t>:</a:t>
            </a:r>
            <a:endParaRPr lang="pt-BR" altLang="pt-BR" sz="2400" b="1" dirty="0">
              <a:latin typeface="Arial" charset="0"/>
            </a:endParaRPr>
          </a:p>
        </p:txBody>
      </p:sp>
      <p:sp>
        <p:nvSpPr>
          <p:cNvPr id="8" name="AutoShape 6"/>
          <p:cNvSpPr>
            <a:spLocks noChangeArrowheads="1"/>
          </p:cNvSpPr>
          <p:nvPr/>
        </p:nvSpPr>
        <p:spPr bwMode="auto">
          <a:xfrm>
            <a:off x="3996458" y="3272298"/>
            <a:ext cx="733425" cy="1690446"/>
          </a:xfrm>
          <a:prstGeom prst="rightArrow">
            <a:avLst>
              <a:gd name="adj1" fmla="val 50000"/>
              <a:gd name="adj2" fmla="val 25000"/>
            </a:avLst>
          </a:prstGeom>
          <a:solidFill>
            <a:srgbClr val="B2B2B2"/>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 name="CaixaDeTexto 8"/>
          <p:cNvSpPr txBox="1"/>
          <p:nvPr/>
        </p:nvSpPr>
        <p:spPr>
          <a:xfrm>
            <a:off x="844933" y="1372126"/>
            <a:ext cx="5259901" cy="646331"/>
          </a:xfrm>
          <a:prstGeom prst="rect">
            <a:avLst/>
          </a:prstGeom>
          <a:noFill/>
        </p:spPr>
        <p:txBody>
          <a:bodyPr wrap="none" rtlCol="0">
            <a:spAutoFit/>
          </a:bodyPr>
          <a:lstStyle/>
          <a:p>
            <a:r>
              <a:rPr lang="pt-BR" dirty="0" smtClean="0"/>
              <a:t>O que é um pensamento sistêmico na administração?</a:t>
            </a:r>
          </a:p>
          <a:p>
            <a:pPr marL="285750" indent="-285750">
              <a:buFont typeface="Arial" panose="020B0604020202020204" pitchFamily="34" charset="0"/>
              <a:buChar char="•"/>
            </a:pPr>
            <a:r>
              <a:rPr lang="pt-BR" dirty="0" smtClean="0">
                <a:hlinkClick r:id="rId2"/>
              </a:rPr>
              <a:t>http</a:t>
            </a:r>
            <a:r>
              <a:rPr lang="pt-BR" dirty="0">
                <a:hlinkClick r:id="rId2"/>
              </a:rPr>
              <a:t>://www.youtube.com/watch?v=7XdPBwyymDc</a:t>
            </a:r>
            <a:endParaRPr lang="pt-BR" dirty="0"/>
          </a:p>
        </p:txBody>
      </p:sp>
    </p:spTree>
    <p:extLst>
      <p:ext uri="{BB962C8B-B14F-4D97-AF65-F5344CB8AC3E}">
        <p14:creationId xmlns:p14="http://schemas.microsoft.com/office/powerpoint/2010/main" val="3685012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Aula: TGA</a:t>
            </a:r>
            <a:br>
              <a:rPr lang="pt-BR" dirty="0" smtClean="0"/>
            </a:br>
            <a:r>
              <a:rPr lang="pt-PT" dirty="0">
                <a:latin typeface="Times New Roman"/>
                <a:ea typeface="Times New Roman"/>
                <a:cs typeface="Times New Roman"/>
              </a:rPr>
              <a:t>Teoria dos Sistemas</a:t>
            </a:r>
            <a:endParaRPr lang="pt-BR" dirty="0"/>
          </a:p>
        </p:txBody>
      </p:sp>
      <p:sp>
        <p:nvSpPr>
          <p:cNvPr id="5" name="Subtítulo 4"/>
          <p:cNvSpPr>
            <a:spLocks noGrp="1"/>
          </p:cNvSpPr>
          <p:nvPr>
            <p:ph type="subTitle" idx="1"/>
          </p:nvPr>
        </p:nvSpPr>
        <p:spPr/>
        <p:txBody>
          <a:bodyPr>
            <a:noAutofit/>
          </a:bodyPr>
          <a:lstStyle/>
          <a:p>
            <a:r>
              <a:rPr lang="pt-BR" sz="2800" b="1" i="1" dirty="0"/>
              <a:t>Margarete </a:t>
            </a:r>
            <a:r>
              <a:rPr lang="pt-BR" sz="2800" b="1" i="1" dirty="0" err="1" smtClean="0"/>
              <a:t>Boteon</a:t>
            </a:r>
            <a:endParaRPr lang="pt-BR" sz="2800" b="1" i="1" dirty="0" smtClean="0"/>
          </a:p>
          <a:p>
            <a:r>
              <a:rPr lang="pt-BR" sz="2800" dirty="0" smtClean="0"/>
              <a:t>Margo.boteon@gmail.com</a:t>
            </a:r>
            <a:endParaRPr lang="pt-BR" sz="2800" dirty="0" smtClean="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3222345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3304" y="341784"/>
            <a:ext cx="5770984" cy="1143000"/>
          </a:xfrm>
        </p:spPr>
        <p:txBody>
          <a:bodyPr/>
          <a:lstStyle/>
          <a:p>
            <a:pPr algn="ctr"/>
            <a:r>
              <a:rPr lang="pt-BR" dirty="0" smtClean="0"/>
              <a:t>Definição de Sistema </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20</a:t>
            </a:fld>
            <a:endParaRPr lang="en-US"/>
          </a:p>
        </p:txBody>
      </p:sp>
      <p:sp>
        <p:nvSpPr>
          <p:cNvPr id="5" name="Retângulo 4"/>
          <p:cNvSpPr/>
          <p:nvPr/>
        </p:nvSpPr>
        <p:spPr>
          <a:xfrm>
            <a:off x="827584" y="1776209"/>
            <a:ext cx="6768752" cy="4154984"/>
          </a:xfrm>
          <a:prstGeom prst="rect">
            <a:avLst/>
          </a:prstGeom>
        </p:spPr>
        <p:txBody>
          <a:bodyPr wrap="square">
            <a:spAutoFit/>
          </a:bodyPr>
          <a:lstStyle/>
          <a:p>
            <a:pPr algn="just"/>
            <a:r>
              <a:rPr lang="pt-BR" sz="2400" i="1" dirty="0"/>
              <a:t>"Conjunto de elementos interdependentes e interagentes ou um grupo de unidades combinadas que formam um todo organizado”. Sistema é um conjunto ou combinações de coisas ou partes, formando um todo complexo ou unitário”.</a:t>
            </a:r>
          </a:p>
          <a:p>
            <a:pPr algn="just"/>
            <a:r>
              <a:rPr lang="pt-BR" sz="2400" i="1" dirty="0"/>
              <a:t>(Chiavenato p.545)</a:t>
            </a:r>
          </a:p>
          <a:p>
            <a:pPr algn="just"/>
            <a:r>
              <a:rPr lang="pt-BR" sz="2400" i="1" dirty="0"/>
              <a:t/>
            </a:r>
            <a:br>
              <a:rPr lang="pt-BR" sz="2400" i="1" dirty="0"/>
            </a:br>
            <a:r>
              <a:rPr lang="pt-BR" sz="2400" i="1" dirty="0" smtClean="0"/>
              <a:t>“</a:t>
            </a:r>
            <a:r>
              <a:rPr lang="pt-BR" sz="2400" i="1" dirty="0"/>
              <a:t>Sistema é um todo complexo ou organizado; é um conjunto de partes ou elementos que formam um todo unitário ou complexo”.</a:t>
            </a:r>
          </a:p>
          <a:p>
            <a:pPr algn="just"/>
            <a:r>
              <a:rPr lang="pt-BR" sz="2400" i="1" dirty="0"/>
              <a:t>(Maximiano p.356)</a:t>
            </a:r>
          </a:p>
        </p:txBody>
      </p:sp>
    </p:spTree>
    <p:extLst>
      <p:ext uri="{BB962C8B-B14F-4D97-AF65-F5344CB8AC3E}">
        <p14:creationId xmlns:p14="http://schemas.microsoft.com/office/powerpoint/2010/main" val="1589631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48680"/>
            <a:ext cx="7620000" cy="1143000"/>
          </a:xfrm>
        </p:spPr>
        <p:txBody>
          <a:bodyPr/>
          <a:lstStyle/>
          <a:p>
            <a:r>
              <a:rPr lang="pt-BR" dirty="0" smtClean="0"/>
              <a:t>TGS fundamenta-se em três premissas básicas:</a:t>
            </a:r>
            <a:br>
              <a:rPr lang="pt-BR" dirty="0" smtClean="0"/>
            </a:br>
            <a:endParaRPr lang="pt-BR" dirty="0"/>
          </a:p>
        </p:txBody>
      </p:sp>
      <p:sp>
        <p:nvSpPr>
          <p:cNvPr id="3" name="Espaço Reservado para Conteúdo 2"/>
          <p:cNvSpPr>
            <a:spLocks noGrp="1"/>
          </p:cNvSpPr>
          <p:nvPr>
            <p:ph idx="1"/>
          </p:nvPr>
        </p:nvSpPr>
        <p:spPr>
          <a:xfrm>
            <a:off x="467544" y="1691680"/>
            <a:ext cx="7620000" cy="4699992"/>
          </a:xfrm>
        </p:spPr>
        <p:txBody>
          <a:bodyPr/>
          <a:lstStyle/>
          <a:p>
            <a:pPr algn="just"/>
            <a:r>
              <a:rPr lang="pt-BR" dirty="0" smtClean="0"/>
              <a:t>Os </a:t>
            </a:r>
            <a:r>
              <a:rPr lang="pt-BR" b="1" dirty="0" smtClean="0"/>
              <a:t>sistemas existem dentro de sistemas</a:t>
            </a:r>
            <a:r>
              <a:rPr lang="pt-BR" dirty="0" smtClean="0"/>
              <a:t>: cada sistema é constituído de subsistemas e, ao mesmo tempo, faz parte de um sistema maior, o </a:t>
            </a:r>
            <a:r>
              <a:rPr lang="pt-BR" dirty="0" smtClean="0"/>
              <a:t>supra sistema </a:t>
            </a:r>
            <a:r>
              <a:rPr lang="pt-BR" dirty="0" smtClean="0"/>
              <a:t>(vai da célula ao Universo)</a:t>
            </a:r>
          </a:p>
          <a:p>
            <a:pPr algn="just"/>
            <a:r>
              <a:rPr lang="pt-BR" dirty="0" smtClean="0"/>
              <a:t>Os </a:t>
            </a:r>
            <a:r>
              <a:rPr lang="pt-BR" b="1" dirty="0" smtClean="0"/>
              <a:t>sistemas são abertos</a:t>
            </a:r>
            <a:r>
              <a:rPr lang="pt-BR" dirty="0" smtClean="0"/>
              <a:t>: cada sistema existe dentro de um meio ambiente constituído por outros sistemas</a:t>
            </a:r>
          </a:p>
          <a:p>
            <a:pPr algn="just"/>
            <a:r>
              <a:rPr lang="pt-BR" dirty="0" smtClean="0"/>
              <a:t>As </a:t>
            </a:r>
            <a:r>
              <a:rPr lang="pt-BR" b="1" dirty="0" smtClean="0"/>
              <a:t>funções de um sistema dependem de sua estrutura</a:t>
            </a:r>
            <a:r>
              <a:rPr lang="pt-BR" dirty="0" smtClean="0"/>
              <a:t>: cada sistema tem um objetivo ou finalidade que constitui seu papel no intercambio com outros sistemas dentro do meio ambiente;</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28268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22</a:t>
            </a:fld>
            <a:endParaRPr lang="en-US"/>
          </a:p>
        </p:txBody>
      </p:sp>
      <p:sp>
        <p:nvSpPr>
          <p:cNvPr id="5" name="Espaço Reservado para Número de Slide 1"/>
          <p:cNvSpPr txBox="1">
            <a:spLocks/>
          </p:cNvSpPr>
          <p:nvPr/>
        </p:nvSpPr>
        <p:spPr>
          <a:xfrm>
            <a:off x="7115944" y="116632"/>
            <a:ext cx="1066800" cy="329184"/>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22</a:t>
            </a:fld>
            <a:endParaRPr lang="en-US"/>
          </a:p>
        </p:txBody>
      </p:sp>
      <p:sp>
        <p:nvSpPr>
          <p:cNvPr id="6" name="Rectangle 6"/>
          <p:cNvSpPr>
            <a:spLocks noChangeArrowheads="1"/>
          </p:cNvSpPr>
          <p:nvPr/>
        </p:nvSpPr>
        <p:spPr bwMode="auto">
          <a:xfrm>
            <a:off x="2685867" y="319768"/>
            <a:ext cx="2925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Conceito de Sistemas</a:t>
            </a:r>
          </a:p>
        </p:txBody>
      </p:sp>
      <p:sp>
        <p:nvSpPr>
          <p:cNvPr id="7" name="Rectangle 7"/>
          <p:cNvSpPr>
            <a:spLocks noChangeArrowheads="1"/>
          </p:cNvSpPr>
          <p:nvPr/>
        </p:nvSpPr>
        <p:spPr bwMode="auto">
          <a:xfrm>
            <a:off x="179512" y="1223088"/>
            <a:ext cx="7848872" cy="3139321"/>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buFontTx/>
              <a:buAutoNum type="arabicPeriod"/>
            </a:pPr>
            <a:endParaRPr lang="pt-BR" b="1" dirty="0">
              <a:latin typeface="Verdana" pitchFamily="34" charset="0"/>
            </a:endParaRPr>
          </a:p>
          <a:p>
            <a:pPr marL="457200" indent="-457200">
              <a:buFontTx/>
              <a:buAutoNum type="arabicPeriod"/>
            </a:pPr>
            <a:r>
              <a:rPr lang="pt-BR" b="1" dirty="0">
                <a:latin typeface="Verdana" pitchFamily="34" charset="0"/>
              </a:rPr>
              <a:t>Características dos </a:t>
            </a:r>
            <a:r>
              <a:rPr lang="pt-BR" b="1" dirty="0" smtClean="0">
                <a:latin typeface="Verdana" pitchFamily="34" charset="0"/>
              </a:rPr>
              <a:t>sistemas: o sistema é um conjunto de unidades reciprocamente relacionadas: decorrem de dois conceitos o do proposito e de </a:t>
            </a:r>
            <a:r>
              <a:rPr lang="pt-BR" b="1" dirty="0" err="1" smtClean="0">
                <a:latin typeface="Verdana" pitchFamily="34" charset="0"/>
              </a:rPr>
              <a:t>globalismo</a:t>
            </a:r>
            <a:r>
              <a:rPr lang="pt-BR" b="1" dirty="0" smtClean="0">
                <a:latin typeface="Verdana" pitchFamily="34" charset="0"/>
              </a:rPr>
              <a:t>:</a:t>
            </a:r>
            <a:endParaRPr lang="pt-BR" b="1" dirty="0">
              <a:latin typeface="Verdana" pitchFamily="34" charset="0"/>
            </a:endParaRPr>
          </a:p>
          <a:p>
            <a:pPr marL="914400" lvl="1" indent="-457200">
              <a:buFontTx/>
              <a:buAutoNum type="arabicPeriod"/>
            </a:pPr>
            <a:endParaRPr lang="pt-BR" b="1" dirty="0">
              <a:latin typeface="Verdana" pitchFamily="34" charset="0"/>
            </a:endParaRPr>
          </a:p>
          <a:p>
            <a:pPr marL="914400" lvl="1" indent="-457200">
              <a:buFontTx/>
              <a:buAutoNum type="arabicPeriod"/>
            </a:pPr>
            <a:r>
              <a:rPr lang="pt-BR" b="1" dirty="0">
                <a:latin typeface="Verdana" pitchFamily="34" charset="0"/>
              </a:rPr>
              <a:t>Propósito ou </a:t>
            </a:r>
            <a:r>
              <a:rPr lang="pt-BR" b="1" dirty="0" smtClean="0">
                <a:latin typeface="Verdana" pitchFamily="34" charset="0"/>
              </a:rPr>
              <a:t>objetivo: </a:t>
            </a:r>
            <a:r>
              <a:rPr lang="pt-BR" dirty="0" smtClean="0">
                <a:latin typeface="Verdana" pitchFamily="34" charset="0"/>
              </a:rPr>
              <a:t>buscam um objetivo ou finalidade a alcançar</a:t>
            </a:r>
            <a:endParaRPr lang="pt-BR" dirty="0">
              <a:latin typeface="Verdana" pitchFamily="34" charset="0"/>
            </a:endParaRPr>
          </a:p>
          <a:p>
            <a:pPr marL="914400" lvl="1" indent="-457200">
              <a:buFontTx/>
              <a:buAutoNum type="arabicPeriod"/>
            </a:pPr>
            <a:r>
              <a:rPr lang="pt-BR" b="1" dirty="0" err="1">
                <a:latin typeface="Verdana" pitchFamily="34" charset="0"/>
              </a:rPr>
              <a:t>Globalismo</a:t>
            </a:r>
            <a:r>
              <a:rPr lang="pt-BR" b="1" dirty="0">
                <a:latin typeface="Verdana" pitchFamily="34" charset="0"/>
              </a:rPr>
              <a:t> ou </a:t>
            </a:r>
            <a:r>
              <a:rPr lang="pt-BR" b="1" dirty="0" smtClean="0">
                <a:latin typeface="Verdana" pitchFamily="34" charset="0"/>
              </a:rPr>
              <a:t>totalidade: </a:t>
            </a:r>
            <a:r>
              <a:rPr lang="pt-BR" dirty="0" smtClean="0">
                <a:latin typeface="Verdana" pitchFamily="34" charset="0"/>
              </a:rPr>
              <a:t>qualquer estimulação em qualquer unidade do sistema afetará todas as unidades devido ao relacionamento existente entre elas.</a:t>
            </a:r>
            <a:endParaRPr lang="pt-BR" dirty="0">
              <a:latin typeface="Verdana" pitchFamily="34" charset="0"/>
            </a:endParaRPr>
          </a:p>
          <a:p>
            <a:pPr marL="457200" indent="-457200">
              <a:buFontTx/>
              <a:buAutoNum type="arabicPeriod"/>
            </a:pPr>
            <a:endParaRPr lang="pt-BR" b="1" dirty="0">
              <a:latin typeface="Verdana" pitchFamily="34" charset="0"/>
            </a:endParaRPr>
          </a:p>
        </p:txBody>
      </p:sp>
    </p:spTree>
    <p:extLst>
      <p:ext uri="{BB962C8B-B14F-4D97-AF65-F5344CB8AC3E}">
        <p14:creationId xmlns:p14="http://schemas.microsoft.com/office/powerpoint/2010/main" val="3979342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23</a:t>
            </a:fld>
            <a:endParaRPr lang="en-US"/>
          </a:p>
        </p:txBody>
      </p:sp>
      <p:sp>
        <p:nvSpPr>
          <p:cNvPr id="5" name="Espaço Reservado para Número de Slide 1"/>
          <p:cNvSpPr txBox="1">
            <a:spLocks/>
          </p:cNvSpPr>
          <p:nvPr/>
        </p:nvSpPr>
        <p:spPr>
          <a:xfrm>
            <a:off x="7115944" y="116632"/>
            <a:ext cx="1066800" cy="329184"/>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23</a:t>
            </a:fld>
            <a:endParaRPr lang="en-US"/>
          </a:p>
        </p:txBody>
      </p:sp>
      <p:sp>
        <p:nvSpPr>
          <p:cNvPr id="6" name="Rectangle 6"/>
          <p:cNvSpPr>
            <a:spLocks noChangeArrowheads="1"/>
          </p:cNvSpPr>
          <p:nvPr/>
        </p:nvSpPr>
        <p:spPr bwMode="auto">
          <a:xfrm>
            <a:off x="2685867" y="319768"/>
            <a:ext cx="2925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Conceito de Sistemas</a:t>
            </a:r>
          </a:p>
        </p:txBody>
      </p:sp>
      <p:sp>
        <p:nvSpPr>
          <p:cNvPr id="7" name="Rectangle 7"/>
          <p:cNvSpPr>
            <a:spLocks noChangeArrowheads="1"/>
          </p:cNvSpPr>
          <p:nvPr/>
        </p:nvSpPr>
        <p:spPr bwMode="auto">
          <a:xfrm>
            <a:off x="179512" y="1223088"/>
            <a:ext cx="7848872" cy="2462213"/>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buFontTx/>
              <a:buAutoNum type="arabicPeriod"/>
            </a:pPr>
            <a:endParaRPr lang="pt-BR" sz="1400" b="1" dirty="0">
              <a:latin typeface="Verdana" pitchFamily="34" charset="0"/>
            </a:endParaRPr>
          </a:p>
          <a:p>
            <a:pPr marL="457200" indent="-457200">
              <a:buFontTx/>
              <a:buAutoNum type="arabicPeriod"/>
            </a:pPr>
            <a:r>
              <a:rPr lang="pt-BR" sz="1400" b="1" dirty="0">
                <a:latin typeface="Verdana" pitchFamily="34" charset="0"/>
              </a:rPr>
              <a:t>Tipos de sistemas.</a:t>
            </a:r>
          </a:p>
          <a:p>
            <a:pPr marL="914400" lvl="1" indent="-457200">
              <a:buFontTx/>
              <a:buAutoNum type="arabicPeriod"/>
            </a:pPr>
            <a:endParaRPr lang="pt-BR" sz="1400" b="1" dirty="0">
              <a:latin typeface="Verdana" pitchFamily="34" charset="0"/>
            </a:endParaRPr>
          </a:p>
          <a:p>
            <a:pPr marL="914400" lvl="1" indent="-457200">
              <a:buFontTx/>
              <a:buAutoNum type="arabicPeriod"/>
            </a:pPr>
            <a:r>
              <a:rPr lang="pt-BR" sz="1400" b="1" dirty="0">
                <a:latin typeface="Verdana" pitchFamily="34" charset="0"/>
              </a:rPr>
              <a:t>Quanto à sua constituição: </a:t>
            </a:r>
            <a:r>
              <a:rPr lang="pt-BR" sz="1400" dirty="0">
                <a:latin typeface="Verdana" pitchFamily="34" charset="0"/>
              </a:rPr>
              <a:t>concretos </a:t>
            </a:r>
            <a:r>
              <a:rPr lang="pt-BR" sz="1400" dirty="0" smtClean="0">
                <a:latin typeface="Verdana" pitchFamily="34" charset="0"/>
              </a:rPr>
              <a:t>(hardware-máquina – descritos em termos quantitativos) ou abstratos (software – conceitos, filosofias, planos).</a:t>
            </a:r>
            <a:endParaRPr lang="pt-BR" sz="1400" dirty="0">
              <a:latin typeface="Verdana" pitchFamily="34" charset="0"/>
            </a:endParaRPr>
          </a:p>
          <a:p>
            <a:pPr marL="914400" lvl="1" indent="-457200">
              <a:buFontTx/>
              <a:buAutoNum type="arabicPeriod"/>
            </a:pPr>
            <a:r>
              <a:rPr lang="pt-BR" sz="1400" b="1" dirty="0">
                <a:latin typeface="Verdana" pitchFamily="34" charset="0"/>
              </a:rPr>
              <a:t>Quanto à sua natureza: </a:t>
            </a:r>
            <a:r>
              <a:rPr lang="pt-BR" sz="1400" b="1" dirty="0" smtClean="0">
                <a:latin typeface="Verdana" pitchFamily="34" charset="0"/>
              </a:rPr>
              <a:t>fechados (</a:t>
            </a:r>
            <a:r>
              <a:rPr lang="pt-BR" sz="1400" dirty="0" smtClean="0">
                <a:latin typeface="Verdana" pitchFamily="34" charset="0"/>
              </a:rPr>
              <a:t>sem intercâmbio com o meio ambiente – são os chamados sistemas mecânicos, como máquinas e equipamentos</a:t>
            </a:r>
            <a:r>
              <a:rPr lang="pt-BR" sz="1400" b="1" dirty="0" smtClean="0">
                <a:latin typeface="Verdana" pitchFamily="34" charset="0"/>
              </a:rPr>
              <a:t>) </a:t>
            </a:r>
            <a:r>
              <a:rPr lang="pt-BR" sz="1400" b="1" dirty="0">
                <a:latin typeface="Verdana" pitchFamily="34" charset="0"/>
              </a:rPr>
              <a:t>ou </a:t>
            </a:r>
            <a:r>
              <a:rPr lang="pt-BR" sz="1400" b="1" dirty="0" smtClean="0">
                <a:latin typeface="Verdana" pitchFamily="34" charset="0"/>
              </a:rPr>
              <a:t>abertos (</a:t>
            </a:r>
            <a:r>
              <a:rPr lang="pt-BR" sz="1400" dirty="0" smtClean="0">
                <a:latin typeface="Verdana" pitchFamily="34" charset="0"/>
              </a:rPr>
              <a:t>apresentam relação de intercambio com o ambiente por meio de inúmeras entradas e saída</a:t>
            </a:r>
            <a:r>
              <a:rPr lang="pt-BR" sz="1400" b="1" dirty="0" smtClean="0">
                <a:latin typeface="Verdana" pitchFamily="34" charset="0"/>
              </a:rPr>
              <a:t>).</a:t>
            </a:r>
            <a:endParaRPr lang="pt-BR" sz="1400" b="1" dirty="0">
              <a:latin typeface="Verdana" pitchFamily="34" charset="0"/>
            </a:endParaRPr>
          </a:p>
          <a:p>
            <a:pPr marL="457200" indent="-457200">
              <a:buFontTx/>
              <a:buAutoNum type="arabicPeriod"/>
            </a:pPr>
            <a:endParaRPr lang="pt-BR" sz="1400" b="1" dirty="0">
              <a:latin typeface="Verdana"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06" y="3961165"/>
            <a:ext cx="3489142" cy="208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992" y="3945249"/>
            <a:ext cx="3168352" cy="2099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356434" y="6051751"/>
            <a:ext cx="3824398" cy="276999"/>
          </a:xfrm>
          <a:prstGeom prst="rect">
            <a:avLst/>
          </a:prstGeom>
          <a:noFill/>
        </p:spPr>
        <p:txBody>
          <a:bodyPr wrap="square" rtlCol="0">
            <a:spAutoFit/>
          </a:bodyPr>
          <a:lstStyle/>
          <a:p>
            <a:pPr algn="ctr"/>
            <a:r>
              <a:rPr lang="pt-BR" sz="1200" dirty="0" smtClean="0"/>
              <a:t>INTERAÇÃO COM LEIS, ECONOMIA, CONSUMIDOR</a:t>
            </a:r>
            <a:endParaRPr lang="pt-BR" sz="1200" dirty="0"/>
          </a:p>
        </p:txBody>
      </p:sp>
    </p:spTree>
    <p:extLst>
      <p:ext uri="{BB962C8B-B14F-4D97-AF65-F5344CB8AC3E}">
        <p14:creationId xmlns:p14="http://schemas.microsoft.com/office/powerpoint/2010/main" val="676872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55650" y="115888"/>
            <a:ext cx="7488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pt-BR" altLang="pt-BR" sz="3200" b="1">
                <a:solidFill>
                  <a:schemeClr val="accent2"/>
                </a:solidFill>
              </a:rPr>
              <a:t>Tipos de Sistemas</a:t>
            </a:r>
          </a:p>
        </p:txBody>
      </p:sp>
      <p:sp>
        <p:nvSpPr>
          <p:cNvPr id="16387" name="Rectangle 3"/>
          <p:cNvSpPr>
            <a:spLocks noChangeArrowheads="1"/>
          </p:cNvSpPr>
          <p:nvPr/>
        </p:nvSpPr>
        <p:spPr bwMode="auto">
          <a:xfrm>
            <a:off x="250825" y="984320"/>
            <a:ext cx="777755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1" algn="ctr"/>
            <a:r>
              <a:rPr lang="pt-PT" altLang="pt-BR" sz="2400" b="1" dirty="0">
                <a:solidFill>
                  <a:srgbClr val="0000FF"/>
                </a:solidFill>
              </a:rPr>
              <a:t>Físicos (concretos)</a:t>
            </a:r>
          </a:p>
          <a:p>
            <a:pPr lvl="1" algn="ctr"/>
            <a:r>
              <a:rPr lang="pt-PT" altLang="pt-BR" sz="2400" dirty="0"/>
              <a:t>Quando compostos de equipamento, de maquinário, de objetos ou coisas reais (equipamento, objetos, hardware);</a:t>
            </a:r>
            <a:endParaRPr lang="pt-BR" altLang="pt-BR" sz="2400" dirty="0"/>
          </a:p>
          <a:p>
            <a:pPr lvl="1" algn="ctr"/>
            <a:endParaRPr lang="pt-PT" altLang="pt-BR" sz="2400" dirty="0"/>
          </a:p>
          <a:p>
            <a:pPr lvl="1" algn="ctr"/>
            <a:r>
              <a:rPr lang="pt-PT" altLang="pt-BR" sz="2400" b="1" dirty="0">
                <a:solidFill>
                  <a:srgbClr val="0000FF"/>
                </a:solidFill>
              </a:rPr>
              <a:t>Abstratos (conceituais)</a:t>
            </a:r>
          </a:p>
          <a:p>
            <a:pPr lvl="1" algn="ctr"/>
            <a:r>
              <a:rPr lang="pt-PT" altLang="pt-BR" sz="2400" dirty="0"/>
              <a:t>Quando compostos por conceitos, planos, hipóteses e idéias que muitas vezes só existem no pensamento das pessoas (conceitos, planos, idéias, software).</a:t>
            </a:r>
          </a:p>
          <a:p>
            <a:pPr lvl="1" algn="ctr"/>
            <a:endParaRPr lang="pt-BR" altLang="pt-BR" sz="2400" dirty="0"/>
          </a:p>
          <a:p>
            <a:pPr algn="ctr"/>
            <a:r>
              <a:rPr lang="pt-PT" altLang="pt-BR" sz="2400" dirty="0"/>
              <a:t>Na realidade, há uma complementaridade entre sistemas físicos e abstratos: os sistemas físicos precisam de um sistema abstrato para funcionar, e os sistemas abstratos somente se realizam quando aplicados a algum sistema físico.</a:t>
            </a:r>
          </a:p>
        </p:txBody>
      </p:sp>
    </p:spTree>
    <p:extLst>
      <p:ext uri="{BB962C8B-B14F-4D97-AF65-F5344CB8AC3E}">
        <p14:creationId xmlns:p14="http://schemas.microsoft.com/office/powerpoint/2010/main" val="404485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55650" y="115888"/>
            <a:ext cx="7488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pt-BR" altLang="pt-BR" sz="3200" b="1">
                <a:solidFill>
                  <a:schemeClr val="accent2"/>
                </a:solidFill>
              </a:rPr>
              <a:t>Tipos de Sistemas</a:t>
            </a:r>
          </a:p>
        </p:txBody>
      </p:sp>
      <p:sp>
        <p:nvSpPr>
          <p:cNvPr id="19459" name="Rectangle 3"/>
          <p:cNvSpPr>
            <a:spLocks noChangeArrowheads="1"/>
          </p:cNvSpPr>
          <p:nvPr/>
        </p:nvSpPr>
        <p:spPr bwMode="auto">
          <a:xfrm>
            <a:off x="250825" y="1098065"/>
            <a:ext cx="756153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pt-PT" altLang="pt-BR" sz="2400" b="1" dirty="0">
                <a:solidFill>
                  <a:srgbClr val="0000FF"/>
                </a:solidFill>
              </a:rPr>
              <a:t>Sistemas Abertos</a:t>
            </a:r>
            <a:endParaRPr lang="pt-BR" altLang="pt-BR" sz="2400" b="1" dirty="0">
              <a:solidFill>
                <a:srgbClr val="0000FF"/>
              </a:solidFill>
            </a:endParaRPr>
          </a:p>
          <a:p>
            <a:pPr algn="ctr"/>
            <a:r>
              <a:rPr lang="pt-PT" altLang="pt-BR" sz="2400" dirty="0"/>
              <a:t>Basicamente, os sistemas abertos sofrem interações com o ambiente onde estão inseridos. Desta forma, a interação gera realimentações que podem ser positivas ou negativas, criando assim uma auto regulação regenerativa, que por sua vez cria novas propriedades que podem ser benéficas ou maléficas para o todo independente das partes.</a:t>
            </a:r>
          </a:p>
          <a:p>
            <a:pPr algn="ctr"/>
            <a:endParaRPr lang="pt-PT" altLang="pt-BR" sz="2400" dirty="0"/>
          </a:p>
          <a:p>
            <a:pPr algn="ctr"/>
            <a:r>
              <a:rPr lang="pt-PT" altLang="pt-BR" sz="2400" b="1" dirty="0">
                <a:solidFill>
                  <a:srgbClr val="0000FF"/>
                </a:solidFill>
              </a:rPr>
              <a:t>Sistemas Fechados</a:t>
            </a:r>
            <a:endParaRPr lang="pt-BR" altLang="pt-BR" sz="2400" b="1" dirty="0">
              <a:solidFill>
                <a:srgbClr val="0000FF"/>
              </a:solidFill>
            </a:endParaRPr>
          </a:p>
          <a:p>
            <a:pPr algn="ctr"/>
            <a:r>
              <a:rPr lang="pt-PT" altLang="pt-BR" sz="2400" dirty="0"/>
              <a:t>São aqueles que não sofrem influência do meio ambiente no qual estão inseridos, de tal forma que ele se alimenta dele mesmo. A única troca admitida nesses tipos de sistemas são energia, jamais matéria.</a:t>
            </a:r>
          </a:p>
        </p:txBody>
      </p:sp>
      <p:pic>
        <p:nvPicPr>
          <p:cNvPr id="19460" name="Picture 4" descr="ANd9GcRhwnFL9EVR0h0KMfCSJStDRyBebUf_dzwYTsVX-9s8rDt-Wz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88913"/>
            <a:ext cx="1150938" cy="81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3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274638"/>
            <a:ext cx="6984776" cy="1143000"/>
          </a:xfrm>
        </p:spPr>
        <p:txBody>
          <a:bodyPr/>
          <a:lstStyle/>
          <a:p>
            <a:r>
              <a:rPr lang="pt-BR" sz="4400" b="1" dirty="0"/>
              <a:t>A Organização como um sistema </a:t>
            </a:r>
            <a:r>
              <a:rPr lang="pt-BR" sz="4400" b="1" dirty="0" smtClean="0"/>
              <a:t>aberto:</a:t>
            </a:r>
            <a:endParaRPr lang="en-US" sz="4400" dirty="0"/>
          </a:p>
        </p:txBody>
      </p:sp>
      <p:sp>
        <p:nvSpPr>
          <p:cNvPr id="3" name="Espaço Reservado para Conteúdo 2"/>
          <p:cNvSpPr>
            <a:spLocks noGrp="1"/>
          </p:cNvSpPr>
          <p:nvPr>
            <p:ph idx="1"/>
          </p:nvPr>
        </p:nvSpPr>
        <p:spPr/>
        <p:txBody>
          <a:bodyPr>
            <a:normAutofit/>
          </a:bodyPr>
          <a:lstStyle/>
          <a:p>
            <a:pPr algn="just"/>
            <a:r>
              <a:rPr lang="pt-BR" sz="2800" i="1" dirty="0" smtClean="0"/>
              <a:t>A </a:t>
            </a:r>
            <a:r>
              <a:rPr lang="pt-BR" sz="2800" i="1" dirty="0"/>
              <a:t>organização é um sistema criado pelo homem e </a:t>
            </a:r>
            <a:r>
              <a:rPr lang="pt-BR" sz="2800" i="1" dirty="0" smtClean="0"/>
              <a:t>mantém </a:t>
            </a:r>
            <a:r>
              <a:rPr lang="pt-BR" sz="2800" i="1" dirty="0"/>
              <a:t>uma dinâmica interação com o meio ambiente, sejam clientes, fornecedores, concorrentes, entidades sindicais, órgãos governamentais e outros agentes externos</a:t>
            </a:r>
            <a:r>
              <a:rPr lang="pt-BR" sz="2800" dirty="0"/>
              <a:t>. </a:t>
            </a:r>
            <a:endParaRPr lang="pt-BR" sz="2800" dirty="0" smtClean="0"/>
          </a:p>
          <a:p>
            <a:pPr algn="just"/>
            <a:r>
              <a:rPr lang="pt-BR" sz="2800" dirty="0" smtClean="0"/>
              <a:t>É </a:t>
            </a:r>
            <a:r>
              <a:rPr lang="pt-BR" sz="2800" dirty="0"/>
              <a:t>um sistema integrado por diversas partes ou unidades relacionadas entre si, que trabalham em harmonia umas com as outras, com a finalidade de influenciar o meio externo e por ele ser influenciado.</a:t>
            </a:r>
          </a:p>
          <a:p>
            <a:pPr algn="just"/>
            <a:endParaRPr lang="en-US" sz="28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26</a:t>
            </a:fld>
            <a:endParaRPr lang="en-US"/>
          </a:p>
        </p:txBody>
      </p:sp>
    </p:spTree>
    <p:extLst>
      <p:ext uri="{BB962C8B-B14F-4D97-AF65-F5344CB8AC3E}">
        <p14:creationId xmlns:p14="http://schemas.microsoft.com/office/powerpoint/2010/main" val="306118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27</a:t>
            </a:fld>
            <a:endParaRPr lang="en-US"/>
          </a:p>
        </p:txBody>
      </p:sp>
      <p:sp>
        <p:nvSpPr>
          <p:cNvPr id="5" name="Rectangle 3"/>
          <p:cNvSpPr>
            <a:spLocks noChangeArrowheads="1"/>
          </p:cNvSpPr>
          <p:nvPr/>
        </p:nvSpPr>
        <p:spPr bwMode="auto">
          <a:xfrm>
            <a:off x="0" y="211265"/>
            <a:ext cx="84249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sz="1800" b="1" dirty="0">
                <a:latin typeface="Verdana" pitchFamily="34" charset="0"/>
              </a:rPr>
              <a:t>A organização como um sistema </a:t>
            </a:r>
            <a:r>
              <a:rPr lang="pt-BR" sz="1800" b="1" dirty="0" smtClean="0">
                <a:latin typeface="Verdana" pitchFamily="34" charset="0"/>
              </a:rPr>
              <a:t>aberto: o sistema aberto se caracteriza por um intercâmbio de transações com o ambiente .</a:t>
            </a:r>
            <a:endParaRPr lang="pt-BR" sz="1800" b="1" dirty="0">
              <a:latin typeface="Verdana" pitchFamily="34" charset="0"/>
            </a:endParaRPr>
          </a:p>
        </p:txBody>
      </p:sp>
      <p:sp>
        <p:nvSpPr>
          <p:cNvPr id="13" name="Rectangle 11"/>
          <p:cNvSpPr>
            <a:spLocks noChangeArrowheads="1"/>
          </p:cNvSpPr>
          <p:nvPr/>
        </p:nvSpPr>
        <p:spPr bwMode="auto">
          <a:xfrm>
            <a:off x="611560" y="1135608"/>
            <a:ext cx="76883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000" b="1">
                <a:solidFill>
                  <a:schemeClr val="accent2"/>
                </a:solidFill>
                <a:latin typeface="Verdana" pitchFamily="34" charset="0"/>
              </a:rPr>
              <a:t>Sistemas Vivos		       Sistemas Organizados</a:t>
            </a:r>
          </a:p>
          <a:p>
            <a:r>
              <a:rPr lang="pt-BR" sz="1600" b="1">
                <a:solidFill>
                  <a:schemeClr val="accent2"/>
                </a:solidFill>
                <a:latin typeface="Verdana" pitchFamily="34" charset="0"/>
              </a:rPr>
              <a:t>    (Organismos)				 (Organizações)</a:t>
            </a:r>
          </a:p>
        </p:txBody>
      </p:sp>
      <p:cxnSp>
        <p:nvCxnSpPr>
          <p:cNvPr id="14" name="Conector de seta reta 13"/>
          <p:cNvCxnSpPr/>
          <p:nvPr/>
        </p:nvCxnSpPr>
        <p:spPr>
          <a:xfrm>
            <a:off x="7378204" y="1497335"/>
            <a:ext cx="0" cy="3474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Multiplicar 15"/>
          <p:cNvSpPr/>
          <p:nvPr/>
        </p:nvSpPr>
        <p:spPr>
          <a:xfrm>
            <a:off x="2987824" y="874761"/>
            <a:ext cx="1908212" cy="149418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8" name="Diagrama 17"/>
          <p:cNvGraphicFramePr/>
          <p:nvPr>
            <p:extLst/>
          </p:nvPr>
        </p:nvGraphicFramePr>
        <p:xfrm>
          <a:off x="179512" y="2060848"/>
          <a:ext cx="8208912" cy="3315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0404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28</a:t>
            </a:fld>
            <a:endParaRPr lang="en-US"/>
          </a:p>
        </p:txBody>
      </p:sp>
      <p:sp>
        <p:nvSpPr>
          <p:cNvPr id="5" name="Rectangle 3"/>
          <p:cNvSpPr>
            <a:spLocks noChangeArrowheads="1"/>
          </p:cNvSpPr>
          <p:nvPr/>
        </p:nvSpPr>
        <p:spPr bwMode="auto">
          <a:xfrm>
            <a:off x="1662113" y="808022"/>
            <a:ext cx="5245100" cy="366713"/>
          </a:xfrm>
          <a:prstGeom prst="rect">
            <a:avLst/>
          </a:prstGeom>
          <a:noFill/>
          <a:ln w="9525">
            <a:noFill/>
            <a:miter lim="800000"/>
            <a:headEnd/>
            <a:tailEnd/>
          </a:ln>
          <a:effectLst/>
        </p:spPr>
        <p:txBody>
          <a:bodyPr wrap="none">
            <a:spAutoFit/>
          </a:bodyPr>
          <a:lstStyle/>
          <a:p>
            <a:r>
              <a:rPr lang="pt-BR" sz="1800" b="1">
                <a:latin typeface="Verdana" pitchFamily="34" charset="0"/>
              </a:rPr>
              <a:t>A organização como um sistema aberto</a:t>
            </a:r>
          </a:p>
        </p:txBody>
      </p:sp>
      <p:sp>
        <p:nvSpPr>
          <p:cNvPr id="6" name="Rectangle 4"/>
          <p:cNvSpPr>
            <a:spLocks noChangeArrowheads="1"/>
          </p:cNvSpPr>
          <p:nvPr/>
        </p:nvSpPr>
        <p:spPr bwMode="auto">
          <a:xfrm>
            <a:off x="0" y="1779572"/>
            <a:ext cx="4167188" cy="360045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p>
            <a:pPr marL="457200" indent="-457200">
              <a:buFontTx/>
              <a:buAutoNum type="arabicPeriod"/>
            </a:pPr>
            <a:endParaRPr lang="pt-BR" sz="1400" b="1">
              <a:latin typeface="Verdana" pitchFamily="34" charset="0"/>
            </a:endParaRPr>
          </a:p>
          <a:p>
            <a:pPr marL="457200" indent="-457200">
              <a:buFontTx/>
              <a:buChar char="•"/>
            </a:pPr>
            <a:r>
              <a:rPr lang="pt-BR" sz="1200" b="1">
                <a:latin typeface="Verdana" pitchFamily="34" charset="0"/>
              </a:rPr>
              <a:t>Nascem, herdam seus traços estruturais.</a:t>
            </a:r>
          </a:p>
          <a:p>
            <a:pPr marL="457200" indent="-457200"/>
            <a:endParaRPr lang="pt-BR" sz="1200" b="1">
              <a:latin typeface="Verdana" pitchFamily="34" charset="0"/>
            </a:endParaRPr>
          </a:p>
          <a:p>
            <a:pPr marL="457200" indent="-457200"/>
            <a:endParaRPr lang="pt-BR" sz="1200" b="1">
              <a:latin typeface="Verdana" pitchFamily="34" charset="0"/>
            </a:endParaRPr>
          </a:p>
          <a:p>
            <a:pPr marL="457200" indent="-457200">
              <a:buFontTx/>
              <a:buChar char="•"/>
            </a:pPr>
            <a:r>
              <a:rPr lang="pt-BR" sz="1200" b="1">
                <a:latin typeface="Verdana" pitchFamily="34" charset="0"/>
              </a:rPr>
              <a:t>Morrem, seu tempo de vida é limitado.</a:t>
            </a:r>
          </a:p>
          <a:p>
            <a:pPr marL="457200" indent="-457200"/>
            <a:endParaRPr lang="pt-BR" sz="1200" b="1">
              <a:latin typeface="Verdana" pitchFamily="34" charset="0"/>
            </a:endParaRPr>
          </a:p>
          <a:p>
            <a:pPr marL="457200" indent="-457200"/>
            <a:endParaRPr lang="pt-BR" sz="1200" b="1">
              <a:latin typeface="Verdana" pitchFamily="34" charset="0"/>
            </a:endParaRPr>
          </a:p>
          <a:p>
            <a:pPr marL="457200" indent="-457200">
              <a:buFontTx/>
              <a:buChar char="•"/>
            </a:pPr>
            <a:r>
              <a:rPr lang="pt-BR" sz="1200" b="1">
                <a:latin typeface="Verdana" pitchFamily="34" charset="0"/>
              </a:rPr>
              <a:t>Têm um ciclo de vida predeterminado.</a:t>
            </a:r>
          </a:p>
          <a:p>
            <a:pPr marL="457200" indent="-457200">
              <a:buFontTx/>
              <a:buChar char="•"/>
            </a:pPr>
            <a:endParaRPr lang="pt-BR" sz="1200" b="1">
              <a:latin typeface="Verdana" pitchFamily="34" charset="0"/>
            </a:endParaRPr>
          </a:p>
          <a:p>
            <a:pPr marL="457200" indent="-457200">
              <a:buFontTx/>
              <a:buChar char="•"/>
            </a:pPr>
            <a:r>
              <a:rPr lang="pt-BR" sz="1200" b="1">
                <a:latin typeface="Verdana" pitchFamily="34" charset="0"/>
              </a:rPr>
              <a:t>São concretos – o sistema é descrito</a:t>
            </a:r>
          </a:p>
          <a:p>
            <a:pPr marL="457200" indent="-457200"/>
            <a:r>
              <a:rPr lang="pt-BR" sz="1200" b="1">
                <a:latin typeface="Verdana" pitchFamily="34" charset="0"/>
              </a:rPr>
              <a:t>	em termos físicos e químicos.</a:t>
            </a:r>
          </a:p>
          <a:p>
            <a:pPr marL="457200" indent="-457200"/>
            <a:endParaRPr lang="pt-BR" sz="1200" b="1">
              <a:latin typeface="Verdana" pitchFamily="34" charset="0"/>
            </a:endParaRPr>
          </a:p>
          <a:p>
            <a:pPr marL="457200" indent="-457200"/>
            <a:endParaRPr lang="pt-BR" sz="1200" b="1">
              <a:latin typeface="Verdana" pitchFamily="34" charset="0"/>
            </a:endParaRPr>
          </a:p>
          <a:p>
            <a:pPr marL="457200" indent="-457200">
              <a:buFontTx/>
              <a:buChar char="•"/>
            </a:pPr>
            <a:r>
              <a:rPr lang="pt-BR" sz="1200" b="1">
                <a:latin typeface="Verdana" pitchFamily="34" charset="0"/>
              </a:rPr>
              <a:t>São completos. O parasitismo e a </a:t>
            </a:r>
          </a:p>
          <a:p>
            <a:pPr marL="457200" indent="-457200"/>
            <a:r>
              <a:rPr lang="pt-BR" sz="1200" b="1">
                <a:latin typeface="Verdana" pitchFamily="34" charset="0"/>
              </a:rPr>
              <a:t>	simbiose são excepcionais.</a:t>
            </a:r>
          </a:p>
          <a:p>
            <a:pPr marL="457200" indent="-457200">
              <a:buFontTx/>
              <a:buChar char="•"/>
            </a:pPr>
            <a:endParaRPr lang="pt-BR" sz="1200" b="1">
              <a:latin typeface="Verdana" pitchFamily="34" charset="0"/>
            </a:endParaRPr>
          </a:p>
          <a:p>
            <a:pPr marL="457200" indent="-457200">
              <a:buFontTx/>
              <a:buChar char="•"/>
            </a:pPr>
            <a:r>
              <a:rPr lang="pt-BR" sz="1200" b="1">
                <a:latin typeface="Verdana" pitchFamily="34" charset="0"/>
              </a:rPr>
              <a:t>A doença é definida como um distúrbio</a:t>
            </a:r>
          </a:p>
          <a:p>
            <a:pPr marL="457200" indent="-457200"/>
            <a:r>
              <a:rPr lang="pt-BR" sz="1200" b="1">
                <a:latin typeface="Verdana" pitchFamily="34" charset="0"/>
              </a:rPr>
              <a:t>	no processo vital.</a:t>
            </a:r>
          </a:p>
          <a:p>
            <a:pPr marL="457200" indent="-457200"/>
            <a:endParaRPr lang="pt-BR" sz="1200" b="1">
              <a:latin typeface="Verdana" pitchFamily="34" charset="0"/>
            </a:endParaRPr>
          </a:p>
        </p:txBody>
      </p:sp>
      <p:sp>
        <p:nvSpPr>
          <p:cNvPr id="7" name="Rectangle 5"/>
          <p:cNvSpPr>
            <a:spLocks noChangeArrowheads="1"/>
          </p:cNvSpPr>
          <p:nvPr/>
        </p:nvSpPr>
        <p:spPr bwMode="auto">
          <a:xfrm>
            <a:off x="4324350" y="1777985"/>
            <a:ext cx="4189413" cy="360045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p>
            <a:pPr marL="457200" indent="-457200">
              <a:buFontTx/>
              <a:buAutoNum type="arabicPeriod"/>
            </a:pPr>
            <a:endParaRPr lang="pt-BR" sz="1400" b="1">
              <a:latin typeface="Verdana" pitchFamily="34" charset="0"/>
            </a:endParaRPr>
          </a:p>
          <a:p>
            <a:pPr marL="457200" indent="-457200">
              <a:buFontTx/>
              <a:buChar char="•"/>
            </a:pPr>
            <a:r>
              <a:rPr lang="pt-BR" sz="1200" b="1">
                <a:latin typeface="Verdana" pitchFamily="34" charset="0"/>
              </a:rPr>
              <a:t>São organizados, adquirem sua estrutura</a:t>
            </a:r>
          </a:p>
          <a:p>
            <a:pPr marL="457200" indent="-457200"/>
            <a:r>
              <a:rPr lang="pt-BR" sz="1200" b="1">
                <a:latin typeface="Verdana" pitchFamily="34" charset="0"/>
              </a:rPr>
              <a:t>	em estágios.</a:t>
            </a:r>
          </a:p>
          <a:p>
            <a:pPr marL="457200" indent="-457200"/>
            <a:endParaRPr lang="pt-BR" sz="1200" b="1">
              <a:latin typeface="Verdana" pitchFamily="34" charset="0"/>
            </a:endParaRPr>
          </a:p>
          <a:p>
            <a:pPr marL="457200" indent="-457200">
              <a:buFontTx/>
              <a:buChar char="•"/>
            </a:pPr>
            <a:r>
              <a:rPr lang="pt-BR" sz="1200" b="1">
                <a:latin typeface="Verdana" pitchFamily="34" charset="0"/>
              </a:rPr>
              <a:t>Podem ser reorganizados, têm uma vida</a:t>
            </a:r>
          </a:p>
          <a:p>
            <a:pPr marL="457200" indent="-457200"/>
            <a:r>
              <a:rPr lang="pt-BR" sz="1200" b="1">
                <a:latin typeface="Verdana" pitchFamily="34" charset="0"/>
              </a:rPr>
              <a:t>	ilimitada e podem ser reconstruídos.</a:t>
            </a:r>
          </a:p>
          <a:p>
            <a:pPr marL="457200" indent="-457200"/>
            <a:endParaRPr lang="pt-BR" sz="1200" b="1">
              <a:latin typeface="Verdana" pitchFamily="34" charset="0"/>
            </a:endParaRPr>
          </a:p>
          <a:p>
            <a:pPr marL="457200" indent="-457200">
              <a:buFontTx/>
              <a:buChar char="•"/>
            </a:pPr>
            <a:r>
              <a:rPr lang="pt-BR" sz="1200" b="1">
                <a:latin typeface="Verdana" pitchFamily="34" charset="0"/>
              </a:rPr>
              <a:t>Não tem ciclo de vida definido.</a:t>
            </a:r>
          </a:p>
          <a:p>
            <a:pPr marL="457200" indent="-457200">
              <a:buFontTx/>
              <a:buChar char="•"/>
            </a:pPr>
            <a:endParaRPr lang="pt-BR" sz="1200" b="1">
              <a:latin typeface="Verdana" pitchFamily="34" charset="0"/>
            </a:endParaRPr>
          </a:p>
          <a:p>
            <a:pPr marL="457200" indent="-457200">
              <a:buFontTx/>
              <a:buChar char="•"/>
            </a:pPr>
            <a:r>
              <a:rPr lang="pt-BR" sz="1200" b="1">
                <a:latin typeface="Verdana" pitchFamily="34" charset="0"/>
              </a:rPr>
              <a:t>São abstratos – o sistema é descrito</a:t>
            </a:r>
          </a:p>
          <a:p>
            <a:pPr marL="457200" indent="-457200"/>
            <a:r>
              <a:rPr lang="pt-BR" sz="1200" b="1">
                <a:latin typeface="Verdana" pitchFamily="34" charset="0"/>
              </a:rPr>
              <a:t>	em termos psicológicos e sociológicos.</a:t>
            </a:r>
          </a:p>
          <a:p>
            <a:pPr marL="457200" indent="-457200">
              <a:buFontTx/>
              <a:buChar char="•"/>
            </a:pPr>
            <a:endParaRPr lang="pt-BR" sz="1200" b="1">
              <a:latin typeface="Verdana" pitchFamily="34" charset="0"/>
            </a:endParaRPr>
          </a:p>
          <a:p>
            <a:pPr marL="457200" indent="-457200">
              <a:buFontTx/>
              <a:buChar char="•"/>
            </a:pPr>
            <a:r>
              <a:rPr lang="pt-BR" sz="1200" b="1">
                <a:latin typeface="Verdana" pitchFamily="34" charset="0"/>
              </a:rPr>
              <a:t>São incompletos: dependem de</a:t>
            </a:r>
          </a:p>
          <a:p>
            <a:pPr marL="457200" indent="-457200"/>
            <a:r>
              <a:rPr lang="pt-BR" sz="1200" b="1">
                <a:latin typeface="Verdana" pitchFamily="34" charset="0"/>
              </a:rPr>
              <a:t>	cooperação com outras organizações.</a:t>
            </a:r>
          </a:p>
          <a:p>
            <a:pPr marL="457200" indent="-457200"/>
            <a:r>
              <a:rPr lang="pt-BR" sz="1200" b="1">
                <a:latin typeface="Verdana" pitchFamily="34" charset="0"/>
              </a:rPr>
              <a:t>	Suas partes são intercambiáveis.</a:t>
            </a:r>
          </a:p>
          <a:p>
            <a:pPr marL="457200" indent="-457200"/>
            <a:endParaRPr lang="pt-BR" sz="1200" b="1">
              <a:latin typeface="Verdana" pitchFamily="34" charset="0"/>
            </a:endParaRPr>
          </a:p>
          <a:p>
            <a:pPr marL="457200" indent="-457200">
              <a:buFontTx/>
              <a:buChar char="•"/>
            </a:pPr>
            <a:r>
              <a:rPr lang="pt-BR" sz="1200" b="1">
                <a:latin typeface="Verdana" pitchFamily="34" charset="0"/>
              </a:rPr>
              <a:t>O problema é definido como um desvio</a:t>
            </a:r>
          </a:p>
          <a:p>
            <a:pPr marL="457200" indent="-457200"/>
            <a:r>
              <a:rPr lang="pt-BR" sz="1200" b="1">
                <a:latin typeface="Verdana" pitchFamily="34" charset="0"/>
              </a:rPr>
              <a:t>	nas normas sociais.</a:t>
            </a:r>
          </a:p>
          <a:p>
            <a:pPr marL="457200" indent="-457200"/>
            <a:r>
              <a:rPr lang="pt-BR" sz="1200" b="1">
                <a:latin typeface="Verdana" pitchFamily="34" charset="0"/>
              </a:rPr>
              <a:t>	</a:t>
            </a:r>
          </a:p>
        </p:txBody>
      </p:sp>
      <p:sp>
        <p:nvSpPr>
          <p:cNvPr id="8" name="Line 6"/>
          <p:cNvSpPr>
            <a:spLocks noChangeShapeType="1"/>
          </p:cNvSpPr>
          <p:nvPr/>
        </p:nvSpPr>
        <p:spPr bwMode="auto">
          <a:xfrm>
            <a:off x="-3175" y="2484422"/>
            <a:ext cx="8485188" cy="0"/>
          </a:xfrm>
          <a:prstGeom prst="line">
            <a:avLst/>
          </a:prstGeom>
          <a:noFill/>
          <a:ln w="9525">
            <a:solidFill>
              <a:srgbClr val="FF3300"/>
            </a:solidFill>
            <a:round/>
            <a:headEnd/>
            <a:tailEnd/>
          </a:ln>
          <a:effectLst/>
        </p:spPr>
        <p:txBody>
          <a:bodyPr/>
          <a:lstStyle/>
          <a:p>
            <a:endParaRPr lang="pt-BR"/>
          </a:p>
        </p:txBody>
      </p:sp>
      <p:sp>
        <p:nvSpPr>
          <p:cNvPr id="9" name="Line 7"/>
          <p:cNvSpPr>
            <a:spLocks noChangeShapeType="1"/>
          </p:cNvSpPr>
          <p:nvPr/>
        </p:nvSpPr>
        <p:spPr bwMode="auto">
          <a:xfrm>
            <a:off x="4763" y="4708510"/>
            <a:ext cx="8485187" cy="0"/>
          </a:xfrm>
          <a:prstGeom prst="line">
            <a:avLst/>
          </a:prstGeom>
          <a:noFill/>
          <a:ln w="9525">
            <a:solidFill>
              <a:srgbClr val="FF3300"/>
            </a:solidFill>
            <a:round/>
            <a:headEnd/>
            <a:tailEnd/>
          </a:ln>
          <a:effectLst/>
        </p:spPr>
        <p:txBody>
          <a:bodyPr/>
          <a:lstStyle/>
          <a:p>
            <a:endParaRPr lang="pt-BR"/>
          </a:p>
        </p:txBody>
      </p:sp>
      <p:sp>
        <p:nvSpPr>
          <p:cNvPr id="10" name="Line 8"/>
          <p:cNvSpPr>
            <a:spLocks noChangeShapeType="1"/>
          </p:cNvSpPr>
          <p:nvPr/>
        </p:nvSpPr>
        <p:spPr bwMode="auto">
          <a:xfrm>
            <a:off x="4763" y="3984610"/>
            <a:ext cx="8485187" cy="0"/>
          </a:xfrm>
          <a:prstGeom prst="line">
            <a:avLst/>
          </a:prstGeom>
          <a:noFill/>
          <a:ln w="9525">
            <a:solidFill>
              <a:srgbClr val="FF3300"/>
            </a:solidFill>
            <a:round/>
            <a:headEnd/>
            <a:tailEnd/>
          </a:ln>
          <a:effectLst/>
        </p:spPr>
        <p:txBody>
          <a:bodyPr/>
          <a:lstStyle/>
          <a:p>
            <a:endParaRPr lang="pt-BR"/>
          </a:p>
        </p:txBody>
      </p:sp>
      <p:sp>
        <p:nvSpPr>
          <p:cNvPr id="11" name="Line 9"/>
          <p:cNvSpPr>
            <a:spLocks noChangeShapeType="1"/>
          </p:cNvSpPr>
          <p:nvPr/>
        </p:nvSpPr>
        <p:spPr bwMode="auto">
          <a:xfrm>
            <a:off x="-7937" y="3425810"/>
            <a:ext cx="8485187" cy="0"/>
          </a:xfrm>
          <a:prstGeom prst="line">
            <a:avLst/>
          </a:prstGeom>
          <a:noFill/>
          <a:ln w="9525">
            <a:solidFill>
              <a:srgbClr val="FF3300"/>
            </a:solidFill>
            <a:round/>
            <a:headEnd/>
            <a:tailEnd/>
          </a:ln>
          <a:effectLst/>
        </p:spPr>
        <p:txBody>
          <a:bodyPr/>
          <a:lstStyle/>
          <a:p>
            <a:endParaRPr lang="pt-BR"/>
          </a:p>
        </p:txBody>
      </p:sp>
      <p:sp>
        <p:nvSpPr>
          <p:cNvPr id="12" name="Line 10"/>
          <p:cNvSpPr>
            <a:spLocks noChangeShapeType="1"/>
          </p:cNvSpPr>
          <p:nvPr/>
        </p:nvSpPr>
        <p:spPr bwMode="auto">
          <a:xfrm>
            <a:off x="4763" y="3009885"/>
            <a:ext cx="8485187" cy="0"/>
          </a:xfrm>
          <a:prstGeom prst="line">
            <a:avLst/>
          </a:prstGeom>
          <a:noFill/>
          <a:ln w="9525">
            <a:solidFill>
              <a:srgbClr val="FF3300"/>
            </a:solidFill>
            <a:round/>
            <a:headEnd/>
            <a:tailEnd/>
          </a:ln>
          <a:effectLst/>
        </p:spPr>
        <p:txBody>
          <a:bodyPr/>
          <a:lstStyle/>
          <a:p>
            <a:endParaRPr lang="pt-BR"/>
          </a:p>
        </p:txBody>
      </p:sp>
      <p:sp>
        <p:nvSpPr>
          <p:cNvPr id="13" name="Rectangle 11"/>
          <p:cNvSpPr>
            <a:spLocks noChangeArrowheads="1"/>
          </p:cNvSpPr>
          <p:nvPr/>
        </p:nvSpPr>
        <p:spPr bwMode="auto">
          <a:xfrm>
            <a:off x="930275" y="1214422"/>
            <a:ext cx="7227888" cy="579438"/>
          </a:xfrm>
          <a:prstGeom prst="rect">
            <a:avLst/>
          </a:prstGeom>
          <a:noFill/>
          <a:ln w="9525">
            <a:noFill/>
            <a:miter lim="800000"/>
            <a:headEnd/>
            <a:tailEnd/>
          </a:ln>
          <a:effectLst/>
        </p:spPr>
        <p:txBody>
          <a:bodyPr wrap="none">
            <a:spAutoFit/>
          </a:bodyPr>
          <a:lstStyle/>
          <a:p>
            <a:r>
              <a:rPr lang="pt-BR" sz="1800" b="1">
                <a:solidFill>
                  <a:schemeClr val="accent2"/>
                </a:solidFill>
                <a:latin typeface="Verdana" pitchFamily="34" charset="0"/>
              </a:rPr>
              <a:t>Sistemas Vivos		       Sistemas Organizados</a:t>
            </a:r>
          </a:p>
          <a:p>
            <a:r>
              <a:rPr lang="pt-BR" sz="1400" b="1">
                <a:solidFill>
                  <a:schemeClr val="accent2"/>
                </a:solidFill>
                <a:latin typeface="Verdana" pitchFamily="34" charset="0"/>
              </a:rPr>
              <a:t>    (Organismos)				 (Organizações)</a:t>
            </a:r>
          </a:p>
        </p:txBody>
      </p:sp>
    </p:spTree>
    <p:extLst>
      <p:ext uri="{BB962C8B-B14F-4D97-AF65-F5344CB8AC3E}">
        <p14:creationId xmlns:p14="http://schemas.microsoft.com/office/powerpoint/2010/main" val="2405244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29</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 y="764704"/>
            <a:ext cx="894339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769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LIVRO TEXTO</a:t>
            </a:r>
            <a:endParaRPr lang="pt-BR" dirty="0"/>
          </a:p>
        </p:txBody>
      </p:sp>
      <p:sp>
        <p:nvSpPr>
          <p:cNvPr id="3" name="Espaço Reservado para Conteúdo 2"/>
          <p:cNvSpPr>
            <a:spLocks noGrp="1"/>
          </p:cNvSpPr>
          <p:nvPr>
            <p:ph idx="1"/>
          </p:nvPr>
        </p:nvSpPr>
        <p:spPr/>
        <p:txBody>
          <a:bodyPr>
            <a:normAutofit/>
          </a:bodyPr>
          <a:lstStyle/>
          <a:p>
            <a:pPr marL="114300" indent="0">
              <a:buNone/>
            </a:pPr>
            <a:r>
              <a:rPr lang="pt-BR" sz="3600" dirty="0" smtClean="0"/>
              <a:t>Idalberto Chiavenato – Introdução a Teoria Geral da Administração – várias edições</a:t>
            </a:r>
          </a:p>
          <a:p>
            <a:pPr marL="114300" indent="0">
              <a:buNone/>
            </a:pPr>
            <a:endParaRPr lang="pt-BR" sz="3600" dirty="0"/>
          </a:p>
          <a:p>
            <a:pPr marL="114300" indent="0">
              <a:buNone/>
            </a:pPr>
            <a:r>
              <a:rPr lang="pt-BR" sz="3600" b="1" dirty="0" smtClean="0"/>
              <a:t>	Capítulo – Teoria de Sistemas</a:t>
            </a:r>
            <a:endParaRPr lang="pt-BR" sz="3600" b="1"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2240632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30</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40" y="620689"/>
            <a:ext cx="8938956" cy="507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604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31</a:t>
            </a:fld>
            <a:endParaRPr lang="en-US"/>
          </a:p>
        </p:txBody>
      </p:sp>
      <p:sp>
        <p:nvSpPr>
          <p:cNvPr id="5" name="Espaço Reservado para Número de Slide 1"/>
          <p:cNvSpPr txBox="1">
            <a:spLocks/>
          </p:cNvSpPr>
          <p:nvPr/>
        </p:nvSpPr>
        <p:spPr>
          <a:xfrm>
            <a:off x="7115944" y="116632"/>
            <a:ext cx="1066800" cy="329184"/>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31</a:t>
            </a:fld>
            <a:endParaRPr lang="en-US"/>
          </a:p>
        </p:txBody>
      </p:sp>
      <p:sp>
        <p:nvSpPr>
          <p:cNvPr id="6" name="Rectangle 6"/>
          <p:cNvSpPr>
            <a:spLocks noChangeArrowheads="1"/>
          </p:cNvSpPr>
          <p:nvPr/>
        </p:nvSpPr>
        <p:spPr bwMode="auto">
          <a:xfrm>
            <a:off x="-5730" y="281223"/>
            <a:ext cx="88150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sz="1800" b="1" dirty="0">
                <a:latin typeface="Verdana" pitchFamily="34" charset="0"/>
              </a:rPr>
              <a:t>Conceito de </a:t>
            </a:r>
            <a:r>
              <a:rPr lang="pt-BR" sz="1800" b="1" dirty="0" smtClean="0">
                <a:latin typeface="Verdana" pitchFamily="34" charset="0"/>
              </a:rPr>
              <a:t>Sistemas</a:t>
            </a:r>
            <a:endParaRPr lang="pt-BR" b="1" dirty="0">
              <a:latin typeface="Verdana" pitchFamily="34" charset="0"/>
            </a:endParaRPr>
          </a:p>
          <a:p>
            <a:pPr algn="ctr"/>
            <a:r>
              <a:rPr lang="pt-BR" dirty="0"/>
              <a:t> Uma organização é um sistema composto de elementos ou componentes interdependentes</a:t>
            </a:r>
            <a:endParaRPr lang="pt-BR" sz="1800" b="1" dirty="0">
              <a:latin typeface="Verdana" pitchFamily="34" charset="0"/>
            </a:endParaRPr>
          </a:p>
        </p:txBody>
      </p:sp>
      <p:sp>
        <p:nvSpPr>
          <p:cNvPr id="7" name="Rectangle 7"/>
          <p:cNvSpPr>
            <a:spLocks noChangeArrowheads="1"/>
          </p:cNvSpPr>
          <p:nvPr/>
        </p:nvSpPr>
        <p:spPr bwMode="auto">
          <a:xfrm>
            <a:off x="179512" y="1223088"/>
            <a:ext cx="7848872" cy="203132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buFontTx/>
              <a:buAutoNum type="arabicPeriod"/>
            </a:pPr>
            <a:endParaRPr lang="pt-BR" sz="1400" b="1" dirty="0">
              <a:latin typeface="Verdana" pitchFamily="34" charset="0"/>
            </a:endParaRPr>
          </a:p>
          <a:p>
            <a:pPr marL="457200" indent="-457200">
              <a:buFontTx/>
              <a:buAutoNum type="arabicPeriod"/>
            </a:pPr>
            <a:r>
              <a:rPr lang="pt-BR" sz="1400" b="1" dirty="0" smtClean="0">
                <a:latin typeface="Verdana" pitchFamily="34" charset="0"/>
              </a:rPr>
              <a:t>Parâmetros </a:t>
            </a:r>
            <a:r>
              <a:rPr lang="pt-BR" sz="1400" b="1" dirty="0">
                <a:latin typeface="Verdana" pitchFamily="34" charset="0"/>
              </a:rPr>
              <a:t>dos sistemas.</a:t>
            </a:r>
          </a:p>
          <a:p>
            <a:pPr marL="914400" lvl="1" indent="-457200">
              <a:buFontTx/>
              <a:buAutoNum type="arabicPeriod"/>
            </a:pPr>
            <a:endParaRPr lang="pt-BR" sz="1400" b="1" dirty="0">
              <a:latin typeface="Verdana" pitchFamily="34" charset="0"/>
            </a:endParaRPr>
          </a:p>
          <a:p>
            <a:pPr marL="914400" lvl="1" indent="-457200">
              <a:buFontTx/>
              <a:buAutoNum type="arabicPeriod"/>
            </a:pPr>
            <a:r>
              <a:rPr lang="pt-BR" sz="1400" b="1" dirty="0">
                <a:latin typeface="Verdana" pitchFamily="34" charset="0"/>
              </a:rPr>
              <a:t>Entrada ou insumo (input).</a:t>
            </a:r>
          </a:p>
          <a:p>
            <a:pPr marL="914400" lvl="1" indent="-457200">
              <a:buFontTx/>
              <a:buAutoNum type="arabicPeriod"/>
            </a:pPr>
            <a:r>
              <a:rPr lang="pt-BR" sz="1400" b="1" dirty="0">
                <a:latin typeface="Verdana" pitchFamily="34" charset="0"/>
              </a:rPr>
              <a:t>Saída, produto ou resultado (output).</a:t>
            </a:r>
          </a:p>
          <a:p>
            <a:pPr marL="914400" lvl="1" indent="-457200">
              <a:buFontTx/>
              <a:buAutoNum type="arabicPeriod"/>
            </a:pPr>
            <a:r>
              <a:rPr lang="pt-BR" sz="1400" b="1" dirty="0">
                <a:latin typeface="Verdana" pitchFamily="34" charset="0"/>
              </a:rPr>
              <a:t>Processamento ou processador (</a:t>
            </a:r>
            <a:r>
              <a:rPr lang="pt-BR" sz="1400" b="1" dirty="0" err="1">
                <a:latin typeface="Verdana" pitchFamily="34" charset="0"/>
              </a:rPr>
              <a:t>throughput</a:t>
            </a:r>
            <a:r>
              <a:rPr lang="pt-BR" sz="1400" b="1" dirty="0" smtClean="0">
                <a:latin typeface="Verdana" pitchFamily="34" charset="0"/>
              </a:rPr>
              <a:t>)</a:t>
            </a:r>
            <a:endParaRPr lang="pt-BR" sz="1400" b="1" dirty="0">
              <a:latin typeface="Verdana" pitchFamily="34" charset="0"/>
            </a:endParaRPr>
          </a:p>
          <a:p>
            <a:pPr marL="914400" lvl="1" indent="-457200">
              <a:buFontTx/>
              <a:buAutoNum type="arabicPeriod"/>
            </a:pPr>
            <a:r>
              <a:rPr lang="pt-BR" sz="1400" b="1" dirty="0">
                <a:latin typeface="Verdana" pitchFamily="34" charset="0"/>
              </a:rPr>
              <a:t>Retroação ou retroalimentação (feedback</a:t>
            </a:r>
            <a:r>
              <a:rPr lang="pt-BR" sz="1400" b="1" dirty="0" smtClean="0">
                <a:latin typeface="Verdana" pitchFamily="34" charset="0"/>
              </a:rPr>
              <a:t>) - controle.</a:t>
            </a:r>
            <a:endParaRPr lang="pt-BR" sz="1400" b="1" dirty="0">
              <a:latin typeface="Verdana" pitchFamily="34" charset="0"/>
            </a:endParaRPr>
          </a:p>
          <a:p>
            <a:pPr marL="914400" lvl="1" indent="-457200">
              <a:buFontTx/>
              <a:buAutoNum type="arabicPeriod"/>
            </a:pPr>
            <a:r>
              <a:rPr lang="pt-BR" sz="1400" b="1" dirty="0" smtClean="0">
                <a:latin typeface="Verdana" pitchFamily="34" charset="0"/>
              </a:rPr>
              <a:t>Ambiente – </a:t>
            </a:r>
            <a:r>
              <a:rPr lang="pt-BR" sz="1400" dirty="0" smtClean="0">
                <a:latin typeface="Verdana" pitchFamily="34" charset="0"/>
              </a:rPr>
              <a:t>meio que envolve externamente o sistema.</a:t>
            </a:r>
            <a:endParaRPr lang="pt-BR" sz="1400" dirty="0">
              <a:latin typeface="Verdana" pitchFamily="34" charset="0"/>
            </a:endParaRPr>
          </a:p>
          <a:p>
            <a:pPr marL="914400" lvl="1" indent="-457200">
              <a:buFontTx/>
              <a:buAutoNum type="arabicPeriod"/>
            </a:pPr>
            <a:endParaRPr lang="pt-BR" sz="1400" b="1" dirty="0">
              <a:latin typeface="Verdana" pitchFamily="34" charset="0"/>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104" y="3428998"/>
            <a:ext cx="6173688" cy="301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901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836712"/>
            <a:ext cx="7620000" cy="1143000"/>
          </a:xfrm>
        </p:spPr>
        <p:txBody>
          <a:bodyPr/>
          <a:lstStyle/>
          <a:p>
            <a:r>
              <a:rPr lang="pt-BR" sz="2800" b="1" dirty="0"/>
              <a:t>Características das Organizações como Sistemas </a:t>
            </a:r>
            <a:r>
              <a:rPr lang="pt-BR" sz="2800" b="1" dirty="0" smtClean="0"/>
              <a:t>Abertos: </a:t>
            </a:r>
            <a:r>
              <a:rPr lang="pt-BR" sz="2800" b="1" i="1" dirty="0" smtClean="0">
                <a:solidFill>
                  <a:srgbClr val="FF0000"/>
                </a:solidFill>
                <a:latin typeface="Verdana" pitchFamily="34" charset="0"/>
              </a:rPr>
              <a:t>os </a:t>
            </a:r>
            <a:r>
              <a:rPr lang="pt-BR" sz="2800" b="1" i="1" dirty="0">
                <a:solidFill>
                  <a:srgbClr val="FF0000"/>
                </a:solidFill>
                <a:latin typeface="Verdana" pitchFamily="34" charset="0"/>
              </a:rPr>
              <a:t>sistemas abertos trocam energia e informação com seus ambientes e são por eles influenciados.</a:t>
            </a:r>
            <a:br>
              <a:rPr lang="pt-BR" sz="2800" b="1" i="1" dirty="0">
                <a:solidFill>
                  <a:srgbClr val="FF0000"/>
                </a:solidFill>
                <a:latin typeface="Verdana" pitchFamily="34" charset="0"/>
              </a:rPr>
            </a:br>
            <a:endParaRPr lang="en-US" sz="2800" i="1"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32</a:t>
            </a:fld>
            <a:endParaRPr lang="en-US"/>
          </a:p>
        </p:txBody>
      </p:sp>
      <p:pic>
        <p:nvPicPr>
          <p:cNvPr id="2050" name="Picture 2" descr="http://4.bp.blogspot.com/--LJmf1qC8KQ/T7wOMz5Y2iI/AAAAAAAAAGU/15FPW7VJTco/s400/imag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369699"/>
            <a:ext cx="5331377" cy="3651995"/>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115616" y="6011996"/>
            <a:ext cx="2827441" cy="369332"/>
          </a:xfrm>
          <a:prstGeom prst="rect">
            <a:avLst/>
          </a:prstGeom>
          <a:noFill/>
        </p:spPr>
        <p:txBody>
          <a:bodyPr wrap="none" rtlCol="0">
            <a:spAutoFit/>
          </a:bodyPr>
          <a:lstStyle/>
          <a:p>
            <a:r>
              <a:rPr lang="en-US" dirty="0"/>
              <a:t>Fonte: (</a:t>
            </a:r>
            <a:r>
              <a:rPr lang="en-US" dirty="0" err="1"/>
              <a:t>Chiavenato</a:t>
            </a:r>
            <a:r>
              <a:rPr lang="en-US" dirty="0"/>
              <a:t> pag.552)</a:t>
            </a:r>
          </a:p>
        </p:txBody>
      </p:sp>
    </p:spTree>
    <p:extLst>
      <p:ext uri="{BB962C8B-B14F-4D97-AF65-F5344CB8AC3E}">
        <p14:creationId xmlns:p14="http://schemas.microsoft.com/office/powerpoint/2010/main" val="2429186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60648"/>
            <a:ext cx="7620000" cy="1143000"/>
          </a:xfrm>
        </p:spPr>
        <p:txBody>
          <a:bodyPr/>
          <a:lstStyle/>
          <a:p>
            <a:pPr algn="ctr"/>
            <a:r>
              <a:rPr lang="en-US" b="1" dirty="0" err="1"/>
              <a:t>Parâmetros</a:t>
            </a:r>
            <a:r>
              <a:rPr lang="en-US" b="1" dirty="0"/>
              <a:t> dos </a:t>
            </a:r>
            <a:r>
              <a:rPr lang="en-US" b="1" dirty="0" err="1"/>
              <a:t>Sistemas</a:t>
            </a:r>
            <a:endParaRPr lang="en-US" dirty="0"/>
          </a:p>
        </p:txBody>
      </p:sp>
      <p:sp>
        <p:nvSpPr>
          <p:cNvPr id="3" name="Espaço Reservado para Conteúdo 2"/>
          <p:cNvSpPr>
            <a:spLocks noGrp="1"/>
          </p:cNvSpPr>
          <p:nvPr>
            <p:ph idx="1"/>
          </p:nvPr>
        </p:nvSpPr>
        <p:spPr>
          <a:xfrm>
            <a:off x="179512" y="1484784"/>
            <a:ext cx="8136904" cy="4800600"/>
          </a:xfrm>
        </p:spPr>
        <p:txBody>
          <a:bodyPr>
            <a:noAutofit/>
          </a:bodyPr>
          <a:lstStyle/>
          <a:p>
            <a:pPr marL="114300" indent="0" algn="just">
              <a:buNone/>
            </a:pPr>
            <a:r>
              <a:rPr lang="pt-BR" sz="2000" i="1" dirty="0"/>
              <a:t>Uma organização é um sistema composto de elementos ou componentes </a:t>
            </a:r>
            <a:r>
              <a:rPr lang="pt-BR" sz="2000" i="1" dirty="0" smtClean="0"/>
              <a:t>interdependentes:</a:t>
            </a:r>
            <a:endParaRPr lang="pt-BR" sz="2000" i="1" dirty="0"/>
          </a:p>
          <a:p>
            <a:pPr algn="just"/>
            <a:r>
              <a:rPr lang="pt-BR" sz="2000" b="1" dirty="0" smtClean="0"/>
              <a:t>Entradas </a:t>
            </a:r>
            <a:r>
              <a:rPr lang="pt-BR" sz="2000" b="1" dirty="0"/>
              <a:t>ou insumo (input) – </a:t>
            </a:r>
            <a:r>
              <a:rPr lang="pt-BR" sz="2000" dirty="0"/>
              <a:t>é a força ou impulso de arranque ou de partida do sistema que fornece o material ou a informação para a operação do sistema.</a:t>
            </a:r>
          </a:p>
          <a:p>
            <a:pPr algn="just"/>
            <a:r>
              <a:rPr lang="pt-BR" sz="2000" b="1" dirty="0" smtClean="0"/>
              <a:t>Saída </a:t>
            </a:r>
            <a:r>
              <a:rPr lang="pt-BR" sz="2000" b="1" dirty="0"/>
              <a:t>ou resultado (output) – </a:t>
            </a:r>
            <a:r>
              <a:rPr lang="pt-BR" sz="2000" dirty="0"/>
              <a:t>é a consequência para a qual se reuniram elementos e relações do sistema.</a:t>
            </a:r>
          </a:p>
          <a:p>
            <a:pPr algn="just"/>
            <a:r>
              <a:rPr lang="pt-BR" sz="2000" b="1" dirty="0" smtClean="0"/>
              <a:t>Processamento </a:t>
            </a:r>
            <a:r>
              <a:rPr lang="pt-BR" sz="2000" b="1" dirty="0"/>
              <a:t>ou transformador (</a:t>
            </a:r>
            <a:r>
              <a:rPr lang="pt-BR" sz="2000" b="1" dirty="0" err="1"/>
              <a:t>trhoughput</a:t>
            </a:r>
            <a:r>
              <a:rPr lang="pt-BR" sz="2000" b="1" dirty="0"/>
              <a:t>) – </a:t>
            </a:r>
            <a:r>
              <a:rPr lang="pt-BR" sz="2000" dirty="0"/>
              <a:t>é o fenômeno que produz mudanças, é o mecanismo de conversão das entradas em saídas.</a:t>
            </a:r>
          </a:p>
          <a:p>
            <a:pPr algn="just"/>
            <a:r>
              <a:rPr lang="pt-BR" sz="2000" b="1" dirty="0" smtClean="0"/>
              <a:t>Retroação </a:t>
            </a:r>
            <a:r>
              <a:rPr lang="pt-BR" sz="2000" b="1" dirty="0"/>
              <a:t>ou retroalimentação</a:t>
            </a:r>
            <a:r>
              <a:rPr lang="pt-BR" sz="2000" dirty="0"/>
              <a:t> – é a função de sistema que compara a saída com um critério ou padrão previamente estabelecido.</a:t>
            </a:r>
          </a:p>
          <a:p>
            <a:pPr algn="just"/>
            <a:r>
              <a:rPr lang="pt-BR" sz="2000" b="1" dirty="0" smtClean="0"/>
              <a:t>Ambiente </a:t>
            </a:r>
            <a:r>
              <a:rPr lang="pt-BR" sz="2000" b="1" dirty="0"/>
              <a:t>– </a:t>
            </a:r>
            <a:r>
              <a:rPr lang="pt-BR" sz="2000" dirty="0"/>
              <a:t>é o meio que envolve externamente o sistema. O sistema e o ambiente encontram-se inter-relacionados e interdependentes.</a:t>
            </a:r>
          </a:p>
          <a:p>
            <a:pPr algn="just"/>
            <a:endParaRPr lang="en-US" sz="20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33</a:t>
            </a:fld>
            <a:endParaRPr lang="en-US"/>
          </a:p>
        </p:txBody>
      </p:sp>
    </p:spTree>
    <p:extLst>
      <p:ext uri="{BB962C8B-B14F-4D97-AF65-F5344CB8AC3E}">
        <p14:creationId xmlns:p14="http://schemas.microsoft.com/office/powerpoint/2010/main" val="359446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7620000" cy="1143000"/>
          </a:xfrm>
        </p:spPr>
        <p:txBody>
          <a:bodyPr/>
          <a:lstStyle/>
          <a:p>
            <a:r>
              <a:rPr lang="pt-BR" sz="4000" b="1" dirty="0"/>
              <a:t>Características das Organizações como Sistemas Abertos</a:t>
            </a:r>
            <a:endParaRPr lang="en-US" sz="4000"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2759172162"/>
              </p:ext>
            </p:extLst>
          </p:nvPr>
        </p:nvGraphicFramePr>
        <p:xfrm>
          <a:off x="467544" y="1700808"/>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457061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7620000" cy="1143000"/>
          </a:xfrm>
        </p:spPr>
        <p:txBody>
          <a:bodyPr/>
          <a:lstStyle/>
          <a:p>
            <a:r>
              <a:rPr lang="pt-BR" sz="4000" b="1" dirty="0"/>
              <a:t>Características das Organizações como Sistemas Abertos</a:t>
            </a:r>
            <a:endParaRPr lang="en-US" sz="4000"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2753964989"/>
              </p:ext>
            </p:extLst>
          </p:nvPr>
        </p:nvGraphicFramePr>
        <p:xfrm>
          <a:off x="467544" y="1700808"/>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35</a:t>
            </a:fld>
            <a:endParaRPr lang="en-US"/>
          </a:p>
        </p:txBody>
      </p:sp>
    </p:spTree>
    <p:extLst>
      <p:ext uri="{BB962C8B-B14F-4D97-AF65-F5344CB8AC3E}">
        <p14:creationId xmlns:p14="http://schemas.microsoft.com/office/powerpoint/2010/main" val="2952384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7620000" cy="1143000"/>
          </a:xfrm>
        </p:spPr>
        <p:txBody>
          <a:bodyPr/>
          <a:lstStyle/>
          <a:p>
            <a:r>
              <a:rPr lang="pt-BR" sz="4000" b="1" dirty="0"/>
              <a:t>Características das Organizações como Sistemas Abertos</a:t>
            </a:r>
            <a:endParaRPr lang="en-US" sz="4000"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606927893"/>
              </p:ext>
            </p:extLst>
          </p:nvPr>
        </p:nvGraphicFramePr>
        <p:xfrm>
          <a:off x="467544" y="1700808"/>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36</a:t>
            </a:fld>
            <a:endParaRPr lang="en-US"/>
          </a:p>
        </p:txBody>
      </p:sp>
    </p:spTree>
    <p:extLst>
      <p:ext uri="{BB962C8B-B14F-4D97-AF65-F5344CB8AC3E}">
        <p14:creationId xmlns:p14="http://schemas.microsoft.com/office/powerpoint/2010/main" val="1939196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dirty="0" smtClean="0"/>
              <a:t>CONCEITO MODERNO DE EQUILIBRIO</a:t>
            </a:r>
            <a:endParaRPr lang="pt-BR" dirty="0"/>
          </a:p>
        </p:txBody>
      </p:sp>
      <p:sp>
        <p:nvSpPr>
          <p:cNvPr id="4" name="Espaço Reservado para Conteúdo 3"/>
          <p:cNvSpPr>
            <a:spLocks noGrp="1"/>
          </p:cNvSpPr>
          <p:nvPr>
            <p:ph idx="1"/>
          </p:nvPr>
        </p:nvSpPr>
        <p:spPr>
          <a:xfrm>
            <a:off x="457200" y="1772816"/>
            <a:ext cx="7620000" cy="4800600"/>
          </a:xfrm>
        </p:spPr>
        <p:txBody>
          <a:bodyPr/>
          <a:lstStyle/>
          <a:p>
            <a:pPr algn="just"/>
            <a:r>
              <a:rPr lang="pt-BR" dirty="0" smtClean="0"/>
              <a:t>Modernamente, predomina-se o conceito de que toda organização é caracterizada simultaneamente por ordem/desordem (em contraposição a teoria de equilíbrio dos sistemas).</a:t>
            </a:r>
          </a:p>
          <a:p>
            <a:pPr algn="just"/>
            <a:r>
              <a:rPr lang="pt-BR" dirty="0" smtClean="0"/>
              <a:t>Ordem, na medida em que congrega repetição, regularidade, e redundância e é capaz de autorregularão para preservação da estabilidade. E, desordem, pois é também produtora de eventos, perturbações, desvio e ruídos que conduzem a instabilidade e a mudança;</a:t>
            </a:r>
            <a:endParaRPr lang="pt-BR"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37</a:t>
            </a:fld>
            <a:endParaRPr lang="en-US"/>
          </a:p>
        </p:txBody>
      </p:sp>
    </p:spTree>
    <p:extLst>
      <p:ext uri="{BB962C8B-B14F-4D97-AF65-F5344CB8AC3E}">
        <p14:creationId xmlns:p14="http://schemas.microsoft.com/office/powerpoint/2010/main" val="717114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38</a:t>
            </a:fld>
            <a:endParaRPr lang="en-US"/>
          </a:p>
        </p:txBody>
      </p:sp>
      <p:pic>
        <p:nvPicPr>
          <p:cNvPr id="17410" name="Picture 2" descr="Resultado de imagem para teoria geral dos siste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235784" cy="618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772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67544" y="0"/>
            <a:ext cx="7620000" cy="1143000"/>
          </a:xfrm>
        </p:spPr>
        <p:txBody>
          <a:bodyPr/>
          <a:lstStyle/>
          <a:p>
            <a:r>
              <a:rPr lang="pt-BR" dirty="0" smtClean="0"/>
              <a:t>ENTROPIA</a:t>
            </a:r>
            <a:endParaRPr lang="pt-BR" dirty="0"/>
          </a:p>
        </p:txBody>
      </p:sp>
      <p:sp>
        <p:nvSpPr>
          <p:cNvPr id="4" name="Espaço Reservado para Conteúdo 3"/>
          <p:cNvSpPr>
            <a:spLocks noGrp="1"/>
          </p:cNvSpPr>
          <p:nvPr>
            <p:ph idx="1"/>
          </p:nvPr>
        </p:nvSpPr>
        <p:spPr>
          <a:xfrm>
            <a:off x="251520" y="1046480"/>
            <a:ext cx="8136904" cy="4800600"/>
          </a:xfrm>
        </p:spPr>
        <p:txBody>
          <a:bodyPr>
            <a:noAutofit/>
          </a:bodyPr>
          <a:lstStyle/>
          <a:p>
            <a:pPr algn="just" fontAlgn="base"/>
            <a:r>
              <a:rPr lang="pt-BR" sz="1800" dirty="0"/>
              <a:t>Considerando que os sistemas tendem à degeneração, é preciso aplicar forças contrárias para adiar a fase de declínio. Os seres humanos podem ser tomados como exemplo, pois a maioria nasce, envelhece e morre. Uma forma de tentar postergar o final da vida é a prática de atividades físicas e optar por uma alimentação saudável.</a:t>
            </a:r>
          </a:p>
          <a:p>
            <a:pPr algn="just" fontAlgn="base"/>
            <a:r>
              <a:rPr lang="pt-BR" sz="1800" b="1" dirty="0"/>
              <a:t>A entropia negativa</a:t>
            </a:r>
          </a:p>
          <a:p>
            <a:pPr algn="just" fontAlgn="base"/>
            <a:r>
              <a:rPr lang="pt-BR" sz="1800" dirty="0" smtClean="0"/>
              <a:t>No </a:t>
            </a:r>
            <a:r>
              <a:rPr lang="pt-BR" sz="1800" dirty="0"/>
              <a:t>que se refere à Administração de Empresas, a denominação entropia negativa é utilizada para tentar reverter o caos que uma organização atingiu.</a:t>
            </a:r>
          </a:p>
          <a:p>
            <a:pPr algn="just" fontAlgn="base"/>
            <a:r>
              <a:rPr lang="pt-BR" sz="1800" dirty="0"/>
              <a:t>Esta forma de reorganização deve ser aplicada em empresas que por algum motivo não vão bem e têm de se recuperar da desordem ou falência. Vários podem ser os motivos que levam uma organização a este estágio crítico, como: falta de inovação, administração indevida dos recursos, gestão incompetente, entre outros.</a:t>
            </a:r>
          </a:p>
          <a:p>
            <a:pPr algn="just" fontAlgn="base"/>
            <a:r>
              <a:rPr lang="pt-BR" sz="1800" dirty="0"/>
              <a:t>Assim sendo, a entropia negativa é útil para inverter o processo entrópico para que empresas se restabeleçam e prolonguem o ciclo de vida. Recuperando as energias, a companhia poderá ser salva da insolvência e voltar a prosperar.</a:t>
            </a:r>
          </a:p>
          <a:p>
            <a:pPr algn="just" fontAlgn="base"/>
            <a:r>
              <a:rPr lang="pt-BR" sz="1800" dirty="0"/>
              <a:t/>
            </a:r>
            <a:br>
              <a:rPr lang="pt-BR" sz="1800" dirty="0"/>
            </a:br>
            <a:endParaRPr lang="pt-BR" sz="1800"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39</a:t>
            </a:fld>
            <a:endParaRPr lang="en-US"/>
          </a:p>
        </p:txBody>
      </p:sp>
    </p:spTree>
    <p:extLst>
      <p:ext uri="{BB962C8B-B14F-4D97-AF65-F5344CB8AC3E}">
        <p14:creationId xmlns:p14="http://schemas.microsoft.com/office/powerpoint/2010/main" val="358331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a:t>
            </a:fld>
            <a:endParaRPr lang="en-US"/>
          </a:p>
        </p:txBody>
      </p:sp>
      <p:pic>
        <p:nvPicPr>
          <p:cNvPr id="5" name="Imagem 4"/>
          <p:cNvPicPr>
            <a:picLocks noChangeAspect="1"/>
          </p:cNvPicPr>
          <p:nvPr/>
        </p:nvPicPr>
        <p:blipFill>
          <a:blip r:embed="rId2"/>
          <a:stretch>
            <a:fillRect/>
          </a:stretch>
        </p:blipFill>
        <p:spPr>
          <a:xfrm>
            <a:off x="179512" y="116632"/>
            <a:ext cx="13011150" cy="7315200"/>
          </a:xfrm>
          <a:prstGeom prst="rect">
            <a:avLst/>
          </a:prstGeom>
        </p:spPr>
      </p:pic>
      <p:sp>
        <p:nvSpPr>
          <p:cNvPr id="6" name="Retângulo 5"/>
          <p:cNvSpPr/>
          <p:nvPr/>
        </p:nvSpPr>
        <p:spPr>
          <a:xfrm>
            <a:off x="1619672" y="963657"/>
            <a:ext cx="5065415" cy="369332"/>
          </a:xfrm>
          <a:prstGeom prst="rect">
            <a:avLst/>
          </a:prstGeom>
        </p:spPr>
        <p:txBody>
          <a:bodyPr wrap="square">
            <a:spAutoFit/>
          </a:bodyPr>
          <a:lstStyle/>
          <a:p>
            <a:r>
              <a:rPr lang="pt-BR" dirty="0"/>
              <a:t>https://www.youtube.com/watch?v=K5KAoNbhhcQ</a:t>
            </a:r>
          </a:p>
        </p:txBody>
      </p:sp>
    </p:spTree>
    <p:extLst>
      <p:ext uri="{BB962C8B-B14F-4D97-AF65-F5344CB8AC3E}">
        <p14:creationId xmlns:p14="http://schemas.microsoft.com/office/powerpoint/2010/main" val="2593492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Contribuições da Teria de Sistemas</a:t>
            </a:r>
            <a:endParaRPr lang="pt-BR" dirty="0"/>
          </a:p>
        </p:txBody>
      </p:sp>
      <p:sp>
        <p:nvSpPr>
          <p:cNvPr id="3" name="Espaço Reservado para Conteúdo 2"/>
          <p:cNvSpPr>
            <a:spLocks noGrp="1"/>
          </p:cNvSpPr>
          <p:nvPr>
            <p:ph idx="1"/>
          </p:nvPr>
        </p:nvSpPr>
        <p:spPr>
          <a:xfrm>
            <a:off x="467544" y="1844824"/>
            <a:ext cx="7620000" cy="4800600"/>
          </a:xfrm>
        </p:spPr>
        <p:txBody>
          <a:bodyPr>
            <a:normAutofit/>
          </a:bodyPr>
          <a:lstStyle/>
          <a:p>
            <a:pPr algn="just"/>
            <a:r>
              <a:rPr lang="pt-BR" sz="2800" dirty="0" smtClean="0"/>
              <a:t>Adoção de conceitos como sistema aberto, sistema fechado e sinergia</a:t>
            </a:r>
          </a:p>
          <a:p>
            <a:pPr algn="just"/>
            <a:r>
              <a:rPr lang="pt-BR" sz="2800" dirty="0" smtClean="0"/>
              <a:t>Valorização do ambiente na organização</a:t>
            </a:r>
          </a:p>
          <a:p>
            <a:pPr algn="just"/>
            <a:r>
              <a:rPr lang="pt-BR" sz="2800" b="1" dirty="0" smtClean="0"/>
              <a:t>Reconhecimento da importância da visão holística nas organizações, importante nas estratégias da administração</a:t>
            </a:r>
            <a:r>
              <a:rPr lang="pt-BR" sz="2800" dirty="0" smtClean="0"/>
              <a:t>.</a:t>
            </a:r>
            <a:endParaRPr lang="pt-BR" sz="28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40</a:t>
            </a:fld>
            <a:endParaRPr lang="en-US"/>
          </a:p>
        </p:txBody>
      </p:sp>
    </p:spTree>
    <p:extLst>
      <p:ext uri="{BB962C8B-B14F-4D97-AF65-F5344CB8AC3E}">
        <p14:creationId xmlns:p14="http://schemas.microsoft.com/office/powerpoint/2010/main" val="39256900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760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2542"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7603" name="Rectangle 3"/>
          <p:cNvSpPr>
            <a:spLocks noChangeArrowheads="1"/>
          </p:cNvSpPr>
          <p:nvPr/>
        </p:nvSpPr>
        <p:spPr bwMode="auto">
          <a:xfrm>
            <a:off x="942975" y="608013"/>
            <a:ext cx="1963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3200" b="1">
                <a:solidFill>
                  <a:srgbClr val="008000"/>
                </a:solidFill>
                <a:latin typeface="Tahoma" pitchFamily="34" charset="0"/>
                <a:cs typeface="Times New Roman" pitchFamily="18" charset="0"/>
              </a:rPr>
              <a:t>Caso</a:t>
            </a:r>
            <a:r>
              <a:rPr lang="pt-BR" altLang="en-US" sz="2800" b="1">
                <a:solidFill>
                  <a:srgbClr val="008000"/>
                </a:solidFill>
                <a:latin typeface="Tahoma" pitchFamily="34" charset="0"/>
                <a:cs typeface="Times New Roman" pitchFamily="18" charset="0"/>
              </a:rPr>
              <a:t> </a:t>
            </a:r>
          </a:p>
          <a:p>
            <a:r>
              <a:rPr lang="pt-BR" altLang="en-US" sz="2800" b="1">
                <a:solidFill>
                  <a:srgbClr val="008000"/>
                </a:solidFill>
                <a:latin typeface="Tahoma" pitchFamily="34" charset="0"/>
                <a:cs typeface="Times New Roman" pitchFamily="18" charset="0"/>
              </a:rPr>
              <a:t>Wall-Mart</a:t>
            </a:r>
          </a:p>
        </p:txBody>
      </p:sp>
      <p:sp>
        <p:nvSpPr>
          <p:cNvPr id="537604" name="Text Box 4"/>
          <p:cNvSpPr txBox="1">
            <a:spLocks noChangeArrowheads="1"/>
          </p:cNvSpPr>
          <p:nvPr/>
        </p:nvSpPr>
        <p:spPr bwMode="auto">
          <a:xfrm>
            <a:off x="99517" y="1700808"/>
            <a:ext cx="9018587"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1600" b="1" dirty="0">
                <a:solidFill>
                  <a:srgbClr val="008000"/>
                </a:solidFill>
                <a:latin typeface="Verdana" pitchFamily="34" charset="0"/>
              </a:rPr>
              <a:t>  Você já ouviu falar de fronteiras organizacionais? A </a:t>
            </a:r>
            <a:r>
              <a:rPr lang="pt-BR" altLang="en-US" sz="1600" b="1" dirty="0" err="1">
                <a:solidFill>
                  <a:srgbClr val="008000"/>
                </a:solidFill>
                <a:latin typeface="Verdana" pitchFamily="34" charset="0"/>
              </a:rPr>
              <a:t>Wall-Mart</a:t>
            </a:r>
            <a:r>
              <a:rPr lang="pt-BR" altLang="en-US" sz="1600" b="1" dirty="0">
                <a:solidFill>
                  <a:srgbClr val="008000"/>
                </a:solidFill>
                <a:latin typeface="Verdana" pitchFamily="34" charset="0"/>
              </a:rPr>
              <a:t> (WM) é uma</a:t>
            </a:r>
          </a:p>
          <a:p>
            <a:r>
              <a:rPr lang="pt-BR" altLang="en-US" sz="1600" b="1" dirty="0">
                <a:solidFill>
                  <a:srgbClr val="008000"/>
                </a:solidFill>
                <a:latin typeface="Verdana" pitchFamily="34" charset="0"/>
              </a:rPr>
              <a:t>  	  empresa de vendas a varejo, com dezenas de lojas abastecidas por</a:t>
            </a:r>
          </a:p>
          <a:p>
            <a:r>
              <a:rPr lang="pt-BR" altLang="en-US" sz="1600" b="1" dirty="0">
                <a:solidFill>
                  <a:srgbClr val="008000"/>
                </a:solidFill>
                <a:latin typeface="Verdana" pitchFamily="34" charset="0"/>
              </a:rPr>
              <a:t> 	 centros de distribuição para suprir os pedidos das lojas. O problema</a:t>
            </a:r>
          </a:p>
          <a:p>
            <a:r>
              <a:rPr lang="pt-BR" altLang="en-US" sz="1600" b="1" dirty="0">
                <a:solidFill>
                  <a:srgbClr val="008000"/>
                </a:solidFill>
                <a:latin typeface="Verdana" pitchFamily="34" charset="0"/>
              </a:rPr>
              <a:t>   era buscar o equilíbrio: nem estoques elevados e nem insuficientes. Para</a:t>
            </a:r>
          </a:p>
          <a:p>
            <a:r>
              <a:rPr lang="pt-BR" altLang="en-US" sz="1600" b="1" dirty="0">
                <a:solidFill>
                  <a:srgbClr val="008000"/>
                </a:solidFill>
                <a:latin typeface="Verdana" pitchFamily="34" charset="0"/>
              </a:rPr>
              <a:t>	  tanto, a WM fez uma parceria com a Procter &amp; Gamble (P&amp;G) para </a:t>
            </a:r>
          </a:p>
          <a:p>
            <a:r>
              <a:rPr lang="pt-BR" altLang="en-US" sz="1600" b="1" dirty="0">
                <a:solidFill>
                  <a:srgbClr val="008000"/>
                </a:solidFill>
                <a:latin typeface="Verdana" pitchFamily="34" charset="0"/>
              </a:rPr>
              <a:t>      cuidar de seus estoques de fraldas descartáveis Pampers – de grande </a:t>
            </a:r>
          </a:p>
          <a:p>
            <a:r>
              <a:rPr lang="pt-BR" altLang="en-US" sz="1600" b="1" dirty="0">
                <a:solidFill>
                  <a:srgbClr val="008000"/>
                </a:solidFill>
                <a:latin typeface="Verdana" pitchFamily="34" charset="0"/>
              </a:rPr>
              <a:t>     volume e pequeno valor unitário. O processo ultrapassou as fronteiras</a:t>
            </a:r>
          </a:p>
          <a:p>
            <a:r>
              <a:rPr lang="pt-BR" altLang="en-US" sz="1600" b="1" dirty="0">
                <a:solidFill>
                  <a:srgbClr val="008000"/>
                </a:solidFill>
                <a:latin typeface="Verdana" pitchFamily="34" charset="0"/>
              </a:rPr>
              <a:t>  entre as duas empresas que se tornaram interfaces </a:t>
            </a:r>
            <a:r>
              <a:rPr lang="pt-BR" altLang="en-US" sz="1600" b="1" dirty="0" err="1">
                <a:solidFill>
                  <a:srgbClr val="008000"/>
                </a:solidFill>
                <a:latin typeface="Verdana" pitchFamily="34" charset="0"/>
              </a:rPr>
              <a:t>inter-empresas</a:t>
            </a:r>
            <a:r>
              <a:rPr lang="pt-BR" altLang="en-US" sz="1600" b="1" dirty="0">
                <a:solidFill>
                  <a:srgbClr val="008000"/>
                </a:solidFill>
                <a:latin typeface="Verdana" pitchFamily="34" charset="0"/>
              </a:rPr>
              <a:t>, com o</a:t>
            </a:r>
          </a:p>
          <a:p>
            <a:r>
              <a:rPr lang="pt-BR" altLang="en-US" sz="1600" b="1" dirty="0">
                <a:solidFill>
                  <a:srgbClr val="008000"/>
                </a:solidFill>
                <a:latin typeface="Verdana" pitchFamily="34" charset="0"/>
              </a:rPr>
              <a:t>reabastecimento contínuo entre fabricante e varejista. A gestão de estoques</a:t>
            </a:r>
          </a:p>
          <a:p>
            <a:r>
              <a:rPr lang="pt-BR" altLang="en-US" sz="1600" b="1" dirty="0">
                <a:solidFill>
                  <a:srgbClr val="008000"/>
                </a:solidFill>
                <a:latin typeface="Verdana" pitchFamily="34" charset="0"/>
              </a:rPr>
              <a:t>  foi tão otimizada que as fraldas passam do centro de distribuição para as</a:t>
            </a:r>
          </a:p>
          <a:p>
            <a:r>
              <a:rPr lang="pt-BR" altLang="en-US" sz="1600" b="1" dirty="0">
                <a:solidFill>
                  <a:srgbClr val="008000"/>
                </a:solidFill>
                <a:latin typeface="Verdana" pitchFamily="34" charset="0"/>
              </a:rPr>
              <a:t>  lojas e delas para o consumidor antes que a WM tenha de pagá-las à P&amp;G,</a:t>
            </a:r>
          </a:p>
          <a:p>
            <a:r>
              <a:rPr lang="pt-BR" altLang="en-US" sz="1600" b="1" dirty="0">
                <a:solidFill>
                  <a:srgbClr val="008000"/>
                </a:solidFill>
                <a:latin typeface="Verdana" pitchFamily="34" charset="0"/>
              </a:rPr>
              <a:t>   o que é feito com o dinheiro do consumidor. A WM trabalha com estoque</a:t>
            </a:r>
          </a:p>
          <a:p>
            <a:r>
              <a:rPr lang="pt-BR" altLang="en-US" sz="1600" b="1" dirty="0">
                <a:solidFill>
                  <a:srgbClr val="008000"/>
                </a:solidFill>
                <a:latin typeface="Verdana" pitchFamily="34" charset="0"/>
              </a:rPr>
              <a:t>     mínimo, menor capital de giro e espaço liberado. A P&amp;G tornou-se um</a:t>
            </a:r>
          </a:p>
          <a:p>
            <a:r>
              <a:rPr lang="pt-BR" altLang="en-US" sz="1600" b="1" dirty="0">
                <a:solidFill>
                  <a:srgbClr val="008000"/>
                </a:solidFill>
                <a:latin typeface="Verdana" pitchFamily="34" charset="0"/>
              </a:rPr>
              <a:t>  fornecedor que adiciona valor ao produto por executar todo o processo de</a:t>
            </a:r>
          </a:p>
          <a:p>
            <a:r>
              <a:rPr lang="pt-BR" altLang="en-US" sz="1600" b="1" dirty="0">
                <a:solidFill>
                  <a:srgbClr val="008000"/>
                </a:solidFill>
                <a:latin typeface="Verdana" pitchFamily="34" charset="0"/>
              </a:rPr>
              <a:t>    gestão de estoques. A P&amp;G ganha com o direito a espaço adicional nas</a:t>
            </a:r>
          </a:p>
          <a:p>
            <a:r>
              <a:rPr lang="pt-BR" altLang="en-US" sz="1600" b="1" dirty="0">
                <a:solidFill>
                  <a:srgbClr val="008000"/>
                </a:solidFill>
                <a:latin typeface="Verdana" pitchFamily="34" charset="0"/>
              </a:rPr>
              <a:t>prateleiras das lojas e por gerir sua produção e logística com mais eficiência.</a:t>
            </a:r>
          </a:p>
          <a:p>
            <a:r>
              <a:rPr lang="pt-BR" altLang="en-US" sz="1600" b="1" dirty="0">
                <a:solidFill>
                  <a:srgbClr val="008000"/>
                </a:solidFill>
                <a:latin typeface="Verdana" pitchFamily="34" charset="0"/>
              </a:rPr>
              <a:t>    O processo de contas a pagar é facilitado e o pedido é gerado pela P&amp;G.</a:t>
            </a:r>
          </a:p>
          <a:p>
            <a:r>
              <a:rPr lang="pt-BR" altLang="en-US" sz="1600" b="1" dirty="0">
                <a:solidFill>
                  <a:srgbClr val="008000"/>
                </a:solidFill>
                <a:latin typeface="Verdana" pitchFamily="34" charset="0"/>
              </a:rPr>
              <a:t>         A P&amp;G precisa de dois pontos de contato: a fatura e o pagamento.</a:t>
            </a:r>
          </a:p>
        </p:txBody>
      </p:sp>
      <p:pic>
        <p:nvPicPr>
          <p:cNvPr id="537605" name="Picture 5" descr="http://a1055.g.akamai.net/f/1055/1401/5h/search.barnesandnoble.com/gresources/bnexplorer/icon_read_chapter1.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6363" y="730250"/>
            <a:ext cx="823912" cy="722313"/>
          </a:xfrm>
          <a:prstGeom prst="rect">
            <a:avLst/>
          </a:prstGeom>
          <a:noFill/>
          <a:extLst>
            <a:ext uri="{909E8E84-426E-40DD-AFC4-6F175D3DCCD1}">
              <a14:hiddenFill xmlns:a14="http://schemas.microsoft.com/office/drawing/2010/main">
                <a:solidFill>
                  <a:srgbClr val="FFFFFF"/>
                </a:solidFill>
              </a14:hiddenFill>
            </a:ext>
          </a:extLst>
        </p:spPr>
      </p:pic>
      <p:sp>
        <p:nvSpPr>
          <p:cNvPr id="537606" name="Oval 6"/>
          <p:cNvSpPr>
            <a:spLocks noChangeArrowheads="1"/>
          </p:cNvSpPr>
          <p:nvPr/>
        </p:nvSpPr>
        <p:spPr bwMode="auto">
          <a:xfrm>
            <a:off x="7843838" y="7016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492</a:t>
            </a:r>
          </a:p>
        </p:txBody>
      </p:sp>
    </p:spTree>
    <p:extLst>
      <p:ext uri="{BB962C8B-B14F-4D97-AF65-F5344CB8AC3E}">
        <p14:creationId xmlns:p14="http://schemas.microsoft.com/office/powerpoint/2010/main" val="12960545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3350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3580"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3507" name="Rectangle 3"/>
          <p:cNvSpPr>
            <a:spLocks noChangeArrowheads="1"/>
          </p:cNvSpPr>
          <p:nvPr/>
        </p:nvSpPr>
        <p:spPr bwMode="auto">
          <a:xfrm>
            <a:off x="1071563" y="573088"/>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r>
              <a:rPr lang="pt-BR" altLang="en-US" sz="2800" b="1">
                <a:solidFill>
                  <a:srgbClr val="008000"/>
                </a:solidFill>
                <a:latin typeface="Tahoma" pitchFamily="34" charset="0"/>
                <a:cs typeface="Times New Roman" pitchFamily="18" charset="0"/>
              </a:rPr>
              <a:t>   A MasterPeças</a:t>
            </a:r>
          </a:p>
        </p:txBody>
      </p:sp>
      <p:graphicFrame>
        <p:nvGraphicFramePr>
          <p:cNvPr id="533508" name="Object 4"/>
          <p:cNvGraphicFramePr>
            <a:graphicFrameLocks noChangeAspect="1"/>
          </p:cNvGraphicFramePr>
          <p:nvPr/>
        </p:nvGraphicFramePr>
        <p:xfrm>
          <a:off x="180975" y="701675"/>
          <a:ext cx="782638" cy="681038"/>
        </p:xfrm>
        <a:graphic>
          <a:graphicData uri="http://schemas.openxmlformats.org/presentationml/2006/ole">
            <mc:AlternateContent xmlns:mc="http://schemas.openxmlformats.org/markup-compatibility/2006">
              <mc:Choice xmlns:v="urn:schemas-microsoft-com:vml" Requires="v">
                <p:oleObj spid="_x0000_s23581"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7016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3509" name="Oval 5"/>
          <p:cNvSpPr>
            <a:spLocks noChangeArrowheads="1"/>
          </p:cNvSpPr>
          <p:nvPr/>
        </p:nvSpPr>
        <p:spPr bwMode="auto">
          <a:xfrm>
            <a:off x="7843838" y="7143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482</a:t>
            </a:r>
          </a:p>
        </p:txBody>
      </p:sp>
      <p:sp>
        <p:nvSpPr>
          <p:cNvPr id="533510" name="Text Box 6"/>
          <p:cNvSpPr txBox="1">
            <a:spLocks noChangeArrowheads="1"/>
          </p:cNvSpPr>
          <p:nvPr/>
        </p:nvSpPr>
        <p:spPr bwMode="auto">
          <a:xfrm>
            <a:off x="915988" y="2203450"/>
            <a:ext cx="72834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Maria Amália acredita que uma empresa como a </a:t>
            </a:r>
          </a:p>
          <a:p>
            <a:r>
              <a:rPr lang="pt-BR" altLang="en-US" sz="2000">
                <a:solidFill>
                  <a:srgbClr val="008000"/>
                </a:solidFill>
                <a:latin typeface="Verdana" pitchFamily="34" charset="0"/>
              </a:rPr>
              <a:t>  MasterPeças requer uma forte integração em toda a </a:t>
            </a:r>
          </a:p>
          <a:p>
            <a:r>
              <a:rPr lang="pt-BR" altLang="en-US" sz="2000">
                <a:solidFill>
                  <a:srgbClr val="008000"/>
                </a:solidFill>
                <a:latin typeface="Verdana" pitchFamily="34" charset="0"/>
              </a:rPr>
              <a:t> extensão de sua cadeia de valor. Para isso, ela precisa</a:t>
            </a:r>
          </a:p>
          <a:p>
            <a:r>
              <a:rPr lang="pt-BR" altLang="en-US" sz="2000">
                <a:solidFill>
                  <a:srgbClr val="008000"/>
                </a:solidFill>
                <a:latin typeface="Verdana" pitchFamily="34" charset="0"/>
              </a:rPr>
              <a:t> envolver clientes, fornecedores e parceiros que fazem</a:t>
            </a:r>
          </a:p>
          <a:p>
            <a:r>
              <a:rPr lang="pt-BR" altLang="en-US" sz="2000">
                <a:solidFill>
                  <a:srgbClr val="008000"/>
                </a:solidFill>
                <a:latin typeface="Verdana" pitchFamily="34" charset="0"/>
              </a:rPr>
              <a:t>  parte direta ou indiretamente do negócio da empresa.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Para ela, qualquer melhoria interna somente daria</a:t>
            </a:r>
          </a:p>
          <a:p>
            <a:r>
              <a:rPr lang="pt-BR" altLang="en-US" sz="2000">
                <a:solidFill>
                  <a:srgbClr val="008000"/>
                </a:solidFill>
                <a:latin typeface="Verdana" pitchFamily="34" charset="0"/>
              </a:rPr>
              <a:t>resultados se fosse acompanhada de melhoria externa.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Quais as sugestões que você daria a Maria Amália?</a:t>
            </a:r>
          </a:p>
        </p:txBody>
      </p:sp>
    </p:spTree>
    <p:extLst>
      <p:ext uri="{BB962C8B-B14F-4D97-AF65-F5344CB8AC3E}">
        <p14:creationId xmlns:p14="http://schemas.microsoft.com/office/powerpoint/2010/main" val="2463560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3453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4604"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4531" name="Rectangle 3"/>
          <p:cNvSpPr>
            <a:spLocks noChangeArrowheads="1"/>
          </p:cNvSpPr>
          <p:nvPr/>
        </p:nvSpPr>
        <p:spPr bwMode="auto">
          <a:xfrm>
            <a:off x="1071563" y="573088"/>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r>
              <a:rPr lang="pt-BR" altLang="en-US" sz="2800" b="1">
                <a:solidFill>
                  <a:srgbClr val="008000"/>
                </a:solidFill>
                <a:latin typeface="Tahoma" pitchFamily="34" charset="0"/>
                <a:cs typeface="Times New Roman" pitchFamily="18" charset="0"/>
              </a:rPr>
              <a:t>   A MasterPeças</a:t>
            </a:r>
          </a:p>
        </p:txBody>
      </p:sp>
      <p:graphicFrame>
        <p:nvGraphicFramePr>
          <p:cNvPr id="534532" name="Object 4"/>
          <p:cNvGraphicFramePr>
            <a:graphicFrameLocks noChangeAspect="1"/>
          </p:cNvGraphicFramePr>
          <p:nvPr/>
        </p:nvGraphicFramePr>
        <p:xfrm>
          <a:off x="180975" y="701675"/>
          <a:ext cx="782638" cy="681038"/>
        </p:xfrm>
        <a:graphic>
          <a:graphicData uri="http://schemas.openxmlformats.org/presentationml/2006/ole">
            <mc:AlternateContent xmlns:mc="http://schemas.openxmlformats.org/markup-compatibility/2006">
              <mc:Choice xmlns:v="urn:schemas-microsoft-com:vml" Requires="v">
                <p:oleObj spid="_x0000_s24605"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7016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4533" name="Oval 5"/>
          <p:cNvSpPr>
            <a:spLocks noChangeArrowheads="1"/>
          </p:cNvSpPr>
          <p:nvPr/>
        </p:nvSpPr>
        <p:spPr bwMode="auto">
          <a:xfrm>
            <a:off x="7843838" y="7143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491</a:t>
            </a:r>
          </a:p>
        </p:txBody>
      </p:sp>
      <p:sp>
        <p:nvSpPr>
          <p:cNvPr id="534534" name="Text Box 6"/>
          <p:cNvSpPr txBox="1">
            <a:spLocks noChangeArrowheads="1"/>
          </p:cNvSpPr>
          <p:nvPr/>
        </p:nvSpPr>
        <p:spPr bwMode="auto">
          <a:xfrm>
            <a:off x="1068388" y="1773238"/>
            <a:ext cx="69977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dirty="0">
                <a:solidFill>
                  <a:srgbClr val="008000"/>
                </a:solidFill>
                <a:latin typeface="Verdana" pitchFamily="34" charset="0"/>
              </a:rPr>
              <a:t>   Maria Amália pretende </a:t>
            </a:r>
            <a:r>
              <a:rPr lang="pt-BR" altLang="en-US" sz="2000" dirty="0" smtClean="0">
                <a:solidFill>
                  <a:srgbClr val="008000"/>
                </a:solidFill>
                <a:latin typeface="Verdana" pitchFamily="34" charset="0"/>
              </a:rPr>
              <a:t>construir </a:t>
            </a:r>
            <a:r>
              <a:rPr lang="pt-BR" altLang="en-US" sz="2000" dirty="0">
                <a:solidFill>
                  <a:srgbClr val="008000"/>
                </a:solidFill>
                <a:latin typeface="Verdana" pitchFamily="34" charset="0"/>
              </a:rPr>
              <a:t>um modelo de </a:t>
            </a:r>
          </a:p>
          <a:p>
            <a:r>
              <a:rPr lang="pt-BR" altLang="en-US" sz="2000" dirty="0">
                <a:solidFill>
                  <a:srgbClr val="008000"/>
                </a:solidFill>
                <a:latin typeface="Verdana" pitchFamily="34" charset="0"/>
              </a:rPr>
              <a:t>   organização integrado, convergente e sólido que</a:t>
            </a:r>
          </a:p>
          <a:p>
            <a:r>
              <a:rPr lang="pt-BR" altLang="en-US" sz="2000" dirty="0">
                <a:solidFill>
                  <a:srgbClr val="008000"/>
                </a:solidFill>
                <a:latin typeface="Verdana" pitchFamily="34" charset="0"/>
              </a:rPr>
              <a:t>possa funcionar de maneira harmônica e </a:t>
            </a:r>
            <a:r>
              <a:rPr lang="pt-BR" altLang="en-US" sz="2000" dirty="0" err="1">
                <a:solidFill>
                  <a:srgbClr val="008000"/>
                </a:solidFill>
                <a:latin typeface="Verdana" pitchFamily="34" charset="0"/>
              </a:rPr>
              <a:t>sinergística</a:t>
            </a:r>
            <a:r>
              <a:rPr lang="pt-BR" altLang="en-US" sz="2000" dirty="0">
                <a:solidFill>
                  <a:srgbClr val="008000"/>
                </a:solidFill>
                <a:latin typeface="Verdana" pitchFamily="34" charset="0"/>
              </a:rPr>
              <a:t>,</a:t>
            </a:r>
          </a:p>
          <a:p>
            <a:r>
              <a:rPr lang="pt-BR" altLang="en-US" sz="2000" dirty="0">
                <a:solidFill>
                  <a:srgbClr val="008000"/>
                </a:solidFill>
                <a:latin typeface="Verdana" pitchFamily="34" charset="0"/>
              </a:rPr>
              <a:t>  com o máximo rendimento e o mínimo de perdas.</a:t>
            </a:r>
          </a:p>
          <a:p>
            <a:endParaRPr lang="pt-BR" altLang="en-US" sz="2000" dirty="0">
              <a:solidFill>
                <a:srgbClr val="008000"/>
              </a:solidFill>
              <a:latin typeface="Verdana" pitchFamily="34" charset="0"/>
            </a:endParaRPr>
          </a:p>
          <a:p>
            <a:r>
              <a:rPr lang="pt-BR" altLang="en-US" sz="2000" dirty="0">
                <a:solidFill>
                  <a:srgbClr val="008000"/>
                </a:solidFill>
                <a:latin typeface="Verdana" pitchFamily="34" charset="0"/>
              </a:rPr>
              <a:t>   Para construir esse modelo a </a:t>
            </a:r>
            <a:r>
              <a:rPr lang="pt-BR" altLang="en-US" sz="2000" dirty="0" err="1">
                <a:solidFill>
                  <a:srgbClr val="008000"/>
                </a:solidFill>
                <a:latin typeface="Verdana" pitchFamily="34" charset="0"/>
              </a:rPr>
              <a:t>MasterPeças</a:t>
            </a:r>
            <a:r>
              <a:rPr lang="pt-BR" altLang="en-US" sz="2000" dirty="0">
                <a:solidFill>
                  <a:srgbClr val="008000"/>
                </a:solidFill>
                <a:latin typeface="Verdana" pitchFamily="34" charset="0"/>
              </a:rPr>
              <a:t> precisa</a:t>
            </a:r>
          </a:p>
          <a:p>
            <a:r>
              <a:rPr lang="pt-BR" altLang="en-US" sz="2000" dirty="0">
                <a:solidFill>
                  <a:srgbClr val="008000"/>
                </a:solidFill>
                <a:latin typeface="Verdana" pitchFamily="34" charset="0"/>
              </a:rPr>
              <a:t>      de um íntimo inter-relacionamento entre seu </a:t>
            </a:r>
          </a:p>
          <a:p>
            <a:r>
              <a:rPr lang="pt-BR" altLang="en-US" sz="2000" dirty="0">
                <a:solidFill>
                  <a:srgbClr val="008000"/>
                </a:solidFill>
                <a:latin typeface="Verdana" pitchFamily="34" charset="0"/>
              </a:rPr>
              <a:t>         sistema social e tecnológico graças a um </a:t>
            </a:r>
          </a:p>
          <a:p>
            <a:r>
              <a:rPr lang="pt-BR" altLang="en-US" sz="2000" dirty="0">
                <a:solidFill>
                  <a:srgbClr val="008000"/>
                </a:solidFill>
                <a:latin typeface="Verdana" pitchFamily="34" charset="0"/>
              </a:rPr>
              <a:t>	        sistema gerencial adequado.</a:t>
            </a:r>
          </a:p>
          <a:p>
            <a:endParaRPr lang="pt-BR" altLang="en-US" sz="2000" dirty="0">
              <a:solidFill>
                <a:srgbClr val="008000"/>
              </a:solidFill>
              <a:latin typeface="Verdana" pitchFamily="34" charset="0"/>
            </a:endParaRPr>
          </a:p>
          <a:p>
            <a:r>
              <a:rPr lang="pt-BR" altLang="en-US" sz="2000" dirty="0">
                <a:solidFill>
                  <a:srgbClr val="008000"/>
                </a:solidFill>
                <a:latin typeface="Verdana" pitchFamily="34" charset="0"/>
              </a:rPr>
              <a:t>         Como você poderia ajudar Maria Amália?</a:t>
            </a:r>
          </a:p>
        </p:txBody>
      </p:sp>
    </p:spTree>
    <p:extLst>
      <p:ext uri="{BB962C8B-B14F-4D97-AF65-F5344CB8AC3E}">
        <p14:creationId xmlns:p14="http://schemas.microsoft.com/office/powerpoint/2010/main" val="3989560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3350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8250"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3507" name="Rectangle 3"/>
          <p:cNvSpPr>
            <a:spLocks noChangeArrowheads="1"/>
          </p:cNvSpPr>
          <p:nvPr/>
        </p:nvSpPr>
        <p:spPr bwMode="auto">
          <a:xfrm>
            <a:off x="1071563" y="573088"/>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r>
              <a:rPr lang="pt-BR" altLang="en-US" sz="2800" b="1">
                <a:solidFill>
                  <a:srgbClr val="008000"/>
                </a:solidFill>
                <a:latin typeface="Tahoma" pitchFamily="34" charset="0"/>
                <a:cs typeface="Times New Roman" pitchFamily="18" charset="0"/>
              </a:rPr>
              <a:t>   A MasterPeças</a:t>
            </a:r>
          </a:p>
        </p:txBody>
      </p:sp>
      <p:graphicFrame>
        <p:nvGraphicFramePr>
          <p:cNvPr id="533508" name="Object 4"/>
          <p:cNvGraphicFramePr>
            <a:graphicFrameLocks noChangeAspect="1"/>
          </p:cNvGraphicFramePr>
          <p:nvPr/>
        </p:nvGraphicFramePr>
        <p:xfrm>
          <a:off x="180975" y="701675"/>
          <a:ext cx="782638" cy="681038"/>
        </p:xfrm>
        <a:graphic>
          <a:graphicData uri="http://schemas.openxmlformats.org/presentationml/2006/ole">
            <mc:AlternateContent xmlns:mc="http://schemas.openxmlformats.org/markup-compatibility/2006">
              <mc:Choice xmlns:v="urn:schemas-microsoft-com:vml" Requires="v">
                <p:oleObj spid="_x0000_s8251"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7016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3509" name="Oval 5"/>
          <p:cNvSpPr>
            <a:spLocks noChangeArrowheads="1"/>
          </p:cNvSpPr>
          <p:nvPr/>
        </p:nvSpPr>
        <p:spPr bwMode="auto">
          <a:xfrm>
            <a:off x="7843838" y="7143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482</a:t>
            </a:r>
          </a:p>
        </p:txBody>
      </p:sp>
      <p:sp>
        <p:nvSpPr>
          <p:cNvPr id="533510" name="Text Box 6"/>
          <p:cNvSpPr txBox="1">
            <a:spLocks noChangeArrowheads="1"/>
          </p:cNvSpPr>
          <p:nvPr/>
        </p:nvSpPr>
        <p:spPr bwMode="auto">
          <a:xfrm>
            <a:off x="915988" y="2203450"/>
            <a:ext cx="72834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Maria Amália acredita que uma empresa como a </a:t>
            </a:r>
          </a:p>
          <a:p>
            <a:r>
              <a:rPr lang="pt-BR" altLang="en-US" sz="2000">
                <a:solidFill>
                  <a:srgbClr val="008000"/>
                </a:solidFill>
                <a:latin typeface="Verdana" pitchFamily="34" charset="0"/>
              </a:rPr>
              <a:t>  MasterPeças requer uma forte integração em toda a </a:t>
            </a:r>
          </a:p>
          <a:p>
            <a:r>
              <a:rPr lang="pt-BR" altLang="en-US" sz="2000">
                <a:solidFill>
                  <a:srgbClr val="008000"/>
                </a:solidFill>
                <a:latin typeface="Verdana" pitchFamily="34" charset="0"/>
              </a:rPr>
              <a:t> extensão de sua cadeia de valor. Para isso, ela precisa</a:t>
            </a:r>
          </a:p>
          <a:p>
            <a:r>
              <a:rPr lang="pt-BR" altLang="en-US" sz="2000">
                <a:solidFill>
                  <a:srgbClr val="008000"/>
                </a:solidFill>
                <a:latin typeface="Verdana" pitchFamily="34" charset="0"/>
              </a:rPr>
              <a:t> envolver clientes, fornecedores e parceiros que fazem</a:t>
            </a:r>
          </a:p>
          <a:p>
            <a:r>
              <a:rPr lang="pt-BR" altLang="en-US" sz="2000">
                <a:solidFill>
                  <a:srgbClr val="008000"/>
                </a:solidFill>
                <a:latin typeface="Verdana" pitchFamily="34" charset="0"/>
              </a:rPr>
              <a:t>  parte direta ou indiretamente do negócio da empresa.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Para ela, qualquer melhoria interna somente daria</a:t>
            </a:r>
          </a:p>
          <a:p>
            <a:r>
              <a:rPr lang="pt-BR" altLang="en-US" sz="2000">
                <a:solidFill>
                  <a:srgbClr val="008000"/>
                </a:solidFill>
                <a:latin typeface="Verdana" pitchFamily="34" charset="0"/>
              </a:rPr>
              <a:t>resultados se fosse acompanhada de melhoria externa.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Quais as sugestões que você daria a Maria Amália?</a:t>
            </a:r>
          </a:p>
        </p:txBody>
      </p:sp>
    </p:spTree>
    <p:extLst>
      <p:ext uri="{BB962C8B-B14F-4D97-AF65-F5344CB8AC3E}">
        <p14:creationId xmlns:p14="http://schemas.microsoft.com/office/powerpoint/2010/main" val="39887138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7620000" cy="1143000"/>
          </a:xfrm>
        </p:spPr>
        <p:txBody>
          <a:bodyPr/>
          <a:lstStyle/>
          <a:p>
            <a:r>
              <a:rPr lang="pt-BR" b="1" dirty="0"/>
              <a:t>Principais representantes e suas contribuições</a:t>
            </a:r>
            <a:r>
              <a:rPr lang="pt-BR" dirty="0"/>
              <a:t/>
            </a:r>
            <a:br>
              <a:rPr lang="pt-BR" dirty="0"/>
            </a:br>
            <a:endParaRPr lang="en-US" dirty="0"/>
          </a:p>
        </p:txBody>
      </p:sp>
      <p:sp>
        <p:nvSpPr>
          <p:cNvPr id="3" name="Espaço Reservado para Conteúdo 2"/>
          <p:cNvSpPr>
            <a:spLocks noGrp="1"/>
          </p:cNvSpPr>
          <p:nvPr>
            <p:ph idx="1"/>
          </p:nvPr>
        </p:nvSpPr>
        <p:spPr/>
        <p:txBody>
          <a:bodyPr/>
          <a:lstStyle/>
          <a:p>
            <a:pPr marL="114300" indent="0">
              <a:buNone/>
            </a:pPr>
            <a:r>
              <a:rPr lang="pt-BR" b="1" dirty="0" smtClean="0"/>
              <a:t>Edgard </a:t>
            </a:r>
            <a:r>
              <a:rPr lang="pt-BR" b="1" dirty="0" err="1"/>
              <a:t>Schein</a:t>
            </a:r>
            <a:r>
              <a:rPr lang="pt-BR" b="1" dirty="0"/>
              <a:t> – </a:t>
            </a:r>
            <a:r>
              <a:rPr lang="pt-BR" dirty="0"/>
              <a:t>propõe aspectos que a teoria de sistemas considera na definição de organização como sendo um sistema aberto, com objetivos, é um conjunto de subsistemas em interação.</a:t>
            </a:r>
          </a:p>
          <a:p>
            <a:pPr marL="114300" indent="0">
              <a:buNone/>
            </a:pPr>
            <a:r>
              <a:rPr lang="pt-BR" b="1" dirty="0" smtClean="0"/>
              <a:t>Daniel </a:t>
            </a:r>
            <a:r>
              <a:rPr lang="pt-BR" b="1" dirty="0"/>
              <a:t>Katz e Robert L. Kahn – </a:t>
            </a:r>
            <a:r>
              <a:rPr lang="pt-BR" dirty="0"/>
              <a:t>desenvolveram um modelo de organização através da aplicação da Teoria dos Sistemas à teoria administrativa. No modelo proposto, a organização apresenta as características típicas de um sistema aberto.</a:t>
            </a:r>
          </a:p>
          <a:p>
            <a:endParaRPr lang="en-US"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45</a:t>
            </a:fld>
            <a:endParaRPr lang="en-US"/>
          </a:p>
        </p:txBody>
      </p:sp>
    </p:spTree>
    <p:extLst>
      <p:ext uri="{BB962C8B-B14F-4D97-AF65-F5344CB8AC3E}">
        <p14:creationId xmlns:p14="http://schemas.microsoft.com/office/powerpoint/2010/main" val="34536521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043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245"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0435" name="Rectangle 3"/>
          <p:cNvSpPr>
            <a:spLocks noChangeArrowheads="1"/>
          </p:cNvSpPr>
          <p:nvPr/>
        </p:nvSpPr>
        <p:spPr bwMode="auto">
          <a:xfrm>
            <a:off x="1825625" y="1782763"/>
            <a:ext cx="5491163" cy="329247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1400" b="1">
              <a:latin typeface="Verdana" pitchFamily="34" charset="0"/>
            </a:endParaRPr>
          </a:p>
          <a:p>
            <a:r>
              <a:rPr lang="pt-BR" altLang="en-US" sz="1400" b="1">
                <a:latin typeface="Verdana" pitchFamily="34" charset="0"/>
              </a:rPr>
              <a:t> 		             </a:t>
            </a:r>
            <a:r>
              <a:rPr lang="pt-BR" altLang="en-US" sz="1400" b="1">
                <a:solidFill>
                  <a:schemeClr val="accent2"/>
                </a:solidFill>
                <a:latin typeface="Verdana" pitchFamily="34" charset="0"/>
              </a:rPr>
              <a:t>Modelo de Schein:</a:t>
            </a:r>
          </a:p>
          <a:p>
            <a:endParaRPr lang="pt-BR" altLang="en-US" sz="1400" b="1">
              <a:solidFill>
                <a:schemeClr val="accent2"/>
              </a:solidFill>
              <a:latin typeface="Verdana" pitchFamily="34" charset="0"/>
            </a:endParaRPr>
          </a:p>
          <a:p>
            <a:pPr>
              <a:buFontTx/>
              <a:buChar char="•"/>
            </a:pPr>
            <a:r>
              <a:rPr lang="pt-BR" altLang="en-US" sz="1400" b="1">
                <a:latin typeface="Verdana" pitchFamily="34" charset="0"/>
              </a:rPr>
              <a:t>A organização é um sistema aberto.</a:t>
            </a:r>
          </a:p>
          <a:p>
            <a:pPr>
              <a:buFontTx/>
              <a:buChar char="•"/>
            </a:pPr>
            <a:endParaRPr lang="pt-BR" altLang="en-US" sz="1400" b="1">
              <a:latin typeface="Verdana" pitchFamily="34" charset="0"/>
            </a:endParaRPr>
          </a:p>
          <a:p>
            <a:pPr>
              <a:buFontTx/>
              <a:buChar char="•"/>
            </a:pPr>
            <a:r>
              <a:rPr lang="pt-BR" altLang="en-US" sz="1400" b="1">
                <a:latin typeface="Verdana" pitchFamily="34" charset="0"/>
              </a:rPr>
              <a:t>A organização tem objetivos e</a:t>
            </a:r>
          </a:p>
          <a:p>
            <a:pPr>
              <a:buFontTx/>
              <a:buChar char="•"/>
            </a:pPr>
            <a:endParaRPr lang="pt-BR" altLang="en-US" sz="1400" b="1">
              <a:latin typeface="Verdana" pitchFamily="34" charset="0"/>
            </a:endParaRPr>
          </a:p>
          <a:p>
            <a:pPr>
              <a:buFontTx/>
              <a:buChar char="•"/>
            </a:pPr>
            <a:r>
              <a:rPr lang="pt-BR" altLang="en-US" sz="1400" b="1">
                <a:latin typeface="Verdana" pitchFamily="34" charset="0"/>
              </a:rPr>
              <a:t>A organização é um conjunto de subsistemas.</a:t>
            </a:r>
          </a:p>
          <a:p>
            <a:pPr>
              <a:buFontTx/>
              <a:buChar char="•"/>
            </a:pPr>
            <a:endParaRPr lang="pt-BR" altLang="en-US" sz="1400" b="1">
              <a:latin typeface="Verdana" pitchFamily="34" charset="0"/>
            </a:endParaRPr>
          </a:p>
          <a:p>
            <a:pPr>
              <a:buFontTx/>
              <a:buChar char="•"/>
            </a:pPr>
            <a:r>
              <a:rPr lang="pt-BR" altLang="en-US" sz="1400" b="1">
                <a:latin typeface="Verdana" pitchFamily="34" charset="0"/>
              </a:rPr>
              <a:t>Os subsistemas são mutuamente dependentes.</a:t>
            </a:r>
          </a:p>
          <a:p>
            <a:pPr>
              <a:buFontTx/>
              <a:buChar char="•"/>
            </a:pPr>
            <a:endParaRPr lang="pt-BR" altLang="en-US" sz="1400" b="1">
              <a:latin typeface="Verdana" pitchFamily="34" charset="0"/>
            </a:endParaRPr>
          </a:p>
          <a:p>
            <a:pPr>
              <a:buFontTx/>
              <a:buChar char="•"/>
            </a:pPr>
            <a:r>
              <a:rPr lang="pt-BR" altLang="en-US" sz="1400" b="1">
                <a:latin typeface="Verdana" pitchFamily="34" charset="0"/>
              </a:rPr>
              <a:t>A organização existe em um ambiente dinâmico.</a:t>
            </a:r>
          </a:p>
          <a:p>
            <a:pPr>
              <a:buFontTx/>
              <a:buChar char="•"/>
            </a:pPr>
            <a:endParaRPr lang="pt-BR" altLang="en-US" sz="1400" b="1">
              <a:latin typeface="Verdana" pitchFamily="34" charset="0"/>
            </a:endParaRPr>
          </a:p>
          <a:p>
            <a:pPr>
              <a:buFontTx/>
              <a:buChar char="•"/>
            </a:pPr>
            <a:r>
              <a:rPr lang="pt-BR" altLang="en-US" sz="1400" b="1">
                <a:latin typeface="Verdana" pitchFamily="34" charset="0"/>
              </a:rPr>
              <a:t>É difícil definir as fronteiras organizacionais.</a:t>
            </a:r>
          </a:p>
          <a:p>
            <a:endParaRPr lang="pt-BR" altLang="en-US" sz="1400" b="1">
              <a:latin typeface="Verdana" pitchFamily="34" charset="0"/>
            </a:endParaRPr>
          </a:p>
        </p:txBody>
      </p:sp>
      <p:sp>
        <p:nvSpPr>
          <p:cNvPr id="530436" name="Rectangle 4"/>
          <p:cNvSpPr>
            <a:spLocks noChangeArrowheads="1"/>
          </p:cNvSpPr>
          <p:nvPr/>
        </p:nvSpPr>
        <p:spPr bwMode="auto">
          <a:xfrm>
            <a:off x="2906713" y="682625"/>
            <a:ext cx="3303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Modelos de Organização</a:t>
            </a:r>
          </a:p>
        </p:txBody>
      </p:sp>
    </p:spTree>
    <p:extLst>
      <p:ext uri="{BB962C8B-B14F-4D97-AF65-F5344CB8AC3E}">
        <p14:creationId xmlns:p14="http://schemas.microsoft.com/office/powerpoint/2010/main" val="13539885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47</a:t>
            </a:fld>
            <a:endParaRPr lang="en-US"/>
          </a:p>
        </p:txBody>
      </p:sp>
      <p:sp>
        <p:nvSpPr>
          <p:cNvPr id="5" name="Rectangle 3"/>
          <p:cNvSpPr>
            <a:spLocks noChangeArrowheads="1"/>
          </p:cNvSpPr>
          <p:nvPr/>
        </p:nvSpPr>
        <p:spPr bwMode="auto">
          <a:xfrm>
            <a:off x="107504" y="902325"/>
            <a:ext cx="8136904" cy="5262979"/>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pt-BR" sz="1400" b="1" dirty="0">
              <a:latin typeface="Verdana" pitchFamily="34" charset="0"/>
            </a:endParaRPr>
          </a:p>
          <a:p>
            <a:r>
              <a:rPr lang="pt-BR" altLang="pt-BR" sz="1400" b="1" dirty="0" smtClean="0">
                <a:solidFill>
                  <a:srgbClr val="FF0000"/>
                </a:solidFill>
                <a:latin typeface="Verdana" pitchFamily="34" charset="0"/>
              </a:rPr>
              <a:t>Modelo </a:t>
            </a:r>
            <a:r>
              <a:rPr lang="pt-BR" altLang="pt-BR" sz="1400" b="1" dirty="0">
                <a:solidFill>
                  <a:srgbClr val="FF0000"/>
                </a:solidFill>
                <a:latin typeface="Verdana" pitchFamily="34" charset="0"/>
              </a:rPr>
              <a:t>de </a:t>
            </a:r>
            <a:r>
              <a:rPr lang="pt-BR" altLang="pt-BR" sz="1400" b="1" dirty="0" smtClean="0">
                <a:solidFill>
                  <a:srgbClr val="FF0000"/>
                </a:solidFill>
                <a:latin typeface="Verdana" pitchFamily="34" charset="0"/>
              </a:rPr>
              <a:t>Edgar </a:t>
            </a:r>
            <a:r>
              <a:rPr lang="pt-BR" altLang="pt-BR" sz="1400" b="1" dirty="0" err="1" smtClean="0">
                <a:solidFill>
                  <a:srgbClr val="FF0000"/>
                </a:solidFill>
                <a:latin typeface="Verdana" pitchFamily="34" charset="0"/>
              </a:rPr>
              <a:t>Schein</a:t>
            </a:r>
            <a:r>
              <a:rPr lang="pt-BR" altLang="pt-BR" sz="1400" b="1" dirty="0" smtClean="0">
                <a:solidFill>
                  <a:srgbClr val="FF0000"/>
                </a:solidFill>
                <a:latin typeface="Verdana" pitchFamily="34" charset="0"/>
              </a:rPr>
              <a:t> (criador do termo “cultura organizacional”):</a:t>
            </a:r>
            <a:endParaRPr lang="pt-BR" altLang="pt-BR" sz="1400" b="1" dirty="0">
              <a:solidFill>
                <a:srgbClr val="FF0000"/>
              </a:solidFill>
              <a:latin typeface="Verdana" pitchFamily="34" charset="0"/>
            </a:endParaRPr>
          </a:p>
          <a:p>
            <a:endParaRPr lang="pt-BR" altLang="pt-BR" sz="1400" b="1" dirty="0">
              <a:solidFill>
                <a:schemeClr val="accent2"/>
              </a:solidFill>
              <a:latin typeface="Verdana" pitchFamily="34" charset="0"/>
            </a:endParaRPr>
          </a:p>
          <a:p>
            <a:pPr>
              <a:buFontTx/>
              <a:buChar char="•"/>
            </a:pPr>
            <a:r>
              <a:rPr lang="pt-BR" altLang="pt-BR" sz="1400" b="1" dirty="0">
                <a:latin typeface="Verdana" pitchFamily="34" charset="0"/>
              </a:rPr>
              <a:t>A organização é um sistema </a:t>
            </a:r>
            <a:r>
              <a:rPr lang="pt-BR" altLang="pt-BR" sz="1400" b="1" dirty="0" smtClean="0">
                <a:latin typeface="Verdana" pitchFamily="34" charset="0"/>
              </a:rPr>
              <a:t>aberto: </a:t>
            </a:r>
            <a:r>
              <a:rPr lang="pt-BR" altLang="pt-BR" sz="1400" dirty="0" smtClean="0">
                <a:latin typeface="Verdana" pitchFamily="34" charset="0"/>
              </a:rPr>
              <a:t>constante interação com meio, recebendo matéria-prima, pessoas, energia e informações e transformando-as ou convertendo-as em produtos e serviços que são exportados para o meio ambiente. </a:t>
            </a:r>
            <a:endParaRPr lang="pt-BR" altLang="pt-BR" sz="1400" dirty="0">
              <a:latin typeface="Verdana" pitchFamily="34" charset="0"/>
            </a:endParaRPr>
          </a:p>
          <a:p>
            <a:pPr>
              <a:buFontTx/>
              <a:buChar char="•"/>
            </a:pPr>
            <a:endParaRPr lang="pt-BR" altLang="pt-BR" sz="1400" b="1" dirty="0">
              <a:latin typeface="Verdana" pitchFamily="34" charset="0"/>
            </a:endParaRPr>
          </a:p>
          <a:p>
            <a:pPr>
              <a:buFontTx/>
              <a:buChar char="•"/>
            </a:pPr>
            <a:r>
              <a:rPr lang="pt-BR" altLang="pt-BR" sz="1400" b="1" dirty="0">
                <a:latin typeface="Verdana" pitchFamily="34" charset="0"/>
              </a:rPr>
              <a:t>A organização tem objetivos </a:t>
            </a:r>
            <a:r>
              <a:rPr lang="pt-BR" altLang="pt-BR" sz="1400" b="1" dirty="0" smtClean="0">
                <a:latin typeface="Verdana" pitchFamily="34" charset="0"/>
              </a:rPr>
              <a:t>e funções múltiplas que envolvem interações  múltiplas com o meio ambiente;</a:t>
            </a:r>
            <a:endParaRPr lang="pt-BR" altLang="pt-BR" sz="1400" b="1" dirty="0">
              <a:latin typeface="Verdana" pitchFamily="34" charset="0"/>
            </a:endParaRPr>
          </a:p>
          <a:p>
            <a:pPr>
              <a:buFontTx/>
              <a:buChar char="•"/>
            </a:pPr>
            <a:endParaRPr lang="pt-BR" altLang="pt-BR" sz="1400" b="1" dirty="0">
              <a:latin typeface="Verdana" pitchFamily="34" charset="0"/>
            </a:endParaRPr>
          </a:p>
          <a:p>
            <a:pPr>
              <a:buFontTx/>
              <a:buChar char="•"/>
            </a:pPr>
            <a:r>
              <a:rPr lang="pt-BR" altLang="pt-BR" sz="1400" b="1" dirty="0">
                <a:latin typeface="Verdana" pitchFamily="34" charset="0"/>
              </a:rPr>
              <a:t>A organização é um conjunto de </a:t>
            </a:r>
            <a:r>
              <a:rPr lang="pt-BR" altLang="pt-BR" sz="1400" b="1" dirty="0" smtClean="0">
                <a:latin typeface="Verdana" pitchFamily="34" charset="0"/>
              </a:rPr>
              <a:t>subsistemas: </a:t>
            </a:r>
            <a:r>
              <a:rPr lang="pt-BR" altLang="pt-BR" sz="1400" dirty="0" smtClean="0">
                <a:latin typeface="Verdana" pitchFamily="34" charset="0"/>
              </a:rPr>
              <a:t>deve-se analisar o comportamento dos subsistemas em vez de focalizar o comportamento individual.</a:t>
            </a:r>
            <a:r>
              <a:rPr lang="pt-BR" altLang="pt-BR" sz="1400" b="1" dirty="0" smtClean="0">
                <a:latin typeface="Verdana" pitchFamily="34" charset="0"/>
              </a:rPr>
              <a:t> </a:t>
            </a:r>
            <a:endParaRPr lang="pt-BR" altLang="pt-BR" sz="1400" b="1" dirty="0">
              <a:latin typeface="Verdana" pitchFamily="34" charset="0"/>
            </a:endParaRPr>
          </a:p>
          <a:p>
            <a:pPr>
              <a:buFontTx/>
              <a:buChar char="•"/>
            </a:pPr>
            <a:endParaRPr lang="pt-BR" altLang="pt-BR" sz="1400" b="1" dirty="0">
              <a:latin typeface="Verdana" pitchFamily="34" charset="0"/>
            </a:endParaRPr>
          </a:p>
          <a:p>
            <a:pPr>
              <a:buFontTx/>
              <a:buChar char="•"/>
            </a:pPr>
            <a:r>
              <a:rPr lang="pt-BR" altLang="pt-BR" sz="1400" b="1" dirty="0">
                <a:latin typeface="Verdana" pitchFamily="34" charset="0"/>
              </a:rPr>
              <a:t>Os subsistemas são mutuamente </a:t>
            </a:r>
            <a:r>
              <a:rPr lang="pt-BR" altLang="pt-BR" sz="1400" b="1" dirty="0" smtClean="0">
                <a:latin typeface="Verdana" pitchFamily="34" charset="0"/>
              </a:rPr>
              <a:t>dependentes:</a:t>
            </a:r>
            <a:r>
              <a:rPr lang="pt-BR" altLang="pt-BR" sz="1400" dirty="0" smtClean="0">
                <a:latin typeface="Verdana" pitchFamily="34" charset="0"/>
              </a:rPr>
              <a:t> e as mudanças ocorridas em um deles afetam o comportamento dos outros.</a:t>
            </a:r>
            <a:endParaRPr lang="pt-BR" altLang="pt-BR" sz="1400" dirty="0">
              <a:latin typeface="Verdana" pitchFamily="34" charset="0"/>
            </a:endParaRPr>
          </a:p>
          <a:p>
            <a:pPr>
              <a:buFontTx/>
              <a:buChar char="•"/>
            </a:pPr>
            <a:endParaRPr lang="pt-BR" altLang="pt-BR" sz="1400" b="1" dirty="0">
              <a:latin typeface="Verdana" pitchFamily="34" charset="0"/>
            </a:endParaRPr>
          </a:p>
          <a:p>
            <a:pPr>
              <a:buFontTx/>
              <a:buChar char="•"/>
            </a:pPr>
            <a:r>
              <a:rPr lang="pt-BR" altLang="pt-BR" sz="1400" b="1" dirty="0">
                <a:latin typeface="Verdana" pitchFamily="34" charset="0"/>
              </a:rPr>
              <a:t>A organização existe em um ambiente </a:t>
            </a:r>
            <a:r>
              <a:rPr lang="pt-BR" altLang="pt-BR" sz="1400" b="1" dirty="0" smtClean="0">
                <a:latin typeface="Verdana" pitchFamily="34" charset="0"/>
              </a:rPr>
              <a:t>dinâmico: </a:t>
            </a:r>
            <a:r>
              <a:rPr lang="pt-BR" altLang="pt-BR" sz="1400" dirty="0" smtClean="0">
                <a:latin typeface="Verdana" pitchFamily="34" charset="0"/>
              </a:rPr>
              <a:t>o funcionamento da organização não pode ser compreendido sem considerar as demandas impostas pelo meio ambiente;</a:t>
            </a:r>
            <a:endParaRPr lang="pt-BR" altLang="pt-BR" sz="1400" dirty="0">
              <a:latin typeface="Verdana" pitchFamily="34" charset="0"/>
            </a:endParaRPr>
          </a:p>
          <a:p>
            <a:pPr>
              <a:buFontTx/>
              <a:buChar char="•"/>
            </a:pPr>
            <a:endParaRPr lang="pt-BR" altLang="pt-BR" sz="1400" b="1" dirty="0">
              <a:latin typeface="Verdana" pitchFamily="34" charset="0"/>
            </a:endParaRPr>
          </a:p>
          <a:p>
            <a:pPr>
              <a:buFontTx/>
              <a:buChar char="•"/>
            </a:pPr>
            <a:r>
              <a:rPr lang="pt-BR" altLang="pt-BR" sz="1400" b="1" dirty="0">
                <a:latin typeface="Verdana" pitchFamily="34" charset="0"/>
              </a:rPr>
              <a:t>É difícil definir as fronteiras </a:t>
            </a:r>
            <a:r>
              <a:rPr lang="pt-BR" altLang="pt-BR" sz="1400" b="1" dirty="0" smtClean="0">
                <a:latin typeface="Verdana" pitchFamily="34" charset="0"/>
              </a:rPr>
              <a:t>organizacionais (</a:t>
            </a:r>
            <a:r>
              <a:rPr lang="pt-BR" altLang="pt-BR" sz="1400" b="1" dirty="0" err="1" smtClean="0">
                <a:latin typeface="Verdana" pitchFamily="34" charset="0"/>
              </a:rPr>
              <a:t>stakeholders</a:t>
            </a:r>
            <a:r>
              <a:rPr lang="pt-BR" altLang="pt-BR" sz="1400" b="1" dirty="0" smtClean="0">
                <a:latin typeface="Verdana" pitchFamily="34" charset="0"/>
              </a:rPr>
              <a:t>): </a:t>
            </a:r>
            <a:r>
              <a:rPr lang="pt-BR" altLang="pt-BR" sz="1400" dirty="0" smtClean="0">
                <a:latin typeface="Verdana" pitchFamily="34" charset="0"/>
              </a:rPr>
              <a:t>os múltiplos elos entre a organização e o seu ambiente e tornam difícil a clara definição das fronteiras organizacionais.</a:t>
            </a:r>
            <a:endParaRPr lang="pt-BR" altLang="pt-BR" sz="1400" dirty="0">
              <a:latin typeface="Verdana" pitchFamily="34" charset="0"/>
            </a:endParaRPr>
          </a:p>
          <a:p>
            <a:endParaRPr lang="pt-BR" altLang="pt-BR" sz="1400" b="1" dirty="0">
              <a:latin typeface="Verdana" pitchFamily="34" charset="0"/>
            </a:endParaRPr>
          </a:p>
        </p:txBody>
      </p:sp>
      <p:sp>
        <p:nvSpPr>
          <p:cNvPr id="6" name="Rectangle 4"/>
          <p:cNvSpPr>
            <a:spLocks noChangeArrowheads="1"/>
          </p:cNvSpPr>
          <p:nvPr/>
        </p:nvSpPr>
        <p:spPr bwMode="auto">
          <a:xfrm>
            <a:off x="1" y="101852"/>
            <a:ext cx="83884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pt-BR" sz="1800" b="1" dirty="0">
                <a:latin typeface="Verdana" pitchFamily="34" charset="0"/>
              </a:rPr>
              <a:t>Modelos de </a:t>
            </a:r>
            <a:r>
              <a:rPr lang="pt-BR" altLang="pt-BR" sz="1800" b="1" dirty="0" smtClean="0">
                <a:latin typeface="Verdana" pitchFamily="34" charset="0"/>
              </a:rPr>
              <a:t>Organização (modelos que explicam a organização como um sistema aberto):</a:t>
            </a:r>
            <a:endParaRPr lang="pt-BR" altLang="pt-BR" sz="1800" b="1" dirty="0">
              <a:latin typeface="Verdana" pitchFamily="34" charset="0"/>
            </a:endParaRPr>
          </a:p>
        </p:txBody>
      </p:sp>
    </p:spTree>
    <p:extLst>
      <p:ext uri="{BB962C8B-B14F-4D97-AF65-F5344CB8AC3E}">
        <p14:creationId xmlns:p14="http://schemas.microsoft.com/office/powerpoint/2010/main" val="321451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145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70"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1460" name="Rectangle 4"/>
          <p:cNvSpPr>
            <a:spLocks noChangeArrowheads="1"/>
          </p:cNvSpPr>
          <p:nvPr/>
        </p:nvSpPr>
        <p:spPr bwMode="auto">
          <a:xfrm>
            <a:off x="2906713" y="669925"/>
            <a:ext cx="3303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a:latin typeface="Verdana" pitchFamily="34" charset="0"/>
              </a:rPr>
              <a:t>Modelos de Organização</a:t>
            </a:r>
          </a:p>
        </p:txBody>
      </p:sp>
      <p:sp>
        <p:nvSpPr>
          <p:cNvPr id="531461" name="Rectangle 5"/>
          <p:cNvSpPr>
            <a:spLocks noChangeArrowheads="1"/>
          </p:cNvSpPr>
          <p:nvPr/>
        </p:nvSpPr>
        <p:spPr bwMode="auto">
          <a:xfrm>
            <a:off x="161925" y="1106488"/>
            <a:ext cx="3860800" cy="5029200"/>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1400" b="1">
              <a:latin typeface="Verdana" pitchFamily="34" charset="0"/>
            </a:endParaRPr>
          </a:p>
          <a:p>
            <a:r>
              <a:rPr lang="pt-BR" altLang="en-US" sz="1400" b="1">
                <a:latin typeface="Verdana" pitchFamily="34" charset="0"/>
              </a:rPr>
              <a:t> 	 </a:t>
            </a:r>
            <a:r>
              <a:rPr lang="pt-BR" altLang="en-US" sz="1400" b="1">
                <a:solidFill>
                  <a:schemeClr val="accent2"/>
                </a:solidFill>
                <a:latin typeface="Verdana" pitchFamily="34" charset="0"/>
              </a:rPr>
              <a:t>Modelo de Katz e Kahn:</a:t>
            </a:r>
          </a:p>
          <a:p>
            <a:endParaRPr lang="pt-BR" altLang="en-US" sz="1400" b="1">
              <a:solidFill>
                <a:schemeClr val="accent2"/>
              </a:solidFill>
              <a:latin typeface="Verdana" pitchFamily="34" charset="0"/>
            </a:endParaRPr>
          </a:p>
          <a:p>
            <a:pPr>
              <a:buFontTx/>
              <a:buAutoNum type="alphaLcParenR"/>
            </a:pPr>
            <a:r>
              <a:rPr lang="pt-BR" altLang="en-US" sz="1400" b="1">
                <a:solidFill>
                  <a:schemeClr val="accent2"/>
                </a:solidFill>
                <a:latin typeface="Verdana" pitchFamily="34" charset="0"/>
              </a:rPr>
              <a:t>Organização como um sistema</a:t>
            </a:r>
          </a:p>
          <a:p>
            <a:r>
              <a:rPr lang="pt-BR" altLang="en-US" sz="1400" b="1">
                <a:solidFill>
                  <a:schemeClr val="accent2"/>
                </a:solidFill>
                <a:latin typeface="Verdana" pitchFamily="34" charset="0"/>
              </a:rPr>
              <a:t>	aberto.</a:t>
            </a:r>
          </a:p>
          <a:p>
            <a:endParaRPr lang="pt-BR" altLang="en-US" sz="1400" b="1">
              <a:solidFill>
                <a:schemeClr val="accent2"/>
              </a:solidFill>
              <a:latin typeface="Verdana" pitchFamily="34" charset="0"/>
            </a:endParaRPr>
          </a:p>
          <a:p>
            <a:pPr>
              <a:buFontTx/>
              <a:buChar char="•"/>
            </a:pPr>
            <a:r>
              <a:rPr lang="pt-BR" altLang="en-US" sz="1200" b="1">
                <a:latin typeface="Verdana" pitchFamily="34" charset="0"/>
              </a:rPr>
              <a:t>Importação (entradas).</a:t>
            </a:r>
          </a:p>
          <a:p>
            <a:pPr>
              <a:buFontTx/>
              <a:buChar char="•"/>
            </a:pPr>
            <a:endParaRPr lang="pt-BR" altLang="en-US" sz="1200" b="1">
              <a:latin typeface="Verdana" pitchFamily="34" charset="0"/>
            </a:endParaRPr>
          </a:p>
          <a:p>
            <a:pPr>
              <a:buFontTx/>
              <a:buChar char="•"/>
            </a:pPr>
            <a:r>
              <a:rPr lang="pt-BR" altLang="en-US" sz="1200" b="1">
                <a:latin typeface="Verdana" pitchFamily="34" charset="0"/>
              </a:rPr>
              <a:t>Transformação (processamento).</a:t>
            </a:r>
          </a:p>
          <a:p>
            <a:pPr>
              <a:buFontTx/>
              <a:buChar char="•"/>
            </a:pPr>
            <a:endParaRPr lang="pt-BR" altLang="en-US" sz="1200" b="1">
              <a:latin typeface="Verdana" pitchFamily="34" charset="0"/>
            </a:endParaRPr>
          </a:p>
          <a:p>
            <a:pPr>
              <a:buFontTx/>
              <a:buChar char="•"/>
            </a:pPr>
            <a:r>
              <a:rPr lang="pt-BR" altLang="en-US" sz="1200" b="1">
                <a:latin typeface="Verdana" pitchFamily="34" charset="0"/>
              </a:rPr>
              <a:t>Exportação (saídas).</a:t>
            </a:r>
          </a:p>
          <a:p>
            <a:pPr>
              <a:buFontTx/>
              <a:buChar char="•"/>
            </a:pPr>
            <a:endParaRPr lang="pt-BR" altLang="en-US" sz="1200" b="1">
              <a:latin typeface="Verdana" pitchFamily="34" charset="0"/>
            </a:endParaRPr>
          </a:p>
          <a:p>
            <a:pPr>
              <a:buFontTx/>
              <a:buChar char="•"/>
            </a:pPr>
            <a:r>
              <a:rPr lang="pt-BR" altLang="en-US" sz="1200" b="1">
                <a:latin typeface="Verdana" pitchFamily="34" charset="0"/>
              </a:rPr>
              <a:t>Ciclos de eventos que se repetem.</a:t>
            </a:r>
          </a:p>
          <a:p>
            <a:pPr>
              <a:buFontTx/>
              <a:buChar char="•"/>
            </a:pPr>
            <a:endParaRPr lang="pt-BR" altLang="en-US" sz="1200" b="1">
              <a:latin typeface="Verdana" pitchFamily="34" charset="0"/>
            </a:endParaRPr>
          </a:p>
          <a:p>
            <a:pPr>
              <a:buFontTx/>
              <a:buChar char="•"/>
            </a:pPr>
            <a:r>
              <a:rPr lang="pt-BR" altLang="en-US" sz="1200" b="1">
                <a:latin typeface="Verdana" pitchFamily="34" charset="0"/>
              </a:rPr>
              <a:t>Entropia negativa.</a:t>
            </a:r>
          </a:p>
          <a:p>
            <a:pPr>
              <a:buFontTx/>
              <a:buChar char="•"/>
            </a:pPr>
            <a:endParaRPr lang="pt-BR" altLang="en-US" sz="1200" b="1">
              <a:latin typeface="Verdana" pitchFamily="34" charset="0"/>
            </a:endParaRPr>
          </a:p>
          <a:p>
            <a:pPr>
              <a:buFontTx/>
              <a:buChar char="•"/>
            </a:pPr>
            <a:r>
              <a:rPr lang="pt-BR" altLang="en-US" sz="1200" b="1">
                <a:latin typeface="Verdana" pitchFamily="34" charset="0"/>
              </a:rPr>
              <a:t>Informação como insumo.</a:t>
            </a:r>
          </a:p>
          <a:p>
            <a:pPr>
              <a:buFontTx/>
              <a:buChar char="•"/>
            </a:pPr>
            <a:endParaRPr lang="pt-BR" altLang="en-US" sz="1200" b="1">
              <a:latin typeface="Verdana" pitchFamily="34" charset="0"/>
            </a:endParaRPr>
          </a:p>
          <a:p>
            <a:pPr>
              <a:buFontTx/>
              <a:buChar char="•"/>
            </a:pPr>
            <a:r>
              <a:rPr lang="pt-BR" altLang="en-US" sz="1200" b="1">
                <a:latin typeface="Verdana" pitchFamily="34" charset="0"/>
              </a:rPr>
              <a:t>Estado firme e homeostase dinâmica.</a:t>
            </a:r>
          </a:p>
          <a:p>
            <a:pPr>
              <a:buFontTx/>
              <a:buChar char="•"/>
            </a:pPr>
            <a:endParaRPr lang="pt-BR" altLang="en-US" sz="1200" b="1">
              <a:latin typeface="Verdana" pitchFamily="34" charset="0"/>
            </a:endParaRPr>
          </a:p>
          <a:p>
            <a:pPr>
              <a:buFontTx/>
              <a:buChar char="•"/>
            </a:pPr>
            <a:r>
              <a:rPr lang="pt-BR" altLang="en-US" sz="1200" b="1">
                <a:latin typeface="Verdana" pitchFamily="34" charset="0"/>
              </a:rPr>
              <a:t>Diferenciação.</a:t>
            </a:r>
          </a:p>
          <a:p>
            <a:pPr>
              <a:buFontTx/>
              <a:buChar char="•"/>
            </a:pPr>
            <a:endParaRPr lang="pt-BR" altLang="en-US" sz="1200" b="1">
              <a:latin typeface="Verdana" pitchFamily="34" charset="0"/>
            </a:endParaRPr>
          </a:p>
          <a:p>
            <a:pPr>
              <a:buFontTx/>
              <a:buChar char="•"/>
            </a:pPr>
            <a:r>
              <a:rPr lang="pt-BR" altLang="en-US" sz="1200" b="1">
                <a:latin typeface="Verdana" pitchFamily="34" charset="0"/>
              </a:rPr>
              <a:t>Eqüifinalidade.</a:t>
            </a:r>
          </a:p>
          <a:p>
            <a:pPr>
              <a:buFontTx/>
              <a:buChar char="•"/>
            </a:pPr>
            <a:endParaRPr lang="pt-BR" altLang="en-US" sz="1200" b="1">
              <a:latin typeface="Verdana" pitchFamily="34" charset="0"/>
            </a:endParaRPr>
          </a:p>
          <a:p>
            <a:pPr>
              <a:buFontTx/>
              <a:buChar char="•"/>
            </a:pPr>
            <a:r>
              <a:rPr lang="pt-BR" altLang="en-US" sz="1200" b="1">
                <a:latin typeface="Verdana" pitchFamily="34" charset="0"/>
              </a:rPr>
              <a:t>Limites ou fronteiras.</a:t>
            </a:r>
          </a:p>
          <a:p>
            <a:endParaRPr lang="pt-BR" altLang="en-US" sz="1200" b="1">
              <a:latin typeface="Verdana" pitchFamily="34" charset="0"/>
            </a:endParaRPr>
          </a:p>
        </p:txBody>
      </p:sp>
      <p:sp>
        <p:nvSpPr>
          <p:cNvPr id="531462" name="Rectangle 6"/>
          <p:cNvSpPr>
            <a:spLocks noChangeArrowheads="1"/>
          </p:cNvSpPr>
          <p:nvPr/>
        </p:nvSpPr>
        <p:spPr bwMode="auto">
          <a:xfrm>
            <a:off x="4241800" y="1109663"/>
            <a:ext cx="4810932" cy="541686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endParaRPr lang="pt-BR" altLang="en-US" sz="800" b="1" dirty="0">
              <a:latin typeface="Verdana" pitchFamily="34" charset="0"/>
            </a:endParaRPr>
          </a:p>
          <a:p>
            <a:r>
              <a:rPr lang="pt-BR" altLang="en-US" sz="1400" b="1" dirty="0">
                <a:solidFill>
                  <a:schemeClr val="accent2"/>
                </a:solidFill>
                <a:latin typeface="Verdana" pitchFamily="34" charset="0"/>
              </a:rPr>
              <a:t>b. Características de Primeira Ordem:</a:t>
            </a:r>
          </a:p>
          <a:p>
            <a:endParaRPr lang="pt-BR" altLang="en-US" sz="1400" b="1" dirty="0">
              <a:solidFill>
                <a:schemeClr val="accent2"/>
              </a:solidFill>
              <a:latin typeface="Verdana" pitchFamily="34" charset="0"/>
            </a:endParaRPr>
          </a:p>
          <a:p>
            <a:pPr>
              <a:buFontTx/>
              <a:buChar char="•"/>
            </a:pPr>
            <a:r>
              <a:rPr lang="pt-BR" altLang="en-US" sz="1200" b="1" dirty="0">
                <a:latin typeface="Verdana" pitchFamily="34" charset="0"/>
              </a:rPr>
              <a:t>Sistemas sociais têm limitação de amplitude.</a:t>
            </a:r>
          </a:p>
          <a:p>
            <a:pPr>
              <a:buFontTx/>
              <a:buChar char="•"/>
            </a:pPr>
            <a:endParaRPr lang="pt-BR" altLang="en-US" sz="1200" b="1" dirty="0">
              <a:latin typeface="Verdana" pitchFamily="34" charset="0"/>
            </a:endParaRPr>
          </a:p>
          <a:p>
            <a:pPr>
              <a:buFontTx/>
              <a:buChar char="•"/>
            </a:pPr>
            <a:r>
              <a:rPr lang="pt-BR" altLang="en-US" sz="1200" b="1" dirty="0">
                <a:latin typeface="Verdana" pitchFamily="34" charset="0"/>
              </a:rPr>
              <a:t>Necessitam de entradas de manutenção e</a:t>
            </a:r>
          </a:p>
          <a:p>
            <a:r>
              <a:rPr lang="pt-BR" altLang="en-US" sz="1200" b="1" dirty="0">
                <a:latin typeface="Verdana" pitchFamily="34" charset="0"/>
              </a:rPr>
              <a:t>	de produção.</a:t>
            </a:r>
          </a:p>
          <a:p>
            <a:pPr>
              <a:buFontTx/>
              <a:buChar char="•"/>
            </a:pPr>
            <a:endParaRPr lang="pt-BR" altLang="en-US" sz="1200" b="1" dirty="0">
              <a:latin typeface="Verdana" pitchFamily="34" charset="0"/>
            </a:endParaRPr>
          </a:p>
          <a:p>
            <a:pPr>
              <a:buFontTx/>
              <a:buAutoNum type="arabicPeriod" startAt="3"/>
            </a:pPr>
            <a:r>
              <a:rPr lang="pt-BR" altLang="en-US" sz="1200" b="1" dirty="0">
                <a:latin typeface="Verdana" pitchFamily="34" charset="0"/>
              </a:rPr>
              <a:t>Têm sua natureza planejada.</a:t>
            </a:r>
          </a:p>
          <a:p>
            <a:pPr>
              <a:buFontTx/>
              <a:buAutoNum type="arabicPeriod" startAt="3"/>
            </a:pPr>
            <a:endParaRPr lang="pt-BR" altLang="en-US" sz="1200" b="1" dirty="0">
              <a:latin typeface="Verdana" pitchFamily="34" charset="0"/>
            </a:endParaRPr>
          </a:p>
          <a:p>
            <a:pPr>
              <a:buFontTx/>
              <a:buAutoNum type="arabicPeriod" startAt="3"/>
            </a:pPr>
            <a:r>
              <a:rPr lang="pt-BR" altLang="en-US" sz="1200" b="1" dirty="0">
                <a:latin typeface="Verdana" pitchFamily="34" charset="0"/>
              </a:rPr>
              <a:t>Apresentam maior variabilidade.</a:t>
            </a:r>
          </a:p>
          <a:p>
            <a:pPr>
              <a:buFontTx/>
              <a:buAutoNum type="arabicPeriod" startAt="3"/>
            </a:pPr>
            <a:endParaRPr lang="pt-BR" altLang="en-US" sz="1200" b="1" dirty="0">
              <a:latin typeface="Verdana" pitchFamily="34" charset="0"/>
            </a:endParaRPr>
          </a:p>
          <a:p>
            <a:pPr>
              <a:buFontTx/>
              <a:buAutoNum type="arabicPeriod" startAt="3"/>
            </a:pPr>
            <a:r>
              <a:rPr lang="pt-BR" altLang="en-US" sz="1200" b="1" dirty="0">
                <a:latin typeface="Verdana" pitchFamily="34" charset="0"/>
              </a:rPr>
              <a:t>Funções, normas e valores são importantes.</a:t>
            </a:r>
          </a:p>
          <a:p>
            <a:pPr>
              <a:buFontTx/>
              <a:buAutoNum type="arabicPeriod" startAt="3"/>
            </a:pPr>
            <a:endParaRPr lang="pt-BR" altLang="en-US" sz="1200" b="1" dirty="0">
              <a:latin typeface="Verdana" pitchFamily="34" charset="0"/>
            </a:endParaRPr>
          </a:p>
          <a:p>
            <a:pPr>
              <a:buFontTx/>
              <a:buAutoNum type="arabicPeriod" startAt="3"/>
            </a:pPr>
            <a:r>
              <a:rPr lang="pt-BR" altLang="en-US" sz="1200" b="1" dirty="0">
                <a:latin typeface="Verdana" pitchFamily="34" charset="0"/>
              </a:rPr>
              <a:t>Constituem um sistema formalizado de funções.</a:t>
            </a:r>
          </a:p>
          <a:p>
            <a:pPr>
              <a:buFontTx/>
              <a:buAutoNum type="arabicPeriod" startAt="3"/>
            </a:pPr>
            <a:endParaRPr lang="pt-BR" altLang="en-US" sz="1200" b="1" dirty="0">
              <a:latin typeface="Verdana" pitchFamily="34" charset="0"/>
            </a:endParaRPr>
          </a:p>
          <a:p>
            <a:pPr>
              <a:buFontTx/>
              <a:buAutoNum type="arabicPeriod" startAt="3"/>
            </a:pPr>
            <a:r>
              <a:rPr lang="pt-BR" altLang="en-US" sz="1200" b="1" dirty="0">
                <a:latin typeface="Verdana" pitchFamily="34" charset="0"/>
              </a:rPr>
              <a:t>Conceito de inclusão parcial.</a:t>
            </a:r>
          </a:p>
          <a:p>
            <a:pPr>
              <a:buFontTx/>
              <a:buAutoNum type="arabicPeriod" startAt="3"/>
            </a:pPr>
            <a:endParaRPr lang="pt-BR" altLang="en-US" sz="1200" b="1" dirty="0">
              <a:latin typeface="Verdana" pitchFamily="34" charset="0"/>
            </a:endParaRPr>
          </a:p>
          <a:p>
            <a:pPr>
              <a:buFontTx/>
              <a:buAutoNum type="arabicPeriod" startAt="3"/>
            </a:pPr>
            <a:r>
              <a:rPr lang="pt-BR" altLang="en-US" sz="1200" b="1" dirty="0">
                <a:latin typeface="Verdana" pitchFamily="34" charset="0"/>
              </a:rPr>
              <a:t>A organização em relação ao meio ambiente.</a:t>
            </a:r>
          </a:p>
          <a:p>
            <a:endParaRPr lang="pt-BR" altLang="en-US" sz="1200" b="1" dirty="0">
              <a:latin typeface="Verdana" pitchFamily="34" charset="0"/>
            </a:endParaRPr>
          </a:p>
          <a:p>
            <a:r>
              <a:rPr lang="pt-BR" altLang="en-US" sz="1400" b="1" dirty="0">
                <a:solidFill>
                  <a:srgbClr val="FF0000"/>
                </a:solidFill>
                <a:latin typeface="Verdana" pitchFamily="34" charset="0"/>
              </a:rPr>
              <a:t>c. Cultura e clima organizacionais.</a:t>
            </a:r>
          </a:p>
          <a:p>
            <a:endParaRPr lang="pt-BR" altLang="en-US" sz="1400" b="1" dirty="0">
              <a:solidFill>
                <a:schemeClr val="accent2"/>
              </a:solidFill>
              <a:latin typeface="Verdana" pitchFamily="34" charset="0"/>
            </a:endParaRPr>
          </a:p>
          <a:p>
            <a:r>
              <a:rPr lang="pt-BR" altLang="en-US" sz="1400" b="1" dirty="0">
                <a:solidFill>
                  <a:schemeClr val="accent2"/>
                </a:solidFill>
                <a:latin typeface="Verdana" pitchFamily="34" charset="0"/>
              </a:rPr>
              <a:t>d. Dinâmica de sistema.</a:t>
            </a:r>
          </a:p>
          <a:p>
            <a:endParaRPr lang="pt-BR" altLang="en-US" sz="1400" b="1" dirty="0">
              <a:solidFill>
                <a:srgbClr val="FF0000"/>
              </a:solidFill>
              <a:latin typeface="Verdana" pitchFamily="34" charset="0"/>
            </a:endParaRPr>
          </a:p>
          <a:p>
            <a:r>
              <a:rPr lang="pt-BR" altLang="en-US" sz="1400" b="1" dirty="0">
                <a:solidFill>
                  <a:srgbClr val="FF0000"/>
                </a:solidFill>
                <a:latin typeface="Verdana" pitchFamily="34" charset="0"/>
              </a:rPr>
              <a:t>e. Conceito de eficácia organizacional.</a:t>
            </a:r>
          </a:p>
          <a:p>
            <a:endParaRPr lang="pt-BR" altLang="en-US" sz="1400" b="1" dirty="0">
              <a:solidFill>
                <a:schemeClr val="accent2"/>
              </a:solidFill>
              <a:latin typeface="Verdana" pitchFamily="34" charset="0"/>
            </a:endParaRPr>
          </a:p>
          <a:p>
            <a:r>
              <a:rPr lang="pt-BR" altLang="en-US" sz="1400" b="1" dirty="0">
                <a:solidFill>
                  <a:schemeClr val="accent2"/>
                </a:solidFill>
                <a:latin typeface="Verdana" pitchFamily="34" charset="0"/>
              </a:rPr>
              <a:t>f. Organização como um sistema de papéis.</a:t>
            </a:r>
          </a:p>
          <a:p>
            <a:endParaRPr lang="pt-BR" altLang="en-US" sz="800" b="1" dirty="0">
              <a:solidFill>
                <a:schemeClr val="accent2"/>
              </a:solidFill>
              <a:latin typeface="Verdana" pitchFamily="34" charset="0"/>
            </a:endParaRPr>
          </a:p>
        </p:txBody>
      </p:sp>
    </p:spTree>
    <p:extLst>
      <p:ext uri="{BB962C8B-B14F-4D97-AF65-F5344CB8AC3E}">
        <p14:creationId xmlns:p14="http://schemas.microsoft.com/office/powerpoint/2010/main" val="25618596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49</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3" y="1196752"/>
            <a:ext cx="8517037" cy="380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682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5</a:t>
            </a:fld>
            <a:endParaRPr lang="en-US"/>
          </a:p>
        </p:txBody>
      </p:sp>
      <p:graphicFrame>
        <p:nvGraphicFramePr>
          <p:cNvPr id="7" name="Diagrama 6"/>
          <p:cNvGraphicFramePr/>
          <p:nvPr>
            <p:extLst>
              <p:ext uri="{D42A27DB-BD31-4B8C-83A1-F6EECF244321}">
                <p14:modId xmlns:p14="http://schemas.microsoft.com/office/powerpoint/2010/main" val="96832588"/>
              </p:ext>
            </p:extLst>
          </p:nvPr>
        </p:nvGraphicFramePr>
        <p:xfrm>
          <a:off x="251520" y="764704"/>
          <a:ext cx="806489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3"/>
          <p:cNvSpPr txBox="1">
            <a:spLocks noChangeArrowheads="1"/>
          </p:cNvSpPr>
          <p:nvPr/>
        </p:nvSpPr>
        <p:spPr bwMode="auto">
          <a:xfrm>
            <a:off x="323528" y="188640"/>
            <a:ext cx="53174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000" dirty="0" smtClean="0">
                <a:solidFill>
                  <a:schemeClr val="tx1">
                    <a:lumMod val="50000"/>
                    <a:lumOff val="50000"/>
                  </a:schemeClr>
                </a:solidFill>
                <a:latin typeface="Verdana" pitchFamily="34" charset="0"/>
              </a:rPr>
              <a:t>As </a:t>
            </a:r>
            <a:r>
              <a:rPr lang="pt-BR" sz="2000" dirty="0">
                <a:solidFill>
                  <a:schemeClr val="tx1">
                    <a:lumMod val="50000"/>
                    <a:lumOff val="50000"/>
                  </a:schemeClr>
                </a:solidFill>
                <a:latin typeface="Verdana" pitchFamily="34" charset="0"/>
              </a:rPr>
              <a:t>Principais Teorias da Administração:</a:t>
            </a:r>
          </a:p>
        </p:txBody>
      </p:sp>
      <p:sp>
        <p:nvSpPr>
          <p:cNvPr id="8" name="CaixaDeTexto 7"/>
          <p:cNvSpPr txBox="1"/>
          <p:nvPr/>
        </p:nvSpPr>
        <p:spPr>
          <a:xfrm>
            <a:off x="8573670" y="149737"/>
            <a:ext cx="400110" cy="5367495"/>
          </a:xfrm>
          <a:prstGeom prst="rect">
            <a:avLst/>
          </a:prstGeom>
          <a:noFill/>
        </p:spPr>
        <p:txBody>
          <a:bodyPr vert="vert270" wrap="square" rtlCol="0">
            <a:spAutoFit/>
          </a:bodyPr>
          <a:lstStyle/>
          <a:p>
            <a:r>
              <a:rPr lang="pt-BR" sz="1400" b="1" dirty="0">
                <a:solidFill>
                  <a:schemeClr val="tx1">
                    <a:lumMod val="50000"/>
                    <a:lumOff val="50000"/>
                  </a:schemeClr>
                </a:solidFill>
                <a:effectLst>
                  <a:outerShdw blurRad="38100" dist="38100" dir="2700000" algn="tl">
                    <a:srgbClr val="000000">
                      <a:alpha val="43137"/>
                    </a:srgbClr>
                  </a:outerShdw>
                </a:effectLst>
              </a:rPr>
              <a:t>EVOLUÇÃO E CORRENTES DE PENSAMENTO DA ADMINISTRAÇÃO</a:t>
            </a:r>
          </a:p>
        </p:txBody>
      </p:sp>
      <p:sp>
        <p:nvSpPr>
          <p:cNvPr id="3" name="Retângulo 2"/>
          <p:cNvSpPr/>
          <p:nvPr/>
        </p:nvSpPr>
        <p:spPr>
          <a:xfrm>
            <a:off x="432048" y="5807005"/>
            <a:ext cx="4572000" cy="646331"/>
          </a:xfrm>
          <a:prstGeom prst="rect">
            <a:avLst/>
          </a:prstGeom>
        </p:spPr>
        <p:txBody>
          <a:bodyPr>
            <a:spAutoFit/>
          </a:bodyPr>
          <a:lstStyle/>
          <a:p>
            <a:endParaRPr lang="pt-BR" dirty="0"/>
          </a:p>
          <a:p>
            <a:r>
              <a:rPr lang="pt-BR" dirty="0" smtClean="0"/>
              <a:t>Fonte: CHIAVENATO (2011), p.17.</a:t>
            </a:r>
            <a:endParaRPr lang="pt-BR" dirty="0"/>
          </a:p>
        </p:txBody>
      </p:sp>
      <p:sp>
        <p:nvSpPr>
          <p:cNvPr id="9" name="CaixaDeTexto 8"/>
          <p:cNvSpPr txBox="1"/>
          <p:nvPr/>
        </p:nvSpPr>
        <p:spPr>
          <a:xfrm>
            <a:off x="4932040" y="4077072"/>
            <a:ext cx="2952328" cy="954107"/>
          </a:xfrm>
          <a:prstGeom prst="rect">
            <a:avLst/>
          </a:prstGeom>
          <a:noFill/>
        </p:spPr>
        <p:txBody>
          <a:bodyPr wrap="square" rtlCol="0">
            <a:spAutoFit/>
          </a:bodyPr>
          <a:lstStyle/>
          <a:p>
            <a:pPr algn="ctr"/>
            <a:r>
              <a:rPr lang="pt-BR" sz="2800" dirty="0" smtClean="0">
                <a:effectLst>
                  <a:outerShdw blurRad="38100" dist="38100" dir="2700000" algn="tl">
                    <a:srgbClr val="000000">
                      <a:alpha val="43137"/>
                    </a:srgbClr>
                  </a:outerShdw>
                </a:effectLst>
              </a:rPr>
              <a:t>ABORDAGEM CONTEMPORÂNEA</a:t>
            </a:r>
            <a:endParaRPr lang="pt-BR" sz="2800" dirty="0">
              <a:effectLst>
                <a:outerShdw blurRad="38100" dist="38100" dir="2700000" algn="tl">
                  <a:srgbClr val="000000">
                    <a:alpha val="43137"/>
                  </a:srgbClr>
                </a:outerShdw>
              </a:effectLst>
            </a:endParaRPr>
          </a:p>
        </p:txBody>
      </p:sp>
      <p:sp>
        <p:nvSpPr>
          <p:cNvPr id="10" name="CaixaDeTexto 9"/>
          <p:cNvSpPr txBox="1"/>
          <p:nvPr/>
        </p:nvSpPr>
        <p:spPr>
          <a:xfrm>
            <a:off x="4932040" y="1700808"/>
            <a:ext cx="2952328" cy="954107"/>
          </a:xfrm>
          <a:prstGeom prst="rect">
            <a:avLst/>
          </a:prstGeom>
          <a:noFill/>
        </p:spPr>
        <p:txBody>
          <a:bodyPr wrap="square" rtlCol="0">
            <a:spAutoFit/>
          </a:bodyPr>
          <a:lstStyle/>
          <a:p>
            <a:pPr algn="ctr"/>
            <a:r>
              <a:rPr lang="pt-BR" sz="2800" dirty="0" smtClean="0">
                <a:effectLst>
                  <a:outerShdw blurRad="38100" dist="38100" dir="2700000" algn="tl">
                    <a:srgbClr val="000000">
                      <a:alpha val="43137"/>
                    </a:srgbClr>
                  </a:outerShdw>
                </a:effectLst>
              </a:rPr>
              <a:t>ABORDAGEM </a:t>
            </a:r>
          </a:p>
          <a:p>
            <a:pPr algn="ctr"/>
            <a:r>
              <a:rPr lang="pt-BR" sz="2800" dirty="0" smtClean="0">
                <a:effectLst>
                  <a:outerShdw blurRad="38100" dist="38100" dir="2700000" algn="tl">
                    <a:srgbClr val="000000">
                      <a:alpha val="43137"/>
                    </a:srgbClr>
                  </a:outerShdw>
                </a:effectLst>
              </a:rPr>
              <a:t>“CLÁSSICA”</a:t>
            </a:r>
            <a:endParaRPr lang="pt-BR" sz="2800" dirty="0">
              <a:effectLst>
                <a:outerShdw blurRad="38100" dist="38100" dir="2700000" algn="tl">
                  <a:srgbClr val="000000">
                    <a:alpha val="43137"/>
                  </a:srgbClr>
                </a:outerShdw>
              </a:effectLst>
            </a:endParaRPr>
          </a:p>
        </p:txBody>
      </p:sp>
      <p:cxnSp>
        <p:nvCxnSpPr>
          <p:cNvPr id="12" name="Conector reto 11"/>
          <p:cNvCxnSpPr/>
          <p:nvPr/>
        </p:nvCxnSpPr>
        <p:spPr>
          <a:xfrm>
            <a:off x="323528" y="3356992"/>
            <a:ext cx="7992888"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0" y="3356992"/>
            <a:ext cx="897378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0145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17E9138D-9663-4960-91D6-990CAE923DA8}"/>
                                            </p:graphicEl>
                                          </p:spTgt>
                                        </p:tgtEl>
                                        <p:attrNameLst>
                                          <p:attrName>style.visibility</p:attrName>
                                        </p:attrNameLst>
                                      </p:cBhvr>
                                      <p:to>
                                        <p:strVal val="visible"/>
                                      </p:to>
                                    </p:set>
                                    <p:animEffect transition="in" filter="fade">
                                      <p:cBhvr>
                                        <p:cTn id="7" dur="500"/>
                                        <p:tgtEl>
                                          <p:spTgt spid="7">
                                            <p:graphicEl>
                                              <a:dgm id="{17E9138D-9663-4960-91D6-990CAE923DA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B63E742B-00AE-43AC-BED6-811B485BB668}"/>
                                            </p:graphicEl>
                                          </p:spTgt>
                                        </p:tgtEl>
                                        <p:attrNameLst>
                                          <p:attrName>style.visibility</p:attrName>
                                        </p:attrNameLst>
                                      </p:cBhvr>
                                      <p:to>
                                        <p:strVal val="visible"/>
                                      </p:to>
                                    </p:set>
                                    <p:animEffect transition="in" filter="fade">
                                      <p:cBhvr>
                                        <p:cTn id="12" dur="500"/>
                                        <p:tgtEl>
                                          <p:spTgt spid="7">
                                            <p:graphicEl>
                                              <a:dgm id="{B63E742B-00AE-43AC-BED6-811B485BB66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233035AB-CBE6-456F-BAA5-A92BBCF23557}"/>
                                            </p:graphicEl>
                                          </p:spTgt>
                                        </p:tgtEl>
                                        <p:attrNameLst>
                                          <p:attrName>style.visibility</p:attrName>
                                        </p:attrNameLst>
                                      </p:cBhvr>
                                      <p:to>
                                        <p:strVal val="visible"/>
                                      </p:to>
                                    </p:set>
                                    <p:animEffect transition="in" filter="fade">
                                      <p:cBhvr>
                                        <p:cTn id="17" dur="500"/>
                                        <p:tgtEl>
                                          <p:spTgt spid="7">
                                            <p:graphicEl>
                                              <a:dgm id="{233035AB-CBE6-456F-BAA5-A92BBCF2355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76D6D408-C14E-4AD3-8A2E-5DD17710D0B1}"/>
                                            </p:graphicEl>
                                          </p:spTgt>
                                        </p:tgtEl>
                                        <p:attrNameLst>
                                          <p:attrName>style.visibility</p:attrName>
                                        </p:attrNameLst>
                                      </p:cBhvr>
                                      <p:to>
                                        <p:strVal val="visible"/>
                                      </p:to>
                                    </p:set>
                                    <p:animEffect transition="in" filter="fade">
                                      <p:cBhvr>
                                        <p:cTn id="22" dur="500"/>
                                        <p:tgtEl>
                                          <p:spTgt spid="7">
                                            <p:graphicEl>
                                              <a:dgm id="{76D6D408-C14E-4AD3-8A2E-5DD17710D0B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4C5C80C3-50EC-48E7-8A9C-54DDE2DE8F3C}"/>
                                            </p:graphicEl>
                                          </p:spTgt>
                                        </p:tgtEl>
                                        <p:attrNameLst>
                                          <p:attrName>style.visibility</p:attrName>
                                        </p:attrNameLst>
                                      </p:cBhvr>
                                      <p:to>
                                        <p:strVal val="visible"/>
                                      </p:to>
                                    </p:set>
                                    <p:animEffect transition="in" filter="fade">
                                      <p:cBhvr>
                                        <p:cTn id="27" dur="500"/>
                                        <p:tgtEl>
                                          <p:spTgt spid="7">
                                            <p:graphicEl>
                                              <a:dgm id="{4C5C80C3-50EC-48E7-8A9C-54DDE2DE8F3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E00CFAAF-CAAD-4571-B066-4843058840AC}"/>
                                            </p:graphicEl>
                                          </p:spTgt>
                                        </p:tgtEl>
                                        <p:attrNameLst>
                                          <p:attrName>style.visibility</p:attrName>
                                        </p:attrNameLst>
                                      </p:cBhvr>
                                      <p:to>
                                        <p:strVal val="visible"/>
                                      </p:to>
                                    </p:set>
                                    <p:animEffect transition="in" filter="fade">
                                      <p:cBhvr>
                                        <p:cTn id="32" dur="500"/>
                                        <p:tgtEl>
                                          <p:spTgt spid="7">
                                            <p:graphicEl>
                                              <a:dgm id="{E00CFAAF-CAAD-4571-B066-4843058840A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104188AA-D500-42C1-91A4-A737B892B135}"/>
                                            </p:graphicEl>
                                          </p:spTgt>
                                        </p:tgtEl>
                                        <p:attrNameLst>
                                          <p:attrName>style.visibility</p:attrName>
                                        </p:attrNameLst>
                                      </p:cBhvr>
                                      <p:to>
                                        <p:strVal val="visible"/>
                                      </p:to>
                                    </p:set>
                                    <p:animEffect transition="in" filter="fade">
                                      <p:cBhvr>
                                        <p:cTn id="37" dur="500"/>
                                        <p:tgtEl>
                                          <p:spTgt spid="7">
                                            <p:graphicEl>
                                              <a:dgm id="{104188AA-D500-42C1-91A4-A737B892B13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5CC46179-D5DF-4579-8986-1EE5C2A28795}"/>
                                            </p:graphicEl>
                                          </p:spTgt>
                                        </p:tgtEl>
                                        <p:attrNameLst>
                                          <p:attrName>style.visibility</p:attrName>
                                        </p:attrNameLst>
                                      </p:cBhvr>
                                      <p:to>
                                        <p:strVal val="visible"/>
                                      </p:to>
                                    </p:set>
                                    <p:animEffect transition="in" filter="fade">
                                      <p:cBhvr>
                                        <p:cTn id="42" dur="500"/>
                                        <p:tgtEl>
                                          <p:spTgt spid="7">
                                            <p:graphicEl>
                                              <a:dgm id="{5CC46179-D5DF-4579-8986-1EE5C2A2879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graphicEl>
                                              <a:dgm id="{5F5C5F85-3D9E-4C00-ADD5-4AF651D52109}"/>
                                            </p:graphicEl>
                                          </p:spTgt>
                                        </p:tgtEl>
                                        <p:attrNameLst>
                                          <p:attrName>style.visibility</p:attrName>
                                        </p:attrNameLst>
                                      </p:cBhvr>
                                      <p:to>
                                        <p:strVal val="visible"/>
                                      </p:to>
                                    </p:set>
                                    <p:animEffect transition="in" filter="fade">
                                      <p:cBhvr>
                                        <p:cTn id="47" dur="500"/>
                                        <p:tgtEl>
                                          <p:spTgt spid="7">
                                            <p:graphicEl>
                                              <a:dgm id="{5F5C5F85-3D9E-4C00-ADD5-4AF651D5210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graphicEl>
                                              <a:dgm id="{3FBA2731-8684-4DA6-9A19-CC3BC39196B1}"/>
                                            </p:graphicEl>
                                          </p:spTgt>
                                        </p:tgtEl>
                                        <p:attrNameLst>
                                          <p:attrName>style.visibility</p:attrName>
                                        </p:attrNameLst>
                                      </p:cBhvr>
                                      <p:to>
                                        <p:strVal val="visible"/>
                                      </p:to>
                                    </p:set>
                                    <p:animEffect transition="in" filter="fade">
                                      <p:cBhvr>
                                        <p:cTn id="52" dur="500"/>
                                        <p:tgtEl>
                                          <p:spTgt spid="7">
                                            <p:graphicEl>
                                              <a:dgm id="{3FBA2731-8684-4DA6-9A19-CC3BC39196B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graphicEl>
                                              <a:dgm id="{8CDB3486-3958-4964-B1C5-9A83B531FD18}"/>
                                            </p:graphicEl>
                                          </p:spTgt>
                                        </p:tgtEl>
                                        <p:attrNameLst>
                                          <p:attrName>style.visibility</p:attrName>
                                        </p:attrNameLst>
                                      </p:cBhvr>
                                      <p:to>
                                        <p:strVal val="visible"/>
                                      </p:to>
                                    </p:set>
                                    <p:animEffect transition="in" filter="fade">
                                      <p:cBhvr>
                                        <p:cTn id="57" dur="500"/>
                                        <p:tgtEl>
                                          <p:spTgt spid="7">
                                            <p:graphicEl>
                                              <a:dgm id="{8CDB3486-3958-4964-B1C5-9A83B531FD1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graphicEl>
                                              <a:dgm id="{0D95AC6F-4FFD-4AC7-B3F1-81D51F58CCC0}"/>
                                            </p:graphicEl>
                                          </p:spTgt>
                                        </p:tgtEl>
                                        <p:attrNameLst>
                                          <p:attrName>style.visibility</p:attrName>
                                        </p:attrNameLst>
                                      </p:cBhvr>
                                      <p:to>
                                        <p:strVal val="visible"/>
                                      </p:to>
                                    </p:set>
                                    <p:animEffect transition="in" filter="fade">
                                      <p:cBhvr>
                                        <p:cTn id="62" dur="500"/>
                                        <p:tgtEl>
                                          <p:spTgt spid="7">
                                            <p:graphicEl>
                                              <a:dgm id="{0D95AC6F-4FFD-4AC7-B3F1-81D51F58CCC0}"/>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1" nodeType="clickEffect">
                                  <p:stCondLst>
                                    <p:cond delay="0"/>
                                  </p:stCondLst>
                                  <p:childTnLst>
                                    <p:set>
                                      <p:cBhvr>
                                        <p:cTn id="66" dur="1" fill="hold">
                                          <p:stCondLst>
                                            <p:cond delay="0"/>
                                          </p:stCondLst>
                                        </p:cTn>
                                        <p:tgtEl>
                                          <p:spTgt spid="7">
                                            <p:graphicEl>
                                              <a:dgm id="{17E9138D-9663-4960-91D6-990CAE923DA8}"/>
                                            </p:graphicEl>
                                          </p:spTgt>
                                        </p:tgtEl>
                                        <p:attrNameLst>
                                          <p:attrName>style.visibility</p:attrName>
                                        </p:attrNameLst>
                                      </p:cBhvr>
                                      <p:to>
                                        <p:strVal val="visible"/>
                                      </p:to>
                                    </p:set>
                                    <p:anim calcmode="lin" valueType="num">
                                      <p:cBhvr>
                                        <p:cTn id="67" dur="500" fill="hold"/>
                                        <p:tgtEl>
                                          <p:spTgt spid="7">
                                            <p:graphicEl>
                                              <a:dgm id="{17E9138D-9663-4960-91D6-990CAE923DA8}"/>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17E9138D-9663-4960-91D6-990CAE923DA8}"/>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17E9138D-9663-4960-91D6-990CAE923DA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7">
                                            <p:graphicEl>
                                              <a:dgm id="{B63E742B-00AE-43AC-BED6-811B485BB668}"/>
                                            </p:graphicEl>
                                          </p:spTgt>
                                        </p:tgtEl>
                                        <p:attrNameLst>
                                          <p:attrName>style.visibility</p:attrName>
                                        </p:attrNameLst>
                                      </p:cBhvr>
                                      <p:to>
                                        <p:strVal val="visible"/>
                                      </p:to>
                                    </p:set>
                                    <p:anim calcmode="lin" valueType="num">
                                      <p:cBhvr>
                                        <p:cTn id="74" dur="500" fill="hold"/>
                                        <p:tgtEl>
                                          <p:spTgt spid="7">
                                            <p:graphicEl>
                                              <a:dgm id="{B63E742B-00AE-43AC-BED6-811B485BB668}"/>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B63E742B-00AE-43AC-BED6-811B485BB668}"/>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B63E742B-00AE-43AC-BED6-811B485BB668}"/>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1" nodeType="clickEffect">
                                  <p:stCondLst>
                                    <p:cond delay="0"/>
                                  </p:stCondLst>
                                  <p:childTnLst>
                                    <p:set>
                                      <p:cBhvr>
                                        <p:cTn id="80" dur="1" fill="hold">
                                          <p:stCondLst>
                                            <p:cond delay="0"/>
                                          </p:stCondLst>
                                        </p:cTn>
                                        <p:tgtEl>
                                          <p:spTgt spid="7">
                                            <p:graphicEl>
                                              <a:dgm id="{233035AB-CBE6-456F-BAA5-A92BBCF23557}"/>
                                            </p:graphicEl>
                                          </p:spTgt>
                                        </p:tgtEl>
                                        <p:attrNameLst>
                                          <p:attrName>style.visibility</p:attrName>
                                        </p:attrNameLst>
                                      </p:cBhvr>
                                      <p:to>
                                        <p:strVal val="visible"/>
                                      </p:to>
                                    </p:set>
                                    <p:anim calcmode="lin" valueType="num">
                                      <p:cBhvr>
                                        <p:cTn id="81" dur="500" fill="hold"/>
                                        <p:tgtEl>
                                          <p:spTgt spid="7">
                                            <p:graphicEl>
                                              <a:dgm id="{233035AB-CBE6-456F-BAA5-A92BBCF23557}"/>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233035AB-CBE6-456F-BAA5-A92BBCF23557}"/>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233035AB-CBE6-456F-BAA5-A92BBCF2355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1" nodeType="clickEffect">
                                  <p:stCondLst>
                                    <p:cond delay="0"/>
                                  </p:stCondLst>
                                  <p:childTnLst>
                                    <p:set>
                                      <p:cBhvr>
                                        <p:cTn id="87" dur="1" fill="hold">
                                          <p:stCondLst>
                                            <p:cond delay="0"/>
                                          </p:stCondLst>
                                        </p:cTn>
                                        <p:tgtEl>
                                          <p:spTgt spid="7">
                                            <p:graphicEl>
                                              <a:dgm id="{76D6D408-C14E-4AD3-8A2E-5DD17710D0B1}"/>
                                            </p:graphicEl>
                                          </p:spTgt>
                                        </p:tgtEl>
                                        <p:attrNameLst>
                                          <p:attrName>style.visibility</p:attrName>
                                        </p:attrNameLst>
                                      </p:cBhvr>
                                      <p:to>
                                        <p:strVal val="visible"/>
                                      </p:to>
                                    </p:set>
                                    <p:anim calcmode="lin" valueType="num">
                                      <p:cBhvr>
                                        <p:cTn id="88" dur="500" fill="hold"/>
                                        <p:tgtEl>
                                          <p:spTgt spid="7">
                                            <p:graphicEl>
                                              <a:dgm id="{76D6D408-C14E-4AD3-8A2E-5DD17710D0B1}"/>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76D6D408-C14E-4AD3-8A2E-5DD17710D0B1}"/>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76D6D408-C14E-4AD3-8A2E-5DD17710D0B1}"/>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1" nodeType="clickEffect">
                                  <p:stCondLst>
                                    <p:cond delay="0"/>
                                  </p:stCondLst>
                                  <p:childTnLst>
                                    <p:set>
                                      <p:cBhvr>
                                        <p:cTn id="94" dur="1" fill="hold">
                                          <p:stCondLst>
                                            <p:cond delay="0"/>
                                          </p:stCondLst>
                                        </p:cTn>
                                        <p:tgtEl>
                                          <p:spTgt spid="7">
                                            <p:graphicEl>
                                              <a:dgm id="{4C5C80C3-50EC-48E7-8A9C-54DDE2DE8F3C}"/>
                                            </p:graphicEl>
                                          </p:spTgt>
                                        </p:tgtEl>
                                        <p:attrNameLst>
                                          <p:attrName>style.visibility</p:attrName>
                                        </p:attrNameLst>
                                      </p:cBhvr>
                                      <p:to>
                                        <p:strVal val="visible"/>
                                      </p:to>
                                    </p:set>
                                    <p:anim calcmode="lin" valueType="num">
                                      <p:cBhvr>
                                        <p:cTn id="95" dur="500" fill="hold"/>
                                        <p:tgtEl>
                                          <p:spTgt spid="7">
                                            <p:graphicEl>
                                              <a:dgm id="{4C5C80C3-50EC-48E7-8A9C-54DDE2DE8F3C}"/>
                                            </p:graphicEl>
                                          </p:spTgt>
                                        </p:tgtEl>
                                        <p:attrNameLst>
                                          <p:attrName>ppt_w</p:attrName>
                                        </p:attrNameLst>
                                      </p:cBhvr>
                                      <p:tavLst>
                                        <p:tav tm="0">
                                          <p:val>
                                            <p:fltVal val="0"/>
                                          </p:val>
                                        </p:tav>
                                        <p:tav tm="100000">
                                          <p:val>
                                            <p:strVal val="#ppt_w"/>
                                          </p:val>
                                        </p:tav>
                                      </p:tavLst>
                                    </p:anim>
                                    <p:anim calcmode="lin" valueType="num">
                                      <p:cBhvr>
                                        <p:cTn id="96" dur="500" fill="hold"/>
                                        <p:tgtEl>
                                          <p:spTgt spid="7">
                                            <p:graphicEl>
                                              <a:dgm id="{4C5C80C3-50EC-48E7-8A9C-54DDE2DE8F3C}"/>
                                            </p:graphicEl>
                                          </p:spTgt>
                                        </p:tgtEl>
                                        <p:attrNameLst>
                                          <p:attrName>ppt_h</p:attrName>
                                        </p:attrNameLst>
                                      </p:cBhvr>
                                      <p:tavLst>
                                        <p:tav tm="0">
                                          <p:val>
                                            <p:fltVal val="0"/>
                                          </p:val>
                                        </p:tav>
                                        <p:tav tm="100000">
                                          <p:val>
                                            <p:strVal val="#ppt_h"/>
                                          </p:val>
                                        </p:tav>
                                      </p:tavLst>
                                    </p:anim>
                                    <p:animEffect transition="in" filter="fade">
                                      <p:cBhvr>
                                        <p:cTn id="97" dur="500"/>
                                        <p:tgtEl>
                                          <p:spTgt spid="7">
                                            <p:graphicEl>
                                              <a:dgm id="{4C5C80C3-50EC-48E7-8A9C-54DDE2DE8F3C}"/>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1" nodeType="clickEffect">
                                  <p:stCondLst>
                                    <p:cond delay="0"/>
                                  </p:stCondLst>
                                  <p:childTnLst>
                                    <p:set>
                                      <p:cBhvr>
                                        <p:cTn id="101" dur="1" fill="hold">
                                          <p:stCondLst>
                                            <p:cond delay="0"/>
                                          </p:stCondLst>
                                        </p:cTn>
                                        <p:tgtEl>
                                          <p:spTgt spid="7">
                                            <p:graphicEl>
                                              <a:dgm id="{E00CFAAF-CAAD-4571-B066-4843058840AC}"/>
                                            </p:graphicEl>
                                          </p:spTgt>
                                        </p:tgtEl>
                                        <p:attrNameLst>
                                          <p:attrName>style.visibility</p:attrName>
                                        </p:attrNameLst>
                                      </p:cBhvr>
                                      <p:to>
                                        <p:strVal val="visible"/>
                                      </p:to>
                                    </p:set>
                                    <p:anim calcmode="lin" valueType="num">
                                      <p:cBhvr>
                                        <p:cTn id="102" dur="500" fill="hold"/>
                                        <p:tgtEl>
                                          <p:spTgt spid="7">
                                            <p:graphicEl>
                                              <a:dgm id="{E00CFAAF-CAAD-4571-B066-4843058840AC}"/>
                                            </p:graphicEl>
                                          </p:spTgt>
                                        </p:tgtEl>
                                        <p:attrNameLst>
                                          <p:attrName>ppt_w</p:attrName>
                                        </p:attrNameLst>
                                      </p:cBhvr>
                                      <p:tavLst>
                                        <p:tav tm="0">
                                          <p:val>
                                            <p:fltVal val="0"/>
                                          </p:val>
                                        </p:tav>
                                        <p:tav tm="100000">
                                          <p:val>
                                            <p:strVal val="#ppt_w"/>
                                          </p:val>
                                        </p:tav>
                                      </p:tavLst>
                                    </p:anim>
                                    <p:anim calcmode="lin" valueType="num">
                                      <p:cBhvr>
                                        <p:cTn id="103" dur="500" fill="hold"/>
                                        <p:tgtEl>
                                          <p:spTgt spid="7">
                                            <p:graphicEl>
                                              <a:dgm id="{E00CFAAF-CAAD-4571-B066-4843058840AC}"/>
                                            </p:graphicEl>
                                          </p:spTgt>
                                        </p:tgtEl>
                                        <p:attrNameLst>
                                          <p:attrName>ppt_h</p:attrName>
                                        </p:attrNameLst>
                                      </p:cBhvr>
                                      <p:tavLst>
                                        <p:tav tm="0">
                                          <p:val>
                                            <p:fltVal val="0"/>
                                          </p:val>
                                        </p:tav>
                                        <p:tav tm="100000">
                                          <p:val>
                                            <p:strVal val="#ppt_h"/>
                                          </p:val>
                                        </p:tav>
                                      </p:tavLst>
                                    </p:anim>
                                    <p:animEffect transition="in" filter="fade">
                                      <p:cBhvr>
                                        <p:cTn id="104" dur="500"/>
                                        <p:tgtEl>
                                          <p:spTgt spid="7">
                                            <p:graphicEl>
                                              <a:dgm id="{E00CFAAF-CAAD-4571-B066-4843058840AC}"/>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1" nodeType="clickEffect">
                                  <p:stCondLst>
                                    <p:cond delay="0"/>
                                  </p:stCondLst>
                                  <p:childTnLst>
                                    <p:set>
                                      <p:cBhvr>
                                        <p:cTn id="108" dur="1" fill="hold">
                                          <p:stCondLst>
                                            <p:cond delay="0"/>
                                          </p:stCondLst>
                                        </p:cTn>
                                        <p:tgtEl>
                                          <p:spTgt spid="7">
                                            <p:graphicEl>
                                              <a:dgm id="{104188AA-D500-42C1-91A4-A737B892B135}"/>
                                            </p:graphicEl>
                                          </p:spTgt>
                                        </p:tgtEl>
                                        <p:attrNameLst>
                                          <p:attrName>style.visibility</p:attrName>
                                        </p:attrNameLst>
                                      </p:cBhvr>
                                      <p:to>
                                        <p:strVal val="visible"/>
                                      </p:to>
                                    </p:set>
                                    <p:anim calcmode="lin" valueType="num">
                                      <p:cBhvr>
                                        <p:cTn id="109" dur="500" fill="hold"/>
                                        <p:tgtEl>
                                          <p:spTgt spid="7">
                                            <p:graphicEl>
                                              <a:dgm id="{104188AA-D500-42C1-91A4-A737B892B135}"/>
                                            </p:graphicEl>
                                          </p:spTgt>
                                        </p:tgtEl>
                                        <p:attrNameLst>
                                          <p:attrName>ppt_w</p:attrName>
                                        </p:attrNameLst>
                                      </p:cBhvr>
                                      <p:tavLst>
                                        <p:tav tm="0">
                                          <p:val>
                                            <p:fltVal val="0"/>
                                          </p:val>
                                        </p:tav>
                                        <p:tav tm="100000">
                                          <p:val>
                                            <p:strVal val="#ppt_w"/>
                                          </p:val>
                                        </p:tav>
                                      </p:tavLst>
                                    </p:anim>
                                    <p:anim calcmode="lin" valueType="num">
                                      <p:cBhvr>
                                        <p:cTn id="110" dur="500" fill="hold"/>
                                        <p:tgtEl>
                                          <p:spTgt spid="7">
                                            <p:graphicEl>
                                              <a:dgm id="{104188AA-D500-42C1-91A4-A737B892B135}"/>
                                            </p:graphicEl>
                                          </p:spTgt>
                                        </p:tgtEl>
                                        <p:attrNameLst>
                                          <p:attrName>ppt_h</p:attrName>
                                        </p:attrNameLst>
                                      </p:cBhvr>
                                      <p:tavLst>
                                        <p:tav tm="0">
                                          <p:val>
                                            <p:fltVal val="0"/>
                                          </p:val>
                                        </p:tav>
                                        <p:tav tm="100000">
                                          <p:val>
                                            <p:strVal val="#ppt_h"/>
                                          </p:val>
                                        </p:tav>
                                      </p:tavLst>
                                    </p:anim>
                                    <p:animEffect transition="in" filter="fade">
                                      <p:cBhvr>
                                        <p:cTn id="111" dur="500"/>
                                        <p:tgtEl>
                                          <p:spTgt spid="7">
                                            <p:graphicEl>
                                              <a:dgm id="{104188AA-D500-42C1-91A4-A737B892B1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1" nodeType="clickEffect">
                                  <p:stCondLst>
                                    <p:cond delay="0"/>
                                  </p:stCondLst>
                                  <p:childTnLst>
                                    <p:set>
                                      <p:cBhvr>
                                        <p:cTn id="115" dur="1" fill="hold">
                                          <p:stCondLst>
                                            <p:cond delay="0"/>
                                          </p:stCondLst>
                                        </p:cTn>
                                        <p:tgtEl>
                                          <p:spTgt spid="7">
                                            <p:graphicEl>
                                              <a:dgm id="{5CC46179-D5DF-4579-8986-1EE5C2A28795}"/>
                                            </p:graphicEl>
                                          </p:spTgt>
                                        </p:tgtEl>
                                        <p:attrNameLst>
                                          <p:attrName>style.visibility</p:attrName>
                                        </p:attrNameLst>
                                      </p:cBhvr>
                                      <p:to>
                                        <p:strVal val="visible"/>
                                      </p:to>
                                    </p:set>
                                    <p:anim calcmode="lin" valueType="num">
                                      <p:cBhvr>
                                        <p:cTn id="116" dur="500" fill="hold"/>
                                        <p:tgtEl>
                                          <p:spTgt spid="7">
                                            <p:graphicEl>
                                              <a:dgm id="{5CC46179-D5DF-4579-8986-1EE5C2A28795}"/>
                                            </p:graphicEl>
                                          </p:spTgt>
                                        </p:tgtEl>
                                        <p:attrNameLst>
                                          <p:attrName>ppt_w</p:attrName>
                                        </p:attrNameLst>
                                      </p:cBhvr>
                                      <p:tavLst>
                                        <p:tav tm="0">
                                          <p:val>
                                            <p:fltVal val="0"/>
                                          </p:val>
                                        </p:tav>
                                        <p:tav tm="100000">
                                          <p:val>
                                            <p:strVal val="#ppt_w"/>
                                          </p:val>
                                        </p:tav>
                                      </p:tavLst>
                                    </p:anim>
                                    <p:anim calcmode="lin" valueType="num">
                                      <p:cBhvr>
                                        <p:cTn id="117" dur="500" fill="hold"/>
                                        <p:tgtEl>
                                          <p:spTgt spid="7">
                                            <p:graphicEl>
                                              <a:dgm id="{5CC46179-D5DF-4579-8986-1EE5C2A28795}"/>
                                            </p:graphicEl>
                                          </p:spTgt>
                                        </p:tgtEl>
                                        <p:attrNameLst>
                                          <p:attrName>ppt_h</p:attrName>
                                        </p:attrNameLst>
                                      </p:cBhvr>
                                      <p:tavLst>
                                        <p:tav tm="0">
                                          <p:val>
                                            <p:fltVal val="0"/>
                                          </p:val>
                                        </p:tav>
                                        <p:tav tm="100000">
                                          <p:val>
                                            <p:strVal val="#ppt_h"/>
                                          </p:val>
                                        </p:tav>
                                      </p:tavLst>
                                    </p:anim>
                                    <p:animEffect transition="in" filter="fade">
                                      <p:cBhvr>
                                        <p:cTn id="118" dur="500"/>
                                        <p:tgtEl>
                                          <p:spTgt spid="7">
                                            <p:graphicEl>
                                              <a:dgm id="{5CC46179-D5DF-4579-8986-1EE5C2A28795}"/>
                                            </p:graphicEl>
                                          </p:spTgt>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1" nodeType="clickEffect">
                                  <p:stCondLst>
                                    <p:cond delay="0"/>
                                  </p:stCondLst>
                                  <p:childTnLst>
                                    <p:set>
                                      <p:cBhvr>
                                        <p:cTn id="122" dur="1" fill="hold">
                                          <p:stCondLst>
                                            <p:cond delay="0"/>
                                          </p:stCondLst>
                                        </p:cTn>
                                        <p:tgtEl>
                                          <p:spTgt spid="7">
                                            <p:graphicEl>
                                              <a:dgm id="{5F5C5F85-3D9E-4C00-ADD5-4AF651D52109}"/>
                                            </p:graphicEl>
                                          </p:spTgt>
                                        </p:tgtEl>
                                        <p:attrNameLst>
                                          <p:attrName>style.visibility</p:attrName>
                                        </p:attrNameLst>
                                      </p:cBhvr>
                                      <p:to>
                                        <p:strVal val="visible"/>
                                      </p:to>
                                    </p:set>
                                    <p:anim calcmode="lin" valueType="num">
                                      <p:cBhvr>
                                        <p:cTn id="123" dur="500" fill="hold"/>
                                        <p:tgtEl>
                                          <p:spTgt spid="7">
                                            <p:graphicEl>
                                              <a:dgm id="{5F5C5F85-3D9E-4C00-ADD5-4AF651D52109}"/>
                                            </p:graphicEl>
                                          </p:spTgt>
                                        </p:tgtEl>
                                        <p:attrNameLst>
                                          <p:attrName>ppt_w</p:attrName>
                                        </p:attrNameLst>
                                      </p:cBhvr>
                                      <p:tavLst>
                                        <p:tav tm="0">
                                          <p:val>
                                            <p:fltVal val="0"/>
                                          </p:val>
                                        </p:tav>
                                        <p:tav tm="100000">
                                          <p:val>
                                            <p:strVal val="#ppt_w"/>
                                          </p:val>
                                        </p:tav>
                                      </p:tavLst>
                                    </p:anim>
                                    <p:anim calcmode="lin" valueType="num">
                                      <p:cBhvr>
                                        <p:cTn id="124" dur="500" fill="hold"/>
                                        <p:tgtEl>
                                          <p:spTgt spid="7">
                                            <p:graphicEl>
                                              <a:dgm id="{5F5C5F85-3D9E-4C00-ADD5-4AF651D52109}"/>
                                            </p:graphicEl>
                                          </p:spTgt>
                                        </p:tgtEl>
                                        <p:attrNameLst>
                                          <p:attrName>ppt_h</p:attrName>
                                        </p:attrNameLst>
                                      </p:cBhvr>
                                      <p:tavLst>
                                        <p:tav tm="0">
                                          <p:val>
                                            <p:fltVal val="0"/>
                                          </p:val>
                                        </p:tav>
                                        <p:tav tm="100000">
                                          <p:val>
                                            <p:strVal val="#ppt_h"/>
                                          </p:val>
                                        </p:tav>
                                      </p:tavLst>
                                    </p:anim>
                                    <p:animEffect transition="in" filter="fade">
                                      <p:cBhvr>
                                        <p:cTn id="125" dur="500"/>
                                        <p:tgtEl>
                                          <p:spTgt spid="7">
                                            <p:graphicEl>
                                              <a:dgm id="{5F5C5F85-3D9E-4C00-ADD5-4AF651D52109}"/>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1" nodeType="clickEffect">
                                  <p:stCondLst>
                                    <p:cond delay="0"/>
                                  </p:stCondLst>
                                  <p:childTnLst>
                                    <p:set>
                                      <p:cBhvr>
                                        <p:cTn id="129" dur="1" fill="hold">
                                          <p:stCondLst>
                                            <p:cond delay="0"/>
                                          </p:stCondLst>
                                        </p:cTn>
                                        <p:tgtEl>
                                          <p:spTgt spid="7">
                                            <p:graphicEl>
                                              <a:dgm id="{3FBA2731-8684-4DA6-9A19-CC3BC39196B1}"/>
                                            </p:graphicEl>
                                          </p:spTgt>
                                        </p:tgtEl>
                                        <p:attrNameLst>
                                          <p:attrName>style.visibility</p:attrName>
                                        </p:attrNameLst>
                                      </p:cBhvr>
                                      <p:to>
                                        <p:strVal val="visible"/>
                                      </p:to>
                                    </p:set>
                                    <p:anim calcmode="lin" valueType="num">
                                      <p:cBhvr>
                                        <p:cTn id="130" dur="500" fill="hold"/>
                                        <p:tgtEl>
                                          <p:spTgt spid="7">
                                            <p:graphicEl>
                                              <a:dgm id="{3FBA2731-8684-4DA6-9A19-CC3BC39196B1}"/>
                                            </p:graphicEl>
                                          </p:spTgt>
                                        </p:tgtEl>
                                        <p:attrNameLst>
                                          <p:attrName>ppt_w</p:attrName>
                                        </p:attrNameLst>
                                      </p:cBhvr>
                                      <p:tavLst>
                                        <p:tav tm="0">
                                          <p:val>
                                            <p:fltVal val="0"/>
                                          </p:val>
                                        </p:tav>
                                        <p:tav tm="100000">
                                          <p:val>
                                            <p:strVal val="#ppt_w"/>
                                          </p:val>
                                        </p:tav>
                                      </p:tavLst>
                                    </p:anim>
                                    <p:anim calcmode="lin" valueType="num">
                                      <p:cBhvr>
                                        <p:cTn id="131" dur="500" fill="hold"/>
                                        <p:tgtEl>
                                          <p:spTgt spid="7">
                                            <p:graphicEl>
                                              <a:dgm id="{3FBA2731-8684-4DA6-9A19-CC3BC39196B1}"/>
                                            </p:graphicEl>
                                          </p:spTgt>
                                        </p:tgtEl>
                                        <p:attrNameLst>
                                          <p:attrName>ppt_h</p:attrName>
                                        </p:attrNameLst>
                                      </p:cBhvr>
                                      <p:tavLst>
                                        <p:tav tm="0">
                                          <p:val>
                                            <p:fltVal val="0"/>
                                          </p:val>
                                        </p:tav>
                                        <p:tav tm="100000">
                                          <p:val>
                                            <p:strVal val="#ppt_h"/>
                                          </p:val>
                                        </p:tav>
                                      </p:tavLst>
                                    </p:anim>
                                    <p:animEffect transition="in" filter="fade">
                                      <p:cBhvr>
                                        <p:cTn id="132" dur="500"/>
                                        <p:tgtEl>
                                          <p:spTgt spid="7">
                                            <p:graphicEl>
                                              <a:dgm id="{3FBA2731-8684-4DA6-9A19-CC3BC39196B1}"/>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1" nodeType="clickEffect">
                                  <p:stCondLst>
                                    <p:cond delay="0"/>
                                  </p:stCondLst>
                                  <p:childTnLst>
                                    <p:set>
                                      <p:cBhvr>
                                        <p:cTn id="136" dur="1" fill="hold">
                                          <p:stCondLst>
                                            <p:cond delay="0"/>
                                          </p:stCondLst>
                                        </p:cTn>
                                        <p:tgtEl>
                                          <p:spTgt spid="7">
                                            <p:graphicEl>
                                              <a:dgm id="{8CDB3486-3958-4964-B1C5-9A83B531FD18}"/>
                                            </p:graphicEl>
                                          </p:spTgt>
                                        </p:tgtEl>
                                        <p:attrNameLst>
                                          <p:attrName>style.visibility</p:attrName>
                                        </p:attrNameLst>
                                      </p:cBhvr>
                                      <p:to>
                                        <p:strVal val="visible"/>
                                      </p:to>
                                    </p:set>
                                    <p:anim calcmode="lin" valueType="num">
                                      <p:cBhvr>
                                        <p:cTn id="137" dur="500" fill="hold"/>
                                        <p:tgtEl>
                                          <p:spTgt spid="7">
                                            <p:graphicEl>
                                              <a:dgm id="{8CDB3486-3958-4964-B1C5-9A83B531FD18}"/>
                                            </p:graphicEl>
                                          </p:spTgt>
                                        </p:tgtEl>
                                        <p:attrNameLst>
                                          <p:attrName>ppt_w</p:attrName>
                                        </p:attrNameLst>
                                      </p:cBhvr>
                                      <p:tavLst>
                                        <p:tav tm="0">
                                          <p:val>
                                            <p:fltVal val="0"/>
                                          </p:val>
                                        </p:tav>
                                        <p:tav tm="100000">
                                          <p:val>
                                            <p:strVal val="#ppt_w"/>
                                          </p:val>
                                        </p:tav>
                                      </p:tavLst>
                                    </p:anim>
                                    <p:anim calcmode="lin" valueType="num">
                                      <p:cBhvr>
                                        <p:cTn id="138" dur="500" fill="hold"/>
                                        <p:tgtEl>
                                          <p:spTgt spid="7">
                                            <p:graphicEl>
                                              <a:dgm id="{8CDB3486-3958-4964-B1C5-9A83B531FD18}"/>
                                            </p:graphicEl>
                                          </p:spTgt>
                                        </p:tgtEl>
                                        <p:attrNameLst>
                                          <p:attrName>ppt_h</p:attrName>
                                        </p:attrNameLst>
                                      </p:cBhvr>
                                      <p:tavLst>
                                        <p:tav tm="0">
                                          <p:val>
                                            <p:fltVal val="0"/>
                                          </p:val>
                                        </p:tav>
                                        <p:tav tm="100000">
                                          <p:val>
                                            <p:strVal val="#ppt_h"/>
                                          </p:val>
                                        </p:tav>
                                      </p:tavLst>
                                    </p:anim>
                                    <p:animEffect transition="in" filter="fade">
                                      <p:cBhvr>
                                        <p:cTn id="139" dur="500"/>
                                        <p:tgtEl>
                                          <p:spTgt spid="7">
                                            <p:graphicEl>
                                              <a:dgm id="{8CDB3486-3958-4964-B1C5-9A83B531FD18}"/>
                                            </p:graphicEl>
                                          </p:spTgt>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1" nodeType="clickEffect">
                                  <p:stCondLst>
                                    <p:cond delay="0"/>
                                  </p:stCondLst>
                                  <p:childTnLst>
                                    <p:set>
                                      <p:cBhvr>
                                        <p:cTn id="143" dur="1" fill="hold">
                                          <p:stCondLst>
                                            <p:cond delay="0"/>
                                          </p:stCondLst>
                                        </p:cTn>
                                        <p:tgtEl>
                                          <p:spTgt spid="7">
                                            <p:graphicEl>
                                              <a:dgm id="{0D95AC6F-4FFD-4AC7-B3F1-81D51F58CCC0}"/>
                                            </p:graphicEl>
                                          </p:spTgt>
                                        </p:tgtEl>
                                        <p:attrNameLst>
                                          <p:attrName>style.visibility</p:attrName>
                                        </p:attrNameLst>
                                      </p:cBhvr>
                                      <p:to>
                                        <p:strVal val="visible"/>
                                      </p:to>
                                    </p:set>
                                    <p:anim calcmode="lin" valueType="num">
                                      <p:cBhvr>
                                        <p:cTn id="144" dur="500" fill="hold"/>
                                        <p:tgtEl>
                                          <p:spTgt spid="7">
                                            <p:graphicEl>
                                              <a:dgm id="{0D95AC6F-4FFD-4AC7-B3F1-81D51F58CCC0}"/>
                                            </p:graphicEl>
                                          </p:spTgt>
                                        </p:tgtEl>
                                        <p:attrNameLst>
                                          <p:attrName>ppt_w</p:attrName>
                                        </p:attrNameLst>
                                      </p:cBhvr>
                                      <p:tavLst>
                                        <p:tav tm="0">
                                          <p:val>
                                            <p:fltVal val="0"/>
                                          </p:val>
                                        </p:tav>
                                        <p:tav tm="100000">
                                          <p:val>
                                            <p:strVal val="#ppt_w"/>
                                          </p:val>
                                        </p:tav>
                                      </p:tavLst>
                                    </p:anim>
                                    <p:anim calcmode="lin" valueType="num">
                                      <p:cBhvr>
                                        <p:cTn id="145" dur="500" fill="hold"/>
                                        <p:tgtEl>
                                          <p:spTgt spid="7">
                                            <p:graphicEl>
                                              <a:dgm id="{0D95AC6F-4FFD-4AC7-B3F1-81D51F58CCC0}"/>
                                            </p:graphicEl>
                                          </p:spTgt>
                                        </p:tgtEl>
                                        <p:attrNameLst>
                                          <p:attrName>ppt_h</p:attrName>
                                        </p:attrNameLst>
                                      </p:cBhvr>
                                      <p:tavLst>
                                        <p:tav tm="0">
                                          <p:val>
                                            <p:fltVal val="0"/>
                                          </p:val>
                                        </p:tav>
                                        <p:tav tm="100000">
                                          <p:val>
                                            <p:strVal val="#ppt_h"/>
                                          </p:val>
                                        </p:tav>
                                      </p:tavLst>
                                    </p:anim>
                                    <p:animEffect transition="in" filter="fade">
                                      <p:cBhvr>
                                        <p:cTn id="146" dur="500"/>
                                        <p:tgtEl>
                                          <p:spTgt spid="7">
                                            <p:graphicEl>
                                              <a:dgm id="{0D95AC6F-4FFD-4AC7-B3F1-81D51F58CC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7" grpId="1">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50</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838911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3840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51</a:t>
            </a:fld>
            <a:endParaRPr lang="en-US"/>
          </a:p>
        </p:txBody>
      </p:sp>
      <p:sp>
        <p:nvSpPr>
          <p:cNvPr id="3" name="Rectangle 3"/>
          <p:cNvSpPr>
            <a:spLocks noChangeArrowheads="1"/>
          </p:cNvSpPr>
          <p:nvPr/>
        </p:nvSpPr>
        <p:spPr bwMode="auto">
          <a:xfrm>
            <a:off x="293986" y="1165660"/>
            <a:ext cx="7806406" cy="397031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buFontTx/>
              <a:buAutoNum type="arabicPeriod"/>
            </a:pPr>
            <a:endParaRPr lang="pt-BR" b="1" dirty="0">
              <a:latin typeface="Verdana" pitchFamily="34" charset="0"/>
            </a:endParaRPr>
          </a:p>
          <a:p>
            <a:pPr marL="457200" indent="-457200">
              <a:buFontTx/>
              <a:buAutoNum type="arabicPeriod"/>
            </a:pPr>
            <a:r>
              <a:rPr lang="pt-BR" b="1" dirty="0">
                <a:latin typeface="Verdana" pitchFamily="34" charset="0"/>
              </a:rPr>
              <a:t>Confronto entre teorias de sistema aberto e de sistema fechado.</a:t>
            </a:r>
          </a:p>
          <a:p>
            <a:pPr marL="457200" indent="-457200">
              <a:buFontTx/>
              <a:buAutoNum type="arabicPeriod"/>
            </a:pPr>
            <a:r>
              <a:rPr lang="pt-BR" b="1" dirty="0" smtClean="0">
                <a:latin typeface="Verdana" pitchFamily="34" charset="0"/>
              </a:rPr>
              <a:t>Caráter </a:t>
            </a:r>
            <a:r>
              <a:rPr lang="pt-BR" b="1" dirty="0">
                <a:latin typeface="Verdana" pitchFamily="34" charset="0"/>
              </a:rPr>
              <a:t>integrativo e abstrato da Teoria de </a:t>
            </a:r>
            <a:r>
              <a:rPr lang="pt-BR" b="1" dirty="0" smtClean="0">
                <a:latin typeface="Verdana" pitchFamily="34" charset="0"/>
              </a:rPr>
              <a:t>Sistemas:</a:t>
            </a:r>
            <a:r>
              <a:rPr lang="pt-BR" b="1" dirty="0" smtClean="0">
                <a:solidFill>
                  <a:srgbClr val="FF0000"/>
                </a:solidFill>
                <a:latin typeface="Verdana" pitchFamily="34" charset="0"/>
              </a:rPr>
              <a:t> a teoria de sistemas é demasiado abstrata e conceptual e de difícil aplicação prática. Ela se tornou a teoria geral das organizações e da administração, síntese integrativa dos conceitos clássicos, neoclássicos, estruturalistas e comportamentalistas.</a:t>
            </a:r>
            <a:endParaRPr lang="pt-BR" b="1" dirty="0">
              <a:latin typeface="Verdana" pitchFamily="34" charset="0"/>
            </a:endParaRPr>
          </a:p>
          <a:p>
            <a:pPr marL="457200" indent="-457200">
              <a:buFontTx/>
              <a:buAutoNum type="arabicPeriod"/>
            </a:pPr>
            <a:r>
              <a:rPr lang="pt-BR" b="1" dirty="0">
                <a:latin typeface="Verdana" pitchFamily="34" charset="0"/>
              </a:rPr>
              <a:t>O efeito sinérgico das organizações como sistemas abertos</a:t>
            </a:r>
            <a:r>
              <a:rPr lang="pt-BR" b="1" dirty="0" smtClean="0">
                <a:latin typeface="Verdana" pitchFamily="34" charset="0"/>
              </a:rPr>
              <a:t>. Sinergia é o esforço simultâneo de vários órgãos que provoca um resultado ampliado e potenciado. Uma das razões da existência das organizações é o seu potencial sinergético.</a:t>
            </a:r>
            <a:endParaRPr lang="pt-BR" b="1" dirty="0">
              <a:latin typeface="Verdana" pitchFamily="34" charset="0"/>
            </a:endParaRPr>
          </a:p>
        </p:txBody>
      </p:sp>
      <p:sp>
        <p:nvSpPr>
          <p:cNvPr id="4" name="Rectangle 4"/>
          <p:cNvSpPr>
            <a:spLocks noChangeArrowheads="1"/>
          </p:cNvSpPr>
          <p:nvPr/>
        </p:nvSpPr>
        <p:spPr bwMode="auto">
          <a:xfrm>
            <a:off x="293986" y="135620"/>
            <a:ext cx="82809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sz="1800" b="1" dirty="0">
                <a:solidFill>
                  <a:srgbClr val="FF0000"/>
                </a:solidFill>
                <a:latin typeface="Verdana" pitchFamily="34" charset="0"/>
              </a:rPr>
              <a:t>Apreciação Crítica da Teoria de </a:t>
            </a:r>
            <a:r>
              <a:rPr lang="pt-BR" sz="1800" b="1" dirty="0" smtClean="0">
                <a:solidFill>
                  <a:srgbClr val="FF0000"/>
                </a:solidFill>
                <a:latin typeface="Verdana" pitchFamily="34" charset="0"/>
              </a:rPr>
              <a:t>Sistemas: </a:t>
            </a:r>
            <a:r>
              <a:rPr lang="pt-BR" sz="1800" dirty="0" smtClean="0">
                <a:solidFill>
                  <a:srgbClr val="FF0000"/>
                </a:solidFill>
                <a:latin typeface="Verdana" pitchFamily="34" charset="0"/>
              </a:rPr>
              <a:t>é a menos criticada, </a:t>
            </a:r>
            <a:r>
              <a:rPr lang="pt-BR" sz="1800" dirty="0" err="1" smtClean="0">
                <a:solidFill>
                  <a:srgbClr val="FF0000"/>
                </a:solidFill>
                <a:latin typeface="Verdana" pitchFamily="34" charset="0"/>
              </a:rPr>
              <a:t>eorigem</a:t>
            </a:r>
            <a:r>
              <a:rPr lang="pt-BR" sz="1800" dirty="0" smtClean="0">
                <a:solidFill>
                  <a:srgbClr val="FF0000"/>
                </a:solidFill>
                <a:latin typeface="Verdana" pitchFamily="34" charset="0"/>
              </a:rPr>
              <a:t> de conceitos estruturalistas e comportamentalistas.</a:t>
            </a:r>
            <a:endParaRPr lang="pt-BR" sz="1800" dirty="0">
              <a:solidFill>
                <a:srgbClr val="FF0000"/>
              </a:solidFill>
              <a:latin typeface="Verdana" pitchFamily="34" charset="0"/>
            </a:endParaRPr>
          </a:p>
        </p:txBody>
      </p:sp>
      <p:sp>
        <p:nvSpPr>
          <p:cNvPr id="5" name="CaixaDeTexto 4"/>
          <p:cNvSpPr txBox="1"/>
          <p:nvPr/>
        </p:nvSpPr>
        <p:spPr>
          <a:xfrm>
            <a:off x="293986" y="796328"/>
            <a:ext cx="5040995" cy="369332"/>
          </a:xfrm>
          <a:prstGeom prst="rect">
            <a:avLst/>
          </a:prstGeom>
          <a:noFill/>
        </p:spPr>
        <p:txBody>
          <a:bodyPr wrap="none" rtlCol="0">
            <a:spAutoFit/>
          </a:bodyPr>
          <a:lstStyle/>
          <a:p>
            <a:r>
              <a:rPr lang="pt-BR" dirty="0" smtClean="0">
                <a:solidFill>
                  <a:srgbClr val="FF0000"/>
                </a:solidFill>
              </a:rPr>
              <a:t>ABORDAGEM MODERNA DA TGA (p. 458/459</a:t>
            </a:r>
            <a:endParaRPr lang="pt-BR" dirty="0">
              <a:solidFill>
                <a:srgbClr val="FF0000"/>
              </a:solidFill>
            </a:endParaRPr>
          </a:p>
        </p:txBody>
      </p:sp>
    </p:spTree>
    <p:extLst>
      <p:ext uri="{BB962C8B-B14F-4D97-AF65-F5344CB8AC3E}">
        <p14:creationId xmlns:p14="http://schemas.microsoft.com/office/powerpoint/2010/main" val="22959417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3568" y="404664"/>
            <a:ext cx="7620000" cy="1143000"/>
          </a:xfrm>
        </p:spPr>
        <p:txBody>
          <a:bodyPr/>
          <a:lstStyle/>
          <a:p>
            <a:r>
              <a:rPr lang="pt-BR" b="1" dirty="0"/>
              <a:t>Decorrências para a administração atual</a:t>
            </a:r>
            <a:r>
              <a:rPr lang="pt-BR" dirty="0"/>
              <a:t/>
            </a:r>
            <a:br>
              <a:rPr lang="pt-BR" dirty="0"/>
            </a:br>
            <a:endParaRPr lang="en-US" dirty="0"/>
          </a:p>
        </p:txBody>
      </p:sp>
      <p:sp>
        <p:nvSpPr>
          <p:cNvPr id="4" name="Espaço Reservado para Conteúdo 3"/>
          <p:cNvSpPr>
            <a:spLocks noGrp="1"/>
          </p:cNvSpPr>
          <p:nvPr>
            <p:ph idx="1"/>
          </p:nvPr>
        </p:nvSpPr>
        <p:spPr/>
        <p:txBody>
          <a:bodyPr>
            <a:normAutofit fontScale="77500" lnSpcReduction="20000"/>
          </a:bodyPr>
          <a:lstStyle/>
          <a:p>
            <a:r>
              <a:rPr lang="pt-BR" dirty="0" smtClean="0"/>
              <a:t>Pode-se </a:t>
            </a:r>
            <a:r>
              <a:rPr lang="pt-BR" dirty="0"/>
              <a:t>concluir que a Teoria Geral dos Sistemas, </a:t>
            </a:r>
            <a:r>
              <a:rPr lang="pt-BR" dirty="0" err="1"/>
              <a:t>portanto,é</a:t>
            </a:r>
            <a:r>
              <a:rPr lang="pt-BR" dirty="0"/>
              <a:t> a exploração de ''todos'' e de todas ''totalidades'' que há pouco tempo, eram consideras noções metafísicas ,que transcendiam as fronteiras da ciência. </a:t>
            </a:r>
            <a:endParaRPr lang="pt-BR" dirty="0" smtClean="0"/>
          </a:p>
          <a:p>
            <a:r>
              <a:rPr lang="pt-BR" dirty="0"/>
              <a:t> Os sistemas de informações atuais devem atender  a todas as necessidades de uma empresa. A característica mais particular de uma empresa é ampliar a capacidade de ampliar seu ciclo de vida valendo-se de reorganizações contínuas.</a:t>
            </a:r>
          </a:p>
          <a:p>
            <a:r>
              <a:rPr lang="pt-BR" dirty="0"/>
              <a:t>Em uma apreciação crítica da Teoria de Sistemas, verifica-se que essa abordagem trouxe uma fantástica ampliação na visão dos problemas organizacionais em contraposição a antiga      abordagem do sistema fechado. Seu caráter integrativo e abstrato e a possibilidade de compreensão dos efeitos sinergéticos da organização são realmente surpreendentes. </a:t>
            </a:r>
            <a:endParaRPr lang="pt-BR" dirty="0" smtClean="0"/>
          </a:p>
          <a:p>
            <a:r>
              <a:rPr lang="pt-BR" dirty="0" smtClean="0"/>
              <a:t>Situações </a:t>
            </a:r>
            <a:r>
              <a:rPr lang="pt-BR" dirty="0"/>
              <a:t>complexas</a:t>
            </a:r>
            <a:r>
              <a:rPr lang="pt-BR" dirty="0" smtClean="0"/>
              <a:t>, componentes </a:t>
            </a:r>
            <a:r>
              <a:rPr lang="pt-BR" dirty="0"/>
              <a:t>de </a:t>
            </a:r>
            <a:r>
              <a:rPr lang="pt-BR" dirty="0" smtClean="0"/>
              <a:t>um </a:t>
            </a:r>
            <a:r>
              <a:rPr lang="pt-BR" dirty="0" err="1" smtClean="0"/>
              <a:t>todo,interdependência,interação,feedback</a:t>
            </a:r>
            <a:r>
              <a:rPr lang="pt-BR" dirty="0" smtClean="0"/>
              <a:t> </a:t>
            </a:r>
            <a:r>
              <a:rPr lang="pt-BR" dirty="0"/>
              <a:t>e aplicação nas mais variadas áreas ditam o rumo do pensamento sistêmico. </a:t>
            </a:r>
            <a:endParaRPr lang="pt-BR" dirty="0" smtClean="0"/>
          </a:p>
          <a:p>
            <a:r>
              <a:rPr lang="pt-BR" dirty="0" smtClean="0"/>
              <a:t>A</a:t>
            </a:r>
            <a:r>
              <a:rPr lang="pt-BR" dirty="0"/>
              <a:t> visão do homem funcional dentro das organizações  é a decorrência principal sobre a concepção da natureza humana</a:t>
            </a:r>
            <a:r>
              <a:rPr lang="pt-BR" dirty="0" smtClean="0"/>
              <a:t>.</a:t>
            </a:r>
          </a:p>
          <a:p>
            <a:r>
              <a:rPr lang="pt-BR" dirty="0" smtClean="0"/>
              <a:t>Por </a:t>
            </a:r>
            <a:r>
              <a:rPr lang="pt-BR" dirty="0" err="1"/>
              <a:t>fim,o</a:t>
            </a:r>
            <a:r>
              <a:rPr lang="pt-BR" dirty="0"/>
              <a:t> conhecimento de Sistema é imprescindível para se entender o funcionamento de uma organização</a:t>
            </a:r>
            <a:r>
              <a:rPr lang="pt-BR" dirty="0" smtClean="0"/>
              <a:t>, bem </a:t>
            </a:r>
            <a:r>
              <a:rPr lang="pt-BR" dirty="0"/>
              <a:t>como para estruturá-la e avaliá-la no seu decurso.</a:t>
            </a:r>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52</a:t>
            </a:fld>
            <a:endParaRPr lang="en-US"/>
          </a:p>
        </p:txBody>
      </p:sp>
    </p:spTree>
    <p:extLst>
      <p:ext uri="{BB962C8B-B14F-4D97-AF65-F5344CB8AC3E}">
        <p14:creationId xmlns:p14="http://schemas.microsoft.com/office/powerpoint/2010/main" val="3162371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53</a:t>
            </a:fld>
            <a:endParaRPr lang="en-US"/>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777686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2840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54</a:t>
            </a:fld>
            <a:endParaRPr lang="en-US"/>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6" y="836712"/>
            <a:ext cx="8567316" cy="43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759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569441" y="2348880"/>
            <a:ext cx="7543800" cy="2593975"/>
          </a:xfrm>
        </p:spPr>
        <p:txBody>
          <a:bodyPr/>
          <a:lstStyle/>
          <a:p>
            <a:r>
              <a:rPr lang="pt-BR" altLang="pt-BR" b="1" i="1" dirty="0" err="1">
                <a:latin typeface="Verdana" pitchFamily="34" charset="0"/>
              </a:rPr>
              <a:t>Stakeholders</a:t>
            </a:r>
            <a:endParaRPr lang="pt-BR" altLang="pt-BR" b="1" i="1" dirty="0">
              <a:latin typeface="Verdana" pitchFamily="34" charset="0"/>
            </a:endParaRPr>
          </a:p>
        </p:txBody>
      </p:sp>
      <p:sp>
        <p:nvSpPr>
          <p:cNvPr id="6" name="Subtítulo 5"/>
          <p:cNvSpPr>
            <a:spLocks noGrp="1"/>
          </p:cNvSpPr>
          <p:nvPr>
            <p:ph type="subTitle" idx="1"/>
          </p:nvPr>
        </p:nvSpPr>
        <p:spPr>
          <a:xfrm>
            <a:off x="713457" y="5013176"/>
            <a:ext cx="6461760" cy="1066800"/>
          </a:xfrm>
        </p:spPr>
        <p:txBody>
          <a:bodyPr/>
          <a:lstStyle/>
          <a:p>
            <a:r>
              <a:rPr lang="pt-BR" dirty="0" smtClean="0"/>
              <a:t>Conceito na visão da administração: </a:t>
            </a:r>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55</a:t>
            </a:fld>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76672"/>
            <a:ext cx="48672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5641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11560" y="1"/>
            <a:ext cx="7543800" cy="1412776"/>
          </a:xfrm>
        </p:spPr>
        <p:txBody>
          <a:bodyPr/>
          <a:lstStyle/>
          <a:p>
            <a:r>
              <a:rPr lang="pt-BR" altLang="pt-BR" b="1" i="1" dirty="0" err="1">
                <a:latin typeface="Verdana" pitchFamily="34" charset="0"/>
              </a:rPr>
              <a:t>Stakeholders</a:t>
            </a:r>
            <a:endParaRPr lang="pt-BR" altLang="pt-BR" b="1" i="1" dirty="0">
              <a:latin typeface="Verdana" pitchFamily="34" charset="0"/>
            </a:endParaRPr>
          </a:p>
        </p:txBody>
      </p:sp>
      <p:sp>
        <p:nvSpPr>
          <p:cNvPr id="6" name="Subtítulo 5"/>
          <p:cNvSpPr>
            <a:spLocks noGrp="1"/>
          </p:cNvSpPr>
          <p:nvPr>
            <p:ph type="subTitle" idx="1"/>
          </p:nvPr>
        </p:nvSpPr>
        <p:spPr>
          <a:xfrm>
            <a:off x="755576" y="1628800"/>
            <a:ext cx="6461760" cy="1066800"/>
          </a:xfrm>
        </p:spPr>
        <p:txBody>
          <a:bodyPr/>
          <a:lstStyle/>
          <a:p>
            <a:r>
              <a:rPr lang="pt-BR" dirty="0" smtClean="0"/>
              <a:t>Conceito na visão da administração: </a:t>
            </a:r>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56</a:t>
            </a:fld>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34" y="2492896"/>
            <a:ext cx="8148310" cy="438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251520" y="2276872"/>
            <a:ext cx="8136904"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525795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Text Box 5"/>
          <p:cNvSpPr txBox="1">
            <a:spLocks noChangeArrowheads="1"/>
          </p:cNvSpPr>
          <p:nvPr/>
        </p:nvSpPr>
        <p:spPr bwMode="auto">
          <a:xfrm>
            <a:off x="104775" y="101600"/>
            <a:ext cx="2835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a:latin typeface="Verdana" pitchFamily="34" charset="0"/>
              </a:rPr>
              <a:t>Shareholders</a:t>
            </a:r>
          </a:p>
        </p:txBody>
      </p:sp>
      <p:sp>
        <p:nvSpPr>
          <p:cNvPr id="95239" name="AutoShape 7"/>
          <p:cNvSpPr>
            <a:spLocks noChangeArrowheads="1"/>
          </p:cNvSpPr>
          <p:nvPr/>
        </p:nvSpPr>
        <p:spPr bwMode="auto">
          <a:xfrm>
            <a:off x="3657600" y="762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5247" name="AutoShape 15"/>
          <p:cNvSpPr>
            <a:spLocks noChangeArrowheads="1"/>
          </p:cNvSpPr>
          <p:nvPr/>
        </p:nvSpPr>
        <p:spPr bwMode="auto">
          <a:xfrm>
            <a:off x="3657600" y="29718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5248" name="Rectangle 16"/>
          <p:cNvSpPr>
            <a:spLocks noChangeArrowheads="1"/>
          </p:cNvSpPr>
          <p:nvPr/>
        </p:nvSpPr>
        <p:spPr bwMode="auto">
          <a:xfrm>
            <a:off x="3887788" y="3200400"/>
            <a:ext cx="1293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Empresa</a:t>
            </a:r>
          </a:p>
        </p:txBody>
      </p:sp>
      <p:sp>
        <p:nvSpPr>
          <p:cNvPr id="95249" name="Rectangle 17"/>
          <p:cNvSpPr>
            <a:spLocks noChangeArrowheads="1"/>
          </p:cNvSpPr>
          <p:nvPr/>
        </p:nvSpPr>
        <p:spPr bwMode="auto">
          <a:xfrm>
            <a:off x="3657600" y="152400"/>
            <a:ext cx="1801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  Acionistas</a:t>
            </a:r>
          </a:p>
          <a:p>
            <a:r>
              <a:rPr lang="pt-BR" altLang="pt-BR" sz="2000">
                <a:latin typeface="Verdana" pitchFamily="34" charset="0"/>
              </a:rPr>
              <a:t>Proprietários</a:t>
            </a:r>
          </a:p>
        </p:txBody>
      </p:sp>
      <p:sp>
        <p:nvSpPr>
          <p:cNvPr id="95257" name="Line 25"/>
          <p:cNvSpPr>
            <a:spLocks noChangeShapeType="1"/>
          </p:cNvSpPr>
          <p:nvPr/>
        </p:nvSpPr>
        <p:spPr bwMode="auto">
          <a:xfrm flipV="1">
            <a:off x="4495800" y="990600"/>
            <a:ext cx="0" cy="19812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40117844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Text Box 5"/>
          <p:cNvSpPr txBox="1">
            <a:spLocks noChangeArrowheads="1"/>
          </p:cNvSpPr>
          <p:nvPr/>
        </p:nvSpPr>
        <p:spPr bwMode="auto">
          <a:xfrm>
            <a:off x="104775" y="101600"/>
            <a:ext cx="2805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dirty="0" err="1">
                <a:latin typeface="Verdana" pitchFamily="34" charset="0"/>
              </a:rPr>
              <a:t>Stakeholders</a:t>
            </a:r>
            <a:endParaRPr lang="pt-BR" altLang="pt-BR" sz="2800" b="1" dirty="0">
              <a:latin typeface="Verdana" pitchFamily="34" charset="0"/>
            </a:endParaRPr>
          </a:p>
        </p:txBody>
      </p:sp>
      <p:sp>
        <p:nvSpPr>
          <p:cNvPr id="96262" name="Oval 6"/>
          <p:cNvSpPr>
            <a:spLocks noChangeArrowheads="1"/>
          </p:cNvSpPr>
          <p:nvPr/>
        </p:nvSpPr>
        <p:spPr bwMode="auto">
          <a:xfrm>
            <a:off x="990600" y="457200"/>
            <a:ext cx="7162800" cy="5867400"/>
          </a:xfrm>
          <a:prstGeom prst="ellipse">
            <a:avLst/>
          </a:prstGeom>
          <a:noFill/>
          <a:ln w="190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6263" name="AutoShape 7"/>
          <p:cNvSpPr>
            <a:spLocks noChangeArrowheads="1"/>
          </p:cNvSpPr>
          <p:nvPr/>
        </p:nvSpPr>
        <p:spPr bwMode="auto">
          <a:xfrm>
            <a:off x="3657600" y="762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64" name="AutoShape 8"/>
          <p:cNvSpPr>
            <a:spLocks noChangeArrowheads="1"/>
          </p:cNvSpPr>
          <p:nvPr/>
        </p:nvSpPr>
        <p:spPr bwMode="auto">
          <a:xfrm>
            <a:off x="3657600" y="57912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65" name="AutoShape 9"/>
          <p:cNvSpPr>
            <a:spLocks noChangeArrowheads="1"/>
          </p:cNvSpPr>
          <p:nvPr/>
        </p:nvSpPr>
        <p:spPr bwMode="auto">
          <a:xfrm>
            <a:off x="76200" y="29718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66" name="AutoShape 10"/>
          <p:cNvSpPr>
            <a:spLocks noChangeArrowheads="1"/>
          </p:cNvSpPr>
          <p:nvPr/>
        </p:nvSpPr>
        <p:spPr bwMode="auto">
          <a:xfrm>
            <a:off x="7162800" y="29718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67" name="AutoShape 11"/>
          <p:cNvSpPr>
            <a:spLocks noChangeArrowheads="1"/>
          </p:cNvSpPr>
          <p:nvPr/>
        </p:nvSpPr>
        <p:spPr bwMode="auto">
          <a:xfrm>
            <a:off x="838200" y="13716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68" name="AutoShape 12"/>
          <p:cNvSpPr>
            <a:spLocks noChangeArrowheads="1"/>
          </p:cNvSpPr>
          <p:nvPr/>
        </p:nvSpPr>
        <p:spPr bwMode="auto">
          <a:xfrm>
            <a:off x="6477000" y="13716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69" name="AutoShape 13"/>
          <p:cNvSpPr>
            <a:spLocks noChangeArrowheads="1"/>
          </p:cNvSpPr>
          <p:nvPr/>
        </p:nvSpPr>
        <p:spPr bwMode="auto">
          <a:xfrm>
            <a:off x="990600" y="46482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70" name="AutoShape 14"/>
          <p:cNvSpPr>
            <a:spLocks noChangeArrowheads="1"/>
          </p:cNvSpPr>
          <p:nvPr/>
        </p:nvSpPr>
        <p:spPr bwMode="auto">
          <a:xfrm>
            <a:off x="6400800" y="46482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71" name="AutoShape 15"/>
          <p:cNvSpPr>
            <a:spLocks noChangeArrowheads="1"/>
          </p:cNvSpPr>
          <p:nvPr/>
        </p:nvSpPr>
        <p:spPr bwMode="auto">
          <a:xfrm>
            <a:off x="3657600" y="2971800"/>
            <a:ext cx="1828800" cy="914400"/>
          </a:xfrm>
          <a:prstGeom prst="flowChartAlternateProcess">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96272" name="Rectangle 16"/>
          <p:cNvSpPr>
            <a:spLocks noChangeArrowheads="1"/>
          </p:cNvSpPr>
          <p:nvPr/>
        </p:nvSpPr>
        <p:spPr bwMode="auto">
          <a:xfrm>
            <a:off x="3887788" y="3200400"/>
            <a:ext cx="12938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Empresa</a:t>
            </a:r>
          </a:p>
        </p:txBody>
      </p:sp>
      <p:sp>
        <p:nvSpPr>
          <p:cNvPr id="96273" name="Rectangle 17"/>
          <p:cNvSpPr>
            <a:spLocks noChangeArrowheads="1"/>
          </p:cNvSpPr>
          <p:nvPr/>
        </p:nvSpPr>
        <p:spPr bwMode="auto">
          <a:xfrm>
            <a:off x="3657600" y="152400"/>
            <a:ext cx="1801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  Acionistas</a:t>
            </a:r>
          </a:p>
          <a:p>
            <a:r>
              <a:rPr lang="pt-BR" altLang="pt-BR" sz="2000">
                <a:latin typeface="Verdana" pitchFamily="34" charset="0"/>
              </a:rPr>
              <a:t>Proprietários</a:t>
            </a:r>
          </a:p>
        </p:txBody>
      </p:sp>
      <p:sp>
        <p:nvSpPr>
          <p:cNvPr id="96274" name="Rectangle 18"/>
          <p:cNvSpPr>
            <a:spLocks noChangeArrowheads="1"/>
          </p:cNvSpPr>
          <p:nvPr/>
        </p:nvSpPr>
        <p:spPr bwMode="auto">
          <a:xfrm>
            <a:off x="1066800" y="1600200"/>
            <a:ext cx="1352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Diretores</a:t>
            </a:r>
          </a:p>
        </p:txBody>
      </p:sp>
      <p:sp>
        <p:nvSpPr>
          <p:cNvPr id="96275" name="Rectangle 19"/>
          <p:cNvSpPr>
            <a:spLocks noChangeArrowheads="1"/>
          </p:cNvSpPr>
          <p:nvPr/>
        </p:nvSpPr>
        <p:spPr bwMode="auto">
          <a:xfrm>
            <a:off x="7391400" y="3124200"/>
            <a:ext cx="1435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Clientes e</a:t>
            </a:r>
          </a:p>
          <a:p>
            <a:r>
              <a:rPr lang="pt-BR" altLang="pt-BR" sz="2000">
                <a:latin typeface="Verdana" pitchFamily="34" charset="0"/>
              </a:rPr>
              <a:t> Usuários</a:t>
            </a:r>
          </a:p>
        </p:txBody>
      </p:sp>
      <p:sp>
        <p:nvSpPr>
          <p:cNvPr id="96276" name="Rectangle 20"/>
          <p:cNvSpPr>
            <a:spLocks noChangeArrowheads="1"/>
          </p:cNvSpPr>
          <p:nvPr/>
        </p:nvSpPr>
        <p:spPr bwMode="auto">
          <a:xfrm>
            <a:off x="44450" y="3230563"/>
            <a:ext cx="1889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Fornecedores</a:t>
            </a:r>
          </a:p>
        </p:txBody>
      </p:sp>
      <p:sp>
        <p:nvSpPr>
          <p:cNvPr id="96277" name="Rectangle 21"/>
          <p:cNvSpPr>
            <a:spLocks noChangeArrowheads="1"/>
          </p:cNvSpPr>
          <p:nvPr/>
        </p:nvSpPr>
        <p:spPr bwMode="auto">
          <a:xfrm>
            <a:off x="3548063" y="6080125"/>
            <a:ext cx="2014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Colaboradores</a:t>
            </a:r>
          </a:p>
        </p:txBody>
      </p:sp>
      <p:sp>
        <p:nvSpPr>
          <p:cNvPr id="96278" name="Rectangle 22"/>
          <p:cNvSpPr>
            <a:spLocks noChangeArrowheads="1"/>
          </p:cNvSpPr>
          <p:nvPr/>
        </p:nvSpPr>
        <p:spPr bwMode="auto">
          <a:xfrm>
            <a:off x="1247775" y="4876800"/>
            <a:ext cx="1343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Parceiros</a:t>
            </a:r>
          </a:p>
        </p:txBody>
      </p:sp>
      <p:sp>
        <p:nvSpPr>
          <p:cNvPr id="96279" name="Rectangle 23"/>
          <p:cNvSpPr>
            <a:spLocks noChangeArrowheads="1"/>
          </p:cNvSpPr>
          <p:nvPr/>
        </p:nvSpPr>
        <p:spPr bwMode="auto">
          <a:xfrm>
            <a:off x="6477000" y="4937125"/>
            <a:ext cx="177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Comunidade</a:t>
            </a:r>
          </a:p>
        </p:txBody>
      </p:sp>
      <p:sp>
        <p:nvSpPr>
          <p:cNvPr id="96280" name="Rectangle 24"/>
          <p:cNvSpPr>
            <a:spLocks noChangeArrowheads="1"/>
          </p:cNvSpPr>
          <p:nvPr/>
        </p:nvSpPr>
        <p:spPr bwMode="auto">
          <a:xfrm>
            <a:off x="6705600" y="1660525"/>
            <a:ext cx="1333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a:latin typeface="Verdana" pitchFamily="34" charset="0"/>
              </a:rPr>
              <a:t>Gerentes</a:t>
            </a:r>
          </a:p>
        </p:txBody>
      </p:sp>
      <p:sp>
        <p:nvSpPr>
          <p:cNvPr id="96281" name="Line 25"/>
          <p:cNvSpPr>
            <a:spLocks noChangeShapeType="1"/>
          </p:cNvSpPr>
          <p:nvPr/>
        </p:nvSpPr>
        <p:spPr bwMode="auto">
          <a:xfrm flipV="1">
            <a:off x="4495800" y="990600"/>
            <a:ext cx="0" cy="19812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6282" name="Line 26"/>
          <p:cNvSpPr>
            <a:spLocks noChangeShapeType="1"/>
          </p:cNvSpPr>
          <p:nvPr/>
        </p:nvSpPr>
        <p:spPr bwMode="auto">
          <a:xfrm>
            <a:off x="4495800" y="3886200"/>
            <a:ext cx="0" cy="19050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6283" name="Line 27"/>
          <p:cNvSpPr>
            <a:spLocks noChangeShapeType="1"/>
          </p:cNvSpPr>
          <p:nvPr/>
        </p:nvSpPr>
        <p:spPr bwMode="auto">
          <a:xfrm flipV="1">
            <a:off x="5486400" y="3429000"/>
            <a:ext cx="1676400" cy="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6284" name="Line 28"/>
          <p:cNvSpPr>
            <a:spLocks noChangeShapeType="1"/>
          </p:cNvSpPr>
          <p:nvPr/>
        </p:nvSpPr>
        <p:spPr bwMode="auto">
          <a:xfrm flipH="1" flipV="1">
            <a:off x="1905000" y="3429000"/>
            <a:ext cx="1752600" cy="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6285" name="Line 29"/>
          <p:cNvSpPr>
            <a:spLocks noChangeShapeType="1"/>
          </p:cNvSpPr>
          <p:nvPr/>
        </p:nvSpPr>
        <p:spPr bwMode="auto">
          <a:xfrm flipV="1">
            <a:off x="5486400" y="1828800"/>
            <a:ext cx="990600" cy="13716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6286" name="Line 30"/>
          <p:cNvSpPr>
            <a:spLocks noChangeShapeType="1"/>
          </p:cNvSpPr>
          <p:nvPr/>
        </p:nvSpPr>
        <p:spPr bwMode="auto">
          <a:xfrm flipH="1" flipV="1">
            <a:off x="2667000" y="1828800"/>
            <a:ext cx="990600" cy="12954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6287" name="Line 31"/>
          <p:cNvSpPr>
            <a:spLocks noChangeShapeType="1"/>
          </p:cNvSpPr>
          <p:nvPr/>
        </p:nvSpPr>
        <p:spPr bwMode="auto">
          <a:xfrm flipH="1">
            <a:off x="2819400" y="3657600"/>
            <a:ext cx="838200" cy="14478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6288" name="Line 32"/>
          <p:cNvSpPr>
            <a:spLocks noChangeShapeType="1"/>
          </p:cNvSpPr>
          <p:nvPr/>
        </p:nvSpPr>
        <p:spPr bwMode="auto">
          <a:xfrm>
            <a:off x="5486400" y="3657600"/>
            <a:ext cx="914400" cy="144780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20501217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2403475" y="1173163"/>
            <a:ext cx="4378325" cy="48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3200" b="1" dirty="0" err="1">
                <a:solidFill>
                  <a:srgbClr val="000099"/>
                </a:solidFill>
                <a:latin typeface="Verdana" pitchFamily="34" charset="0"/>
              </a:rPr>
              <a:t>Stakeholders</a:t>
            </a:r>
            <a:r>
              <a:rPr lang="pt-BR" altLang="pt-BR" sz="3200" b="1" dirty="0">
                <a:solidFill>
                  <a:srgbClr val="000099"/>
                </a:solidFill>
                <a:latin typeface="Verdana" pitchFamily="34" charset="0"/>
              </a:rPr>
              <a:t>:</a:t>
            </a:r>
          </a:p>
          <a:p>
            <a:endParaRPr lang="pt-BR" altLang="pt-BR" sz="2000" b="1" dirty="0">
              <a:solidFill>
                <a:srgbClr val="000099"/>
              </a:solidFill>
              <a:latin typeface="Verdana" pitchFamily="34" charset="0"/>
            </a:endParaRPr>
          </a:p>
          <a:p>
            <a:endParaRPr lang="pt-BR" altLang="pt-BR" sz="2000" b="1" dirty="0">
              <a:solidFill>
                <a:srgbClr val="000099"/>
              </a:solidFill>
              <a:latin typeface="Verdana" pitchFamily="34" charset="0"/>
            </a:endParaRPr>
          </a:p>
          <a:p>
            <a:pPr lvl="1">
              <a:buFontTx/>
              <a:buChar char="•"/>
            </a:pPr>
            <a:r>
              <a:rPr lang="pt-BR" altLang="pt-BR" sz="2000" b="1" dirty="0">
                <a:solidFill>
                  <a:srgbClr val="FF0000"/>
                </a:solidFill>
                <a:latin typeface="Verdana" pitchFamily="34" charset="0"/>
              </a:rPr>
              <a:t> Proprietários</a:t>
            </a:r>
          </a:p>
          <a:p>
            <a:pPr lvl="1">
              <a:buFontTx/>
              <a:buChar char="•"/>
            </a:pPr>
            <a:r>
              <a:rPr lang="pt-BR" altLang="pt-BR" sz="2000" b="1" dirty="0">
                <a:solidFill>
                  <a:srgbClr val="FF0000"/>
                </a:solidFill>
                <a:latin typeface="Verdana" pitchFamily="34" charset="0"/>
              </a:rPr>
              <a:t> Acionistas</a:t>
            </a:r>
          </a:p>
          <a:p>
            <a:pPr lvl="1">
              <a:buFontTx/>
              <a:buChar char="•"/>
            </a:pPr>
            <a:r>
              <a:rPr lang="pt-BR" altLang="pt-BR" sz="2000" b="1" dirty="0">
                <a:solidFill>
                  <a:srgbClr val="000099"/>
                </a:solidFill>
                <a:latin typeface="Verdana" pitchFamily="34" charset="0"/>
              </a:rPr>
              <a:t> Investidores</a:t>
            </a:r>
          </a:p>
          <a:p>
            <a:pPr lvl="1">
              <a:buFontTx/>
              <a:buChar char="•"/>
            </a:pPr>
            <a:r>
              <a:rPr lang="pt-BR" altLang="pt-BR" sz="2000" b="1" dirty="0">
                <a:solidFill>
                  <a:srgbClr val="000099"/>
                </a:solidFill>
                <a:latin typeface="Verdana" pitchFamily="34" charset="0"/>
              </a:rPr>
              <a:t> Clientes e Consumidores</a:t>
            </a:r>
          </a:p>
          <a:p>
            <a:pPr lvl="1">
              <a:buFontTx/>
              <a:buChar char="•"/>
            </a:pPr>
            <a:r>
              <a:rPr lang="pt-BR" altLang="pt-BR" sz="2000" b="1" dirty="0">
                <a:solidFill>
                  <a:srgbClr val="000099"/>
                </a:solidFill>
                <a:latin typeface="Verdana" pitchFamily="34" charset="0"/>
              </a:rPr>
              <a:t> Fornecedores</a:t>
            </a:r>
          </a:p>
          <a:p>
            <a:pPr lvl="1">
              <a:buFontTx/>
              <a:buChar char="•"/>
            </a:pPr>
            <a:r>
              <a:rPr lang="pt-BR" altLang="pt-BR" sz="2000" b="1" dirty="0">
                <a:solidFill>
                  <a:srgbClr val="000099"/>
                </a:solidFill>
                <a:latin typeface="Verdana" pitchFamily="34" charset="0"/>
              </a:rPr>
              <a:t> Parceiros</a:t>
            </a:r>
          </a:p>
          <a:p>
            <a:pPr lvl="1">
              <a:buFontTx/>
              <a:buChar char="•"/>
            </a:pPr>
            <a:r>
              <a:rPr lang="pt-BR" altLang="pt-BR" sz="2000" b="1" dirty="0">
                <a:solidFill>
                  <a:srgbClr val="000099"/>
                </a:solidFill>
                <a:latin typeface="Verdana" pitchFamily="34" charset="0"/>
              </a:rPr>
              <a:t> Colaboradores</a:t>
            </a:r>
          </a:p>
          <a:p>
            <a:pPr lvl="1">
              <a:buFontTx/>
              <a:buChar char="•"/>
            </a:pPr>
            <a:r>
              <a:rPr lang="pt-BR" altLang="pt-BR" sz="2000" b="1" dirty="0">
                <a:solidFill>
                  <a:srgbClr val="000099"/>
                </a:solidFill>
                <a:latin typeface="Verdana" pitchFamily="34" charset="0"/>
              </a:rPr>
              <a:t> Terceiros</a:t>
            </a:r>
          </a:p>
          <a:p>
            <a:pPr lvl="1">
              <a:buFontTx/>
              <a:buChar char="•"/>
            </a:pPr>
            <a:r>
              <a:rPr lang="pt-BR" altLang="pt-BR" sz="2000" b="1" dirty="0">
                <a:solidFill>
                  <a:srgbClr val="000099"/>
                </a:solidFill>
                <a:latin typeface="Verdana" pitchFamily="34" charset="0"/>
              </a:rPr>
              <a:t> Comunidade</a:t>
            </a:r>
          </a:p>
          <a:p>
            <a:pPr lvl="1">
              <a:buFontTx/>
              <a:buChar char="•"/>
            </a:pPr>
            <a:r>
              <a:rPr lang="pt-BR" altLang="pt-BR" sz="2000" b="1" dirty="0">
                <a:solidFill>
                  <a:srgbClr val="000099"/>
                </a:solidFill>
                <a:latin typeface="Verdana" pitchFamily="34" charset="0"/>
              </a:rPr>
              <a:t> Mercado</a:t>
            </a:r>
          </a:p>
          <a:p>
            <a:pPr lvl="1">
              <a:buFontTx/>
              <a:buChar char="•"/>
            </a:pPr>
            <a:r>
              <a:rPr lang="pt-BR" altLang="pt-BR" sz="2000" b="1" dirty="0">
                <a:solidFill>
                  <a:srgbClr val="000099"/>
                </a:solidFill>
                <a:latin typeface="Verdana" pitchFamily="34" charset="0"/>
              </a:rPr>
              <a:t> Órgãos Governamentais</a:t>
            </a:r>
          </a:p>
          <a:p>
            <a:pPr lvl="1">
              <a:buFontTx/>
              <a:buChar char="•"/>
            </a:pPr>
            <a:r>
              <a:rPr lang="pt-BR" altLang="pt-BR" sz="2000" b="1" dirty="0">
                <a:solidFill>
                  <a:srgbClr val="000099"/>
                </a:solidFill>
                <a:latin typeface="Verdana" pitchFamily="34" charset="0"/>
              </a:rPr>
              <a:t> Sindicatos de Classe</a:t>
            </a:r>
          </a:p>
        </p:txBody>
      </p:sp>
    </p:spTree>
    <p:extLst>
      <p:ext uri="{BB962C8B-B14F-4D97-AF65-F5344CB8AC3E}">
        <p14:creationId xmlns:p14="http://schemas.microsoft.com/office/powerpoint/2010/main" val="29408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2708920"/>
            <a:ext cx="252028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4"/>
          <p:cNvSpPr>
            <a:spLocks noGrp="1"/>
          </p:cNvSpPr>
          <p:nvPr>
            <p:ph type="ctrTitle"/>
          </p:nvPr>
        </p:nvSpPr>
        <p:spPr>
          <a:xfrm>
            <a:off x="683568" y="-27383"/>
            <a:ext cx="7543800" cy="2304256"/>
          </a:xfrm>
        </p:spPr>
        <p:txBody>
          <a:bodyPr/>
          <a:lstStyle/>
          <a:p>
            <a:r>
              <a:rPr lang="pt-BR" dirty="0" smtClean="0"/>
              <a:t>Principais abordagens da TGA</a:t>
            </a:r>
            <a:endParaRPr lang="pt-BR" dirty="0"/>
          </a:p>
        </p:txBody>
      </p:sp>
      <p:sp>
        <p:nvSpPr>
          <p:cNvPr id="6" name="Subtítulo 5"/>
          <p:cNvSpPr>
            <a:spLocks noGrp="1"/>
          </p:cNvSpPr>
          <p:nvPr>
            <p:ph type="subTitle" idx="1"/>
          </p:nvPr>
        </p:nvSpPr>
        <p:spPr>
          <a:xfrm>
            <a:off x="971600" y="1844824"/>
            <a:ext cx="6461760" cy="2736304"/>
          </a:xfrm>
        </p:spPr>
        <p:txBody>
          <a:bodyPr vert="vert270">
            <a:noAutofit/>
          </a:bodyPr>
          <a:lstStyle/>
          <a:p>
            <a:r>
              <a:rPr lang="pt-BR" sz="1800" b="1" dirty="0" smtClean="0">
                <a:solidFill>
                  <a:srgbClr val="5F5F5F"/>
                </a:solidFill>
                <a:latin typeface="Arial Narrow" pitchFamily="34" charset="0"/>
              </a:rPr>
              <a:t>CLÁSSICA</a:t>
            </a: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HUMANÍSTICA</a:t>
            </a:r>
          </a:p>
          <a:p>
            <a:endParaRPr lang="pt-BR" sz="1800" b="1" dirty="0" smtClean="0">
              <a:solidFill>
                <a:srgbClr val="5F5F5F"/>
              </a:solidFill>
              <a:latin typeface="Arial Narrow" pitchFamily="34" charset="0"/>
            </a:endParaRPr>
          </a:p>
          <a:p>
            <a:endParaRPr lang="pt-BR" sz="1800" b="1" dirty="0">
              <a:solidFill>
                <a:schemeClr val="tx1"/>
              </a:solidFill>
              <a:latin typeface="Arial Narrow" pitchFamily="34" charset="0"/>
            </a:endParaRPr>
          </a:p>
          <a:p>
            <a:r>
              <a:rPr lang="pt-BR" sz="1800" b="1" dirty="0" smtClean="0">
                <a:solidFill>
                  <a:schemeClr val="tx1"/>
                </a:solidFill>
                <a:latin typeface="Arial Narrow" pitchFamily="34" charset="0"/>
              </a:rPr>
              <a:t>NEOCLÁSSICA*</a:t>
            </a: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rgbClr val="5F5F5F"/>
                </a:solidFill>
                <a:latin typeface="Arial Narrow" pitchFamily="34" charset="0"/>
              </a:rPr>
              <a:t>ESTRUTURALISTA</a:t>
            </a:r>
            <a:endParaRPr lang="pt-BR" sz="1800" b="1" dirty="0">
              <a:solidFill>
                <a:srgbClr val="5F5F5F"/>
              </a:solidFill>
              <a:latin typeface="Arial Narrow" pitchFamily="34" charset="0"/>
            </a:endParaRPr>
          </a:p>
          <a:p>
            <a:endParaRPr lang="pt-BR" sz="1800" b="1" dirty="0" smtClean="0">
              <a:solidFill>
                <a:srgbClr val="5F5F5F"/>
              </a:solidFill>
              <a:latin typeface="Arial Narrow" pitchFamily="34" charset="0"/>
            </a:endParaRP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COMPORTAMENTAL</a:t>
            </a:r>
          </a:p>
          <a:p>
            <a:endParaRPr lang="pt-BR" sz="1800" b="1" dirty="0" smtClean="0">
              <a:solidFill>
                <a:srgbClr val="5F5F5F"/>
              </a:solidFill>
              <a:latin typeface="Arial Narrow" pitchFamily="34" charset="0"/>
            </a:endParaRP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SISTÊMICA</a:t>
            </a:r>
            <a:endParaRPr lang="pt-BR" sz="1800" b="1" dirty="0">
              <a:solidFill>
                <a:srgbClr val="5F5F5F"/>
              </a:solidFill>
              <a:latin typeface="Arial Narrow" pitchFamily="34" charset="0"/>
            </a:endParaRP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chemeClr val="tx1"/>
                </a:solidFill>
                <a:latin typeface="Arial Narrow" pitchFamily="34" charset="0"/>
              </a:rPr>
              <a:t>CONTINGENCIA</a:t>
            </a:r>
            <a:endParaRPr lang="pt-BR" sz="1800" b="1" dirty="0">
              <a:solidFill>
                <a:schemeClr val="tx1"/>
              </a:solidFill>
              <a:latin typeface="Arial Narrow" pitchFamily="34" charset="0"/>
            </a:endParaRP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rgbClr val="5F5F5F"/>
                </a:solidFill>
                <a:latin typeface="Arial Narrow" pitchFamily="34" charset="0"/>
              </a:rPr>
              <a:t>NOVAS </a:t>
            </a:r>
            <a:r>
              <a:rPr lang="pt-BR" sz="1800" b="1" dirty="0">
                <a:solidFill>
                  <a:srgbClr val="5F5F5F"/>
                </a:solidFill>
                <a:latin typeface="Arial Narrow" pitchFamily="34" charset="0"/>
              </a:rPr>
              <a:t>ABORDAGENS </a:t>
            </a:r>
            <a:r>
              <a:rPr lang="pt-BR" sz="1800" b="1" dirty="0" smtClean="0">
                <a:solidFill>
                  <a:srgbClr val="5F5F5F"/>
                </a:solidFill>
                <a:latin typeface="Arial Narrow" pitchFamily="34" charset="0"/>
              </a:rPr>
              <a:t>EM </a:t>
            </a:r>
            <a:r>
              <a:rPr lang="pt-BR" sz="1800" b="1" dirty="0">
                <a:solidFill>
                  <a:srgbClr val="5F5F5F"/>
                </a:solidFill>
                <a:latin typeface="Arial Narrow" pitchFamily="34" charset="0"/>
              </a:rPr>
              <a:t>ADMINISTRAÇÃO</a:t>
            </a:r>
          </a:p>
          <a:p>
            <a:endParaRPr lang="pt-BR" sz="1800" dirty="0">
              <a:latin typeface="Arial Narrow" pitchFamily="34" charset="0"/>
            </a:endParaRPr>
          </a:p>
        </p:txBody>
      </p:sp>
      <p:sp>
        <p:nvSpPr>
          <p:cNvPr id="4" name="Espaço Reservado para Número de Slide 3"/>
          <p:cNvSpPr>
            <a:spLocks noGrp="1"/>
          </p:cNvSpPr>
          <p:nvPr>
            <p:ph type="sldNum" sz="quarter" idx="12"/>
          </p:nvPr>
        </p:nvSpPr>
        <p:spPr>
          <a:xfrm>
            <a:off x="8531788" y="5432936"/>
            <a:ext cx="548640" cy="396240"/>
          </a:xfrm>
        </p:spPr>
        <p:txBody>
          <a:bodyPr/>
          <a:lstStyle/>
          <a:p>
            <a:fld id="{6E2D2B3B-882E-40F3-A32F-6DD516915044}" type="slidenum">
              <a:rPr lang="en-US" smtClean="0"/>
              <a:pPr/>
              <a:t>6</a:t>
            </a:fld>
            <a:endParaRPr lang="en-US"/>
          </a:p>
        </p:txBody>
      </p:sp>
      <p:graphicFrame>
        <p:nvGraphicFramePr>
          <p:cNvPr id="9" name="Diagrama 8"/>
          <p:cNvGraphicFramePr/>
          <p:nvPr>
            <p:extLst>
              <p:ext uri="{D42A27DB-BD31-4B8C-83A1-F6EECF244321}">
                <p14:modId xmlns:p14="http://schemas.microsoft.com/office/powerpoint/2010/main" val="3076217353"/>
              </p:ext>
            </p:extLst>
          </p:nvPr>
        </p:nvGraphicFramePr>
        <p:xfrm>
          <a:off x="1047056" y="4947164"/>
          <a:ext cx="6912768" cy="646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tângulo 7"/>
          <p:cNvSpPr/>
          <p:nvPr/>
        </p:nvSpPr>
        <p:spPr>
          <a:xfrm>
            <a:off x="5652120" y="4653136"/>
            <a:ext cx="1800200" cy="923330"/>
          </a:xfrm>
          <a:prstGeom prst="rect">
            <a:avLst/>
          </a:prstGeom>
        </p:spPr>
        <p:txBody>
          <a:bodyPr wrap="square">
            <a:spAutoFit/>
          </a:bodyPr>
          <a:lstStyle/>
          <a:p>
            <a:pPr algn="r"/>
            <a:r>
              <a:rPr lang="pt-BR" dirty="0"/>
              <a:t>Ênfase no </a:t>
            </a:r>
            <a:r>
              <a:rPr lang="pt-BR" dirty="0" smtClean="0"/>
              <a:t>ambiente</a:t>
            </a:r>
          </a:p>
          <a:p>
            <a:pPr algn="r"/>
            <a:r>
              <a:rPr lang="pt-BR" dirty="0" smtClean="0"/>
              <a:t>(sistema aberto)</a:t>
            </a:r>
            <a:endParaRPr lang="pt-BR" dirty="0"/>
          </a:p>
        </p:txBody>
      </p:sp>
      <p:graphicFrame>
        <p:nvGraphicFramePr>
          <p:cNvPr id="12" name="Diagrama 11"/>
          <p:cNvGraphicFramePr/>
          <p:nvPr>
            <p:extLst>
              <p:ext uri="{D42A27DB-BD31-4B8C-83A1-F6EECF244321}">
                <p14:modId xmlns:p14="http://schemas.microsoft.com/office/powerpoint/2010/main" val="243603019"/>
              </p:ext>
            </p:extLst>
          </p:nvPr>
        </p:nvGraphicFramePr>
        <p:xfrm>
          <a:off x="0" y="5795972"/>
          <a:ext cx="8892480"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7" name="Conector de seta reta 6"/>
          <p:cNvCxnSpPr/>
          <p:nvPr/>
        </p:nvCxnSpPr>
        <p:spPr>
          <a:xfrm>
            <a:off x="5796136" y="285293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Chave direita 2"/>
          <p:cNvSpPr/>
          <p:nvPr/>
        </p:nvSpPr>
        <p:spPr>
          <a:xfrm rot="5400000">
            <a:off x="6156176" y="4221087"/>
            <a:ext cx="504056" cy="42484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 name="CaixaDeTexto 9"/>
          <p:cNvSpPr txBox="1"/>
          <p:nvPr/>
        </p:nvSpPr>
        <p:spPr>
          <a:xfrm>
            <a:off x="5436096" y="6453336"/>
            <a:ext cx="2055627" cy="369332"/>
          </a:xfrm>
          <a:prstGeom prst="rect">
            <a:avLst/>
          </a:prstGeom>
          <a:noFill/>
        </p:spPr>
        <p:txBody>
          <a:bodyPr wrap="none" rtlCol="0">
            <a:spAutoFit/>
          </a:bodyPr>
          <a:lstStyle/>
          <a:p>
            <a:r>
              <a:rPr lang="pt-BR" dirty="0" smtClean="0"/>
              <a:t>CONTEMPORANEAS</a:t>
            </a:r>
            <a:endParaRPr lang="pt-BR" dirty="0"/>
          </a:p>
        </p:txBody>
      </p:sp>
      <p:sp>
        <p:nvSpPr>
          <p:cNvPr id="13" name="Chave direita 12"/>
          <p:cNvSpPr/>
          <p:nvPr/>
        </p:nvSpPr>
        <p:spPr>
          <a:xfrm rot="5400000">
            <a:off x="1835696" y="4211796"/>
            <a:ext cx="504056" cy="42484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4" name="CaixaDeTexto 13"/>
          <p:cNvSpPr txBox="1"/>
          <p:nvPr/>
        </p:nvSpPr>
        <p:spPr>
          <a:xfrm>
            <a:off x="1484140" y="6516052"/>
            <a:ext cx="1359668" cy="369332"/>
          </a:xfrm>
          <a:prstGeom prst="rect">
            <a:avLst/>
          </a:prstGeom>
          <a:noFill/>
        </p:spPr>
        <p:txBody>
          <a:bodyPr wrap="none" rtlCol="0">
            <a:spAutoFit/>
          </a:bodyPr>
          <a:lstStyle/>
          <a:p>
            <a:r>
              <a:rPr lang="pt-BR" dirty="0" smtClean="0"/>
              <a:t>“CLÁSSICAS”</a:t>
            </a:r>
            <a:endParaRPr lang="pt-BR" dirty="0"/>
          </a:p>
        </p:txBody>
      </p:sp>
      <p:sp>
        <p:nvSpPr>
          <p:cNvPr id="11" name="CaixaDeTexto 10"/>
          <p:cNvSpPr txBox="1"/>
          <p:nvPr/>
        </p:nvSpPr>
        <p:spPr>
          <a:xfrm>
            <a:off x="323528" y="2420888"/>
            <a:ext cx="7920880" cy="2585323"/>
          </a:xfrm>
          <a:prstGeom prst="rect">
            <a:avLst/>
          </a:prstGeom>
          <a:solidFill>
            <a:schemeClr val="bg1"/>
          </a:solidFill>
        </p:spPr>
        <p:txBody>
          <a:bodyPr wrap="square" rtlCol="0">
            <a:spAutoFit/>
          </a:bodyPr>
          <a:lstStyle/>
          <a:p>
            <a:pPr algn="just"/>
            <a:r>
              <a:rPr lang="pt-BR" dirty="0"/>
              <a:t>A análise das organizações dentro da abordagem múltipla envolvendo a interação entre a organização e o ambiente foi iniciada pelos estruturalistas. Na medida em que a análise organizacional começou a ser influenciada pela abordagem de sistemas abertos, aumentou a </a:t>
            </a:r>
            <a:r>
              <a:rPr lang="pt-BR" dirty="0" smtClean="0"/>
              <a:t>ênfase </a:t>
            </a:r>
            <a:r>
              <a:rPr lang="pt-BR" dirty="0"/>
              <a:t>do estudo do meio ambiente como base para a compreensão da eficácia da organização. </a:t>
            </a:r>
            <a:endParaRPr lang="pt-BR" dirty="0" smtClean="0"/>
          </a:p>
          <a:p>
            <a:pPr algn="just"/>
            <a:r>
              <a:rPr lang="pt-BR" b="1" dirty="0" smtClean="0"/>
              <a:t>A </a:t>
            </a:r>
            <a:r>
              <a:rPr lang="pt-BR" b="1" dirty="0"/>
              <a:t>ênfase na análise ambiental ainda não produziu uma adequada sistematização e operacionalização dos conhecimentos acerca do ambiente. As organizações pouco sabem a respeito de seus ambientes</a:t>
            </a:r>
            <a:r>
              <a:rPr lang="pt-BR" dirty="0"/>
              <a:t>.  </a:t>
            </a:r>
          </a:p>
          <a:p>
            <a:pPr algn="just"/>
            <a:endParaRPr lang="en-US" dirty="0"/>
          </a:p>
        </p:txBody>
      </p:sp>
    </p:spTree>
    <p:extLst>
      <p:ext uri="{BB962C8B-B14F-4D97-AF65-F5344CB8AC3E}">
        <p14:creationId xmlns:p14="http://schemas.microsoft.com/office/powerpoint/2010/main" val="215792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28" y="1219609"/>
            <a:ext cx="8266848" cy="4095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ítulo 2"/>
          <p:cNvSpPr>
            <a:spLocks noGrp="1"/>
          </p:cNvSpPr>
          <p:nvPr>
            <p:ph type="title"/>
          </p:nvPr>
        </p:nvSpPr>
        <p:spPr>
          <a:xfrm>
            <a:off x="382262" y="-278665"/>
            <a:ext cx="7620000" cy="1143000"/>
          </a:xfrm>
        </p:spPr>
        <p:txBody>
          <a:bodyPr/>
          <a:lstStyle/>
          <a:p>
            <a:r>
              <a:rPr lang="pt-BR" sz="3600" i="1" dirty="0" smtClean="0"/>
              <a:t>Visão de </a:t>
            </a:r>
            <a:r>
              <a:rPr lang="pt-BR" sz="3600" i="1" dirty="0" err="1" smtClean="0"/>
              <a:t>Stakeholders</a:t>
            </a:r>
            <a:r>
              <a:rPr lang="pt-BR" sz="3600" i="1" dirty="0" smtClean="0"/>
              <a:t> – Caso da Unilever</a:t>
            </a:r>
            <a:endParaRPr lang="en-US" sz="3600" i="1"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60</a:t>
            </a:fld>
            <a:endParaRPr lang="en-US"/>
          </a:p>
        </p:txBody>
      </p:sp>
      <p:sp>
        <p:nvSpPr>
          <p:cNvPr id="5" name="CaixaDeTexto 4"/>
          <p:cNvSpPr txBox="1"/>
          <p:nvPr/>
        </p:nvSpPr>
        <p:spPr>
          <a:xfrm>
            <a:off x="418117" y="573278"/>
            <a:ext cx="7416824" cy="646331"/>
          </a:xfrm>
          <a:prstGeom prst="rect">
            <a:avLst/>
          </a:prstGeom>
          <a:noFill/>
        </p:spPr>
        <p:txBody>
          <a:bodyPr wrap="square" rtlCol="0">
            <a:spAutoFit/>
          </a:bodyPr>
          <a:lstStyle/>
          <a:p>
            <a:r>
              <a:rPr lang="en-US" dirty="0"/>
              <a:t>http://planetasustentavel.abril.com.br/noticia/desenvolvimento/o-ceo-da-sustentabilidade-paul-polman-800142.shtml</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501008"/>
            <a:ext cx="4388821" cy="312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5754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0"/>
            <a:ext cx="4752528" cy="1143000"/>
          </a:xfrm>
        </p:spPr>
        <p:txBody>
          <a:bodyPr/>
          <a:lstStyle/>
          <a:p>
            <a:r>
              <a:rPr lang="pt-BR" sz="3200" dirty="0" smtClean="0"/>
              <a:t>Caso da Unilever na Índia</a:t>
            </a:r>
            <a:endParaRPr lang="en-US" sz="32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61</a:t>
            </a:fld>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4745"/>
            <a:ext cx="516176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5161769" y="9925"/>
            <a:ext cx="3226655" cy="6555641"/>
          </a:xfrm>
          <a:prstGeom prst="rect">
            <a:avLst/>
          </a:prstGeom>
          <a:noFill/>
        </p:spPr>
        <p:txBody>
          <a:bodyPr wrap="square" rtlCol="0">
            <a:spAutoFit/>
          </a:bodyPr>
          <a:lstStyle/>
          <a:p>
            <a:r>
              <a:rPr lang="pt-BR" sz="1400" dirty="0"/>
              <a:t>"</a:t>
            </a:r>
            <a:r>
              <a:rPr lang="pt-BR" sz="1400" dirty="0" err="1"/>
              <a:t>Kodaikanal</a:t>
            </a:r>
            <a:r>
              <a:rPr lang="pt-BR" sz="1400" dirty="0"/>
              <a:t> não vai desistir até vocês fazerem reparações". A mensagem da rapper indiana Sofia </a:t>
            </a:r>
            <a:r>
              <a:rPr lang="pt-BR" sz="1400" dirty="0" err="1"/>
              <a:t>Ashraf</a:t>
            </a:r>
            <a:r>
              <a:rPr lang="pt-BR" sz="1400" dirty="0"/>
              <a:t> é direta e reta, colocando em pauta um caso de contaminação de mercúrio esquecido por 14 anos.</a:t>
            </a:r>
            <a:br>
              <a:rPr lang="pt-BR" sz="1400" dirty="0"/>
            </a:br>
            <a:r>
              <a:rPr lang="pt-BR" sz="1400" dirty="0" smtClean="0"/>
              <a:t>Criado </a:t>
            </a:r>
            <a:r>
              <a:rPr lang="pt-BR" sz="1400" dirty="0"/>
              <a:t>a partir do hit 'Anaconda', de </a:t>
            </a:r>
            <a:r>
              <a:rPr lang="pt-BR" sz="1400" dirty="0" err="1"/>
              <a:t>Nicki</a:t>
            </a:r>
            <a:r>
              <a:rPr lang="pt-BR" sz="1400" dirty="0"/>
              <a:t> </a:t>
            </a:r>
            <a:r>
              <a:rPr lang="pt-BR" sz="1400" dirty="0" err="1"/>
              <a:t>Minaj</a:t>
            </a:r>
            <a:r>
              <a:rPr lang="pt-BR" sz="1400" dirty="0"/>
              <a:t>, o rap '</a:t>
            </a:r>
            <a:r>
              <a:rPr lang="pt-BR" sz="1400" dirty="0" err="1"/>
              <a:t>Kodaikanal</a:t>
            </a:r>
            <a:r>
              <a:rPr lang="pt-BR" sz="1400" dirty="0"/>
              <a:t> </a:t>
            </a:r>
            <a:r>
              <a:rPr lang="pt-BR" sz="1400" dirty="0" err="1"/>
              <a:t>Won't</a:t>
            </a:r>
            <a:r>
              <a:rPr lang="pt-BR" sz="1400" dirty="0"/>
              <a:t>' acusa a empresa Unilever de ter deixado de lado o caso de poluição tóxica na região, que ainda sofre as consequências.</a:t>
            </a:r>
            <a:br>
              <a:rPr lang="pt-BR" sz="1400" dirty="0"/>
            </a:br>
            <a:r>
              <a:rPr lang="pt-BR" sz="1400" dirty="0" smtClean="0"/>
              <a:t>A </a:t>
            </a:r>
            <a:r>
              <a:rPr lang="pt-BR" sz="1400" dirty="0"/>
              <a:t>história iniciou anos atrás, quando a subsidiária da Unilever na Índia, </a:t>
            </a:r>
            <a:r>
              <a:rPr lang="pt-BR" sz="1400" dirty="0" err="1"/>
              <a:t>Hindustan</a:t>
            </a:r>
            <a:r>
              <a:rPr lang="pt-BR" sz="1400" dirty="0"/>
              <a:t> Lever, aguçou a ira de ativistas após abandonar uma fábrica de termômetros na região.</a:t>
            </a:r>
            <a:br>
              <a:rPr lang="pt-BR" sz="1400" dirty="0"/>
            </a:br>
            <a:r>
              <a:rPr lang="pt-BR" sz="1400" dirty="0" smtClean="0"/>
              <a:t>Os </a:t>
            </a:r>
            <a:r>
              <a:rPr lang="pt-BR" sz="1400" dirty="0"/>
              <a:t>produtos eram exportados para EUA e Europa e, por volta dos anos 2000, a indústria foi fechada devido a pressões por parte do Greenpeace e grupos de interesse. Os operários na época haviam se queixado de problemas de saúde</a:t>
            </a:r>
            <a:r>
              <a:rPr lang="pt-BR" sz="1400" dirty="0" smtClean="0"/>
              <a:t>.</a:t>
            </a:r>
          </a:p>
          <a:p>
            <a:r>
              <a:rPr lang="pt-BR" sz="1400" dirty="0"/>
              <a:t>De acordo com o New </a:t>
            </a:r>
            <a:r>
              <a:rPr lang="pt-BR" sz="1400" dirty="0" err="1"/>
              <a:t>Indian</a:t>
            </a:r>
            <a:r>
              <a:rPr lang="pt-BR" sz="1400" dirty="0"/>
              <a:t> Express, o fechamento foi consequência das acusações de que a empresa vendeu vidros contaminados com mercúrio para um comerciante de sucata. Foram extraídas 300 toneladas de lixo tóxico, porém, aparentemente muito foi deixado para trás</a:t>
            </a:r>
            <a:r>
              <a:rPr lang="pt-BR" sz="1400" dirty="0" smtClean="0"/>
              <a:t>.</a:t>
            </a:r>
            <a:endParaRPr lang="en-US" sz="1400" dirty="0"/>
          </a:p>
        </p:txBody>
      </p:sp>
      <p:sp>
        <p:nvSpPr>
          <p:cNvPr id="6" name="CaixaDeTexto 5"/>
          <p:cNvSpPr txBox="1"/>
          <p:nvPr/>
        </p:nvSpPr>
        <p:spPr>
          <a:xfrm>
            <a:off x="-36512" y="5877272"/>
            <a:ext cx="5112568" cy="523220"/>
          </a:xfrm>
          <a:prstGeom prst="rect">
            <a:avLst/>
          </a:prstGeom>
          <a:noFill/>
        </p:spPr>
        <p:txBody>
          <a:bodyPr wrap="square" rtlCol="0">
            <a:spAutoFit/>
          </a:bodyPr>
          <a:lstStyle/>
          <a:p>
            <a:r>
              <a:rPr lang="en-US" sz="1400" dirty="0"/>
              <a:t>http://tv.emol.com/#/detail/20150803152635550/usan-rap-para-increpar-a-firma-tras-intoxicacion-por-mercurio</a:t>
            </a:r>
          </a:p>
        </p:txBody>
      </p:sp>
    </p:spTree>
    <p:extLst>
      <p:ext uri="{BB962C8B-B14F-4D97-AF65-F5344CB8AC3E}">
        <p14:creationId xmlns:p14="http://schemas.microsoft.com/office/powerpoint/2010/main" val="18533192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62</a:t>
            </a:fld>
            <a:endParaRPr lang="en-US"/>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59" r="6403"/>
          <a:stretch/>
        </p:blipFill>
        <p:spPr bwMode="auto">
          <a:xfrm>
            <a:off x="827584" y="-171400"/>
            <a:ext cx="7629526"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695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pt-BR" dirty="0" smtClean="0"/>
              <a:t>Debate</a:t>
            </a:r>
            <a:endParaRPr lang="pt-BR" dirty="0"/>
          </a:p>
        </p:txBody>
      </p:sp>
      <p:sp>
        <p:nvSpPr>
          <p:cNvPr id="6" name="Subtítulo 5"/>
          <p:cNvSpPr>
            <a:spLocks noGrp="1"/>
          </p:cNvSpPr>
          <p:nvPr>
            <p:ph type="subTitle" idx="1"/>
          </p:nvPr>
        </p:nvSpPr>
        <p:spPr/>
        <p:txBody>
          <a:bodyPr>
            <a:normAutofit/>
          </a:bodyPr>
          <a:lstStyle/>
          <a:p>
            <a:r>
              <a:rPr lang="pt-BR" sz="2800" dirty="0" smtClean="0"/>
              <a:t>HOJE</a:t>
            </a:r>
            <a:endParaRPr lang="pt-BR" sz="28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63</a:t>
            </a:fld>
            <a:endParaRPr lang="en-US"/>
          </a:p>
        </p:txBody>
      </p:sp>
    </p:spTree>
    <p:extLst>
      <p:ext uri="{BB962C8B-B14F-4D97-AF65-F5344CB8AC3E}">
        <p14:creationId xmlns:p14="http://schemas.microsoft.com/office/powerpoint/2010/main" val="3649689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DISCUSSÃO EM AULA </a:t>
            </a:r>
            <a:r>
              <a:rPr lang="pt-BR" dirty="0" smtClean="0"/>
              <a:t>05</a:t>
            </a:r>
            <a:r>
              <a:rPr lang="pt-BR" dirty="0" smtClean="0"/>
              <a:t>/10</a:t>
            </a:r>
            <a:r>
              <a:rPr lang="pt-BR" dirty="0"/>
              <a:t/>
            </a:r>
            <a:br>
              <a:rPr lang="pt-BR" dirty="0"/>
            </a:br>
            <a:endParaRPr lang="pt-BR" dirty="0"/>
          </a:p>
        </p:txBody>
      </p:sp>
      <p:sp>
        <p:nvSpPr>
          <p:cNvPr id="3" name="Espaço Reservado para Conteúdo 2"/>
          <p:cNvSpPr>
            <a:spLocks noGrp="1"/>
          </p:cNvSpPr>
          <p:nvPr>
            <p:ph idx="1"/>
          </p:nvPr>
        </p:nvSpPr>
        <p:spPr>
          <a:xfrm>
            <a:off x="448036" y="1417638"/>
            <a:ext cx="7620000" cy="4800600"/>
          </a:xfrm>
        </p:spPr>
        <p:txBody>
          <a:bodyPr/>
          <a:lstStyle/>
          <a:p>
            <a:pPr algn="just"/>
            <a:r>
              <a:rPr lang="pt-BR" dirty="0" smtClean="0"/>
              <a:t>A </a:t>
            </a:r>
            <a:r>
              <a:rPr lang="pt-BR" dirty="0"/>
              <a:t>tarefa desta semana é com base nos dois artigos recomendados: "Nossa economia está obcecada com eficiência mas vai mal em tudo o mais" e "Gestão mafiosa". Ambos os artigos estão no </a:t>
            </a:r>
            <a:r>
              <a:rPr lang="pt-BR" dirty="0" err="1"/>
              <a:t>Stoa</a:t>
            </a:r>
            <a:r>
              <a:rPr lang="pt-BR" dirty="0"/>
              <a:t>. </a:t>
            </a:r>
          </a:p>
          <a:p>
            <a:pPr algn="just"/>
            <a:r>
              <a:rPr lang="pt-BR" dirty="0"/>
              <a:t>A questão central a ser discutida é:</a:t>
            </a:r>
          </a:p>
          <a:p>
            <a:pPr lvl="1" algn="just"/>
            <a:r>
              <a:rPr lang="pt-BR" sz="2800" b="1" dirty="0"/>
              <a:t>Quais são as aplicações das diferentes abordagens estudadas na TGA que podemos destacar no caso da </a:t>
            </a:r>
            <a:r>
              <a:rPr lang="pt-BR" sz="2800" b="1" dirty="0" smtClean="0"/>
              <a:t>“Gestão </a:t>
            </a:r>
            <a:r>
              <a:rPr lang="pt-BR" sz="2800" b="1" dirty="0"/>
              <a:t>M</a:t>
            </a:r>
            <a:r>
              <a:rPr lang="pt-BR" sz="2800" b="1" dirty="0" smtClean="0"/>
              <a:t>afiosa italiana” - Gomorra? </a:t>
            </a:r>
            <a:r>
              <a:rPr lang="pt-BR" sz="2800" b="1" dirty="0"/>
              <a:t>Como essa organização torna sua atuação eficiente? </a:t>
            </a:r>
            <a:endParaRPr lang="pt-BR" sz="2800" b="1" dirty="0" smtClean="0"/>
          </a:p>
          <a:p>
            <a:pPr marL="411480" lvl="1" indent="0" algn="just">
              <a:buNone/>
            </a:pPr>
            <a:endParaRPr lang="pt-BR" sz="2800" b="1" dirty="0"/>
          </a:p>
          <a:p>
            <a:pPr algn="just"/>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64</a:t>
            </a:fld>
            <a:endParaRPr lang="en-US"/>
          </a:p>
        </p:txBody>
      </p:sp>
    </p:spTree>
    <p:extLst>
      <p:ext uri="{BB962C8B-B14F-4D97-AF65-F5344CB8AC3E}">
        <p14:creationId xmlns:p14="http://schemas.microsoft.com/office/powerpoint/2010/main" val="10546989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Próxima aula</a:t>
            </a:r>
            <a:endParaRPr lang="pt-BR" dirty="0"/>
          </a:p>
        </p:txBody>
      </p:sp>
      <p:sp>
        <p:nvSpPr>
          <p:cNvPr id="3" name="Espaço Reservado para Conteúdo 2"/>
          <p:cNvSpPr>
            <a:spLocks noGrp="1"/>
          </p:cNvSpPr>
          <p:nvPr>
            <p:ph idx="1"/>
          </p:nvPr>
        </p:nvSpPr>
        <p:spPr/>
        <p:txBody>
          <a:bodyPr>
            <a:normAutofit lnSpcReduction="10000"/>
          </a:bodyPr>
          <a:lstStyle/>
          <a:p>
            <a:pPr marL="114300" indent="0">
              <a:buNone/>
            </a:pPr>
            <a:r>
              <a:rPr lang="pt-BR" dirty="0"/>
              <a:t>DISCUSSÃO EM AULA </a:t>
            </a:r>
            <a:r>
              <a:rPr lang="pt-BR" dirty="0" smtClean="0"/>
              <a:t>05/10</a:t>
            </a:r>
            <a:endParaRPr lang="pt-BR" dirty="0"/>
          </a:p>
          <a:p>
            <a:r>
              <a:rPr lang="pt-BR" dirty="0"/>
              <a:t>Com base nos artigos recomendados, a discussão em aula terá como base principal a questão:</a:t>
            </a:r>
          </a:p>
          <a:p>
            <a:r>
              <a:rPr lang="pt-BR" b="1" dirty="0"/>
              <a:t>"Como, nas empresas, motivar os indivíduos a “vestirem a camisa” e contribuírem com incrementos de produtividade no curto, médio e longo prazo</a:t>
            </a:r>
            <a:r>
              <a:rPr lang="pt-BR" b="1" dirty="0" smtClean="0"/>
              <a:t>?“</a:t>
            </a:r>
          </a:p>
          <a:p>
            <a:r>
              <a:rPr lang="pt-BR" b="1" i="1" dirty="0"/>
              <a:t>O</a:t>
            </a:r>
            <a:r>
              <a:rPr lang="pt-BR" b="1" i="1" dirty="0" smtClean="0"/>
              <a:t> </a:t>
            </a:r>
            <a:r>
              <a:rPr lang="pt-BR" b="1" i="1" dirty="0"/>
              <a:t>que faz com que deem o máximo possível para ajudar a empresa a ser realmente competitiva?</a:t>
            </a:r>
          </a:p>
          <a:p>
            <a:endParaRPr lang="pt-BR" dirty="0"/>
          </a:p>
          <a:p>
            <a:r>
              <a:rPr lang="pt-BR" b="1" dirty="0"/>
              <a:t/>
            </a:r>
            <a:br>
              <a:rPr lang="pt-BR" b="1" dirty="0"/>
            </a:br>
            <a:endParaRPr lang="pt-BR" dirty="0"/>
          </a:p>
          <a:p>
            <a:r>
              <a:rPr lang="pt-BR" dirty="0"/>
              <a:t>Bons estudos!</a:t>
            </a:r>
          </a:p>
          <a:p>
            <a:r>
              <a:rPr lang="pt-BR" dirty="0"/>
              <a:t>Margarete &amp; Marina </a:t>
            </a:r>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65</a:t>
            </a:fld>
            <a:endParaRPr lang="en-US"/>
          </a:p>
        </p:txBody>
      </p:sp>
    </p:spTree>
    <p:extLst>
      <p:ext uri="{BB962C8B-B14F-4D97-AF65-F5344CB8AC3E}">
        <p14:creationId xmlns:p14="http://schemas.microsoft.com/office/powerpoint/2010/main" val="543274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66</a:t>
            </a:fld>
            <a:endParaRPr lang="en-US"/>
          </a:p>
        </p:txBody>
      </p:sp>
      <p:sp>
        <p:nvSpPr>
          <p:cNvPr id="5" name="Título 2"/>
          <p:cNvSpPr txBox="1">
            <a:spLocks/>
          </p:cNvSpPr>
          <p:nvPr/>
        </p:nvSpPr>
        <p:spPr>
          <a:xfrm>
            <a:off x="457200" y="27463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pt-BR" dirty="0" smtClean="0"/>
              <a:t>19/10</a:t>
            </a:r>
            <a:r>
              <a:rPr lang="pt-BR" dirty="0" smtClean="0"/>
              <a:t/>
            </a:r>
            <a:br>
              <a:rPr lang="pt-BR" dirty="0" smtClean="0"/>
            </a:br>
            <a:r>
              <a:rPr lang="pt-BR" dirty="0" smtClean="0"/>
              <a:t>Desafio: </a:t>
            </a:r>
            <a:endParaRPr lang="pt-BR" dirty="0"/>
          </a:p>
        </p:txBody>
      </p:sp>
      <p:sp>
        <p:nvSpPr>
          <p:cNvPr id="6" name="Espaço Reservado para Número de Slide 1"/>
          <p:cNvSpPr txBox="1">
            <a:spLocks/>
          </p:cNvSpPr>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mtClean="0"/>
              <a:pPr/>
              <a:t>66</a:t>
            </a:fld>
            <a:endParaRPr lang="en-US"/>
          </a:p>
        </p:txBody>
      </p:sp>
      <p:graphicFrame>
        <p:nvGraphicFramePr>
          <p:cNvPr id="7" name="Diagrama 6"/>
          <p:cNvGraphicFramePr/>
          <p:nvPr>
            <p:extLst>
              <p:ext uri="{D42A27DB-BD31-4B8C-83A1-F6EECF244321}">
                <p14:modId xmlns:p14="http://schemas.microsoft.com/office/powerpoint/2010/main" val="2417890600"/>
              </p:ext>
            </p:extLst>
          </p:nvPr>
        </p:nvGraphicFramePr>
        <p:xfrm>
          <a:off x="679993" y="1772816"/>
          <a:ext cx="7174414" cy="147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ixaDeTexto 7"/>
          <p:cNvSpPr txBox="1"/>
          <p:nvPr/>
        </p:nvSpPr>
        <p:spPr>
          <a:xfrm>
            <a:off x="710756" y="3429000"/>
            <a:ext cx="6870721" cy="923330"/>
          </a:xfrm>
          <a:prstGeom prst="rect">
            <a:avLst/>
          </a:prstGeom>
          <a:noFill/>
        </p:spPr>
        <p:txBody>
          <a:bodyPr wrap="square" rtlCol="0">
            <a:spAutoFit/>
          </a:bodyPr>
          <a:lstStyle/>
          <a:p>
            <a:r>
              <a:rPr lang="pt-BR" dirty="0" smtClean="0"/>
              <a:t>TEXTOS  NO STOA (GRUPO COMPORTAMENTAL) QUE PODEM AJUDAR AO SEU GRUPO A RESPONDER ESSA PERGUNTA NA PRÓXIMA AULA?</a:t>
            </a:r>
          </a:p>
          <a:p>
            <a:endParaRPr lang="pt-BR" dirty="0"/>
          </a:p>
        </p:txBody>
      </p:sp>
    </p:spTree>
    <p:extLst>
      <p:ext uri="{BB962C8B-B14F-4D97-AF65-F5344CB8AC3E}">
        <p14:creationId xmlns:p14="http://schemas.microsoft.com/office/powerpoint/2010/main" val="12912131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67</a:t>
            </a:fld>
            <a:endParaRPr lang="en-US"/>
          </a:p>
        </p:txBody>
      </p:sp>
      <p:pic>
        <p:nvPicPr>
          <p:cNvPr id="5" name="Imagem 4"/>
          <p:cNvPicPr>
            <a:picLocks noChangeAspect="1"/>
          </p:cNvPicPr>
          <p:nvPr/>
        </p:nvPicPr>
        <p:blipFill>
          <a:blip r:embed="rId2"/>
          <a:stretch>
            <a:fillRect/>
          </a:stretch>
        </p:blipFill>
        <p:spPr>
          <a:xfrm>
            <a:off x="251520" y="153752"/>
            <a:ext cx="12291396" cy="6910536"/>
          </a:xfrm>
          <a:prstGeom prst="rect">
            <a:avLst/>
          </a:prstGeom>
        </p:spPr>
      </p:pic>
      <p:sp>
        <p:nvSpPr>
          <p:cNvPr id="6" name="Retângulo 5"/>
          <p:cNvSpPr/>
          <p:nvPr/>
        </p:nvSpPr>
        <p:spPr>
          <a:xfrm>
            <a:off x="1763688" y="3501008"/>
            <a:ext cx="79208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6804248" y="4077072"/>
            <a:ext cx="79208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1619672" y="5085184"/>
            <a:ext cx="187220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56710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68</a:t>
            </a:fld>
            <a:endParaRPr lang="en-US"/>
          </a:p>
        </p:txBody>
      </p:sp>
      <p:pic>
        <p:nvPicPr>
          <p:cNvPr id="5" name="Imagem 4"/>
          <p:cNvPicPr>
            <a:picLocks noChangeAspect="1"/>
          </p:cNvPicPr>
          <p:nvPr/>
        </p:nvPicPr>
        <p:blipFill>
          <a:blip r:embed="rId2"/>
          <a:stretch>
            <a:fillRect/>
          </a:stretch>
        </p:blipFill>
        <p:spPr>
          <a:xfrm>
            <a:off x="29811" y="45091"/>
            <a:ext cx="11353941" cy="6383475"/>
          </a:xfrm>
          <a:prstGeom prst="rect">
            <a:avLst/>
          </a:prstGeom>
        </p:spPr>
      </p:pic>
      <p:sp>
        <p:nvSpPr>
          <p:cNvPr id="6" name="Retângulo 5"/>
          <p:cNvSpPr/>
          <p:nvPr/>
        </p:nvSpPr>
        <p:spPr>
          <a:xfrm>
            <a:off x="1187624" y="3645024"/>
            <a:ext cx="273630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01648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69</a:t>
            </a:fld>
            <a:endParaRPr lang="en-US"/>
          </a:p>
        </p:txBody>
      </p:sp>
      <p:pic>
        <p:nvPicPr>
          <p:cNvPr id="5" name="Imagem 4"/>
          <p:cNvPicPr>
            <a:picLocks noChangeAspect="1"/>
          </p:cNvPicPr>
          <p:nvPr/>
        </p:nvPicPr>
        <p:blipFill>
          <a:blip r:embed="rId2"/>
          <a:stretch>
            <a:fillRect/>
          </a:stretch>
        </p:blipFill>
        <p:spPr>
          <a:xfrm>
            <a:off x="-108520" y="0"/>
            <a:ext cx="13011150" cy="7315200"/>
          </a:xfrm>
          <a:prstGeom prst="rect">
            <a:avLst/>
          </a:prstGeom>
        </p:spPr>
      </p:pic>
      <p:sp>
        <p:nvSpPr>
          <p:cNvPr id="6" name="Retângulo 5"/>
          <p:cNvSpPr/>
          <p:nvPr/>
        </p:nvSpPr>
        <p:spPr>
          <a:xfrm>
            <a:off x="1331640" y="3212976"/>
            <a:ext cx="6745560"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1124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7</a:t>
            </a:fld>
            <a:endParaRPr lang="en-US"/>
          </a:p>
        </p:txBody>
      </p:sp>
      <p:sp>
        <p:nvSpPr>
          <p:cNvPr id="3" name="Rectangle 3"/>
          <p:cNvSpPr>
            <a:spLocks noChangeArrowheads="1"/>
          </p:cNvSpPr>
          <p:nvPr/>
        </p:nvSpPr>
        <p:spPr bwMode="auto">
          <a:xfrm>
            <a:off x="395536" y="620688"/>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endParaRPr lang="pt-PT" sz="3600" b="1" dirty="0">
              <a:solidFill>
                <a:srgbClr val="4D4D4D"/>
              </a:solidFill>
              <a:latin typeface="Tahoma" pitchFamily="34" charset="0"/>
              <a:cs typeface="Times New Roman" pitchFamily="18" charset="0"/>
            </a:endParaRPr>
          </a:p>
          <a:p>
            <a:pPr marL="342900" indent="-342900" algn="ctr">
              <a:spcBef>
                <a:spcPct val="20000"/>
              </a:spcBef>
            </a:pPr>
            <a:endParaRPr lang="pt-PT" sz="3600" b="1" dirty="0">
              <a:solidFill>
                <a:srgbClr val="4D4D4D"/>
              </a:solidFill>
              <a:latin typeface="Tahoma" pitchFamily="34" charset="0"/>
              <a:cs typeface="Times New Roman" pitchFamily="18" charset="0"/>
            </a:endParaRPr>
          </a:p>
          <a:p>
            <a:pPr marL="342900" indent="-342900" algn="ctr">
              <a:spcBef>
                <a:spcPct val="20000"/>
              </a:spcBef>
            </a:pPr>
            <a:r>
              <a:rPr lang="pt-PT" sz="3600" b="1" dirty="0">
                <a:solidFill>
                  <a:srgbClr val="4D4D4D"/>
                </a:solidFill>
                <a:latin typeface="Tahoma" pitchFamily="34" charset="0"/>
                <a:cs typeface="Times New Roman" pitchFamily="18" charset="0"/>
              </a:rPr>
              <a:t>Abordagem Sistemica da Administração</a:t>
            </a:r>
            <a:endParaRPr lang="pt-PT" sz="2800" b="1" dirty="0">
              <a:solidFill>
                <a:srgbClr val="4D4D4D"/>
              </a:solidFill>
              <a:latin typeface="Tahoma" pitchFamily="34" charset="0"/>
              <a:cs typeface="Times New Roman" pitchFamily="18" charset="0"/>
            </a:endParaRPr>
          </a:p>
          <a:p>
            <a:pPr marL="342900" indent="-342900" algn="ctr">
              <a:spcBef>
                <a:spcPct val="20000"/>
              </a:spcBef>
            </a:pPr>
            <a:endParaRPr lang="pt-PT" sz="2800" b="1" dirty="0">
              <a:solidFill>
                <a:srgbClr val="4D4D4D"/>
              </a:solidFill>
              <a:latin typeface="Tahoma" pitchFamily="34" charset="0"/>
              <a:cs typeface="Times New Roman" pitchFamily="18" charset="0"/>
            </a:endParaRPr>
          </a:p>
        </p:txBody>
      </p:sp>
      <p:sp>
        <p:nvSpPr>
          <p:cNvPr id="4" name="CaixaDeTexto 3"/>
          <p:cNvSpPr txBox="1"/>
          <p:nvPr/>
        </p:nvSpPr>
        <p:spPr>
          <a:xfrm>
            <a:off x="1115616" y="4925125"/>
            <a:ext cx="6880720" cy="1754326"/>
          </a:xfrm>
          <a:prstGeom prst="rect">
            <a:avLst/>
          </a:prstGeom>
          <a:noFill/>
        </p:spPr>
        <p:txBody>
          <a:bodyPr wrap="square" rtlCol="0">
            <a:spAutoFit/>
          </a:bodyPr>
          <a:lstStyle/>
          <a:p>
            <a:r>
              <a:rPr lang="pt-BR" dirty="0" smtClean="0"/>
              <a:t>Fonte: Idalberto </a:t>
            </a:r>
            <a:r>
              <a:rPr lang="pt-BR" dirty="0"/>
              <a:t>Chiavenato – Introdução a Teoria Geral da Administração – várias </a:t>
            </a:r>
            <a:r>
              <a:rPr lang="pt-BR" dirty="0" smtClean="0"/>
              <a:t>edições</a:t>
            </a:r>
          </a:p>
          <a:p>
            <a:r>
              <a:rPr lang="pt-BR" dirty="0" smtClean="0"/>
              <a:t>_______________</a:t>
            </a:r>
          </a:p>
          <a:p>
            <a:endParaRPr lang="pt-BR" dirty="0" smtClean="0"/>
          </a:p>
          <a:p>
            <a:r>
              <a:rPr lang="pt-BR" dirty="0" smtClean="0"/>
              <a:t>Fonte: https</a:t>
            </a:r>
            <a:r>
              <a:rPr lang="pt-BR" dirty="0"/>
              <a:t>://www.youtube.com/watch?v=K5KAoNbhhcQ</a:t>
            </a:r>
          </a:p>
          <a:p>
            <a:endParaRPr lang="pt-BR" dirty="0"/>
          </a:p>
        </p:txBody>
      </p:sp>
    </p:spTree>
    <p:extLst>
      <p:ext uri="{BB962C8B-B14F-4D97-AF65-F5344CB8AC3E}">
        <p14:creationId xmlns:p14="http://schemas.microsoft.com/office/powerpoint/2010/main" val="34175882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70</a:t>
            </a:fld>
            <a:endParaRPr lang="en-US"/>
          </a:p>
        </p:txBody>
      </p:sp>
      <p:pic>
        <p:nvPicPr>
          <p:cNvPr id="5" name="Imagem 4"/>
          <p:cNvPicPr>
            <a:picLocks noChangeAspect="1"/>
          </p:cNvPicPr>
          <p:nvPr/>
        </p:nvPicPr>
        <p:blipFill>
          <a:blip r:embed="rId2"/>
          <a:stretch>
            <a:fillRect/>
          </a:stretch>
        </p:blipFill>
        <p:spPr>
          <a:xfrm>
            <a:off x="-540568" y="-171400"/>
            <a:ext cx="13011150" cy="7315200"/>
          </a:xfrm>
          <a:prstGeom prst="rect">
            <a:avLst/>
          </a:prstGeom>
        </p:spPr>
      </p:pic>
      <p:sp>
        <p:nvSpPr>
          <p:cNvPr id="6" name="Retângulo 5"/>
          <p:cNvSpPr/>
          <p:nvPr/>
        </p:nvSpPr>
        <p:spPr>
          <a:xfrm>
            <a:off x="899592" y="3861048"/>
            <a:ext cx="6768752" cy="2184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55519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pt-BR" dirty="0" smtClean="0"/>
              <a:t>Outros exercícios</a:t>
            </a:r>
            <a:endParaRPr lang="en-US" dirty="0"/>
          </a:p>
        </p:txBody>
      </p:sp>
      <p:sp>
        <p:nvSpPr>
          <p:cNvPr id="6" name="Subtítulo 5"/>
          <p:cNvSpPr>
            <a:spLocks noGrp="1"/>
          </p:cNvSpPr>
          <p:nvPr>
            <p:ph type="subTitle" idx="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71</a:t>
            </a:fld>
            <a:endParaRPr lang="en-US"/>
          </a:p>
        </p:txBody>
      </p:sp>
    </p:spTree>
    <p:extLst>
      <p:ext uri="{BB962C8B-B14F-4D97-AF65-F5344CB8AC3E}">
        <p14:creationId xmlns:p14="http://schemas.microsoft.com/office/powerpoint/2010/main" val="12631993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4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2344"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45" name="Rectangle 5"/>
          <p:cNvSpPr>
            <a:spLocks noChangeArrowheads="1"/>
          </p:cNvSpPr>
          <p:nvPr/>
        </p:nvSpPr>
        <p:spPr bwMode="auto">
          <a:xfrm>
            <a:off x="1071563" y="573088"/>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r>
              <a:rPr lang="pt-BR" altLang="en-US" sz="2800" b="1">
                <a:solidFill>
                  <a:srgbClr val="008000"/>
                </a:solidFill>
                <a:latin typeface="Tahoma" pitchFamily="34" charset="0"/>
                <a:cs typeface="Times New Roman" pitchFamily="18" charset="0"/>
              </a:rPr>
              <a:t>   A MasterPeças</a:t>
            </a:r>
          </a:p>
        </p:txBody>
      </p:sp>
      <p:graphicFrame>
        <p:nvGraphicFramePr>
          <p:cNvPr id="522246" name="Object 6"/>
          <p:cNvGraphicFramePr>
            <a:graphicFrameLocks noChangeAspect="1"/>
          </p:cNvGraphicFramePr>
          <p:nvPr/>
        </p:nvGraphicFramePr>
        <p:xfrm>
          <a:off x="180975" y="701675"/>
          <a:ext cx="782638" cy="681038"/>
        </p:xfrm>
        <a:graphic>
          <a:graphicData uri="http://schemas.openxmlformats.org/presentationml/2006/ole">
            <mc:AlternateContent xmlns:mc="http://schemas.openxmlformats.org/markup-compatibility/2006">
              <mc:Choice xmlns:v="urn:schemas-microsoft-com:vml" Requires="v">
                <p:oleObj spid="_x0000_s12345"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7016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47" name="Oval 7"/>
          <p:cNvSpPr>
            <a:spLocks noChangeArrowheads="1"/>
          </p:cNvSpPr>
          <p:nvPr/>
        </p:nvSpPr>
        <p:spPr bwMode="auto">
          <a:xfrm>
            <a:off x="7843838" y="7143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473</a:t>
            </a:r>
          </a:p>
        </p:txBody>
      </p:sp>
      <p:sp>
        <p:nvSpPr>
          <p:cNvPr id="522248" name="Text Box 8"/>
          <p:cNvSpPr txBox="1">
            <a:spLocks noChangeArrowheads="1"/>
          </p:cNvSpPr>
          <p:nvPr/>
        </p:nvSpPr>
        <p:spPr bwMode="auto">
          <a:xfrm>
            <a:off x="801688" y="1455738"/>
            <a:ext cx="804545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Maria Amália está muito ligada à revolução que está</a:t>
            </a:r>
          </a:p>
          <a:p>
            <a:r>
              <a:rPr lang="pt-BR" altLang="en-US" sz="2000">
                <a:solidFill>
                  <a:srgbClr val="008000"/>
                </a:solidFill>
                <a:latin typeface="Verdana" pitchFamily="34" charset="0"/>
              </a:rPr>
              <a:t>varrendo o mundo empresarial em busca da competitividade.</a:t>
            </a:r>
          </a:p>
          <a:p>
            <a:r>
              <a:rPr lang="pt-BR" altLang="en-US" sz="2000">
                <a:solidFill>
                  <a:srgbClr val="008000"/>
                </a:solidFill>
                <a:latin typeface="Verdana" pitchFamily="34" charset="0"/>
              </a:rPr>
              <a:t>       Ela é a Diretora Executiva da MasterPeças, empresa</a:t>
            </a:r>
          </a:p>
          <a:p>
            <a:r>
              <a:rPr lang="pt-BR" altLang="en-US" sz="2000">
                <a:solidFill>
                  <a:srgbClr val="008000"/>
                </a:solidFill>
                <a:latin typeface="Verdana" pitchFamily="34" charset="0"/>
              </a:rPr>
              <a:t>        dedicada à produção e comercialização de peças e</a:t>
            </a:r>
          </a:p>
          <a:p>
            <a:r>
              <a:rPr lang="pt-BR" altLang="en-US" sz="2000">
                <a:solidFill>
                  <a:srgbClr val="008000"/>
                </a:solidFill>
                <a:latin typeface="Verdana" pitchFamily="34" charset="0"/>
              </a:rPr>
              <a:t>        componentes para carros. Nos últimos cinco anos,</a:t>
            </a:r>
          </a:p>
          <a:p>
            <a:r>
              <a:rPr lang="pt-BR" altLang="en-US" sz="2000">
                <a:solidFill>
                  <a:srgbClr val="008000"/>
                </a:solidFill>
                <a:latin typeface="Verdana" pitchFamily="34" charset="0"/>
              </a:rPr>
              <a:t>     Maria Amália comandou um processo de reorganização </a:t>
            </a:r>
          </a:p>
          <a:p>
            <a:r>
              <a:rPr lang="pt-BR" altLang="en-US" sz="2000">
                <a:solidFill>
                  <a:srgbClr val="008000"/>
                </a:solidFill>
                <a:latin typeface="Verdana" pitchFamily="34" charset="0"/>
              </a:rPr>
              <a:t>    da empresa no sentido de tirar as gorduras (muita gente</a:t>
            </a:r>
          </a:p>
          <a:p>
            <a:r>
              <a:rPr lang="pt-BR" altLang="en-US" sz="2000">
                <a:solidFill>
                  <a:srgbClr val="008000"/>
                </a:solidFill>
                <a:latin typeface="Verdana" pitchFamily="34" charset="0"/>
              </a:rPr>
              <a:t>   e muitos recursos) que se acumularam em seus processos</a:t>
            </a:r>
          </a:p>
          <a:p>
            <a:r>
              <a:rPr lang="pt-BR" altLang="en-US" sz="2000">
                <a:solidFill>
                  <a:srgbClr val="008000"/>
                </a:solidFill>
                <a:latin typeface="Verdana" pitchFamily="34" charset="0"/>
              </a:rPr>
              <a:t>     de negócios e aumentar a eficácia e competitividade da</a:t>
            </a:r>
          </a:p>
          <a:p>
            <a:r>
              <a:rPr lang="pt-BR" altLang="en-US" sz="2000">
                <a:solidFill>
                  <a:srgbClr val="008000"/>
                </a:solidFill>
                <a:latin typeface="Verdana" pitchFamily="34" charset="0"/>
              </a:rPr>
              <a:t>     empresa. Para tanto, precisa enfatizar a visão sistêmica</a:t>
            </a:r>
          </a:p>
          <a:p>
            <a:r>
              <a:rPr lang="pt-BR" altLang="en-US" sz="2000">
                <a:solidFill>
                  <a:srgbClr val="008000"/>
                </a:solidFill>
                <a:latin typeface="Verdana" pitchFamily="34" charset="0"/>
              </a:rPr>
              <a:t>           do negócio e buscar maior integração entre os</a:t>
            </a:r>
          </a:p>
          <a:p>
            <a:r>
              <a:rPr lang="pt-BR" altLang="en-US" sz="2000">
                <a:solidFill>
                  <a:srgbClr val="008000"/>
                </a:solidFill>
                <a:latin typeface="Verdana" pitchFamily="34" charset="0"/>
              </a:rPr>
              <a:t>   departamentos e aumentar a agilidade na criação e oferta</a:t>
            </a:r>
          </a:p>
          <a:p>
            <a:r>
              <a:rPr lang="pt-BR" altLang="en-US" sz="2000">
                <a:solidFill>
                  <a:srgbClr val="008000"/>
                </a:solidFill>
                <a:latin typeface="Verdana" pitchFamily="34" charset="0"/>
              </a:rPr>
              <a:t>			de novos produtos.</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Como você poderia ajudá-la?</a:t>
            </a:r>
          </a:p>
        </p:txBody>
      </p:sp>
    </p:spTree>
    <p:extLst>
      <p:ext uri="{BB962C8B-B14F-4D97-AF65-F5344CB8AC3E}">
        <p14:creationId xmlns:p14="http://schemas.microsoft.com/office/powerpoint/2010/main" val="34779433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941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3341"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9413" name="Rectangle 5"/>
          <p:cNvSpPr>
            <a:spLocks noChangeArrowheads="1"/>
          </p:cNvSpPr>
          <p:nvPr/>
        </p:nvSpPr>
        <p:spPr bwMode="auto">
          <a:xfrm>
            <a:off x="766763" y="852488"/>
            <a:ext cx="25923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A Global Face</a:t>
            </a:r>
          </a:p>
        </p:txBody>
      </p:sp>
      <p:pic>
        <p:nvPicPr>
          <p:cNvPr id="529414" name="Picture 6" descr="http://a1055.g.akamai.net/f/1055/1401/5h/search.barnesandnoble.com/gresources/bnexplorer/icon_read_review1.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29415" name="Oval 7"/>
          <p:cNvSpPr>
            <a:spLocks noChangeArrowheads="1"/>
          </p:cNvSpPr>
          <p:nvPr/>
        </p:nvSpPr>
        <p:spPr bwMode="auto">
          <a:xfrm>
            <a:off x="7831138"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482</a:t>
            </a:r>
          </a:p>
        </p:txBody>
      </p:sp>
      <p:sp>
        <p:nvSpPr>
          <p:cNvPr id="529416" name="Text Box 8"/>
          <p:cNvSpPr txBox="1">
            <a:spLocks noChangeArrowheads="1"/>
          </p:cNvSpPr>
          <p:nvPr/>
        </p:nvSpPr>
        <p:spPr bwMode="auto">
          <a:xfrm>
            <a:off x="436563" y="2041525"/>
            <a:ext cx="8304212"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Meditando a respeito de sua empresa, a Global Face,</a:t>
            </a:r>
          </a:p>
          <a:p>
            <a:r>
              <a:rPr lang="pt-BR" altLang="en-US" sz="2000">
                <a:solidFill>
                  <a:srgbClr val="FF3300"/>
                </a:solidFill>
                <a:latin typeface="Verdana" pitchFamily="34" charset="0"/>
              </a:rPr>
              <a:t>    Waldomiro Pena começou a pensar em uma nova forma de</a:t>
            </a:r>
          </a:p>
          <a:p>
            <a:r>
              <a:rPr lang="pt-BR" altLang="en-US" sz="2000">
                <a:solidFill>
                  <a:srgbClr val="FF3300"/>
                </a:solidFill>
                <a:latin typeface="Verdana" pitchFamily="34" charset="0"/>
              </a:rPr>
              <a:t>       gestão dos seus negócios. A Global Face tinha passado</a:t>
            </a:r>
          </a:p>
          <a:p>
            <a:r>
              <a:rPr lang="pt-BR" altLang="en-US" sz="2000">
                <a:solidFill>
                  <a:srgbClr val="FF3300"/>
                </a:solidFill>
                <a:latin typeface="Verdana" pitchFamily="34" charset="0"/>
              </a:rPr>
              <a:t> por várias mudanças de produtos e serviços, novas exigências</a:t>
            </a:r>
          </a:p>
          <a:p>
            <a:r>
              <a:rPr lang="pt-BR" altLang="en-US" sz="2000">
                <a:solidFill>
                  <a:srgbClr val="FF3300"/>
                </a:solidFill>
                <a:latin typeface="Verdana" pitchFamily="34" charset="0"/>
              </a:rPr>
              <a:t>          de clientes, alterações na legislação e nas políticas</a:t>
            </a:r>
          </a:p>
          <a:p>
            <a:r>
              <a:rPr lang="pt-BR" altLang="en-US" sz="2000">
                <a:solidFill>
                  <a:srgbClr val="FF3300"/>
                </a:solidFill>
                <a:latin typeface="Verdana" pitchFamily="34" charset="0"/>
              </a:rPr>
              <a:t>           governamentais e agora, a globalização e o forte</a:t>
            </a:r>
          </a:p>
          <a:p>
            <a:r>
              <a:rPr lang="pt-BR" altLang="en-US" sz="2000">
                <a:solidFill>
                  <a:srgbClr val="FF3300"/>
                </a:solidFill>
                <a:latin typeface="Verdana" pitchFamily="34" charset="0"/>
              </a:rPr>
              <a:t>    desenvolvimento tecnológico que envelhece rapidamente</a:t>
            </a:r>
          </a:p>
          <a:p>
            <a:r>
              <a:rPr lang="pt-BR" altLang="en-US" sz="2000">
                <a:solidFill>
                  <a:srgbClr val="FF3300"/>
                </a:solidFill>
                <a:latin typeface="Verdana" pitchFamily="34" charset="0"/>
              </a:rPr>
              <a:t>qualquer produto e o torna obsoleto em questão de momentos.</a:t>
            </a:r>
          </a:p>
          <a:p>
            <a:r>
              <a:rPr lang="pt-BR" altLang="en-US" sz="2000">
                <a:solidFill>
                  <a:srgbClr val="FF3300"/>
                </a:solidFill>
                <a:latin typeface="Verdana" pitchFamily="34" charset="0"/>
              </a:rPr>
              <a:t>  A Global Face passara por tudo isso e continuava firme. Mas</a:t>
            </a:r>
          </a:p>
          <a:p>
            <a:r>
              <a:rPr lang="pt-BR" altLang="en-US" sz="2000">
                <a:solidFill>
                  <a:srgbClr val="FF3300"/>
                </a:solidFill>
                <a:latin typeface="Verdana" pitchFamily="34" charset="0"/>
              </a:rPr>
              <a:t> perdera terreno para empresas concorrentes. Waldomiro acha</a:t>
            </a:r>
          </a:p>
          <a:p>
            <a:r>
              <a:rPr lang="pt-BR" altLang="en-US" sz="2000">
                <a:solidFill>
                  <a:srgbClr val="FF3300"/>
                </a:solidFill>
                <a:latin typeface="Verdana" pitchFamily="34" charset="0"/>
              </a:rPr>
              <a:t>  que a empresa poderia ser mais sensitiva ao mercado e mais</a:t>
            </a:r>
          </a:p>
          <a:p>
            <a:r>
              <a:rPr lang="pt-BR" altLang="en-US" sz="2000">
                <a:solidFill>
                  <a:srgbClr val="FF3300"/>
                </a:solidFill>
                <a:latin typeface="Verdana" pitchFamily="34" charset="0"/>
              </a:rPr>
              <a:t>	          aberta para o ambiente de negócios. </a:t>
            </a:r>
          </a:p>
          <a:p>
            <a:r>
              <a:rPr lang="pt-BR" altLang="en-US" sz="2000">
                <a:solidFill>
                  <a:srgbClr val="FF3300"/>
                </a:solidFill>
                <a:latin typeface="Verdana" pitchFamily="34" charset="0"/>
              </a:rPr>
              <a:t>         Quais as sugestões que você daria a Waldomiro a </a:t>
            </a:r>
          </a:p>
          <a:p>
            <a:r>
              <a:rPr lang="pt-BR" altLang="en-US" sz="2000">
                <a:solidFill>
                  <a:srgbClr val="FF3300"/>
                </a:solidFill>
                <a:latin typeface="Verdana" pitchFamily="34" charset="0"/>
              </a:rPr>
              <a:t>		        respeito da Global Face?</a:t>
            </a:r>
          </a:p>
        </p:txBody>
      </p:sp>
    </p:spTree>
    <p:extLst>
      <p:ext uri="{BB962C8B-B14F-4D97-AF65-F5344CB8AC3E}">
        <p14:creationId xmlns:p14="http://schemas.microsoft.com/office/powerpoint/2010/main" val="4355171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50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4392"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3507" name="Rectangle 3"/>
          <p:cNvSpPr>
            <a:spLocks noChangeArrowheads="1"/>
          </p:cNvSpPr>
          <p:nvPr/>
        </p:nvSpPr>
        <p:spPr bwMode="auto">
          <a:xfrm>
            <a:off x="1071563" y="573088"/>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r>
              <a:rPr lang="pt-BR" altLang="en-US" sz="2800" b="1">
                <a:solidFill>
                  <a:srgbClr val="008000"/>
                </a:solidFill>
                <a:latin typeface="Tahoma" pitchFamily="34" charset="0"/>
                <a:cs typeface="Times New Roman" pitchFamily="18" charset="0"/>
              </a:rPr>
              <a:t>   A MasterPeças</a:t>
            </a:r>
          </a:p>
        </p:txBody>
      </p:sp>
      <p:graphicFrame>
        <p:nvGraphicFramePr>
          <p:cNvPr id="533508" name="Object 4"/>
          <p:cNvGraphicFramePr>
            <a:graphicFrameLocks noChangeAspect="1"/>
          </p:cNvGraphicFramePr>
          <p:nvPr/>
        </p:nvGraphicFramePr>
        <p:xfrm>
          <a:off x="180975" y="701675"/>
          <a:ext cx="782638" cy="681038"/>
        </p:xfrm>
        <a:graphic>
          <a:graphicData uri="http://schemas.openxmlformats.org/presentationml/2006/ole">
            <mc:AlternateContent xmlns:mc="http://schemas.openxmlformats.org/markup-compatibility/2006">
              <mc:Choice xmlns:v="urn:schemas-microsoft-com:vml" Requires="v">
                <p:oleObj spid="_x0000_s14393"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7016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3509" name="Oval 5"/>
          <p:cNvSpPr>
            <a:spLocks noChangeArrowheads="1"/>
          </p:cNvSpPr>
          <p:nvPr/>
        </p:nvSpPr>
        <p:spPr bwMode="auto">
          <a:xfrm>
            <a:off x="7843838" y="7143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482</a:t>
            </a:r>
          </a:p>
        </p:txBody>
      </p:sp>
      <p:sp>
        <p:nvSpPr>
          <p:cNvPr id="533510" name="Text Box 6"/>
          <p:cNvSpPr txBox="1">
            <a:spLocks noChangeArrowheads="1"/>
          </p:cNvSpPr>
          <p:nvPr/>
        </p:nvSpPr>
        <p:spPr bwMode="auto">
          <a:xfrm>
            <a:off x="915988" y="2203450"/>
            <a:ext cx="72834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Maria Amália acredita que uma empresa como a </a:t>
            </a:r>
          </a:p>
          <a:p>
            <a:r>
              <a:rPr lang="pt-BR" altLang="en-US" sz="2000">
                <a:solidFill>
                  <a:srgbClr val="008000"/>
                </a:solidFill>
                <a:latin typeface="Verdana" pitchFamily="34" charset="0"/>
              </a:rPr>
              <a:t>  MasterPeças requer uma forte integração em toda a </a:t>
            </a:r>
          </a:p>
          <a:p>
            <a:r>
              <a:rPr lang="pt-BR" altLang="en-US" sz="2000">
                <a:solidFill>
                  <a:srgbClr val="008000"/>
                </a:solidFill>
                <a:latin typeface="Verdana" pitchFamily="34" charset="0"/>
              </a:rPr>
              <a:t> extensão de sua cadeia de valor. Para isso, ela precisa</a:t>
            </a:r>
          </a:p>
          <a:p>
            <a:r>
              <a:rPr lang="pt-BR" altLang="en-US" sz="2000">
                <a:solidFill>
                  <a:srgbClr val="008000"/>
                </a:solidFill>
                <a:latin typeface="Verdana" pitchFamily="34" charset="0"/>
              </a:rPr>
              <a:t> envolver clientes, fornecedores e parceiros que fazem</a:t>
            </a:r>
          </a:p>
          <a:p>
            <a:r>
              <a:rPr lang="pt-BR" altLang="en-US" sz="2000">
                <a:solidFill>
                  <a:srgbClr val="008000"/>
                </a:solidFill>
                <a:latin typeface="Verdana" pitchFamily="34" charset="0"/>
              </a:rPr>
              <a:t>  parte direta ou indiretamente do negócio da empresa.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Para ela, qualquer melhoria interna somente daria</a:t>
            </a:r>
          </a:p>
          <a:p>
            <a:r>
              <a:rPr lang="pt-BR" altLang="en-US" sz="2000">
                <a:solidFill>
                  <a:srgbClr val="008000"/>
                </a:solidFill>
                <a:latin typeface="Verdana" pitchFamily="34" charset="0"/>
              </a:rPr>
              <a:t>resultados se fosse acompanhada de melhoria externa.</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Quais as sugestões que você daria a Maria Amália?</a:t>
            </a:r>
          </a:p>
        </p:txBody>
      </p:sp>
    </p:spTree>
    <p:extLst>
      <p:ext uri="{BB962C8B-B14F-4D97-AF65-F5344CB8AC3E}">
        <p14:creationId xmlns:p14="http://schemas.microsoft.com/office/powerpoint/2010/main" val="38372701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53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5416"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4531" name="Rectangle 3"/>
          <p:cNvSpPr>
            <a:spLocks noChangeArrowheads="1"/>
          </p:cNvSpPr>
          <p:nvPr/>
        </p:nvSpPr>
        <p:spPr bwMode="auto">
          <a:xfrm>
            <a:off x="1071563" y="573088"/>
            <a:ext cx="34877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008000"/>
                </a:solidFill>
                <a:latin typeface="Tahoma" pitchFamily="34" charset="0"/>
                <a:cs typeface="Times New Roman" pitchFamily="18" charset="0"/>
              </a:rPr>
              <a:t>Caso Introdutório:</a:t>
            </a:r>
          </a:p>
          <a:p>
            <a:r>
              <a:rPr lang="pt-BR" altLang="en-US" sz="2800" b="1">
                <a:solidFill>
                  <a:srgbClr val="008000"/>
                </a:solidFill>
                <a:latin typeface="Tahoma" pitchFamily="34" charset="0"/>
                <a:cs typeface="Times New Roman" pitchFamily="18" charset="0"/>
              </a:rPr>
              <a:t>   A MasterPeças</a:t>
            </a:r>
          </a:p>
        </p:txBody>
      </p:sp>
      <p:graphicFrame>
        <p:nvGraphicFramePr>
          <p:cNvPr id="534532" name="Object 4"/>
          <p:cNvGraphicFramePr>
            <a:graphicFrameLocks noChangeAspect="1"/>
          </p:cNvGraphicFramePr>
          <p:nvPr/>
        </p:nvGraphicFramePr>
        <p:xfrm>
          <a:off x="180975" y="701675"/>
          <a:ext cx="782638" cy="681038"/>
        </p:xfrm>
        <a:graphic>
          <a:graphicData uri="http://schemas.openxmlformats.org/presentationml/2006/ole">
            <mc:AlternateContent xmlns:mc="http://schemas.openxmlformats.org/markup-compatibility/2006">
              <mc:Choice xmlns:v="urn:schemas-microsoft-com:vml" Requires="v">
                <p:oleObj spid="_x0000_s15417" r:id="rId5" imgW="2604263" imgH="3660831" progId="MS_ClipArt_Gallery.5">
                  <p:embed/>
                </p:oleObj>
              </mc:Choice>
              <mc:Fallback>
                <p:oleObj r:id="rId5" imgW="2604263" imgH="3660831" progId="MS_ClipArt_Gallery.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701675"/>
                        <a:ext cx="78263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4533" name="Oval 5"/>
          <p:cNvSpPr>
            <a:spLocks noChangeArrowheads="1"/>
          </p:cNvSpPr>
          <p:nvPr/>
        </p:nvSpPr>
        <p:spPr bwMode="auto">
          <a:xfrm>
            <a:off x="7843838" y="7143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491</a:t>
            </a:r>
          </a:p>
        </p:txBody>
      </p:sp>
      <p:sp>
        <p:nvSpPr>
          <p:cNvPr id="534534" name="Text Box 6"/>
          <p:cNvSpPr txBox="1">
            <a:spLocks noChangeArrowheads="1"/>
          </p:cNvSpPr>
          <p:nvPr/>
        </p:nvSpPr>
        <p:spPr bwMode="auto">
          <a:xfrm>
            <a:off x="1068388" y="1773238"/>
            <a:ext cx="69977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008000"/>
                </a:solidFill>
                <a:latin typeface="Verdana" pitchFamily="34" charset="0"/>
              </a:rPr>
              <a:t>   Maria Amália pretende constru8ir um modelo de </a:t>
            </a:r>
          </a:p>
          <a:p>
            <a:r>
              <a:rPr lang="pt-BR" altLang="en-US" sz="2000">
                <a:solidFill>
                  <a:srgbClr val="008000"/>
                </a:solidFill>
                <a:latin typeface="Verdana" pitchFamily="34" charset="0"/>
              </a:rPr>
              <a:t>   organização integrado, convergente e sólido que</a:t>
            </a:r>
          </a:p>
          <a:p>
            <a:r>
              <a:rPr lang="pt-BR" altLang="en-US" sz="2000">
                <a:solidFill>
                  <a:srgbClr val="008000"/>
                </a:solidFill>
                <a:latin typeface="Verdana" pitchFamily="34" charset="0"/>
              </a:rPr>
              <a:t>possa funcionar de maneira harmônica e sinergística,</a:t>
            </a:r>
          </a:p>
          <a:p>
            <a:r>
              <a:rPr lang="pt-BR" altLang="en-US" sz="2000">
                <a:solidFill>
                  <a:srgbClr val="008000"/>
                </a:solidFill>
                <a:latin typeface="Verdana" pitchFamily="34" charset="0"/>
              </a:rPr>
              <a:t>  com o máximo rendimento e o mínimo de perdas.</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Para construir esse modelo a MasterPeças precisa</a:t>
            </a:r>
          </a:p>
          <a:p>
            <a:r>
              <a:rPr lang="pt-BR" altLang="en-US" sz="2000">
                <a:solidFill>
                  <a:srgbClr val="008000"/>
                </a:solidFill>
                <a:latin typeface="Verdana" pitchFamily="34" charset="0"/>
              </a:rPr>
              <a:t>      de um íntimo inter-relacionamento entre seu </a:t>
            </a:r>
          </a:p>
          <a:p>
            <a:r>
              <a:rPr lang="pt-BR" altLang="en-US" sz="2000">
                <a:solidFill>
                  <a:srgbClr val="008000"/>
                </a:solidFill>
                <a:latin typeface="Verdana" pitchFamily="34" charset="0"/>
              </a:rPr>
              <a:t>         sistema social e tecnológico graças a um </a:t>
            </a:r>
          </a:p>
          <a:p>
            <a:r>
              <a:rPr lang="pt-BR" altLang="en-US" sz="2000">
                <a:solidFill>
                  <a:srgbClr val="008000"/>
                </a:solidFill>
                <a:latin typeface="Verdana" pitchFamily="34" charset="0"/>
              </a:rPr>
              <a:t>	        sistema gerencial adequado.</a:t>
            </a:r>
          </a:p>
          <a:p>
            <a:endParaRPr lang="pt-BR" altLang="en-US" sz="2000">
              <a:solidFill>
                <a:srgbClr val="008000"/>
              </a:solidFill>
              <a:latin typeface="Verdana" pitchFamily="34" charset="0"/>
            </a:endParaRPr>
          </a:p>
          <a:p>
            <a:r>
              <a:rPr lang="pt-BR" altLang="en-US" sz="2000">
                <a:solidFill>
                  <a:srgbClr val="008000"/>
                </a:solidFill>
                <a:latin typeface="Verdana" pitchFamily="34" charset="0"/>
              </a:rPr>
              <a:t>         Como você poderia ajudar Maria Amália?</a:t>
            </a:r>
          </a:p>
        </p:txBody>
      </p:sp>
    </p:spTree>
    <p:extLst>
      <p:ext uri="{BB962C8B-B14F-4D97-AF65-F5344CB8AC3E}">
        <p14:creationId xmlns:p14="http://schemas.microsoft.com/office/powerpoint/2010/main" val="2491688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760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6413"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7603" name="Rectangle 3"/>
          <p:cNvSpPr>
            <a:spLocks noChangeArrowheads="1"/>
          </p:cNvSpPr>
          <p:nvPr/>
        </p:nvSpPr>
        <p:spPr bwMode="auto">
          <a:xfrm>
            <a:off x="942975" y="608013"/>
            <a:ext cx="1963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3200" b="1">
                <a:solidFill>
                  <a:srgbClr val="008000"/>
                </a:solidFill>
                <a:latin typeface="Tahoma" pitchFamily="34" charset="0"/>
                <a:cs typeface="Times New Roman" pitchFamily="18" charset="0"/>
              </a:rPr>
              <a:t>Caso</a:t>
            </a:r>
            <a:r>
              <a:rPr lang="pt-BR" altLang="en-US" sz="2800" b="1">
                <a:solidFill>
                  <a:srgbClr val="008000"/>
                </a:solidFill>
                <a:latin typeface="Tahoma" pitchFamily="34" charset="0"/>
                <a:cs typeface="Times New Roman" pitchFamily="18" charset="0"/>
              </a:rPr>
              <a:t> </a:t>
            </a:r>
          </a:p>
          <a:p>
            <a:r>
              <a:rPr lang="pt-BR" altLang="en-US" sz="2800" b="1">
                <a:solidFill>
                  <a:srgbClr val="008000"/>
                </a:solidFill>
                <a:latin typeface="Tahoma" pitchFamily="34" charset="0"/>
                <a:cs typeface="Times New Roman" pitchFamily="18" charset="0"/>
              </a:rPr>
              <a:t>Wall-Mart</a:t>
            </a:r>
          </a:p>
        </p:txBody>
      </p:sp>
      <p:sp>
        <p:nvSpPr>
          <p:cNvPr id="537604" name="Text Box 4"/>
          <p:cNvSpPr txBox="1">
            <a:spLocks noChangeArrowheads="1"/>
          </p:cNvSpPr>
          <p:nvPr/>
        </p:nvSpPr>
        <p:spPr bwMode="auto">
          <a:xfrm>
            <a:off x="84138" y="1979613"/>
            <a:ext cx="9018587"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r>
              <a:rPr lang="pt-BR" altLang="en-US" sz="1600" b="1">
                <a:solidFill>
                  <a:srgbClr val="008000"/>
                </a:solidFill>
                <a:latin typeface="Verdana" pitchFamily="34" charset="0"/>
              </a:rPr>
              <a:t>  Você já ouviu falar de fronteiras organizacionais? A Wall-Mart (WM) é uma</a:t>
            </a:r>
          </a:p>
          <a:p>
            <a:r>
              <a:rPr lang="pt-BR" altLang="en-US" sz="1600" b="1">
                <a:solidFill>
                  <a:srgbClr val="008000"/>
                </a:solidFill>
                <a:latin typeface="Verdana" pitchFamily="34" charset="0"/>
              </a:rPr>
              <a:t>  	  empresa de vendas a varejo, com dezenas de lojas abastecidas por</a:t>
            </a:r>
          </a:p>
          <a:p>
            <a:r>
              <a:rPr lang="pt-BR" altLang="en-US" sz="1600" b="1">
                <a:solidFill>
                  <a:srgbClr val="008000"/>
                </a:solidFill>
                <a:latin typeface="Verdana" pitchFamily="34" charset="0"/>
              </a:rPr>
              <a:t> 	 centros de distribuição para suprir os pedidos das lojas. O problema</a:t>
            </a:r>
          </a:p>
          <a:p>
            <a:r>
              <a:rPr lang="pt-BR" altLang="en-US" sz="1600" b="1">
                <a:solidFill>
                  <a:srgbClr val="008000"/>
                </a:solidFill>
                <a:latin typeface="Verdana" pitchFamily="34" charset="0"/>
              </a:rPr>
              <a:t>   era buscar o equilíbrio: nem estoques elevados e nem insuficientes. Para</a:t>
            </a:r>
          </a:p>
          <a:p>
            <a:r>
              <a:rPr lang="pt-BR" altLang="en-US" sz="1600" b="1">
                <a:solidFill>
                  <a:srgbClr val="008000"/>
                </a:solidFill>
                <a:latin typeface="Verdana" pitchFamily="34" charset="0"/>
              </a:rPr>
              <a:t>	  tanto, a WM fez uma parceria com a Procter &amp; Gamble (P&amp;G) para </a:t>
            </a:r>
          </a:p>
          <a:p>
            <a:r>
              <a:rPr lang="pt-BR" altLang="en-US" sz="1600" b="1">
                <a:solidFill>
                  <a:srgbClr val="008000"/>
                </a:solidFill>
                <a:latin typeface="Verdana" pitchFamily="34" charset="0"/>
              </a:rPr>
              <a:t>      cuidar de seus estoques de fraldas descartáveis Pampers – de grande </a:t>
            </a:r>
          </a:p>
          <a:p>
            <a:r>
              <a:rPr lang="pt-BR" altLang="en-US" sz="1600" b="1">
                <a:solidFill>
                  <a:srgbClr val="008000"/>
                </a:solidFill>
                <a:latin typeface="Verdana" pitchFamily="34" charset="0"/>
              </a:rPr>
              <a:t>     volume e pequeno valor unitário. O processo ultrapassou as fronteiras</a:t>
            </a:r>
          </a:p>
          <a:p>
            <a:r>
              <a:rPr lang="pt-BR" altLang="en-US" sz="1600" b="1">
                <a:solidFill>
                  <a:srgbClr val="008000"/>
                </a:solidFill>
                <a:latin typeface="Verdana" pitchFamily="34" charset="0"/>
              </a:rPr>
              <a:t>  entre as duas empresas que se tornaram interfaces inter-empresas, com o</a:t>
            </a:r>
          </a:p>
          <a:p>
            <a:r>
              <a:rPr lang="pt-BR" altLang="en-US" sz="1600" b="1">
                <a:solidFill>
                  <a:srgbClr val="008000"/>
                </a:solidFill>
                <a:latin typeface="Verdana" pitchFamily="34" charset="0"/>
              </a:rPr>
              <a:t>reabastecimento contínuo entre fabricante e varejista. A gestão de estoques</a:t>
            </a:r>
          </a:p>
          <a:p>
            <a:r>
              <a:rPr lang="pt-BR" altLang="en-US" sz="1600" b="1">
                <a:solidFill>
                  <a:srgbClr val="008000"/>
                </a:solidFill>
                <a:latin typeface="Verdana" pitchFamily="34" charset="0"/>
              </a:rPr>
              <a:t>  foi tão otimizada que as fraldas passam do centro de distribuição para as</a:t>
            </a:r>
          </a:p>
          <a:p>
            <a:r>
              <a:rPr lang="pt-BR" altLang="en-US" sz="1600" b="1">
                <a:solidFill>
                  <a:srgbClr val="008000"/>
                </a:solidFill>
                <a:latin typeface="Verdana" pitchFamily="34" charset="0"/>
              </a:rPr>
              <a:t>  lojas e delas para o consumidor antes que a WM tenha de pagá-las à P&amp;G,</a:t>
            </a:r>
          </a:p>
          <a:p>
            <a:r>
              <a:rPr lang="pt-BR" altLang="en-US" sz="1600" b="1">
                <a:solidFill>
                  <a:srgbClr val="008000"/>
                </a:solidFill>
                <a:latin typeface="Verdana" pitchFamily="34" charset="0"/>
              </a:rPr>
              <a:t>   o que é feito com o dinheiro do consumidor. A WM trabalha com estoque</a:t>
            </a:r>
          </a:p>
          <a:p>
            <a:r>
              <a:rPr lang="pt-BR" altLang="en-US" sz="1600" b="1">
                <a:solidFill>
                  <a:srgbClr val="008000"/>
                </a:solidFill>
                <a:latin typeface="Verdana" pitchFamily="34" charset="0"/>
              </a:rPr>
              <a:t>     mínimo, menor capital de giro e espaço liberado. A P&amp;G tornou-se um</a:t>
            </a:r>
          </a:p>
          <a:p>
            <a:r>
              <a:rPr lang="pt-BR" altLang="en-US" sz="1600" b="1">
                <a:solidFill>
                  <a:srgbClr val="008000"/>
                </a:solidFill>
                <a:latin typeface="Verdana" pitchFamily="34" charset="0"/>
              </a:rPr>
              <a:t>  fornecedor que adiciona valor ao produto por executar todo o processo de</a:t>
            </a:r>
          </a:p>
          <a:p>
            <a:r>
              <a:rPr lang="pt-BR" altLang="en-US" sz="1600" b="1">
                <a:solidFill>
                  <a:srgbClr val="008000"/>
                </a:solidFill>
                <a:latin typeface="Verdana" pitchFamily="34" charset="0"/>
              </a:rPr>
              <a:t>    gestão de estoques. A P&amp;G ganha com o direito a espaço adicional nas</a:t>
            </a:r>
          </a:p>
          <a:p>
            <a:r>
              <a:rPr lang="pt-BR" altLang="en-US" sz="1600" b="1">
                <a:solidFill>
                  <a:srgbClr val="008000"/>
                </a:solidFill>
                <a:latin typeface="Verdana" pitchFamily="34" charset="0"/>
              </a:rPr>
              <a:t>prateleiras das lojas e por gerir sua produção e logística com mais eficiência.</a:t>
            </a:r>
          </a:p>
          <a:p>
            <a:r>
              <a:rPr lang="pt-BR" altLang="en-US" sz="1600" b="1">
                <a:solidFill>
                  <a:srgbClr val="008000"/>
                </a:solidFill>
                <a:latin typeface="Verdana" pitchFamily="34" charset="0"/>
              </a:rPr>
              <a:t>    O processo de contas a pagar é facilitado e o pedido é gerado pela P&amp;G.</a:t>
            </a:r>
          </a:p>
          <a:p>
            <a:r>
              <a:rPr lang="pt-BR" altLang="en-US" sz="1600" b="1">
                <a:solidFill>
                  <a:srgbClr val="008000"/>
                </a:solidFill>
                <a:latin typeface="Verdana" pitchFamily="34" charset="0"/>
              </a:rPr>
              <a:t>         A P&amp;G precisa de dois pontos de contato: a fatura e o pagamento.</a:t>
            </a:r>
          </a:p>
        </p:txBody>
      </p:sp>
      <p:pic>
        <p:nvPicPr>
          <p:cNvPr id="537605" name="Picture 5" descr="http://a1055.g.akamai.net/f/1055/1401/5h/search.barnesandnoble.com/gresources/bnexplorer/icon_read_chapter1.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6363" y="730250"/>
            <a:ext cx="823912" cy="722313"/>
          </a:xfrm>
          <a:prstGeom prst="rect">
            <a:avLst/>
          </a:prstGeom>
          <a:noFill/>
          <a:extLst>
            <a:ext uri="{909E8E84-426E-40DD-AFC4-6F175D3DCCD1}">
              <a14:hiddenFill xmlns:a14="http://schemas.microsoft.com/office/drawing/2010/main">
                <a:solidFill>
                  <a:srgbClr val="FFFFFF"/>
                </a:solidFill>
              </a14:hiddenFill>
            </a:ext>
          </a:extLst>
        </p:spPr>
      </p:pic>
      <p:sp>
        <p:nvSpPr>
          <p:cNvPr id="537606" name="Oval 6"/>
          <p:cNvSpPr>
            <a:spLocks noChangeArrowheads="1"/>
          </p:cNvSpPr>
          <p:nvPr/>
        </p:nvSpPr>
        <p:spPr bwMode="auto">
          <a:xfrm>
            <a:off x="7843838" y="70167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492</a:t>
            </a:r>
          </a:p>
        </p:txBody>
      </p:sp>
    </p:spTree>
    <p:extLst>
      <p:ext uri="{BB962C8B-B14F-4D97-AF65-F5344CB8AC3E}">
        <p14:creationId xmlns:p14="http://schemas.microsoft.com/office/powerpoint/2010/main" val="8542987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pt-BR" dirty="0" smtClean="0"/>
              <a:t>Tarefa adicional</a:t>
            </a:r>
            <a:endParaRPr lang="pt-BR" dirty="0"/>
          </a:p>
        </p:txBody>
      </p:sp>
      <p:sp>
        <p:nvSpPr>
          <p:cNvPr id="4" name="Subtítulo 3"/>
          <p:cNvSpPr>
            <a:spLocks noGrp="1"/>
          </p:cNvSpPr>
          <p:nvPr>
            <p:ph type="subTitle" idx="1"/>
          </p:nvPr>
        </p:nvSpPr>
        <p:spPr>
          <a:xfrm>
            <a:off x="1259632" y="4572000"/>
            <a:ext cx="5887928" cy="1066800"/>
          </a:xfrm>
        </p:spPr>
        <p:txBody>
          <a:bodyPr>
            <a:normAutofit/>
          </a:bodyPr>
          <a:lstStyle/>
          <a:p>
            <a:r>
              <a:rPr lang="pt-BR" sz="3600" i="1" dirty="0" smtClean="0"/>
              <a:t>OPCIONAL</a:t>
            </a:r>
            <a:endParaRPr lang="pt-BR" sz="3600" i="1"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77</a:t>
            </a:fld>
            <a:endParaRPr lang="en-US"/>
          </a:p>
        </p:txBody>
      </p:sp>
    </p:spTree>
    <p:extLst>
      <p:ext uri="{BB962C8B-B14F-4D97-AF65-F5344CB8AC3E}">
        <p14:creationId xmlns:p14="http://schemas.microsoft.com/office/powerpoint/2010/main" val="3609982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Visão Sistêmica/ Interdependência</a:t>
            </a:r>
            <a:endParaRPr lang="en-US" dirty="0"/>
          </a:p>
        </p:txBody>
      </p:sp>
      <p:sp>
        <p:nvSpPr>
          <p:cNvPr id="3" name="Espaço Reservado para Conteúdo 2"/>
          <p:cNvSpPr>
            <a:spLocks noGrp="1"/>
          </p:cNvSpPr>
          <p:nvPr>
            <p:ph idx="1"/>
          </p:nvPr>
        </p:nvSpPr>
        <p:spPr>
          <a:xfrm>
            <a:off x="467544" y="1700808"/>
            <a:ext cx="7620000" cy="4800600"/>
          </a:xfrm>
        </p:spPr>
        <p:txBody>
          <a:bodyPr>
            <a:normAutofit/>
          </a:bodyPr>
          <a:lstStyle/>
          <a:p>
            <a:r>
              <a:rPr lang="pt-BR" sz="2400" dirty="0"/>
              <a:t>O físico austríaco Dr. </a:t>
            </a:r>
            <a:r>
              <a:rPr lang="pt-BR" sz="2400" dirty="0" err="1"/>
              <a:t>Fritjof</a:t>
            </a:r>
            <a:r>
              <a:rPr lang="pt-BR" sz="2400" dirty="0"/>
              <a:t> Capra, autor de best-sellers como </a:t>
            </a:r>
            <a:r>
              <a:rPr lang="pt-BR" sz="2400" b="1" i="1" dirty="0"/>
              <a:t>"O Ponto de Mutação" </a:t>
            </a:r>
            <a:r>
              <a:rPr lang="pt-BR" sz="2400" dirty="0"/>
              <a:t>e "A Teia da Vida", conversou com os professores participantes do concurso cultural "Santander Práticas de Educação para </a:t>
            </a:r>
            <a:r>
              <a:rPr lang="pt-BR" sz="2400" dirty="0" smtClean="0"/>
              <a:t>Sustentabilidade. </a:t>
            </a:r>
          </a:p>
          <a:p>
            <a:endParaRPr lang="pt-BR" sz="2400" dirty="0" smtClean="0"/>
          </a:p>
          <a:p>
            <a:pPr lvl="1"/>
            <a:r>
              <a:rPr lang="pt-BR" sz="2400" dirty="0"/>
              <a:t>https://www.youtube.com/watch?v=g7sAj6RlwC0</a:t>
            </a:r>
          </a:p>
          <a:p>
            <a:pPr lvl="1"/>
            <a:r>
              <a:rPr lang="pt-BR" sz="2400" dirty="0" smtClean="0"/>
              <a:t>Confira </a:t>
            </a:r>
            <a:r>
              <a:rPr lang="pt-BR" sz="2400" dirty="0"/>
              <a:t>outros </a:t>
            </a:r>
            <a:r>
              <a:rPr lang="pt-BR" sz="2400" dirty="0" smtClean="0"/>
              <a:t>vídeos </a:t>
            </a:r>
            <a:r>
              <a:rPr lang="pt-BR" sz="2400" dirty="0"/>
              <a:t>e palestras em www.santander.com.br/sustentabilidade</a:t>
            </a:r>
            <a:endParaRPr lang="en-US" sz="24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78</a:t>
            </a:fld>
            <a:endParaRPr lang="en-US"/>
          </a:p>
        </p:txBody>
      </p:sp>
    </p:spTree>
    <p:extLst>
      <p:ext uri="{BB962C8B-B14F-4D97-AF65-F5344CB8AC3E}">
        <p14:creationId xmlns:p14="http://schemas.microsoft.com/office/powerpoint/2010/main" val="3438323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755650" y="115888"/>
            <a:ext cx="7488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pt-BR" altLang="pt-BR" sz="3200" b="1"/>
              <a:t>TGS - Teoria Geral dos Sistemas</a:t>
            </a:r>
          </a:p>
        </p:txBody>
      </p:sp>
      <p:sp>
        <p:nvSpPr>
          <p:cNvPr id="2054" name="Rectangle 6"/>
          <p:cNvSpPr>
            <a:spLocks noChangeArrowheads="1"/>
          </p:cNvSpPr>
          <p:nvPr/>
        </p:nvSpPr>
        <p:spPr bwMode="auto">
          <a:xfrm>
            <a:off x="250825" y="983525"/>
            <a:ext cx="799306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pt-PT" altLang="pt-BR" sz="2400" b="1" dirty="0">
                <a:solidFill>
                  <a:srgbClr val="FF0000"/>
                </a:solidFill>
              </a:rPr>
              <a:t>PENSAMENTO SISTÊMICO</a:t>
            </a:r>
            <a:endParaRPr lang="pt-BR" altLang="pt-BR" sz="2400" b="1" dirty="0">
              <a:solidFill>
                <a:srgbClr val="FF0000"/>
              </a:solidFill>
            </a:endParaRPr>
          </a:p>
          <a:p>
            <a:pPr marL="342900" indent="-342900" algn="just">
              <a:buFont typeface="Arial" panose="020B0604020202020204" pitchFamily="34" charset="0"/>
              <a:buChar char="•"/>
            </a:pPr>
            <a:r>
              <a:rPr lang="pt-PT" altLang="pt-BR" sz="2400" dirty="0"/>
              <a:t>A ciência do século passado adotava a modelo mecânico (clássico) como modelo do pensamento científico. Isso equivale a pensar nas coisas como mecanismos e sistemas fechados. A ciência de nossos dias adota o modelo orgânico (vivo) como modelo, o que equivale a pensar em sistemas abertos.</a:t>
            </a:r>
          </a:p>
          <a:p>
            <a:pPr algn="just"/>
            <a:endParaRPr lang="pt-BR" altLang="pt-BR" sz="2400" b="1" dirty="0"/>
          </a:p>
          <a:p>
            <a:pPr algn="just"/>
            <a:r>
              <a:rPr lang="pt-PT" altLang="pt-BR" sz="2400" b="1" dirty="0">
                <a:solidFill>
                  <a:srgbClr val="0000FF"/>
                </a:solidFill>
              </a:rPr>
              <a:t>SISTEMA</a:t>
            </a:r>
            <a:endParaRPr lang="pt-BR" altLang="pt-BR" sz="2400" b="1" dirty="0">
              <a:solidFill>
                <a:srgbClr val="0000FF"/>
              </a:solidFill>
            </a:endParaRPr>
          </a:p>
          <a:p>
            <a:pPr marL="342900" indent="-342900" algn="just">
              <a:buFont typeface="Arial" panose="020B0604020202020204" pitchFamily="34" charset="0"/>
              <a:buChar char="•"/>
            </a:pPr>
            <a:r>
              <a:rPr lang="pt-PT" altLang="pt-BR" sz="2400" dirty="0"/>
              <a:t>Sistema é um conjunto de elementos inter-relacionados</a:t>
            </a:r>
            <a:r>
              <a:rPr lang="pt-PT" altLang="pt-BR" sz="2400" dirty="0" smtClean="0"/>
              <a:t>. </a:t>
            </a:r>
            <a:r>
              <a:rPr lang="pt-PT" altLang="pt-BR" sz="2400" b="1" dirty="0" smtClean="0">
                <a:effectLst>
                  <a:outerShdw blurRad="38100" dist="38100" dir="2700000" algn="tl">
                    <a:srgbClr val="000000">
                      <a:alpha val="43137"/>
                    </a:srgbClr>
                  </a:outerShdw>
                </a:effectLst>
              </a:rPr>
              <a:t>INTERELAÇÕES ENTRE AS PARTES</a:t>
            </a:r>
            <a:endParaRPr lang="pt-PT" altLang="pt-BR" b="1" dirty="0">
              <a:effectLst>
                <a:outerShdw blurRad="38100" dist="38100" dir="2700000" algn="tl">
                  <a:srgbClr val="000000">
                    <a:alpha val="43137"/>
                  </a:srgbClr>
                </a:outerShdw>
              </a:effectLst>
            </a:endParaRPr>
          </a:p>
          <a:p>
            <a:pPr marL="342900" indent="-342900" algn="just">
              <a:buFont typeface="Arial" panose="020B0604020202020204" pitchFamily="34" charset="0"/>
              <a:buChar char="•"/>
            </a:pPr>
            <a:r>
              <a:rPr lang="pt-PT" altLang="pt-BR" sz="2400" dirty="0" smtClean="0"/>
              <a:t>Sistema </a:t>
            </a:r>
            <a:r>
              <a:rPr lang="pt-PT" altLang="pt-BR" sz="2400" dirty="0"/>
              <a:t>é um conjunto de partes interagentes e interdependentes que, conjuntamente, formam um todo unitário com determinado objetivo e efetuam determinada </a:t>
            </a:r>
            <a:r>
              <a:rPr lang="pt-PT" altLang="pt-BR" sz="2400" dirty="0" smtClean="0"/>
              <a:t>função.</a:t>
            </a:r>
            <a:endParaRPr lang="pt-PT" altLang="pt-BR" sz="2400" dirty="0"/>
          </a:p>
        </p:txBody>
      </p:sp>
    </p:spTree>
    <p:extLst>
      <p:ext uri="{BB962C8B-B14F-4D97-AF65-F5344CB8AC3E}">
        <p14:creationId xmlns:p14="http://schemas.microsoft.com/office/powerpoint/2010/main" val="19744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941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8447"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9413" name="Rectangle 5"/>
          <p:cNvSpPr>
            <a:spLocks noChangeArrowheads="1"/>
          </p:cNvSpPr>
          <p:nvPr/>
        </p:nvSpPr>
        <p:spPr bwMode="auto">
          <a:xfrm>
            <a:off x="766763" y="852488"/>
            <a:ext cx="25923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A Global Face</a:t>
            </a:r>
          </a:p>
        </p:txBody>
      </p:sp>
      <p:pic>
        <p:nvPicPr>
          <p:cNvPr id="529414" name="Picture 6" descr="http://a1055.g.akamai.net/f/1055/1401/5h/search.barnesandnoble.com/gresources/bnexplorer/icon_read_review1.gif"/>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29415" name="Oval 7"/>
          <p:cNvSpPr>
            <a:spLocks noChangeArrowheads="1"/>
          </p:cNvSpPr>
          <p:nvPr/>
        </p:nvSpPr>
        <p:spPr bwMode="auto">
          <a:xfrm>
            <a:off x="7831138"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482</a:t>
            </a:r>
          </a:p>
        </p:txBody>
      </p:sp>
      <p:sp>
        <p:nvSpPr>
          <p:cNvPr id="529416" name="Text Box 8"/>
          <p:cNvSpPr txBox="1">
            <a:spLocks noChangeArrowheads="1"/>
          </p:cNvSpPr>
          <p:nvPr/>
        </p:nvSpPr>
        <p:spPr bwMode="auto">
          <a:xfrm>
            <a:off x="436563" y="2041525"/>
            <a:ext cx="8304212"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Meditando a respeito de sua empresa, a Global Face,</a:t>
            </a:r>
          </a:p>
          <a:p>
            <a:r>
              <a:rPr lang="pt-BR" altLang="en-US" sz="2000">
                <a:solidFill>
                  <a:srgbClr val="FF3300"/>
                </a:solidFill>
                <a:latin typeface="Verdana" pitchFamily="34" charset="0"/>
              </a:rPr>
              <a:t>    Waldomiro Pena começou a pensar em uma nova forma de</a:t>
            </a:r>
          </a:p>
          <a:p>
            <a:r>
              <a:rPr lang="pt-BR" altLang="en-US" sz="2000">
                <a:solidFill>
                  <a:srgbClr val="FF3300"/>
                </a:solidFill>
                <a:latin typeface="Verdana" pitchFamily="34" charset="0"/>
              </a:rPr>
              <a:t>       gestão dos seus negócios. A Global Face tinha passado</a:t>
            </a:r>
          </a:p>
          <a:p>
            <a:r>
              <a:rPr lang="pt-BR" altLang="en-US" sz="2000">
                <a:solidFill>
                  <a:srgbClr val="FF3300"/>
                </a:solidFill>
                <a:latin typeface="Verdana" pitchFamily="34" charset="0"/>
              </a:rPr>
              <a:t> por várias mudanças de produtos e serviços, novas exigências</a:t>
            </a:r>
          </a:p>
          <a:p>
            <a:r>
              <a:rPr lang="pt-BR" altLang="en-US" sz="2000">
                <a:solidFill>
                  <a:srgbClr val="FF3300"/>
                </a:solidFill>
                <a:latin typeface="Verdana" pitchFamily="34" charset="0"/>
              </a:rPr>
              <a:t>          de clientes, alterações na legislação e nas políticas</a:t>
            </a:r>
          </a:p>
          <a:p>
            <a:r>
              <a:rPr lang="pt-BR" altLang="en-US" sz="2000">
                <a:solidFill>
                  <a:srgbClr val="FF3300"/>
                </a:solidFill>
                <a:latin typeface="Verdana" pitchFamily="34" charset="0"/>
              </a:rPr>
              <a:t>           governamentais e agora, a globalização e o forte</a:t>
            </a:r>
          </a:p>
          <a:p>
            <a:r>
              <a:rPr lang="pt-BR" altLang="en-US" sz="2000">
                <a:solidFill>
                  <a:srgbClr val="FF3300"/>
                </a:solidFill>
                <a:latin typeface="Verdana" pitchFamily="34" charset="0"/>
              </a:rPr>
              <a:t>    desenvolvimento tecnológico que envelhece rapidamente</a:t>
            </a:r>
          </a:p>
          <a:p>
            <a:r>
              <a:rPr lang="pt-BR" altLang="en-US" sz="2000">
                <a:solidFill>
                  <a:srgbClr val="FF3300"/>
                </a:solidFill>
                <a:latin typeface="Verdana" pitchFamily="34" charset="0"/>
              </a:rPr>
              <a:t>qualquer produto e o torna obsoleto em questão de momentos.</a:t>
            </a:r>
          </a:p>
          <a:p>
            <a:r>
              <a:rPr lang="pt-BR" altLang="en-US" sz="2000">
                <a:solidFill>
                  <a:srgbClr val="FF3300"/>
                </a:solidFill>
                <a:latin typeface="Verdana" pitchFamily="34" charset="0"/>
              </a:rPr>
              <a:t>  A Global Face passara por tudo isso e continuava firme. Mas</a:t>
            </a:r>
          </a:p>
          <a:p>
            <a:r>
              <a:rPr lang="pt-BR" altLang="en-US" sz="2000">
                <a:solidFill>
                  <a:srgbClr val="FF3300"/>
                </a:solidFill>
                <a:latin typeface="Verdana" pitchFamily="34" charset="0"/>
              </a:rPr>
              <a:t> perdera terreno para empresas concorrentes. Waldomiro acha</a:t>
            </a:r>
          </a:p>
          <a:p>
            <a:r>
              <a:rPr lang="pt-BR" altLang="en-US" sz="2000">
                <a:solidFill>
                  <a:srgbClr val="FF3300"/>
                </a:solidFill>
                <a:latin typeface="Verdana" pitchFamily="34" charset="0"/>
              </a:rPr>
              <a:t>  que a empresa poderia ser mais sensitiva ao mercado e mais</a:t>
            </a:r>
          </a:p>
          <a:p>
            <a:r>
              <a:rPr lang="pt-BR" altLang="en-US" sz="2000">
                <a:solidFill>
                  <a:srgbClr val="FF3300"/>
                </a:solidFill>
                <a:latin typeface="Verdana" pitchFamily="34" charset="0"/>
              </a:rPr>
              <a:t>	          aberta para o ambiente de negócios. </a:t>
            </a:r>
          </a:p>
          <a:p>
            <a:r>
              <a:rPr lang="pt-BR" altLang="en-US" sz="2000">
                <a:solidFill>
                  <a:srgbClr val="FF3300"/>
                </a:solidFill>
                <a:latin typeface="Verdana" pitchFamily="34" charset="0"/>
              </a:rPr>
              <a:t>         Quais as sugestões que você daria a Waldomiro a </a:t>
            </a:r>
          </a:p>
          <a:p>
            <a:r>
              <a:rPr lang="pt-BR" altLang="en-US" sz="2000">
                <a:solidFill>
                  <a:srgbClr val="FF3300"/>
                </a:solidFill>
                <a:latin typeface="Verdana" pitchFamily="34" charset="0"/>
              </a:rPr>
              <a:t>		        respeito da Global Face?</a:t>
            </a:r>
          </a:p>
        </p:txBody>
      </p:sp>
    </p:spTree>
    <p:extLst>
      <p:ext uri="{BB962C8B-B14F-4D97-AF65-F5344CB8AC3E}">
        <p14:creationId xmlns:p14="http://schemas.microsoft.com/office/powerpoint/2010/main" val="38597557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Adjacê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5134</TotalTime>
  <Words>4424</Words>
  <Application>Microsoft Office PowerPoint</Application>
  <PresentationFormat>Apresentação na tela (4:3)</PresentationFormat>
  <Paragraphs>693</Paragraphs>
  <Slides>78</Slides>
  <Notes>2</Notes>
  <HiddenSlides>3</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2</vt:i4>
      </vt:variant>
      <vt:variant>
        <vt:lpstr>Títulos de slides</vt:lpstr>
      </vt:variant>
      <vt:variant>
        <vt:i4>78</vt:i4>
      </vt:variant>
    </vt:vector>
  </HeadingPairs>
  <TitlesOfParts>
    <vt:vector size="89" baseType="lpstr">
      <vt:lpstr>Arial</vt:lpstr>
      <vt:lpstr>Arial Narrow</vt:lpstr>
      <vt:lpstr>Calibri</vt:lpstr>
      <vt:lpstr>Cambria</vt:lpstr>
      <vt:lpstr>Tahoma</vt:lpstr>
      <vt:lpstr>Times New Roman</vt:lpstr>
      <vt:lpstr>Verdana</vt:lpstr>
      <vt:lpstr>Wingdings</vt:lpstr>
      <vt:lpstr>Adjacência</vt:lpstr>
      <vt:lpstr>Photo Editor Photo</vt:lpstr>
      <vt:lpstr>MS_ClipArt_Gallery.5</vt:lpstr>
      <vt:lpstr>Organização do trabalho VEJA O CALENDÁRIO DE APRESENTAÇÕES</vt:lpstr>
      <vt:lpstr>Aula: TGA Teoria dos Sistemas</vt:lpstr>
      <vt:lpstr>LIVRO TEXTO</vt:lpstr>
      <vt:lpstr>Apresentação do PowerPoint</vt:lpstr>
      <vt:lpstr>Apresentação do PowerPoint</vt:lpstr>
      <vt:lpstr>Principais abordagens da TGA</vt:lpstr>
      <vt:lpstr>Apresentação do PowerPoint</vt:lpstr>
      <vt:lpstr>Apresentação do PowerPoint</vt:lpstr>
      <vt:lpstr>Apresentação do PowerPoint</vt:lpstr>
      <vt:lpstr>Visão sistêmica</vt:lpstr>
      <vt:lpstr>VER A TGA - SISTEMAS</vt:lpstr>
      <vt:lpstr>Apresentação do PowerPoint</vt:lpstr>
      <vt:lpstr>Apresentação do PowerPoint</vt:lpstr>
      <vt:lpstr>Apresentação do PowerPoint</vt:lpstr>
      <vt:lpstr>Apresentação do PowerPoint</vt:lpstr>
      <vt:lpstr>Apresentação do PowerPoint</vt:lpstr>
      <vt:lpstr>Teoria de Sistemas  (Ampliando as Fronteiras da Empresa)</vt:lpstr>
      <vt:lpstr>Origem da Teoria de Sistemas</vt:lpstr>
      <vt:lpstr>Apresentação do PowerPoint</vt:lpstr>
      <vt:lpstr>Definição de Sistema </vt:lpstr>
      <vt:lpstr>TGS fundamenta-se em três premissas básicas: </vt:lpstr>
      <vt:lpstr>Apresentação do PowerPoint</vt:lpstr>
      <vt:lpstr>Apresentação do PowerPoint</vt:lpstr>
      <vt:lpstr>Apresentação do PowerPoint</vt:lpstr>
      <vt:lpstr>Apresentação do PowerPoint</vt:lpstr>
      <vt:lpstr>A Organização como um sistema aberto:</vt:lpstr>
      <vt:lpstr>Apresentação do PowerPoint</vt:lpstr>
      <vt:lpstr>Apresentação do PowerPoint</vt:lpstr>
      <vt:lpstr>Apresentação do PowerPoint</vt:lpstr>
      <vt:lpstr>Apresentação do PowerPoint</vt:lpstr>
      <vt:lpstr>Apresentação do PowerPoint</vt:lpstr>
      <vt:lpstr>Características das Organizações como Sistemas Abertos: os sistemas abertos trocam energia e informação com seus ambientes e são por eles influenciados. </vt:lpstr>
      <vt:lpstr>Parâmetros dos Sistemas</vt:lpstr>
      <vt:lpstr>Características das Organizações como Sistemas Abertos</vt:lpstr>
      <vt:lpstr>Características das Organizações como Sistemas Abertos</vt:lpstr>
      <vt:lpstr>Características das Organizações como Sistemas Abertos</vt:lpstr>
      <vt:lpstr>CONCEITO MODERNO DE EQUILIBRIO</vt:lpstr>
      <vt:lpstr>Apresentação do PowerPoint</vt:lpstr>
      <vt:lpstr>ENTROPIA</vt:lpstr>
      <vt:lpstr>Contribuições da Teria de Sistemas</vt:lpstr>
      <vt:lpstr>Apresentação do PowerPoint</vt:lpstr>
      <vt:lpstr>Apresentação do PowerPoint</vt:lpstr>
      <vt:lpstr>Apresentação do PowerPoint</vt:lpstr>
      <vt:lpstr>Apresentação do PowerPoint</vt:lpstr>
      <vt:lpstr>Principais representantes e suas contribuições </vt:lpstr>
      <vt:lpstr>Apresentação do PowerPoint</vt:lpstr>
      <vt:lpstr>Apresentação do PowerPoint</vt:lpstr>
      <vt:lpstr>Apresentação do PowerPoint</vt:lpstr>
      <vt:lpstr>Apresentação do PowerPoint</vt:lpstr>
      <vt:lpstr>Apresentação do PowerPoint</vt:lpstr>
      <vt:lpstr>Apresentação do PowerPoint</vt:lpstr>
      <vt:lpstr>Decorrências para a administração atual </vt:lpstr>
      <vt:lpstr>Apresentação do PowerPoint</vt:lpstr>
      <vt:lpstr>Apresentação do PowerPoint</vt:lpstr>
      <vt:lpstr>Stakeholders</vt:lpstr>
      <vt:lpstr>Stakeholders</vt:lpstr>
      <vt:lpstr>Apresentação do PowerPoint</vt:lpstr>
      <vt:lpstr>Apresentação do PowerPoint</vt:lpstr>
      <vt:lpstr>Apresentação do PowerPoint</vt:lpstr>
      <vt:lpstr>Visão de Stakeholders – Caso da Unilever</vt:lpstr>
      <vt:lpstr>Caso da Unilever na Índia</vt:lpstr>
      <vt:lpstr>Apresentação do PowerPoint</vt:lpstr>
      <vt:lpstr>Debate</vt:lpstr>
      <vt:lpstr>DISCUSSÃO EM AULA 05/10 </vt:lpstr>
      <vt:lpstr>Próxima aula</vt:lpstr>
      <vt:lpstr>Apresentação do PowerPoint</vt:lpstr>
      <vt:lpstr>Apresentação do PowerPoint</vt:lpstr>
      <vt:lpstr>Apresentação do PowerPoint</vt:lpstr>
      <vt:lpstr>Apresentação do PowerPoint</vt:lpstr>
      <vt:lpstr>Apresentação do PowerPoint</vt:lpstr>
      <vt:lpstr>Outros exercícios</vt:lpstr>
      <vt:lpstr>Apresentação do PowerPoint</vt:lpstr>
      <vt:lpstr>Apresentação do PowerPoint</vt:lpstr>
      <vt:lpstr>Apresentação do PowerPoint</vt:lpstr>
      <vt:lpstr>Apresentação do PowerPoint</vt:lpstr>
      <vt:lpstr>Apresentação do PowerPoint</vt:lpstr>
      <vt:lpstr>Tarefa adicional</vt:lpstr>
      <vt:lpstr>Visão Sistêmica/ Interdependência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EVOLUÇÃO E CORRENTES DE PENSAMENTO DA ADMINISTRAÇÃO</dc:title>
  <dc:creator>Margarete Boteon</dc:creator>
  <cp:lastModifiedBy>Margarete Boteon</cp:lastModifiedBy>
  <cp:revision>262</cp:revision>
  <cp:lastPrinted>2016-09-30T18:12:54Z</cp:lastPrinted>
  <dcterms:created xsi:type="dcterms:W3CDTF">2012-04-16T13:23:39Z</dcterms:created>
  <dcterms:modified xsi:type="dcterms:W3CDTF">2018-10-05T14:08:02Z</dcterms:modified>
</cp:coreProperties>
</file>