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0" r:id="rId7"/>
    <p:sldId id="268" r:id="rId8"/>
    <p:sldId id="269" r:id="rId9"/>
    <p:sldId id="265" r:id="rId10"/>
    <p:sldId id="258" r:id="rId11"/>
    <p:sldId id="271" r:id="rId12"/>
    <p:sldId id="273" r:id="rId13"/>
    <p:sldId id="275" r:id="rId14"/>
    <p:sldId id="274" r:id="rId15"/>
    <p:sldId id="280" r:id="rId16"/>
    <p:sldId id="291" r:id="rId17"/>
    <p:sldId id="292" r:id="rId18"/>
    <p:sldId id="266" r:id="rId19"/>
    <p:sldId id="276" r:id="rId20"/>
    <p:sldId id="279" r:id="rId21"/>
    <p:sldId id="290" r:id="rId22"/>
    <p:sldId id="301" r:id="rId23"/>
    <p:sldId id="300" r:id="rId24"/>
    <p:sldId id="299" r:id="rId25"/>
    <p:sldId id="283" r:id="rId26"/>
    <p:sldId id="293" r:id="rId27"/>
    <p:sldId id="289" r:id="rId28"/>
    <p:sldId id="288" r:id="rId29"/>
    <p:sldId id="294" r:id="rId30"/>
    <p:sldId id="286" r:id="rId31"/>
    <p:sldId id="298" r:id="rId32"/>
    <p:sldId id="282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4074-DDDD-455C-B1A6-88D3C11D2C50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7937-63CA-4CF8-92B3-6265FAF15D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>
            <a:normAutofit/>
          </a:bodyPr>
          <a:lstStyle/>
          <a:p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Gestação</a:t>
            </a:r>
            <a:endParaRPr lang="pt-BR" sz="8000" dirty="0">
              <a:solidFill>
                <a:schemeClr val="accent2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84168" y="5445224"/>
            <a:ext cx="2880320" cy="1224136"/>
          </a:xfrm>
        </p:spPr>
        <p:txBody>
          <a:bodyPr/>
          <a:lstStyle/>
          <a:p>
            <a:pPr algn="r"/>
            <a:r>
              <a:rPr lang="pt-BR" sz="2800" dirty="0" smtClean="0">
                <a:solidFill>
                  <a:schemeClr val="tx1"/>
                </a:solidFill>
              </a:rPr>
              <a:t>Bruna Dias Alonso</a:t>
            </a:r>
          </a:p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Obstetriz pela EACH/USP</a:t>
            </a:r>
          </a:p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Mestranda pela FSP/USP</a:t>
            </a:r>
            <a:endParaRPr lang="pt-BR" sz="1800" dirty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79512" y="3068960"/>
            <a:ext cx="8775920" cy="2088232"/>
            <a:chOff x="49538" y="548680"/>
            <a:chExt cx="8775920" cy="2088232"/>
          </a:xfrm>
        </p:grpSpPr>
        <p:pic>
          <p:nvPicPr>
            <p:cNvPr id="5" name="Espaço Reservado para Conteúdo 3" descr="Gestação fotos sequenciadas.jpg"/>
            <p:cNvPicPr>
              <a:picLocks noChangeAspect="1"/>
            </p:cNvPicPr>
            <p:nvPr/>
          </p:nvPicPr>
          <p:blipFill>
            <a:blip r:embed="rId2" cstate="print"/>
            <a:srcRect b="53636"/>
            <a:stretch>
              <a:fillRect/>
            </a:stretch>
          </p:blipFill>
          <p:spPr>
            <a:xfrm>
              <a:off x="49538" y="557262"/>
              <a:ext cx="5314550" cy="2079650"/>
            </a:xfrm>
            <a:prstGeom prst="rect">
              <a:avLst/>
            </a:prstGeom>
          </p:spPr>
        </p:pic>
        <p:pic>
          <p:nvPicPr>
            <p:cNvPr id="6" name="Espaço Reservado para Conteúdo 3" descr="Gestação fotos sequenciadas.jpg"/>
            <p:cNvPicPr>
              <a:picLocks noChangeAspect="1"/>
            </p:cNvPicPr>
            <p:nvPr/>
          </p:nvPicPr>
          <p:blipFill>
            <a:blip r:embed="rId2" cstate="print"/>
            <a:srcRect t="48155" r="27320"/>
            <a:stretch>
              <a:fillRect/>
            </a:stretch>
          </p:blipFill>
          <p:spPr>
            <a:xfrm>
              <a:off x="5364088" y="548680"/>
              <a:ext cx="3461370" cy="2083916"/>
            </a:xfrm>
            <a:prstGeom prst="rect">
              <a:avLst/>
            </a:prstGeom>
          </p:spPr>
        </p:pic>
      </p:grpSp>
      <p:sp>
        <p:nvSpPr>
          <p:cNvPr id="7" name="Subtítulo 2"/>
          <p:cNvSpPr txBox="1">
            <a:spLocks/>
          </p:cNvSpPr>
          <p:nvPr/>
        </p:nvSpPr>
        <p:spPr>
          <a:xfrm>
            <a:off x="323528" y="260648"/>
            <a:ext cx="842493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Universidade de São Paulo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Faculdade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Saúde Pública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baseline="0" dirty="0" smtClean="0"/>
              <a:t>Departamento</a:t>
            </a:r>
            <a:r>
              <a:rPr lang="pt-BR" dirty="0" smtClean="0"/>
              <a:t> de Saúde Materno-Infantil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lacenta com membra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4637"/>
            <a:ext cx="4896544" cy="652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centa face mate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0684"/>
            <a:ext cx="8424936" cy="631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centa face fe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201" y="116632"/>
            <a:ext cx="6698175" cy="6642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rtérias e veia umbil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2811"/>
            <a:ext cx="8568952" cy="641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centas - PN gêmeos 1o. cefálico e 2o. pélv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04448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“Será que estou grávida?”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Evidências presuntivas: </a:t>
            </a:r>
          </a:p>
          <a:p>
            <a:pPr algn="just">
              <a:buNone/>
            </a:pPr>
            <a:r>
              <a:rPr lang="pt-BR" dirty="0"/>
              <a:t> </a:t>
            </a:r>
            <a:r>
              <a:rPr lang="pt-BR" dirty="0" smtClean="0"/>
              <a:t>	</a:t>
            </a:r>
            <a:r>
              <a:rPr lang="pt-BR" sz="2000" dirty="0" smtClean="0"/>
              <a:t>- Náuseas com ou sem vômitos</a:t>
            </a:r>
          </a:p>
          <a:p>
            <a:pPr algn="just">
              <a:buNone/>
            </a:pPr>
            <a:r>
              <a:rPr lang="pt-BR" sz="2000" dirty="0" smtClean="0"/>
              <a:t>	- Distúrbios de micção</a:t>
            </a:r>
          </a:p>
          <a:p>
            <a:pPr algn="just">
              <a:buNone/>
            </a:pPr>
            <a:r>
              <a:rPr lang="pt-BR" sz="2000" dirty="0" smtClean="0"/>
              <a:t>	- Fadiga/sono excessivo</a:t>
            </a:r>
          </a:p>
          <a:p>
            <a:pPr algn="just">
              <a:buNone/>
            </a:pPr>
            <a:r>
              <a:rPr lang="pt-BR" sz="2000" dirty="0" smtClean="0"/>
              <a:t>	- Percepção de movimento fetal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Ausência de menstruação</a:t>
            </a:r>
          </a:p>
          <a:p>
            <a:pPr algn="just">
              <a:buNone/>
            </a:pPr>
            <a:r>
              <a:rPr lang="pt-BR" sz="2000" dirty="0" smtClean="0"/>
              <a:t>	- Alteração do muco cervical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Alterações nas mamas</a:t>
            </a:r>
          </a:p>
          <a:p>
            <a:pPr algn="just">
              <a:buNone/>
            </a:pPr>
            <a:r>
              <a:rPr lang="pt-BR" sz="2000" dirty="0" smtClean="0"/>
              <a:t>	- Alteração da cor da mucosa vaginal</a:t>
            </a:r>
          </a:p>
          <a:p>
            <a:pPr algn="just">
              <a:buNone/>
            </a:pPr>
            <a:r>
              <a:rPr lang="pt-BR" sz="2000" dirty="0" smtClean="0"/>
              <a:t>	- Aumento da pigmentação cutânea e surgimento de estrias abdominais</a:t>
            </a:r>
          </a:p>
          <a:p>
            <a:pPr algn="just">
              <a:buNone/>
            </a:pPr>
            <a:endParaRPr lang="pt-BR" sz="2000" dirty="0"/>
          </a:p>
        </p:txBody>
      </p:sp>
      <p:sp>
        <p:nvSpPr>
          <p:cNvPr id="4" name="Estrela de 5 pontas 3"/>
          <p:cNvSpPr/>
          <p:nvPr/>
        </p:nvSpPr>
        <p:spPr>
          <a:xfrm>
            <a:off x="8604448" y="116632"/>
            <a:ext cx="395536" cy="36004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“Será que estou grávida?”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Evidências prováveis: </a:t>
            </a:r>
            <a:endParaRPr lang="pt-BR" sz="2800" dirty="0"/>
          </a:p>
          <a:p>
            <a:pPr algn="just">
              <a:buNone/>
            </a:pPr>
            <a:r>
              <a:rPr lang="pt-BR" sz="2000" dirty="0" smtClean="0"/>
              <a:t>	- Aumento do abdome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Alteração no tamanho, formato e consistência do útero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Alterações na cérvice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Contrações de </a:t>
            </a:r>
            <a:r>
              <a:rPr lang="pt-BR" sz="2000" dirty="0"/>
              <a:t>B</a:t>
            </a:r>
            <a:r>
              <a:rPr lang="pt-BR" sz="2000" dirty="0" smtClean="0"/>
              <a:t>raxton Hicks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Rechaço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Delimitação do feto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</a:t>
            </a:r>
            <a:r>
              <a:rPr lang="pt-BR" sz="2000" dirty="0"/>
              <a:t>T</a:t>
            </a:r>
            <a:r>
              <a:rPr lang="pt-BR" sz="2000" dirty="0" smtClean="0"/>
              <a:t>estes hormonais da gravidez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  <a:p>
            <a:pPr algn="r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</p:txBody>
      </p:sp>
      <p:sp>
        <p:nvSpPr>
          <p:cNvPr id="4" name="Estrela de 5 pontas 3"/>
          <p:cNvSpPr/>
          <p:nvPr/>
        </p:nvSpPr>
        <p:spPr>
          <a:xfrm>
            <a:off x="8604448" y="116632"/>
            <a:ext cx="395536" cy="36004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4"/>
          <p:cNvSpPr/>
          <p:nvPr/>
        </p:nvSpPr>
        <p:spPr>
          <a:xfrm>
            <a:off x="8028384" y="116632"/>
            <a:ext cx="395536" cy="36004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“Será que estou grávida?”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Evidências positivas: </a:t>
            </a:r>
            <a:endParaRPr lang="pt-BR" sz="2800" dirty="0"/>
          </a:p>
          <a:p>
            <a:pPr algn="just">
              <a:buNone/>
            </a:pPr>
            <a:r>
              <a:rPr lang="pt-BR" sz="2000" dirty="0" smtClean="0"/>
              <a:t>	- Indicação de atividade cardíaca fetal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Percepção dos movimento fetais</a:t>
            </a:r>
          </a:p>
          <a:p>
            <a:pPr algn="just">
              <a:buNone/>
            </a:pPr>
            <a:r>
              <a:rPr lang="pt-BR" sz="2000" dirty="0"/>
              <a:t>	</a:t>
            </a:r>
            <a:r>
              <a:rPr lang="pt-BR" sz="2000" dirty="0" smtClean="0"/>
              <a:t>- Reconhecimento ultrassonográfico da gravidez</a:t>
            </a:r>
          </a:p>
          <a:p>
            <a:pPr algn="r">
              <a:buNone/>
            </a:pPr>
            <a:endParaRPr lang="pt-BR" sz="2000" dirty="0" smtClean="0"/>
          </a:p>
          <a:p>
            <a:pPr algn="r">
              <a:buNone/>
            </a:pPr>
            <a:endParaRPr lang="pt-BR" sz="2000" dirty="0"/>
          </a:p>
          <a:p>
            <a:pPr algn="r">
              <a:buNone/>
            </a:pPr>
            <a:endParaRPr lang="pt-BR" sz="2000" dirty="0" smtClean="0"/>
          </a:p>
          <a:p>
            <a:pPr algn="r">
              <a:buNone/>
            </a:pPr>
            <a:endParaRPr lang="pt-BR" sz="2000" dirty="0"/>
          </a:p>
          <a:p>
            <a:pPr algn="r">
              <a:buNone/>
            </a:pPr>
            <a:endParaRPr lang="pt-BR" sz="2000" dirty="0" smtClean="0"/>
          </a:p>
          <a:p>
            <a:pPr algn="r">
              <a:buNone/>
            </a:pPr>
            <a:endParaRPr lang="pt-BR" sz="2000" dirty="0"/>
          </a:p>
          <a:p>
            <a:pPr algn="r">
              <a:buNone/>
            </a:pPr>
            <a:endParaRPr lang="pt-BR" sz="2000" dirty="0" smtClean="0"/>
          </a:p>
          <a:p>
            <a:pPr algn="r">
              <a:buNone/>
            </a:pPr>
            <a:endParaRPr lang="pt-BR" sz="2000" dirty="0" smtClean="0"/>
          </a:p>
          <a:p>
            <a:pPr algn="r">
              <a:buNone/>
            </a:pPr>
            <a:endParaRPr lang="pt-BR" sz="2000" dirty="0" smtClean="0"/>
          </a:p>
          <a:p>
            <a:pPr algn="r">
              <a:buNone/>
            </a:pPr>
            <a:endParaRPr lang="pt-BR" sz="2000" dirty="0" smtClean="0"/>
          </a:p>
          <a:p>
            <a:pPr algn="just"/>
            <a:endParaRPr lang="pt-BR" dirty="0" smtClean="0"/>
          </a:p>
        </p:txBody>
      </p:sp>
      <p:sp>
        <p:nvSpPr>
          <p:cNvPr id="4" name="Estrela de 5 pontas 3"/>
          <p:cNvSpPr/>
          <p:nvPr/>
        </p:nvSpPr>
        <p:spPr>
          <a:xfrm>
            <a:off x="8604448" y="116632"/>
            <a:ext cx="395536" cy="36004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4"/>
          <p:cNvSpPr/>
          <p:nvPr/>
        </p:nvSpPr>
        <p:spPr>
          <a:xfrm>
            <a:off x="7596336" y="116632"/>
            <a:ext cx="395536" cy="36004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8100392" y="116632"/>
            <a:ext cx="395536" cy="36004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Adaptações e modificações no organismo da mulher</a:t>
            </a:r>
            <a:endParaRPr lang="pt-BR" b="1" dirty="0"/>
          </a:p>
        </p:txBody>
      </p:sp>
      <p:pic>
        <p:nvPicPr>
          <p:cNvPr id="4" name="Espaço Reservado para Conteúdo 3" descr="Gestação fotos sequenciad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001738"/>
            <a:ext cx="4762500" cy="401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pt-BR" sz="3000" dirty="0" smtClean="0"/>
              <a:t>Hormonais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pt-BR" dirty="0"/>
              <a:t>	</a:t>
            </a:r>
            <a:r>
              <a:rPr lang="pt-BR" sz="2200" dirty="0" smtClean="0"/>
              <a:t>- </a:t>
            </a:r>
            <a:r>
              <a:rPr lang="pt-BR" sz="2200" dirty="0"/>
              <a:t>P</a:t>
            </a:r>
            <a:r>
              <a:rPr lang="pt-BR" sz="2200" dirty="0" smtClean="0"/>
              <a:t>rogesterona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pt-BR" sz="2200" dirty="0" smtClean="0"/>
              <a:t>	- </a:t>
            </a:r>
            <a:r>
              <a:rPr lang="pt-BR" sz="2200" dirty="0" err="1" smtClean="0"/>
              <a:t>hCG</a:t>
            </a:r>
            <a:endParaRPr lang="pt-BR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r>
              <a:rPr lang="pt-BR" sz="2200" dirty="0"/>
              <a:t>	</a:t>
            </a:r>
            <a:r>
              <a:rPr lang="pt-BR" sz="2200" dirty="0" smtClean="0"/>
              <a:t>- </a:t>
            </a:r>
            <a:r>
              <a:rPr lang="pt-BR" sz="2200" dirty="0" err="1" smtClean="0"/>
              <a:t>Relaxina</a:t>
            </a:r>
            <a:r>
              <a:rPr lang="pt-BR" sz="220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None/>
            </a:pPr>
            <a:endParaRPr lang="pt-BR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pt-BR" sz="3000" dirty="0" smtClean="0"/>
              <a:t>Imunológicas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pt-BR" sz="2400" dirty="0"/>
              <a:t>	</a:t>
            </a:r>
            <a:r>
              <a:rPr lang="pt-BR" sz="2200" dirty="0" smtClean="0"/>
              <a:t>- Condição de imunossupressão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endParaRPr lang="pt-BR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pt-BR" sz="3000" dirty="0" smtClean="0"/>
              <a:t>Anatômico-fisiológicas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pt-BR" sz="2200" dirty="0"/>
              <a:t>	</a:t>
            </a:r>
            <a:r>
              <a:rPr lang="pt-BR" sz="2200" dirty="0" smtClean="0"/>
              <a:t>- Volume uterino (feto, placenta, líquido amniótico, cordão)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pt-BR" sz="2200" dirty="0"/>
              <a:t>	</a:t>
            </a:r>
            <a:r>
              <a:rPr lang="pt-BR" sz="2200" dirty="0" smtClean="0"/>
              <a:t>- Mudança de eixo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pt-BR" sz="2200" dirty="0"/>
              <a:t>	</a:t>
            </a:r>
            <a:r>
              <a:rPr lang="pt-BR" sz="2200" dirty="0" smtClean="0"/>
              <a:t>- Compressão de órgãos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pt-BR" sz="2200" dirty="0"/>
              <a:t>	</a:t>
            </a:r>
            <a:r>
              <a:rPr lang="pt-BR" sz="2200" dirty="0" smtClean="0"/>
              <a:t>- Aumento da volemia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endParaRPr lang="pt-BR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pt-BR" sz="3000" dirty="0" smtClean="0"/>
              <a:t>Metabólicas/Nutricionais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200" b="1" dirty="0" smtClean="0"/>
              <a:t>Perguntas norteadoras</a:t>
            </a:r>
            <a:endParaRPr lang="pt-BR" sz="4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 smtClean="0"/>
              <a:t>Qual é a duração, em semanas, da gestação?</a:t>
            </a:r>
          </a:p>
          <a:p>
            <a:pPr algn="just">
              <a:buNone/>
            </a:pPr>
            <a:endParaRPr lang="pt-BR" sz="3000" dirty="0" smtClean="0"/>
          </a:p>
          <a:p>
            <a:pPr algn="just"/>
            <a:r>
              <a:rPr lang="pt-BR" sz="3000" dirty="0" smtClean="0"/>
              <a:t>Descreva duas modificações ou alterações que o organismo da mulher sofre durante a gestação.</a:t>
            </a:r>
          </a:p>
          <a:p>
            <a:pPr algn="just">
              <a:buNone/>
            </a:pPr>
            <a:endParaRPr lang="pt-BR" sz="3000" dirty="0" smtClean="0"/>
          </a:p>
          <a:p>
            <a:pPr algn="just"/>
            <a:r>
              <a:rPr lang="pt-BR" sz="3000" dirty="0" smtClean="0"/>
              <a:t>Cite e caracterize três modelos de assistência pré-natal.</a:t>
            </a:r>
          </a:p>
          <a:p>
            <a:pPr algn="just">
              <a:buNone/>
            </a:pPr>
            <a:endParaRPr lang="pt-BR" sz="3000" dirty="0" smtClean="0"/>
          </a:p>
          <a:p>
            <a:pPr algn="just"/>
            <a:r>
              <a:rPr lang="pt-BR" sz="3000" dirty="0" smtClean="0"/>
              <a:t>Cite as quatro intercorrências mais comuns durante a gestação.</a:t>
            </a:r>
          </a:p>
          <a:p>
            <a:pPr>
              <a:buNone/>
            </a:pPr>
            <a:endParaRPr lang="pt-BR" dirty="0" smtClean="0">
              <a:solidFill>
                <a:srgbClr val="C00000"/>
              </a:solidFill>
            </a:endParaRPr>
          </a:p>
          <a:p>
            <a:endParaRPr lang="pt-B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Assistência pré-natal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Consultas</a:t>
            </a:r>
          </a:p>
          <a:p>
            <a:pPr>
              <a:buNone/>
            </a:pPr>
            <a:r>
              <a:rPr lang="pt-BR" sz="2000" dirty="0"/>
              <a:t>	</a:t>
            </a:r>
            <a:r>
              <a:rPr lang="pt-BR" sz="2000" dirty="0" smtClean="0"/>
              <a:t>- Quantidade </a:t>
            </a:r>
            <a:r>
              <a:rPr lang="pt-BR" sz="2000" i="1" dirty="0" smtClean="0"/>
              <a:t>versus</a:t>
            </a:r>
            <a:r>
              <a:rPr lang="pt-BR" sz="2000" dirty="0" smtClean="0"/>
              <a:t> qualidade</a:t>
            </a:r>
          </a:p>
          <a:p>
            <a:pPr>
              <a:buNone/>
            </a:pPr>
            <a:r>
              <a:rPr lang="pt-BR" sz="2000" dirty="0" smtClean="0"/>
              <a:t>	- Atenção biopsicossocial</a:t>
            </a:r>
          </a:p>
          <a:p>
            <a:pPr>
              <a:buNone/>
            </a:pPr>
            <a:r>
              <a:rPr lang="pt-BR" sz="2000" dirty="0"/>
              <a:t>	</a:t>
            </a:r>
            <a:r>
              <a:rPr lang="pt-BR" sz="2000" dirty="0" smtClean="0"/>
              <a:t>- Profissionais habilitados em oferecer a assistência pré-natal</a:t>
            </a:r>
          </a:p>
          <a:p>
            <a:pPr>
              <a:buNone/>
            </a:pPr>
            <a:r>
              <a:rPr lang="pt-BR" sz="2000" dirty="0"/>
              <a:t>	</a:t>
            </a:r>
            <a:endParaRPr lang="pt-BR" sz="2000" dirty="0" smtClean="0"/>
          </a:p>
          <a:p>
            <a:r>
              <a:rPr lang="pt-BR" dirty="0" smtClean="0"/>
              <a:t>Casas da gestante</a:t>
            </a:r>
          </a:p>
          <a:p>
            <a:pPr>
              <a:buNone/>
            </a:pPr>
            <a:r>
              <a:rPr lang="pt-BR" sz="2000" dirty="0"/>
              <a:t>	</a:t>
            </a:r>
            <a:r>
              <a:rPr lang="pt-BR" sz="2000" dirty="0" smtClean="0"/>
              <a:t>- Mulher cuja gestação foi classificadas como alto risco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dirty="0" smtClean="0"/>
              <a:t>Rodas de gestantes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dirty="0" smtClean="0"/>
              <a:t>Grupos de apoio nas redes sociais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b="1" dirty="0" smtClean="0"/>
              <a:t>Recomendações do Ministério da Saúde</a:t>
            </a:r>
            <a:endParaRPr lang="pt-BR" sz="3800" b="1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683" t="3814" r="2592"/>
          <a:stretch>
            <a:fillRect/>
          </a:stretch>
        </p:blipFill>
        <p:spPr bwMode="auto">
          <a:xfrm>
            <a:off x="683568" y="1451917"/>
            <a:ext cx="4017275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220072" y="1412776"/>
            <a:ext cx="33123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b="1" dirty="0" smtClean="0"/>
              <a:t> Consultas</a:t>
            </a:r>
          </a:p>
          <a:p>
            <a:pPr algn="just"/>
            <a:r>
              <a:rPr lang="pt-BR" sz="1600" b="1" dirty="0" smtClean="0"/>
              <a:t>-Início no 1º trim.</a:t>
            </a:r>
          </a:p>
          <a:p>
            <a:pPr algn="just">
              <a:buFontTx/>
              <a:buChar char="-"/>
            </a:pPr>
            <a:r>
              <a:rPr lang="pt-BR" sz="1600" b="1" dirty="0" smtClean="0"/>
              <a:t>Mínimo de 6 consultas</a:t>
            </a:r>
          </a:p>
          <a:p>
            <a:pPr algn="just"/>
            <a:r>
              <a:rPr lang="pt-BR" sz="1600" b="1" dirty="0" smtClean="0"/>
              <a:t>-Até 28ª sem. = mensal; entre 28 e 36ª sem. = quinzenal; 36 a 41ª = semanal</a:t>
            </a:r>
          </a:p>
          <a:p>
            <a:pPr algn="just"/>
            <a:r>
              <a:rPr lang="pt-BR" sz="1600" b="1" dirty="0" smtClean="0"/>
              <a:t>-Intercaladas entre </a:t>
            </a:r>
            <a:r>
              <a:rPr lang="pt-BR" sz="1600" b="1" dirty="0" err="1" smtClean="0"/>
              <a:t>médic@</a:t>
            </a:r>
            <a:r>
              <a:rPr lang="pt-BR" sz="1600" b="1" dirty="0" smtClean="0"/>
              <a:t>s e </a:t>
            </a:r>
            <a:r>
              <a:rPr lang="pt-BR" sz="1600" b="1" dirty="0" err="1" smtClean="0"/>
              <a:t>enfermeir@</a:t>
            </a:r>
            <a:r>
              <a:rPr lang="pt-BR" sz="1600" b="1" dirty="0" smtClean="0"/>
              <a:t>s</a:t>
            </a:r>
          </a:p>
          <a:p>
            <a:pPr algn="just"/>
            <a:endParaRPr lang="pt-BR" b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/>
              <a:t> Exames laboratoriais de acordo com IG</a:t>
            </a:r>
          </a:p>
          <a:p>
            <a:pPr algn="just">
              <a:buFont typeface="Arial" pitchFamily="34" charset="0"/>
              <a:buChar char="•"/>
            </a:pPr>
            <a:endParaRPr lang="pt-B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/>
              <a:t> Vacinas</a:t>
            </a:r>
          </a:p>
          <a:p>
            <a:pPr algn="just">
              <a:buFontTx/>
              <a:buChar char="-"/>
            </a:pPr>
            <a:r>
              <a:rPr lang="pt-BR" sz="1600" b="1" dirty="0" smtClean="0"/>
              <a:t>Tétano</a:t>
            </a:r>
          </a:p>
          <a:p>
            <a:pPr algn="just">
              <a:buFontTx/>
              <a:buChar char="-"/>
            </a:pPr>
            <a:r>
              <a:rPr lang="pt-BR" sz="1600" b="1" dirty="0" smtClean="0"/>
              <a:t>Hepatite B</a:t>
            </a:r>
          </a:p>
          <a:p>
            <a:pPr algn="just">
              <a:buFont typeface="Arial" pitchFamily="34" charset="0"/>
              <a:buChar char="•"/>
            </a:pPr>
            <a:endParaRPr lang="pt-BR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b="1" dirty="0" smtClean="0"/>
              <a:t> Cartão da Gestante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9955" t="18874" r="30909" b="28605"/>
          <a:stretch/>
        </p:blipFill>
        <p:spPr>
          <a:xfrm>
            <a:off x="827584" y="354881"/>
            <a:ext cx="7536086" cy="59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2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7/1744835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" y="278650"/>
            <a:ext cx="8328924" cy="62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10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404664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3800" b="1" dirty="0" smtClean="0"/>
              <a:t>Sobre a assistência pré-natal...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- Inquérito nacional (2011 e 2012)</a:t>
            </a:r>
          </a:p>
          <a:p>
            <a:pPr>
              <a:buNone/>
            </a:pPr>
            <a:r>
              <a:rPr lang="pt-BR" sz="2400" dirty="0" smtClean="0"/>
              <a:t>- Amostra = 23.894 mulheres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800" dirty="0" smtClean="0"/>
              <a:t>Cobertura elevada* </a:t>
            </a:r>
            <a:r>
              <a:rPr lang="pt-BR" sz="2000" dirty="0" smtClean="0"/>
              <a:t>(98,7%)</a:t>
            </a:r>
          </a:p>
          <a:p>
            <a:pPr>
              <a:buNone/>
            </a:pPr>
            <a:r>
              <a:rPr lang="pt-BR" sz="2400" dirty="0" smtClean="0"/>
              <a:t>	- SUS* = 74,6%</a:t>
            </a:r>
          </a:p>
          <a:p>
            <a:r>
              <a:rPr lang="pt-BR" sz="2800" dirty="0" smtClean="0"/>
              <a:t>Início até a 16ª semana de gestação* </a:t>
            </a:r>
            <a:r>
              <a:rPr lang="pt-BR" sz="2400" dirty="0" smtClean="0"/>
              <a:t>(75,8%)</a:t>
            </a:r>
          </a:p>
          <a:p>
            <a:r>
              <a:rPr lang="pt-BR" sz="2800" dirty="0" smtClean="0"/>
              <a:t>6 ou </a:t>
            </a:r>
            <a:r>
              <a:rPr lang="pt-BR" sz="2800" smtClean="0"/>
              <a:t>mais consultas* </a:t>
            </a:r>
            <a:r>
              <a:rPr lang="pt-BR" sz="2400" dirty="0" smtClean="0"/>
              <a:t>(</a:t>
            </a:r>
            <a:r>
              <a:rPr lang="pt-BR" sz="2400" smtClean="0"/>
              <a:t>73,1%)</a:t>
            </a:r>
            <a:endParaRPr lang="pt-BR" sz="2400" dirty="0" smtClean="0"/>
          </a:p>
          <a:p>
            <a:r>
              <a:rPr lang="pt-BR" sz="2800" dirty="0" smtClean="0"/>
              <a:t>Assistência oferecida por médicos </a:t>
            </a:r>
            <a:r>
              <a:rPr lang="pt-BR" sz="2400" dirty="0" smtClean="0"/>
              <a:t>(75,6%)</a:t>
            </a:r>
          </a:p>
          <a:p>
            <a:r>
              <a:rPr lang="pt-BR" sz="2800" dirty="0" smtClean="0"/>
              <a:t>96% receberam cartão de pré-natal*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 algn="r">
              <a:buNone/>
            </a:pPr>
            <a:r>
              <a:rPr lang="pt-BR" sz="2000" dirty="0" err="1" smtClean="0"/>
              <a:t>Viellas</a:t>
            </a:r>
            <a:r>
              <a:rPr lang="pt-BR" sz="2000" dirty="0" smtClean="0"/>
              <a:t> et al. (2014)</a:t>
            </a:r>
            <a:endParaRPr lang="pt-BR" sz="2000" dirty="0"/>
          </a:p>
        </p:txBody>
      </p:sp>
      <p:pic>
        <p:nvPicPr>
          <p:cNvPr id="4" name="Picture 2" descr="http://elosdasaude.files.wordpress.com/2011/11/nascer-no-brasil.jpg"/>
          <p:cNvPicPr>
            <a:picLocks noChangeAspect="1" noChangeArrowheads="1"/>
          </p:cNvPicPr>
          <p:nvPr/>
        </p:nvPicPr>
        <p:blipFill>
          <a:blip r:embed="rId2" cstate="print"/>
          <a:srcRect b="8627"/>
          <a:stretch>
            <a:fillRect/>
          </a:stretch>
        </p:blipFill>
        <p:spPr bwMode="auto">
          <a:xfrm>
            <a:off x="6953832" y="0"/>
            <a:ext cx="2190168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G_1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104456" cy="5472608"/>
          </a:xfrm>
          <a:prstGeom prst="rect">
            <a:avLst/>
          </a:prstGeom>
        </p:spPr>
      </p:pic>
      <p:pic>
        <p:nvPicPr>
          <p:cNvPr id="3" name="Imagem 2" descr="IMG_1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00741"/>
            <a:ext cx="4122458" cy="549661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1520" y="40466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Casa da Gestante “Zilda Arns” - Hospital Sofia Feldman - Belo Horizonte/MG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95536" y="620688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Revisão sistemática</a:t>
            </a:r>
          </a:p>
          <a:p>
            <a:pPr algn="just"/>
            <a:r>
              <a:rPr lang="pt-BR" sz="2800" dirty="0" smtClean="0"/>
              <a:t>  </a:t>
            </a:r>
            <a:r>
              <a:rPr lang="pt-BR" sz="2000" dirty="0" smtClean="0"/>
              <a:t>- 3 ensaios clínicos com 504 mulheres</a:t>
            </a:r>
          </a:p>
          <a:p>
            <a:pPr algn="just"/>
            <a:r>
              <a:rPr lang="pt-BR" sz="2000" dirty="0" smtClean="0"/>
              <a:t>   - Dificuldade em comparar os estudos</a:t>
            </a:r>
          </a:p>
          <a:p>
            <a:pPr algn="just"/>
            <a:endParaRPr lang="pt-BR" sz="2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800" dirty="0"/>
              <a:t> </a:t>
            </a:r>
            <a:r>
              <a:rPr lang="pt-BR" sz="2800" dirty="0" smtClean="0"/>
              <a:t>Comparar mulheres que foram admitidas em Casas da Gestante com mulheres que foram admitidas em hospital</a:t>
            </a:r>
          </a:p>
          <a:p>
            <a:pPr algn="just"/>
            <a:endParaRPr lang="pt-BR" sz="28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 Mulheres admitidas em Casas da Gestante: menos chances de serem admitidas em um hospital a noite e menos chances de terem uma indução do trabalho de parto</a:t>
            </a:r>
            <a:endParaRPr lang="pt-BR" sz="2800" dirty="0"/>
          </a:p>
          <a:p>
            <a:pPr algn="r"/>
            <a:endParaRPr lang="pt-BR" sz="2000" dirty="0" smtClean="0"/>
          </a:p>
          <a:p>
            <a:pPr algn="r"/>
            <a:r>
              <a:rPr lang="pt-BR" sz="2000" dirty="0" err="1" smtClean="0"/>
              <a:t>Dowswell</a:t>
            </a:r>
            <a:r>
              <a:rPr lang="pt-BR" sz="2000" dirty="0" smtClean="0"/>
              <a:t> </a:t>
            </a:r>
            <a:r>
              <a:rPr lang="pt-BR" sz="2000" i="1" dirty="0" smtClean="0"/>
              <a:t>et</a:t>
            </a:r>
            <a:r>
              <a:rPr lang="pt-BR" sz="2000" dirty="0" smtClean="0"/>
              <a:t> al., 2009</a:t>
            </a:r>
            <a:endParaRPr lang="pt-B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9266" t="29270" r="39266" b="26182"/>
          <a:stretch>
            <a:fillRect/>
          </a:stretch>
        </p:blipFill>
        <p:spPr bwMode="auto">
          <a:xfrm>
            <a:off x="7524328" y="488673"/>
            <a:ext cx="977252" cy="11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14391" r="36636" b="9813"/>
          <a:stretch>
            <a:fillRect/>
          </a:stretch>
        </p:blipFill>
        <p:spPr bwMode="auto">
          <a:xfrm>
            <a:off x="827584" y="908720"/>
            <a:ext cx="74888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51520" y="33265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Consulta Coletiva - Casa Angela (Casa de Parto) - São Paulo/SP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40466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Roda de Gestantes - Do Ventre ao Peito - Vale do Paraíba/SP</a:t>
            </a:r>
            <a:endParaRPr lang="pt-BR" sz="2000" b="1" dirty="0"/>
          </a:p>
        </p:txBody>
      </p:sp>
      <p:sp>
        <p:nvSpPr>
          <p:cNvPr id="4100" name="AutoShape 4" descr="https://fbcdn-sphotos-a-a.akamaihd.net/hphotos-ak-frc3/t1.0-9/1506969_288533964644483_203574367_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4" name="Picture 8" descr="https://fbcdn-sphotos-d-a.akamaihd.net/hphotos-ak-prn2/t1.0-9/p417x417/1456492_500486166736607_145330453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476672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000" dirty="0" smtClean="0"/>
              <a:t>Revisão sistemática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sz="2200" dirty="0" smtClean="0"/>
              <a:t>- 2 ensaios clínicos com 1.369 mulheres</a:t>
            </a:r>
          </a:p>
          <a:p>
            <a:pPr algn="just">
              <a:buNone/>
            </a:pPr>
            <a:endParaRPr lang="pt-BR" sz="3000" dirty="0" smtClean="0"/>
          </a:p>
          <a:p>
            <a:pPr algn="just"/>
            <a:r>
              <a:rPr lang="pt-BR" sz="3000" dirty="0" smtClean="0"/>
              <a:t>Comparar consultas individuais com consultas em grupo</a:t>
            </a:r>
          </a:p>
          <a:p>
            <a:pPr algn="just">
              <a:buNone/>
            </a:pPr>
            <a:endParaRPr lang="pt-BR" sz="3000" dirty="0" smtClean="0"/>
          </a:p>
          <a:p>
            <a:pPr algn="just"/>
            <a:r>
              <a:rPr lang="pt-BR" sz="3000" dirty="0" smtClean="0"/>
              <a:t>Não houve diferença significativa em relação às taxas de partos pré-termo e bebês com baixo peso ao nascer entre os grupos</a:t>
            </a:r>
          </a:p>
          <a:p>
            <a:pPr algn="just">
              <a:buNone/>
            </a:pPr>
            <a:endParaRPr lang="pt-BR" sz="3000" dirty="0" smtClean="0"/>
          </a:p>
          <a:p>
            <a:pPr algn="just"/>
            <a:r>
              <a:rPr lang="pt-BR" sz="3000" dirty="0" smtClean="0"/>
              <a:t>Mulheres que participam das consultas em grupo referiram índices de satisfação maiores </a:t>
            </a:r>
            <a:r>
              <a:rPr lang="pt-BR" sz="2200" dirty="0" smtClean="0"/>
              <a:t>(1 ensaio)</a:t>
            </a:r>
          </a:p>
          <a:p>
            <a:pPr algn="just">
              <a:buNone/>
            </a:pPr>
            <a:endParaRPr lang="pt-BR" sz="3000" dirty="0" smtClean="0"/>
          </a:p>
          <a:p>
            <a:pPr algn="r">
              <a:buNone/>
            </a:pPr>
            <a:r>
              <a:rPr lang="pt-BR" sz="2200" dirty="0" smtClean="0"/>
              <a:t>Homer </a:t>
            </a:r>
            <a:r>
              <a:rPr lang="pt-BR" sz="2200" i="1" dirty="0" smtClean="0"/>
              <a:t>et </a:t>
            </a:r>
            <a:r>
              <a:rPr lang="pt-BR" sz="2200" dirty="0" smtClean="0"/>
              <a:t>al., 2012</a:t>
            </a:r>
            <a:endParaRPr lang="pt-BR" sz="2200" dirty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9266" t="29270" r="39266" b="26182"/>
          <a:stretch>
            <a:fillRect/>
          </a:stretch>
        </p:blipFill>
        <p:spPr bwMode="auto">
          <a:xfrm>
            <a:off x="7596336" y="272649"/>
            <a:ext cx="977252" cy="11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Ciclo gravídico-puerperal</a:t>
            </a:r>
            <a:endParaRPr lang="pt-BR" b="1" dirty="0"/>
          </a:p>
        </p:txBody>
      </p:sp>
      <p:pic>
        <p:nvPicPr>
          <p:cNvPr id="4" name="Espaço Reservado para Conteúdo 3" descr="Ciclo gravídico-puerpe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5764" y="1484784"/>
            <a:ext cx="6512472" cy="4525963"/>
          </a:xfrm>
        </p:spPr>
      </p:pic>
      <p:sp>
        <p:nvSpPr>
          <p:cNvPr id="5" name="CaixaDeTexto 4"/>
          <p:cNvSpPr txBox="1"/>
          <p:nvPr/>
        </p:nvSpPr>
        <p:spPr>
          <a:xfrm>
            <a:off x="1331640" y="623731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Gestante - Parturiente - Puérpera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7344" r="20586" b="41313"/>
          <a:stretch>
            <a:fillRect/>
          </a:stretch>
        </p:blipFill>
        <p:spPr bwMode="auto">
          <a:xfrm>
            <a:off x="467544" y="836712"/>
            <a:ext cx="81369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7829" t="31125" r="20586" b="38359"/>
          <a:stretch>
            <a:fillRect/>
          </a:stretch>
        </p:blipFill>
        <p:spPr bwMode="auto">
          <a:xfrm>
            <a:off x="5868144" y="4077072"/>
            <a:ext cx="2808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1520" y="29258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Grupo de Apoio na Rede Social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Intercorrências* durante a gestação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Síndromes hipertensivas</a:t>
            </a:r>
          </a:p>
          <a:p>
            <a:pPr algn="just">
              <a:buNone/>
            </a:pPr>
            <a:r>
              <a:rPr lang="pt-BR" sz="2800" dirty="0" smtClean="0"/>
              <a:t>	</a:t>
            </a:r>
            <a:r>
              <a:rPr lang="pt-BR" sz="2200" dirty="0" smtClean="0"/>
              <a:t>- Hipertensão crônica, hipertensão induzida pela gravidez, pré-eclâmpsia, pré-eclâmpsia superposta, eclâmpsia e Síndrome HELLP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Diabetes gestacional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Anemia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Infecções</a:t>
            </a:r>
          </a:p>
          <a:p>
            <a:pPr>
              <a:buNone/>
            </a:pPr>
            <a:r>
              <a:rPr lang="pt-BR" sz="2200" dirty="0" smtClean="0"/>
              <a:t>	- ITU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800" dirty="0" err="1" smtClean="0"/>
              <a:t>Cunningham</a:t>
            </a:r>
            <a:r>
              <a:rPr lang="pt-BR" sz="1800" dirty="0" smtClean="0"/>
              <a:t> et al. Williams obstetrícia. Revisão técnica [de] Osvaldo Luiz </a:t>
            </a:r>
            <a:r>
              <a:rPr lang="pt-BR" sz="1800" dirty="0" err="1" smtClean="0"/>
              <a:t>Aranda</a:t>
            </a:r>
            <a:r>
              <a:rPr lang="pt-BR" sz="1800" dirty="0" smtClean="0"/>
              <a:t>; tradução [de] Cláudia Lúcia Caetano de Araújo. 20 ed. Rio de Janeiro: Guanabara </a:t>
            </a:r>
            <a:r>
              <a:rPr lang="pt-BR" sz="1800" dirty="0" err="1" smtClean="0"/>
              <a:t>Koogan</a:t>
            </a:r>
            <a:r>
              <a:rPr lang="pt-BR" sz="1800" dirty="0" smtClean="0"/>
              <a:t>, 2000.</a:t>
            </a:r>
            <a:r>
              <a:rPr lang="pt-BR" sz="1800" b="1" dirty="0" smtClean="0"/>
              <a:t> </a:t>
            </a:r>
            <a:r>
              <a:rPr lang="pt-BR" sz="1800" dirty="0" smtClean="0"/>
              <a:t>1242 p. </a:t>
            </a:r>
          </a:p>
          <a:p>
            <a:pPr algn="just">
              <a:buNone/>
            </a:pPr>
            <a:endParaRPr lang="pt-BR" sz="1800" dirty="0" smtClean="0"/>
          </a:p>
          <a:p>
            <a:pPr algn="just"/>
            <a:r>
              <a:rPr lang="pt-BR" sz="1800" dirty="0" smtClean="0"/>
              <a:t>Brasil. Ministério da Saúde. Secretaria de Atenção à Saúde. Departamento de Atenção Básica. Atenção ao pré-natal de baixo risco / Ministério da Saúde. Secretaria de Atenção à Saúde. Departamento de Atenção Básica. – Brasília : Editora do Ministério da Saúde, 2012. </a:t>
            </a:r>
          </a:p>
          <a:p>
            <a:pPr algn="just">
              <a:buNone/>
            </a:pPr>
            <a:endParaRPr lang="pt-BR" sz="1800" dirty="0" smtClean="0"/>
          </a:p>
          <a:p>
            <a:pPr algn="just"/>
            <a:r>
              <a:rPr lang="en-US" sz="1800" dirty="0" err="1" smtClean="0"/>
              <a:t>Dowswell</a:t>
            </a:r>
            <a:r>
              <a:rPr lang="en-US" sz="1800" dirty="0" smtClean="0"/>
              <a:t> T, Middleton P, Weeks A. Antenatal day care units versus hospital admission for women with complicated pregnancy. Cochrane Database of Systematic Reviews 2009, Issue 4. Art. No.: CD001803. DOI: 10.1002/14651858.CD001803.pub2.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pt-BR" sz="1800" dirty="0" smtClean="0"/>
              <a:t>Homer CSE, Ryan C, </a:t>
            </a:r>
            <a:r>
              <a:rPr lang="pt-BR" sz="1800" dirty="0" err="1" smtClean="0"/>
              <a:t>Leap</a:t>
            </a:r>
            <a:r>
              <a:rPr lang="pt-BR" sz="1800" dirty="0" smtClean="0"/>
              <a:t> N, </a:t>
            </a:r>
            <a:r>
              <a:rPr lang="pt-BR" sz="1800" dirty="0" err="1" smtClean="0"/>
              <a:t>Foureur</a:t>
            </a:r>
            <a:r>
              <a:rPr lang="pt-BR" sz="1800" dirty="0" smtClean="0"/>
              <a:t> M, </a:t>
            </a:r>
            <a:r>
              <a:rPr lang="pt-BR" sz="1800" dirty="0" err="1" smtClean="0"/>
              <a:t>Teate</a:t>
            </a:r>
            <a:r>
              <a:rPr lang="pt-BR" sz="1800" dirty="0" smtClean="0"/>
              <a:t> A, </a:t>
            </a:r>
            <a:r>
              <a:rPr lang="pt-BR" sz="1800" dirty="0" err="1" smtClean="0"/>
              <a:t>Catling-Paull</a:t>
            </a:r>
            <a:r>
              <a:rPr lang="pt-BR" sz="1800" dirty="0" smtClean="0"/>
              <a:t> CJ. </a:t>
            </a:r>
            <a:r>
              <a:rPr lang="pt-BR" sz="1800" dirty="0" err="1" smtClean="0"/>
              <a:t>Group</a:t>
            </a:r>
            <a:r>
              <a:rPr lang="pt-BR" sz="1800" dirty="0" smtClean="0"/>
              <a:t> versus </a:t>
            </a:r>
            <a:r>
              <a:rPr lang="pt-BR" sz="1800" dirty="0" err="1" smtClean="0"/>
              <a:t>conventional</a:t>
            </a:r>
            <a:r>
              <a:rPr lang="pt-BR" sz="1800" dirty="0" smtClean="0"/>
              <a:t> antenatal </a:t>
            </a:r>
            <a:r>
              <a:rPr lang="pt-BR" sz="1800" dirty="0" err="1" smtClean="0"/>
              <a:t>care</a:t>
            </a:r>
            <a:r>
              <a:rPr lang="pt-BR" sz="1800" dirty="0" smtClean="0"/>
              <a:t> for </a:t>
            </a:r>
            <a:r>
              <a:rPr lang="pt-BR" sz="1800" dirty="0" err="1" smtClean="0"/>
              <a:t>women</a:t>
            </a:r>
            <a:r>
              <a:rPr lang="pt-BR" sz="1800" dirty="0" smtClean="0"/>
              <a:t>. Cochrane Database of </a:t>
            </a:r>
            <a:r>
              <a:rPr lang="pt-BR" sz="1800" dirty="0" err="1" smtClean="0"/>
              <a:t>Systematic</a:t>
            </a:r>
            <a:r>
              <a:rPr lang="pt-BR" sz="1800" dirty="0" smtClean="0"/>
              <a:t> </a:t>
            </a:r>
            <a:r>
              <a:rPr lang="pt-BR" sz="1800" dirty="0" err="1" smtClean="0"/>
              <a:t>Reviews</a:t>
            </a:r>
            <a:r>
              <a:rPr lang="pt-BR" sz="1800" dirty="0" smtClean="0"/>
              <a:t> 2012, </a:t>
            </a:r>
            <a:r>
              <a:rPr lang="pt-BR" sz="1800" dirty="0" err="1" smtClean="0"/>
              <a:t>Issue</a:t>
            </a:r>
            <a:r>
              <a:rPr lang="pt-BR" sz="1800" dirty="0" smtClean="0"/>
              <a:t> 11. Art. No.: CD007622. DOI: 10.1002/14651858.CD007622.pub2</a:t>
            </a:r>
            <a:r>
              <a:rPr lang="pt-BR" sz="18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pt-BR" sz="1800" dirty="0" smtClean="0">
              <a:solidFill>
                <a:srgbClr val="C00000"/>
              </a:solidFill>
            </a:endParaRPr>
          </a:p>
          <a:p>
            <a:pPr algn="just"/>
            <a:r>
              <a:rPr lang="pt-BR" sz="1800" dirty="0" smtClean="0"/>
              <a:t>VIELLAS, Elaine Fernandes et al.  </a:t>
            </a:r>
            <a:r>
              <a:rPr lang="pt-BR" sz="1800" dirty="0" err="1" smtClean="0"/>
              <a:t>Prenatal</a:t>
            </a:r>
            <a:r>
              <a:rPr lang="pt-BR" sz="1800" dirty="0" smtClean="0"/>
              <a:t> </a:t>
            </a:r>
            <a:r>
              <a:rPr lang="pt-BR" sz="1800" dirty="0" err="1" smtClean="0"/>
              <a:t>care</a:t>
            </a:r>
            <a:r>
              <a:rPr lang="pt-BR" sz="1800" dirty="0" smtClean="0"/>
              <a:t> in </a:t>
            </a:r>
            <a:r>
              <a:rPr lang="pt-BR" sz="1800" dirty="0" err="1" smtClean="0"/>
              <a:t>Brazil</a:t>
            </a:r>
            <a:r>
              <a:rPr lang="pt-BR" sz="1800" dirty="0" smtClean="0"/>
              <a:t>.</a:t>
            </a:r>
            <a:r>
              <a:rPr lang="pt-BR" sz="1800" i="1" dirty="0" smtClean="0"/>
              <a:t> Cad. Saúde Pública</a:t>
            </a:r>
            <a:r>
              <a:rPr lang="pt-BR" sz="1800" dirty="0" smtClean="0"/>
              <a:t> [online]. 2014, vol.30, </a:t>
            </a:r>
            <a:r>
              <a:rPr lang="pt-BR" sz="1800" dirty="0" err="1" smtClean="0"/>
              <a:t>suppl</a:t>
            </a:r>
            <a:r>
              <a:rPr lang="pt-BR" sz="1800" dirty="0" smtClean="0"/>
              <a:t>.1, pp. S85-S100. ISSN 0102-311X.</a:t>
            </a:r>
            <a:endParaRPr lang="pt-BR" sz="1800" dirty="0" smtClean="0">
              <a:solidFill>
                <a:srgbClr val="C00000"/>
              </a:solidFill>
            </a:endParaRPr>
          </a:p>
          <a:p>
            <a:pPr algn="just"/>
            <a:endParaRPr lang="pt-BR" sz="18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pt-BR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 gestação é dividida em...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1º trimestre</a:t>
            </a:r>
          </a:p>
          <a:p>
            <a:pPr>
              <a:buNone/>
            </a:pPr>
            <a:r>
              <a:rPr lang="pt-BR" sz="2400" dirty="0" smtClean="0"/>
              <a:t>1º ao 3º mês</a:t>
            </a:r>
          </a:p>
          <a:p>
            <a:pPr>
              <a:buNone/>
            </a:pPr>
            <a:r>
              <a:rPr lang="pt-BR" sz="2400" dirty="0" smtClean="0"/>
              <a:t>1ª a 13ª semana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			2º trimestre </a:t>
            </a:r>
          </a:p>
          <a:p>
            <a:pPr>
              <a:buNone/>
            </a:pPr>
            <a:r>
              <a:rPr lang="pt-BR" sz="2600" dirty="0" smtClean="0"/>
              <a:t>			</a:t>
            </a:r>
            <a:r>
              <a:rPr lang="pt-BR" sz="2400" dirty="0" smtClean="0"/>
              <a:t>	4º ao 6º mês </a:t>
            </a:r>
          </a:p>
          <a:p>
            <a:pPr>
              <a:buNone/>
            </a:pPr>
            <a:r>
              <a:rPr lang="pt-BR" sz="2400" dirty="0" smtClean="0"/>
              <a:t>				14ª a 26ª semana</a:t>
            </a:r>
          </a:p>
          <a:p>
            <a:pPr>
              <a:buNone/>
            </a:pPr>
            <a:r>
              <a:rPr lang="pt-BR" dirty="0" smtClean="0"/>
              <a:t>							3º trimestre</a:t>
            </a:r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					</a:t>
            </a:r>
            <a:r>
              <a:rPr lang="pt-BR" sz="2400" dirty="0" smtClean="0"/>
              <a:t>7º ao 9º mês</a:t>
            </a:r>
          </a:p>
          <a:p>
            <a:pPr>
              <a:buNone/>
            </a:pPr>
            <a:r>
              <a:rPr lang="pt-BR" sz="2400" dirty="0"/>
              <a:t>	</a:t>
            </a:r>
            <a:r>
              <a:rPr lang="pt-BR" sz="2400" dirty="0" smtClean="0"/>
              <a:t>						27ª até o parto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1008112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pt-BR" sz="4000" b="1" dirty="0" smtClean="0"/>
              <a:t>A gestação pode durar até 42 semanas*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Cálculo da Idade Gestacional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Data da Última </a:t>
            </a:r>
            <a:r>
              <a:rPr lang="pt-BR" sz="2800" dirty="0"/>
              <a:t>M</a:t>
            </a:r>
            <a:r>
              <a:rPr lang="pt-BR" sz="2800" dirty="0" smtClean="0"/>
              <a:t>enstruação (DUM)</a:t>
            </a:r>
          </a:p>
          <a:p>
            <a:pPr algn="just">
              <a:buNone/>
            </a:pPr>
            <a:endParaRPr lang="pt-BR" sz="2800" dirty="0" smtClean="0">
              <a:solidFill>
                <a:srgbClr val="C00000"/>
              </a:solidFill>
            </a:endParaRPr>
          </a:p>
          <a:p>
            <a:pPr algn="just"/>
            <a:r>
              <a:rPr lang="pt-BR" sz="2800" dirty="0" smtClean="0"/>
              <a:t>Ultrassonografia (USG)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Altura Uterina (AU)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sz="2000" dirty="0" smtClean="0"/>
              <a:t>- Equivalência entre a 20ª e a 36ª semana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Método Capurro e New Ballard</a:t>
            </a:r>
            <a:r>
              <a:rPr lang="pt-BR" dirty="0" smtClean="0"/>
              <a:t> </a:t>
            </a:r>
          </a:p>
          <a:p>
            <a:pPr algn="just">
              <a:buNone/>
            </a:pPr>
            <a:r>
              <a:rPr lang="pt-BR" dirty="0"/>
              <a:t>	</a:t>
            </a:r>
            <a:r>
              <a:rPr lang="pt-BR" sz="2000" dirty="0" smtClean="0"/>
              <a:t>- </a:t>
            </a:r>
            <a:r>
              <a:rPr lang="pt-BR" sz="2000" dirty="0"/>
              <a:t>A</a:t>
            </a:r>
            <a:r>
              <a:rPr lang="pt-BR" sz="2000" dirty="0" smtClean="0"/>
              <a:t>pós o nascimento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obiologia.com.br/conteudos/figuras/Citologia2/fecundac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8225"/>
            <a:ext cx="8496944" cy="623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gurelarge2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24" y="476672"/>
            <a:ext cx="8573756" cy="592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fico3"/>
          <p:cNvPicPr>
            <a:picLocks noChangeAspect="1" noChangeArrowheads="1"/>
          </p:cNvPicPr>
          <p:nvPr/>
        </p:nvPicPr>
        <p:blipFill>
          <a:blip r:embed="rId2" cstate="print"/>
          <a:srcRect l="1962" t="31111" r="3542" b="9723"/>
          <a:stretch>
            <a:fillRect/>
          </a:stretch>
        </p:blipFill>
        <p:spPr bwMode="auto">
          <a:xfrm>
            <a:off x="379806" y="1556073"/>
            <a:ext cx="8440666" cy="367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373</Words>
  <Application>Microsoft Office PowerPoint</Application>
  <PresentationFormat>Apresentação na tela (4:3)</PresentationFormat>
  <Paragraphs>175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Forte</vt:lpstr>
      <vt:lpstr>Tema do Office</vt:lpstr>
      <vt:lpstr>Gestação</vt:lpstr>
      <vt:lpstr>Perguntas norteadoras</vt:lpstr>
      <vt:lpstr>Ciclo gravídico-puerperal</vt:lpstr>
      <vt:lpstr>A gestação é dividida em...</vt:lpstr>
      <vt:lpstr>Apresentação do PowerPoint</vt:lpstr>
      <vt:lpstr>Cálculo da Idade Gestacional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“Será que estou grávida?”</vt:lpstr>
      <vt:lpstr>“Será que estou grávida?”</vt:lpstr>
      <vt:lpstr>“Será que estou grávida?”</vt:lpstr>
      <vt:lpstr>Adaptações e modificações no organismo da mulher</vt:lpstr>
      <vt:lpstr>Apresentação do PowerPoint</vt:lpstr>
      <vt:lpstr>Assistência pré-natal</vt:lpstr>
      <vt:lpstr>Recomendações do Ministério da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Intercorrências* durante a gestação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Gestação</dc:title>
  <dc:creator>Bruna Alonso</dc:creator>
  <cp:lastModifiedBy>Carmen Simone G. Diniz</cp:lastModifiedBy>
  <cp:revision>12</cp:revision>
  <dcterms:created xsi:type="dcterms:W3CDTF">2014-05-19T16:26:42Z</dcterms:created>
  <dcterms:modified xsi:type="dcterms:W3CDTF">2014-09-24T16:36:48Z</dcterms:modified>
</cp:coreProperties>
</file>