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285" r:id="rId3"/>
    <p:sldId id="289" r:id="rId4"/>
    <p:sldId id="286" r:id="rId5"/>
    <p:sldId id="288" r:id="rId6"/>
    <p:sldId id="28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279"/>
    <a:srgbClr val="F4FFA3"/>
    <a:srgbClr val="F6FFB7"/>
    <a:srgbClr val="EFFF79"/>
    <a:srgbClr val="BEDC08"/>
    <a:srgbClr val="912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6" autoAdjust="0"/>
    <p:restoredTop sz="94280" autoAdjust="0"/>
  </p:normalViewPr>
  <p:slideViewPr>
    <p:cSldViewPr snapToGrid="0">
      <p:cViewPr varScale="1">
        <p:scale>
          <a:sx n="82" d="100"/>
          <a:sy n="82" d="100"/>
        </p:scale>
        <p:origin x="1123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86878FD4-CE22-41A7-A40C-0C3EE7D5A48D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4" name="Espaço reservad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944FAF4A-0596-49D1-8D77-6C75FAA0E7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B309CA80-B432-4337-84E1-A4CA36E3B2E3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4" name="Espaço reservado para 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639A95A3-D36A-4D7A-8EB2-18B5F025E1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22785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420125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8229-15B1-463F-BAAD-B687F6B2BD96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8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9BAA-D08E-45FA-9C54-8FB2370120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569890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/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/>
            <p:cNvCxnSpPr/>
            <p:nvPr/>
          </p:nvCxnSpPr>
          <p:spPr>
            <a:xfrm rot="10800000">
              <a:off x="1073151" y="1213246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/>
            <p:cNvCxnSpPr/>
            <p:nvPr/>
          </p:nvCxnSpPr>
          <p:spPr>
            <a:xfrm rot="10800000">
              <a:off x="1073151" y="1276372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D849C-867B-4AC0-A620-49C547DA353E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8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C5ED5-B254-4B41-9553-D2B9780044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066890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C86-063A-47A9-86C4-5BB7BDA7855B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3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CD96-55BC-4CC1-9D65-E989573FF2C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76545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41F7-69D5-4863-A6A4-6CC35CF3C443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1F71-DD98-4DF6-BDDA-7EA2DF0611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382096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/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/>
            <p:cNvCxnSpPr/>
            <p:nvPr/>
          </p:nvCxnSpPr>
          <p:spPr>
            <a:xfrm>
              <a:off x="512784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/>
            <p:cNvCxnSpPr/>
            <p:nvPr/>
          </p:nvCxnSpPr>
          <p:spPr>
            <a:xfrm>
              <a:off x="512784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/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29920834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7AAF-E613-4ED4-BFAD-E6615BEA82FF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6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6C6DD-691F-41F2-8F38-BD8AD817F3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345935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C9665-71FA-4522-8A7B-990967DD38A8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8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332D-FDEA-4DAC-991B-90E8192CA2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784566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E799-2772-4AE5-A4A3-98109703D2CE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4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7D91-59C0-49E3-B12E-EBFFC64FDB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239244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8D61-4C04-4582-8C5F-33647F35F770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6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A6868-38E2-460B-A576-E3AC88E9EB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960507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42FD-E1AD-4887-A218-89079EDDDBFB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6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A3147-D992-400D-BF75-3F166AED75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02946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79354-2D31-4A9D-9515-989957F57DB6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952D-27EA-4476-9380-6285047FAA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231901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/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D3951-96CF-44DD-A987-643C557E1D8D}" type="datetimeFigureOut">
              <a:rPr lang="pt-BR"/>
              <a:pPr>
                <a:defRPr/>
              </a:pPr>
              <a:t>07/09/2020</a:t>
            </a:fld>
            <a:endParaRPr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0862D260-A46B-4CB6-94FD-31776B1040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/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4" r:id="rId2"/>
    <p:sldLayoutId id="2147483723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4" r:id="rId10"/>
    <p:sldLayoutId id="2147483721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714037" cy="2219325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altLang="pt-BR" dirty="0"/>
              <a:t>Aula </a:t>
            </a:r>
            <a:r>
              <a:rPr altLang="pt-BR" dirty="0" smtClean="0"/>
              <a:t>07 </a:t>
            </a:r>
            <a:r>
              <a:rPr lang="pt-BR" altLang="pt-BR" dirty="0" smtClean="0"/>
              <a:t>–</a:t>
            </a:r>
            <a:r>
              <a:rPr altLang="pt-BR" dirty="0" smtClean="0"/>
              <a:t> Parte 1 </a:t>
            </a:r>
            <a:br>
              <a:rPr altLang="pt-BR" dirty="0" smtClean="0"/>
            </a:br>
            <a:r>
              <a:rPr altLang="pt-BR" dirty="0" smtClean="0"/>
              <a:t>  O Milagre Econômico 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altLang="pt-BR" dirty="0" smtClean="0"/>
              <a:t>A Modernização Agrícola Brasileira </a:t>
            </a:r>
            <a:endParaRPr altLang="pt-B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altLang="pt-BR" dirty="0" smtClean="0"/>
              <a:t>A Gremaud  - REC2413 - Economia Brasileira Contemporânea 2020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Raleway"/>
              </a:rPr>
              <a:t> </a:t>
            </a:r>
            <a:r>
              <a:rPr lang="pt-BR" sz="3200" dirty="0" smtClean="0">
                <a:solidFill>
                  <a:srgbClr val="000000"/>
                </a:solidFill>
                <a:latin typeface="Raleway"/>
              </a:rPr>
              <a:t>modernização </a:t>
            </a:r>
            <a:r>
              <a:rPr lang="pt-BR" sz="3200" dirty="0">
                <a:solidFill>
                  <a:srgbClr val="000000"/>
                </a:solidFill>
                <a:latin typeface="Raleway"/>
              </a:rPr>
              <a:t>da </a:t>
            </a:r>
            <a:r>
              <a:rPr lang="pt-BR" sz="3200" dirty="0" smtClean="0">
                <a:solidFill>
                  <a:srgbClr val="000000"/>
                </a:solidFill>
                <a:latin typeface="Raleway"/>
              </a:rPr>
              <a:t>agricultura</a:t>
            </a:r>
          </a:p>
          <a:p>
            <a:pPr lvl="1"/>
            <a:r>
              <a:rPr lang="pt-BR" sz="2400" dirty="0" smtClean="0">
                <a:solidFill>
                  <a:srgbClr val="000000"/>
                </a:solidFill>
                <a:latin typeface="Raleway"/>
              </a:rPr>
              <a:t>Busca de aumento  da produção agricultura por meio de uma agricultura de alta produtividade </a:t>
            </a:r>
          </a:p>
          <a:p>
            <a:pPr lvl="2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 envolve </a:t>
            </a:r>
            <a:r>
              <a:rPr lang="pt-BR" sz="2000" dirty="0">
                <a:solidFill>
                  <a:srgbClr val="000000"/>
                </a:solidFill>
                <a:latin typeface="Raleway"/>
              </a:rPr>
              <a:t>um grande aparato tecnológico </a:t>
            </a:r>
            <a:endParaRPr lang="pt-BR" sz="2000" dirty="0" smtClean="0">
              <a:solidFill>
                <a:srgbClr val="000000"/>
              </a:solidFill>
              <a:latin typeface="Raleway"/>
            </a:endParaRPr>
          </a:p>
          <a:p>
            <a:pPr lvl="3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provido </a:t>
            </a:r>
            <a:r>
              <a:rPr lang="pt-BR" sz="2000" dirty="0">
                <a:solidFill>
                  <a:srgbClr val="000000"/>
                </a:solidFill>
                <a:latin typeface="Raleway"/>
              </a:rPr>
              <a:t>de espécies agrícolas </a:t>
            </a:r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 e uma variedades </a:t>
            </a:r>
            <a:r>
              <a:rPr lang="pt-BR" sz="2000" dirty="0">
                <a:solidFill>
                  <a:srgbClr val="000000"/>
                </a:solidFill>
                <a:latin typeface="Raleway"/>
              </a:rPr>
              <a:t>de plantas modificadas geneticamente em laboratório, </a:t>
            </a:r>
            <a:endParaRPr lang="pt-BR" sz="2000" dirty="0" smtClean="0">
              <a:solidFill>
                <a:srgbClr val="000000"/>
              </a:solidFill>
              <a:latin typeface="Raleway"/>
            </a:endParaRPr>
          </a:p>
          <a:p>
            <a:pPr lvl="3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procedimentos </a:t>
            </a:r>
            <a:r>
              <a:rPr lang="pt-BR" sz="2000" dirty="0">
                <a:solidFill>
                  <a:srgbClr val="000000"/>
                </a:solidFill>
                <a:latin typeface="Raleway"/>
              </a:rPr>
              <a:t>técnicos com uso de defensivos agrícolas e de maquinários</a:t>
            </a:r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.</a:t>
            </a:r>
            <a:endParaRPr lang="pt-BR" sz="2000" dirty="0" smtClean="0"/>
          </a:p>
          <a:p>
            <a:pPr lvl="3"/>
            <a:endParaRPr lang="pt-BR" sz="2000" dirty="0">
              <a:solidFill>
                <a:srgbClr val="000000"/>
              </a:solidFill>
              <a:latin typeface="Raleway"/>
            </a:endParaRPr>
          </a:p>
          <a:p>
            <a:pPr lvl="3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Anos 50 – EUA e Europa – Revolução Verde</a:t>
            </a:r>
          </a:p>
          <a:p>
            <a:pPr lvl="3"/>
            <a:endParaRPr lang="pt-BR" sz="2000" dirty="0">
              <a:solidFill>
                <a:srgbClr val="000000"/>
              </a:solidFill>
              <a:latin typeface="Raleway"/>
            </a:endParaRPr>
          </a:p>
          <a:p>
            <a:pPr lvl="1"/>
            <a:r>
              <a:rPr lang="pt-BR" sz="2200" dirty="0" smtClean="0">
                <a:solidFill>
                  <a:srgbClr val="000000"/>
                </a:solidFill>
                <a:latin typeface="Raleway"/>
              </a:rPr>
              <a:t>Brasil – fim dos anos 60 e 70 </a:t>
            </a:r>
          </a:p>
          <a:p>
            <a:pPr lvl="2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Aumento de produtividade da agricultura brasileira</a:t>
            </a:r>
          </a:p>
          <a:p>
            <a:pPr lvl="2"/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Mecanização e </a:t>
            </a:r>
            <a:r>
              <a:rPr lang="pt-BR" sz="2000" dirty="0" err="1" smtClean="0">
                <a:solidFill>
                  <a:srgbClr val="000000"/>
                </a:solidFill>
                <a:latin typeface="Raleway"/>
              </a:rPr>
              <a:t>quimificação</a:t>
            </a:r>
            <a:r>
              <a:rPr lang="pt-BR" sz="2000" dirty="0" smtClean="0">
                <a:solidFill>
                  <a:srgbClr val="000000"/>
                </a:solidFill>
                <a:latin typeface="Raleway"/>
              </a:rPr>
              <a:t> das terras</a:t>
            </a:r>
          </a:p>
        </p:txBody>
      </p:sp>
      <p:pic>
        <p:nvPicPr>
          <p:cNvPr id="15362" name="Picture 2" descr="https://s1.static.brasilescola.uol.com.br/be/e/modernizac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484" y="4108738"/>
            <a:ext cx="2740365" cy="206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710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 debates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05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t-BR" dirty="0" smtClean="0"/>
              <a:t>Até onde agricultura cumpria as suas funções dentro do processo de industrialização brasileira ?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Fornecer capital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Liberar mão de obra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Produzir alimento e matérias primas (baixo custos) 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Gerar divisas </a:t>
            </a:r>
          </a:p>
          <a:p>
            <a:pPr marL="914400" lvl="1" indent="-457200">
              <a:buFont typeface="+mj-lt"/>
              <a:buAutoNum type="alphaLcParenR"/>
            </a:pPr>
            <a:r>
              <a:rPr lang="pt-BR" dirty="0" smtClean="0"/>
              <a:t>Ser mercado para produtos industriais</a:t>
            </a:r>
          </a:p>
          <a:p>
            <a:pPr marL="914400" lvl="1" indent="-457200">
              <a:buFont typeface="+mj-lt"/>
              <a:buAutoNum type="alphaLcParenR"/>
            </a:pPr>
            <a:endParaRPr lang="pt-BR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Razões para baixa produtividade no Brasil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 smtClean="0"/>
              <a:t>Não reação a incentivos - Latifúndios improdutivos </a:t>
            </a:r>
          </a:p>
          <a:p>
            <a:pPr lvl="2"/>
            <a:r>
              <a:rPr lang="pt-BR" dirty="0" smtClean="0"/>
              <a:t>Solução – reforma agraria (Brasil</a:t>
            </a:r>
            <a:r>
              <a:rPr lang="pt-BR" smtClean="0"/>
              <a:t>, </a:t>
            </a:r>
            <a:r>
              <a:rPr lang="pt-BR" smtClean="0"/>
              <a:t>um </a:t>
            </a:r>
            <a:r>
              <a:rPr lang="pt-BR" dirty="0" smtClean="0"/>
              <a:t>dos poucos países a não ter passado por algum processo de reforma ou redistribuição de terras)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pt-BR" dirty="0" smtClean="0"/>
              <a:t>Reforma agrária – justiça social x produtivista </a:t>
            </a:r>
          </a:p>
          <a:p>
            <a:pPr marL="800100" lvl="1" indent="-342900">
              <a:buFont typeface="+mj-lt"/>
              <a:buAutoNum type="alphaLcPeriod"/>
            </a:pPr>
            <a:r>
              <a:rPr lang="pt-BR" dirty="0" smtClean="0"/>
              <a:t>Reage a incentivos mas estes não existem ou incentivos estão errados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pt-BR" dirty="0" smtClean="0"/>
              <a:t>Tese de A. C. Pastore</a:t>
            </a:r>
          </a:p>
          <a:p>
            <a:pPr lvl="2"/>
            <a:r>
              <a:rPr lang="pt-BR" dirty="0" smtClean="0"/>
              <a:t>Solução – incentivos corretos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980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fld id="{D658BF08-150D-474F-966A-74CA51B6F270}" type="slidenum">
              <a:rPr lang="pt-BR" altLang="pt-BR" sz="1200" b="1">
                <a:solidFill>
                  <a:srgbClr val="FFFFFF"/>
                </a:solidFill>
                <a:latin typeface="Euphemia" panose="020B0503040102020104"/>
              </a:rPr>
              <a:pPr algn="ctr">
                <a:lnSpc>
                  <a:spcPct val="80000"/>
                </a:lnSpc>
              </a:pPr>
              <a:t>4</a:t>
            </a:fld>
            <a:endParaRPr lang="pt-BR" altLang="pt-BR" sz="1200" b="1">
              <a:solidFill>
                <a:srgbClr val="FFFFFF"/>
              </a:solidFill>
              <a:latin typeface="Euphemia" panose="020B0503040102020104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7550" y="420688"/>
            <a:ext cx="9513888" cy="650875"/>
          </a:xfrm>
        </p:spPr>
        <p:txBody>
          <a:bodyPr lIns="91440" rIns="91440" anchor="ctr"/>
          <a:lstStyle/>
          <a:p>
            <a:pPr eaLnBrk="1" hangingPunct="1"/>
            <a:r>
              <a:rPr altLang="pt-BR" sz="3200" b="1" dirty="0"/>
              <a:t>A modernização </a:t>
            </a:r>
            <a:r>
              <a:rPr altLang="pt-BR" sz="3200" b="1" dirty="0" smtClean="0"/>
              <a:t>agrícola  brasileira</a:t>
            </a:r>
            <a:endParaRPr altLang="pt-BR" sz="3200" dirty="0"/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91126" y="1376363"/>
            <a:ext cx="11203709" cy="53661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60400" indent="-660400" algn="ctr" eaLnBrk="1" hangingPunct="1">
              <a:buFontTx/>
              <a:buNone/>
            </a:pPr>
            <a:r>
              <a:rPr altLang="pt-BR" sz="2400" dirty="0"/>
              <a:t>Após o movimento militar de 1964, </a:t>
            </a:r>
            <a:endParaRPr altLang="pt-BR" sz="2400" dirty="0" smtClean="0"/>
          </a:p>
          <a:p>
            <a:pPr marL="660400" indent="-660400" algn="ctr" eaLnBrk="1" hangingPunct="1">
              <a:buFontTx/>
              <a:buNone/>
            </a:pPr>
            <a:r>
              <a:rPr altLang="pt-BR" sz="2400" dirty="0" smtClean="0"/>
              <a:t>buscou-se </a:t>
            </a:r>
            <a:r>
              <a:rPr altLang="pt-BR" sz="2400" dirty="0"/>
              <a:t>promover a </a:t>
            </a:r>
            <a:r>
              <a:rPr altLang="pt-BR" sz="2400" u="sng" dirty="0"/>
              <a:t>modernização agrícola</a:t>
            </a:r>
            <a:r>
              <a:rPr altLang="pt-BR" sz="2400" dirty="0"/>
              <a:t> do </a:t>
            </a:r>
            <a:r>
              <a:rPr altLang="pt-BR" sz="2400" dirty="0" smtClean="0"/>
              <a:t>país:</a:t>
            </a:r>
          </a:p>
          <a:p>
            <a:pPr marL="669600" indent="-309600" eaLnBrk="1" hangingPunct="1">
              <a:lnSpc>
                <a:spcPct val="120000"/>
              </a:lnSpc>
              <a:buFontTx/>
              <a:buAutoNum type="romanLcPeriod"/>
            </a:pPr>
            <a:r>
              <a:rPr lang="pt-BR" altLang="pt-BR" sz="2400" dirty="0" smtClean="0"/>
              <a:t>aumento </a:t>
            </a:r>
            <a:r>
              <a:rPr lang="pt-BR" altLang="pt-BR" sz="2400" dirty="0"/>
              <a:t>de produtividade no </a:t>
            </a:r>
            <a:r>
              <a:rPr lang="pt-BR" altLang="pt-BR" sz="2400" dirty="0" smtClean="0"/>
              <a:t>setor.</a:t>
            </a:r>
          </a:p>
          <a:p>
            <a:pPr marL="781200" lvl="2" indent="-327600" eaLnBrk="1" hangingPunct="1">
              <a:lnSpc>
                <a:spcPct val="120000"/>
              </a:lnSpc>
            </a:pPr>
            <a:r>
              <a:rPr lang="pt-BR" altLang="pt-BR" sz="2000" dirty="0"/>
              <a:t>aumento do grau de mecanização e </a:t>
            </a:r>
            <a:r>
              <a:rPr lang="pt-BR" altLang="pt-BR" sz="2000" dirty="0" err="1"/>
              <a:t>quimificação</a:t>
            </a:r>
            <a:r>
              <a:rPr lang="pt-BR" altLang="pt-BR" sz="2000" dirty="0"/>
              <a:t> das fazendas com o consequente</a:t>
            </a:r>
            <a:endParaRPr lang="pt-BR" altLang="pt-BR" sz="2000" dirty="0" smtClean="0"/>
          </a:p>
          <a:p>
            <a:pPr marL="669600" indent="-309600" eaLnBrk="1" hangingPunct="1">
              <a:lnSpc>
                <a:spcPct val="120000"/>
              </a:lnSpc>
              <a:buFontTx/>
              <a:buAutoNum type="romanLcPeriod"/>
            </a:pPr>
            <a:r>
              <a:rPr lang="pt-BR" altLang="pt-BR" sz="2400" dirty="0" smtClean="0"/>
              <a:t>aumento </a:t>
            </a:r>
            <a:r>
              <a:rPr lang="pt-BR" altLang="pt-BR" sz="2400" dirty="0"/>
              <a:t>na produção, </a:t>
            </a:r>
            <a:endParaRPr lang="pt-BR" altLang="pt-BR" sz="2400" dirty="0" smtClean="0"/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dirty="0" smtClean="0"/>
              <a:t>no </a:t>
            </a:r>
            <a:r>
              <a:rPr lang="pt-BR" altLang="pt-BR" sz="2000" dirty="0"/>
              <a:t>início, de bens exportáveis (soja e </a:t>
            </a:r>
            <a:r>
              <a:rPr lang="pt-BR" altLang="pt-BR" sz="2000" dirty="0" smtClean="0"/>
              <a:t>laranja – anos 70), </a:t>
            </a:r>
            <a:r>
              <a:rPr lang="pt-BR" altLang="pt-BR" sz="2000" dirty="0"/>
              <a:t>e depois também de produtos destinados ao mercado doméstico (cana-de-açúcar </a:t>
            </a:r>
            <a:r>
              <a:rPr lang="pt-BR" altLang="pt-BR" sz="2000" dirty="0" smtClean="0"/>
              <a:t>– álcool anos 70 e alimentos anos 80</a:t>
            </a:r>
          </a:p>
          <a:p>
            <a:pPr marL="669600" lvl="1" indent="-309600" eaLnBrk="1" hangingPunct="1">
              <a:lnSpc>
                <a:spcPct val="120000"/>
              </a:lnSpc>
              <a:spcBef>
                <a:spcPts val="1800"/>
              </a:spcBef>
              <a:buFont typeface="+mj-lt"/>
              <a:buAutoNum type="romanLcPeriod" startAt="3"/>
            </a:pPr>
            <a:r>
              <a:rPr lang="pt-BR" altLang="pt-BR" sz="2400" dirty="0"/>
              <a:t>expansão da fronteira agrícola na direção da região Centro-Oeste. 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dirty="0"/>
              <a:t>	</a:t>
            </a:r>
            <a:r>
              <a:rPr lang="pt-BR" altLang="pt-BR" sz="2000" dirty="0" smtClean="0"/>
              <a:t>A </a:t>
            </a:r>
            <a:r>
              <a:rPr lang="pt-BR" altLang="pt-BR" sz="2000" dirty="0"/>
              <a:t>área cultivada passou de 29 milhões de ha, em 1960, para 50 milhões em 1980. </a:t>
            </a:r>
          </a:p>
          <a:p>
            <a:pPr marL="680400" indent="-319088" eaLnBrk="1" hangingPunct="1">
              <a:lnSpc>
                <a:spcPct val="120000"/>
              </a:lnSpc>
              <a:buFontTx/>
              <a:buNone/>
            </a:pPr>
            <a:r>
              <a:rPr lang="pt-BR" altLang="pt-BR" sz="2400" dirty="0" err="1"/>
              <a:t>iv</a:t>
            </a:r>
            <a:r>
              <a:rPr lang="pt-BR" altLang="pt-BR" sz="2400" dirty="0"/>
              <a:t>. crescimento da agroindústria; </a:t>
            </a:r>
            <a:endParaRPr lang="pt-BR" altLang="pt-BR" sz="2400" dirty="0" smtClean="0"/>
          </a:p>
          <a:p>
            <a:pPr marL="784800" lvl="1" indent="-327600" eaLnBrk="1" hangingPunct="1">
              <a:lnSpc>
                <a:spcPct val="120000"/>
              </a:lnSpc>
            </a:pPr>
            <a:r>
              <a:rPr lang="pt-BR" altLang="pt-BR" sz="2000" dirty="0"/>
              <a:t>maior interligação entre o setor agrícola,  seus fornecedores e consumidores</a:t>
            </a:r>
          </a:p>
        </p:txBody>
      </p:sp>
    </p:spTree>
    <p:extLst>
      <p:ext uri="{BB962C8B-B14F-4D97-AF65-F5344CB8AC3E}">
        <p14:creationId xmlns:p14="http://schemas.microsoft.com/office/powerpoint/2010/main" val="26824175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7383" y="1262735"/>
            <a:ext cx="1086196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0400" indent="-660400" eaLnBrk="1" hangingPunct="1">
              <a:buFontTx/>
              <a:buNone/>
            </a:pPr>
            <a:r>
              <a:rPr lang="pt-BR" altLang="pt-BR" sz="3300" dirty="0"/>
              <a:t>Dentro do arcabouço institucional criado, destacam-se:</a:t>
            </a:r>
          </a:p>
          <a:p>
            <a:pPr marL="1035050" lvl="1" indent="-577850" eaLnBrk="1" hangingPunct="1">
              <a:buFontTx/>
              <a:buNone/>
            </a:pPr>
            <a:r>
              <a:rPr lang="pt-BR" altLang="pt-BR" sz="2400" dirty="0"/>
              <a:t>i. o Sistema Nacional de Crédito Rural (SNCR): busca propiciar aos agricultores linhas de crédito acessíveis e baratas, especialmente para investimento </a:t>
            </a:r>
          </a:p>
          <a:p>
            <a:pPr marL="1035050" lvl="1" indent="-577850" eaLnBrk="1" hangingPunct="1">
              <a:buFontTx/>
              <a:buNone/>
            </a:pPr>
            <a:r>
              <a:rPr lang="pt-BR" altLang="pt-BR" sz="2400" dirty="0" err="1"/>
              <a:t>ii</a:t>
            </a:r>
            <a:r>
              <a:rPr lang="pt-BR" altLang="pt-BR" sz="2400" dirty="0"/>
              <a:t>. as políticas de garantias de preços mínimos (PGPM) com dois mecanismos básicos:</a:t>
            </a:r>
          </a:p>
          <a:p>
            <a:pPr marL="1409700" lvl="2" indent="-495300" eaLnBrk="1" hangingPunct="1">
              <a:buFontTx/>
              <a:buNone/>
            </a:pPr>
            <a:r>
              <a:rPr lang="pt-BR" altLang="pt-BR" sz="1900" dirty="0"/>
              <a:t>a. AGF (Aquisição do Governo Federal) são compras feitas pelo governo de produtos com preços prefixados – visa estocar e vender em momentos de escassez do produto no mercado;</a:t>
            </a:r>
          </a:p>
          <a:p>
            <a:pPr marL="1409700" lvl="2" indent="-495300" eaLnBrk="1" hangingPunct="1">
              <a:buFontTx/>
              <a:buNone/>
            </a:pPr>
            <a:r>
              <a:rPr lang="pt-BR" altLang="pt-BR" sz="1900" dirty="0"/>
              <a:t>b. EGF (Empréstimo do Governo Federal) que financia a estocagem do produto pelo </a:t>
            </a:r>
            <a:r>
              <a:rPr lang="pt-BR" altLang="pt-BR" sz="1900" dirty="0" smtClean="0"/>
              <a:t>agricultor.</a:t>
            </a:r>
          </a:p>
          <a:p>
            <a:pPr marL="952500" lvl="1" indent="-495300" eaLnBrk="1" hangingPunct="1"/>
            <a:r>
              <a:rPr lang="pt-BR" altLang="pt-BR" sz="1900" dirty="0" err="1" smtClean="0"/>
              <a:t>iii</a:t>
            </a:r>
            <a:r>
              <a:rPr lang="pt-BR" altLang="pt-BR" sz="1900" dirty="0" smtClean="0"/>
              <a:t>. Pro agro</a:t>
            </a:r>
            <a:r>
              <a:rPr lang="pt-BR" sz="2000" dirty="0"/>
              <a:t> </a:t>
            </a:r>
            <a:r>
              <a:rPr lang="pt-BR" sz="2000" dirty="0" smtClean="0"/>
              <a:t>- exoneração </a:t>
            </a:r>
            <a:r>
              <a:rPr lang="pt-BR" sz="2000" dirty="0"/>
              <a:t>de obrigações financeiras relativas a operação de crédito rural de custeio, cuja liquidação seja dificultada pela ocorrência de fenômenos naturais, pragas e doenças que atinjam rebanhos e plantações</a:t>
            </a:r>
            <a:endParaRPr lang="pt-BR" altLang="pt-BR" sz="1900" dirty="0"/>
          </a:p>
          <a:p>
            <a:pPr marL="1035050" lvl="1" indent="-577850" eaLnBrk="1" hangingPunct="1">
              <a:buFontTx/>
              <a:buNone/>
            </a:pPr>
            <a:r>
              <a:rPr lang="pt-BR" altLang="pt-BR" sz="2100" dirty="0" err="1"/>
              <a:t>iii</a:t>
            </a:r>
            <a:r>
              <a:rPr lang="pt-BR" altLang="pt-BR" sz="2100" dirty="0"/>
              <a:t>. Fortalecimento da EMBRAPA (e afins)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15127" y="415636"/>
            <a:ext cx="746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Crédito, seguro e tecnologia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605129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Número de Slide 5"/>
          <p:cNvSpPr txBox="1">
            <a:spLocks noGrp="1"/>
          </p:cNvSpPr>
          <p:nvPr/>
        </p:nvSpPr>
        <p:spPr>
          <a:xfrm>
            <a:off x="0" y="1271588"/>
            <a:ext cx="711200" cy="24447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fld id="{430D622C-DC17-49DC-BC00-6563578F9299}" type="slidenum">
              <a:rPr lang="pt-BR" altLang="pt-BR" sz="1200" b="1">
                <a:solidFill>
                  <a:srgbClr val="FFFFFF"/>
                </a:solidFill>
                <a:latin typeface="Euphemia" panose="020B0503040102020104"/>
              </a:rPr>
              <a:pPr algn="ctr">
                <a:lnSpc>
                  <a:spcPct val="80000"/>
                </a:lnSpc>
              </a:pPr>
              <a:t>6</a:t>
            </a:fld>
            <a:endParaRPr lang="pt-BR" altLang="pt-BR" sz="1200" b="1">
              <a:solidFill>
                <a:srgbClr val="FFFFFF"/>
              </a:solidFill>
              <a:latin typeface="Euphemia" panose="020B0503040102020104"/>
            </a:endParaRPr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036" y="248444"/>
            <a:ext cx="12365905" cy="863600"/>
          </a:xfrm>
        </p:spPr>
        <p:txBody>
          <a:bodyPr lIns="91440" rIns="91440" anchor="ctr"/>
          <a:lstStyle/>
          <a:p>
            <a:pPr eaLnBrk="1" hangingPunct="1"/>
            <a:r>
              <a:rPr lang="pt-BR" altLang="pt-BR" sz="3200" b="1" dirty="0" smtClean="0">
                <a:solidFill>
                  <a:srgbClr val="FF0000"/>
                </a:solidFill>
              </a:rPr>
              <a:t>Modernização Dolorosa</a:t>
            </a:r>
            <a:endParaRPr altLang="pt-BR" sz="3200" b="1" dirty="0">
              <a:solidFill>
                <a:srgbClr val="FF0000"/>
              </a:solidFill>
            </a:endParaRP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590098"/>
            <a:ext cx="11522075" cy="5072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19088" indent="-319088" eaLnBrk="1" hangingPunct="1">
              <a:lnSpc>
                <a:spcPct val="110000"/>
              </a:lnSpc>
              <a:buFontTx/>
              <a:buNone/>
            </a:pPr>
            <a:r>
              <a:rPr altLang="pt-BR" sz="2500" dirty="0" smtClean="0"/>
              <a:t> </a:t>
            </a:r>
            <a:r>
              <a:rPr altLang="pt-BR" sz="4000" dirty="0"/>
              <a:t>M</a:t>
            </a:r>
            <a:r>
              <a:rPr altLang="pt-BR" sz="4000" dirty="0" smtClean="0"/>
              <a:t>odernização dolorosa</a:t>
            </a:r>
          </a:p>
          <a:p>
            <a:pPr lvl="3" eaLnBrk="1" hangingPunct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altLang="pt-BR" sz="3400" dirty="0" smtClean="0"/>
              <a:t>  termo cunhado no livro de </a:t>
            </a:r>
          </a:p>
          <a:p>
            <a:pPr marL="1371600" lvl="3" indent="0" eaLnBrk="1" hangingPunct="1">
              <a:lnSpc>
                <a:spcPct val="110000"/>
              </a:lnSpc>
              <a:buNone/>
            </a:pPr>
            <a:r>
              <a:rPr altLang="pt-BR" sz="3400" dirty="0" smtClean="0"/>
              <a:t>José Graziano da Silva (1982)</a:t>
            </a:r>
            <a:endParaRPr lang="pt-BR" altLang="pt-BR" sz="3400" dirty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t-BR" altLang="pt-BR" sz="4000" dirty="0" smtClean="0"/>
              <a:t>  Apontar para questões sociais envolvidas no processo de modernização agrícola brasileiro</a:t>
            </a:r>
          </a:p>
          <a:p>
            <a:pPr lvl="2"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t-BR" altLang="pt-BR" sz="3200" dirty="0" smtClean="0"/>
              <a:t>  Ampliação da concentração fundiária</a:t>
            </a:r>
          </a:p>
          <a:p>
            <a:pPr lvl="3" eaLnBrk="1" hangingPunct="1">
              <a:lnSpc>
                <a:spcPct val="110000"/>
              </a:lnSpc>
            </a:pPr>
            <a:r>
              <a:rPr lang="pt-BR" altLang="pt-BR" sz="3200" dirty="0" smtClean="0"/>
              <a:t>Tamanho médio da UPA se amplia </a:t>
            </a:r>
          </a:p>
          <a:p>
            <a:pPr lvl="2" eaLnBrk="1" hangingPunct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t-BR" altLang="pt-BR" sz="3200" dirty="0" smtClean="0"/>
              <a:t> Deterioração da qualidade dos postos de trabalho</a:t>
            </a:r>
          </a:p>
          <a:p>
            <a:pPr lvl="3" eaLnBrk="1" hangingPunct="1">
              <a:lnSpc>
                <a:spcPct val="110000"/>
              </a:lnSpc>
            </a:pPr>
            <a:r>
              <a:rPr lang="pt-BR" altLang="pt-BR" sz="3200" dirty="0" smtClean="0"/>
              <a:t>Queda da remuneração média</a:t>
            </a:r>
          </a:p>
          <a:p>
            <a:pPr lvl="3" eaLnBrk="1" hangingPunct="1">
              <a:lnSpc>
                <a:spcPct val="110000"/>
              </a:lnSpc>
            </a:pPr>
            <a:r>
              <a:rPr lang="pt-BR" altLang="pt-BR" sz="3200" dirty="0" smtClean="0"/>
              <a:t>Diminuição do trabalho permanente e ampliação 			  do trabalho temporário (surgimento da figura do boia fria) </a:t>
            </a:r>
            <a:endParaRPr altLang="pt-BR" sz="3200" dirty="0"/>
          </a:p>
        </p:txBody>
      </p:sp>
      <p:pic>
        <p:nvPicPr>
          <p:cNvPr id="16386" name="Picture 2" descr="Boias-fr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72" y="100301"/>
            <a:ext cx="3841166" cy="255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5187" y="3565235"/>
            <a:ext cx="1710690" cy="259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23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4282</TotalTime>
  <Words>493</Words>
  <Application>Microsoft Office PowerPoint</Application>
  <PresentationFormat>Widescreen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Euphemia</vt:lpstr>
      <vt:lpstr>Plantagenet Cherokee</vt:lpstr>
      <vt:lpstr>Raleway</vt:lpstr>
      <vt:lpstr>Wingdings</vt:lpstr>
      <vt:lpstr>Literatura acadêmica 16x9</vt:lpstr>
      <vt:lpstr>Aula 07 – Parte 1    O Milagre Econômico  A Modernização Agrícola Brasileira </vt:lpstr>
      <vt:lpstr>Conceito</vt:lpstr>
      <vt:lpstr>Brasil debates</vt:lpstr>
      <vt:lpstr>A modernização agrícola  brasileira</vt:lpstr>
      <vt:lpstr>Apresentação do PowerPoint</vt:lpstr>
      <vt:lpstr>Modernização Dolorosa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125</cp:revision>
  <dcterms:created xsi:type="dcterms:W3CDTF">2013-04-05T19:49:59Z</dcterms:created>
  <dcterms:modified xsi:type="dcterms:W3CDTF">2020-09-07T22:06:05Z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