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44330-C372-49A6-A31F-0BF838396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93102C-551A-4DCC-9B40-CF5C03ED0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68D0AD-2816-4BE0-8D16-91BF6759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054F2-55CE-45D2-A4BC-6B5F5271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00658-267E-4E48-9BD2-7A295552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5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289F6-E86A-4AC7-A72A-982796B4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0E444D-D9A8-40BB-8123-CDB05DFE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2B2AA2-B16D-438C-9E8E-65DAD10C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8C979E-1FC2-4072-A66F-16B7DB70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3C406-14B5-4C59-8212-56F55E71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36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882080-537C-4902-8C62-E3A12D12B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DEE3DC-9FE8-40B0-91DA-860E9100C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0E762F-EDF6-48AC-8B34-60C9B6C0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D48CD-2CA0-41FD-8B7B-56272BD2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4BFBA-9234-491A-AD75-F9DA9FDE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58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968B7-AC8F-4972-8794-EFEDC43C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9E681B-A621-4A4F-A9B1-9C52C977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FE1C24-E553-48BA-ABFC-CC0F5513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A63DB3-AB68-4944-89C4-8275A10E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AC5BB-1A8A-428B-B137-4DA3EC80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59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1660F-28EC-4B2D-89D4-1EF5526C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FC6574-1B1F-4714-839F-DDDC35EA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99E948-9321-40D2-82EB-4583BABD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D92BCD-3FC9-4E4D-B37C-8EFB92E8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C1B82E-E02B-4A3C-A0C8-333B9798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42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1B9D0-29AA-43A2-8B34-B9163E7B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3083C0-DAB0-469C-B79F-3ACA464D8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1B04D-91E1-466B-9A0C-FE12DF746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2B564F-8798-469C-961A-126A7007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DDC5B1-DB90-47A2-B09B-4FD6F9FB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162CFD-F553-4F59-9ABB-16BCD270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88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E29B6-14A2-4BFE-82E2-9834B062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1A09DA-488E-45CC-B026-F7DF9DF5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121A9A-91D8-44A6-AE24-181192066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DF98CAB-2F02-42D6-AFD0-467414585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92CEBF-62D7-4FEB-8EC9-6E7E8A5C1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644233-CBE0-41C1-A906-0198442B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C15A82-4E85-4528-BA3D-64B206EEF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9A0BA8-C774-4132-9562-DFF27751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28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36A01-ED03-44FB-A079-E87C7C3D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91F5E3-A717-4106-8649-64E75F08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43B227-9370-470F-A543-8C77811B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073483-2BFD-48FC-BD6A-E4AA9D3F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77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F7FE27-8478-47F1-ABA2-AFE87537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AE8DE7-E191-4225-8102-3CE1FB96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7EB628-6769-4DD2-A2BE-44F9FD84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6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BA047-FB3C-4DAE-823C-81067AC4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53D6DD-E710-47B8-B5EC-7F062DED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F182DB-D21E-4DFF-88FC-3D8879DDF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2C1997-FCFB-4522-BF94-1BA9BEC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2729-6AB5-4E79-99DA-CA90D0DC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CDDED8-D1BD-4B49-BAE4-21F1F4A7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00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F5EF0-7CAE-4CF7-ABCA-5624C6F3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6A5134-4335-4846-8B37-6B734835F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E6FFDF-16A1-4F45-91D0-9CBFB2BFB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107EFF-9323-4423-944E-AB260B2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B678CE-3619-400F-81ED-A2BB4629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4E3918-D630-4EF2-AC82-5A1FF51D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02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998BA8-0094-4A26-9B66-B44602FB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C62038-3A13-46F2-9BB1-CCF31374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F5E38F-08CF-4431-90C7-81A41A4BD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2EBB-B55D-4BF4-B0E4-A17BCE36DDD6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0AE524-3B98-448F-A779-A27B0E7CA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C79D2E-9B3E-48C3-A882-15103C1F1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2A92-DDC7-4499-86A6-C777CB901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5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65370-FEB9-40C7-979D-A98B3CA15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MAC5784 – AI in videogames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9CA381-FEC7-44A8-A213-E6844FE56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Flavio Soares Correa da Silva</a:t>
            </a:r>
          </a:p>
          <a:p>
            <a:r>
              <a:rPr lang="pt-BR" dirty="0"/>
              <a:t>2nd </a:t>
            </a:r>
            <a:r>
              <a:rPr lang="pt-BR" dirty="0" err="1"/>
              <a:t>semester</a:t>
            </a:r>
            <a:r>
              <a:rPr lang="pt-BR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6901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789711A-CFB4-4C1E-897D-463F99E1DC69}"/>
              </a:ext>
            </a:extLst>
          </p:cNvPr>
          <p:cNvSpPr/>
          <p:nvPr/>
        </p:nvSpPr>
        <p:spPr>
          <a:xfrm>
            <a:off x="1867270" y="1819922"/>
            <a:ext cx="8442664" cy="4847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A38671-3578-4397-972C-A972A394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 </a:t>
            </a:r>
            <a:r>
              <a:rPr lang="pt-BR" dirty="0" err="1"/>
              <a:t>agents</a:t>
            </a:r>
            <a:r>
              <a:rPr lang="pt-BR" dirty="0"/>
              <a:t> – </a:t>
            </a:r>
            <a:br>
              <a:rPr lang="pt-BR" dirty="0"/>
            </a:br>
            <a:r>
              <a:rPr lang="pt-BR" i="1" dirty="0"/>
              <a:t>“</a:t>
            </a:r>
            <a:r>
              <a:rPr lang="pt-BR" i="1" dirty="0" err="1"/>
              <a:t>multi</a:t>
            </a:r>
            <a:r>
              <a:rPr lang="pt-BR" i="1" dirty="0"/>
              <a:t>-</a:t>
            </a:r>
            <a:r>
              <a:rPr lang="pt-BR" i="1" dirty="0" err="1"/>
              <a:t>mini-agent</a:t>
            </a:r>
            <a:r>
              <a:rPr lang="pt-BR" i="1" dirty="0"/>
              <a:t>” </a:t>
            </a:r>
            <a:r>
              <a:rPr lang="pt-BR" i="1" dirty="0" err="1"/>
              <a:t>architecture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9AE1D1-D64E-45C2-B683-463A691C4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922859"/>
            <a:ext cx="8248650" cy="463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6EFAF-9AC6-4512-A158-24745816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Purpose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AI (</a:t>
            </a:r>
            <a:r>
              <a:rPr lang="pt-BR" dirty="0" err="1"/>
              <a:t>from</a:t>
            </a:r>
            <a:r>
              <a:rPr lang="pt-BR" dirty="0"/>
              <a:t> AIMA 3rd </a:t>
            </a:r>
            <a:r>
              <a:rPr lang="pt-BR" dirty="0" err="1"/>
              <a:t>edition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84DF3-EFF5-4EA2-9CBC-19A3A051C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AIMA = Russell, S.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Norvig</a:t>
            </a:r>
            <a:r>
              <a:rPr lang="pt-BR" dirty="0"/>
              <a:t>, P. Artificial </a:t>
            </a:r>
            <a:r>
              <a:rPr lang="pt-BR" dirty="0" err="1"/>
              <a:t>Intelligence</a:t>
            </a:r>
            <a:r>
              <a:rPr lang="pt-BR" dirty="0"/>
              <a:t>, a </a:t>
            </a:r>
            <a:r>
              <a:rPr lang="pt-BR" dirty="0" err="1"/>
              <a:t>Modern</a:t>
            </a:r>
            <a:r>
              <a:rPr lang="pt-BR" dirty="0"/>
              <a:t> Approach (Elsevier) – 3rd </a:t>
            </a:r>
            <a:r>
              <a:rPr lang="pt-BR" dirty="0" err="1"/>
              <a:t>edition</a:t>
            </a:r>
            <a:r>
              <a:rPr lang="pt-BR" dirty="0"/>
              <a:t>, 2010</a:t>
            </a:r>
          </a:p>
          <a:p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80E5523E-17DF-45F9-A4E9-77E8C017B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5272"/>
              </p:ext>
            </p:extLst>
          </p:nvPr>
        </p:nvGraphicFramePr>
        <p:xfrm>
          <a:off x="1402672" y="3429000"/>
          <a:ext cx="9138576" cy="254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114">
                  <a:extLst>
                    <a:ext uri="{9D8B030D-6E8A-4147-A177-3AD203B41FA5}">
                      <a16:colId xmlns:a16="http://schemas.microsoft.com/office/drawing/2014/main" val="461823109"/>
                    </a:ext>
                  </a:extLst>
                </a:gridCol>
                <a:gridCol w="3275861">
                  <a:extLst>
                    <a:ext uri="{9D8B030D-6E8A-4147-A177-3AD203B41FA5}">
                      <a16:colId xmlns:a16="http://schemas.microsoft.com/office/drawing/2014/main" val="3030007021"/>
                    </a:ext>
                  </a:extLst>
                </a:gridCol>
                <a:gridCol w="3403601">
                  <a:extLst>
                    <a:ext uri="{9D8B030D-6E8A-4147-A177-3AD203B41FA5}">
                      <a16:colId xmlns:a16="http://schemas.microsoft.com/office/drawing/2014/main" val="1698377876"/>
                    </a:ext>
                  </a:extLst>
                </a:gridCol>
              </a:tblGrid>
              <a:tr h="841505">
                <a:tc>
                  <a:txBody>
                    <a:bodyPr/>
                    <a:lstStyle/>
                    <a:p>
                      <a:pPr algn="ctr"/>
                      <a:endParaRPr lang="pt-BR" sz="2000" i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i="1" dirty="0">
                          <a:solidFill>
                            <a:srgbClr val="FF0000"/>
                          </a:solidFill>
                        </a:rPr>
                        <a:t>As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Humans</a:t>
                      </a:r>
                      <a:r>
                        <a:rPr lang="pt-BR" sz="2000" b="1" i="1" dirty="0">
                          <a:solidFill>
                            <a:srgbClr val="FF0000"/>
                          </a:solidFill>
                        </a:rPr>
                        <a:t> / As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Rational</a:t>
                      </a:r>
                      <a:r>
                        <a:rPr lang="pt-BR" sz="20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Agents</a:t>
                      </a:r>
                      <a:endParaRPr lang="pt-BR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04177"/>
                  </a:ext>
                </a:extLst>
              </a:tr>
              <a:tr h="853193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b="1" i="1" dirty="0" err="1">
                          <a:solidFill>
                            <a:schemeClr val="accent1"/>
                          </a:solidFill>
                        </a:rPr>
                        <a:t>Thinking</a:t>
                      </a:r>
                      <a:r>
                        <a:rPr lang="pt-BR" sz="2000" b="1" i="1" dirty="0">
                          <a:solidFill>
                            <a:schemeClr val="accent1"/>
                          </a:solidFill>
                        </a:rPr>
                        <a:t> / </a:t>
                      </a:r>
                      <a:r>
                        <a:rPr lang="pt-BR" sz="2000" b="1" i="1" dirty="0" err="1">
                          <a:solidFill>
                            <a:schemeClr val="accent1"/>
                          </a:solidFill>
                        </a:rPr>
                        <a:t>Acting</a:t>
                      </a:r>
                      <a:endParaRPr lang="pt-BR" sz="20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>
                          <a:solidFill>
                            <a:schemeClr val="accent1"/>
                          </a:solidFill>
                        </a:rPr>
                        <a:t>Think</a:t>
                      </a:r>
                      <a:r>
                        <a:rPr lang="pt-BR" sz="2000" i="1" dirty="0"/>
                        <a:t> as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Humans</a:t>
                      </a:r>
                      <a:endParaRPr lang="pt-BR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/>
                        <a:t>“</a:t>
                      </a:r>
                      <a:r>
                        <a:rPr lang="pt-BR" sz="2000" b="1" i="1" dirty="0" err="1">
                          <a:solidFill>
                            <a:schemeClr val="accent1"/>
                          </a:solidFill>
                        </a:rPr>
                        <a:t>Think</a:t>
                      </a:r>
                      <a:r>
                        <a:rPr lang="pt-BR" sz="2000" i="1" dirty="0"/>
                        <a:t>” as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Rational</a:t>
                      </a:r>
                      <a:r>
                        <a:rPr lang="pt-BR" sz="20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Agents</a:t>
                      </a:r>
                      <a:r>
                        <a:rPr lang="pt-BR" sz="20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b="1" i="1" dirty="0"/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007133"/>
                  </a:ext>
                </a:extLst>
              </a:tr>
              <a:tr h="853193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>
                          <a:solidFill>
                            <a:schemeClr val="accent1"/>
                          </a:solidFill>
                        </a:rPr>
                        <a:t>Act</a:t>
                      </a:r>
                      <a:r>
                        <a:rPr lang="pt-BR" sz="2000" i="1" dirty="0"/>
                        <a:t> as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Humans</a:t>
                      </a:r>
                      <a:endParaRPr lang="pt-BR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dirty="0" err="1">
                          <a:solidFill>
                            <a:schemeClr val="accent1"/>
                          </a:solidFill>
                        </a:rPr>
                        <a:t>Act</a:t>
                      </a:r>
                      <a:r>
                        <a:rPr lang="pt-BR" sz="2000" i="1" dirty="0"/>
                        <a:t> as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Rational</a:t>
                      </a:r>
                      <a:r>
                        <a:rPr lang="pt-BR" sz="2000" b="1" i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sz="2000" b="1" i="1" dirty="0" err="1">
                          <a:solidFill>
                            <a:srgbClr val="FF0000"/>
                          </a:solidFill>
                        </a:rPr>
                        <a:t>Agents</a:t>
                      </a:r>
                      <a:endParaRPr lang="pt-BR" sz="20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20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92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2EC796D8-C212-4988-A613-3DAC3D1B5EEA}"/>
              </a:ext>
            </a:extLst>
          </p:cNvPr>
          <p:cNvSpPr/>
          <p:nvPr/>
        </p:nvSpPr>
        <p:spPr>
          <a:xfrm>
            <a:off x="1569868" y="2379215"/>
            <a:ext cx="9028590" cy="28319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i="1" dirty="0" err="1">
                <a:solidFill>
                  <a:schemeClr val="tx1"/>
                </a:solidFill>
              </a:rPr>
              <a:t>Empathic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ED5CD8-727C-4461-AC40-2B9643DD2C4B}"/>
              </a:ext>
            </a:extLst>
          </p:cNvPr>
          <p:cNvSpPr/>
          <p:nvPr/>
        </p:nvSpPr>
        <p:spPr>
          <a:xfrm>
            <a:off x="1857652" y="2752077"/>
            <a:ext cx="5935462" cy="20862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i="1" dirty="0">
                <a:solidFill>
                  <a:schemeClr val="tx1"/>
                </a:solidFill>
              </a:rPr>
              <a:t>Social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71AB5FB-B78E-43E1-B9DD-3A221A2FDAEA}"/>
              </a:ext>
            </a:extLst>
          </p:cNvPr>
          <p:cNvSpPr/>
          <p:nvPr/>
        </p:nvSpPr>
        <p:spPr>
          <a:xfrm>
            <a:off x="2125461" y="3053179"/>
            <a:ext cx="3636144" cy="14840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i="1" dirty="0" err="1">
                <a:solidFill>
                  <a:schemeClr val="tx1"/>
                </a:solidFill>
              </a:rPr>
              <a:t>Strategic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EDEEB9-F9E4-4FC4-B62F-C86D674C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Agent </a:t>
            </a:r>
            <a:r>
              <a:rPr lang="pt-BR" dirty="0" err="1"/>
              <a:t>modeling</a:t>
            </a:r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A430BFB-8C43-462D-B833-406F075E9121}"/>
              </a:ext>
            </a:extLst>
          </p:cNvPr>
          <p:cNvSpPr/>
          <p:nvPr/>
        </p:nvSpPr>
        <p:spPr>
          <a:xfrm>
            <a:off x="2381062" y="3338004"/>
            <a:ext cx="1509204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 err="1">
                <a:solidFill>
                  <a:schemeClr val="tx1"/>
                </a:solidFill>
              </a:rPr>
              <a:t>Rational</a:t>
            </a:r>
            <a:endParaRPr lang="pt-B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9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49E91-ED8D-4156-A4B1-FC21B4F2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Rational</a:t>
            </a:r>
            <a:r>
              <a:rPr lang="pt-BR" dirty="0"/>
              <a:t> </a:t>
            </a:r>
            <a:r>
              <a:rPr lang="pt-BR" dirty="0" err="1"/>
              <a:t>agents</a:t>
            </a:r>
            <a:r>
              <a:rPr lang="pt-BR" dirty="0"/>
              <a:t> (AIMA 3ed)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393B503-728B-4D52-8825-A2AA074B7655}"/>
              </a:ext>
            </a:extLst>
          </p:cNvPr>
          <p:cNvSpPr/>
          <p:nvPr/>
        </p:nvSpPr>
        <p:spPr>
          <a:xfrm>
            <a:off x="1683798" y="1917576"/>
            <a:ext cx="4412202" cy="427903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i="1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567A257-0F5B-4934-B4A3-92DF8D9BB8E0}"/>
              </a:ext>
            </a:extLst>
          </p:cNvPr>
          <p:cNvSpPr/>
          <p:nvPr/>
        </p:nvSpPr>
        <p:spPr>
          <a:xfrm>
            <a:off x="8519604" y="1917576"/>
            <a:ext cx="1988598" cy="427903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</a:rPr>
              <a:t>Environment</a:t>
            </a:r>
            <a:endParaRPr lang="pt-BR" sz="2400" b="1" i="1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83F1A66-4159-4E52-8BDE-6FF11BC53AE0}"/>
              </a:ext>
            </a:extLst>
          </p:cNvPr>
          <p:cNvSpPr/>
          <p:nvPr/>
        </p:nvSpPr>
        <p:spPr>
          <a:xfrm>
            <a:off x="3601374" y="2201661"/>
            <a:ext cx="577049" cy="5592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7EC04CA-1158-44E6-A207-87C0FFCD46F3}"/>
              </a:ext>
            </a:extLst>
          </p:cNvPr>
          <p:cNvSpPr/>
          <p:nvPr/>
        </p:nvSpPr>
        <p:spPr>
          <a:xfrm>
            <a:off x="3601373" y="5354714"/>
            <a:ext cx="577049" cy="5592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A060D8-5709-4D0B-9C26-301CC0F0DCF1}"/>
              </a:ext>
            </a:extLst>
          </p:cNvPr>
          <p:cNvSpPr/>
          <p:nvPr/>
        </p:nvSpPr>
        <p:spPr>
          <a:xfrm>
            <a:off x="3432697" y="3600633"/>
            <a:ext cx="9144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389D5B-4F75-43AC-81C3-A2391554D9B0}"/>
              </a:ext>
            </a:extLst>
          </p:cNvPr>
          <p:cNvSpPr txBox="1"/>
          <p:nvPr/>
        </p:nvSpPr>
        <p:spPr>
          <a:xfrm>
            <a:off x="2515073" y="2293546"/>
            <a:ext cx="91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/>
              <a:t>Sensors</a:t>
            </a:r>
            <a:endParaRPr lang="pt-BR" b="1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7A85FB-FCEA-470A-9479-DF9650C2B0F5}"/>
              </a:ext>
            </a:extLst>
          </p:cNvPr>
          <p:cNvSpPr txBox="1"/>
          <p:nvPr/>
        </p:nvSpPr>
        <p:spPr>
          <a:xfrm>
            <a:off x="2416328" y="5449694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/>
              <a:t>Actuators</a:t>
            </a:r>
            <a:endParaRPr lang="pt-BR" b="1" i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C7E602E-D143-4DEF-824A-746C1409D4A2}"/>
              </a:ext>
            </a:extLst>
          </p:cNvPr>
          <p:cNvSpPr txBox="1"/>
          <p:nvPr/>
        </p:nvSpPr>
        <p:spPr>
          <a:xfrm>
            <a:off x="4347097" y="387242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/>
              <a:t>Behaviour</a:t>
            </a:r>
            <a:endParaRPr lang="pt-BR" b="1" i="1" dirty="0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5BB4660-FD28-44D7-A092-CD04BDD2A153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4178423" y="2441359"/>
            <a:ext cx="4350058" cy="39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E068125-EFD9-4725-8B0C-5CBD69E5582A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4178422" y="5634360"/>
            <a:ext cx="43411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6404FE9D-9468-4469-AB91-8BE656E73245}"/>
              </a:ext>
            </a:extLst>
          </p:cNvPr>
          <p:cNvCxnSpPr>
            <a:stCxn id="7" idx="4"/>
            <a:endCxn id="12" idx="0"/>
          </p:cNvCxnSpPr>
          <p:nvPr/>
        </p:nvCxnSpPr>
        <p:spPr>
          <a:xfrm flipH="1">
            <a:off x="3889897" y="2760953"/>
            <a:ext cx="2" cy="839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DEF0FF2-D806-43ED-96C6-C43199A3AF21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3889897" y="4515033"/>
            <a:ext cx="1" cy="839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1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49E91-ED8D-4156-A4B1-FC21B4F2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Strategic</a:t>
            </a:r>
            <a:r>
              <a:rPr lang="pt-BR" dirty="0"/>
              <a:t> </a:t>
            </a:r>
            <a:r>
              <a:rPr lang="pt-BR" dirty="0" err="1"/>
              <a:t>agents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393B503-728B-4D52-8825-A2AA074B7655}"/>
              </a:ext>
            </a:extLst>
          </p:cNvPr>
          <p:cNvSpPr/>
          <p:nvPr/>
        </p:nvSpPr>
        <p:spPr>
          <a:xfrm>
            <a:off x="1683798" y="1917576"/>
            <a:ext cx="4412202" cy="427903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i="1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567A257-0F5B-4934-B4A3-92DF8D9BB8E0}"/>
              </a:ext>
            </a:extLst>
          </p:cNvPr>
          <p:cNvSpPr/>
          <p:nvPr/>
        </p:nvSpPr>
        <p:spPr>
          <a:xfrm>
            <a:off x="8519604" y="1917576"/>
            <a:ext cx="1988598" cy="427903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</a:rPr>
              <a:t>Environment</a:t>
            </a:r>
            <a:r>
              <a:rPr lang="pt-BR" sz="2400" b="1" i="1" dirty="0">
                <a:solidFill>
                  <a:schemeClr val="tx1"/>
                </a:solidFill>
              </a:rPr>
              <a:t> </a:t>
            </a:r>
            <a:r>
              <a:rPr lang="pt-BR" sz="2400" b="1" i="1" dirty="0">
                <a:solidFill>
                  <a:srgbClr val="FF0000"/>
                </a:solidFill>
              </a:rPr>
              <a:t>+</a:t>
            </a:r>
            <a:br>
              <a:rPr lang="pt-BR" sz="2400" b="1" i="1" dirty="0">
                <a:solidFill>
                  <a:srgbClr val="FF0000"/>
                </a:solidFill>
              </a:rPr>
            </a:br>
            <a:r>
              <a:rPr lang="pt-BR" sz="2400" b="1" i="1" dirty="0" err="1">
                <a:solidFill>
                  <a:srgbClr val="FF0000"/>
                </a:solidFill>
              </a:rPr>
              <a:t>Other</a:t>
            </a:r>
            <a:r>
              <a:rPr lang="pt-BR" sz="2400" b="1" i="1" dirty="0">
                <a:solidFill>
                  <a:srgbClr val="FF0000"/>
                </a:solidFill>
              </a:rPr>
              <a:t> </a:t>
            </a:r>
            <a:r>
              <a:rPr lang="pt-BR" sz="2400" b="1" i="1" dirty="0" err="1">
                <a:solidFill>
                  <a:srgbClr val="FF0000"/>
                </a:solidFill>
              </a:rPr>
              <a:t>Agents</a:t>
            </a:r>
            <a:endParaRPr lang="pt-BR" sz="2400" b="1" i="1" dirty="0">
              <a:solidFill>
                <a:srgbClr val="FF000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83F1A66-4159-4E52-8BDE-6FF11BC53AE0}"/>
              </a:ext>
            </a:extLst>
          </p:cNvPr>
          <p:cNvSpPr/>
          <p:nvPr/>
        </p:nvSpPr>
        <p:spPr>
          <a:xfrm>
            <a:off x="3601374" y="2201661"/>
            <a:ext cx="577049" cy="5592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7EC04CA-1158-44E6-A207-87C0FFCD46F3}"/>
              </a:ext>
            </a:extLst>
          </p:cNvPr>
          <p:cNvSpPr/>
          <p:nvPr/>
        </p:nvSpPr>
        <p:spPr>
          <a:xfrm>
            <a:off x="3601373" y="5354714"/>
            <a:ext cx="577049" cy="5592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7A060D8-5709-4D0B-9C26-301CC0F0DCF1}"/>
              </a:ext>
            </a:extLst>
          </p:cNvPr>
          <p:cNvSpPr/>
          <p:nvPr/>
        </p:nvSpPr>
        <p:spPr>
          <a:xfrm>
            <a:off x="3432697" y="3600633"/>
            <a:ext cx="9144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389D5B-4F75-43AC-81C3-A2391554D9B0}"/>
              </a:ext>
            </a:extLst>
          </p:cNvPr>
          <p:cNvSpPr txBox="1"/>
          <p:nvPr/>
        </p:nvSpPr>
        <p:spPr>
          <a:xfrm>
            <a:off x="2515073" y="2293546"/>
            <a:ext cx="91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/>
              <a:t>Sensors</a:t>
            </a:r>
            <a:endParaRPr lang="pt-BR" b="1" i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7A85FB-FCEA-470A-9479-DF9650C2B0F5}"/>
              </a:ext>
            </a:extLst>
          </p:cNvPr>
          <p:cNvSpPr txBox="1"/>
          <p:nvPr/>
        </p:nvSpPr>
        <p:spPr>
          <a:xfrm>
            <a:off x="2416328" y="5449694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/>
              <a:t>Actuators</a:t>
            </a:r>
            <a:endParaRPr lang="pt-BR" b="1" i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C7E602E-D143-4DEF-824A-746C1409D4A2}"/>
              </a:ext>
            </a:extLst>
          </p:cNvPr>
          <p:cNvSpPr txBox="1"/>
          <p:nvPr/>
        </p:nvSpPr>
        <p:spPr>
          <a:xfrm>
            <a:off x="4347097" y="387242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err="1"/>
              <a:t>Behaviour</a:t>
            </a:r>
            <a:endParaRPr lang="pt-BR" b="1" i="1" dirty="0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5BB4660-FD28-44D7-A092-CD04BDD2A153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4178423" y="2441359"/>
            <a:ext cx="4350058" cy="39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E068125-EFD9-4725-8B0C-5CBD69E5582A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4178422" y="5634360"/>
            <a:ext cx="43411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6404FE9D-9468-4469-AB91-8BE656E73245}"/>
              </a:ext>
            </a:extLst>
          </p:cNvPr>
          <p:cNvCxnSpPr>
            <a:stCxn id="7" idx="4"/>
            <a:endCxn id="12" idx="0"/>
          </p:cNvCxnSpPr>
          <p:nvPr/>
        </p:nvCxnSpPr>
        <p:spPr>
          <a:xfrm flipH="1">
            <a:off x="3889897" y="2760953"/>
            <a:ext cx="2" cy="8396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DEF0FF2-D806-43ED-96C6-C43199A3AF21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3889897" y="4515033"/>
            <a:ext cx="1" cy="839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002F2-50F4-4712-B12C-982EB5AB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 </a:t>
            </a:r>
            <a:r>
              <a:rPr lang="pt-BR" dirty="0" err="1"/>
              <a:t>agents</a:t>
            </a:r>
            <a:endParaRPr lang="pt-BR" dirty="0"/>
          </a:p>
        </p:txBody>
      </p:sp>
      <p:sp>
        <p:nvSpPr>
          <p:cNvPr id="57" name="Espaço Reservado para Conteúdo 56">
            <a:extLst>
              <a:ext uri="{FF2B5EF4-FFF2-40B4-BE49-F238E27FC236}">
                <a16:creationId xmlns:a16="http://schemas.microsoft.com/office/drawing/2014/main" id="{FEC85FC3-44C3-4441-B70F-8808949B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“Global” </a:t>
            </a:r>
            <a:r>
              <a:rPr lang="pt-BR" i="1" dirty="0" err="1"/>
              <a:t>agent</a:t>
            </a:r>
            <a:endParaRPr lang="pt-BR" i="1" dirty="0"/>
          </a:p>
          <a:p>
            <a:pPr lvl="1"/>
            <a:r>
              <a:rPr lang="pt-BR" i="1" dirty="0" err="1"/>
              <a:t>Agency</a:t>
            </a:r>
            <a:endParaRPr lang="pt-BR" i="1" dirty="0"/>
          </a:p>
          <a:p>
            <a:pPr lvl="1"/>
            <a:endParaRPr lang="pt-BR" i="1" dirty="0"/>
          </a:p>
          <a:p>
            <a:r>
              <a:rPr lang="pt-BR" i="1" dirty="0" err="1"/>
              <a:t>Individuals</a:t>
            </a:r>
            <a:endParaRPr lang="pt-BR" i="1" dirty="0"/>
          </a:p>
          <a:p>
            <a:pPr lvl="1"/>
            <a:r>
              <a:rPr lang="pt-BR" i="1" dirty="0" err="1"/>
              <a:t>Agents</a:t>
            </a:r>
            <a:endParaRPr lang="pt-BR" i="1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3ADE618-68EA-40BF-9846-CA3758AF74CA}"/>
              </a:ext>
            </a:extLst>
          </p:cNvPr>
          <p:cNvSpPr/>
          <p:nvPr/>
        </p:nvSpPr>
        <p:spPr>
          <a:xfrm>
            <a:off x="3712346" y="2054034"/>
            <a:ext cx="4767308" cy="403934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F30D5B5-DC22-4413-A969-447D1F720535}"/>
              </a:ext>
            </a:extLst>
          </p:cNvPr>
          <p:cNvSpPr/>
          <p:nvPr/>
        </p:nvSpPr>
        <p:spPr>
          <a:xfrm>
            <a:off x="4243526" y="2445792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3466F4F-32A9-41F0-83E0-AE603EE22FD5}"/>
              </a:ext>
            </a:extLst>
          </p:cNvPr>
          <p:cNvSpPr/>
          <p:nvPr/>
        </p:nvSpPr>
        <p:spPr>
          <a:xfrm>
            <a:off x="6316836" y="2440243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DD9F3AB-E5AF-4B20-8DD0-3A2CC1DD511E}"/>
              </a:ext>
            </a:extLst>
          </p:cNvPr>
          <p:cNvSpPr/>
          <p:nvPr/>
        </p:nvSpPr>
        <p:spPr>
          <a:xfrm>
            <a:off x="5181604" y="2440244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9776EA0-A4EB-4318-AD7D-814811BB1F6B}"/>
              </a:ext>
            </a:extLst>
          </p:cNvPr>
          <p:cNvSpPr/>
          <p:nvPr/>
        </p:nvSpPr>
        <p:spPr>
          <a:xfrm>
            <a:off x="5652108" y="3388466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2EFF1DE-9F6F-47B4-9B39-FC36DD1558CC}"/>
              </a:ext>
            </a:extLst>
          </p:cNvPr>
          <p:cNvSpPr/>
          <p:nvPr/>
        </p:nvSpPr>
        <p:spPr>
          <a:xfrm>
            <a:off x="7153918" y="3309939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DDED854-FFEE-4258-A433-25B513B75DBD}"/>
              </a:ext>
            </a:extLst>
          </p:cNvPr>
          <p:cNvSpPr/>
          <p:nvPr/>
        </p:nvSpPr>
        <p:spPr>
          <a:xfrm>
            <a:off x="4816132" y="3972173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C4BEA27-546B-4C36-82EC-DD6E1D30B728}"/>
              </a:ext>
            </a:extLst>
          </p:cNvPr>
          <p:cNvSpPr/>
          <p:nvPr/>
        </p:nvSpPr>
        <p:spPr>
          <a:xfrm>
            <a:off x="5378385" y="4945257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34EFC15B-F567-4BA8-9E0B-4422F2B846AF}"/>
              </a:ext>
            </a:extLst>
          </p:cNvPr>
          <p:cNvSpPr/>
          <p:nvPr/>
        </p:nvSpPr>
        <p:spPr>
          <a:xfrm>
            <a:off x="6361589" y="4499377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8C90ADE-0A17-4640-ADC4-D76426183D6B}"/>
              </a:ext>
            </a:extLst>
          </p:cNvPr>
          <p:cNvSpPr/>
          <p:nvPr/>
        </p:nvSpPr>
        <p:spPr>
          <a:xfrm>
            <a:off x="7344796" y="2445792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3FDA103-7A0D-42E9-B579-1F2C830F8418}"/>
              </a:ext>
            </a:extLst>
          </p:cNvPr>
          <p:cNvSpPr/>
          <p:nvPr/>
        </p:nvSpPr>
        <p:spPr>
          <a:xfrm>
            <a:off x="7344796" y="5088263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48BCEC0-5877-4398-97F4-7D9094E29492}"/>
              </a:ext>
            </a:extLst>
          </p:cNvPr>
          <p:cNvSpPr/>
          <p:nvPr/>
        </p:nvSpPr>
        <p:spPr>
          <a:xfrm>
            <a:off x="4243525" y="5083084"/>
            <a:ext cx="603681" cy="583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: Curvo 26">
            <a:extLst>
              <a:ext uri="{FF2B5EF4-FFF2-40B4-BE49-F238E27FC236}">
                <a16:creationId xmlns:a16="http://schemas.microsoft.com/office/drawing/2014/main" id="{A1524F9F-4E53-4EC3-9BCC-C96923DE44C6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rot="16200000" flipH="1">
            <a:off x="4360333" y="3214533"/>
            <a:ext cx="942674" cy="572606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o 29">
            <a:extLst>
              <a:ext uri="{FF2B5EF4-FFF2-40B4-BE49-F238E27FC236}">
                <a16:creationId xmlns:a16="http://schemas.microsoft.com/office/drawing/2014/main" id="{C450963F-E346-4DAF-BFE5-B8A49BB732FE}"/>
              </a:ext>
            </a:extLst>
          </p:cNvPr>
          <p:cNvCxnSpPr>
            <a:stCxn id="15" idx="1"/>
            <a:endCxn id="25" idx="1"/>
          </p:cNvCxnSpPr>
          <p:nvPr/>
        </p:nvCxnSpPr>
        <p:spPr>
          <a:xfrm rot="10800000" flipV="1">
            <a:off x="4243526" y="4264026"/>
            <a:ext cx="572607" cy="1110911"/>
          </a:xfrm>
          <a:prstGeom prst="curvedConnector3">
            <a:avLst>
              <a:gd name="adj1" fmla="val 139923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Curvo 31">
            <a:extLst>
              <a:ext uri="{FF2B5EF4-FFF2-40B4-BE49-F238E27FC236}">
                <a16:creationId xmlns:a16="http://schemas.microsoft.com/office/drawing/2014/main" id="{485EF35C-57A2-42ED-BA92-C377361F745E}"/>
              </a:ext>
            </a:extLst>
          </p:cNvPr>
          <p:cNvCxnSpPr>
            <a:stCxn id="25" idx="3"/>
            <a:endCxn id="17" idx="1"/>
          </p:cNvCxnSpPr>
          <p:nvPr/>
        </p:nvCxnSpPr>
        <p:spPr>
          <a:xfrm flipV="1">
            <a:off x="4847206" y="5237111"/>
            <a:ext cx="531179" cy="137827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Curvo 33">
            <a:extLst>
              <a:ext uri="{FF2B5EF4-FFF2-40B4-BE49-F238E27FC236}">
                <a16:creationId xmlns:a16="http://schemas.microsoft.com/office/drawing/2014/main" id="{87BAE6E1-4DFB-4DA2-B36B-0EF7837A0262}"/>
              </a:ext>
            </a:extLst>
          </p:cNvPr>
          <p:cNvCxnSpPr>
            <a:stCxn id="5" idx="3"/>
            <a:endCxn id="9" idx="0"/>
          </p:cNvCxnSpPr>
          <p:nvPr/>
        </p:nvCxnSpPr>
        <p:spPr>
          <a:xfrm flipV="1">
            <a:off x="4847207" y="2440244"/>
            <a:ext cx="636238" cy="297402"/>
          </a:xfrm>
          <a:prstGeom prst="curvedConnector4">
            <a:avLst>
              <a:gd name="adj1" fmla="val 26279"/>
              <a:gd name="adj2" fmla="val 176866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Curvo 35">
            <a:extLst>
              <a:ext uri="{FF2B5EF4-FFF2-40B4-BE49-F238E27FC236}">
                <a16:creationId xmlns:a16="http://schemas.microsoft.com/office/drawing/2014/main" id="{40BCC8ED-96C9-41AF-BDAF-770461E194A6}"/>
              </a:ext>
            </a:extLst>
          </p:cNvPr>
          <p:cNvCxnSpPr>
            <a:stCxn id="9" idx="2"/>
            <a:endCxn id="7" idx="0"/>
          </p:cNvCxnSpPr>
          <p:nvPr/>
        </p:nvCxnSpPr>
        <p:spPr>
          <a:xfrm rot="5400000" flipH="1" flipV="1">
            <a:off x="5759207" y="2164481"/>
            <a:ext cx="583708" cy="1135232"/>
          </a:xfrm>
          <a:prstGeom prst="curvedConnector5">
            <a:avLst>
              <a:gd name="adj1" fmla="val -39163"/>
              <a:gd name="adj2" fmla="val 50000"/>
              <a:gd name="adj3" fmla="val 139163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Curvo 37">
            <a:extLst>
              <a:ext uri="{FF2B5EF4-FFF2-40B4-BE49-F238E27FC236}">
                <a16:creationId xmlns:a16="http://schemas.microsoft.com/office/drawing/2014/main" id="{80097921-76CB-4543-B623-5A34964CEECF}"/>
              </a:ext>
            </a:extLst>
          </p:cNvPr>
          <p:cNvCxnSpPr>
            <a:stCxn id="9" idx="1"/>
            <a:endCxn id="11" idx="1"/>
          </p:cNvCxnSpPr>
          <p:nvPr/>
        </p:nvCxnSpPr>
        <p:spPr>
          <a:xfrm rot="10800000" flipH="1" flipV="1">
            <a:off x="5181604" y="2732098"/>
            <a:ext cx="470504" cy="948222"/>
          </a:xfrm>
          <a:prstGeom prst="curvedConnector3">
            <a:avLst>
              <a:gd name="adj1" fmla="val -48586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Curvo 39">
            <a:extLst>
              <a:ext uri="{FF2B5EF4-FFF2-40B4-BE49-F238E27FC236}">
                <a16:creationId xmlns:a16="http://schemas.microsoft.com/office/drawing/2014/main" id="{43C24D7E-E848-483E-AAF5-B9793D582B6D}"/>
              </a:ext>
            </a:extLst>
          </p:cNvPr>
          <p:cNvCxnSpPr>
            <a:stCxn id="7" idx="2"/>
            <a:endCxn id="21" idx="0"/>
          </p:cNvCxnSpPr>
          <p:nvPr/>
        </p:nvCxnSpPr>
        <p:spPr>
          <a:xfrm rot="5400000" flipH="1" flipV="1">
            <a:off x="6843578" y="2220891"/>
            <a:ext cx="578158" cy="1027960"/>
          </a:xfrm>
          <a:prstGeom prst="curvedConnector5">
            <a:avLst>
              <a:gd name="adj1" fmla="val -39539"/>
              <a:gd name="adj2" fmla="val 50000"/>
              <a:gd name="adj3" fmla="val 139539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Curvo 41">
            <a:extLst>
              <a:ext uri="{FF2B5EF4-FFF2-40B4-BE49-F238E27FC236}">
                <a16:creationId xmlns:a16="http://schemas.microsoft.com/office/drawing/2014/main" id="{CF568502-0BD2-454A-AA8C-518A3178AA12}"/>
              </a:ext>
            </a:extLst>
          </p:cNvPr>
          <p:cNvCxnSpPr>
            <a:stCxn id="7" idx="1"/>
            <a:endCxn id="13" idx="1"/>
          </p:cNvCxnSpPr>
          <p:nvPr/>
        </p:nvCxnSpPr>
        <p:spPr>
          <a:xfrm rot="10800000" flipH="1" flipV="1">
            <a:off x="6316836" y="2732097"/>
            <a:ext cx="837082" cy="869696"/>
          </a:xfrm>
          <a:prstGeom prst="curvedConnector3">
            <a:avLst>
              <a:gd name="adj1" fmla="val -27309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Curvo 45">
            <a:extLst>
              <a:ext uri="{FF2B5EF4-FFF2-40B4-BE49-F238E27FC236}">
                <a16:creationId xmlns:a16="http://schemas.microsoft.com/office/drawing/2014/main" id="{67663A0B-CBD9-4A67-B10E-D3047A67EA63}"/>
              </a:ext>
            </a:extLst>
          </p:cNvPr>
          <p:cNvCxnSpPr>
            <a:stCxn id="21" idx="3"/>
            <a:endCxn id="13" idx="3"/>
          </p:cNvCxnSpPr>
          <p:nvPr/>
        </p:nvCxnSpPr>
        <p:spPr>
          <a:xfrm flipH="1">
            <a:off x="7757599" y="2737646"/>
            <a:ext cx="190878" cy="864147"/>
          </a:xfrm>
          <a:prstGeom prst="curvedConnector3">
            <a:avLst>
              <a:gd name="adj1" fmla="val -119762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Curvo 47">
            <a:extLst>
              <a:ext uri="{FF2B5EF4-FFF2-40B4-BE49-F238E27FC236}">
                <a16:creationId xmlns:a16="http://schemas.microsoft.com/office/drawing/2014/main" id="{A3F71275-A2A8-44E1-AFE2-FD15D5D5A5C1}"/>
              </a:ext>
            </a:extLst>
          </p:cNvPr>
          <p:cNvCxnSpPr>
            <a:stCxn id="11" idx="2"/>
            <a:endCxn id="17" idx="0"/>
          </p:cNvCxnSpPr>
          <p:nvPr/>
        </p:nvCxnSpPr>
        <p:spPr>
          <a:xfrm rot="5400000">
            <a:off x="5330546" y="4321854"/>
            <a:ext cx="973084" cy="273723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Curvo 49">
            <a:extLst>
              <a:ext uri="{FF2B5EF4-FFF2-40B4-BE49-F238E27FC236}">
                <a16:creationId xmlns:a16="http://schemas.microsoft.com/office/drawing/2014/main" id="{BE5E3D6B-C3DB-4C79-9959-F68061E17E4F}"/>
              </a:ext>
            </a:extLst>
          </p:cNvPr>
          <p:cNvCxnSpPr>
            <a:stCxn id="11" idx="3"/>
            <a:endCxn id="19" idx="0"/>
          </p:cNvCxnSpPr>
          <p:nvPr/>
        </p:nvCxnSpPr>
        <p:spPr>
          <a:xfrm>
            <a:off x="6255789" y="3680320"/>
            <a:ext cx="407641" cy="819057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Curvo 51">
            <a:extLst>
              <a:ext uri="{FF2B5EF4-FFF2-40B4-BE49-F238E27FC236}">
                <a16:creationId xmlns:a16="http://schemas.microsoft.com/office/drawing/2014/main" id="{4BEF6154-6CA4-46A6-9C8E-A41BB732DEEA}"/>
              </a:ext>
            </a:extLst>
          </p:cNvPr>
          <p:cNvCxnSpPr>
            <a:endCxn id="23" idx="1"/>
          </p:cNvCxnSpPr>
          <p:nvPr/>
        </p:nvCxnSpPr>
        <p:spPr>
          <a:xfrm flipV="1">
            <a:off x="5649154" y="5380117"/>
            <a:ext cx="1695642" cy="170074"/>
          </a:xfrm>
          <a:prstGeom prst="curved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66AA33D7-1ED2-4412-B898-528E18E740AF}"/>
              </a:ext>
            </a:extLst>
          </p:cNvPr>
          <p:cNvCxnSpPr>
            <a:stCxn id="19" idx="3"/>
            <a:endCxn id="23" idx="0"/>
          </p:cNvCxnSpPr>
          <p:nvPr/>
        </p:nvCxnSpPr>
        <p:spPr>
          <a:xfrm>
            <a:off x="6965270" y="4791231"/>
            <a:ext cx="681367" cy="297032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: Curvo 55">
            <a:extLst>
              <a:ext uri="{FF2B5EF4-FFF2-40B4-BE49-F238E27FC236}">
                <a16:creationId xmlns:a16="http://schemas.microsoft.com/office/drawing/2014/main" id="{18C1D7A0-E3E7-4D3C-8F51-D37F7F88E1F2}"/>
              </a:ext>
            </a:extLst>
          </p:cNvPr>
          <p:cNvCxnSpPr>
            <a:stCxn id="13" idx="2"/>
            <a:endCxn id="23" idx="3"/>
          </p:cNvCxnSpPr>
          <p:nvPr/>
        </p:nvCxnSpPr>
        <p:spPr>
          <a:xfrm rot="16200000" flipH="1">
            <a:off x="6958883" y="4390522"/>
            <a:ext cx="1486471" cy="492718"/>
          </a:xfrm>
          <a:prstGeom prst="curvedConnector4">
            <a:avLst>
              <a:gd name="adj1" fmla="val 40183"/>
              <a:gd name="adj2" fmla="val 146396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53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83A21-AE50-4DE6-8B6F-C3DDFC0D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 </a:t>
            </a:r>
            <a:r>
              <a:rPr lang="pt-BR" dirty="0" err="1"/>
              <a:t>agents</a:t>
            </a:r>
            <a:r>
              <a:rPr lang="pt-BR" dirty="0"/>
              <a:t> – </a:t>
            </a:r>
            <a:r>
              <a:rPr lang="pt-BR" i="1" dirty="0" err="1"/>
              <a:t>swarm</a:t>
            </a:r>
            <a:r>
              <a:rPr lang="pt-BR" i="1" dirty="0"/>
              <a:t> </a:t>
            </a:r>
            <a:r>
              <a:rPr lang="pt-BR" i="1" dirty="0" err="1"/>
              <a:t>intelligence</a:t>
            </a:r>
            <a:endParaRPr lang="pt-BR" dirty="0"/>
          </a:p>
        </p:txBody>
      </p:sp>
      <p:pic>
        <p:nvPicPr>
          <p:cNvPr id="5" name="Espaço Reservado para Conteúdo 4" descr="Uma imagem contendo ao ar livre, ar, homem, neve&#10;&#10;Descrição gerada automaticamente">
            <a:extLst>
              <a:ext uri="{FF2B5EF4-FFF2-40B4-BE49-F238E27FC236}">
                <a16:creationId xmlns:a16="http://schemas.microsoft.com/office/drawing/2014/main" id="{AE442394-E5C7-4F60-BC5C-D5D9A7EE1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340074"/>
            <a:ext cx="4718682" cy="3100362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64456AA-74C6-44C5-8275-CA4C43F15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24" y="3386137"/>
            <a:ext cx="5034194" cy="3265911"/>
          </a:xfrm>
          <a:prstGeom prst="rect">
            <a:avLst/>
          </a:prstGeom>
        </p:spPr>
      </p:pic>
      <p:pic>
        <p:nvPicPr>
          <p:cNvPr id="7" name="Imagem 6" descr="Uma imagem contendo água, azul, natação, lago&#10;&#10;Descrição gerada automaticamente">
            <a:extLst>
              <a:ext uri="{FF2B5EF4-FFF2-40B4-BE49-F238E27FC236}">
                <a16:creationId xmlns:a16="http://schemas.microsoft.com/office/drawing/2014/main" id="{F5A7D393-F1B1-4818-A9A7-08CBA8CF1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5" y="3646911"/>
            <a:ext cx="4512111" cy="3005137"/>
          </a:xfrm>
          <a:prstGeom prst="rect">
            <a:avLst/>
          </a:prstGeom>
        </p:spPr>
      </p:pic>
      <p:pic>
        <p:nvPicPr>
          <p:cNvPr id="9" name="Imagem 8" descr="Uma imagem contendo ao ar livre, pássaro, fruta, parte&#10;&#10;Descrição gerada automaticamente">
            <a:extLst>
              <a:ext uri="{FF2B5EF4-FFF2-40B4-BE49-F238E27FC236}">
                <a16:creationId xmlns:a16="http://schemas.microsoft.com/office/drawing/2014/main" id="{03564A83-0F1A-4495-96E1-E03ABBEFF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07" y="1587879"/>
            <a:ext cx="3089818" cy="27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83A21-AE50-4DE6-8B6F-C3DDFC0D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 </a:t>
            </a:r>
            <a:r>
              <a:rPr lang="pt-BR" dirty="0" err="1"/>
              <a:t>agents</a:t>
            </a:r>
            <a:r>
              <a:rPr lang="pt-BR" dirty="0"/>
              <a:t> – </a:t>
            </a:r>
            <a:r>
              <a:rPr lang="pt-BR" i="1" dirty="0" err="1"/>
              <a:t>swarm</a:t>
            </a:r>
            <a:r>
              <a:rPr lang="pt-BR" i="1" dirty="0"/>
              <a:t> </a:t>
            </a:r>
            <a:r>
              <a:rPr lang="pt-BR" i="1" dirty="0" err="1"/>
              <a:t>intelligence</a:t>
            </a:r>
            <a:endParaRPr lang="pt-BR" dirty="0"/>
          </a:p>
        </p:txBody>
      </p:sp>
      <p:pic>
        <p:nvPicPr>
          <p:cNvPr id="8" name="Imagem 7" descr="Imagem em preto e branco&#10;&#10;Descrição gerada automaticamente">
            <a:extLst>
              <a:ext uri="{FF2B5EF4-FFF2-40B4-BE49-F238E27FC236}">
                <a16:creationId xmlns:a16="http://schemas.microsoft.com/office/drawing/2014/main" id="{5D0A9676-BF80-4AF3-B487-91E40263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88" y="1853269"/>
            <a:ext cx="3683516" cy="1956074"/>
          </a:xfrm>
          <a:prstGeom prst="rect">
            <a:avLst/>
          </a:prstGeom>
        </p:spPr>
      </p:pic>
      <p:pic>
        <p:nvPicPr>
          <p:cNvPr id="12" name="Imagem 11" descr="Uma imagem contendo Diagrama&#10;&#10;Descrição gerada automaticamente">
            <a:extLst>
              <a:ext uri="{FF2B5EF4-FFF2-40B4-BE49-F238E27FC236}">
                <a16:creationId xmlns:a16="http://schemas.microsoft.com/office/drawing/2014/main" id="{3F93FE8E-6CC1-4726-ACBF-78C8CEBD3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96" y="1690687"/>
            <a:ext cx="3501672" cy="2281237"/>
          </a:xfrm>
          <a:prstGeom prst="rect">
            <a:avLst/>
          </a:prstGeom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4A43ABDA-D6E1-435E-9522-9B5973B282B9}"/>
              </a:ext>
            </a:extLst>
          </p:cNvPr>
          <p:cNvSpPr/>
          <p:nvPr/>
        </p:nvSpPr>
        <p:spPr>
          <a:xfrm>
            <a:off x="5840251" y="2465165"/>
            <a:ext cx="511497" cy="732282"/>
          </a:xfrm>
          <a:prstGeom prst="rightArrow">
            <a:avLst>
              <a:gd name="adj1" fmla="val 50000"/>
              <a:gd name="adj2" fmla="val 48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Uma imagem contendo pássaro, grupo, grande, mesa&#10;&#10;Descrição gerada automaticamente">
            <a:extLst>
              <a:ext uri="{FF2B5EF4-FFF2-40B4-BE49-F238E27FC236}">
                <a16:creationId xmlns:a16="http://schemas.microsoft.com/office/drawing/2014/main" id="{EE0726DE-1FB7-49EE-A79F-EE0C672EF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48" y="3971924"/>
            <a:ext cx="4876800" cy="2743200"/>
          </a:xfrm>
          <a:prstGeom prst="rect">
            <a:avLst/>
          </a:prstGeom>
        </p:spPr>
      </p:pic>
      <p:pic>
        <p:nvPicPr>
          <p:cNvPr id="17" name="Imagem 16" descr="Uma imagem contendo tapete, cama, cortina, mesa&#10;&#10;Descrição gerada automaticamente">
            <a:extLst>
              <a:ext uri="{FF2B5EF4-FFF2-40B4-BE49-F238E27FC236}">
                <a16:creationId xmlns:a16="http://schemas.microsoft.com/office/drawing/2014/main" id="{8277BE55-43DE-4CF3-9F3C-AD0CFE30C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48" y="3971925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C0E70-79FD-4D8D-9736-5D960C77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Social </a:t>
            </a:r>
            <a:r>
              <a:rPr lang="pt-BR" dirty="0" err="1"/>
              <a:t>agents</a:t>
            </a:r>
            <a:r>
              <a:rPr lang="pt-BR" dirty="0"/>
              <a:t> – </a:t>
            </a:r>
            <a:r>
              <a:rPr lang="pt-BR" i="1" dirty="0" err="1"/>
              <a:t>interaction</a:t>
            </a:r>
            <a:r>
              <a:rPr lang="pt-BR" i="1" dirty="0"/>
              <a:t> </a:t>
            </a:r>
            <a:r>
              <a:rPr lang="pt-BR" i="1" dirty="0" err="1"/>
              <a:t>protocols</a:t>
            </a:r>
            <a:endParaRPr lang="pt-BR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3B02FBFB-7C8B-4607-9EBF-4661C618A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53" y="2236787"/>
            <a:ext cx="5220047" cy="4351338"/>
          </a:xfr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587EDCC0-8463-4B48-8647-F950B137C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9" y="1572036"/>
            <a:ext cx="5289825" cy="39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9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MAC5784 – AI in videogames</vt:lpstr>
      <vt:lpstr>Purpose of AI (from AIMA 3rd edition)</vt:lpstr>
      <vt:lpstr>Agent modeling</vt:lpstr>
      <vt:lpstr>Rational agents (AIMA 3ed)</vt:lpstr>
      <vt:lpstr>Strategic agents</vt:lpstr>
      <vt:lpstr>Social agents</vt:lpstr>
      <vt:lpstr>Social agents – swarm intelligence</vt:lpstr>
      <vt:lpstr>Social agents – swarm intelligence</vt:lpstr>
      <vt:lpstr>Social agents – interaction protocols</vt:lpstr>
      <vt:lpstr>Social agents –  “multi-mini-agent”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MAC5784 – AI in videogames</dc:title>
  <dc:creator>Flavio Soares Correa da Silva</dc:creator>
  <cp:lastModifiedBy>Flavio Soares Correa da Silva</cp:lastModifiedBy>
  <cp:revision>48</cp:revision>
  <dcterms:created xsi:type="dcterms:W3CDTF">2020-09-06T21:47:41Z</dcterms:created>
  <dcterms:modified xsi:type="dcterms:W3CDTF">2020-10-19T19:04:15Z</dcterms:modified>
</cp:coreProperties>
</file>