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7C9FC-A7BA-DD46-B1F0-21BA82AE3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473C21-9E54-8246-AC7E-BE97CA221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EFF450-23FC-834F-85B7-C806B951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25B00F-F906-504F-AC01-D63268E4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375D79-1D12-F848-B786-15E51D49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96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452CD-5F7E-394E-BC81-B54020A78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9EDA6A5-FB85-2B40-98C0-1693A033E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40CCF7-0430-054E-B044-9FE5EBC55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13B396-1294-D441-8ED7-60ACBD308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93E219-744B-0B48-B367-4731AE28C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72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584428-9575-A644-9409-5C0846236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B9A5946-C0A3-B04D-91B1-BC89E6CE5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C9BEDC-7773-6645-92AD-AF7E2103F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ACE422-B15E-3140-B10F-B858C174B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61E3F6-56F5-DD42-A0F0-EE0DBF38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07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81619-A993-E147-9661-B6A121DD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58F804-DCB2-E640-80DB-36D4727F9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B348DA-83F4-6C40-908C-FB3B286BD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AC4453-AED0-B944-982F-420103C2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95532C-121E-5142-9DA8-D3CD7C5E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14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61ABB-A7D9-5A40-8940-1B7A91AE3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E45FBF-2508-5B49-BE27-5A5D576F4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E587C7-0CC6-6A4E-BAA8-FFE3EAC9C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29355C-1C8E-684B-B8C3-394830583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F355DB-0FE2-364F-A29B-A240D715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27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EBB4F-8963-E84F-B28A-295B9A06E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25DE8E-3B93-BD45-9AE6-413031128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C20CC47-AA46-FF47-8CC3-3BD5C1605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09F66A-05BE-6341-8A2F-98459C900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2B43F0-CB56-674D-9DA6-A57D9AC4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B942B1-A3BC-C14E-86D4-00AC6383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45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2B4EA-CF01-4341-A215-C111FD3FB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89B090-B357-C543-A146-A01E0A972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64FBAFB-1446-A54D-BE12-6D7B52F22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C8FFF8A-37C8-B448-8077-2AB009C46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8983016-4671-9F48-9C7A-C6C8B84CC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32940F3-00C3-0A4A-8010-A8D210CA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7D8E12B-79F9-3848-9484-19F70019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9081ECD-9CC2-4C41-BFAA-17B32A3C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64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A045F-A87B-E040-9EF3-82E67924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B36598-92BC-144A-A6E2-AE10B7642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7E94C50-B816-EA4C-9F7F-FB5586F6C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6B72172-40CB-394B-8CAD-04406B4F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69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C87177D-D0A2-CA46-BC29-C9F50209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0893B6-8F9F-9748-9947-33924854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A5F0C0D-180B-094E-88EB-EE783412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02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4293F-DA60-8E48-BC7D-4BE3FCB89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AC749A-611E-AB4D-BF0E-4B8205D52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FAF4B7-2E26-7F4B-B73E-BC3E19E15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F62F71-73A3-8444-AFA5-DCF18359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2E7300-0D4A-104C-8A91-291BA10D1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D97773-BEA4-E741-BA01-89DB2D07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4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66F48-A3BF-8149-AC0B-F082D8271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F03D260-11E6-4D4C-A35A-C796225E63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76BBF4-8F85-A546-B121-98F30B1C9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AEED1C-57DC-E94D-AEC4-81CFD98D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0A5266-82E5-A848-9E33-7824A198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42A33F-0FB6-A74C-BA42-4B600D27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91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4B02A6A-695A-9040-BAE0-3C66FF708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90F994-A187-1849-AFA9-F63F36449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A6CDFA-8304-7E4B-9CFE-7111B72F3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E16FA-E041-7142-8844-47E26663B57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B8D52F-2B9A-5741-A363-85EDFE083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434A3E-1A6F-E546-AD36-CB75EF428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E786-798F-4145-9717-4B1B33AA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1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E70C6-EFA9-AA44-B5C1-6885493D63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Aula 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9EBD19-74C9-064A-9AEB-FE69BE2C6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Temas, dificuldades e estratégias para ensino de </a:t>
            </a:r>
            <a:r>
              <a:rPr lang="pt-BR" dirty="0" err="1"/>
              <a:t>Biomol</a:t>
            </a:r>
            <a:endParaRPr lang="pt-BR" dirty="0"/>
          </a:p>
          <a:p>
            <a:r>
              <a:rPr lang="pt-BR" dirty="0"/>
              <a:t>Plano de Curso – tabela </a:t>
            </a:r>
          </a:p>
          <a:p>
            <a:r>
              <a:rPr lang="pt-BR" sz="1600" dirty="0"/>
              <a:t>Maria Elice de </a:t>
            </a:r>
            <a:r>
              <a:rPr lang="pt-BR" sz="1600"/>
              <a:t>Brzezinski Prestes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7394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8AE53D-8B0C-3B4E-BB59-81576CE0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Estudo dirigido para a leitura do capítulo </a:t>
            </a:r>
            <a:br>
              <a:rPr lang="pt-BR" sz="3600" dirty="0"/>
            </a:br>
            <a:r>
              <a:rPr lang="pt-BR" sz="3600" dirty="0"/>
              <a:t>“Molecular </a:t>
            </a:r>
            <a:r>
              <a:rPr lang="pt-BR" sz="3600" dirty="0" err="1"/>
              <a:t>Biology</a:t>
            </a:r>
            <a:r>
              <a:rPr lang="pt-BR" sz="3600" dirty="0"/>
              <a:t>”, de </a:t>
            </a:r>
            <a:r>
              <a:rPr lang="pt-BR" sz="3600" dirty="0" err="1"/>
              <a:t>Ravi</a:t>
            </a:r>
            <a:r>
              <a:rPr lang="pt-BR" sz="3600" dirty="0"/>
              <a:t> Duncan &amp; </a:t>
            </a:r>
            <a:r>
              <a:rPr lang="pt-BR" sz="3600" dirty="0" err="1"/>
              <a:t>Dirk</a:t>
            </a:r>
            <a:r>
              <a:rPr lang="pt-BR" sz="3600" dirty="0"/>
              <a:t> </a:t>
            </a:r>
            <a:r>
              <a:rPr lang="pt-BR" sz="3600" dirty="0" err="1"/>
              <a:t>Boerwinkel</a:t>
            </a:r>
            <a:r>
              <a:rPr lang="pt-BR" sz="3600" dirty="0"/>
              <a:t>, do livro </a:t>
            </a:r>
            <a:r>
              <a:rPr lang="pt-BR" sz="3600" i="1" dirty="0" err="1"/>
              <a:t>Teaching</a:t>
            </a:r>
            <a:r>
              <a:rPr lang="pt-BR" sz="3600" i="1" dirty="0"/>
              <a:t> </a:t>
            </a:r>
            <a:r>
              <a:rPr lang="pt-BR" sz="3600" i="1" dirty="0" err="1"/>
              <a:t>Biology</a:t>
            </a:r>
            <a:r>
              <a:rPr lang="pt-BR" sz="3600" i="1" dirty="0"/>
              <a:t> in </a:t>
            </a:r>
            <a:r>
              <a:rPr lang="pt-BR" sz="3600" i="1" dirty="0" err="1"/>
              <a:t>Schools</a:t>
            </a:r>
            <a:r>
              <a:rPr lang="pt-BR" sz="3600" dirty="0"/>
              <a:t>, 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87E7DA-2C01-434D-81E7-5053FBF17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dirty="0"/>
              <a:t>1) Os autores do capítulo discutem três maiores dificuldades enfrentadas pelos estudantes da escola básica para aprenderem biologia molecular: </a:t>
            </a:r>
          </a:p>
          <a:p>
            <a:pPr marL="457200" lvl="1" indent="0">
              <a:buNone/>
            </a:pPr>
            <a:r>
              <a:rPr lang="pt-BR" dirty="0"/>
              <a:t>1) entidades desconhecidas, envolvidas em fenômenos muito rápidos e pequenos; </a:t>
            </a:r>
          </a:p>
          <a:p>
            <a:pPr marL="457200" lvl="1" indent="0">
              <a:buNone/>
            </a:pPr>
            <a:r>
              <a:rPr lang="pt-BR" dirty="0"/>
              <a:t>2) níveis de organização distintos, físico e informacional; </a:t>
            </a:r>
          </a:p>
          <a:p>
            <a:pPr marL="457200" lvl="1" indent="0">
              <a:buNone/>
            </a:pPr>
            <a:r>
              <a:rPr lang="pt-BR" dirty="0"/>
              <a:t>3) natureza emergente das estruturas e processos envolvidos. </a:t>
            </a:r>
          </a:p>
          <a:p>
            <a:pPr marL="0" indent="0">
              <a:buNone/>
            </a:pPr>
            <a:r>
              <a:rPr lang="pt-BR" dirty="0"/>
              <a:t>Que sugestões eles propõem para superar essas dificuldades? Vocês têm sugestões adicionais? Explique. </a:t>
            </a:r>
            <a:r>
              <a:rPr lang="pt-BR" dirty="0">
                <a:solidFill>
                  <a:srgbClr val="FF0000"/>
                </a:solidFill>
              </a:rPr>
              <a:t>Esta questão oferecerá subsídios para redigir parte das justificativas do PC (item 2 do protocolo de PC, pp. 180-182).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lvl="0" indent="0">
              <a:buNone/>
            </a:pPr>
            <a:r>
              <a:rPr lang="pt-BR" dirty="0"/>
              <a:t>2) Quais as principais recomendações dos autores para </a:t>
            </a:r>
            <a:r>
              <a:rPr lang="pt-BR" i="1" dirty="0"/>
              <a:t>como</a:t>
            </a:r>
            <a:r>
              <a:rPr lang="pt-BR" dirty="0"/>
              <a:t> ensinar biologia molecular? </a:t>
            </a:r>
            <a:r>
              <a:rPr lang="pt-BR" dirty="0">
                <a:solidFill>
                  <a:srgbClr val="FF0000"/>
                </a:solidFill>
              </a:rPr>
              <a:t>Esta questão oferecerá subsídios para redigir parte da tabela do item 4 do PC (p. 181), com a modificação apresentada a seguir.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lvl="0" indent="0">
              <a:buNone/>
            </a:pPr>
            <a:r>
              <a:rPr lang="pt-BR" dirty="0"/>
              <a:t>3) Construam uma tabela com três colunas de conteúdos de biologia molecular: </a:t>
            </a:r>
          </a:p>
          <a:p>
            <a:pPr marL="0" indent="0">
              <a:buNone/>
            </a:pPr>
            <a:r>
              <a:rPr lang="pt-BR" dirty="0"/>
              <a:t>Coluna 1: temas propostos (</a:t>
            </a:r>
            <a:r>
              <a:rPr lang="pt-BR" dirty="0" err="1"/>
              <a:t>What</a:t>
            </a:r>
            <a:r>
              <a:rPr lang="pt-BR" dirty="0"/>
              <a:t> </a:t>
            </a:r>
            <a:r>
              <a:rPr lang="pt-BR" dirty="0" err="1"/>
              <a:t>should</a:t>
            </a:r>
            <a:r>
              <a:rPr lang="pt-BR" dirty="0"/>
              <a:t> 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teach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molecular </a:t>
            </a:r>
            <a:r>
              <a:rPr lang="pt-BR" dirty="0" err="1"/>
              <a:t>biology</a:t>
            </a:r>
            <a:r>
              <a:rPr lang="pt-BR" dirty="0"/>
              <a:t>) pelos autores do capítulo para o ensino médio (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should</a:t>
            </a:r>
            <a:r>
              <a:rPr lang="pt-BR" dirty="0"/>
              <a:t> 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teach</a:t>
            </a:r>
            <a:r>
              <a:rPr lang="pt-BR" dirty="0"/>
              <a:t> molecular </a:t>
            </a:r>
            <a:r>
              <a:rPr lang="pt-BR" dirty="0" err="1"/>
              <a:t>biology</a:t>
            </a:r>
            <a:r>
              <a:rPr lang="pt-BR" dirty="0"/>
              <a:t>) </a:t>
            </a:r>
          </a:p>
          <a:p>
            <a:pPr marL="0" indent="0">
              <a:buNone/>
            </a:pPr>
            <a:r>
              <a:rPr lang="pt-BR" dirty="0"/>
              <a:t>Coluna 2: temas do curso de </a:t>
            </a:r>
            <a:r>
              <a:rPr lang="pt-BR" dirty="0" err="1"/>
              <a:t>BioMolLic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Coluna 3: temas propostos por vocês, provisoriamente; </a:t>
            </a:r>
            <a:r>
              <a:rPr lang="pt-BR" dirty="0">
                <a:solidFill>
                  <a:srgbClr val="FF0000"/>
                </a:solidFill>
              </a:rPr>
              <a:t>esta coluna deve ser revisada com consulta à BNCC, livros didáticos, internet etc. para constituir a coluna 1 do detalhamento dos conteúdos programáticos do Plano de Curso, p. 181.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426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C339A762-8EE0-CB44-B2D8-4A029B38A2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759924"/>
              </p:ext>
            </p:extLst>
          </p:nvPr>
        </p:nvGraphicFramePr>
        <p:xfrm>
          <a:off x="529717" y="670561"/>
          <a:ext cx="11072475" cy="4621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383">
                  <a:extLst>
                    <a:ext uri="{9D8B030D-6E8A-4147-A177-3AD203B41FA5}">
                      <a16:colId xmlns:a16="http://schemas.microsoft.com/office/drawing/2014/main" val="4183143443"/>
                    </a:ext>
                  </a:extLst>
                </a:gridCol>
                <a:gridCol w="2814676">
                  <a:extLst>
                    <a:ext uri="{9D8B030D-6E8A-4147-A177-3AD203B41FA5}">
                      <a16:colId xmlns:a16="http://schemas.microsoft.com/office/drawing/2014/main" val="4073335064"/>
                    </a:ext>
                  </a:extLst>
                </a:gridCol>
                <a:gridCol w="2058154">
                  <a:extLst>
                    <a:ext uri="{9D8B030D-6E8A-4147-A177-3AD203B41FA5}">
                      <a16:colId xmlns:a16="http://schemas.microsoft.com/office/drawing/2014/main" val="2053703591"/>
                    </a:ext>
                  </a:extLst>
                </a:gridCol>
                <a:gridCol w="3129530">
                  <a:extLst>
                    <a:ext uri="{9D8B030D-6E8A-4147-A177-3AD203B41FA5}">
                      <a16:colId xmlns:a16="http://schemas.microsoft.com/office/drawing/2014/main" val="1084174594"/>
                    </a:ext>
                  </a:extLst>
                </a:gridCol>
                <a:gridCol w="1893732">
                  <a:extLst>
                    <a:ext uri="{9D8B030D-6E8A-4147-A177-3AD203B41FA5}">
                      <a16:colId xmlns:a16="http://schemas.microsoft.com/office/drawing/2014/main" val="2846807859"/>
                    </a:ext>
                  </a:extLst>
                </a:gridCol>
              </a:tblGrid>
              <a:tr h="1260649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Aula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Conteúdo programático específico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Competências e habilidades (BNCC)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Estratégia de ensino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Materiais instrucionais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575366"/>
                  </a:ext>
                </a:extLst>
              </a:tr>
              <a:tr h="25213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627896"/>
                  </a:ext>
                </a:extLst>
              </a:tr>
              <a:tr h="252130">
                <a:tc rowSpan="3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Aula 06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Testes genéticos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Distrofia muscular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-Aula online sincrônica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-Resolução de questões pelos alunos seguida de correção e explicação da professora, uma questão por vez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-Discussão de dúvidas levantadas pelos alunos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pt-BR" sz="1200" b="0" dirty="0" err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 questões sobre distrofia em </a:t>
                      </a:r>
                      <a:r>
                        <a:rPr lang="pt-BR" sz="1200" b="0" dirty="0" err="1">
                          <a:solidFill>
                            <a:schemeClr val="tx1"/>
                          </a:solidFill>
                          <a:effectLst/>
                        </a:rPr>
                        <a:t>ppt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488506"/>
                  </a:ext>
                </a:extLst>
              </a:tr>
              <a:tr h="2521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Edição gênica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-vídeo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-vídeo de 20 min gravado pela </a:t>
                      </a:r>
                      <a:r>
                        <a:rPr lang="pt-BR" sz="12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profa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29582"/>
                  </a:ext>
                </a:extLst>
              </a:tr>
              <a:tr h="252130">
                <a:tc vMerge="1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Elaboração de Plano de Curso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-Leitura prévia de texto com questões norteadoras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-Exposição de instruções pela professora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-Definição das duplas para a elaboração do Plano de Curso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-Em duplas, resolução das questões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-No grupo classe, discussão dos resultados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-capítulo “Molecular </a:t>
                      </a:r>
                      <a:r>
                        <a:rPr lang="pt-BR" sz="1200" b="0" dirty="0" err="1">
                          <a:solidFill>
                            <a:schemeClr val="tx1"/>
                          </a:solidFill>
                          <a:effectLst/>
                        </a:rPr>
                        <a:t>Biology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” do livro </a:t>
                      </a:r>
                      <a:r>
                        <a:rPr lang="pt-BR" sz="1200" i="1" dirty="0" err="1"/>
                        <a:t>Teaching</a:t>
                      </a:r>
                      <a:r>
                        <a:rPr lang="pt-BR" sz="1200" i="1" dirty="0"/>
                        <a:t> </a:t>
                      </a:r>
                      <a:r>
                        <a:rPr lang="pt-BR" sz="1200" i="1" dirty="0" err="1"/>
                        <a:t>Biology</a:t>
                      </a:r>
                      <a:r>
                        <a:rPr lang="pt-BR" sz="1200" i="1" dirty="0"/>
                        <a:t> in </a:t>
                      </a:r>
                      <a:r>
                        <a:rPr lang="pt-BR" sz="1200" i="1" dirty="0" err="1"/>
                        <a:t>Schools</a:t>
                      </a:r>
                      <a:r>
                        <a:rPr lang="pt-BR" sz="1200" dirty="0"/>
                        <a:t>, 2018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 questões para dirigirem a leitura e serem </a:t>
                      </a:r>
                      <a:r>
                        <a:rPr lang="pt-BR" sz="12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consensuadas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durante a aula por cada dupla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30542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36FED5C-5ED7-834B-B357-A76B75716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17" y="285792"/>
            <a:ext cx="49946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Reformulem a tabela da p. 181 com o seguinte cabeçalho: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Seta para Cima 5">
            <a:extLst>
              <a:ext uri="{FF2B5EF4-FFF2-40B4-BE49-F238E27FC236}">
                <a16:creationId xmlns:a16="http://schemas.microsoft.com/office/drawing/2014/main" id="{7156A84B-1EDF-F840-8F88-AB5782C80875}"/>
              </a:ext>
            </a:extLst>
          </p:cNvPr>
          <p:cNvSpPr/>
          <p:nvPr/>
        </p:nvSpPr>
        <p:spPr>
          <a:xfrm>
            <a:off x="1895945" y="536155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5C05E32-9FD3-2D4F-9BB8-87CAED8CB435}"/>
              </a:ext>
            </a:extLst>
          </p:cNvPr>
          <p:cNvSpPr txBox="1"/>
          <p:nvPr/>
        </p:nvSpPr>
        <p:spPr>
          <a:xfrm>
            <a:off x="1895945" y="6328478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Aula de hoje</a:t>
            </a:r>
          </a:p>
        </p:txBody>
      </p:sp>
      <p:sp>
        <p:nvSpPr>
          <p:cNvPr id="8" name="Seta para Cima 7">
            <a:extLst>
              <a:ext uri="{FF2B5EF4-FFF2-40B4-BE49-F238E27FC236}">
                <a16:creationId xmlns:a16="http://schemas.microsoft.com/office/drawing/2014/main" id="{DB4A1B17-DC87-A849-A2AC-E3FBD3EBCF67}"/>
              </a:ext>
            </a:extLst>
          </p:cNvPr>
          <p:cNvSpPr/>
          <p:nvPr/>
        </p:nvSpPr>
        <p:spPr>
          <a:xfrm>
            <a:off x="4531417" y="5367023"/>
            <a:ext cx="484632" cy="5455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Cima 8">
            <a:extLst>
              <a:ext uri="{FF2B5EF4-FFF2-40B4-BE49-F238E27FC236}">
                <a16:creationId xmlns:a16="http://schemas.microsoft.com/office/drawing/2014/main" id="{CDE3794B-1B86-FF41-BAB8-7EB2F317CBA3}"/>
              </a:ext>
            </a:extLst>
          </p:cNvPr>
          <p:cNvSpPr/>
          <p:nvPr/>
        </p:nvSpPr>
        <p:spPr>
          <a:xfrm>
            <a:off x="6682257" y="5358674"/>
            <a:ext cx="484632" cy="5455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Cima 9">
            <a:extLst>
              <a:ext uri="{FF2B5EF4-FFF2-40B4-BE49-F238E27FC236}">
                <a16:creationId xmlns:a16="http://schemas.microsoft.com/office/drawing/2014/main" id="{A1C90F41-7F65-264D-A8C2-CBA7EBAFF018}"/>
              </a:ext>
            </a:extLst>
          </p:cNvPr>
          <p:cNvSpPr/>
          <p:nvPr/>
        </p:nvSpPr>
        <p:spPr>
          <a:xfrm>
            <a:off x="9684328" y="5367023"/>
            <a:ext cx="484632" cy="5455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49CEDD6-1270-F942-9744-4AC8AE5EEE23}"/>
              </a:ext>
            </a:extLst>
          </p:cNvPr>
          <p:cNvSpPr txBox="1"/>
          <p:nvPr/>
        </p:nvSpPr>
        <p:spPr>
          <a:xfrm>
            <a:off x="4531417" y="5970626"/>
            <a:ext cx="94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Em casa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70596DC-C348-5E46-8CF2-8513596A2E52}"/>
              </a:ext>
            </a:extLst>
          </p:cNvPr>
          <p:cNvSpPr txBox="1"/>
          <p:nvPr/>
        </p:nvSpPr>
        <p:spPr>
          <a:xfrm>
            <a:off x="6719622" y="5970626"/>
            <a:ext cx="2326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3ª aula para PC (</a:t>
            </a:r>
            <a:r>
              <a:rPr lang="pt-BR" dirty="0" err="1"/>
              <a:t>xx</a:t>
            </a:r>
            <a:r>
              <a:rPr lang="pt-BR" dirty="0"/>
              <a:t>/06)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EC6CE0F-5278-3045-A0ED-AFB8DB091C3C}"/>
              </a:ext>
            </a:extLst>
          </p:cNvPr>
          <p:cNvSpPr txBox="1"/>
          <p:nvPr/>
        </p:nvSpPr>
        <p:spPr>
          <a:xfrm>
            <a:off x="9774059" y="5953005"/>
            <a:ext cx="94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Em casa</a:t>
            </a:r>
          </a:p>
        </p:txBody>
      </p:sp>
    </p:spTree>
    <p:extLst>
      <p:ext uri="{BB962C8B-B14F-4D97-AF65-F5344CB8AC3E}">
        <p14:creationId xmlns:p14="http://schemas.microsoft.com/office/powerpoint/2010/main" val="2218866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457</Words>
  <Application>Microsoft Macintosh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Aula 6</vt:lpstr>
      <vt:lpstr>Estudo dirigido para a leitura do capítulo  “Molecular Biology”, de Ravi Duncan &amp; Dirk Boerwinkel, do livro Teaching Biology in Schools, 2018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6</dc:title>
  <dc:creator>Maria Elice Prestes</dc:creator>
  <cp:lastModifiedBy>Maria Elice Prestes</cp:lastModifiedBy>
  <cp:revision>8</cp:revision>
  <dcterms:created xsi:type="dcterms:W3CDTF">2020-04-28T17:33:33Z</dcterms:created>
  <dcterms:modified xsi:type="dcterms:W3CDTF">2020-05-03T12:22:17Z</dcterms:modified>
</cp:coreProperties>
</file>