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ora" panose="020B0604020202020204" charset="0"/>
      <p:regular r:id="rId25"/>
      <p:bold r:id="rId26"/>
      <p:italic r:id="rId27"/>
      <p:boldItalic r:id="rId28"/>
    </p:embeddedFont>
    <p:embeddedFont>
      <p:font typeface="Lora Regular" panose="020B060402020202020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259273aa2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259273aa2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c55a5de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c55a5de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c55a5de2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c55a5de2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c55a5de27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c55a5de27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c55a5de2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c55a5de27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c36f17f90_6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c36f17f90_6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c36f17f90_6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c36f17f90_6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c36f17f90_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c36f17f90_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c36f17f90_6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c36f17f90_6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260adb3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260adb3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259273aa2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259273aa2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260adb3e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260adb3e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260adb3e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260adb3e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259273aa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259273aa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259273aa2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259273aa2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59273aa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259273aa2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59273aa2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259273aa2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259273aa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259273aa2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259273aa2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259273aa2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259273aa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a259273aa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1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2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2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72" name="Google Shape;72;p12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488500" y="2003900"/>
            <a:ext cx="482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Trabalho como construção do sujeito e da sociedade</a:t>
            </a:r>
            <a:endParaRPr sz="2900"/>
          </a:p>
        </p:txBody>
      </p:sp>
      <p:grpSp>
        <p:nvGrpSpPr>
          <p:cNvPr id="79" name="Google Shape;79;p13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80" name="Google Shape;80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4593650" y="99175"/>
            <a:ext cx="44370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Engenharia e Sociedade - PRO3330 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Apresentação 2 - 19/11/2020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Grupo C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88500" y="4052025"/>
            <a:ext cx="767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Integrantes apresentando:</a:t>
            </a: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 Giulia Sader; Nicolas Malucelli e Pedro Moki Mori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88500" y="4307575"/>
            <a:ext cx="7126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Demais integrantes:</a:t>
            </a: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Felipe Janowitzer; Felipe Miamoto; Gabriel Allegrini; Matteus Car;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Pedro Henrique Ishida; Pedro Rodrigues e Tiago Tadeu Santos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1847625" y="1597075"/>
            <a:ext cx="5660100" cy="13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i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“Se o trabalho pode gerar o pior, como hoje, no </a:t>
            </a:r>
            <a:r>
              <a:rPr lang="en" sz="1800">
                <a:highlight>
                  <a:srgbClr val="FFCD00"/>
                </a:highlight>
              </a:rPr>
              <a:t>mundo humano</a:t>
            </a:r>
            <a:r>
              <a:rPr lang="en" sz="1800"/>
              <a:t>, ele pode também gerar o melhor”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ctrTitle"/>
          </p:nvPr>
        </p:nvSpPr>
        <p:spPr>
          <a:xfrm>
            <a:off x="2022225" y="1693525"/>
            <a:ext cx="4319100" cy="1159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 direito humano e fundamental ao trabalho</a:t>
            </a:r>
            <a:endParaRPr sz="2700"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1"/>
          </p:nvPr>
        </p:nvSpPr>
        <p:spPr>
          <a:xfrm>
            <a:off x="2022225" y="26873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Fundamentação e exigibilidade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Leonardo Vieira Wandelli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1480400" y="909263"/>
            <a:ext cx="40551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Christophe Dejours: </a:t>
            </a:r>
            <a:r>
              <a:rPr lang="en">
                <a:highlight>
                  <a:srgbClr val="FFCD00"/>
                </a:highlight>
              </a:rPr>
              <a:t>Prefácio</a:t>
            </a:r>
            <a:endParaRPr>
              <a:highlight>
                <a:srgbClr val="FFCD00"/>
              </a:highlight>
            </a:endParaRPr>
          </a:p>
        </p:txBody>
      </p:sp>
      <p:grpSp>
        <p:nvGrpSpPr>
          <p:cNvPr id="220" name="Google Shape;220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1" name="Google Shape;221;p2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4294967295"/>
          </p:nvPr>
        </p:nvSpPr>
        <p:spPr>
          <a:xfrm>
            <a:off x="346325" y="1627450"/>
            <a:ext cx="25245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CD00"/>
                </a:highlight>
              </a:rPr>
              <a:t>Christophe Dejours</a:t>
            </a:r>
            <a:endParaRPr sz="16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Psicanalista que introduziu uma </a:t>
            </a:r>
            <a:r>
              <a:rPr lang="en" sz="1600">
                <a:highlight>
                  <a:schemeClr val="accent2"/>
                </a:highlight>
              </a:rPr>
              <a:t>nova abordagem científica </a:t>
            </a:r>
            <a:r>
              <a:rPr lang="en" sz="1600"/>
              <a:t>nos anos 80, explicada no texto “Da psicopatologia à psicodinâmica do trabalho”.</a:t>
            </a:r>
            <a:endParaRPr sz="1600"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4294967295"/>
          </p:nvPr>
        </p:nvSpPr>
        <p:spPr>
          <a:xfrm>
            <a:off x="3044350" y="1627450"/>
            <a:ext cx="34209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CD00"/>
                </a:highlight>
              </a:rPr>
              <a:t>Psicopatologia x Psicodinâmica</a:t>
            </a:r>
            <a:endParaRPr sz="16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O foco nas doenças mentais possivelmente geradas no                                              trabalho deu lugar ao foco                       no modo como o trabalho                          contribui na construção da                         saúde mental. Isso depende da </a:t>
            </a:r>
            <a:r>
              <a:rPr lang="en" sz="1600">
                <a:highlight>
                  <a:schemeClr val="accent2"/>
                </a:highlight>
              </a:rPr>
              <a:t>organização do trabalho</a:t>
            </a:r>
            <a:r>
              <a:rPr lang="en" sz="1600"/>
              <a:t>.</a:t>
            </a:r>
            <a:endParaRPr sz="1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4294967295"/>
          </p:nvPr>
        </p:nvSpPr>
        <p:spPr>
          <a:xfrm>
            <a:off x="6288575" y="1627450"/>
            <a:ext cx="25245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CD00"/>
                </a:highlight>
              </a:rPr>
              <a:t>Centralidade</a:t>
            </a:r>
            <a:endParaRPr sz="16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Não há neutralidade no trabalho. Ele é </a:t>
            </a:r>
            <a:r>
              <a:rPr lang="en" sz="1600">
                <a:highlight>
                  <a:srgbClr val="FF9900"/>
                </a:highlight>
              </a:rPr>
              <a:t>indissociável</a:t>
            </a:r>
            <a:r>
              <a:rPr lang="en" sz="1600"/>
              <a:t> da construção da subjetividade humana. O direito do trabalho toca um direito fundamental.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1492800" y="909263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Sanchez: </a:t>
            </a:r>
            <a:r>
              <a:rPr lang="en">
                <a:highlight>
                  <a:srgbClr val="FFCD00"/>
                </a:highlight>
              </a:rPr>
              <a:t>Apresentação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3165150" y="1616975"/>
            <a:ext cx="2813700" cy="2782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A manutenção desses laços passa pela atuação de mecanismos culturais, que dão consistência a essas suseranias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680950" y="1641725"/>
            <a:ext cx="2813700" cy="27327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As relações humanas são marcadas por laços de hierarquização entre superioridades e inferioridades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36" name="Google Shape;236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37" name="Google Shape;237;p2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" name="Google Shape;241;p2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5655200" y="1641725"/>
            <a:ext cx="2813700" cy="27327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O trabalho é reduzido pelo capitalismo ao simples conceito de trabalho assalariado, ignorando a sua multiplicidade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319300" y="909250"/>
            <a:ext cx="400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Wandelli: </a:t>
            </a:r>
            <a:r>
              <a:rPr lang="en">
                <a:highlight>
                  <a:srgbClr val="FFCD00"/>
                </a:highlight>
              </a:rPr>
              <a:t>Introdução</a:t>
            </a:r>
            <a:endParaRPr>
              <a:highlight>
                <a:srgbClr val="FFCD00"/>
              </a:highlight>
            </a:endParaRPr>
          </a:p>
        </p:txBody>
      </p:sp>
      <p:grpSp>
        <p:nvGrpSpPr>
          <p:cNvPr id="248" name="Google Shape;248;p2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49" name="Google Shape;249;p2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1"/>
          </p:nvPr>
        </p:nvSpPr>
        <p:spPr>
          <a:xfrm>
            <a:off x="1131075" y="1637645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/>
              <a:t>Paradoxo: o trabalho é central para o sujeito, mas é entendido como algo fatigante, a ser eliminado quanto antes</a:t>
            </a:r>
            <a:endParaRPr sz="1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/>
              <a:t>O capitalismo reduziu o trabalho humano a uma fonte de valor para o capital, e não para o sujeito que trabalha</a:t>
            </a:r>
            <a:endParaRPr sz="18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/>
              <a:t>Entender o direito ao trabalho como um direito fundamental passa pela reconstrução da relação entre trabalho e dignidade humana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Temas relacionados aos dois textos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Centralidade do trabalho,  O trabalho como relação social e Precarização do trabalho </a:t>
            </a:r>
            <a:endParaRPr/>
          </a:p>
        </p:txBody>
      </p:sp>
      <p:sp>
        <p:nvSpPr>
          <p:cNvPr id="261" name="Google Shape;261;p27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2" name="Google Shape;262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Centralidade do </a:t>
            </a:r>
            <a:r>
              <a:rPr lang="en">
                <a:highlight>
                  <a:srgbClr val="FFCD00"/>
                </a:highlight>
              </a:rPr>
              <a:t>Trabalho</a:t>
            </a:r>
            <a:endParaRPr>
              <a:highlight>
                <a:srgbClr val="FFCD00"/>
              </a:highlight>
            </a:endParaRPr>
          </a:p>
        </p:txBody>
      </p:sp>
      <p:grpSp>
        <p:nvGrpSpPr>
          <p:cNvPr id="268" name="Google Shape;268;p2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69" name="Google Shape;269;p2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Para o desenvolvimento psíquico, a identidade, a saúde mental e a subjetividade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Desenvolvimento corporal e formação de vínculos sociais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9"/>
          <p:cNvSpPr txBox="1">
            <a:spLocks noGrp="1"/>
          </p:cNvSpPr>
          <p:nvPr>
            <p:ph type="title"/>
          </p:nvPr>
        </p:nvSpPr>
        <p:spPr>
          <a:xfrm>
            <a:off x="1381250" y="922675"/>
            <a:ext cx="39681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trabalho como </a:t>
            </a:r>
            <a:r>
              <a:rPr lang="en">
                <a:highlight>
                  <a:srgbClr val="FFCD00"/>
                </a:highlight>
              </a:rPr>
              <a:t>Relação Social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Superiores, subordinados, clientes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Reflete as relações de poder e dominação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Soberania do capital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Suserania dos capitalistas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281" name="Google Shape;28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82" name="Google Shape;28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title"/>
          </p:nvPr>
        </p:nvSpPr>
        <p:spPr>
          <a:xfrm>
            <a:off x="1466975" y="909263"/>
            <a:ext cx="5273100" cy="435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Precarização</a:t>
            </a:r>
            <a:r>
              <a:rPr lang="en"/>
              <a:t> do trabalho: fenômeno geral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92" name="Google Shape;292;p30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As condições de trabalho se precarizam: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Salários miseráveis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A organização do trabalho se precariza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Individualismo, competição acirrada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293" name="Google Shape;293;p3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94" name="Google Shape;294;p3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1724150" y="909250"/>
            <a:ext cx="42015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Precarização</a:t>
            </a:r>
            <a:r>
              <a:rPr lang="en"/>
              <a:t> do trabalho: contexto da pandemia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1381250" y="1637645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Redução de 1 milhão 487 mil empregos formais no início da pandemia no Brasil</a:t>
            </a: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Questão do serviço doméstico: essencial?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06" name="Google Shape;306;p3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2022225" y="1693525"/>
            <a:ext cx="4319100" cy="1159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Trabalho Vivo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/>
              <a:t>Trabalho e Emancipação</a:t>
            </a:r>
            <a:endParaRPr sz="2000" b="0"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Christophe Dejours 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>
            <a:spLocks noGrp="1"/>
          </p:cNvSpPr>
          <p:nvPr>
            <p:ph type="body" idx="4294967295"/>
          </p:nvPr>
        </p:nvSpPr>
        <p:spPr>
          <a:xfrm>
            <a:off x="4094075" y="1211050"/>
            <a:ext cx="4520100" cy="3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Explora os limites da dissociação entre o sujeito e o trabalho</a:t>
            </a:r>
            <a:endParaRPr sz="20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sz="2000"/>
              <a:t>Os próprios desenvolvedores são usuários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cxnSp>
        <p:nvCxnSpPr>
          <p:cNvPr id="316" name="Google Shape;316;p32"/>
          <p:cNvCxnSpPr/>
          <p:nvPr/>
        </p:nvCxnSpPr>
        <p:spPr>
          <a:xfrm>
            <a:off x="-245425" y="1131725"/>
            <a:ext cx="915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2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319" name="Google Shape;319;p32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325" name="Google Shape;3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25" y="1288325"/>
            <a:ext cx="23812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/>
          <p:nvPr/>
        </p:nvSpPr>
        <p:spPr>
          <a:xfrm>
            <a:off x="4465375" y="4440675"/>
            <a:ext cx="213248" cy="191461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32" name="Google Shape;332;p33"/>
          <p:cNvSpPr txBox="1"/>
          <p:nvPr/>
        </p:nvSpPr>
        <p:spPr>
          <a:xfrm>
            <a:off x="0" y="2293075"/>
            <a:ext cx="38361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O pássaro sem voo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O pássaro sem voo, solto na sala,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Ficou sendo um brinquedo de criança.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Se a cantiga desperta a mão que o alcança?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De que lhe vale o canto?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O canto é apenas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alegria de estranhos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Não é tudo.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O canto inútil como são as penas.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O pássaro sem voo, cantando, é mudo.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Lora"/>
                <a:ea typeface="Lora"/>
                <a:cs typeface="Lora"/>
                <a:sym typeface="Lora"/>
              </a:rPr>
              <a:t>José Chagas</a:t>
            </a:r>
            <a:endParaRPr sz="1200" b="1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Bibliografia</a:t>
            </a: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43A40"/>
                </a:solidFill>
                <a:highlight>
                  <a:srgbClr val="FFFFFF"/>
                </a:highlight>
              </a:rPr>
              <a:t>DEJOURS, C. Trabalho Vivo – Trabalho e emancipação. Brasília: Paralelo 15, 2012.</a:t>
            </a:r>
            <a:endParaRPr sz="200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43A40"/>
                </a:solidFill>
                <a:highlight>
                  <a:srgbClr val="FFFFFF"/>
                </a:highlight>
              </a:rPr>
              <a:t>WANDELLI, L. V. O direito humano fundamental ao trabalho. São Paulo: LTR, 2012.</a:t>
            </a:r>
            <a:endParaRPr sz="2000">
              <a:solidFill>
                <a:srgbClr val="343A4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343A40"/>
              </a:solidFill>
              <a:highlight>
                <a:srgbClr val="FFFFFF"/>
              </a:highlight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Psicodinâmica	do Trabalho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52450" y="1791975"/>
            <a:ext cx="19377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CD00"/>
                </a:highlight>
              </a:rPr>
              <a:t>Definição</a:t>
            </a:r>
            <a:endParaRPr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Disciplina clínica que estuda as relações entre o trabalho e a saúde mental 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2449350" y="1791975"/>
            <a:ext cx="3651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highlight>
                  <a:schemeClr val="accent1"/>
                </a:highlight>
              </a:rPr>
              <a:t>Não há “trabalho de execução” </a:t>
            </a:r>
            <a:endParaRPr b="1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Impossível atingir perfeitamente a qualidade prescrita, pois mesmo com organização e com procedimentos existem muitos imprevistos técnicos e humanos. </a:t>
            </a:r>
            <a:endParaRPr b="1">
              <a:highlight>
                <a:srgbClr val="FFCD00"/>
              </a:highlight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6288725" y="1791975"/>
            <a:ext cx="28032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CD00"/>
                </a:highlight>
              </a:rPr>
              <a:t>Hiato</a:t>
            </a:r>
            <a:endParaRPr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Hiato se impõe ao trabalhador a partir da resistência à técnica e ao conhecimento, conhecida pelo </a:t>
            </a:r>
            <a:r>
              <a:rPr lang="en" b="1"/>
              <a:t>fracasso. 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08" name="Google Shape;108;p1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Sofrimento</a:t>
            </a:r>
            <a:r>
              <a:rPr lang="en"/>
              <a:t> é ponto de partida 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94075" y="1637650"/>
            <a:ext cx="88500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◉"/>
            </a:pPr>
            <a:r>
              <a:rPr lang="en" sz="2300"/>
              <a:t>Completa-se em inteligência e poder de transformação</a:t>
            </a:r>
            <a:endParaRPr sz="23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◉"/>
            </a:pPr>
            <a:r>
              <a:rPr lang="en" sz="2300"/>
              <a:t>O intelectual exige corpo para experimentar sofrimento</a:t>
            </a:r>
            <a:endParaRPr sz="23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◉"/>
            </a:pPr>
            <a:r>
              <a:rPr lang="en" sz="2300"/>
              <a:t>Inteligência vem de relação íntima do corpo com equipamento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audience will listen to you or read the content, but won’t do both.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0" name="Google Shape;12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Segundo Corpo</a:t>
            </a:r>
            <a:endParaRPr/>
          </a:p>
        </p:txBody>
      </p:sp>
      <p:grpSp>
        <p:nvGrpSpPr>
          <p:cNvPr id="130" name="Google Shape;130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31" name="Google Shape;131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7"/>
          <p:cNvSpPr/>
          <p:nvPr/>
        </p:nvSpPr>
        <p:spPr>
          <a:xfrm>
            <a:off x="332525" y="1738950"/>
            <a:ext cx="2286300" cy="23133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Esse não é o corpo biológico, é o que se relaciona afetivamente e é convocado a trabalhar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625825" y="1792600"/>
            <a:ext cx="2334300" cy="23133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“Assim não sabemos e não podemos avaliar quantitativa e objetivamente o trabalho”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3553675" y="1738950"/>
            <a:ext cx="2235600" cy="23133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Sujeito aceita sofrimento, é habitado por esse trabalho subjetivo (invisível)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38" name="Google Shape;138;p17"/>
          <p:cNvCxnSpPr/>
          <p:nvPr/>
        </p:nvCxnSpPr>
        <p:spPr>
          <a:xfrm>
            <a:off x="2777275" y="2887200"/>
            <a:ext cx="593100" cy="1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139" name="Google Shape;139;p17"/>
          <p:cNvCxnSpPr/>
          <p:nvPr/>
        </p:nvCxnSpPr>
        <p:spPr>
          <a:xfrm>
            <a:off x="5867950" y="2895675"/>
            <a:ext cx="679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latin typeface="Lora"/>
                <a:ea typeface="Lora"/>
                <a:cs typeface="Lora"/>
                <a:sym typeface="Lora"/>
              </a:rPr>
              <a:t>O </a:t>
            </a:r>
            <a:r>
              <a:rPr lang="en" sz="2000" b="1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Naturalismo</a:t>
            </a:r>
            <a:r>
              <a:rPr lang="en" sz="2000" b="1">
                <a:latin typeface="Lora"/>
                <a:ea typeface="Lora"/>
                <a:cs typeface="Lora"/>
                <a:sym typeface="Lora"/>
              </a:rPr>
              <a:t> de Émile Zola</a:t>
            </a:r>
            <a:endParaRPr sz="2000" b="1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Lantier é um maquinista que gosta muito de seu ofício e que tem uma relação doentia com a locomotiva que conduz, Lison, ele a ama como nunca amara uma mulher. A máquina é um prolongamento não só de seu corpo quanto de sua psique.</a:t>
            </a:r>
            <a:endParaRPr sz="2000"/>
          </a:p>
        </p:txBody>
      </p:sp>
      <p:cxnSp>
        <p:nvCxnSpPr>
          <p:cNvPr id="146" name="Google Shape;146;p18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18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8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149" name="Google Shape;149;p1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425" y="1131725"/>
            <a:ext cx="2519472" cy="3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1381250" y="816525"/>
            <a:ext cx="4302300" cy="435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Experiência singular ou ação coletiva </a:t>
            </a:r>
            <a:endParaRPr sz="1800"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1381250" y="1638975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Relação Social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Trabalha-se para alguém e com alguém. Colegas, clientes, chefes etc. </a:t>
            </a:r>
            <a:endParaRPr sz="1200"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2"/>
          </p:nvPr>
        </p:nvSpPr>
        <p:spPr>
          <a:xfrm>
            <a:off x="3834914" y="1638975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Nova resistência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Além da técnica há a resistência social, onde a subjetividade entra em mundo hierarquizado, de poder e domínio </a:t>
            </a:r>
            <a:endParaRPr sz="1200"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3"/>
          </p:nvPr>
        </p:nvSpPr>
        <p:spPr>
          <a:xfrm>
            <a:off x="6288578" y="1638975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Inteligências Individuais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Abrem muitos caminhos, mas comprometem a coesão da atividade coletiva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1381250" y="3237224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Organização e Cooperação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Com o confronto de opiniões técnicas e morais de diferentes pesos consolidam-se as normas (“atividade deôntica”)</a:t>
            </a:r>
            <a:endParaRPr sz="1200"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2"/>
          </p:nvPr>
        </p:nvSpPr>
        <p:spPr>
          <a:xfrm>
            <a:off x="3834914" y="3237224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Significado de trabalhar 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Trabalhar é além de produzir, viver junto.</a:t>
            </a:r>
            <a:endParaRPr sz="120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3"/>
          </p:nvPr>
        </p:nvSpPr>
        <p:spPr>
          <a:xfrm>
            <a:off x="6288578" y="3237224"/>
            <a:ext cx="2334000" cy="12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highlight>
                  <a:srgbClr val="FFCD00"/>
                </a:highlight>
              </a:rPr>
              <a:t>Convivência </a:t>
            </a: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highlight>
                <a:srgbClr val="FFCD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mes New Roman"/>
                <a:ea typeface="Times New Roman"/>
                <a:cs typeface="Times New Roman"/>
                <a:sym typeface="Times New Roman"/>
              </a:rPr>
              <a:t>Consentimento dos acordos é abrir mão do potencial subjetivo individual em prol do viver junto. </a:t>
            </a:r>
            <a:endParaRPr sz="1200"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8" name="Google Shape;168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381250" y="973563"/>
            <a:ext cx="49365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formação da vontade </a:t>
            </a:r>
            <a:r>
              <a:rPr lang="en">
                <a:highlight>
                  <a:srgbClr val="FFCD00"/>
                </a:highlight>
              </a:rPr>
              <a:t>coletiva</a:t>
            </a:r>
            <a:endParaRPr>
              <a:highlight>
                <a:srgbClr val="FFCD00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598900" y="1616475"/>
            <a:ext cx="79443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SzPts val="2100"/>
              <a:buChar char="◉"/>
            </a:pPr>
            <a:r>
              <a:rPr lang="en" sz="2100"/>
              <a:t>Porque aceitamos autolimitação da subjetividade?</a:t>
            </a:r>
            <a:endParaRPr sz="21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SzPts val="2100"/>
              <a:buChar char="◉"/>
            </a:pPr>
            <a:r>
              <a:rPr lang="en" sz="2100"/>
              <a:t>Aspirando contribuição material ou simbólica, salário ou reconhecimento (gratidão ou sentimento</a:t>
            </a:r>
            <a:r>
              <a:rPr lang="en" sz="2100" i="1"/>
              <a:t> útil</a:t>
            </a:r>
            <a:r>
              <a:rPr lang="en" sz="2100"/>
              <a:t>) </a:t>
            </a:r>
            <a:endParaRPr sz="210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80" name="Google Shape;180;p2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1449025" y="1019750"/>
            <a:ext cx="4787400" cy="435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Mal estar na sociedade contemporânea </a:t>
            </a:r>
            <a:r>
              <a:rPr lang="en" sz="1500" b="0">
                <a:latin typeface="Lora Regular"/>
                <a:ea typeface="Lora Regular"/>
                <a:cs typeface="Lora Regular"/>
                <a:sym typeface="Lora Regular"/>
              </a:rPr>
              <a:t>(lógica do Neoliberalismo)</a:t>
            </a:r>
            <a:endParaRPr sz="1500" b="0">
              <a:latin typeface="Lora Regular"/>
              <a:ea typeface="Lora Regular"/>
              <a:cs typeface="Lora Regular"/>
              <a:sym typeface="Lora Regula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900"/>
          </a:p>
        </p:txBody>
      </p:sp>
      <p:grpSp>
        <p:nvGrpSpPr>
          <p:cNvPr id="190" name="Google Shape;190;p21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1" name="Google Shape;191;p21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21"/>
          <p:cNvSpPr/>
          <p:nvPr/>
        </p:nvSpPr>
        <p:spPr>
          <a:xfrm>
            <a:off x="332525" y="1738950"/>
            <a:ext cx="2286300" cy="23133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Avaliação quantitativa:</a:t>
            </a:r>
            <a:r>
              <a:rPr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só a produção visível do trabalho, serve como forma de intimidação e dominação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6625825" y="1739025"/>
            <a:ext cx="2334300" cy="23133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Consequências</a:t>
            </a:r>
            <a:r>
              <a:rPr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: Mais riqueza, mas desgaste da subjetividade e da vida, com surgimento de patologias mentais</a:t>
            </a:r>
            <a:endParaRPr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3525425" y="1644050"/>
            <a:ext cx="2334300" cy="2408100"/>
          </a:xfrm>
          <a:prstGeom prst="ellipse">
            <a:avLst/>
          </a:prstGeom>
          <a:noFill/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Individualização:</a:t>
            </a:r>
            <a:r>
              <a:rPr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Competitividade no trabalho com resultados. Inibe ação solidária e deixa a todos isolados e desolados</a:t>
            </a:r>
            <a:endParaRPr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98" name="Google Shape;198;p21"/>
          <p:cNvCxnSpPr/>
          <p:nvPr/>
        </p:nvCxnSpPr>
        <p:spPr>
          <a:xfrm>
            <a:off x="2777275" y="2887200"/>
            <a:ext cx="593100" cy="1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199" name="Google Shape;199;p21"/>
          <p:cNvCxnSpPr/>
          <p:nvPr/>
        </p:nvCxnSpPr>
        <p:spPr>
          <a:xfrm>
            <a:off x="5946625" y="2924550"/>
            <a:ext cx="6792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Apresentação na tela (16:9)</PresentationFormat>
  <Paragraphs>146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Quattrocento Sans</vt:lpstr>
      <vt:lpstr>Lora</vt:lpstr>
      <vt:lpstr>Arial</vt:lpstr>
      <vt:lpstr>Times New Roman</vt:lpstr>
      <vt:lpstr>Lora Regular</vt:lpstr>
      <vt:lpstr>Viola template</vt:lpstr>
      <vt:lpstr>Trabalho como construção do sujeito e da sociedade</vt:lpstr>
      <vt:lpstr>Trabalho Vivo  Trabalho e Emancipação</vt:lpstr>
      <vt:lpstr>Psicodinâmica do Trabalho</vt:lpstr>
      <vt:lpstr>Sofrimento é ponto de partida </vt:lpstr>
      <vt:lpstr>O Segundo Corpo</vt:lpstr>
      <vt:lpstr>Apresentação do PowerPoint</vt:lpstr>
      <vt:lpstr>Experiência singular ou ação coletiva </vt:lpstr>
      <vt:lpstr>A formação da vontade coletiva </vt:lpstr>
      <vt:lpstr>Mal estar na sociedade contemporânea (lógica do Neoliberalismo) </vt:lpstr>
      <vt:lpstr>Apresentação do PowerPoint</vt:lpstr>
      <vt:lpstr>O direito humano e fundamental ao trabalho</vt:lpstr>
      <vt:lpstr>Christophe Dejours: Prefácio</vt:lpstr>
      <vt:lpstr>David Sanchez: Apresentação</vt:lpstr>
      <vt:lpstr>Leonardo Wandelli: Introdução</vt:lpstr>
      <vt:lpstr>Temas relacionados aos dois textos</vt:lpstr>
      <vt:lpstr>Centralidade do Trabalho</vt:lpstr>
      <vt:lpstr>O trabalho como Relação Social</vt:lpstr>
      <vt:lpstr>Precarização do trabalho: fenômeno geral</vt:lpstr>
      <vt:lpstr>Precarização do trabalho: contexto da pandemia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como construção do sujeito e da sociedade</dc:title>
  <dc:creator>Giulia Sader</dc:creator>
  <cp:lastModifiedBy>giuli</cp:lastModifiedBy>
  <cp:revision>1</cp:revision>
  <dcterms:modified xsi:type="dcterms:W3CDTF">2020-11-19T15:27:46Z</dcterms:modified>
</cp:coreProperties>
</file>