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83" r:id="rId3"/>
    <p:sldId id="262" r:id="rId4"/>
    <p:sldId id="265" r:id="rId5"/>
    <p:sldId id="286" r:id="rId6"/>
    <p:sldId id="277" r:id="rId7"/>
    <p:sldId id="279" r:id="rId8"/>
    <p:sldId id="278" r:id="rId9"/>
    <p:sldId id="269" r:id="rId10"/>
    <p:sldId id="270" r:id="rId11"/>
    <p:sldId id="264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79059" autoAdjust="0"/>
  </p:normalViewPr>
  <p:slideViewPr>
    <p:cSldViewPr>
      <p:cViewPr varScale="1">
        <p:scale>
          <a:sx n="58" d="100"/>
          <a:sy n="58" d="100"/>
        </p:scale>
        <p:origin x="106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263C6-6D58-45CA-BB9F-0F71C802EBA6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345B7-8C27-442C-AF2A-ECAAF454D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561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0925753513002567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as.org/content/early/2012/09/27/1212247109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O plágio é um fenômeno antigo</a:t>
            </a:r>
            <a:r>
              <a:rPr lang="pt-BR" baseline="0" dirty="0" smtClean="0"/>
              <a:t> - </a:t>
            </a:r>
            <a:r>
              <a:rPr lang="pt-BR" dirty="0" err="1" smtClean="0"/>
              <a:t>Christofe</a:t>
            </a:r>
            <a:r>
              <a:rPr lang="pt-BR" dirty="0" smtClean="0"/>
              <a:t> (1996) explica que o uso do termo </a:t>
            </a:r>
            <a:r>
              <a:rPr lang="pt-BR" i="1" dirty="0" err="1" smtClean="0"/>
              <a:t>plagium</a:t>
            </a:r>
            <a:r>
              <a:rPr lang="pt-BR" dirty="0" smtClean="0"/>
              <a:t> como apropriação por outros de textos escritos é atribuída historicamente ao poeta Marcus </a:t>
            </a:r>
            <a:r>
              <a:rPr lang="pt-BR" dirty="0" err="1" smtClean="0"/>
              <a:t>Valerius</a:t>
            </a:r>
            <a:r>
              <a:rPr lang="pt-BR" dirty="0" smtClean="0"/>
              <a:t> </a:t>
            </a:r>
            <a:r>
              <a:rPr lang="pt-BR" dirty="0" err="1" smtClean="0"/>
              <a:t>Marcialis</a:t>
            </a:r>
            <a:r>
              <a:rPr lang="pt-BR" dirty="0" smtClean="0"/>
              <a:t> (40 a. C – 04 d. C), que  reivindicou o reconhecimento de sua autoria de um texto que estava sendo apresentado por outro poeta.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Mas muito presente nos dias de hoje na sociedade da informação.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573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7896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Plágio direto;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Plágio indireto (paráfrase, mosaico e chavões);</a:t>
            </a:r>
          </a:p>
          <a:p>
            <a:endParaRPr lang="pt-BR" dirty="0" smtClean="0"/>
          </a:p>
          <a:p>
            <a:r>
              <a:rPr lang="pt-BR" dirty="0" smtClean="0"/>
              <a:t>Plágio de fontes;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Plágio consentido;</a:t>
            </a:r>
          </a:p>
          <a:p>
            <a:endParaRPr lang="pt-BR" dirty="0" smtClean="0"/>
          </a:p>
          <a:p>
            <a:r>
              <a:rPr lang="pt-BR" dirty="0" smtClean="0"/>
              <a:t>Autoplágio.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31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Plagio acidental – os estudantes utilizam textos</a:t>
            </a:r>
            <a:r>
              <a:rPr lang="pt-BR" baseline="0" dirty="0" smtClean="0"/>
              <a:t> alheios mas não sabem indicar corretamente a fonte original.</a:t>
            </a:r>
          </a:p>
          <a:p>
            <a:r>
              <a:rPr lang="pt-BR" b="1" dirty="0" smtClean="0"/>
              <a:t>Plagio na USP</a:t>
            </a:r>
          </a:p>
          <a:p>
            <a:r>
              <a:rPr lang="pt-BR" b="1" dirty="0" smtClean="0"/>
              <a:t>Disponível em: &lt;http://www1.folha.uol.com.br/saber/878368-usp-demite-professor-por-plagio-em-pesquisa.shtml&gt;. Acesso em: 19 out. 2011.</a:t>
            </a:r>
            <a:endParaRPr lang="pt-BR" dirty="0" smtClean="0"/>
          </a:p>
          <a:p>
            <a:pPr marL="0" indent="0">
              <a:buNone/>
            </a:pPr>
            <a:r>
              <a:rPr lang="pt-BR" sz="1400" dirty="0" smtClean="0"/>
              <a:t>Algumas retratações:</a:t>
            </a:r>
          </a:p>
          <a:p>
            <a:pPr marL="0" indent="0">
              <a:buNone/>
            </a:pPr>
            <a:r>
              <a:rPr lang="pt-BR" sz="1200" dirty="0" smtClean="0"/>
              <a:t>http://www.the-scientist.com/?articles.view/articleNo/38743/title/Top-10-Retractions-of-2013/</a:t>
            </a:r>
          </a:p>
          <a:p>
            <a:pPr marL="0" indent="0">
              <a:buNone/>
            </a:pPr>
            <a:r>
              <a:rPr lang="pt-BR" sz="1200" dirty="0" smtClean="0">
                <a:hlinkClick r:id="rId3"/>
              </a:rPr>
              <a:t>http://www.sciencedirect.com/science/article/pii/S0925753513002567</a:t>
            </a:r>
            <a:endParaRPr lang="pt-BR" sz="1200" dirty="0" smtClean="0"/>
          </a:p>
          <a:p>
            <a:pPr marL="0" indent="0">
              <a:buNone/>
            </a:pPr>
            <a:r>
              <a:rPr lang="pt-BR" sz="1200" dirty="0" smtClean="0"/>
              <a:t>http://link.springer.com/article/10.1007/s12029-013-9542-2/fulltext.html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431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FANG, F.C., STREEN, R. G., and CASADEVALL, A. Misconduct accounts for the majority of retracted scientific publications. </a:t>
            </a:r>
            <a:r>
              <a:rPr lang="en-US" i="1" dirty="0" smtClean="0"/>
              <a:t>PNAS</a:t>
            </a:r>
            <a:r>
              <a:rPr lang="en-US" dirty="0" smtClean="0"/>
              <a:t>. 2012. Available from: &lt;</a:t>
            </a:r>
            <a:r>
              <a:rPr lang="en-US" dirty="0" smtClean="0">
                <a:hlinkClick r:id="rId3"/>
              </a:rPr>
              <a:t>http://www.pnas.org/content/early/2012/09/27/1212247109</a:t>
            </a:r>
            <a:r>
              <a:rPr lang="en-US" dirty="0" smtClean="0"/>
              <a:t>&gt;.</a:t>
            </a:r>
            <a:r>
              <a:rPr lang="pt-BR" dirty="0" smtClean="0"/>
              <a:t> </a:t>
            </a:r>
          </a:p>
          <a:p>
            <a:r>
              <a:rPr lang="pt-BR" b="1" dirty="0" smtClean="0"/>
              <a:t>Reprodutibilidade em resultados de pesquisa: o olhar subjetivo. </a:t>
            </a:r>
            <a:r>
              <a:rPr lang="pt-BR" dirty="0" smtClean="0"/>
              <a:t> </a:t>
            </a:r>
            <a:r>
              <a:rPr lang="pt-BR" dirty="0" err="1" smtClean="0"/>
              <a:t>SciELO</a:t>
            </a:r>
            <a:r>
              <a:rPr lang="pt-BR" dirty="0" smtClean="0"/>
              <a:t> em Perspectiva. [</a:t>
            </a:r>
            <a:r>
              <a:rPr lang="pt-BR" dirty="0" err="1" smtClean="0"/>
              <a:t>viewed</a:t>
            </a:r>
            <a:r>
              <a:rPr lang="pt-BR" dirty="0" smtClean="0"/>
              <a:t> 19 </a:t>
            </a:r>
            <a:r>
              <a:rPr lang="pt-BR" dirty="0" err="1" smtClean="0"/>
              <a:t>February</a:t>
            </a:r>
            <a:r>
              <a:rPr lang="pt-BR" dirty="0" smtClean="0"/>
              <a:t> 2014]. </a:t>
            </a:r>
            <a:r>
              <a:rPr lang="pt-BR" dirty="0" err="1" smtClean="0"/>
              <a:t>Available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: &lt;http://blog.scielo.org/blog/2014/02/19/reprodutibilidade-em-resultados-de-pesquisa-o-olhar-subjetivo/#.UxHiaPldXg8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45B7-8C27-442C-AF2A-ECAAF454D91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431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25A-D857-4B81-8ECD-26CA1B322AC6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550825A-D857-4B81-8ECD-26CA1B322AC6}" type="datetimeFigureOut">
              <a:rPr lang="pt-BR" smtClean="0"/>
              <a:t>10/11/2016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D1CFC8C-0C79-4107-B90C-F74EB03001E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pesp.br/boaspraticas/FAPESP-Codigo_de_Boas_Praticas_Cientificas_2014.pdf" TargetMode="External"/><Relationship Id="rId2" Type="http://schemas.openxmlformats.org/officeDocument/2006/relationships/hyperlink" Target="http://www.fisiocirurgiauerj.org/Comite_de_Etica_em_Public_COP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pesp.br/6566" TargetMode="External"/><Relationship Id="rId4" Type="http://schemas.openxmlformats.org/officeDocument/2006/relationships/hyperlink" Target="http://www.plagio.net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0925753513002567" TargetMode="External"/><Relationship Id="rId2" Type="http://schemas.openxmlformats.org/officeDocument/2006/relationships/hyperlink" Target="http://www1.folha.uol.com.br/saber/878368-usp-demite-professor-por-plagio-em-pesquisa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nk.springer.com/article/10.1007/s12029-013-9542-2/fulltext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-scientist.com/?articles.view/articleNo/41777/title/The-Top-10-Retractions-of-2014/" TargetMode="External"/><Relationship Id="rId2" Type="http://schemas.openxmlformats.org/officeDocument/2006/relationships/hyperlink" Target="http://www.the-scientist.com/?articles.view/articleNo/38743/title/Top-10-Retractions-of-2013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ink.springer.com/article/10.1007/s12029-013-9542-2/fulltext.html" TargetMode="External"/><Relationship Id="rId2" Type="http://schemas.openxmlformats.org/officeDocument/2006/relationships/hyperlink" Target="http://www.sciencedirect.com/science/article/pii/S092575351300256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jplag.de/" TargetMode="External"/><Relationship Id="rId13" Type="http://schemas.openxmlformats.org/officeDocument/2006/relationships/hyperlink" Target="http://homepages.feis.herts.ac.uk/~pdgroup/" TargetMode="External"/><Relationship Id="rId3" Type="http://schemas.openxmlformats.org/officeDocument/2006/relationships/hyperlink" Target="http://www.plagiarism.com/self.detect.htm" TargetMode="External"/><Relationship Id="rId7" Type="http://schemas.openxmlformats.org/officeDocument/2006/relationships/hyperlink" Target="http://www.mydropbox.com/" TargetMode="External"/><Relationship Id="rId12" Type="http://schemas.openxmlformats.org/officeDocument/2006/relationships/hyperlink" Target="http://etest.vbi.vt.edu/etblast3/" TargetMode="External"/><Relationship Id="rId2" Type="http://schemas.openxmlformats.org/officeDocument/2006/relationships/hyperlink" Target="http://www.plagiarism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phorus.pt/" TargetMode="External"/><Relationship Id="rId11" Type="http://schemas.openxmlformats.org/officeDocument/2006/relationships/hyperlink" Target="http://www.doccop.com/" TargetMode="External"/><Relationship Id="rId5" Type="http://schemas.openxmlformats.org/officeDocument/2006/relationships/hyperlink" Target="http://approbo.citilab.eu/" TargetMode="External"/><Relationship Id="rId10" Type="http://schemas.openxmlformats.org/officeDocument/2006/relationships/hyperlink" Target="http://www.plagiarism.phys.virginia.edu/Wsoftware.html" TargetMode="External"/><Relationship Id="rId4" Type="http://schemas.openxmlformats.org/officeDocument/2006/relationships/hyperlink" Target="http://www.ithenticate.com/" TargetMode="External"/><Relationship Id="rId9" Type="http://schemas.openxmlformats.org/officeDocument/2006/relationships/hyperlink" Target="http://www.canexus.com/eve" TargetMode="External"/><Relationship Id="rId14" Type="http://schemas.openxmlformats.org/officeDocument/2006/relationships/hyperlink" Target="http://www.farejadordeplagio.com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Integridade científica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27784" y="3505200"/>
            <a:ext cx="6406480" cy="1752600"/>
          </a:xfrm>
        </p:spPr>
        <p:txBody>
          <a:bodyPr>
            <a:normAutofit/>
          </a:bodyPr>
          <a:lstStyle/>
          <a:p>
            <a:r>
              <a:rPr lang="pt-BR" dirty="0" smtClean="0"/>
              <a:t>Disciplina Informação Bibliográfica</a:t>
            </a:r>
          </a:p>
          <a:p>
            <a:r>
              <a:rPr lang="pt-BR" dirty="0" smtClean="0"/>
              <a:t>Faculdade de Saúde Pública da USP</a:t>
            </a:r>
          </a:p>
          <a:p>
            <a:r>
              <a:rPr lang="pt-BR" dirty="0" smtClean="0"/>
              <a:t>2016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037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b="1" dirty="0" smtClean="0"/>
              <a:t>Precisa ser melhor compreendido;</a:t>
            </a:r>
          </a:p>
          <a:p>
            <a:pPr marL="0" indent="0">
              <a:buNone/>
            </a:pPr>
            <a:r>
              <a:rPr lang="pt-BR" sz="3200" b="1" dirty="0" smtClean="0"/>
              <a:t>mais do que punido, deve ser evitado; </a:t>
            </a:r>
          </a:p>
          <a:p>
            <a:pPr marL="0" indent="0">
              <a:buNone/>
            </a:pPr>
            <a:r>
              <a:rPr lang="pt-BR" sz="3200" b="1" dirty="0" smtClean="0"/>
              <a:t>é um problema de todos!  </a:t>
            </a:r>
          </a:p>
          <a:p>
            <a:endParaRPr lang="pt-BR" sz="4000" dirty="0"/>
          </a:p>
          <a:p>
            <a:pPr marL="0" indent="0">
              <a:buNone/>
            </a:pPr>
            <a:r>
              <a:rPr lang="pt-BR" dirty="0" smtClean="0"/>
              <a:t>(</a:t>
            </a:r>
            <a:r>
              <a:rPr lang="pt-BR" dirty="0" err="1" smtClean="0"/>
              <a:t>Krokoscz</a:t>
            </a:r>
            <a:r>
              <a:rPr lang="pt-BR" dirty="0" smtClean="0"/>
              <a:t> 2014)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024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Bibliografia consultada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COPE. Comitê de Ética em Pesquisa: orientação sobre boa prática em publicações. Disponível em </a:t>
            </a:r>
            <a:r>
              <a:rPr lang="pt-BR" dirty="0" smtClean="0">
                <a:hlinkClick r:id="rId2"/>
              </a:rPr>
              <a:t>http://www.fisiocirurgiauerj.org/Comite_de_Etica_em_Public_COPE.pdf</a:t>
            </a:r>
            <a:r>
              <a:rPr lang="pt-BR" dirty="0" smtClean="0"/>
              <a:t>. Acesso em 20 de set 2014.</a:t>
            </a:r>
          </a:p>
          <a:p>
            <a:r>
              <a:rPr lang="pt-BR" dirty="0" smtClean="0"/>
              <a:t>Fapesp.   Código de boas práticas científicas. São Paulo; 2014. </a:t>
            </a:r>
            <a:r>
              <a:rPr lang="pt-BR" dirty="0"/>
              <a:t>Disponível em </a:t>
            </a:r>
            <a:r>
              <a:rPr lang="pt-BR" dirty="0" smtClean="0">
                <a:hlinkClick r:id="rId3"/>
              </a:rPr>
              <a:t>http</a:t>
            </a:r>
            <a:r>
              <a:rPr lang="pt-BR" dirty="0">
                <a:hlinkClick r:id="rId3"/>
              </a:rPr>
              <a:t>://</a:t>
            </a:r>
            <a:r>
              <a:rPr lang="pt-BR" dirty="0" smtClean="0">
                <a:hlinkClick r:id="rId3"/>
              </a:rPr>
              <a:t>www.fapesp.br/boaspraticas/FAPESP-Codigo_de_Boas_Praticas_Cientificas_2014.pdf</a:t>
            </a:r>
            <a:r>
              <a:rPr lang="pt-BR" dirty="0" smtClean="0"/>
              <a:t> Acesso em fev.2016.</a:t>
            </a:r>
          </a:p>
          <a:p>
            <a:r>
              <a:rPr lang="pt-BR" dirty="0" err="1" smtClean="0"/>
              <a:t>Krokoscz</a:t>
            </a:r>
            <a:r>
              <a:rPr lang="pt-BR" dirty="0" smtClean="0"/>
              <a:t> M. Autoria e plágio: um guia para estudantes, professores, pesquisadores e editores.  São Paulo: Atlas; 2012.</a:t>
            </a:r>
          </a:p>
          <a:p>
            <a:r>
              <a:rPr lang="pt-BR" dirty="0" err="1" smtClean="0"/>
              <a:t>Krokoscz</a:t>
            </a:r>
            <a:r>
              <a:rPr lang="pt-BR" dirty="0" smtClean="0"/>
              <a:t> M. Plágio: dos conceitos aos programas de detecção. Apresentação disponível em </a:t>
            </a:r>
            <a:r>
              <a:rPr lang="pt-BR" dirty="0" smtClean="0">
                <a:hlinkClick r:id="rId4"/>
              </a:rPr>
              <a:t>www.plagio.net.com</a:t>
            </a:r>
            <a:r>
              <a:rPr lang="pt-BR" dirty="0" smtClean="0"/>
              <a:t> em 23set 2014.</a:t>
            </a:r>
          </a:p>
          <a:p>
            <a:r>
              <a:rPr lang="en-US" dirty="0" err="1" smtClean="0"/>
              <a:t>Krokoscz</a:t>
            </a:r>
            <a:r>
              <a:rPr lang="en-US" dirty="0" smtClean="0"/>
              <a:t>, M.; </a:t>
            </a:r>
            <a:r>
              <a:rPr lang="en-US" dirty="0" err="1" smtClean="0"/>
              <a:t>Putvinskis</a:t>
            </a:r>
            <a:r>
              <a:rPr lang="en-US" dirty="0" smtClean="0"/>
              <a:t>, </a:t>
            </a:r>
            <a:r>
              <a:rPr lang="en-US" dirty="0"/>
              <a:t>R. Analysis of the perceptions of undergraduate students </a:t>
            </a:r>
            <a:r>
              <a:rPr lang="en-US" dirty="0" smtClean="0"/>
              <a:t>in Business </a:t>
            </a:r>
            <a:r>
              <a:rPr lang="en-US" dirty="0"/>
              <a:t>Administration on the occurrence of academic plagiarism in Brazil. </a:t>
            </a:r>
            <a:r>
              <a:rPr lang="en-US" dirty="0" smtClean="0"/>
              <a:t>International </a:t>
            </a:r>
            <a:r>
              <a:rPr lang="pt-BR" dirty="0" err="1" smtClean="0"/>
              <a:t>Conference</a:t>
            </a:r>
            <a:r>
              <a:rPr lang="pt-BR" dirty="0" smtClean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Plagiarism</a:t>
            </a:r>
            <a:r>
              <a:rPr lang="pt-BR" dirty="0"/>
              <a:t> </a:t>
            </a:r>
            <a:r>
              <a:rPr lang="pt-BR" dirty="0" err="1"/>
              <a:t>Across</a:t>
            </a:r>
            <a:r>
              <a:rPr lang="pt-BR" dirty="0"/>
              <a:t> </a:t>
            </a:r>
            <a:r>
              <a:rPr lang="pt-BR" dirty="0" err="1"/>
              <a:t>Europe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Beyond</a:t>
            </a:r>
            <a:r>
              <a:rPr lang="pt-BR" dirty="0"/>
              <a:t>. </a:t>
            </a:r>
            <a:r>
              <a:rPr lang="pt-BR" b="1" dirty="0"/>
              <a:t>Anais... </a:t>
            </a:r>
            <a:r>
              <a:rPr lang="pt-BR" dirty="0"/>
              <a:t>, </a:t>
            </a:r>
            <a:r>
              <a:rPr lang="pt-BR" dirty="0" smtClean="0"/>
              <a:t>2013</a:t>
            </a:r>
            <a:r>
              <a:rPr lang="pt-BR" dirty="0"/>
              <a:t>. Brno. Disponível em</a:t>
            </a:r>
            <a:r>
              <a:rPr lang="pt-BR" dirty="0" smtClean="0"/>
              <a:t>:&lt;</a:t>
            </a:r>
            <a:r>
              <a:rPr lang="pt-BR" dirty="0"/>
              <a:t>http://ippheae.pefka.mendelu.cz/?&gt;. Acesso em: 02 out. 2013</a:t>
            </a:r>
            <a:r>
              <a:rPr lang="pt-BR" dirty="0" smtClean="0"/>
              <a:t>. citado por </a:t>
            </a:r>
            <a:r>
              <a:rPr lang="pt-BR" dirty="0" err="1" smtClean="0"/>
              <a:t>Krokoscz</a:t>
            </a:r>
            <a:r>
              <a:rPr lang="pt-BR" dirty="0" smtClean="0"/>
              <a:t>  M 2014</a:t>
            </a:r>
          </a:p>
          <a:p>
            <a:r>
              <a:rPr lang="pt-BR" dirty="0" smtClean="0"/>
              <a:t>Ferreira, SM </a:t>
            </a:r>
            <a:r>
              <a:rPr lang="pt-BR" dirty="0"/>
              <a:t>et al. Percepções dos alunos pós-graduandos da </a:t>
            </a:r>
            <a:r>
              <a:rPr lang="pt-BR" dirty="0" err="1"/>
              <a:t>usp</a:t>
            </a:r>
            <a:r>
              <a:rPr lang="pt-BR" dirty="0"/>
              <a:t> sobre </a:t>
            </a:r>
            <a:r>
              <a:rPr lang="pt-BR" dirty="0" smtClean="0"/>
              <a:t>a ocorrência </a:t>
            </a:r>
            <a:r>
              <a:rPr lang="pt-BR" dirty="0"/>
              <a:t>de plágio em trabalhos acadêmicos. Relatório de pesquisa </a:t>
            </a:r>
            <a:r>
              <a:rPr lang="pt-BR" dirty="0" smtClean="0"/>
              <a:t>interna apresentado </a:t>
            </a:r>
            <a:r>
              <a:rPr lang="pt-BR" dirty="0"/>
              <a:t>à </a:t>
            </a:r>
            <a:r>
              <a:rPr lang="pt-BR" dirty="0" err="1"/>
              <a:t>Pró-reitoria</a:t>
            </a:r>
            <a:r>
              <a:rPr lang="pt-BR" dirty="0"/>
              <a:t> de pós-graduação da USP, </a:t>
            </a:r>
            <a:r>
              <a:rPr lang="pt-BR" dirty="0" smtClean="0"/>
              <a:t>2013 citado por </a:t>
            </a:r>
            <a:r>
              <a:rPr lang="pt-BR" dirty="0" err="1" smtClean="0"/>
              <a:t>Krokoscz</a:t>
            </a:r>
            <a:r>
              <a:rPr lang="pt-BR" dirty="0" smtClean="0"/>
              <a:t> M 2014.</a:t>
            </a:r>
          </a:p>
          <a:p>
            <a:r>
              <a:rPr lang="pt-BR" dirty="0" smtClean="0"/>
              <a:t>Russo, M.   Ética e integridade na ciência: da responsabilidade do cientista à responsabilidade coletiva.   Estudos Avançados, 28(80):189-98,2014.</a:t>
            </a:r>
          </a:p>
          <a:p>
            <a:r>
              <a:rPr lang="pt-BR" dirty="0" smtClean="0"/>
              <a:t>Santos, LHL dos. </a:t>
            </a:r>
            <a:r>
              <a:rPr lang="pt-BR" dirty="0"/>
              <a:t>Sobre a integridade ética da </a:t>
            </a:r>
            <a:r>
              <a:rPr lang="pt-BR" dirty="0" smtClean="0"/>
              <a:t>pesquisa. São Paulo: Fapesp; 2011</a:t>
            </a:r>
            <a:r>
              <a:rPr lang="pt-BR" b="1" dirty="0" smtClean="0"/>
              <a:t>. </a:t>
            </a:r>
            <a:r>
              <a:rPr lang="pt-BR" dirty="0"/>
              <a:t>Disponível </a:t>
            </a:r>
            <a:r>
              <a:rPr lang="pt-BR" dirty="0" smtClean="0"/>
              <a:t>em</a:t>
            </a:r>
            <a:r>
              <a:rPr lang="pt-BR" dirty="0" smtClean="0">
                <a:hlinkClick r:id="rId5"/>
              </a:rPr>
              <a:t>http</a:t>
            </a:r>
            <a:r>
              <a:rPr lang="pt-BR" dirty="0">
                <a:hlinkClick r:id="rId5"/>
              </a:rPr>
              <a:t>://</a:t>
            </a:r>
            <a:r>
              <a:rPr lang="pt-BR" dirty="0" smtClean="0">
                <a:hlinkClick r:id="rId5"/>
              </a:rPr>
              <a:t>www.fapesp.br/6566</a:t>
            </a:r>
            <a:r>
              <a:rPr lang="pt-BR" dirty="0" smtClean="0"/>
              <a:t> . Acesso em fev.2016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321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Q</a:t>
            </a:r>
            <a:r>
              <a:rPr lang="pt-BR" dirty="0" smtClean="0"/>
              <a:t>uestões </a:t>
            </a:r>
            <a:r>
              <a:rPr lang="pt-BR" dirty="0"/>
              <a:t>de integridade ética da pesquisa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44216"/>
            <a:ext cx="8686800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As </a:t>
            </a:r>
            <a:r>
              <a:rPr lang="pt-BR" sz="3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más condutas </a:t>
            </a:r>
            <a:r>
              <a:rPr lang="pt-BR" dirty="0" smtClean="0"/>
              <a:t>mais </a:t>
            </a:r>
            <a:r>
              <a:rPr lang="pt-BR" dirty="0"/>
              <a:t>típicas e frequentes </a:t>
            </a:r>
            <a:r>
              <a:rPr lang="pt-BR" dirty="0" smtClean="0"/>
              <a:t>são:</a:t>
            </a:r>
            <a:endParaRPr lang="pt-BR" dirty="0"/>
          </a:p>
          <a:p>
            <a:r>
              <a:rPr lang="pt-BR" i="1" dirty="0" smtClean="0">
                <a:solidFill>
                  <a:srgbClr val="C00000"/>
                </a:solidFill>
              </a:rPr>
              <a:t>fabricação</a:t>
            </a:r>
            <a:r>
              <a:rPr lang="pt-BR" i="1" dirty="0" smtClean="0"/>
              <a:t> – ato de inventar os dados </a:t>
            </a:r>
            <a:r>
              <a:rPr lang="pt-BR" dirty="0"/>
              <a:t>obtidos ou </a:t>
            </a:r>
            <a:r>
              <a:rPr lang="pt-BR" dirty="0" smtClean="0"/>
              <a:t>conduzidos de sua pesquisa.</a:t>
            </a:r>
            <a:endParaRPr lang="pt-BR" dirty="0"/>
          </a:p>
          <a:p>
            <a:r>
              <a:rPr lang="pt-BR" i="1" dirty="0" smtClean="0">
                <a:solidFill>
                  <a:srgbClr val="C00000"/>
                </a:solidFill>
              </a:rPr>
              <a:t>falsificação</a:t>
            </a:r>
            <a:r>
              <a:rPr lang="pt-BR" i="1" dirty="0" smtClean="0"/>
              <a:t> – ato de modificar os dados</a:t>
            </a:r>
            <a:r>
              <a:rPr lang="pt-BR" dirty="0" smtClean="0"/>
              <a:t>, </a:t>
            </a:r>
            <a:r>
              <a:rPr lang="pt-BR" dirty="0"/>
              <a:t>ou apresentação de dados, procedimentos ou </a:t>
            </a:r>
            <a:r>
              <a:rPr lang="pt-BR" dirty="0" smtClean="0"/>
              <a:t>resultados para garantir sua hipótese.</a:t>
            </a:r>
          </a:p>
          <a:p>
            <a:r>
              <a:rPr lang="pt-BR" i="1" dirty="0" smtClean="0">
                <a:solidFill>
                  <a:srgbClr val="C00000"/>
                </a:solidFill>
              </a:rPr>
              <a:t>falsa identificação </a:t>
            </a:r>
            <a:r>
              <a:rPr lang="pt-BR" i="1" dirty="0">
                <a:solidFill>
                  <a:srgbClr val="C00000"/>
                </a:solidFill>
              </a:rPr>
              <a:t>de </a:t>
            </a:r>
            <a:r>
              <a:rPr lang="pt-BR" i="1" dirty="0" smtClean="0">
                <a:solidFill>
                  <a:srgbClr val="C00000"/>
                </a:solidFill>
              </a:rPr>
              <a:t>autoria -  </a:t>
            </a:r>
            <a:r>
              <a:rPr lang="pt-BR" dirty="0" smtClean="0"/>
              <a:t>quando na produção científica se atribui a autoria a uma pessoa que não</a:t>
            </a:r>
          </a:p>
          <a:p>
            <a:r>
              <a:rPr lang="pt-BR" i="1" dirty="0">
                <a:solidFill>
                  <a:srgbClr val="C00000"/>
                </a:solidFill>
              </a:rPr>
              <a:t>plágio</a:t>
            </a:r>
            <a:r>
              <a:rPr lang="pt-BR" i="1" dirty="0"/>
              <a:t> – ato de copiar sem dar qualquer referência da fonte ou autor do qual se copia,</a:t>
            </a:r>
            <a:r>
              <a:rPr lang="pt-BR" dirty="0"/>
              <a:t> ou a utilização de ideias ou formulações verbais de outrem sem dar-lhes o devido crédito, de modo a gerar a percepção de que sejam de autoria própria.</a:t>
            </a:r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782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Principais tipos de plágio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49309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b="1" dirty="0" smtClean="0"/>
              <a:t>Reprodução literal de um texto original sem o uso de aspas, recuo ou citação da fonte.</a:t>
            </a:r>
          </a:p>
          <a:p>
            <a:pPr marL="0" indent="0">
              <a:buNone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pt-BR" b="1" dirty="0" smtClean="0"/>
              <a:t>Reprodução de ideias de um texto original com palavras diferentes sem identificar essa fonte.</a:t>
            </a:r>
          </a:p>
          <a:p>
            <a:pPr marL="0" indent="0">
              <a:buNone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pt-BR" b="1" dirty="0" smtClean="0"/>
              <a:t>Reprodução sem identificação de fragmentos de textos, misturados com palavras, conjunções, preposições para dar sentido ao texto.</a:t>
            </a:r>
          </a:p>
          <a:p>
            <a:pPr marL="0" indent="0">
              <a:buNone/>
            </a:pPr>
            <a:endParaRPr lang="pt-BR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pt-BR" b="1" dirty="0"/>
              <a:t>Apresentação de trabalhos como sendo próprios, mas que foram cedidos por outros (amigos, colegas, parentes) ou </a:t>
            </a:r>
            <a:r>
              <a:rPr lang="pt-BR" b="1" dirty="0" smtClean="0"/>
              <a:t>comprados.</a:t>
            </a:r>
            <a:endParaRPr lang="pt-BR" b="1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03648" y="6453336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Fontes: </a:t>
            </a:r>
            <a:r>
              <a:rPr lang="pt-BR" dirty="0" err="1" smtClean="0"/>
              <a:t>Krokoscz</a:t>
            </a:r>
            <a:r>
              <a:rPr lang="pt-BR" dirty="0" smtClean="0"/>
              <a:t> 2014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954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Plágio acidental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Graduandos* – 60% “plagio acidental”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sz="2000" dirty="0" err="1" smtClean="0"/>
              <a:t>Krokoscz</a:t>
            </a:r>
            <a:r>
              <a:rPr lang="pt-BR" sz="2000" dirty="0" smtClean="0"/>
              <a:t> M, 2013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Pós-Graduandos*- 65% “plágio acidental”</a:t>
            </a:r>
          </a:p>
          <a:p>
            <a:pPr lvl="1"/>
            <a:r>
              <a:rPr lang="pt-BR" dirty="0"/>
              <a:t>Ferreira, SM et al. </a:t>
            </a:r>
            <a:r>
              <a:rPr lang="pt-BR" dirty="0" smtClean="0"/>
              <a:t> 2013</a:t>
            </a:r>
          </a:p>
          <a:p>
            <a:pPr marL="274320" lvl="1" indent="0">
              <a:buNone/>
            </a:pPr>
            <a:endParaRPr lang="pt-BR" dirty="0" smtClean="0"/>
          </a:p>
          <a:p>
            <a:r>
              <a:rPr lang="pt-BR" dirty="0" smtClean="0"/>
              <a:t>Pesquisadores – retratações sobre cópias não intencionais e autoplágio</a:t>
            </a:r>
            <a:r>
              <a:rPr lang="pt-BR" dirty="0"/>
              <a:t>.</a:t>
            </a:r>
            <a:endParaRPr lang="pt-BR" dirty="0" smtClean="0"/>
          </a:p>
          <a:p>
            <a:pPr lvl="1"/>
            <a:r>
              <a:rPr lang="pt-BR" dirty="0" err="1"/>
              <a:t>Krokoscz</a:t>
            </a:r>
            <a:r>
              <a:rPr lang="pt-BR" dirty="0"/>
              <a:t> </a:t>
            </a:r>
            <a:r>
              <a:rPr lang="pt-BR" dirty="0" smtClean="0"/>
              <a:t>M, 2014</a:t>
            </a:r>
          </a:p>
          <a:p>
            <a:pPr lvl="1"/>
            <a:endParaRPr lang="pt-BR" dirty="0" smtClean="0"/>
          </a:p>
          <a:p>
            <a:pPr marL="274320" lvl="1" indent="0">
              <a:buNone/>
            </a:pPr>
            <a:r>
              <a:rPr lang="pt-BR" dirty="0"/>
              <a:t>*</a:t>
            </a:r>
            <a:r>
              <a:rPr lang="pt-BR" dirty="0" smtClean="0"/>
              <a:t>os </a:t>
            </a:r>
            <a:r>
              <a:rPr lang="pt-BR" dirty="0"/>
              <a:t>estudantes utilizam textos alheios mas não sabem indicar corretamente a fonte original.</a:t>
            </a:r>
          </a:p>
        </p:txBody>
      </p:sp>
    </p:spTree>
    <p:extLst>
      <p:ext uri="{BB962C8B-B14F-4D97-AF65-F5344CB8AC3E}">
        <p14:creationId xmlns:p14="http://schemas.microsoft.com/office/powerpoint/2010/main" val="95877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acidental ou má conduta?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653888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dirty="0" smtClean="0"/>
              <a:t>Revisão </a:t>
            </a:r>
            <a:r>
              <a:rPr lang="pt-BR" sz="2800" dirty="0"/>
              <a:t>detalhada de </a:t>
            </a:r>
            <a:r>
              <a:rPr lang="pt-BR" sz="2800" dirty="0" smtClean="0"/>
              <a:t>2.047 </a:t>
            </a:r>
            <a:r>
              <a:rPr lang="pt-BR" sz="2800" dirty="0"/>
              <a:t>artigos retratados indexados em </a:t>
            </a:r>
            <a:r>
              <a:rPr lang="pt-BR" sz="2800" i="1" dirty="0" err="1" smtClean="0"/>
              <a:t>PubMed</a:t>
            </a:r>
            <a:r>
              <a:rPr lang="pt-BR" sz="2800" dirty="0" smtClean="0"/>
              <a:t>:</a:t>
            </a:r>
          </a:p>
          <a:p>
            <a:r>
              <a:rPr lang="pt-BR" sz="2800" dirty="0" smtClean="0"/>
              <a:t>apenas </a:t>
            </a:r>
            <a:r>
              <a:rPr lang="pt-BR" sz="2800" dirty="0"/>
              <a:t>21,3% eram devido </a:t>
            </a:r>
            <a:r>
              <a:rPr lang="pt-BR" sz="2800" dirty="0" smtClean="0"/>
              <a:t>a erros</a:t>
            </a:r>
          </a:p>
          <a:p>
            <a:r>
              <a:rPr lang="pt-BR" sz="2800" dirty="0" smtClean="0"/>
              <a:t>67,4</a:t>
            </a:r>
            <a:r>
              <a:rPr lang="pt-BR" sz="2800" dirty="0"/>
              <a:t>% foram atribuídos à má conduta científica, incluindo fraude ou suspeita de fraude (43,4%), publicação </a:t>
            </a:r>
            <a:r>
              <a:rPr lang="pt-BR" sz="2800" dirty="0" smtClean="0"/>
              <a:t>d</a:t>
            </a:r>
            <a:r>
              <a:rPr lang="pt-BR" sz="2800" dirty="0"/>
              <a:t>uplicada (14,2%) e “</a:t>
            </a:r>
            <a:r>
              <a:rPr lang="pt-BR" sz="2800" dirty="0" err="1"/>
              <a:t>plagiarismo</a:t>
            </a:r>
            <a:r>
              <a:rPr lang="pt-BR" sz="2800" dirty="0"/>
              <a:t>” (9,8</a:t>
            </a:r>
            <a:r>
              <a:rPr lang="pt-BR" sz="2800" dirty="0" smtClean="0"/>
              <a:t>%).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en-US" sz="2000" dirty="0" smtClean="0"/>
              <a:t>Fang FC, </a:t>
            </a:r>
            <a:r>
              <a:rPr lang="en-US" sz="2000" dirty="0" err="1" smtClean="0"/>
              <a:t>Streen</a:t>
            </a:r>
            <a:r>
              <a:rPr lang="en-US" sz="2000" dirty="0" smtClean="0"/>
              <a:t> </a:t>
            </a:r>
            <a:r>
              <a:rPr lang="en-US" sz="2000" dirty="0" err="1" smtClean="0"/>
              <a:t>RG,Casadevall</a:t>
            </a:r>
            <a:r>
              <a:rPr lang="en-US" sz="2000" dirty="0" smtClean="0"/>
              <a:t> A</a:t>
            </a:r>
            <a:r>
              <a:rPr lang="en-US" sz="2000" dirty="0"/>
              <a:t>. Misconduct accounts for the majority of retracted scientific publications. </a:t>
            </a:r>
            <a:r>
              <a:rPr lang="en-US" sz="2000" i="1" dirty="0"/>
              <a:t>PNAS</a:t>
            </a:r>
            <a:r>
              <a:rPr lang="en-US" sz="2000" dirty="0"/>
              <a:t>. </a:t>
            </a:r>
            <a:r>
              <a:rPr lang="en-US" sz="2000" dirty="0" smtClean="0"/>
              <a:t>2012</a:t>
            </a:r>
          </a:p>
          <a:p>
            <a:r>
              <a:rPr lang="pt-BR" sz="2000" dirty="0"/>
              <a:t>Reprodutibilidade em resultados de pesquisa: o olhar subjetivo.</a:t>
            </a:r>
            <a:r>
              <a:rPr lang="pt-BR" sz="2000" b="1" dirty="0"/>
              <a:t> </a:t>
            </a:r>
            <a:r>
              <a:rPr lang="pt-BR" sz="2000" dirty="0"/>
              <a:t> </a:t>
            </a:r>
            <a:r>
              <a:rPr lang="pt-BR" sz="2000" dirty="0" err="1"/>
              <a:t>SciELO</a:t>
            </a:r>
            <a:r>
              <a:rPr lang="pt-BR" sz="2000" dirty="0"/>
              <a:t> em Perspectiva. </a:t>
            </a:r>
            <a:r>
              <a:rPr lang="pt-BR" sz="2000" dirty="0" smtClean="0"/>
              <a:t>&lt;</a:t>
            </a:r>
            <a:r>
              <a:rPr lang="pt-BR" sz="2000" dirty="0"/>
              <a:t>http://</a:t>
            </a:r>
            <a:r>
              <a:rPr lang="pt-BR" sz="2000" dirty="0" smtClean="0"/>
              <a:t>blog.scielo.org/blog/2014/02/19&gt;</a:t>
            </a:r>
            <a:endParaRPr lang="pt-BR" sz="2000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9980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– alguns casos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1628800"/>
            <a:ext cx="846043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/>
              <a:t>Plágio </a:t>
            </a:r>
            <a:r>
              <a:rPr lang="pt-BR" sz="2200" b="1" dirty="0"/>
              <a:t>na USP</a:t>
            </a:r>
          </a:p>
          <a:p>
            <a:r>
              <a:rPr lang="pt-BR" sz="2200" dirty="0"/>
              <a:t>Disponível em: &lt;</a:t>
            </a:r>
            <a:r>
              <a:rPr lang="pt-BR" sz="2200" dirty="0">
                <a:hlinkClick r:id="rId2"/>
              </a:rPr>
              <a:t>http://www1.folha.uol.com.br/saber/878368-usp-demite-professor-por-plagio-em-pesquisa.shtml</a:t>
            </a:r>
            <a:r>
              <a:rPr lang="pt-BR" sz="2200" dirty="0"/>
              <a:t>&gt;. Acesso </a:t>
            </a:r>
            <a:r>
              <a:rPr lang="pt-BR" sz="2200" dirty="0" smtClean="0"/>
              <a:t>em </a:t>
            </a:r>
            <a:r>
              <a:rPr lang="pt-BR" sz="2200" dirty="0"/>
              <a:t>19 </a:t>
            </a:r>
            <a:r>
              <a:rPr lang="pt-BR" sz="2200" dirty="0" smtClean="0"/>
              <a:t>abr. 2015.</a:t>
            </a:r>
          </a:p>
          <a:p>
            <a:endParaRPr lang="pt-BR" sz="2200" dirty="0"/>
          </a:p>
          <a:p>
            <a:r>
              <a:rPr lang="pt-BR" sz="2200" b="1" dirty="0"/>
              <a:t>R</a:t>
            </a:r>
            <a:r>
              <a:rPr lang="pt-BR" sz="2200" b="1" dirty="0" smtClean="0"/>
              <a:t>etratações</a:t>
            </a:r>
            <a:r>
              <a:rPr lang="pt-BR" sz="2200" dirty="0" smtClean="0"/>
              <a:t>: </a:t>
            </a:r>
            <a:endParaRPr lang="en-US" sz="2000" dirty="0" smtClean="0"/>
          </a:p>
          <a:p>
            <a:endParaRPr lang="en-US" sz="2000" dirty="0"/>
          </a:p>
          <a:p>
            <a:r>
              <a:rPr lang="pt-BR" sz="2200" i="1" dirty="0" err="1"/>
              <a:t>Safety</a:t>
            </a:r>
            <a:r>
              <a:rPr lang="pt-BR" sz="2200" i="1" dirty="0"/>
              <a:t> Science </a:t>
            </a:r>
            <a:r>
              <a:rPr lang="pt-BR" sz="2200" dirty="0"/>
              <a:t>– brasileiros UFRS e </a:t>
            </a:r>
            <a:r>
              <a:rPr lang="pt-BR" sz="2200" dirty="0" smtClean="0"/>
              <a:t>PUC-RS</a:t>
            </a:r>
            <a:endParaRPr lang="pt-BR" sz="2200" dirty="0"/>
          </a:p>
          <a:p>
            <a:r>
              <a:rPr lang="pt-BR" sz="2200" dirty="0" smtClean="0">
                <a:hlinkClick r:id="rId3"/>
              </a:rPr>
              <a:t>&lt;http</a:t>
            </a:r>
            <a:r>
              <a:rPr lang="pt-BR" sz="2200" dirty="0">
                <a:hlinkClick r:id="rId3"/>
              </a:rPr>
              <a:t>://</a:t>
            </a:r>
            <a:r>
              <a:rPr lang="pt-BR" sz="2200" dirty="0" smtClean="0">
                <a:hlinkClick r:id="rId3"/>
              </a:rPr>
              <a:t>www.sciencedirect.com/science/article/pii/S0925753513002567</a:t>
            </a:r>
            <a:r>
              <a:rPr lang="pt-BR" sz="2200" dirty="0" smtClean="0"/>
              <a:t>&gt; </a:t>
            </a:r>
            <a:r>
              <a:rPr lang="pt-BR" sz="2200" dirty="0"/>
              <a:t>Acesso em 19 abr. 2015.</a:t>
            </a:r>
          </a:p>
          <a:p>
            <a:endParaRPr lang="pt-BR" sz="2200" dirty="0"/>
          </a:p>
          <a:p>
            <a:r>
              <a:rPr lang="pt-BR" sz="2400" i="1" dirty="0" err="1"/>
              <a:t>Journal</a:t>
            </a:r>
            <a:r>
              <a:rPr lang="pt-BR" sz="2400" i="1" dirty="0"/>
              <a:t> </a:t>
            </a:r>
            <a:r>
              <a:rPr lang="pt-BR" sz="2400" i="1" dirty="0" err="1"/>
              <a:t>of</a:t>
            </a:r>
            <a:r>
              <a:rPr lang="pt-BR" sz="2400" i="1" dirty="0"/>
              <a:t> Gastrointestinal </a:t>
            </a:r>
            <a:r>
              <a:rPr lang="pt-BR" sz="2400" i="1" dirty="0" err="1"/>
              <a:t>Cancer</a:t>
            </a:r>
            <a:r>
              <a:rPr lang="pt-BR" sz="2400" i="1" dirty="0"/>
              <a:t> - </a:t>
            </a:r>
            <a:r>
              <a:rPr lang="pt-BR" sz="2400" dirty="0" smtClean="0"/>
              <a:t>italianos</a:t>
            </a:r>
            <a:endParaRPr lang="pt-BR" sz="2200" dirty="0"/>
          </a:p>
          <a:p>
            <a:r>
              <a:rPr lang="pt-BR" sz="2200" dirty="0" smtClean="0">
                <a:hlinkClick r:id="rId4"/>
              </a:rPr>
              <a:t>&lt;http</a:t>
            </a:r>
            <a:r>
              <a:rPr lang="pt-BR" sz="2200" dirty="0">
                <a:hlinkClick r:id="rId4"/>
              </a:rPr>
              <a:t>://</a:t>
            </a:r>
            <a:r>
              <a:rPr lang="pt-BR" sz="2200" dirty="0" smtClean="0">
                <a:hlinkClick r:id="rId4"/>
              </a:rPr>
              <a:t>link.springer.com/article/10.1007/s12029-013-9542-2/fulltext.html</a:t>
            </a:r>
            <a:r>
              <a:rPr lang="pt-BR" sz="2200" dirty="0" smtClean="0"/>
              <a:t> </a:t>
            </a:r>
            <a:r>
              <a:rPr lang="pt-BR" sz="2200" dirty="0"/>
              <a:t>&gt; Acesso em 19 abr. 2015.</a:t>
            </a:r>
          </a:p>
          <a:p>
            <a:endParaRPr lang="pt-BR" sz="22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22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– alguns casos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1628800"/>
            <a:ext cx="846043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/>
              <a:t>Retratações</a:t>
            </a:r>
            <a:r>
              <a:rPr lang="pt-BR" sz="2200" dirty="0" smtClean="0"/>
              <a:t>:</a:t>
            </a:r>
          </a:p>
          <a:p>
            <a:endParaRPr lang="pt-BR" sz="2200" dirty="0"/>
          </a:p>
          <a:p>
            <a:r>
              <a:rPr lang="pt-BR" sz="2200" dirty="0" smtClean="0"/>
              <a:t> </a:t>
            </a:r>
            <a:r>
              <a:rPr lang="pt-BR" sz="2200" i="1" dirty="0" smtClean="0"/>
              <a:t>The </a:t>
            </a:r>
            <a:r>
              <a:rPr lang="pt-BR" sz="2200" i="1" dirty="0" err="1" smtClean="0"/>
              <a:t>Scientist</a:t>
            </a:r>
            <a:endParaRPr lang="pt-BR" sz="2200" i="1" dirty="0" smtClean="0"/>
          </a:p>
          <a:p>
            <a:endParaRPr lang="pt-BR" sz="2200" i="1" dirty="0"/>
          </a:p>
          <a:p>
            <a:r>
              <a:rPr lang="en-US" sz="2000" dirty="0"/>
              <a:t>The Top 10 Retractions of </a:t>
            </a:r>
            <a:r>
              <a:rPr lang="en-US" sz="2000" dirty="0" smtClean="0"/>
              <a:t>2015 </a:t>
            </a:r>
            <a:r>
              <a:rPr lang="pt-BR" sz="2200" dirty="0">
                <a:hlinkClick r:id="rId2"/>
              </a:rPr>
              <a:t>http://www.the-scientist.com/?articles.view/articleNo/44895/title/The-Top-10-Retractions-of-2015//</a:t>
            </a:r>
            <a:r>
              <a:rPr lang="pt-BR" sz="2200" dirty="0" smtClean="0"/>
              <a:t>. </a:t>
            </a:r>
            <a:r>
              <a:rPr lang="pt-BR" sz="2200" dirty="0"/>
              <a:t>&gt; Acesso em 19 </a:t>
            </a:r>
            <a:r>
              <a:rPr lang="pt-BR" sz="2200" dirty="0" smtClean="0"/>
              <a:t>fev. 2016.</a:t>
            </a:r>
            <a:endParaRPr lang="pt-BR" sz="2200" dirty="0"/>
          </a:p>
          <a:p>
            <a:endParaRPr lang="pt-BR" sz="2200" dirty="0" smtClean="0"/>
          </a:p>
          <a:p>
            <a:endParaRPr lang="pt-BR" sz="2200" dirty="0"/>
          </a:p>
          <a:p>
            <a:r>
              <a:rPr lang="en-US" sz="2000" dirty="0"/>
              <a:t>The Top 10 Retractions of </a:t>
            </a:r>
            <a:r>
              <a:rPr lang="en-US" sz="2000" dirty="0" smtClean="0"/>
              <a:t>2014 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://www.the-scientist.com/?articles.view/articleNo/41777/title/The-Top-10-Retractions-of-2014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  <a:r>
              <a:rPr lang="pt-BR" sz="2000" dirty="0"/>
              <a:t>&gt; Acesso em 19 abr. 2015.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147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Plágio – alguns casos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1628800"/>
            <a:ext cx="84604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pt-BR" sz="2200" i="1" dirty="0" err="1" smtClean="0"/>
              <a:t>Safety</a:t>
            </a:r>
            <a:r>
              <a:rPr lang="pt-BR" sz="2200" i="1" dirty="0" smtClean="0"/>
              <a:t> Science </a:t>
            </a:r>
            <a:r>
              <a:rPr lang="pt-BR" sz="2200" dirty="0" smtClean="0"/>
              <a:t>– brasileiros UFRS e PUC-RS</a:t>
            </a:r>
          </a:p>
          <a:p>
            <a:endParaRPr lang="pt-BR" sz="2200" dirty="0" smtClean="0"/>
          </a:p>
          <a:p>
            <a:r>
              <a:rPr lang="pt-BR" sz="2200" dirty="0" smtClean="0">
                <a:hlinkClick r:id="rId2"/>
              </a:rPr>
              <a:t>http</a:t>
            </a:r>
            <a:r>
              <a:rPr lang="pt-BR" sz="2200" dirty="0">
                <a:hlinkClick r:id="rId2"/>
              </a:rPr>
              <a:t>://</a:t>
            </a:r>
            <a:r>
              <a:rPr lang="pt-BR" sz="2200" dirty="0" smtClean="0">
                <a:hlinkClick r:id="rId2"/>
              </a:rPr>
              <a:t>www.sciencedirect.com/science/article/pii/S0925753513002567</a:t>
            </a:r>
            <a:endParaRPr lang="pt-BR" sz="2200" dirty="0" smtClean="0"/>
          </a:p>
          <a:p>
            <a:endParaRPr lang="pt-BR" sz="2200" dirty="0" smtClean="0"/>
          </a:p>
          <a:p>
            <a:endParaRPr lang="pt-BR" sz="2200" dirty="0"/>
          </a:p>
          <a:p>
            <a:r>
              <a:rPr lang="pt-BR" sz="2400" i="1" dirty="0" err="1"/>
              <a:t>Journal</a:t>
            </a:r>
            <a:r>
              <a:rPr lang="pt-BR" sz="2400" i="1" dirty="0"/>
              <a:t> </a:t>
            </a:r>
            <a:r>
              <a:rPr lang="pt-BR" sz="2400" i="1" dirty="0" err="1"/>
              <a:t>of</a:t>
            </a:r>
            <a:r>
              <a:rPr lang="pt-BR" sz="2400" i="1" dirty="0"/>
              <a:t> Gastrointestinal </a:t>
            </a:r>
            <a:r>
              <a:rPr lang="pt-BR" sz="2400" i="1" dirty="0" err="1"/>
              <a:t>Cancer</a:t>
            </a:r>
            <a:r>
              <a:rPr lang="pt-BR" sz="2400" i="1" dirty="0"/>
              <a:t> - </a:t>
            </a:r>
            <a:r>
              <a:rPr lang="pt-BR" sz="2400" dirty="0"/>
              <a:t>italianos</a:t>
            </a:r>
          </a:p>
          <a:p>
            <a:endParaRPr lang="pt-BR" sz="2200" dirty="0" smtClean="0"/>
          </a:p>
          <a:p>
            <a:r>
              <a:rPr lang="pt-BR" sz="2200" dirty="0">
                <a:hlinkClick r:id="rId3"/>
              </a:rPr>
              <a:t>http://</a:t>
            </a:r>
            <a:r>
              <a:rPr lang="pt-BR" sz="2200" dirty="0" smtClean="0">
                <a:hlinkClick r:id="rId3"/>
              </a:rPr>
              <a:t>link.springer.com/article/10.1007/s12029-013-9542-2/fulltext.html</a:t>
            </a:r>
            <a:endParaRPr lang="pt-BR" sz="2200" dirty="0" smtClean="0"/>
          </a:p>
          <a:p>
            <a:endParaRPr lang="pt-BR" sz="2200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031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Combatendo o plágio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 smtClean="0"/>
              <a:t>Alguns softwares de detecção:</a:t>
            </a:r>
          </a:p>
          <a:p>
            <a:r>
              <a:rPr lang="pt-BR" b="1" dirty="0" smtClean="0"/>
              <a:t>Plágio de textos: Serviços online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Plagiarism.org. - </a:t>
            </a:r>
            <a:r>
              <a:rPr lang="pt-BR" dirty="0" smtClean="0">
                <a:hlinkClick r:id="rId2"/>
              </a:rPr>
              <a:t>http://www.plagiarism.org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Glatt</a:t>
            </a:r>
            <a:r>
              <a:rPr lang="pt-BR" dirty="0" smtClean="0"/>
              <a:t> Self-</a:t>
            </a:r>
            <a:r>
              <a:rPr lang="pt-BR" dirty="0" err="1" smtClean="0"/>
              <a:t>Detection</a:t>
            </a:r>
            <a:r>
              <a:rPr lang="pt-BR" dirty="0" smtClean="0"/>
              <a:t> Test – </a:t>
            </a:r>
            <a:r>
              <a:rPr lang="pt-BR" dirty="0" smtClean="0">
                <a:hlinkClick r:id="rId3"/>
              </a:rPr>
              <a:t>http://www.plagiarism.com/self.detect.htm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iThenticate</a:t>
            </a:r>
            <a:r>
              <a:rPr lang="pt-BR" dirty="0" smtClean="0"/>
              <a:t> – </a:t>
            </a:r>
            <a:r>
              <a:rPr lang="pt-BR" dirty="0" smtClean="0">
                <a:hlinkClick r:id="rId4"/>
              </a:rPr>
              <a:t>www.ithenticate.com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Approbo</a:t>
            </a:r>
            <a:r>
              <a:rPr lang="pt-BR" dirty="0" smtClean="0"/>
              <a:t> – </a:t>
            </a:r>
            <a:r>
              <a:rPr lang="pt-BR" dirty="0" smtClean="0">
                <a:hlinkClick r:id="rId5"/>
              </a:rPr>
              <a:t>http://approbo.citilab.eu/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Plágio de textos: Software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ephorus</a:t>
            </a:r>
            <a:r>
              <a:rPr lang="pt-BR" dirty="0" smtClean="0"/>
              <a:t> - </a:t>
            </a:r>
            <a:r>
              <a:rPr lang="pt-BR" dirty="0" smtClean="0">
                <a:hlinkClick r:id="rId6"/>
              </a:rPr>
              <a:t>www.ephorus.pt/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Safe </a:t>
            </a:r>
            <a:r>
              <a:rPr lang="pt-BR" dirty="0" err="1" smtClean="0"/>
              <a:t>Assign</a:t>
            </a:r>
            <a:r>
              <a:rPr lang="pt-BR" dirty="0" smtClean="0"/>
              <a:t> - </a:t>
            </a:r>
            <a:r>
              <a:rPr lang="pt-BR" dirty="0" smtClean="0">
                <a:hlinkClick r:id="rId7"/>
              </a:rPr>
              <a:t>www.mydropbox.com/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JPlag</a:t>
            </a:r>
            <a:r>
              <a:rPr lang="pt-BR" dirty="0" smtClean="0"/>
              <a:t> - </a:t>
            </a:r>
            <a:r>
              <a:rPr lang="pt-BR" dirty="0" smtClean="0">
                <a:hlinkClick r:id="rId8"/>
              </a:rPr>
              <a:t>www.jplag.de/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Essay</a:t>
            </a:r>
            <a:r>
              <a:rPr lang="pt-BR" dirty="0" smtClean="0"/>
              <a:t> </a:t>
            </a:r>
            <a:r>
              <a:rPr lang="pt-BR" dirty="0" err="1" smtClean="0"/>
              <a:t>Verification</a:t>
            </a:r>
            <a:r>
              <a:rPr lang="pt-BR" dirty="0" smtClean="0"/>
              <a:t> </a:t>
            </a:r>
            <a:r>
              <a:rPr lang="pt-BR" dirty="0" err="1" smtClean="0"/>
              <a:t>Engine</a:t>
            </a:r>
            <a:r>
              <a:rPr lang="pt-BR" dirty="0" smtClean="0"/>
              <a:t> – </a:t>
            </a:r>
            <a:r>
              <a:rPr lang="pt-BR" dirty="0" smtClean="0">
                <a:hlinkClick r:id="rId9"/>
              </a:rPr>
              <a:t>www.canexus.com/eve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WCopyfind</a:t>
            </a:r>
            <a:r>
              <a:rPr lang="pt-BR" dirty="0" smtClean="0"/>
              <a:t> – </a:t>
            </a:r>
            <a:r>
              <a:rPr lang="pt-BR" dirty="0" smtClean="0">
                <a:hlinkClick r:id="rId10"/>
              </a:rPr>
              <a:t>www.plagiarism.phys.virginia.edu/Wsoftware.html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DOC </a:t>
            </a:r>
            <a:r>
              <a:rPr lang="pt-BR" dirty="0" err="1" smtClean="0"/>
              <a:t>Cop</a:t>
            </a:r>
            <a:r>
              <a:rPr lang="pt-BR" dirty="0" smtClean="0"/>
              <a:t> – </a:t>
            </a:r>
            <a:r>
              <a:rPr lang="pt-BR" dirty="0" smtClean="0">
                <a:hlinkClick r:id="rId11"/>
              </a:rPr>
              <a:t>www.doccop.com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Etblast</a:t>
            </a:r>
            <a:r>
              <a:rPr lang="pt-BR" dirty="0" smtClean="0"/>
              <a:t> – </a:t>
            </a:r>
            <a:r>
              <a:rPr lang="pt-BR" dirty="0" smtClean="0">
                <a:hlinkClick r:id="rId12"/>
              </a:rPr>
              <a:t>http://etest.vbi.vt.edu/etblast3/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err="1" smtClean="0"/>
              <a:t>Ferret</a:t>
            </a:r>
            <a:r>
              <a:rPr lang="pt-BR" dirty="0" smtClean="0"/>
              <a:t> – </a:t>
            </a:r>
            <a:r>
              <a:rPr lang="pt-BR" dirty="0" smtClean="0">
                <a:hlinkClick r:id="rId13"/>
              </a:rPr>
              <a:t>http://homepages.feis.herts.ac.uk/~pdgroup/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Farejador de plágio - </a:t>
            </a:r>
            <a:r>
              <a:rPr lang="pt-BR" dirty="0" smtClean="0">
                <a:hlinkClick r:id="rId14"/>
              </a:rPr>
              <a:t>www.farejadordeplagio.com.br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89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931</TotalTime>
  <Words>780</Words>
  <Application>Microsoft Office PowerPoint</Application>
  <PresentationFormat>Apresentação na tela (4:3)</PresentationFormat>
  <Paragraphs>120</Paragraphs>
  <Slides>11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Brilho</vt:lpstr>
      <vt:lpstr>Integridade científica</vt:lpstr>
      <vt:lpstr>Questões de integridade ética da pesquisa</vt:lpstr>
      <vt:lpstr>Principais tipos de plágio</vt:lpstr>
      <vt:lpstr>Plágio acidental </vt:lpstr>
      <vt:lpstr>Plágio acidental ou má conduta?</vt:lpstr>
      <vt:lpstr>Plágio – alguns casos</vt:lpstr>
      <vt:lpstr>Plágio – alguns casos</vt:lpstr>
      <vt:lpstr>Plágio – alguns casos</vt:lpstr>
      <vt:lpstr>Combatendo o plágio</vt:lpstr>
      <vt:lpstr>Plágio</vt:lpstr>
      <vt:lpstr>Bibliografia consultada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Plágio na</dc:title>
  <dc:creator>Angela</dc:creator>
  <cp:lastModifiedBy>615336</cp:lastModifiedBy>
  <cp:revision>70</cp:revision>
  <dcterms:created xsi:type="dcterms:W3CDTF">2014-09-24T11:01:15Z</dcterms:created>
  <dcterms:modified xsi:type="dcterms:W3CDTF">2016-11-10T19:46:10Z</dcterms:modified>
</cp:coreProperties>
</file>