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437" r:id="rId2"/>
    <p:sldId id="331" r:id="rId3"/>
    <p:sldId id="332" r:id="rId4"/>
    <p:sldId id="369" r:id="rId5"/>
    <p:sldId id="385" r:id="rId6"/>
    <p:sldId id="393" r:id="rId7"/>
    <p:sldId id="394" r:id="rId8"/>
    <p:sldId id="395" r:id="rId9"/>
    <p:sldId id="386" r:id="rId10"/>
    <p:sldId id="416" r:id="rId11"/>
    <p:sldId id="417" r:id="rId12"/>
    <p:sldId id="396" r:id="rId13"/>
    <p:sldId id="415" r:id="rId14"/>
    <p:sldId id="418" r:id="rId15"/>
    <p:sldId id="419" r:id="rId16"/>
    <p:sldId id="420" r:id="rId17"/>
    <p:sldId id="421" r:id="rId18"/>
    <p:sldId id="422" r:id="rId19"/>
    <p:sldId id="423" r:id="rId20"/>
    <p:sldId id="424" r:id="rId21"/>
    <p:sldId id="351" r:id="rId22"/>
    <p:sldId id="397" r:id="rId23"/>
    <p:sldId id="352" r:id="rId24"/>
    <p:sldId id="353" r:id="rId25"/>
    <p:sldId id="354" r:id="rId26"/>
    <p:sldId id="380" r:id="rId27"/>
    <p:sldId id="414" r:id="rId28"/>
    <p:sldId id="402" r:id="rId29"/>
    <p:sldId id="404" r:id="rId30"/>
    <p:sldId id="405" r:id="rId31"/>
    <p:sldId id="406" r:id="rId32"/>
    <p:sldId id="407" r:id="rId33"/>
    <p:sldId id="408" r:id="rId34"/>
    <p:sldId id="409" r:id="rId35"/>
    <p:sldId id="410" r:id="rId36"/>
    <p:sldId id="411" r:id="rId37"/>
    <p:sldId id="412" r:id="rId38"/>
    <p:sldId id="413" r:id="rId39"/>
    <p:sldId id="355" r:id="rId40"/>
    <p:sldId id="356" r:id="rId41"/>
    <p:sldId id="357" r:id="rId42"/>
    <p:sldId id="465" r:id="rId43"/>
    <p:sldId id="387" r:id="rId44"/>
    <p:sldId id="475" r:id="rId45"/>
    <p:sldId id="477" r:id="rId46"/>
    <p:sldId id="476" r:id="rId47"/>
    <p:sldId id="478" r:id="rId48"/>
    <p:sldId id="479" r:id="rId49"/>
    <p:sldId id="474" r:id="rId50"/>
    <p:sldId id="359" r:id="rId51"/>
    <p:sldId id="367" r:id="rId52"/>
    <p:sldId id="360" r:id="rId53"/>
    <p:sldId id="362" r:id="rId54"/>
    <p:sldId id="381" r:id="rId55"/>
    <p:sldId id="382" r:id="rId56"/>
    <p:sldId id="383" r:id="rId57"/>
    <p:sldId id="470" r:id="rId58"/>
    <p:sldId id="471" r:id="rId59"/>
    <p:sldId id="481" r:id="rId60"/>
    <p:sldId id="480"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273" autoAdjust="0"/>
  </p:normalViewPr>
  <p:slideViewPr>
    <p:cSldViewPr>
      <p:cViewPr>
        <p:scale>
          <a:sx n="75" d="100"/>
          <a:sy n="75" d="100"/>
        </p:scale>
        <p:origin x="1594" y="28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422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55FC1-2EE1-41F6-AACA-C12BE47E737C}" type="doc">
      <dgm:prSet loTypeId="urn:microsoft.com/office/officeart/2005/8/layout/hList7#1" loCatId="process" qsTypeId="urn:microsoft.com/office/officeart/2005/8/quickstyle/simple1" qsCatId="simple" csTypeId="urn:microsoft.com/office/officeart/2005/8/colors/colorful2" csCatId="colorful" phldr="1"/>
      <dgm:spPr/>
    </dgm:pt>
    <dgm:pt modelId="{981EFE26-DF2F-42BB-97AB-1B6C84AEA7B8}">
      <dgm:prSet phldrT="[Text]"/>
      <dgm:spPr/>
      <dgm:t>
        <a:bodyPr/>
        <a:lstStyle/>
        <a:p>
          <a:r>
            <a:rPr lang="pt-BR" dirty="0" smtClean="0"/>
            <a:t>Mercados financeiros</a:t>
          </a:r>
          <a:endParaRPr lang="en-US" dirty="0"/>
        </a:p>
      </dgm:t>
    </dgm:pt>
    <dgm:pt modelId="{3E718AF7-F458-4AF0-AE95-21C6E2079DC7}" type="parTrans" cxnId="{94B944ED-9DBE-4C3F-9955-16999548E2EF}">
      <dgm:prSet/>
      <dgm:spPr/>
      <dgm:t>
        <a:bodyPr/>
        <a:lstStyle/>
        <a:p>
          <a:endParaRPr lang="en-US"/>
        </a:p>
      </dgm:t>
    </dgm:pt>
    <dgm:pt modelId="{FF56C345-B21B-40C1-903B-DD00993D3882}" type="sibTrans" cxnId="{94B944ED-9DBE-4C3F-9955-16999548E2EF}">
      <dgm:prSet/>
      <dgm:spPr/>
      <dgm:t>
        <a:bodyPr/>
        <a:lstStyle/>
        <a:p>
          <a:endParaRPr lang="en-US"/>
        </a:p>
      </dgm:t>
    </dgm:pt>
    <dgm:pt modelId="{0FE0E86D-E30A-4167-9552-F444917F0747}">
      <dgm:prSet phldrT="[Text]"/>
      <dgm:spPr/>
      <dgm:t>
        <a:bodyPr/>
        <a:lstStyle/>
        <a:p>
          <a:r>
            <a:rPr lang="pt-BR" dirty="0" smtClean="0"/>
            <a:t>Instituições financeiras</a:t>
          </a:r>
          <a:endParaRPr lang="en-US" dirty="0"/>
        </a:p>
      </dgm:t>
    </dgm:pt>
    <dgm:pt modelId="{8480F411-582F-49FC-9684-A5AC54BFE7D5}" type="parTrans" cxnId="{093AE984-34A7-445E-886B-8DAAA4C6F867}">
      <dgm:prSet/>
      <dgm:spPr/>
      <dgm:t>
        <a:bodyPr/>
        <a:lstStyle/>
        <a:p>
          <a:endParaRPr lang="en-US"/>
        </a:p>
      </dgm:t>
    </dgm:pt>
    <dgm:pt modelId="{C64A0CF2-C210-4A61-A9F9-E17564D369F2}" type="sibTrans" cxnId="{093AE984-34A7-445E-886B-8DAAA4C6F867}">
      <dgm:prSet/>
      <dgm:spPr/>
      <dgm:t>
        <a:bodyPr/>
        <a:lstStyle/>
        <a:p>
          <a:endParaRPr lang="en-US"/>
        </a:p>
      </dgm:t>
    </dgm:pt>
    <dgm:pt modelId="{1760D7DC-CFB9-4FEC-886E-BDDB31B76B1F}" type="pres">
      <dgm:prSet presAssocID="{19455FC1-2EE1-41F6-AACA-C12BE47E737C}" presName="Name0" presStyleCnt="0">
        <dgm:presLayoutVars>
          <dgm:dir/>
          <dgm:resizeHandles val="exact"/>
        </dgm:presLayoutVars>
      </dgm:prSet>
      <dgm:spPr/>
    </dgm:pt>
    <dgm:pt modelId="{530589E0-CD7A-4E68-BC52-FB9EBC06F5D4}" type="pres">
      <dgm:prSet presAssocID="{19455FC1-2EE1-41F6-AACA-C12BE47E737C}" presName="fgShape" presStyleLbl="fgShp" presStyleIdx="0" presStyleCnt="1"/>
      <dgm:spPr/>
    </dgm:pt>
    <dgm:pt modelId="{04B4C9E6-B163-4B15-B142-4A97045FBD74}" type="pres">
      <dgm:prSet presAssocID="{19455FC1-2EE1-41F6-AACA-C12BE47E737C}" presName="linComp" presStyleCnt="0"/>
      <dgm:spPr/>
    </dgm:pt>
    <dgm:pt modelId="{AA34430E-C021-444A-A178-F5C6FC4832A3}" type="pres">
      <dgm:prSet presAssocID="{981EFE26-DF2F-42BB-97AB-1B6C84AEA7B8}" presName="compNode" presStyleCnt="0"/>
      <dgm:spPr/>
    </dgm:pt>
    <dgm:pt modelId="{F39788C7-8894-4E00-BF03-78B3C5BDB8AA}" type="pres">
      <dgm:prSet presAssocID="{981EFE26-DF2F-42BB-97AB-1B6C84AEA7B8}" presName="bkgdShape" presStyleLbl="node1" presStyleIdx="0" presStyleCnt="2" custLinFactNeighborY="-959"/>
      <dgm:spPr/>
      <dgm:t>
        <a:bodyPr/>
        <a:lstStyle/>
        <a:p>
          <a:endParaRPr lang="en-US"/>
        </a:p>
      </dgm:t>
    </dgm:pt>
    <dgm:pt modelId="{95B4FC98-002A-4E76-89FE-F3639B11D028}" type="pres">
      <dgm:prSet presAssocID="{981EFE26-DF2F-42BB-97AB-1B6C84AEA7B8}" presName="nodeTx" presStyleLbl="node1" presStyleIdx="0" presStyleCnt="2">
        <dgm:presLayoutVars>
          <dgm:bulletEnabled val="1"/>
        </dgm:presLayoutVars>
      </dgm:prSet>
      <dgm:spPr/>
      <dgm:t>
        <a:bodyPr/>
        <a:lstStyle/>
        <a:p>
          <a:endParaRPr lang="en-US"/>
        </a:p>
      </dgm:t>
    </dgm:pt>
    <dgm:pt modelId="{2B27C480-08CB-47B1-93E2-6C0287E11D33}" type="pres">
      <dgm:prSet presAssocID="{981EFE26-DF2F-42BB-97AB-1B6C84AEA7B8}" presName="invisiNode" presStyleLbl="node1" presStyleIdx="0" presStyleCnt="2"/>
      <dgm:spPr/>
    </dgm:pt>
    <dgm:pt modelId="{990B7528-792A-4AD2-8369-430965CDF6EE}" type="pres">
      <dgm:prSet presAssocID="{981EFE26-DF2F-42BB-97AB-1B6C84AEA7B8}" presName="imagNode" presStyleLbl="fgImgPlace1" presStyleIdx="0" presStyleCnt="2"/>
      <dgm:spPr>
        <a:prstGeom prst="ellipse">
          <a:avLst/>
        </a:prstGeom>
      </dgm:spPr>
    </dgm:pt>
    <dgm:pt modelId="{F34CD704-AE0A-4AA8-8E18-16E457384892}" type="pres">
      <dgm:prSet presAssocID="{FF56C345-B21B-40C1-903B-DD00993D3882}" presName="sibTrans" presStyleLbl="sibTrans2D1" presStyleIdx="0" presStyleCnt="0"/>
      <dgm:spPr/>
      <dgm:t>
        <a:bodyPr/>
        <a:lstStyle/>
        <a:p>
          <a:endParaRPr lang="en-US"/>
        </a:p>
      </dgm:t>
    </dgm:pt>
    <dgm:pt modelId="{F4DA89C2-D5DA-4B7E-B056-6785BB7A6E38}" type="pres">
      <dgm:prSet presAssocID="{0FE0E86D-E30A-4167-9552-F444917F0747}" presName="compNode" presStyleCnt="0"/>
      <dgm:spPr/>
    </dgm:pt>
    <dgm:pt modelId="{B8D24DC6-B031-4CB0-A852-7FAE8440A88C}" type="pres">
      <dgm:prSet presAssocID="{0FE0E86D-E30A-4167-9552-F444917F0747}" presName="bkgdShape" presStyleLbl="node1" presStyleIdx="1" presStyleCnt="2"/>
      <dgm:spPr/>
      <dgm:t>
        <a:bodyPr/>
        <a:lstStyle/>
        <a:p>
          <a:endParaRPr lang="en-US"/>
        </a:p>
      </dgm:t>
    </dgm:pt>
    <dgm:pt modelId="{E63C1BC7-D443-418F-AD8F-EEC5C33EBF80}" type="pres">
      <dgm:prSet presAssocID="{0FE0E86D-E30A-4167-9552-F444917F0747}" presName="nodeTx" presStyleLbl="node1" presStyleIdx="1" presStyleCnt="2">
        <dgm:presLayoutVars>
          <dgm:bulletEnabled val="1"/>
        </dgm:presLayoutVars>
      </dgm:prSet>
      <dgm:spPr/>
      <dgm:t>
        <a:bodyPr/>
        <a:lstStyle/>
        <a:p>
          <a:endParaRPr lang="en-US"/>
        </a:p>
      </dgm:t>
    </dgm:pt>
    <dgm:pt modelId="{1A0B8F4F-8555-4473-89A4-01E8A67181E8}" type="pres">
      <dgm:prSet presAssocID="{0FE0E86D-E30A-4167-9552-F444917F0747}" presName="invisiNode" presStyleLbl="node1" presStyleIdx="1" presStyleCnt="2"/>
      <dgm:spPr/>
    </dgm:pt>
    <dgm:pt modelId="{FB41B732-C32D-4AFA-B2AE-FDD616EC7220}" type="pres">
      <dgm:prSet presAssocID="{0FE0E86D-E30A-4167-9552-F444917F0747}" presName="imagNode" presStyleLbl="fgImgPlace1" presStyleIdx="1" presStyleCnt="2"/>
      <dgm:spPr/>
    </dgm:pt>
  </dgm:ptLst>
  <dgm:cxnLst>
    <dgm:cxn modelId="{94B944ED-9DBE-4C3F-9955-16999548E2EF}" srcId="{19455FC1-2EE1-41F6-AACA-C12BE47E737C}" destId="{981EFE26-DF2F-42BB-97AB-1B6C84AEA7B8}" srcOrd="0" destOrd="0" parTransId="{3E718AF7-F458-4AF0-AE95-21C6E2079DC7}" sibTransId="{FF56C345-B21B-40C1-903B-DD00993D3882}"/>
    <dgm:cxn modelId="{AC290CD5-3124-4018-A3BA-113CBF1B87A3}" type="presOf" srcId="{981EFE26-DF2F-42BB-97AB-1B6C84AEA7B8}" destId="{F39788C7-8894-4E00-BF03-78B3C5BDB8AA}" srcOrd="0" destOrd="0" presId="urn:microsoft.com/office/officeart/2005/8/layout/hList7#1"/>
    <dgm:cxn modelId="{2908E967-52B4-4BA0-8449-4A3A4F66DE87}" type="presOf" srcId="{19455FC1-2EE1-41F6-AACA-C12BE47E737C}" destId="{1760D7DC-CFB9-4FEC-886E-BDDB31B76B1F}" srcOrd="0" destOrd="0" presId="urn:microsoft.com/office/officeart/2005/8/layout/hList7#1"/>
    <dgm:cxn modelId="{4F5892D6-3D49-4958-A417-B9309176CD94}" type="presOf" srcId="{0FE0E86D-E30A-4167-9552-F444917F0747}" destId="{B8D24DC6-B031-4CB0-A852-7FAE8440A88C}" srcOrd="0" destOrd="0" presId="urn:microsoft.com/office/officeart/2005/8/layout/hList7#1"/>
    <dgm:cxn modelId="{093AE984-34A7-445E-886B-8DAAA4C6F867}" srcId="{19455FC1-2EE1-41F6-AACA-C12BE47E737C}" destId="{0FE0E86D-E30A-4167-9552-F444917F0747}" srcOrd="1" destOrd="0" parTransId="{8480F411-582F-49FC-9684-A5AC54BFE7D5}" sibTransId="{C64A0CF2-C210-4A61-A9F9-E17564D369F2}"/>
    <dgm:cxn modelId="{3D242284-4383-46C2-9C30-99150C647542}" type="presOf" srcId="{FF56C345-B21B-40C1-903B-DD00993D3882}" destId="{F34CD704-AE0A-4AA8-8E18-16E457384892}" srcOrd="0" destOrd="0" presId="urn:microsoft.com/office/officeart/2005/8/layout/hList7#1"/>
    <dgm:cxn modelId="{FC96BE47-898E-46B2-BE27-5E6A3756BBE8}" type="presOf" srcId="{0FE0E86D-E30A-4167-9552-F444917F0747}" destId="{E63C1BC7-D443-418F-AD8F-EEC5C33EBF80}" srcOrd="1" destOrd="0" presId="urn:microsoft.com/office/officeart/2005/8/layout/hList7#1"/>
    <dgm:cxn modelId="{57B8BC2F-7519-4F22-992A-160EF62FF10F}" type="presOf" srcId="{981EFE26-DF2F-42BB-97AB-1B6C84AEA7B8}" destId="{95B4FC98-002A-4E76-89FE-F3639B11D028}" srcOrd="1" destOrd="0" presId="urn:microsoft.com/office/officeart/2005/8/layout/hList7#1"/>
    <dgm:cxn modelId="{31BBB6D5-6AAC-42D1-9CA8-22A368B9E082}" type="presParOf" srcId="{1760D7DC-CFB9-4FEC-886E-BDDB31B76B1F}" destId="{530589E0-CD7A-4E68-BC52-FB9EBC06F5D4}" srcOrd="0" destOrd="0" presId="urn:microsoft.com/office/officeart/2005/8/layout/hList7#1"/>
    <dgm:cxn modelId="{EB6440A2-8AAF-4DB3-B84E-DD88F5F63C7F}" type="presParOf" srcId="{1760D7DC-CFB9-4FEC-886E-BDDB31B76B1F}" destId="{04B4C9E6-B163-4B15-B142-4A97045FBD74}" srcOrd="1" destOrd="0" presId="urn:microsoft.com/office/officeart/2005/8/layout/hList7#1"/>
    <dgm:cxn modelId="{77ADE681-A57D-490F-9AEF-F2745D6FE2B1}" type="presParOf" srcId="{04B4C9E6-B163-4B15-B142-4A97045FBD74}" destId="{AA34430E-C021-444A-A178-F5C6FC4832A3}" srcOrd="0" destOrd="0" presId="urn:microsoft.com/office/officeart/2005/8/layout/hList7#1"/>
    <dgm:cxn modelId="{57E4DD56-597D-40F6-86E6-F82041501C76}" type="presParOf" srcId="{AA34430E-C021-444A-A178-F5C6FC4832A3}" destId="{F39788C7-8894-4E00-BF03-78B3C5BDB8AA}" srcOrd="0" destOrd="0" presId="urn:microsoft.com/office/officeart/2005/8/layout/hList7#1"/>
    <dgm:cxn modelId="{6BC248EA-6AFD-47A5-9DAB-0B6393E9F4BA}" type="presParOf" srcId="{AA34430E-C021-444A-A178-F5C6FC4832A3}" destId="{95B4FC98-002A-4E76-89FE-F3639B11D028}" srcOrd="1" destOrd="0" presId="urn:microsoft.com/office/officeart/2005/8/layout/hList7#1"/>
    <dgm:cxn modelId="{7C65AC41-5F75-446D-80B3-C6725B335D9B}" type="presParOf" srcId="{AA34430E-C021-444A-A178-F5C6FC4832A3}" destId="{2B27C480-08CB-47B1-93E2-6C0287E11D33}" srcOrd="2" destOrd="0" presId="urn:microsoft.com/office/officeart/2005/8/layout/hList7#1"/>
    <dgm:cxn modelId="{3CC6F14E-0B20-4CD8-9C44-C5B9832859AC}" type="presParOf" srcId="{AA34430E-C021-444A-A178-F5C6FC4832A3}" destId="{990B7528-792A-4AD2-8369-430965CDF6EE}" srcOrd="3" destOrd="0" presId="urn:microsoft.com/office/officeart/2005/8/layout/hList7#1"/>
    <dgm:cxn modelId="{29B5C027-8FDA-4028-9F19-B2F584108A18}" type="presParOf" srcId="{04B4C9E6-B163-4B15-B142-4A97045FBD74}" destId="{F34CD704-AE0A-4AA8-8E18-16E457384892}" srcOrd="1" destOrd="0" presId="urn:microsoft.com/office/officeart/2005/8/layout/hList7#1"/>
    <dgm:cxn modelId="{9CB4C06B-24EF-46FA-BD47-08CA11EA1190}" type="presParOf" srcId="{04B4C9E6-B163-4B15-B142-4A97045FBD74}" destId="{F4DA89C2-D5DA-4B7E-B056-6785BB7A6E38}" srcOrd="2" destOrd="0" presId="urn:microsoft.com/office/officeart/2005/8/layout/hList7#1"/>
    <dgm:cxn modelId="{82733711-F50E-4F61-BB2E-D6E10F811ED9}" type="presParOf" srcId="{F4DA89C2-D5DA-4B7E-B056-6785BB7A6E38}" destId="{B8D24DC6-B031-4CB0-A852-7FAE8440A88C}" srcOrd="0" destOrd="0" presId="urn:microsoft.com/office/officeart/2005/8/layout/hList7#1"/>
    <dgm:cxn modelId="{8EFA91AD-0413-4C9C-832D-E3A44A1F2849}" type="presParOf" srcId="{F4DA89C2-D5DA-4B7E-B056-6785BB7A6E38}" destId="{E63C1BC7-D443-418F-AD8F-EEC5C33EBF80}" srcOrd="1" destOrd="0" presId="urn:microsoft.com/office/officeart/2005/8/layout/hList7#1"/>
    <dgm:cxn modelId="{C7A42C16-C8D3-4E88-B14C-6F10B0F3CF36}" type="presParOf" srcId="{F4DA89C2-D5DA-4B7E-B056-6785BB7A6E38}" destId="{1A0B8F4F-8555-4473-89A4-01E8A67181E8}" srcOrd="2" destOrd="0" presId="urn:microsoft.com/office/officeart/2005/8/layout/hList7#1"/>
    <dgm:cxn modelId="{5A00507A-8B6F-416E-AE62-081633605649}" type="presParOf" srcId="{F4DA89C2-D5DA-4B7E-B056-6785BB7A6E38}" destId="{FB41B732-C32D-4AFA-B2AE-FDD616EC7220}"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DCB26-535D-4946-8C2E-9D8943F7C5C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712610C-A034-4007-BF62-4BB33291B603}">
      <dgm:prSet phldrT="[Text]" custT="1"/>
      <dgm:spPr>
        <a:solidFill>
          <a:schemeClr val="accent2"/>
        </a:solidFill>
      </dgm:spPr>
      <dgm:t>
        <a:bodyPr/>
        <a:lstStyle/>
        <a:p>
          <a:r>
            <a:rPr lang="pt-BR" sz="2400" b="1" dirty="0" smtClean="0"/>
            <a:t>Banco Central</a:t>
          </a:r>
          <a:endParaRPr lang="en-US" sz="2400" b="1" dirty="0"/>
        </a:p>
      </dgm:t>
    </dgm:pt>
    <dgm:pt modelId="{F8E35756-538C-4089-A2CF-D71B1A57AA45}" type="parTrans" cxnId="{58472BC3-21A5-462B-BA0B-9F983936850E}">
      <dgm:prSet/>
      <dgm:spPr/>
      <dgm:t>
        <a:bodyPr/>
        <a:lstStyle/>
        <a:p>
          <a:endParaRPr lang="en-US" sz="4800"/>
        </a:p>
      </dgm:t>
    </dgm:pt>
    <dgm:pt modelId="{5CA52DE4-96BA-4975-B6D0-7B5C30C292A8}" type="sibTrans" cxnId="{58472BC3-21A5-462B-BA0B-9F983936850E}">
      <dgm:prSet/>
      <dgm:spPr/>
      <dgm:t>
        <a:bodyPr/>
        <a:lstStyle/>
        <a:p>
          <a:endParaRPr lang="en-US" sz="4800"/>
        </a:p>
      </dgm:t>
    </dgm:pt>
    <dgm:pt modelId="{E7926D53-75B4-4B7B-A0B2-6D1FC382C806}">
      <dgm:prSet phldrT="[Text]" custT="1"/>
      <dgm:spPr/>
      <dgm:t>
        <a:bodyPr/>
        <a:lstStyle/>
        <a:p>
          <a:r>
            <a:rPr lang="pt-BR" sz="2400" dirty="0" smtClean="0"/>
            <a:t>Controlar a emissão de moeda</a:t>
          </a:r>
          <a:endParaRPr lang="en-US" sz="2400" dirty="0"/>
        </a:p>
      </dgm:t>
    </dgm:pt>
    <dgm:pt modelId="{305FF887-FF9C-4DA4-9150-70E05B5FF632}" type="parTrans" cxnId="{0CCE7A7E-4E51-4C9B-80AA-376FD764E792}">
      <dgm:prSet/>
      <dgm:spPr/>
      <dgm:t>
        <a:bodyPr/>
        <a:lstStyle/>
        <a:p>
          <a:endParaRPr lang="en-US" sz="4800"/>
        </a:p>
      </dgm:t>
    </dgm:pt>
    <dgm:pt modelId="{80B87D52-517F-4DEA-9101-8051B91BE788}" type="sibTrans" cxnId="{0CCE7A7E-4E51-4C9B-80AA-376FD764E792}">
      <dgm:prSet/>
      <dgm:spPr/>
      <dgm:t>
        <a:bodyPr/>
        <a:lstStyle/>
        <a:p>
          <a:endParaRPr lang="en-US" sz="4800"/>
        </a:p>
      </dgm:t>
    </dgm:pt>
    <dgm:pt modelId="{B333B530-1BCD-441C-A70F-EF7E6E6F33D8}">
      <dgm:prSet phldrT="[Text]" custT="1"/>
      <dgm:spPr/>
      <dgm:t>
        <a:bodyPr/>
        <a:lstStyle/>
        <a:p>
          <a:r>
            <a:rPr lang="pt-BR" sz="2400" dirty="0" smtClean="0"/>
            <a:t>Ser o depositário das reservas internacionais</a:t>
          </a:r>
          <a:endParaRPr lang="en-US" sz="2400" dirty="0"/>
        </a:p>
      </dgm:t>
    </dgm:pt>
    <dgm:pt modelId="{31C50488-FC2F-46C0-9703-FDD6F177B6C5}" type="parTrans" cxnId="{2A23FB11-5A7F-4C0A-A636-58512408703B}">
      <dgm:prSet/>
      <dgm:spPr/>
      <dgm:t>
        <a:bodyPr/>
        <a:lstStyle/>
        <a:p>
          <a:endParaRPr lang="en-US" sz="4800"/>
        </a:p>
      </dgm:t>
    </dgm:pt>
    <dgm:pt modelId="{E2B8D462-CC0A-4C2F-AA56-84E643386043}" type="sibTrans" cxnId="{2A23FB11-5A7F-4C0A-A636-58512408703B}">
      <dgm:prSet/>
      <dgm:spPr/>
      <dgm:t>
        <a:bodyPr/>
        <a:lstStyle/>
        <a:p>
          <a:endParaRPr lang="en-US" sz="4800"/>
        </a:p>
      </dgm:t>
    </dgm:pt>
    <dgm:pt modelId="{97C04F5A-584C-4151-9019-7DB438D73757}">
      <dgm:prSet phldrT="[Text]" custT="1"/>
      <dgm:spPr/>
      <dgm:t>
        <a:bodyPr/>
        <a:lstStyle/>
        <a:p>
          <a:r>
            <a:rPr lang="pt-BR" sz="2400" dirty="0" smtClean="0"/>
            <a:t>Ser o banqueiro do governo</a:t>
          </a:r>
          <a:endParaRPr lang="en-US" sz="2400" dirty="0"/>
        </a:p>
      </dgm:t>
    </dgm:pt>
    <dgm:pt modelId="{EAFE6891-23EB-4BB0-90B7-3F8F28ED2E94}" type="parTrans" cxnId="{30C51907-664C-4CA3-842D-3D7ECC5C3DB7}">
      <dgm:prSet/>
      <dgm:spPr/>
      <dgm:t>
        <a:bodyPr/>
        <a:lstStyle/>
        <a:p>
          <a:endParaRPr lang="en-US" sz="4800"/>
        </a:p>
      </dgm:t>
    </dgm:pt>
    <dgm:pt modelId="{E3E4F6F5-DDEA-4681-89AB-033A30CEB586}" type="sibTrans" cxnId="{30C51907-664C-4CA3-842D-3D7ECC5C3DB7}">
      <dgm:prSet/>
      <dgm:spPr/>
      <dgm:t>
        <a:bodyPr/>
        <a:lstStyle/>
        <a:p>
          <a:endParaRPr lang="en-US" sz="4800"/>
        </a:p>
      </dgm:t>
    </dgm:pt>
    <dgm:pt modelId="{13AB270D-52AE-4CB8-8D7B-13B312BFA83E}">
      <dgm:prSet phldrT="[Text]" custT="1"/>
      <dgm:spPr/>
      <dgm:t>
        <a:bodyPr/>
        <a:lstStyle/>
        <a:p>
          <a:r>
            <a:rPr lang="pt-BR" sz="2400" dirty="0" smtClean="0"/>
            <a:t>Ser o banco dos bancos</a:t>
          </a:r>
          <a:endParaRPr lang="en-US" sz="2400" dirty="0"/>
        </a:p>
      </dgm:t>
    </dgm:pt>
    <dgm:pt modelId="{693B80CA-32C6-47F6-A41C-05CEA10C138D}" type="parTrans" cxnId="{DAE2CCF5-30A4-4009-B73B-D106838CE030}">
      <dgm:prSet/>
      <dgm:spPr/>
      <dgm:t>
        <a:bodyPr/>
        <a:lstStyle/>
        <a:p>
          <a:endParaRPr lang="en-US" sz="4800"/>
        </a:p>
      </dgm:t>
    </dgm:pt>
    <dgm:pt modelId="{CC87F992-A233-4F3F-80D4-6F31C95B6BFC}" type="sibTrans" cxnId="{DAE2CCF5-30A4-4009-B73B-D106838CE030}">
      <dgm:prSet/>
      <dgm:spPr/>
      <dgm:t>
        <a:bodyPr/>
        <a:lstStyle/>
        <a:p>
          <a:endParaRPr lang="en-US" sz="4800"/>
        </a:p>
      </dgm:t>
    </dgm:pt>
    <dgm:pt modelId="{396D70A8-260A-4818-9997-B8BF7D8F5AD7}" type="pres">
      <dgm:prSet presAssocID="{A0CDCB26-535D-4946-8C2E-9D8943F7C5C7}" presName="Name0" presStyleCnt="0">
        <dgm:presLayoutVars>
          <dgm:chMax val="1"/>
          <dgm:dir/>
          <dgm:animLvl val="ctr"/>
          <dgm:resizeHandles val="exact"/>
        </dgm:presLayoutVars>
      </dgm:prSet>
      <dgm:spPr/>
      <dgm:t>
        <a:bodyPr/>
        <a:lstStyle/>
        <a:p>
          <a:endParaRPr lang="en-US"/>
        </a:p>
      </dgm:t>
    </dgm:pt>
    <dgm:pt modelId="{36E2EC1F-E506-4581-8E1B-3469C617B07B}" type="pres">
      <dgm:prSet presAssocID="{9712610C-A034-4007-BF62-4BB33291B603}" presName="centerShape" presStyleLbl="node0" presStyleIdx="0" presStyleCnt="1" custScaleX="94647" custScaleY="103641" custLinFactNeighborX="-146" custLinFactNeighborY="1121"/>
      <dgm:spPr/>
      <dgm:t>
        <a:bodyPr/>
        <a:lstStyle/>
        <a:p>
          <a:endParaRPr lang="en-US"/>
        </a:p>
      </dgm:t>
    </dgm:pt>
    <dgm:pt modelId="{2B34EC3E-6F62-49D0-9002-1D8B8200192F}" type="pres">
      <dgm:prSet presAssocID="{E7926D53-75B4-4B7B-A0B2-6D1FC382C806}" presName="node" presStyleLbl="node1" presStyleIdx="0" presStyleCnt="4" custScaleX="202763" custScaleY="148711" custRadScaleRad="114351" custRadScaleInc="-412">
        <dgm:presLayoutVars>
          <dgm:bulletEnabled val="1"/>
        </dgm:presLayoutVars>
      </dgm:prSet>
      <dgm:spPr/>
      <dgm:t>
        <a:bodyPr/>
        <a:lstStyle/>
        <a:p>
          <a:endParaRPr lang="en-US"/>
        </a:p>
      </dgm:t>
    </dgm:pt>
    <dgm:pt modelId="{A94D770D-4280-4CC2-A837-7951DBE3558B}" type="pres">
      <dgm:prSet presAssocID="{E7926D53-75B4-4B7B-A0B2-6D1FC382C806}" presName="dummy" presStyleCnt="0"/>
      <dgm:spPr/>
    </dgm:pt>
    <dgm:pt modelId="{B571A00D-15D4-4617-B67F-C92D26D0F290}" type="pres">
      <dgm:prSet presAssocID="{80B87D52-517F-4DEA-9101-8051B91BE788}" presName="sibTrans" presStyleLbl="sibTrans2D1" presStyleIdx="0" presStyleCnt="4" custScaleX="120034" custScaleY="98054"/>
      <dgm:spPr/>
      <dgm:t>
        <a:bodyPr/>
        <a:lstStyle/>
        <a:p>
          <a:endParaRPr lang="en-US"/>
        </a:p>
      </dgm:t>
    </dgm:pt>
    <dgm:pt modelId="{8F5B6875-66EC-4B77-8BA3-1244DDD68F3A}" type="pres">
      <dgm:prSet presAssocID="{B333B530-1BCD-441C-A70F-EF7E6E6F33D8}" presName="node" presStyleLbl="node1" presStyleIdx="1" presStyleCnt="4" custScaleX="205427" custScaleY="146317" custRadScaleRad="114037" custRadScaleInc="-4172">
        <dgm:presLayoutVars>
          <dgm:bulletEnabled val="1"/>
        </dgm:presLayoutVars>
      </dgm:prSet>
      <dgm:spPr/>
      <dgm:t>
        <a:bodyPr/>
        <a:lstStyle/>
        <a:p>
          <a:endParaRPr lang="en-US"/>
        </a:p>
      </dgm:t>
    </dgm:pt>
    <dgm:pt modelId="{7C56F468-FD84-4075-B4BE-E219F90CCF96}" type="pres">
      <dgm:prSet presAssocID="{B333B530-1BCD-441C-A70F-EF7E6E6F33D8}" presName="dummy" presStyleCnt="0"/>
      <dgm:spPr/>
    </dgm:pt>
    <dgm:pt modelId="{9DDA55C7-5C82-4434-B5C3-DBC15891D4CB}" type="pres">
      <dgm:prSet presAssocID="{E2B8D462-CC0A-4C2F-AA56-84E643386043}" presName="sibTrans" presStyleLbl="sibTrans2D1" presStyleIdx="1" presStyleCnt="4" custScaleX="119985" custScaleY="102992"/>
      <dgm:spPr/>
      <dgm:t>
        <a:bodyPr/>
        <a:lstStyle/>
        <a:p>
          <a:endParaRPr lang="en-US"/>
        </a:p>
      </dgm:t>
    </dgm:pt>
    <dgm:pt modelId="{6828698C-1169-499F-B231-0162CFE55F4D}" type="pres">
      <dgm:prSet presAssocID="{97C04F5A-584C-4151-9019-7DB438D73757}" presName="node" presStyleLbl="node1" presStyleIdx="2" presStyleCnt="4" custScaleX="215595" custScaleY="134140">
        <dgm:presLayoutVars>
          <dgm:bulletEnabled val="1"/>
        </dgm:presLayoutVars>
      </dgm:prSet>
      <dgm:spPr/>
      <dgm:t>
        <a:bodyPr/>
        <a:lstStyle/>
        <a:p>
          <a:endParaRPr lang="en-US"/>
        </a:p>
      </dgm:t>
    </dgm:pt>
    <dgm:pt modelId="{0F7C78FE-AD82-4B03-B058-E909A40E1FE5}" type="pres">
      <dgm:prSet presAssocID="{97C04F5A-584C-4151-9019-7DB438D73757}" presName="dummy" presStyleCnt="0"/>
      <dgm:spPr/>
    </dgm:pt>
    <dgm:pt modelId="{92475714-0324-4DBB-AF93-4129481ABE3B}" type="pres">
      <dgm:prSet presAssocID="{E3E4F6F5-DDEA-4681-89AB-033A30CEB586}" presName="sibTrans" presStyleLbl="sibTrans2D1" presStyleIdx="2" presStyleCnt="4" custScaleX="117454" custScaleY="110251"/>
      <dgm:spPr/>
      <dgm:t>
        <a:bodyPr/>
        <a:lstStyle/>
        <a:p>
          <a:endParaRPr lang="en-US"/>
        </a:p>
      </dgm:t>
    </dgm:pt>
    <dgm:pt modelId="{FEE7E091-4263-4171-9EA4-FCCF30B50233}" type="pres">
      <dgm:prSet presAssocID="{13AB270D-52AE-4CB8-8D7B-13B312BFA83E}" presName="node" presStyleLbl="node1" presStyleIdx="3" presStyleCnt="4" custScaleX="201828" custScaleY="133485" custRadScaleRad="114963" custRadScaleInc="-7662">
        <dgm:presLayoutVars>
          <dgm:bulletEnabled val="1"/>
        </dgm:presLayoutVars>
      </dgm:prSet>
      <dgm:spPr/>
      <dgm:t>
        <a:bodyPr/>
        <a:lstStyle/>
        <a:p>
          <a:endParaRPr lang="en-US"/>
        </a:p>
      </dgm:t>
    </dgm:pt>
    <dgm:pt modelId="{9738817F-AD10-42D9-92CE-90A108930470}" type="pres">
      <dgm:prSet presAssocID="{13AB270D-52AE-4CB8-8D7B-13B312BFA83E}" presName="dummy" presStyleCnt="0"/>
      <dgm:spPr/>
    </dgm:pt>
    <dgm:pt modelId="{B383B01C-847C-4956-B80D-DD71489BE7AE}" type="pres">
      <dgm:prSet presAssocID="{CC87F992-A233-4F3F-80D4-6F31C95B6BFC}" presName="sibTrans" presStyleLbl="sibTrans2D1" presStyleIdx="3" presStyleCnt="4" custScaleX="121045" custScaleY="101671"/>
      <dgm:spPr/>
      <dgm:t>
        <a:bodyPr/>
        <a:lstStyle/>
        <a:p>
          <a:endParaRPr lang="en-US"/>
        </a:p>
      </dgm:t>
    </dgm:pt>
  </dgm:ptLst>
  <dgm:cxnLst>
    <dgm:cxn modelId="{CB4DF70A-898B-4AF3-A322-F441711D958B}" type="presOf" srcId="{13AB270D-52AE-4CB8-8D7B-13B312BFA83E}" destId="{FEE7E091-4263-4171-9EA4-FCCF30B50233}" srcOrd="0" destOrd="0" presId="urn:microsoft.com/office/officeart/2005/8/layout/radial6"/>
    <dgm:cxn modelId="{2A23FB11-5A7F-4C0A-A636-58512408703B}" srcId="{9712610C-A034-4007-BF62-4BB33291B603}" destId="{B333B530-1BCD-441C-A70F-EF7E6E6F33D8}" srcOrd="1" destOrd="0" parTransId="{31C50488-FC2F-46C0-9703-FDD6F177B6C5}" sibTransId="{E2B8D462-CC0A-4C2F-AA56-84E643386043}"/>
    <dgm:cxn modelId="{6317EF18-0400-4D7F-8B27-38577C7EAA66}" type="presOf" srcId="{E7926D53-75B4-4B7B-A0B2-6D1FC382C806}" destId="{2B34EC3E-6F62-49D0-9002-1D8B8200192F}" srcOrd="0" destOrd="0" presId="urn:microsoft.com/office/officeart/2005/8/layout/radial6"/>
    <dgm:cxn modelId="{0CCE7A7E-4E51-4C9B-80AA-376FD764E792}" srcId="{9712610C-A034-4007-BF62-4BB33291B603}" destId="{E7926D53-75B4-4B7B-A0B2-6D1FC382C806}" srcOrd="0" destOrd="0" parTransId="{305FF887-FF9C-4DA4-9150-70E05B5FF632}" sibTransId="{80B87D52-517F-4DEA-9101-8051B91BE788}"/>
    <dgm:cxn modelId="{B9734082-1816-4D30-BCF4-F6979C59BC08}" type="presOf" srcId="{E2B8D462-CC0A-4C2F-AA56-84E643386043}" destId="{9DDA55C7-5C82-4434-B5C3-DBC15891D4CB}" srcOrd="0" destOrd="0" presId="urn:microsoft.com/office/officeart/2005/8/layout/radial6"/>
    <dgm:cxn modelId="{30C51907-664C-4CA3-842D-3D7ECC5C3DB7}" srcId="{9712610C-A034-4007-BF62-4BB33291B603}" destId="{97C04F5A-584C-4151-9019-7DB438D73757}" srcOrd="2" destOrd="0" parTransId="{EAFE6891-23EB-4BB0-90B7-3F8F28ED2E94}" sibTransId="{E3E4F6F5-DDEA-4681-89AB-033A30CEB586}"/>
    <dgm:cxn modelId="{7FA99003-7041-4C26-B208-77F3941A4AE0}" type="presOf" srcId="{A0CDCB26-535D-4946-8C2E-9D8943F7C5C7}" destId="{396D70A8-260A-4818-9997-B8BF7D8F5AD7}" srcOrd="0" destOrd="0" presId="urn:microsoft.com/office/officeart/2005/8/layout/radial6"/>
    <dgm:cxn modelId="{7B9E75DD-C4A3-4E19-9304-F4048A3AAC9E}" type="presOf" srcId="{E3E4F6F5-DDEA-4681-89AB-033A30CEB586}" destId="{92475714-0324-4DBB-AF93-4129481ABE3B}" srcOrd="0" destOrd="0" presId="urn:microsoft.com/office/officeart/2005/8/layout/radial6"/>
    <dgm:cxn modelId="{E9FA08DC-8DD1-4BE1-9170-09223E66297A}" type="presOf" srcId="{80B87D52-517F-4DEA-9101-8051B91BE788}" destId="{B571A00D-15D4-4617-B67F-C92D26D0F290}" srcOrd="0" destOrd="0" presId="urn:microsoft.com/office/officeart/2005/8/layout/radial6"/>
    <dgm:cxn modelId="{DAE2CCF5-30A4-4009-B73B-D106838CE030}" srcId="{9712610C-A034-4007-BF62-4BB33291B603}" destId="{13AB270D-52AE-4CB8-8D7B-13B312BFA83E}" srcOrd="3" destOrd="0" parTransId="{693B80CA-32C6-47F6-A41C-05CEA10C138D}" sibTransId="{CC87F992-A233-4F3F-80D4-6F31C95B6BFC}"/>
    <dgm:cxn modelId="{58472BC3-21A5-462B-BA0B-9F983936850E}" srcId="{A0CDCB26-535D-4946-8C2E-9D8943F7C5C7}" destId="{9712610C-A034-4007-BF62-4BB33291B603}" srcOrd="0" destOrd="0" parTransId="{F8E35756-538C-4089-A2CF-D71B1A57AA45}" sibTransId="{5CA52DE4-96BA-4975-B6D0-7B5C30C292A8}"/>
    <dgm:cxn modelId="{30F18DA5-CA92-4892-AC42-AE6C46131FD9}" type="presOf" srcId="{CC87F992-A233-4F3F-80D4-6F31C95B6BFC}" destId="{B383B01C-847C-4956-B80D-DD71489BE7AE}" srcOrd="0" destOrd="0" presId="urn:microsoft.com/office/officeart/2005/8/layout/radial6"/>
    <dgm:cxn modelId="{B2F4805F-01FC-4675-9FCF-157C9527755B}" type="presOf" srcId="{9712610C-A034-4007-BF62-4BB33291B603}" destId="{36E2EC1F-E506-4581-8E1B-3469C617B07B}" srcOrd="0" destOrd="0" presId="urn:microsoft.com/office/officeart/2005/8/layout/radial6"/>
    <dgm:cxn modelId="{3384E096-169A-4721-ABC0-4125ECD353F8}" type="presOf" srcId="{B333B530-1BCD-441C-A70F-EF7E6E6F33D8}" destId="{8F5B6875-66EC-4B77-8BA3-1244DDD68F3A}" srcOrd="0" destOrd="0" presId="urn:microsoft.com/office/officeart/2005/8/layout/radial6"/>
    <dgm:cxn modelId="{B206189D-0FFC-4669-A40B-370F01FDD782}" type="presOf" srcId="{97C04F5A-584C-4151-9019-7DB438D73757}" destId="{6828698C-1169-499F-B231-0162CFE55F4D}" srcOrd="0" destOrd="0" presId="urn:microsoft.com/office/officeart/2005/8/layout/radial6"/>
    <dgm:cxn modelId="{30371E20-7426-4F20-9CEB-919F25633FAE}" type="presParOf" srcId="{396D70A8-260A-4818-9997-B8BF7D8F5AD7}" destId="{36E2EC1F-E506-4581-8E1B-3469C617B07B}" srcOrd="0" destOrd="0" presId="urn:microsoft.com/office/officeart/2005/8/layout/radial6"/>
    <dgm:cxn modelId="{3D008ADC-E5E6-46B5-AEA1-AFABF3F3346C}" type="presParOf" srcId="{396D70A8-260A-4818-9997-B8BF7D8F5AD7}" destId="{2B34EC3E-6F62-49D0-9002-1D8B8200192F}" srcOrd="1" destOrd="0" presId="urn:microsoft.com/office/officeart/2005/8/layout/radial6"/>
    <dgm:cxn modelId="{76482B22-A228-43CE-99A7-FFB4A7BEE519}" type="presParOf" srcId="{396D70A8-260A-4818-9997-B8BF7D8F5AD7}" destId="{A94D770D-4280-4CC2-A837-7951DBE3558B}" srcOrd="2" destOrd="0" presId="urn:microsoft.com/office/officeart/2005/8/layout/radial6"/>
    <dgm:cxn modelId="{F7406ACA-5B29-4E07-B41A-F585F27AEA17}" type="presParOf" srcId="{396D70A8-260A-4818-9997-B8BF7D8F5AD7}" destId="{B571A00D-15D4-4617-B67F-C92D26D0F290}" srcOrd="3" destOrd="0" presId="urn:microsoft.com/office/officeart/2005/8/layout/radial6"/>
    <dgm:cxn modelId="{B6ED45DE-08C0-4409-B01F-DAA3D5C897ED}" type="presParOf" srcId="{396D70A8-260A-4818-9997-B8BF7D8F5AD7}" destId="{8F5B6875-66EC-4B77-8BA3-1244DDD68F3A}" srcOrd="4" destOrd="0" presId="urn:microsoft.com/office/officeart/2005/8/layout/radial6"/>
    <dgm:cxn modelId="{799AA448-8E80-49E5-B848-9DF63E1FC080}" type="presParOf" srcId="{396D70A8-260A-4818-9997-B8BF7D8F5AD7}" destId="{7C56F468-FD84-4075-B4BE-E219F90CCF96}" srcOrd="5" destOrd="0" presId="urn:microsoft.com/office/officeart/2005/8/layout/radial6"/>
    <dgm:cxn modelId="{6B4C062D-52C8-483E-82FF-6B2A9D426480}" type="presParOf" srcId="{396D70A8-260A-4818-9997-B8BF7D8F5AD7}" destId="{9DDA55C7-5C82-4434-B5C3-DBC15891D4CB}" srcOrd="6" destOrd="0" presId="urn:microsoft.com/office/officeart/2005/8/layout/radial6"/>
    <dgm:cxn modelId="{6E913B14-6A70-4867-A561-5ED87AD250A4}" type="presParOf" srcId="{396D70A8-260A-4818-9997-B8BF7D8F5AD7}" destId="{6828698C-1169-499F-B231-0162CFE55F4D}" srcOrd="7" destOrd="0" presId="urn:microsoft.com/office/officeart/2005/8/layout/radial6"/>
    <dgm:cxn modelId="{9299D49B-3474-48FA-BAF0-AD09A69383DA}" type="presParOf" srcId="{396D70A8-260A-4818-9997-B8BF7D8F5AD7}" destId="{0F7C78FE-AD82-4B03-B058-E909A40E1FE5}" srcOrd="8" destOrd="0" presId="urn:microsoft.com/office/officeart/2005/8/layout/radial6"/>
    <dgm:cxn modelId="{6EB547A0-8FBB-4DFB-9327-615BC9AC67C4}" type="presParOf" srcId="{396D70A8-260A-4818-9997-B8BF7D8F5AD7}" destId="{92475714-0324-4DBB-AF93-4129481ABE3B}" srcOrd="9" destOrd="0" presId="urn:microsoft.com/office/officeart/2005/8/layout/radial6"/>
    <dgm:cxn modelId="{A065974E-817E-445A-B447-39809F56D950}" type="presParOf" srcId="{396D70A8-260A-4818-9997-B8BF7D8F5AD7}" destId="{FEE7E091-4263-4171-9EA4-FCCF30B50233}" srcOrd="10" destOrd="0" presId="urn:microsoft.com/office/officeart/2005/8/layout/radial6"/>
    <dgm:cxn modelId="{1AB9A25C-A050-4F62-AD9B-B86CD7818B02}" type="presParOf" srcId="{396D70A8-260A-4818-9997-B8BF7D8F5AD7}" destId="{9738817F-AD10-42D9-92CE-90A108930470}" srcOrd="11" destOrd="0" presId="urn:microsoft.com/office/officeart/2005/8/layout/radial6"/>
    <dgm:cxn modelId="{3D0C9600-7476-4D26-9999-5B4B0E12F662}" type="presParOf" srcId="{396D70A8-260A-4818-9997-B8BF7D8F5AD7}" destId="{B383B01C-847C-4956-B80D-DD71489BE7AE}" srcOrd="12" destOrd="0" presId="urn:microsoft.com/office/officeart/2005/8/layout/radial6"/>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788C7-8894-4E00-BF03-78B3C5BDB8AA}">
      <dsp:nvSpPr>
        <dsp:cNvPr id="0" name=""/>
        <dsp:cNvSpPr/>
      </dsp:nvSpPr>
      <dsp:spPr>
        <a:xfrm>
          <a:off x="3536" y="0"/>
          <a:ext cx="4050506" cy="4525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pt-BR" sz="4200" kern="1200" dirty="0" smtClean="0"/>
            <a:t>Mercados financeiros</a:t>
          </a:r>
          <a:endParaRPr lang="en-US" sz="4200" kern="1200" dirty="0"/>
        </a:p>
      </dsp:txBody>
      <dsp:txXfrm>
        <a:off x="3536" y="1810385"/>
        <a:ext cx="4050506" cy="1810385"/>
      </dsp:txXfrm>
    </dsp:sp>
    <dsp:sp modelId="{990B7528-792A-4AD2-8369-430965CDF6EE}">
      <dsp:nvSpPr>
        <dsp:cNvPr id="0" name=""/>
        <dsp:cNvSpPr/>
      </dsp:nvSpPr>
      <dsp:spPr>
        <a:xfrm>
          <a:off x="1275216" y="271557"/>
          <a:ext cx="1507145" cy="1507145"/>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24DC6-B031-4CB0-A852-7FAE8440A88C}">
      <dsp:nvSpPr>
        <dsp:cNvPr id="0" name=""/>
        <dsp:cNvSpPr/>
      </dsp:nvSpPr>
      <dsp:spPr>
        <a:xfrm>
          <a:off x="4175557" y="0"/>
          <a:ext cx="4050506" cy="452596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pt-BR" sz="4200" kern="1200" dirty="0" smtClean="0"/>
            <a:t>Instituições financeiras</a:t>
          </a:r>
          <a:endParaRPr lang="en-US" sz="4200" kern="1200" dirty="0"/>
        </a:p>
      </dsp:txBody>
      <dsp:txXfrm>
        <a:off x="4175557" y="1810385"/>
        <a:ext cx="4050506" cy="1810385"/>
      </dsp:txXfrm>
    </dsp:sp>
    <dsp:sp modelId="{FB41B732-C32D-4AFA-B2AE-FDD616EC7220}">
      <dsp:nvSpPr>
        <dsp:cNvPr id="0" name=""/>
        <dsp:cNvSpPr/>
      </dsp:nvSpPr>
      <dsp:spPr>
        <a:xfrm>
          <a:off x="5447237" y="271557"/>
          <a:ext cx="1507145" cy="1507145"/>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589E0-CD7A-4E68-BC52-FB9EBC06F5D4}">
      <dsp:nvSpPr>
        <dsp:cNvPr id="0" name=""/>
        <dsp:cNvSpPr/>
      </dsp:nvSpPr>
      <dsp:spPr>
        <a:xfrm>
          <a:off x="329183" y="3620770"/>
          <a:ext cx="7571232" cy="67889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3B01C-847C-4956-B80D-DD71489BE7AE}">
      <dsp:nvSpPr>
        <dsp:cNvPr id="0" name=""/>
        <dsp:cNvSpPr/>
      </dsp:nvSpPr>
      <dsp:spPr>
        <a:xfrm>
          <a:off x="1522512" y="576057"/>
          <a:ext cx="4722676" cy="3966783"/>
        </a:xfrm>
        <a:prstGeom prst="blockArc">
          <a:avLst>
            <a:gd name="adj1" fmla="val 10603592"/>
            <a:gd name="adj2" fmla="val 1671021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475714-0324-4DBB-AF93-4129481ABE3B}">
      <dsp:nvSpPr>
        <dsp:cNvPr id="0" name=""/>
        <dsp:cNvSpPr/>
      </dsp:nvSpPr>
      <dsp:spPr>
        <a:xfrm>
          <a:off x="1594513" y="450988"/>
          <a:ext cx="4582570" cy="4301539"/>
        </a:xfrm>
        <a:prstGeom prst="blockArc">
          <a:avLst>
            <a:gd name="adj1" fmla="val 4884769"/>
            <a:gd name="adj2" fmla="val 1068000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DA55C7-5C82-4434-B5C3-DBC15891D4CB}">
      <dsp:nvSpPr>
        <dsp:cNvPr id="0" name=""/>
        <dsp:cNvSpPr/>
      </dsp:nvSpPr>
      <dsp:spPr>
        <a:xfrm>
          <a:off x="2097775" y="590192"/>
          <a:ext cx="4681320" cy="4018323"/>
        </a:xfrm>
        <a:prstGeom prst="blockArc">
          <a:avLst>
            <a:gd name="adj1" fmla="val 21480145"/>
            <a:gd name="adj2" fmla="val 588532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1A00D-15D4-4617-B67F-C92D26D0F290}">
      <dsp:nvSpPr>
        <dsp:cNvPr id="0" name=""/>
        <dsp:cNvSpPr/>
      </dsp:nvSpPr>
      <dsp:spPr>
        <a:xfrm>
          <a:off x="2095867" y="648072"/>
          <a:ext cx="4683231" cy="3825662"/>
        </a:xfrm>
        <a:prstGeom prst="blockArc">
          <a:avLst>
            <a:gd name="adj1" fmla="val 15707849"/>
            <a:gd name="adj2" fmla="val 21549536"/>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E2EC1F-E506-4581-8E1B-3469C617B07B}">
      <dsp:nvSpPr>
        <dsp:cNvPr id="0" name=""/>
        <dsp:cNvSpPr/>
      </dsp:nvSpPr>
      <dsp:spPr>
        <a:xfrm>
          <a:off x="3314448" y="1692009"/>
          <a:ext cx="1700614" cy="186221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b="1" kern="1200" dirty="0" smtClean="0"/>
            <a:t>Banco Central</a:t>
          </a:r>
          <a:endParaRPr lang="en-US" sz="2400" b="1" kern="1200" dirty="0"/>
        </a:p>
      </dsp:txBody>
      <dsp:txXfrm>
        <a:off x="3563497" y="1964725"/>
        <a:ext cx="1202516" cy="1316786"/>
      </dsp:txXfrm>
    </dsp:sp>
    <dsp:sp modelId="{2B34EC3E-6F62-49D0-9002-1D8B8200192F}">
      <dsp:nvSpPr>
        <dsp:cNvPr id="0" name=""/>
        <dsp:cNvSpPr/>
      </dsp:nvSpPr>
      <dsp:spPr>
        <a:xfrm>
          <a:off x="2890485" y="-260329"/>
          <a:ext cx="2550267" cy="18704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Controlar a emissão de moeda</a:t>
          </a:r>
          <a:endParaRPr lang="en-US" sz="2400" kern="1200" dirty="0"/>
        </a:p>
      </dsp:txBody>
      <dsp:txXfrm>
        <a:off x="3263963" y="13588"/>
        <a:ext cx="1803311" cy="1322590"/>
      </dsp:txXfrm>
    </dsp:sp>
    <dsp:sp modelId="{8F5B6875-66EC-4B77-8BA3-1244DDD68F3A}">
      <dsp:nvSpPr>
        <dsp:cNvPr id="0" name=""/>
        <dsp:cNvSpPr/>
      </dsp:nvSpPr>
      <dsp:spPr>
        <a:xfrm>
          <a:off x="5050905" y="1612776"/>
          <a:ext cx="2583773" cy="18403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Ser o depositário das reservas internacionais</a:t>
          </a:r>
          <a:endParaRPr lang="en-US" sz="2400" kern="1200" dirty="0"/>
        </a:p>
      </dsp:txBody>
      <dsp:txXfrm>
        <a:off x="5429290" y="1882284"/>
        <a:ext cx="1827003" cy="1301297"/>
      </dsp:txXfrm>
    </dsp:sp>
    <dsp:sp modelId="{6828698C-1169-499F-B231-0162CFE55F4D}">
      <dsp:nvSpPr>
        <dsp:cNvPr id="0" name=""/>
        <dsp:cNvSpPr/>
      </dsp:nvSpPr>
      <dsp:spPr>
        <a:xfrm>
          <a:off x="2814487" y="3642333"/>
          <a:ext cx="2711662" cy="16871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Ser o banqueiro do governo</a:t>
          </a:r>
          <a:endParaRPr lang="en-US" sz="2400" kern="1200" dirty="0"/>
        </a:p>
      </dsp:txBody>
      <dsp:txXfrm>
        <a:off x="3211601" y="3889411"/>
        <a:ext cx="1917434" cy="1193000"/>
      </dsp:txXfrm>
    </dsp:sp>
    <dsp:sp modelId="{FEE7E091-4263-4171-9EA4-FCCF30B50233}">
      <dsp:nvSpPr>
        <dsp:cNvPr id="0" name=""/>
        <dsp:cNvSpPr/>
      </dsp:nvSpPr>
      <dsp:spPr>
        <a:xfrm>
          <a:off x="712191" y="1828798"/>
          <a:ext cx="2538507" cy="1678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Ser o banco dos bancos</a:t>
          </a:r>
          <a:endParaRPr lang="en-US" sz="2400" kern="1200" dirty="0"/>
        </a:p>
      </dsp:txBody>
      <dsp:txXfrm>
        <a:off x="1083947" y="2074670"/>
        <a:ext cx="1794995" cy="1187173"/>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6B2FFBB-755F-4108-8DF5-4AB3D549015D}" type="datetimeFigureOut">
              <a:rPr lang="pt-BR" smtClean="0"/>
              <a:t>08/09/2019</a:t>
            </a:fld>
            <a:endParaRPr lang="pt-BR"/>
          </a:p>
        </p:txBody>
      </p:sp>
      <p:sp>
        <p:nvSpPr>
          <p:cNvPr id="4" name="Espaço Reservado para Rodapé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07D5D0-F064-4AD8-B446-B9ADC73D9F56}" type="slidenum">
              <a:rPr lang="pt-BR" smtClean="0"/>
              <a:t>‹nº›</a:t>
            </a:fld>
            <a:endParaRPr lang="pt-BR"/>
          </a:p>
        </p:txBody>
      </p:sp>
    </p:spTree>
    <p:extLst>
      <p:ext uri="{BB962C8B-B14F-4D97-AF65-F5344CB8AC3E}">
        <p14:creationId xmlns:p14="http://schemas.microsoft.com/office/powerpoint/2010/main" val="3531200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99712C-C5EF-4602-B7BB-2FD6E27BD195}" type="datetimeFigureOut">
              <a:rPr lang="en-US" smtClean="0"/>
              <a:pPr/>
              <a:t>9/8/2019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018494-FC91-4FCE-A075-544A3CBE6EFD}" type="slidenum">
              <a:rPr lang="en-US" smtClean="0"/>
              <a:pPr/>
              <a:t>‹nº›</a:t>
            </a:fld>
            <a:endParaRPr lang="en-US"/>
          </a:p>
        </p:txBody>
      </p:sp>
    </p:spTree>
    <p:extLst>
      <p:ext uri="{BB962C8B-B14F-4D97-AF65-F5344CB8AC3E}">
        <p14:creationId xmlns:p14="http://schemas.microsoft.com/office/powerpoint/2010/main" val="136140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b="1" dirty="0" smtClean="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253B0FD6-8FA2-46FB-9E60-3CC38AF02D74}" type="slidenum">
              <a:rPr lang="en-US" smtClean="0"/>
              <a:pPr/>
              <a:t>2</a:t>
            </a:fld>
            <a:endParaRPr lang="en-US"/>
          </a:p>
        </p:txBody>
      </p:sp>
    </p:spTree>
    <p:extLst>
      <p:ext uri="{BB962C8B-B14F-4D97-AF65-F5344CB8AC3E}">
        <p14:creationId xmlns:p14="http://schemas.microsoft.com/office/powerpoint/2010/main" val="11772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11</a:t>
            </a:fld>
            <a:endParaRPr lang="en-US"/>
          </a:p>
        </p:txBody>
      </p:sp>
    </p:spTree>
    <p:extLst>
      <p:ext uri="{BB962C8B-B14F-4D97-AF65-F5344CB8AC3E}">
        <p14:creationId xmlns:p14="http://schemas.microsoft.com/office/powerpoint/2010/main" val="25467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12</a:t>
            </a:fld>
            <a:endParaRPr lang="en-US"/>
          </a:p>
        </p:txBody>
      </p:sp>
    </p:spTree>
    <p:extLst>
      <p:ext uri="{BB962C8B-B14F-4D97-AF65-F5344CB8AC3E}">
        <p14:creationId xmlns:p14="http://schemas.microsoft.com/office/powerpoint/2010/main" val="96061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13</a:t>
            </a:fld>
            <a:endParaRPr lang="en-US"/>
          </a:p>
        </p:txBody>
      </p:sp>
    </p:spTree>
    <p:extLst>
      <p:ext uri="{BB962C8B-B14F-4D97-AF65-F5344CB8AC3E}">
        <p14:creationId xmlns:p14="http://schemas.microsoft.com/office/powerpoint/2010/main" val="380304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14</a:t>
            </a:fld>
            <a:endParaRPr lang="en-US"/>
          </a:p>
        </p:txBody>
      </p:sp>
    </p:spTree>
    <p:extLst>
      <p:ext uri="{BB962C8B-B14F-4D97-AF65-F5344CB8AC3E}">
        <p14:creationId xmlns:p14="http://schemas.microsoft.com/office/powerpoint/2010/main" val="2760437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15</a:t>
            </a:fld>
            <a:endParaRPr lang="en-US"/>
          </a:p>
        </p:txBody>
      </p:sp>
    </p:spTree>
    <p:extLst>
      <p:ext uri="{BB962C8B-B14F-4D97-AF65-F5344CB8AC3E}">
        <p14:creationId xmlns:p14="http://schemas.microsoft.com/office/powerpoint/2010/main" val="194709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16</a:t>
            </a:fld>
            <a:endParaRPr lang="en-US"/>
          </a:p>
        </p:txBody>
      </p:sp>
    </p:spTree>
    <p:extLst>
      <p:ext uri="{BB962C8B-B14F-4D97-AF65-F5344CB8AC3E}">
        <p14:creationId xmlns:p14="http://schemas.microsoft.com/office/powerpoint/2010/main" val="174871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17</a:t>
            </a:fld>
            <a:endParaRPr lang="en-US"/>
          </a:p>
        </p:txBody>
      </p:sp>
    </p:spTree>
    <p:extLst>
      <p:ext uri="{BB962C8B-B14F-4D97-AF65-F5344CB8AC3E}">
        <p14:creationId xmlns:p14="http://schemas.microsoft.com/office/powerpoint/2010/main" val="169688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18</a:t>
            </a:fld>
            <a:endParaRPr lang="en-US"/>
          </a:p>
        </p:txBody>
      </p:sp>
    </p:spTree>
    <p:extLst>
      <p:ext uri="{BB962C8B-B14F-4D97-AF65-F5344CB8AC3E}">
        <p14:creationId xmlns:p14="http://schemas.microsoft.com/office/powerpoint/2010/main" val="127452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19</a:t>
            </a:fld>
            <a:endParaRPr lang="en-US"/>
          </a:p>
        </p:txBody>
      </p:sp>
    </p:spTree>
    <p:extLst>
      <p:ext uri="{BB962C8B-B14F-4D97-AF65-F5344CB8AC3E}">
        <p14:creationId xmlns:p14="http://schemas.microsoft.com/office/powerpoint/2010/main" val="1201868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20</a:t>
            </a:fld>
            <a:endParaRPr lang="en-US"/>
          </a:p>
        </p:txBody>
      </p:sp>
    </p:spTree>
    <p:extLst>
      <p:ext uri="{BB962C8B-B14F-4D97-AF65-F5344CB8AC3E}">
        <p14:creationId xmlns:p14="http://schemas.microsoft.com/office/powerpoint/2010/main" val="231607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900"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3</a:t>
            </a:fld>
            <a:endParaRPr lang="en-US"/>
          </a:p>
        </p:txBody>
      </p:sp>
    </p:spTree>
    <p:extLst>
      <p:ext uri="{BB962C8B-B14F-4D97-AF65-F5344CB8AC3E}">
        <p14:creationId xmlns:p14="http://schemas.microsoft.com/office/powerpoint/2010/main" val="2014390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21</a:t>
            </a:fld>
            <a:endParaRPr lang="en-US"/>
          </a:p>
        </p:txBody>
      </p:sp>
    </p:spTree>
    <p:extLst>
      <p:ext uri="{BB962C8B-B14F-4D97-AF65-F5344CB8AC3E}">
        <p14:creationId xmlns:p14="http://schemas.microsoft.com/office/powerpoint/2010/main" val="137437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22</a:t>
            </a:fld>
            <a:endParaRPr lang="en-US"/>
          </a:p>
        </p:txBody>
      </p:sp>
    </p:spTree>
    <p:extLst>
      <p:ext uri="{BB962C8B-B14F-4D97-AF65-F5344CB8AC3E}">
        <p14:creationId xmlns:p14="http://schemas.microsoft.com/office/powerpoint/2010/main" val="311862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23</a:t>
            </a:fld>
            <a:endParaRPr lang="en-US"/>
          </a:p>
        </p:txBody>
      </p:sp>
    </p:spTree>
    <p:extLst>
      <p:ext uri="{BB962C8B-B14F-4D97-AF65-F5344CB8AC3E}">
        <p14:creationId xmlns:p14="http://schemas.microsoft.com/office/powerpoint/2010/main" val="2844526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24</a:t>
            </a:fld>
            <a:endParaRPr lang="en-US"/>
          </a:p>
        </p:txBody>
      </p:sp>
    </p:spTree>
    <p:extLst>
      <p:ext uri="{BB962C8B-B14F-4D97-AF65-F5344CB8AC3E}">
        <p14:creationId xmlns:p14="http://schemas.microsoft.com/office/powerpoint/2010/main" val="1819003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0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25</a:t>
            </a:fld>
            <a:endParaRPr lang="en-US"/>
          </a:p>
        </p:txBody>
      </p:sp>
    </p:spTree>
    <p:extLst>
      <p:ext uri="{BB962C8B-B14F-4D97-AF65-F5344CB8AC3E}">
        <p14:creationId xmlns:p14="http://schemas.microsoft.com/office/powerpoint/2010/main" val="796156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26</a:t>
            </a:fld>
            <a:endParaRPr lang="en-US"/>
          </a:p>
        </p:txBody>
      </p:sp>
    </p:spTree>
    <p:extLst>
      <p:ext uri="{BB962C8B-B14F-4D97-AF65-F5344CB8AC3E}">
        <p14:creationId xmlns:p14="http://schemas.microsoft.com/office/powerpoint/2010/main" val="1954391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27</a:t>
            </a:fld>
            <a:endParaRPr lang="en-US"/>
          </a:p>
        </p:txBody>
      </p:sp>
    </p:spTree>
    <p:extLst>
      <p:ext uri="{BB962C8B-B14F-4D97-AF65-F5344CB8AC3E}">
        <p14:creationId xmlns:p14="http://schemas.microsoft.com/office/powerpoint/2010/main" val="253577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39</a:t>
            </a:fld>
            <a:endParaRPr lang="en-US"/>
          </a:p>
        </p:txBody>
      </p:sp>
    </p:spTree>
    <p:extLst>
      <p:ext uri="{BB962C8B-B14F-4D97-AF65-F5344CB8AC3E}">
        <p14:creationId xmlns:p14="http://schemas.microsoft.com/office/powerpoint/2010/main" val="176461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50"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40</a:t>
            </a:fld>
            <a:endParaRPr lang="en-US"/>
          </a:p>
        </p:txBody>
      </p:sp>
    </p:spTree>
    <p:extLst>
      <p:ext uri="{BB962C8B-B14F-4D97-AF65-F5344CB8AC3E}">
        <p14:creationId xmlns:p14="http://schemas.microsoft.com/office/powerpoint/2010/main" val="2517854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41</a:t>
            </a:fld>
            <a:endParaRPr lang="en-US"/>
          </a:p>
        </p:txBody>
      </p:sp>
    </p:spTree>
    <p:extLst>
      <p:ext uri="{BB962C8B-B14F-4D97-AF65-F5344CB8AC3E}">
        <p14:creationId xmlns:p14="http://schemas.microsoft.com/office/powerpoint/2010/main" val="209583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4</a:t>
            </a:fld>
            <a:endParaRPr lang="en-US"/>
          </a:p>
        </p:txBody>
      </p:sp>
    </p:spTree>
    <p:extLst>
      <p:ext uri="{BB962C8B-B14F-4D97-AF65-F5344CB8AC3E}">
        <p14:creationId xmlns:p14="http://schemas.microsoft.com/office/powerpoint/2010/main" val="3143999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42</a:t>
            </a:fld>
            <a:endParaRPr lang="en-US"/>
          </a:p>
        </p:txBody>
      </p:sp>
    </p:spTree>
    <p:extLst>
      <p:ext uri="{BB962C8B-B14F-4D97-AF65-F5344CB8AC3E}">
        <p14:creationId xmlns:p14="http://schemas.microsoft.com/office/powerpoint/2010/main" val="4017298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43</a:t>
            </a:fld>
            <a:endParaRPr lang="en-US"/>
          </a:p>
        </p:txBody>
      </p:sp>
    </p:spTree>
    <p:extLst>
      <p:ext uri="{BB962C8B-B14F-4D97-AF65-F5344CB8AC3E}">
        <p14:creationId xmlns:p14="http://schemas.microsoft.com/office/powerpoint/2010/main" val="2206642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44</a:t>
            </a:fld>
            <a:endParaRPr lang="en-US"/>
          </a:p>
        </p:txBody>
      </p:sp>
    </p:spTree>
    <p:extLst>
      <p:ext uri="{BB962C8B-B14F-4D97-AF65-F5344CB8AC3E}">
        <p14:creationId xmlns:p14="http://schemas.microsoft.com/office/powerpoint/2010/main" val="2774117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45</a:t>
            </a:fld>
            <a:endParaRPr lang="en-US"/>
          </a:p>
        </p:txBody>
      </p:sp>
    </p:spTree>
    <p:extLst>
      <p:ext uri="{BB962C8B-B14F-4D97-AF65-F5344CB8AC3E}">
        <p14:creationId xmlns:p14="http://schemas.microsoft.com/office/powerpoint/2010/main" val="3369396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46</a:t>
            </a:fld>
            <a:endParaRPr lang="en-US"/>
          </a:p>
        </p:txBody>
      </p:sp>
    </p:spTree>
    <p:extLst>
      <p:ext uri="{BB962C8B-B14F-4D97-AF65-F5344CB8AC3E}">
        <p14:creationId xmlns:p14="http://schemas.microsoft.com/office/powerpoint/2010/main" val="2904725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9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49</a:t>
            </a:fld>
            <a:endParaRPr lang="en-US"/>
          </a:p>
        </p:txBody>
      </p:sp>
    </p:spTree>
    <p:extLst>
      <p:ext uri="{BB962C8B-B14F-4D97-AF65-F5344CB8AC3E}">
        <p14:creationId xmlns:p14="http://schemas.microsoft.com/office/powerpoint/2010/main" val="451827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50</a:t>
            </a:fld>
            <a:endParaRPr lang="en-US"/>
          </a:p>
        </p:txBody>
      </p:sp>
    </p:spTree>
    <p:extLst>
      <p:ext uri="{BB962C8B-B14F-4D97-AF65-F5344CB8AC3E}">
        <p14:creationId xmlns:p14="http://schemas.microsoft.com/office/powerpoint/2010/main" val="1922078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05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51</a:t>
            </a:fld>
            <a:endParaRPr lang="en-US"/>
          </a:p>
        </p:txBody>
      </p:sp>
    </p:spTree>
    <p:extLst>
      <p:ext uri="{BB962C8B-B14F-4D97-AF65-F5344CB8AC3E}">
        <p14:creationId xmlns:p14="http://schemas.microsoft.com/office/powerpoint/2010/main" val="910813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200"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52</a:t>
            </a:fld>
            <a:endParaRPr lang="en-US"/>
          </a:p>
        </p:txBody>
      </p:sp>
    </p:spTree>
    <p:extLst>
      <p:ext uri="{BB962C8B-B14F-4D97-AF65-F5344CB8AC3E}">
        <p14:creationId xmlns:p14="http://schemas.microsoft.com/office/powerpoint/2010/main" val="2441680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53</a:t>
            </a:fld>
            <a:endParaRPr lang="en-US"/>
          </a:p>
        </p:txBody>
      </p:sp>
    </p:spTree>
    <p:extLst>
      <p:ext uri="{BB962C8B-B14F-4D97-AF65-F5344CB8AC3E}">
        <p14:creationId xmlns:p14="http://schemas.microsoft.com/office/powerpoint/2010/main" val="426654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5</a:t>
            </a:fld>
            <a:endParaRPr lang="en-US"/>
          </a:p>
        </p:txBody>
      </p:sp>
    </p:spTree>
    <p:extLst>
      <p:ext uri="{BB962C8B-B14F-4D97-AF65-F5344CB8AC3E}">
        <p14:creationId xmlns:p14="http://schemas.microsoft.com/office/powerpoint/2010/main" val="1672699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54</a:t>
            </a:fld>
            <a:endParaRPr lang="en-US"/>
          </a:p>
        </p:txBody>
      </p:sp>
    </p:spTree>
    <p:extLst>
      <p:ext uri="{BB962C8B-B14F-4D97-AF65-F5344CB8AC3E}">
        <p14:creationId xmlns:p14="http://schemas.microsoft.com/office/powerpoint/2010/main" val="3521378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00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55</a:t>
            </a:fld>
            <a:endParaRPr lang="en-US"/>
          </a:p>
        </p:txBody>
      </p:sp>
    </p:spTree>
    <p:extLst>
      <p:ext uri="{BB962C8B-B14F-4D97-AF65-F5344CB8AC3E}">
        <p14:creationId xmlns:p14="http://schemas.microsoft.com/office/powerpoint/2010/main" val="229865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E018494-FC91-4FCE-A075-544A3CBE6EFD}" type="slidenum">
              <a:rPr lang="en-US" smtClean="0"/>
              <a:pPr/>
              <a:t>56</a:t>
            </a:fld>
            <a:endParaRPr lang="en-US"/>
          </a:p>
        </p:txBody>
      </p:sp>
    </p:spTree>
    <p:extLst>
      <p:ext uri="{BB962C8B-B14F-4D97-AF65-F5344CB8AC3E}">
        <p14:creationId xmlns:p14="http://schemas.microsoft.com/office/powerpoint/2010/main" val="411769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8187E-B53B-4840-A364-FA62763CAC2F}" type="slidenum">
              <a:rPr lang="pt-BR"/>
              <a:pPr/>
              <a:t>6</a:t>
            </a:fld>
            <a:endParaRPr lang="pt-B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5444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4A070-6E01-4909-A6C0-F5B4B184CD35}" type="slidenum">
              <a:rPr lang="pt-BR"/>
              <a:pPr/>
              <a:t>7</a:t>
            </a:fld>
            <a:endParaRPr lang="pt-B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45520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1B8BC-AD04-4A98-8043-6A3FAFCC6121}" type="slidenum">
              <a:rPr lang="pt-BR"/>
              <a:pPr/>
              <a:t>8</a:t>
            </a:fld>
            <a:endParaRPr lang="pt-B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59880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9</a:t>
            </a:fld>
            <a:endParaRPr lang="en-US"/>
          </a:p>
        </p:txBody>
      </p:sp>
    </p:spTree>
    <p:extLst>
      <p:ext uri="{BB962C8B-B14F-4D97-AF65-F5344CB8AC3E}">
        <p14:creationId xmlns:p14="http://schemas.microsoft.com/office/powerpoint/2010/main" val="410007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EE018494-FC91-4FCE-A075-544A3CBE6EFD}" type="slidenum">
              <a:rPr lang="en-US" smtClean="0"/>
              <a:pPr/>
              <a:t>10</a:t>
            </a:fld>
            <a:endParaRPr lang="en-US"/>
          </a:p>
        </p:txBody>
      </p:sp>
    </p:spTree>
    <p:extLst>
      <p:ext uri="{BB962C8B-B14F-4D97-AF65-F5344CB8AC3E}">
        <p14:creationId xmlns:p14="http://schemas.microsoft.com/office/powerpoint/2010/main" val="208954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724872-B47E-41A3-BE14-65406E13041F}"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24872-B47E-41A3-BE14-65406E13041F}"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24872-B47E-41A3-BE14-65406E13041F}"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24872-B47E-41A3-BE14-65406E13041F}"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724872-B47E-41A3-BE14-65406E13041F}"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724872-B47E-41A3-BE14-65406E13041F}" type="datetimeFigureOut">
              <a:rPr lang="en-US" smtClean="0"/>
              <a:pPr/>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724872-B47E-41A3-BE14-65406E13041F}" type="datetimeFigureOut">
              <a:rPr lang="en-US" smtClean="0"/>
              <a:pPr/>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724872-B47E-41A3-BE14-65406E13041F}" type="datetimeFigureOut">
              <a:rPr lang="en-US" smtClean="0"/>
              <a:pPr/>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24872-B47E-41A3-BE14-65406E13041F}" type="datetimeFigureOut">
              <a:rPr lang="en-US" smtClean="0"/>
              <a:pPr/>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24872-B47E-41A3-BE14-65406E13041F}" type="datetimeFigureOut">
              <a:rPr lang="en-US" smtClean="0"/>
              <a:pPr/>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24872-B47E-41A3-BE14-65406E13041F}" type="datetimeFigureOut">
              <a:rPr lang="en-US" smtClean="0"/>
              <a:pPr/>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B24E-EC0D-427A-8F03-62A29EE5BA3F}"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24872-B47E-41A3-BE14-65406E13041F}" type="datetimeFigureOut">
              <a:rPr lang="en-US" smtClean="0"/>
              <a:pPr/>
              <a:t>9/8/2019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5B24E-EC0D-427A-8F03-62A29EE5BA3F}"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lanalto.gov.br/ccivil_03/Leis/L4595compilado.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25.senado.leg.br/web/atividade/materias/-/materia/13514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5"/>
          <p:cNvSpPr>
            <a:spLocks noGrp="1"/>
          </p:cNvSpPr>
          <p:nvPr>
            <p:ph type="sldNum" sz="quarter" idx="12"/>
          </p:nvPr>
        </p:nvSpPr>
        <p:spPr/>
        <p:txBody>
          <a:bodyPr/>
          <a:lstStyle/>
          <a:p>
            <a:fld id="{0035DE44-930A-4582-BE77-939E5F62ACE9}" type="slidenum">
              <a:rPr lang="pt-PT"/>
              <a:pPr/>
              <a:t>1</a:t>
            </a:fld>
            <a:endParaRPr lang="pt-PT"/>
          </a:p>
        </p:txBody>
      </p:sp>
      <p:sp>
        <p:nvSpPr>
          <p:cNvPr id="371714" name="Rectangle 2"/>
          <p:cNvSpPr>
            <a:spLocks noGrp="1" noChangeArrowheads="1"/>
          </p:cNvSpPr>
          <p:nvPr>
            <p:ph type="ctrTitle"/>
          </p:nvPr>
        </p:nvSpPr>
        <p:spPr>
          <a:xfrm>
            <a:off x="685800" y="2130425"/>
            <a:ext cx="7772400" cy="2451100"/>
          </a:xfrm>
        </p:spPr>
        <p:txBody>
          <a:bodyPr>
            <a:normAutofit/>
          </a:bodyPr>
          <a:lstStyle/>
          <a:p>
            <a:r>
              <a:rPr lang="pt-BR" sz="3600" b="1" dirty="0" smtClean="0">
                <a:latin typeface="Arial" charset="0"/>
              </a:rPr>
              <a:t>LES0675 ECONOMIA MONETÁRIA</a:t>
            </a:r>
            <a:br>
              <a:rPr lang="pt-BR" sz="3600" b="1" dirty="0" smtClean="0">
                <a:latin typeface="Arial" charset="0"/>
              </a:rPr>
            </a:br>
            <a:r>
              <a:rPr lang="pt-BR" sz="3600" b="1" dirty="0"/>
              <a:t>O Sistema Financeiro</a:t>
            </a:r>
            <a:r>
              <a:rPr lang="pt-BR" sz="3600" b="1" dirty="0" smtClean="0">
                <a:latin typeface="Arial" charset="0"/>
              </a:rPr>
              <a:t/>
            </a:r>
            <a:br>
              <a:rPr lang="pt-BR" sz="3600" b="1" dirty="0" smtClean="0">
                <a:latin typeface="Arial" charset="0"/>
              </a:rPr>
            </a:br>
            <a:r>
              <a:rPr lang="pt-BR" sz="3600" b="1" dirty="0" smtClean="0">
                <a:latin typeface="Arial" charset="0"/>
              </a:rPr>
              <a:t/>
            </a:r>
            <a:br>
              <a:rPr lang="pt-BR" sz="3600" b="1" dirty="0" smtClean="0">
                <a:latin typeface="Arial" charset="0"/>
              </a:rPr>
            </a:br>
            <a:r>
              <a:rPr lang="pt-BR" sz="3600" dirty="0" smtClean="0">
                <a:latin typeface="Arial" charset="0"/>
              </a:rPr>
              <a:t>Aula 09/09/2018</a:t>
            </a:r>
            <a:endParaRPr lang="pt-BR" sz="3200" dirty="0"/>
          </a:p>
        </p:txBody>
      </p:sp>
    </p:spTree>
    <p:extLst>
      <p:ext uri="{BB962C8B-B14F-4D97-AF65-F5344CB8AC3E}">
        <p14:creationId xmlns:p14="http://schemas.microsoft.com/office/powerpoint/2010/main" val="138857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047647"/>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p>
                    <a:p>
                      <a:pPr>
                        <a:buFont typeface="Arial" pitchFamily="34" charset="0"/>
                        <a:buChar char="•"/>
                      </a:pPr>
                      <a:r>
                        <a:rPr lang="pt-BR" sz="2600" baseline="0" dirty="0" smtClean="0"/>
                        <a:t>Bancos como intermediários financeiros </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 </a:t>
                      </a:r>
                      <a:endParaRPr lang="en-US" sz="2600" dirty="0"/>
                    </a:p>
                  </a:txBody>
                  <a:tcPr/>
                </a:tc>
                <a:tc>
                  <a:txBody>
                    <a:bodyPr/>
                    <a:lstStyle/>
                    <a:p>
                      <a:pPr>
                        <a:buFont typeface="Arial" pitchFamily="34" charset="0"/>
                        <a:buNone/>
                      </a:pPr>
                      <a:endParaRPr lang="en-US" sz="2600" dirty="0" smtClean="0"/>
                    </a:p>
                    <a:p>
                      <a:pPr>
                        <a:buFont typeface="Arial" pitchFamily="34" charset="0"/>
                        <a:buNone/>
                      </a:pPr>
                      <a:endParaRPr lang="en-US" sz="2600" dirty="0"/>
                    </a:p>
                  </a:txBody>
                  <a:tcPr/>
                </a:tc>
              </a:tr>
            </a:tbl>
          </a:graphicData>
        </a:graphic>
      </p:graphicFrame>
    </p:spTree>
    <p:extLst>
      <p:ext uri="{BB962C8B-B14F-4D97-AF65-F5344CB8AC3E}">
        <p14:creationId xmlns:p14="http://schemas.microsoft.com/office/powerpoint/2010/main" val="413708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7571575"/>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p>
                    <a:p>
                      <a:pPr>
                        <a:buFont typeface="Arial" pitchFamily="34" charset="0"/>
                        <a:buChar char="•"/>
                      </a:pPr>
                      <a:r>
                        <a:rPr lang="pt-BR" sz="2600" baseline="0" dirty="0" smtClean="0"/>
                        <a:t>Bancos como intermediários financeiros </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Tree>
    <p:extLst>
      <p:ext uri="{BB962C8B-B14F-4D97-AF65-F5344CB8AC3E}">
        <p14:creationId xmlns:p14="http://schemas.microsoft.com/office/powerpoint/2010/main" val="2379836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Enigmas sobre a estrutura financeira no mundo</a:t>
            </a:r>
            <a:endParaRPr lang="en-US" b="1" dirty="0"/>
          </a:p>
        </p:txBody>
      </p:sp>
      <p:sp>
        <p:nvSpPr>
          <p:cNvPr id="3" name="Content Placeholder 2"/>
          <p:cNvSpPr>
            <a:spLocks noGrp="1"/>
          </p:cNvSpPr>
          <p:nvPr>
            <p:ph idx="1"/>
          </p:nvPr>
        </p:nvSpPr>
        <p:spPr>
          <a:xfrm>
            <a:off x="251520" y="1600200"/>
            <a:ext cx="8686800" cy="4925144"/>
          </a:xfrm>
        </p:spPr>
        <p:txBody>
          <a:bodyPr>
            <a:normAutofit fontScale="77500" lnSpcReduction="20000"/>
          </a:bodyPr>
          <a:lstStyle/>
          <a:p>
            <a:pPr marL="571500" indent="-514350">
              <a:buFont typeface="+mj-lt"/>
              <a:buAutoNum type="arabicPeriod"/>
            </a:pPr>
            <a:r>
              <a:rPr lang="pt-BR" dirty="0" smtClean="0"/>
              <a:t>Por que o mercado de ações é menos importante que outras fontes de financiamento?</a:t>
            </a:r>
          </a:p>
          <a:p>
            <a:pPr marL="571500" indent="-514350">
              <a:buFont typeface="+mj-lt"/>
              <a:buAutoNum type="arabicPeriod"/>
            </a:pPr>
            <a:r>
              <a:rPr lang="pt-BR" dirty="0" smtClean="0"/>
              <a:t>Por que as empresas não utilizam os títulos de forma mais abrangente para financiar suas atividades?</a:t>
            </a:r>
          </a:p>
          <a:p>
            <a:pPr marL="571500" indent="-514350">
              <a:buFont typeface="+mj-lt"/>
              <a:buAutoNum type="arabicPeriod"/>
            </a:pPr>
            <a:r>
              <a:rPr lang="pt-BR" dirty="0" smtClean="0"/>
              <a:t>Por que os intermediários financeiros e o financiamento indireto são tão importantes nos mercados financeiros?</a:t>
            </a:r>
          </a:p>
          <a:p>
            <a:pPr marL="571500" indent="-514350">
              <a:buFont typeface="+mj-lt"/>
              <a:buAutoNum type="arabicPeriod"/>
            </a:pPr>
            <a:r>
              <a:rPr lang="pt-BR" dirty="0" smtClean="0"/>
              <a:t>Por que os bancos são a fonte mais importante de recursos das empresas?</a:t>
            </a:r>
          </a:p>
          <a:p>
            <a:pPr marL="571500" indent="-514350">
              <a:buFont typeface="+mj-lt"/>
              <a:buAutoNum type="arabicPeriod"/>
            </a:pPr>
            <a:r>
              <a:rPr lang="pt-BR" dirty="0" smtClean="0"/>
              <a:t>Por que os mercados financeiros são tão regulamentados no mundo todo?</a:t>
            </a:r>
          </a:p>
          <a:p>
            <a:pPr marL="571500" indent="-514350">
              <a:buFont typeface="+mj-lt"/>
              <a:buAutoNum type="arabicPeriod"/>
            </a:pPr>
            <a:r>
              <a:rPr lang="pt-BR" dirty="0" smtClean="0"/>
              <a:t>Por que somente as empresas grandes e conhecidas são capazes de levantar fundos no mercado de títulos?</a:t>
            </a:r>
          </a:p>
          <a:p>
            <a:pPr marL="571500" indent="-514350">
              <a:buFont typeface="+mj-lt"/>
              <a:buAutoNum type="arabicPeriod"/>
            </a:pPr>
            <a:r>
              <a:rPr lang="pt-BR" dirty="0" smtClean="0"/>
              <a:t>Por que a garantia é tão importante nos contratos?</a:t>
            </a:r>
          </a:p>
          <a:p>
            <a:pPr marL="571500" indent="-514350">
              <a:buFont typeface="+mj-lt"/>
              <a:buAutoNum type="arabicPeriod"/>
            </a:pPr>
            <a:r>
              <a:rPr lang="pt-BR" dirty="0" smtClean="0"/>
              <a:t>Por que os contratos são tão complexos e restritivos?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1410159"/>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a:t>
                      </a:r>
                      <a:r>
                        <a:rPr lang="pt-BR" sz="2600" baseline="0" dirty="0" smtClean="0">
                          <a:solidFill>
                            <a:srgbClr val="FF0000"/>
                          </a:solidFill>
                        </a:rPr>
                        <a:t>1</a:t>
                      </a:r>
                      <a:r>
                        <a:rPr lang="pt-BR" sz="2600" baseline="0" dirty="0" smtClean="0"/>
                        <a:t>    )</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p>
                    <a:p>
                      <a:pPr>
                        <a:buFont typeface="Arial" pitchFamily="34" charset="0"/>
                        <a:buChar char="•"/>
                      </a:pPr>
                      <a:r>
                        <a:rPr lang="pt-BR" sz="2600" baseline="0" dirty="0" smtClean="0"/>
                        <a:t>Bancos como intermediários financeiros </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2" name="Retângulo 1"/>
          <p:cNvSpPr/>
          <p:nvPr/>
        </p:nvSpPr>
        <p:spPr>
          <a:xfrm>
            <a:off x="395536" y="1268760"/>
            <a:ext cx="7992888" cy="954107"/>
          </a:xfrm>
          <a:prstGeom prst="rect">
            <a:avLst/>
          </a:prstGeom>
          <a:solidFill>
            <a:srgbClr val="FFFF00"/>
          </a:solidFill>
        </p:spPr>
        <p:txBody>
          <a:bodyPr wrap="square">
            <a:spAutoFit/>
          </a:bodyPr>
          <a:lstStyle/>
          <a:p>
            <a:pPr marL="571500" indent="-514350">
              <a:buFont typeface="+mj-lt"/>
              <a:buAutoNum type="arabicPeriod"/>
            </a:pPr>
            <a:r>
              <a:rPr lang="pt-BR" sz="2800" dirty="0" smtClean="0">
                <a:solidFill>
                  <a:srgbClr val="FF0000"/>
                </a:solidFill>
              </a:rPr>
              <a:t>Por que o mercado de ações é menos importante que outras fontes de financiamento</a:t>
            </a:r>
            <a:r>
              <a:rPr lang="pt-BR" sz="2800" dirty="0">
                <a:solidFill>
                  <a:srgbClr val="FF0000"/>
                </a:solidFill>
              </a:rPr>
              <a:t>?</a:t>
            </a:r>
          </a:p>
        </p:txBody>
      </p:sp>
    </p:spTree>
    <p:extLst>
      <p:ext uri="{BB962C8B-B14F-4D97-AF65-F5344CB8AC3E}">
        <p14:creationId xmlns:p14="http://schemas.microsoft.com/office/powerpoint/2010/main" val="1259883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4585"/>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a:t>
                      </a:r>
                      <a:r>
                        <a:rPr lang="pt-BR" sz="2600" baseline="0" dirty="0" smtClean="0">
                          <a:solidFill>
                            <a:srgbClr val="FF0000"/>
                          </a:solidFill>
                        </a:rPr>
                        <a:t>2</a:t>
                      </a:r>
                      <a:r>
                        <a:rPr lang="pt-BR" sz="2600" baseline="0" dirty="0" smtClean="0"/>
                        <a:t>)</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p>
                    <a:p>
                      <a:pPr>
                        <a:buFont typeface="Arial" pitchFamily="34" charset="0"/>
                        <a:buChar char="•"/>
                      </a:pPr>
                      <a:r>
                        <a:rPr lang="pt-BR" sz="2600" baseline="0" dirty="0" smtClean="0"/>
                        <a:t>Bancos como intermediários financeiros </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251917"/>
            <a:ext cx="8568952" cy="954107"/>
          </a:xfrm>
          <a:prstGeom prst="rect">
            <a:avLst/>
          </a:prstGeom>
          <a:solidFill>
            <a:srgbClr val="FFFF00"/>
          </a:solidFill>
        </p:spPr>
        <p:txBody>
          <a:bodyPr wrap="square">
            <a:spAutoFit/>
          </a:bodyPr>
          <a:lstStyle/>
          <a:p>
            <a:pPr marL="571500" indent="-514350">
              <a:buFont typeface="+mj-lt"/>
              <a:buAutoNum type="arabicPeriod" startAt="2"/>
            </a:pPr>
            <a:r>
              <a:rPr lang="pt-BR" sz="2800" dirty="0" smtClean="0">
                <a:solidFill>
                  <a:srgbClr val="FF0000"/>
                </a:solidFill>
              </a:rPr>
              <a:t>Por que as empresas não utilizam os títulos de forma mais abrangente para financiar suas atividades</a:t>
            </a:r>
            <a:r>
              <a:rPr lang="pt-BR" sz="2800" dirty="0">
                <a:solidFill>
                  <a:srgbClr val="FF0000"/>
                </a:solidFill>
              </a:rPr>
              <a:t>?</a:t>
            </a:r>
          </a:p>
        </p:txBody>
      </p:sp>
    </p:spTree>
    <p:extLst>
      <p:ext uri="{BB962C8B-B14F-4D97-AF65-F5344CB8AC3E}">
        <p14:creationId xmlns:p14="http://schemas.microsoft.com/office/powerpoint/2010/main" val="173021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8788560"/>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a:t>
                      </a:r>
                      <a:r>
                        <a:rPr lang="pt-BR" sz="2600" dirty="0" smtClean="0">
                          <a:solidFill>
                            <a:srgbClr val="FF0000"/>
                          </a:solidFill>
                        </a:rPr>
                        <a:t>3</a:t>
                      </a:r>
                      <a:r>
                        <a:rPr lang="pt-BR" sz="2600" dirty="0" smtClean="0"/>
                        <a:t>)</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p>
                    <a:p>
                      <a:pPr>
                        <a:buFont typeface="Arial" pitchFamily="34" charset="0"/>
                        <a:buChar char="•"/>
                      </a:pPr>
                      <a:r>
                        <a:rPr lang="pt-BR" sz="2600" baseline="0" dirty="0" smtClean="0"/>
                        <a:t>Bancos como intermediários financeiros (</a:t>
                      </a:r>
                      <a:r>
                        <a:rPr lang="pt-BR" sz="2600" baseline="0" dirty="0" smtClean="0">
                          <a:solidFill>
                            <a:srgbClr val="FF0000"/>
                          </a:solidFill>
                        </a:rPr>
                        <a:t>3</a:t>
                      </a:r>
                      <a:r>
                        <a:rPr lang="pt-BR" sz="2600" baseline="0" dirty="0" smtClean="0"/>
                        <a:t>    )</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5229200"/>
            <a:ext cx="8568952" cy="1384995"/>
          </a:xfrm>
          <a:prstGeom prst="rect">
            <a:avLst/>
          </a:prstGeom>
          <a:solidFill>
            <a:srgbClr val="FFFF00"/>
          </a:solidFill>
        </p:spPr>
        <p:txBody>
          <a:bodyPr wrap="square">
            <a:spAutoFit/>
          </a:bodyPr>
          <a:lstStyle/>
          <a:p>
            <a:pPr marL="571500" indent="-514350">
              <a:buFont typeface="+mj-lt"/>
              <a:buAutoNum type="arabicPeriod" startAt="3"/>
            </a:pPr>
            <a:r>
              <a:rPr lang="pt-BR" sz="2800" dirty="0" smtClean="0">
                <a:solidFill>
                  <a:srgbClr val="FF0000"/>
                </a:solidFill>
              </a:rPr>
              <a:t>Por que os intermediários financeiros e o financiamento indireto são tão importantes nos mercados financeiros?</a:t>
            </a:r>
            <a:endParaRPr lang="pt-BR" sz="2800" dirty="0">
              <a:solidFill>
                <a:srgbClr val="FF0000"/>
              </a:solidFill>
            </a:endParaRPr>
          </a:p>
        </p:txBody>
      </p:sp>
    </p:spTree>
    <p:extLst>
      <p:ext uri="{BB962C8B-B14F-4D97-AF65-F5344CB8AC3E}">
        <p14:creationId xmlns:p14="http://schemas.microsoft.com/office/powerpoint/2010/main" val="686153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4623188"/>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p>
                    <a:p>
                      <a:pPr>
                        <a:buFont typeface="Arial" pitchFamily="34" charset="0"/>
                        <a:buChar char="•"/>
                      </a:pPr>
                      <a:r>
                        <a:rPr lang="pt-BR" sz="2600" baseline="0" dirty="0" smtClean="0"/>
                        <a:t>Bancos como intermediários financeiros (3, </a:t>
                      </a:r>
                      <a:r>
                        <a:rPr lang="pt-BR" sz="2600" baseline="0" dirty="0" smtClean="0">
                          <a:solidFill>
                            <a:srgbClr val="FF0000"/>
                          </a:solidFill>
                        </a:rPr>
                        <a:t>4</a:t>
                      </a:r>
                      <a:r>
                        <a:rPr lang="pt-BR" sz="2600" baseline="0" dirty="0" smtClean="0"/>
                        <a:t>)</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250757"/>
            <a:ext cx="8568952" cy="954107"/>
          </a:xfrm>
          <a:prstGeom prst="rect">
            <a:avLst/>
          </a:prstGeom>
          <a:solidFill>
            <a:srgbClr val="FFFF00"/>
          </a:solidFill>
        </p:spPr>
        <p:txBody>
          <a:bodyPr wrap="square">
            <a:spAutoFit/>
          </a:bodyPr>
          <a:lstStyle/>
          <a:p>
            <a:pPr marL="571500" indent="-514350">
              <a:buFont typeface="+mj-lt"/>
              <a:buAutoNum type="arabicPeriod" startAt="4"/>
            </a:pPr>
            <a:r>
              <a:rPr lang="pt-BR" sz="2800" dirty="0" smtClean="0">
                <a:solidFill>
                  <a:srgbClr val="FF0000"/>
                </a:solidFill>
              </a:rPr>
              <a:t>Por que os bancos são a fonte mais importante de recursos das empresas?</a:t>
            </a:r>
            <a:endParaRPr lang="pt-BR" sz="2800" dirty="0">
              <a:solidFill>
                <a:srgbClr val="FF0000"/>
              </a:solidFill>
            </a:endParaRPr>
          </a:p>
        </p:txBody>
      </p:sp>
    </p:spTree>
    <p:extLst>
      <p:ext uri="{BB962C8B-B14F-4D97-AF65-F5344CB8AC3E}">
        <p14:creationId xmlns:p14="http://schemas.microsoft.com/office/powerpoint/2010/main" val="2675700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8982474"/>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a:t>
                      </a:r>
                      <a:r>
                        <a:rPr lang="pt-BR" sz="2600" baseline="0" dirty="0" smtClean="0">
                          <a:solidFill>
                            <a:srgbClr val="FF0000"/>
                          </a:solidFill>
                        </a:rPr>
                        <a:t>5   </a:t>
                      </a:r>
                      <a:r>
                        <a:rPr lang="pt-BR" sz="2600" baseline="0" dirty="0" smtClean="0"/>
                        <a:t>)</a:t>
                      </a:r>
                    </a:p>
                    <a:p>
                      <a:pPr>
                        <a:buFont typeface="Arial" pitchFamily="34" charset="0"/>
                        <a:buChar char="•"/>
                      </a:pPr>
                      <a:r>
                        <a:rPr lang="pt-BR" sz="2600" baseline="0" dirty="0" smtClean="0"/>
                        <a:t>Bancos como intermediários financeiros (3, 4)</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250757"/>
            <a:ext cx="8568952" cy="954107"/>
          </a:xfrm>
          <a:prstGeom prst="rect">
            <a:avLst/>
          </a:prstGeom>
          <a:solidFill>
            <a:srgbClr val="FFFF00"/>
          </a:solidFill>
        </p:spPr>
        <p:txBody>
          <a:bodyPr wrap="square">
            <a:spAutoFit/>
          </a:bodyPr>
          <a:lstStyle/>
          <a:p>
            <a:pPr marL="571500" indent="-514350">
              <a:buFont typeface="+mj-lt"/>
              <a:buAutoNum type="arabicPeriod" startAt="5"/>
            </a:pPr>
            <a:r>
              <a:rPr lang="pt-BR" sz="2800" dirty="0" smtClean="0">
                <a:solidFill>
                  <a:srgbClr val="FF0000"/>
                </a:solidFill>
              </a:rPr>
              <a:t>Por que os mercados financeiros são tão regulamentados no mundo todo?</a:t>
            </a:r>
            <a:endParaRPr lang="pt-BR" sz="2800" dirty="0">
              <a:solidFill>
                <a:srgbClr val="FF0000"/>
              </a:solidFill>
            </a:endParaRPr>
          </a:p>
        </p:txBody>
      </p:sp>
    </p:spTree>
    <p:extLst>
      <p:ext uri="{BB962C8B-B14F-4D97-AF65-F5344CB8AC3E}">
        <p14:creationId xmlns:p14="http://schemas.microsoft.com/office/powerpoint/2010/main" val="1269542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8804822"/>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(5, </a:t>
                      </a:r>
                      <a:r>
                        <a:rPr lang="pt-BR" sz="2600" baseline="0" dirty="0" smtClean="0">
                          <a:solidFill>
                            <a:srgbClr val="FF0000"/>
                          </a:solidFill>
                        </a:rPr>
                        <a:t>6</a:t>
                      </a:r>
                      <a:r>
                        <a:rPr lang="pt-BR" sz="2600" baseline="0" dirty="0" smtClean="0"/>
                        <a:t>)</a:t>
                      </a:r>
                    </a:p>
                    <a:p>
                      <a:pPr>
                        <a:buFont typeface="Arial" pitchFamily="34" charset="0"/>
                        <a:buChar char="•"/>
                      </a:pPr>
                      <a:r>
                        <a:rPr lang="pt-BR" sz="2600" baseline="0" dirty="0" smtClean="0"/>
                        <a:t>Bancos como intermediários financeiros (3, 4)</a:t>
                      </a:r>
                    </a:p>
                    <a:p>
                      <a:pPr>
                        <a:buFont typeface="Arial" pitchFamily="34" charset="0"/>
                        <a:buChar char="•"/>
                      </a:pPr>
                      <a:r>
                        <a:rPr lang="pt-BR" sz="2600" dirty="0" smtClean="0"/>
                        <a:t>Garantia  </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(8)</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5229200"/>
            <a:ext cx="8568952" cy="1384995"/>
          </a:xfrm>
          <a:prstGeom prst="rect">
            <a:avLst/>
          </a:prstGeom>
          <a:solidFill>
            <a:srgbClr val="FFFF00"/>
          </a:solidFill>
        </p:spPr>
        <p:txBody>
          <a:bodyPr wrap="square">
            <a:spAutoFit/>
          </a:bodyPr>
          <a:lstStyle/>
          <a:p>
            <a:pPr marL="571500" indent="-514350">
              <a:buFont typeface="+mj-lt"/>
              <a:buAutoNum type="arabicPeriod" startAt="6"/>
            </a:pPr>
            <a:r>
              <a:rPr lang="pt-BR" sz="2800" dirty="0" smtClean="0">
                <a:solidFill>
                  <a:srgbClr val="FF0000"/>
                </a:solidFill>
              </a:rPr>
              <a:t>Por que somente as empresas grandes e conhecidas são capazes de levantar fundos no mercado de títulos?</a:t>
            </a:r>
            <a:endParaRPr lang="pt-BR" sz="2800" dirty="0">
              <a:solidFill>
                <a:srgbClr val="FF0000"/>
              </a:solidFill>
            </a:endParaRPr>
          </a:p>
        </p:txBody>
      </p:sp>
    </p:spTree>
    <p:extLst>
      <p:ext uri="{BB962C8B-B14F-4D97-AF65-F5344CB8AC3E}">
        <p14:creationId xmlns:p14="http://schemas.microsoft.com/office/powerpoint/2010/main" val="4192653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9209844"/>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(5, 6)</a:t>
                      </a:r>
                    </a:p>
                    <a:p>
                      <a:pPr>
                        <a:buFont typeface="Arial" pitchFamily="34" charset="0"/>
                        <a:buChar char="•"/>
                      </a:pPr>
                      <a:r>
                        <a:rPr lang="pt-BR" sz="2600" baseline="0" dirty="0" smtClean="0"/>
                        <a:t>Bancos como intermediários financeiros (3, 4)</a:t>
                      </a:r>
                    </a:p>
                    <a:p>
                      <a:pPr>
                        <a:buFont typeface="Arial" pitchFamily="34" charset="0"/>
                        <a:buChar char="•"/>
                      </a:pPr>
                      <a:r>
                        <a:rPr lang="pt-BR" sz="2600" dirty="0" smtClean="0"/>
                        <a:t>Garantia  (</a:t>
                      </a:r>
                      <a:r>
                        <a:rPr lang="pt-BR" sz="2600" dirty="0" smtClean="0">
                          <a:solidFill>
                            <a:srgbClr val="FF0000"/>
                          </a:solidFill>
                        </a:rPr>
                        <a:t>7</a:t>
                      </a:r>
                      <a:r>
                        <a:rPr lang="pt-BR" sz="2600" dirty="0" smtClean="0"/>
                        <a:t>)</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681644"/>
            <a:ext cx="8568952" cy="523220"/>
          </a:xfrm>
          <a:prstGeom prst="rect">
            <a:avLst/>
          </a:prstGeom>
          <a:solidFill>
            <a:srgbClr val="FFFF00"/>
          </a:solidFill>
        </p:spPr>
        <p:txBody>
          <a:bodyPr wrap="square">
            <a:spAutoFit/>
          </a:bodyPr>
          <a:lstStyle/>
          <a:p>
            <a:pPr marL="571500" indent="-514350">
              <a:buFont typeface="+mj-lt"/>
              <a:buAutoNum type="arabicPeriod" startAt="7"/>
            </a:pPr>
            <a:r>
              <a:rPr lang="pt-BR" sz="2800" dirty="0" smtClean="0">
                <a:solidFill>
                  <a:srgbClr val="FF0000"/>
                </a:solidFill>
              </a:rPr>
              <a:t>Por que a garantia é tão importante nos contratos?</a:t>
            </a:r>
            <a:endParaRPr lang="pt-BR" sz="2800" dirty="0">
              <a:solidFill>
                <a:srgbClr val="FF0000"/>
              </a:solidFill>
            </a:endParaRPr>
          </a:p>
        </p:txBody>
      </p:sp>
    </p:spTree>
    <p:extLst>
      <p:ext uri="{BB962C8B-B14F-4D97-AF65-F5344CB8AC3E}">
        <p14:creationId xmlns:p14="http://schemas.microsoft.com/office/powerpoint/2010/main" val="2540584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t>Sistema Financeiro</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48142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967562" y="2132856"/>
            <a:ext cx="1067920" cy="1015663"/>
          </a:xfrm>
          <a:prstGeom prst="rect">
            <a:avLst/>
          </a:prstGeom>
          <a:noFill/>
        </p:spPr>
        <p:txBody>
          <a:bodyPr wrap="none" rtlCol="0">
            <a:spAutoFit/>
          </a:bodyPr>
          <a:lstStyle/>
          <a:p>
            <a:pPr algn="ctr">
              <a:buFont typeface="Arial" pitchFamily="34" charset="0"/>
              <a:buChar char="•"/>
            </a:pPr>
            <a:r>
              <a:rPr lang="pt-BR" sz="2000" dirty="0" smtClean="0"/>
              <a:t>Títulos</a:t>
            </a:r>
          </a:p>
          <a:p>
            <a:pPr algn="ctr">
              <a:buFont typeface="Arial" pitchFamily="34" charset="0"/>
              <a:buChar char="•"/>
            </a:pPr>
            <a:r>
              <a:rPr lang="pt-BR" sz="2000" dirty="0" smtClean="0"/>
              <a:t>Ações</a:t>
            </a:r>
          </a:p>
          <a:p>
            <a:pPr algn="ctr">
              <a:buFont typeface="Arial" pitchFamily="34" charset="0"/>
              <a:buChar char="•"/>
            </a:pPr>
            <a:r>
              <a:rPr lang="pt-BR" sz="2000" dirty="0" smtClean="0"/>
              <a:t>Câmbio</a:t>
            </a:r>
            <a:endParaRPr lang="en-US" sz="2000" dirty="0"/>
          </a:p>
        </p:txBody>
      </p:sp>
      <p:sp>
        <p:nvSpPr>
          <p:cNvPr id="8" name="TextBox 7"/>
          <p:cNvSpPr txBox="1"/>
          <p:nvPr/>
        </p:nvSpPr>
        <p:spPr>
          <a:xfrm>
            <a:off x="5865538" y="1988840"/>
            <a:ext cx="1619354" cy="1323439"/>
          </a:xfrm>
          <a:prstGeom prst="rect">
            <a:avLst/>
          </a:prstGeom>
          <a:noFill/>
        </p:spPr>
        <p:txBody>
          <a:bodyPr wrap="none" rtlCol="0">
            <a:spAutoFit/>
          </a:bodyPr>
          <a:lstStyle/>
          <a:p>
            <a:pPr algn="ctr">
              <a:buFont typeface="Arial" pitchFamily="34" charset="0"/>
              <a:buChar char="•"/>
            </a:pPr>
            <a:r>
              <a:rPr lang="pt-BR" sz="2000" dirty="0" smtClean="0"/>
              <a:t>Bancos</a:t>
            </a:r>
          </a:p>
          <a:p>
            <a:pPr algn="ctr">
              <a:buFont typeface="Arial" pitchFamily="34" charset="0"/>
              <a:buChar char="•"/>
            </a:pPr>
            <a:r>
              <a:rPr lang="pt-BR" sz="2000" dirty="0" smtClean="0"/>
              <a:t>Companhias </a:t>
            </a:r>
          </a:p>
          <a:p>
            <a:pPr algn="ctr"/>
            <a:r>
              <a:rPr lang="pt-BR" sz="2000" dirty="0" smtClean="0"/>
              <a:t>de seguros</a:t>
            </a:r>
          </a:p>
          <a:p>
            <a:pPr algn="ctr">
              <a:buFont typeface="Arial" pitchFamily="34" charset="0"/>
              <a:buChar char="•"/>
            </a:pPr>
            <a:r>
              <a:rPr lang="pt-BR" sz="2000" dirty="0" smtClean="0"/>
              <a:t>Etc.</a:t>
            </a:r>
            <a:endParaRPr lang="en-US" sz="2000" dirty="0"/>
          </a:p>
        </p:txBody>
      </p:sp>
      <p:sp>
        <p:nvSpPr>
          <p:cNvPr id="9" name="TextBox 8"/>
          <p:cNvSpPr txBox="1"/>
          <p:nvPr/>
        </p:nvSpPr>
        <p:spPr>
          <a:xfrm>
            <a:off x="2483768" y="5301208"/>
            <a:ext cx="4300216" cy="461665"/>
          </a:xfrm>
          <a:prstGeom prst="rect">
            <a:avLst/>
          </a:prstGeom>
          <a:noFill/>
        </p:spPr>
        <p:txBody>
          <a:bodyPr wrap="none" rtlCol="0">
            <a:spAutoFit/>
          </a:bodyPr>
          <a:lstStyle/>
          <a:p>
            <a:r>
              <a:rPr lang="pt-BR" sz="2400" b="1" dirty="0" smtClean="0"/>
              <a:t>MOEDA e POLÍTICA MONETÁRIA</a:t>
            </a: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137125"/>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 (3)</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Informação assimétrica e Seleção adversa</a:t>
                      </a:r>
                      <a:r>
                        <a:rPr lang="pt-BR" sz="2600" baseline="0" dirty="0" smtClean="0"/>
                        <a:t>  (1, 2)</a:t>
                      </a:r>
                      <a:endParaRPr lang="en-US" sz="2600" dirty="0"/>
                    </a:p>
                  </a:txBody>
                  <a:tcPr/>
                </a:tc>
                <a:tc>
                  <a:txBody>
                    <a:bodyPr/>
                    <a:lstStyle/>
                    <a:p>
                      <a:pPr>
                        <a:buFont typeface="Arial" pitchFamily="34" charset="0"/>
                        <a:buChar char="•"/>
                      </a:pPr>
                      <a:r>
                        <a:rPr lang="pt-BR" sz="2600" dirty="0" smtClean="0"/>
                        <a:t>Regulamentação que estimule a divulgação</a:t>
                      </a:r>
                      <a:r>
                        <a:rPr lang="pt-BR" sz="2600" baseline="0" dirty="0" smtClean="0"/>
                        <a:t> e a padronização de informações por parte das empresas (5, 6)</a:t>
                      </a:r>
                    </a:p>
                    <a:p>
                      <a:pPr>
                        <a:buFont typeface="Arial" pitchFamily="34" charset="0"/>
                        <a:buChar char="•"/>
                      </a:pPr>
                      <a:r>
                        <a:rPr lang="pt-BR" sz="2600" baseline="0" dirty="0" smtClean="0"/>
                        <a:t>Bancos como intermediários financeiros (3, 4)</a:t>
                      </a:r>
                    </a:p>
                    <a:p>
                      <a:pPr>
                        <a:buFont typeface="Arial" pitchFamily="34" charset="0"/>
                        <a:buChar char="•"/>
                      </a:pPr>
                      <a:r>
                        <a:rPr lang="pt-BR" sz="2600" dirty="0" smtClean="0"/>
                        <a:t>Garantia  (7)</a:t>
                      </a:r>
                      <a:endParaRPr lang="en-US" sz="2600" dirty="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Informação assimétrica e </a:t>
                      </a:r>
                      <a:r>
                        <a:rPr lang="pt-BR" sz="2600" baseline="0" dirty="0" smtClean="0"/>
                        <a:t>risco moral (</a:t>
                      </a:r>
                      <a:r>
                        <a:rPr lang="pt-BR" sz="2600" baseline="0" dirty="0" smtClean="0">
                          <a:solidFill>
                            <a:srgbClr val="FF0000"/>
                          </a:solidFill>
                        </a:rPr>
                        <a:t>8</a:t>
                      </a:r>
                      <a:r>
                        <a:rPr lang="pt-BR" sz="2600" baseline="0" dirty="0" smtClean="0"/>
                        <a:t>)</a:t>
                      </a:r>
                      <a:endParaRPr lang="en-US" sz="2600" dirty="0" smtClean="0"/>
                    </a:p>
                    <a:p>
                      <a:endParaRPr lang="en-US" sz="2600" dirty="0"/>
                    </a:p>
                  </a:txBody>
                  <a:tcPr/>
                </a:tc>
                <a:tc>
                  <a:txBody>
                    <a:bodyPr/>
                    <a:lstStyle/>
                    <a:p>
                      <a:pPr>
                        <a:buFont typeface="Arial" pitchFamily="34" charset="0"/>
                        <a:buChar char="•"/>
                      </a:pPr>
                      <a:r>
                        <a:rPr lang="pt-BR" sz="2600" dirty="0" smtClean="0"/>
                        <a:t>Contratos: monitoramento e imposição de cláusulas</a:t>
                      </a:r>
                      <a:r>
                        <a:rPr lang="pt-BR" sz="2600" baseline="0" dirty="0" smtClean="0"/>
                        <a:t> restritivas</a:t>
                      </a:r>
                      <a:endParaRPr lang="en-US" sz="2600" dirty="0"/>
                    </a:p>
                  </a:txBody>
                  <a:tcPr/>
                </a:tc>
              </a:tr>
            </a:tbl>
          </a:graphicData>
        </a:graphic>
      </p:graphicFrame>
      <p:sp>
        <p:nvSpPr>
          <p:cNvPr id="3" name="Retângulo 2"/>
          <p:cNvSpPr/>
          <p:nvPr/>
        </p:nvSpPr>
        <p:spPr>
          <a:xfrm>
            <a:off x="323528" y="1681644"/>
            <a:ext cx="8568952" cy="523220"/>
          </a:xfrm>
          <a:prstGeom prst="rect">
            <a:avLst/>
          </a:prstGeom>
          <a:solidFill>
            <a:srgbClr val="FFFF00"/>
          </a:solidFill>
        </p:spPr>
        <p:txBody>
          <a:bodyPr wrap="square">
            <a:spAutoFit/>
          </a:bodyPr>
          <a:lstStyle/>
          <a:p>
            <a:pPr marL="571500" indent="-514350">
              <a:buFont typeface="+mj-lt"/>
              <a:buAutoNum type="arabicPeriod" startAt="8"/>
            </a:pPr>
            <a:r>
              <a:rPr lang="pt-BR" sz="2800" dirty="0" smtClean="0">
                <a:solidFill>
                  <a:srgbClr val="FF0000"/>
                </a:solidFill>
              </a:rPr>
              <a:t>Por que os contratos são tão complexos e restritivos?</a:t>
            </a:r>
            <a:endParaRPr lang="en-US" sz="2800" dirty="0">
              <a:solidFill>
                <a:srgbClr val="FF0000"/>
              </a:solidFill>
            </a:endParaRPr>
          </a:p>
        </p:txBody>
      </p:sp>
    </p:spTree>
    <p:extLst>
      <p:ext uri="{BB962C8B-B14F-4D97-AF65-F5344CB8AC3E}">
        <p14:creationId xmlns:p14="http://schemas.microsoft.com/office/powerpoint/2010/main" val="3874420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lstStyle/>
          <a:p>
            <a:r>
              <a:rPr lang="pt-BR" b="1" dirty="0" smtClean="0"/>
              <a:t>Sistema Financeiro Nacional</a:t>
            </a:r>
            <a:endParaRPr lang="en-US" dirty="0"/>
          </a:p>
        </p:txBody>
      </p:sp>
      <p:sp>
        <p:nvSpPr>
          <p:cNvPr id="3" name="Rectangle 2"/>
          <p:cNvSpPr/>
          <p:nvPr/>
        </p:nvSpPr>
        <p:spPr>
          <a:xfrm rot="16200000">
            <a:off x="-200997" y="1464315"/>
            <a:ext cx="1514197" cy="830997"/>
          </a:xfrm>
          <a:prstGeom prst="rect">
            <a:avLst/>
          </a:prstGeom>
          <a:solidFill>
            <a:schemeClr val="accent3">
              <a:lumMod val="60000"/>
              <a:lumOff val="40000"/>
            </a:schemeClr>
          </a:solidFill>
        </p:spPr>
        <p:txBody>
          <a:bodyPr wrap="none">
            <a:spAutoFit/>
          </a:bodyPr>
          <a:lstStyle/>
          <a:p>
            <a:pPr algn="ctr"/>
            <a:r>
              <a:rPr lang="en-US" sz="2400" b="1" dirty="0" err="1" smtClean="0"/>
              <a:t>Órgão</a:t>
            </a:r>
            <a:r>
              <a:rPr lang="en-US" sz="2400" b="1" dirty="0" smtClean="0"/>
              <a:t> </a:t>
            </a:r>
          </a:p>
          <a:p>
            <a:pPr algn="ctr"/>
            <a:r>
              <a:rPr lang="en-US" sz="2400" b="1" dirty="0" err="1" smtClean="0"/>
              <a:t>normativo</a:t>
            </a:r>
            <a:endParaRPr lang="en-US" sz="2400" b="1" dirty="0"/>
          </a:p>
        </p:txBody>
      </p:sp>
      <p:sp>
        <p:nvSpPr>
          <p:cNvPr id="4" name="Rectangle 3"/>
          <p:cNvSpPr/>
          <p:nvPr/>
        </p:nvSpPr>
        <p:spPr>
          <a:xfrm>
            <a:off x="2974871" y="1568986"/>
            <a:ext cx="4117409" cy="707886"/>
          </a:xfrm>
          <a:prstGeom prst="rect">
            <a:avLst/>
          </a:prstGeom>
          <a:ln w="28575">
            <a:solidFill>
              <a:schemeClr val="tx1"/>
            </a:solidFill>
          </a:ln>
        </p:spPr>
        <p:txBody>
          <a:bodyPr wrap="square">
            <a:spAutoFit/>
          </a:bodyPr>
          <a:lstStyle/>
          <a:p>
            <a:pPr algn="ctr"/>
            <a:r>
              <a:rPr lang="en-US" sz="2000" b="1" dirty="0" err="1" smtClean="0">
                <a:solidFill>
                  <a:schemeClr val="accent3">
                    <a:lumMod val="75000"/>
                  </a:schemeClr>
                </a:solidFill>
              </a:rPr>
              <a:t>Conselho</a:t>
            </a:r>
            <a:r>
              <a:rPr lang="en-US" sz="2000" b="1" dirty="0" smtClean="0">
                <a:solidFill>
                  <a:schemeClr val="accent3">
                    <a:lumMod val="75000"/>
                  </a:schemeClr>
                </a:solidFill>
              </a:rPr>
              <a:t> </a:t>
            </a:r>
            <a:r>
              <a:rPr lang="en-US" sz="2000" b="1" dirty="0" err="1" smtClean="0">
                <a:solidFill>
                  <a:schemeClr val="accent3">
                    <a:lumMod val="75000"/>
                  </a:schemeClr>
                </a:solidFill>
              </a:rPr>
              <a:t>Monetário</a:t>
            </a:r>
            <a:r>
              <a:rPr lang="en-US" sz="2000" b="1" dirty="0" smtClean="0">
                <a:solidFill>
                  <a:schemeClr val="accent3">
                    <a:lumMod val="75000"/>
                  </a:schemeClr>
                </a:solidFill>
              </a:rPr>
              <a:t> Nacional</a:t>
            </a:r>
          </a:p>
          <a:p>
            <a:pPr algn="ctr"/>
            <a:r>
              <a:rPr lang="en-US" sz="2000" b="1" dirty="0" smtClean="0">
                <a:solidFill>
                  <a:schemeClr val="accent3">
                    <a:lumMod val="75000"/>
                  </a:schemeClr>
                </a:solidFill>
              </a:rPr>
              <a:t>(CMN)</a:t>
            </a:r>
            <a:endParaRPr lang="en-US" sz="2000" b="1" dirty="0">
              <a:solidFill>
                <a:schemeClr val="accent3">
                  <a:lumMod val="75000"/>
                </a:schemeClr>
              </a:solidFill>
            </a:endParaRPr>
          </a:p>
        </p:txBody>
      </p:sp>
      <p:sp>
        <p:nvSpPr>
          <p:cNvPr id="5" name="Rectangle 4"/>
          <p:cNvSpPr/>
          <p:nvPr/>
        </p:nvSpPr>
        <p:spPr>
          <a:xfrm rot="16200000">
            <a:off x="-343283" y="3284984"/>
            <a:ext cx="1793248" cy="830997"/>
          </a:xfrm>
          <a:prstGeom prst="rect">
            <a:avLst/>
          </a:prstGeom>
          <a:solidFill>
            <a:schemeClr val="accent1">
              <a:lumMod val="75000"/>
            </a:schemeClr>
          </a:solidFill>
        </p:spPr>
        <p:txBody>
          <a:bodyPr wrap="none">
            <a:spAutoFit/>
          </a:bodyPr>
          <a:lstStyle/>
          <a:p>
            <a:pPr algn="ctr"/>
            <a:r>
              <a:rPr lang="en-US" sz="2400" b="1" dirty="0" err="1" smtClean="0"/>
              <a:t>Entidades</a:t>
            </a:r>
            <a:r>
              <a:rPr lang="en-US" sz="2400" b="1" dirty="0" smtClean="0"/>
              <a:t> </a:t>
            </a:r>
          </a:p>
          <a:p>
            <a:pPr algn="ctr"/>
            <a:r>
              <a:rPr lang="en-US" sz="2400" b="1" dirty="0" err="1" smtClean="0"/>
              <a:t>supervisoras</a:t>
            </a:r>
            <a:endParaRPr lang="en-US" sz="2400" b="1" dirty="0" smtClean="0"/>
          </a:p>
        </p:txBody>
      </p:sp>
      <p:sp>
        <p:nvSpPr>
          <p:cNvPr id="6" name="Rectangle 5"/>
          <p:cNvSpPr/>
          <p:nvPr/>
        </p:nvSpPr>
        <p:spPr>
          <a:xfrm>
            <a:off x="1648823" y="3513202"/>
            <a:ext cx="2635145" cy="707886"/>
          </a:xfrm>
          <a:prstGeom prst="rect">
            <a:avLst/>
          </a:prstGeom>
          <a:ln w="28575">
            <a:solidFill>
              <a:schemeClr val="tx1"/>
            </a:solidFill>
          </a:ln>
        </p:spPr>
        <p:txBody>
          <a:bodyPr wrap="none">
            <a:spAutoFit/>
          </a:bodyPr>
          <a:lstStyle/>
          <a:p>
            <a:pPr algn="ctr"/>
            <a:r>
              <a:rPr lang="pt-BR" sz="2000" b="1" dirty="0" smtClean="0">
                <a:solidFill>
                  <a:schemeClr val="tx2">
                    <a:lumMod val="75000"/>
                  </a:schemeClr>
                </a:solidFill>
              </a:rPr>
              <a:t>Banco Central do Brasil</a:t>
            </a:r>
          </a:p>
          <a:p>
            <a:pPr algn="ctr"/>
            <a:r>
              <a:rPr lang="pt-BR" sz="2000" b="1" dirty="0" smtClean="0">
                <a:solidFill>
                  <a:schemeClr val="tx2">
                    <a:lumMod val="75000"/>
                  </a:schemeClr>
                </a:solidFill>
              </a:rPr>
              <a:t>(Bacen)</a:t>
            </a:r>
            <a:endParaRPr lang="pt-BR" sz="2000" b="1" dirty="0">
              <a:solidFill>
                <a:schemeClr val="tx2">
                  <a:lumMod val="75000"/>
                </a:schemeClr>
              </a:solidFill>
            </a:endParaRPr>
          </a:p>
        </p:txBody>
      </p:sp>
      <p:sp>
        <p:nvSpPr>
          <p:cNvPr id="7" name="Rectangle 6"/>
          <p:cNvSpPr/>
          <p:nvPr/>
        </p:nvSpPr>
        <p:spPr>
          <a:xfrm>
            <a:off x="5257866" y="3528100"/>
            <a:ext cx="3634906" cy="707886"/>
          </a:xfrm>
          <a:prstGeom prst="rect">
            <a:avLst/>
          </a:prstGeom>
          <a:ln w="28575">
            <a:solidFill>
              <a:schemeClr val="tx1"/>
            </a:solidFill>
          </a:ln>
        </p:spPr>
        <p:txBody>
          <a:bodyPr wrap="none">
            <a:spAutoFit/>
          </a:bodyPr>
          <a:lstStyle/>
          <a:p>
            <a:pPr algn="ctr"/>
            <a:r>
              <a:rPr lang="pt-BR" sz="2000" b="1" dirty="0" smtClean="0">
                <a:solidFill>
                  <a:schemeClr val="tx2">
                    <a:lumMod val="75000"/>
                  </a:schemeClr>
                </a:solidFill>
              </a:rPr>
              <a:t>Comissão de Valores Mobiliários</a:t>
            </a:r>
          </a:p>
          <a:p>
            <a:pPr algn="ctr"/>
            <a:r>
              <a:rPr lang="pt-BR" sz="2000" b="1" dirty="0" smtClean="0">
                <a:solidFill>
                  <a:schemeClr val="tx2">
                    <a:lumMod val="75000"/>
                  </a:schemeClr>
                </a:solidFill>
              </a:rPr>
              <a:t>(CVM)</a:t>
            </a:r>
          </a:p>
        </p:txBody>
      </p:sp>
      <p:sp>
        <p:nvSpPr>
          <p:cNvPr id="8" name="Rectangle 7"/>
          <p:cNvSpPr/>
          <p:nvPr/>
        </p:nvSpPr>
        <p:spPr>
          <a:xfrm rot="16200000">
            <a:off x="-285348" y="5151094"/>
            <a:ext cx="1682897" cy="830997"/>
          </a:xfrm>
          <a:prstGeom prst="rect">
            <a:avLst/>
          </a:prstGeom>
          <a:solidFill>
            <a:schemeClr val="accent2"/>
          </a:solidFill>
        </p:spPr>
        <p:txBody>
          <a:bodyPr wrap="none">
            <a:spAutoFit/>
          </a:bodyPr>
          <a:lstStyle/>
          <a:p>
            <a:r>
              <a:rPr lang="en-US" sz="2400" b="1" dirty="0" err="1" smtClean="0"/>
              <a:t>Operadores</a:t>
            </a:r>
            <a:endParaRPr lang="en-US" sz="2400" b="1" dirty="0" smtClean="0"/>
          </a:p>
          <a:p>
            <a:endParaRPr lang="en-US" sz="2400" b="1" dirty="0" smtClean="0"/>
          </a:p>
        </p:txBody>
      </p:sp>
      <p:sp>
        <p:nvSpPr>
          <p:cNvPr id="9" name="Rectangle 8"/>
          <p:cNvSpPr/>
          <p:nvPr/>
        </p:nvSpPr>
        <p:spPr>
          <a:xfrm>
            <a:off x="1174671" y="4797152"/>
            <a:ext cx="3600400" cy="1015663"/>
          </a:xfrm>
          <a:prstGeom prst="rect">
            <a:avLst/>
          </a:prstGeom>
          <a:ln w="28575">
            <a:solidFill>
              <a:schemeClr val="tx1"/>
            </a:solidFill>
          </a:ln>
        </p:spPr>
        <p:txBody>
          <a:bodyPr wrap="square">
            <a:spAutoFit/>
          </a:bodyPr>
          <a:lstStyle/>
          <a:p>
            <a:pPr>
              <a:buFont typeface="Arial" pitchFamily="34" charset="0"/>
              <a:buChar char="•"/>
            </a:pPr>
            <a:r>
              <a:rPr lang="pt-BR" sz="2000" b="1" dirty="0" smtClean="0">
                <a:solidFill>
                  <a:srgbClr val="C00000"/>
                </a:solidFill>
              </a:rPr>
              <a:t> Instituições financeiras captadoras de depósitos à vista</a:t>
            </a:r>
          </a:p>
          <a:p>
            <a:pPr>
              <a:buFont typeface="Arial" pitchFamily="34" charset="0"/>
              <a:buChar char="•"/>
            </a:pPr>
            <a:r>
              <a:rPr lang="pt-BR" sz="2000" b="1" dirty="0" smtClean="0">
                <a:solidFill>
                  <a:srgbClr val="C00000"/>
                </a:solidFill>
              </a:rPr>
              <a:t> Demais instituições financeiras</a:t>
            </a:r>
          </a:p>
        </p:txBody>
      </p:sp>
      <p:sp>
        <p:nvSpPr>
          <p:cNvPr id="15" name="Rectangle 14"/>
          <p:cNvSpPr/>
          <p:nvPr/>
        </p:nvSpPr>
        <p:spPr>
          <a:xfrm>
            <a:off x="5266466" y="4797152"/>
            <a:ext cx="3632406" cy="1015663"/>
          </a:xfrm>
          <a:prstGeom prst="rect">
            <a:avLst/>
          </a:prstGeom>
          <a:ln w="28575">
            <a:solidFill>
              <a:schemeClr val="tx1"/>
            </a:solidFill>
          </a:ln>
        </p:spPr>
        <p:txBody>
          <a:bodyPr wrap="none">
            <a:spAutoFit/>
          </a:bodyPr>
          <a:lstStyle/>
          <a:p>
            <a:pPr algn="ctr">
              <a:buFont typeface="Arial" pitchFamily="34" charset="0"/>
              <a:buChar char="•"/>
              <a:tabLst>
                <a:tab pos="2867025" algn="l"/>
              </a:tabLst>
            </a:pPr>
            <a:r>
              <a:rPr lang="pt-BR" sz="2000" b="1" dirty="0" smtClean="0">
                <a:solidFill>
                  <a:srgbClr val="C00000"/>
                </a:solidFill>
              </a:rPr>
              <a:t> Bolsas de mercadorias                </a:t>
            </a:r>
          </a:p>
          <a:p>
            <a:pPr>
              <a:tabLst>
                <a:tab pos="2867025" algn="l"/>
              </a:tabLst>
            </a:pPr>
            <a:r>
              <a:rPr lang="pt-BR" sz="2000" b="1" dirty="0" smtClean="0">
                <a:solidFill>
                  <a:srgbClr val="C00000"/>
                </a:solidFill>
              </a:rPr>
              <a:t>   e futuro</a:t>
            </a:r>
          </a:p>
          <a:p>
            <a:pPr>
              <a:buFont typeface="Arial" pitchFamily="34" charset="0"/>
              <a:buChar char="•"/>
              <a:tabLst>
                <a:tab pos="2867025" algn="l"/>
              </a:tabLst>
            </a:pPr>
            <a:r>
              <a:rPr lang="pt-BR" sz="2000" b="1" dirty="0" smtClean="0">
                <a:solidFill>
                  <a:srgbClr val="C00000"/>
                </a:solidFill>
              </a:rPr>
              <a:t>Bolsas de valores</a:t>
            </a:r>
          </a:p>
        </p:txBody>
      </p:sp>
      <p:cxnSp>
        <p:nvCxnSpPr>
          <p:cNvPr id="18" name="Shape 17"/>
          <p:cNvCxnSpPr>
            <a:stCxn id="4" idx="2"/>
            <a:endCxn id="6" idx="0"/>
          </p:cNvCxnSpPr>
          <p:nvPr/>
        </p:nvCxnSpPr>
        <p:spPr>
          <a:xfrm rot="5400000">
            <a:off x="3381821" y="1861447"/>
            <a:ext cx="1236330" cy="206718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4" idx="2"/>
            <a:endCxn id="7" idx="0"/>
          </p:cNvCxnSpPr>
          <p:nvPr/>
        </p:nvCxnSpPr>
        <p:spPr>
          <a:xfrm rot="16200000" flipH="1">
            <a:off x="5428833" y="1881614"/>
            <a:ext cx="1251228" cy="204174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a:endCxn id="9" idx="0"/>
          </p:cNvCxnSpPr>
          <p:nvPr/>
        </p:nvCxnSpPr>
        <p:spPr>
          <a:xfrm>
            <a:off x="2966396" y="4221088"/>
            <a:ext cx="8475"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2"/>
            <a:endCxn id="15" idx="0"/>
          </p:cNvCxnSpPr>
          <p:nvPr/>
        </p:nvCxnSpPr>
        <p:spPr>
          <a:xfrm>
            <a:off x="7075319" y="4235986"/>
            <a:ext cx="7350" cy="5611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8375913" y="5117882"/>
            <a:ext cx="391454" cy="369332"/>
          </a:xfrm>
          <a:prstGeom prst="rect">
            <a:avLst/>
          </a:prstGeom>
        </p:spPr>
        <p:txBody>
          <a:bodyPr wrap="none">
            <a:spAutoFit/>
          </a:bodyPr>
          <a:lstStyle/>
          <a:p>
            <a:r>
              <a:rPr lang="en-US" b="1" dirty="0" smtClean="0">
                <a:solidFill>
                  <a:srgbClr val="C00000"/>
                </a:solidFill>
              </a:rPr>
              <a:t>B³</a:t>
            </a:r>
            <a:endParaRPr lang="pt-BR" dirty="0"/>
          </a:p>
        </p:txBody>
      </p:sp>
      <p:sp>
        <p:nvSpPr>
          <p:cNvPr id="16" name="Chave direita 15"/>
          <p:cNvSpPr/>
          <p:nvPr/>
        </p:nvSpPr>
        <p:spPr>
          <a:xfrm>
            <a:off x="8100392" y="4895344"/>
            <a:ext cx="144016" cy="837912"/>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lstStyle/>
          <a:p>
            <a:r>
              <a:rPr lang="pt-BR" b="1" dirty="0" smtClean="0"/>
              <a:t>Sistema Financeiro Nacional</a:t>
            </a:r>
            <a:endParaRPr lang="en-US" dirty="0"/>
          </a:p>
        </p:txBody>
      </p:sp>
      <p:sp>
        <p:nvSpPr>
          <p:cNvPr id="16" name="Retângulo 15"/>
          <p:cNvSpPr/>
          <p:nvPr/>
        </p:nvSpPr>
        <p:spPr>
          <a:xfrm>
            <a:off x="2843808" y="1052736"/>
            <a:ext cx="3389774" cy="646331"/>
          </a:xfrm>
          <a:prstGeom prst="rect">
            <a:avLst/>
          </a:prstGeom>
        </p:spPr>
        <p:txBody>
          <a:bodyPr wrap="none">
            <a:spAutoFit/>
          </a:bodyPr>
          <a:lstStyle/>
          <a:p>
            <a:r>
              <a:rPr lang="pt-BR" sz="3600" b="1" dirty="0" smtClean="0"/>
              <a:t>Estrutura do SFN</a:t>
            </a:r>
            <a:endParaRPr lang="pt-BR" sz="3600" dirty="0"/>
          </a:p>
        </p:txBody>
      </p:sp>
      <p:sp>
        <p:nvSpPr>
          <p:cNvPr id="17" name="Rectangle 3"/>
          <p:cNvSpPr txBox="1">
            <a:spLocks noChangeArrowheads="1"/>
          </p:cNvSpPr>
          <p:nvPr/>
        </p:nvSpPr>
        <p:spPr>
          <a:xfrm>
            <a:off x="395536" y="1844824"/>
            <a:ext cx="8458200" cy="4648200"/>
          </a:xfrm>
          <a:prstGeom prst="rect">
            <a:avLst/>
          </a:prstGeom>
        </p:spPr>
        <p:txBody>
          <a:bodyPr/>
          <a:lstStyle/>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Conjunto de instituições financeiras e instrumentos financeiros que visam transferir recursos dos agentes econômicos (pessoas, empresas, governo) superavitários para os deficitários.</a:t>
            </a:r>
          </a:p>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Órgão normativo máximo: CMN</a:t>
            </a:r>
          </a:p>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Lei de Reforma Bancária de 1964</a:t>
            </a:r>
          </a:p>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Lei do Mercado de Capitais de 1965</a:t>
            </a:r>
          </a:p>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pt-BR" sz="2800" i="0" u="none" strike="noStrike" kern="1200" cap="none" spc="0" normalizeH="0" baseline="0" noProof="0" dirty="0" smtClean="0">
                <a:ln>
                  <a:noFill/>
                </a:ln>
                <a:solidFill>
                  <a:schemeClr val="tx1"/>
                </a:solidFill>
                <a:uLnTx/>
                <a:uFillTx/>
                <a:latin typeface="+mn-lt"/>
                <a:ea typeface="+mn-ea"/>
                <a:cs typeface="+mn-cs"/>
              </a:rPr>
              <a:t>Lei de criação dos Bancos Múltiplos de 1988</a:t>
            </a:r>
            <a:endParaRPr kumimoji="0" lang="pt-BR" sz="2800" i="0" u="none" strike="noStrike" kern="1200" cap="none" spc="0" normalizeH="0" baseline="0" noProof="0" dirty="0">
              <a:ln>
                <a:noFill/>
              </a:ln>
              <a:solidFill>
                <a:schemeClr val="tx1"/>
              </a:solidFill>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pt-BR" b="1" dirty="0" smtClean="0"/>
              <a:t>Conselho Monetário Nacional (CMN)</a:t>
            </a:r>
            <a:endParaRPr lang="en-US" b="1" dirty="0"/>
          </a:p>
        </p:txBody>
      </p:sp>
      <p:sp>
        <p:nvSpPr>
          <p:cNvPr id="4" name="Content Placeholder 3"/>
          <p:cNvSpPr>
            <a:spLocks noGrp="1"/>
          </p:cNvSpPr>
          <p:nvPr>
            <p:ph idx="1"/>
          </p:nvPr>
        </p:nvSpPr>
        <p:spPr>
          <a:xfrm>
            <a:off x="457200" y="1484784"/>
            <a:ext cx="8229600" cy="5040560"/>
          </a:xfrm>
        </p:spPr>
        <p:txBody>
          <a:bodyPr>
            <a:normAutofit fontScale="77500" lnSpcReduction="20000"/>
          </a:bodyPr>
          <a:lstStyle/>
          <a:p>
            <a:r>
              <a:rPr lang="pt-BR" dirty="0" smtClean="0"/>
              <a:t>Instituído pela Lei 4.595, de 31/12/1964</a:t>
            </a:r>
          </a:p>
          <a:p>
            <a:r>
              <a:rPr lang="pt-BR" dirty="0" smtClean="0"/>
              <a:t>Responsável por expedir diretrizes gerais para o bom funcionamento do SFN</a:t>
            </a:r>
          </a:p>
          <a:p>
            <a:r>
              <a:rPr lang="pt-BR" dirty="0" smtClean="0"/>
              <a:t>Integrantes: Ministro da Fazenda (Presidente), Ministro do Planejamento, </a:t>
            </a:r>
            <a:r>
              <a:rPr lang="pt-BR" dirty="0" smtClean="0"/>
              <a:t>Desenvolvimento </a:t>
            </a:r>
            <a:r>
              <a:rPr lang="pt-BR" dirty="0" smtClean="0"/>
              <a:t>e Gestão e Presidente do Bacen</a:t>
            </a:r>
          </a:p>
          <a:p>
            <a:r>
              <a:rPr lang="pt-BR" dirty="0" smtClean="0"/>
              <a:t>Principais funções: </a:t>
            </a:r>
          </a:p>
          <a:p>
            <a:pPr lvl="1"/>
            <a:r>
              <a:rPr lang="pt-BR" dirty="0" smtClean="0"/>
              <a:t>adaptar o volume dos meios de pagamento às reais necessidades da economia; </a:t>
            </a:r>
          </a:p>
          <a:p>
            <a:pPr lvl="1"/>
            <a:r>
              <a:rPr lang="pt-BR" dirty="0" smtClean="0"/>
              <a:t>regular o valor interno e externo da moeda e o equilíbrio do balanço de pagamentos; </a:t>
            </a:r>
          </a:p>
          <a:p>
            <a:pPr lvl="1"/>
            <a:r>
              <a:rPr lang="pt-BR" dirty="0" smtClean="0"/>
              <a:t>orientar a aplicação dos recursos das instituições financeiras; </a:t>
            </a:r>
          </a:p>
          <a:p>
            <a:pPr lvl="1"/>
            <a:r>
              <a:rPr lang="pt-BR" dirty="0" smtClean="0"/>
              <a:t>zelar pela liquidez e solvência das instituições financeiras; </a:t>
            </a:r>
          </a:p>
          <a:p>
            <a:pPr lvl="1"/>
            <a:r>
              <a:rPr lang="pt-BR" dirty="0" smtClean="0"/>
              <a:t>coordenar as políticas monetária, creditícia, orçamentária e da dívida pública interna e externa.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pt-BR" b="1" dirty="0" smtClean="0"/>
              <a:t>Banco Central do Brasil (Bacen) </a:t>
            </a:r>
            <a:endParaRPr lang="en-US" b="1" dirty="0"/>
          </a:p>
        </p:txBody>
      </p:sp>
      <p:sp>
        <p:nvSpPr>
          <p:cNvPr id="3" name="Content Placeholder 2"/>
          <p:cNvSpPr>
            <a:spLocks noGrp="1"/>
          </p:cNvSpPr>
          <p:nvPr>
            <p:ph idx="1"/>
          </p:nvPr>
        </p:nvSpPr>
        <p:spPr>
          <a:xfrm>
            <a:off x="457200" y="1340768"/>
            <a:ext cx="8229600" cy="5256584"/>
          </a:xfrm>
        </p:spPr>
        <p:txBody>
          <a:bodyPr>
            <a:normAutofit lnSpcReduction="10000"/>
          </a:bodyPr>
          <a:lstStyle/>
          <a:p>
            <a:r>
              <a:rPr lang="pt-BR" dirty="0" smtClean="0"/>
              <a:t>Instituído pela Lei 4.595, de 31/12/1964</a:t>
            </a:r>
          </a:p>
          <a:p>
            <a:r>
              <a:rPr lang="pt-BR" dirty="0" smtClean="0"/>
              <a:t>Vinculado ao Ministério da Fazenda</a:t>
            </a:r>
          </a:p>
          <a:p>
            <a:r>
              <a:rPr lang="pt-BR" dirty="0" smtClean="0"/>
              <a:t>Principal executor das orientações do CMN e responsável por garantir o poder de compra da moeda nacional</a:t>
            </a:r>
          </a:p>
          <a:p>
            <a:r>
              <a:rPr lang="pt-BR" dirty="0" smtClean="0"/>
              <a:t>Objetivos: </a:t>
            </a:r>
          </a:p>
          <a:p>
            <a:pPr lvl="1"/>
            <a:r>
              <a:rPr lang="pt-BR" dirty="0" smtClean="0"/>
              <a:t>zelar pela adequada liquidez da economia; </a:t>
            </a:r>
          </a:p>
          <a:p>
            <a:pPr lvl="1"/>
            <a:r>
              <a:rPr lang="pt-BR" dirty="0" smtClean="0"/>
              <a:t>manter as reservas internacionais em nível adequado; </a:t>
            </a:r>
          </a:p>
          <a:p>
            <a:pPr lvl="1"/>
            <a:r>
              <a:rPr lang="pt-BR" dirty="0" smtClean="0"/>
              <a:t>zelar pela estabilidade do sistema financeiro.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pt-BR" b="1" dirty="0" smtClean="0"/>
              <a:t>As funções do Banco Central</a:t>
            </a:r>
            <a:endParaRPr lang="en-US" b="1" dirty="0"/>
          </a:p>
        </p:txBody>
      </p:sp>
      <p:graphicFrame>
        <p:nvGraphicFramePr>
          <p:cNvPr id="4" name="Content Placeholder 3"/>
          <p:cNvGraphicFramePr>
            <a:graphicFrameLocks noGrp="1"/>
          </p:cNvGraphicFramePr>
          <p:nvPr>
            <p:ph idx="1"/>
          </p:nvPr>
        </p:nvGraphicFramePr>
        <p:xfrm>
          <a:off x="457200" y="1412776"/>
          <a:ext cx="8363272"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Banco do governo</a:t>
            </a:r>
            <a:endParaRPr lang="en-US" b="1" dirty="0"/>
          </a:p>
        </p:txBody>
      </p:sp>
      <p:sp>
        <p:nvSpPr>
          <p:cNvPr id="4" name="TextBox 3"/>
          <p:cNvSpPr txBox="1"/>
          <p:nvPr/>
        </p:nvSpPr>
        <p:spPr>
          <a:xfrm>
            <a:off x="1621938" y="2924944"/>
            <a:ext cx="627095" cy="584775"/>
          </a:xfrm>
          <a:prstGeom prst="rect">
            <a:avLst/>
          </a:prstGeom>
          <a:noFill/>
        </p:spPr>
        <p:txBody>
          <a:bodyPr wrap="none" rtlCol="0">
            <a:spAutoFit/>
          </a:bodyPr>
          <a:lstStyle/>
          <a:p>
            <a:r>
              <a:rPr lang="pt-BR" sz="3200" dirty="0" smtClean="0"/>
              <a:t>BC</a:t>
            </a:r>
            <a:endParaRPr lang="en-US" sz="3200" dirty="0"/>
          </a:p>
        </p:txBody>
      </p:sp>
      <p:sp>
        <p:nvSpPr>
          <p:cNvPr id="5" name="TextBox 4"/>
          <p:cNvSpPr txBox="1"/>
          <p:nvPr/>
        </p:nvSpPr>
        <p:spPr>
          <a:xfrm>
            <a:off x="5726394" y="2852936"/>
            <a:ext cx="1619931" cy="584775"/>
          </a:xfrm>
          <a:prstGeom prst="rect">
            <a:avLst/>
          </a:prstGeom>
          <a:noFill/>
        </p:spPr>
        <p:txBody>
          <a:bodyPr wrap="none" rtlCol="0">
            <a:spAutoFit/>
          </a:bodyPr>
          <a:lstStyle/>
          <a:p>
            <a:r>
              <a:rPr lang="pt-BR" sz="3200" dirty="0" smtClean="0"/>
              <a:t>Governo</a:t>
            </a:r>
            <a:endParaRPr lang="en-US" sz="3200" dirty="0"/>
          </a:p>
        </p:txBody>
      </p:sp>
      <p:sp>
        <p:nvSpPr>
          <p:cNvPr id="7" name="Rectangle 6"/>
          <p:cNvSpPr/>
          <p:nvPr/>
        </p:nvSpPr>
        <p:spPr>
          <a:xfrm>
            <a:off x="1907704" y="3933056"/>
            <a:ext cx="4572000" cy="707886"/>
          </a:xfrm>
          <a:prstGeom prst="rect">
            <a:avLst/>
          </a:prstGeom>
        </p:spPr>
        <p:txBody>
          <a:bodyPr>
            <a:spAutoFit/>
          </a:bodyPr>
          <a:lstStyle/>
          <a:p>
            <a:pPr algn="ctr"/>
            <a:r>
              <a:rPr lang="pt-BR" sz="2000" dirty="0" smtClean="0"/>
              <a:t>empréstimos (títulos da dívida pública federal) </a:t>
            </a:r>
            <a:endParaRPr lang="en-US" sz="2000" dirty="0"/>
          </a:p>
        </p:txBody>
      </p:sp>
      <p:sp>
        <p:nvSpPr>
          <p:cNvPr id="8" name="Rectangle 7"/>
          <p:cNvSpPr/>
          <p:nvPr/>
        </p:nvSpPr>
        <p:spPr>
          <a:xfrm>
            <a:off x="1907704" y="1772816"/>
            <a:ext cx="4572000" cy="707886"/>
          </a:xfrm>
          <a:prstGeom prst="rect">
            <a:avLst/>
          </a:prstGeom>
        </p:spPr>
        <p:txBody>
          <a:bodyPr>
            <a:spAutoFit/>
          </a:bodyPr>
          <a:lstStyle/>
          <a:p>
            <a:pPr algn="ctr"/>
            <a:r>
              <a:rPr lang="pt-BR" sz="2000" dirty="0" smtClean="0"/>
              <a:t>deposita os recursos que arrecada </a:t>
            </a:r>
          </a:p>
          <a:p>
            <a:pPr algn="ctr"/>
            <a:r>
              <a:rPr lang="pt-BR" sz="2000" dirty="0" smtClean="0"/>
              <a:t>(impostos, taxas e contribuições)</a:t>
            </a:r>
            <a:endParaRPr lang="en-US" sz="2000" dirty="0"/>
          </a:p>
        </p:txBody>
      </p:sp>
      <p:cxnSp>
        <p:nvCxnSpPr>
          <p:cNvPr id="10" name="Elbow Connector 9"/>
          <p:cNvCxnSpPr>
            <a:stCxn id="5" idx="0"/>
            <a:endCxn id="4" idx="0"/>
          </p:cNvCxnSpPr>
          <p:nvPr/>
        </p:nvCxnSpPr>
        <p:spPr>
          <a:xfrm rot="16200000" flipH="1" flipV="1">
            <a:off x="4199919" y="588503"/>
            <a:ext cx="72008" cy="4600874"/>
          </a:xfrm>
          <a:prstGeom prst="bentConnector3">
            <a:avLst>
              <a:gd name="adj1" fmla="val -31746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4" idx="2"/>
            <a:endCxn id="5" idx="2"/>
          </p:cNvCxnSpPr>
          <p:nvPr/>
        </p:nvCxnSpPr>
        <p:spPr>
          <a:xfrm rot="5400000" flipH="1" flipV="1">
            <a:off x="4199919" y="1173278"/>
            <a:ext cx="72008" cy="4600874"/>
          </a:xfrm>
          <a:prstGeom prst="bentConnector3">
            <a:avLst>
              <a:gd name="adj1" fmla="val -317465"/>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23928" y="2564904"/>
            <a:ext cx="444352" cy="400110"/>
          </a:xfrm>
          <a:prstGeom prst="rect">
            <a:avLst/>
          </a:prstGeom>
          <a:noFill/>
        </p:spPr>
        <p:txBody>
          <a:bodyPr wrap="none" rtlCol="0">
            <a:spAutoFit/>
          </a:bodyPr>
          <a:lstStyle/>
          <a:p>
            <a:r>
              <a:rPr lang="pt-BR" sz="2000" dirty="0" smtClean="0"/>
              <a:t>$$</a:t>
            </a:r>
            <a:endParaRPr lang="en-US" sz="2000" dirty="0"/>
          </a:p>
        </p:txBody>
      </p:sp>
      <p:sp>
        <p:nvSpPr>
          <p:cNvPr id="14" name="TextBox 13"/>
          <p:cNvSpPr txBox="1"/>
          <p:nvPr/>
        </p:nvSpPr>
        <p:spPr>
          <a:xfrm>
            <a:off x="3937272" y="3347700"/>
            <a:ext cx="444352" cy="400110"/>
          </a:xfrm>
          <a:prstGeom prst="rect">
            <a:avLst/>
          </a:prstGeom>
          <a:noFill/>
        </p:spPr>
        <p:txBody>
          <a:bodyPr wrap="none" rtlCol="0">
            <a:spAutoFit/>
          </a:bodyPr>
          <a:lstStyle/>
          <a:p>
            <a:r>
              <a:rPr lang="pt-BR" sz="2000" dirty="0" smtClean="0"/>
              <a:t>$$</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pt-BR" b="1" dirty="0" smtClean="0"/>
              <a:t>Banco Central do Brasil (Bacen) </a:t>
            </a:r>
            <a:endParaRPr lang="en-US" b="1" dirty="0"/>
          </a:p>
        </p:txBody>
      </p:sp>
      <p:sp>
        <p:nvSpPr>
          <p:cNvPr id="3" name="Content Placeholder 2"/>
          <p:cNvSpPr>
            <a:spLocks noGrp="1"/>
          </p:cNvSpPr>
          <p:nvPr>
            <p:ph idx="1"/>
          </p:nvPr>
        </p:nvSpPr>
        <p:spPr>
          <a:xfrm>
            <a:off x="457200" y="1340768"/>
            <a:ext cx="8229600" cy="5256584"/>
          </a:xfrm>
        </p:spPr>
        <p:txBody>
          <a:bodyPr>
            <a:normAutofit lnSpcReduction="10000"/>
          </a:bodyPr>
          <a:lstStyle/>
          <a:p>
            <a:r>
              <a:rPr lang="pt-BR" dirty="0" smtClean="0"/>
              <a:t>Instituído pela Lei 4.595, de 31/12/1964</a:t>
            </a:r>
          </a:p>
          <a:p>
            <a:r>
              <a:rPr lang="pt-BR" dirty="0" smtClean="0"/>
              <a:t>Vinculado ao Ministério da Fazenda</a:t>
            </a:r>
          </a:p>
          <a:p>
            <a:r>
              <a:rPr lang="pt-BR" dirty="0" smtClean="0"/>
              <a:t>Principal executor das orientações do CMN e responsável por garantir o poder de compra da moeda nacional</a:t>
            </a:r>
          </a:p>
          <a:p>
            <a:r>
              <a:rPr lang="pt-BR" dirty="0" smtClean="0"/>
              <a:t>Objetivos: </a:t>
            </a:r>
          </a:p>
          <a:p>
            <a:pPr lvl="1"/>
            <a:r>
              <a:rPr lang="pt-BR" dirty="0" smtClean="0"/>
              <a:t>zelar pela adequada liquidez da economia; </a:t>
            </a:r>
          </a:p>
          <a:p>
            <a:pPr lvl="1"/>
            <a:r>
              <a:rPr lang="pt-BR" dirty="0" smtClean="0"/>
              <a:t>manter as reservas internacionais em nível adequado; </a:t>
            </a:r>
          </a:p>
          <a:p>
            <a:pPr lvl="1"/>
            <a:r>
              <a:rPr lang="pt-BR" dirty="0" smtClean="0"/>
              <a:t>zelar pela estabilidade do sistema financeiro. </a:t>
            </a:r>
          </a:p>
        </p:txBody>
      </p:sp>
    </p:spTree>
    <p:extLst>
      <p:ext uri="{BB962C8B-B14F-4D97-AF65-F5344CB8AC3E}">
        <p14:creationId xmlns:p14="http://schemas.microsoft.com/office/powerpoint/2010/main" val="1133896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 site do Banco Central....</a:t>
            </a: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b="1" dirty="0" smtClean="0"/>
              <a:t>1. O que é o Banco Central</a:t>
            </a:r>
            <a:r>
              <a:rPr lang="pt-BR" b="1" dirty="0"/>
              <a:t>?</a:t>
            </a:r>
            <a:endParaRPr lang="pt-BR" dirty="0"/>
          </a:p>
          <a:p>
            <a:r>
              <a:rPr lang="pt-BR" dirty="0" smtClean="0"/>
              <a:t>O Banco Central do Brasil, criado pela </a:t>
            </a:r>
            <a:r>
              <a:rPr lang="pt-BR" dirty="0" smtClean="0">
                <a:hlinkClick r:id="rId2"/>
              </a:rPr>
              <a:t>Lei4.595</a:t>
            </a:r>
            <a:r>
              <a:rPr lang="pt-BR" dirty="0"/>
              <a:t>, de 31.12.1964, é uma autarquia federal, vinculada ao Ministério da Fazenda, que tem por missão assegurar a estabilidade do poder de compra da moeda e um sistema financeiro sólido e eficiente.</a:t>
            </a:r>
          </a:p>
          <a:p>
            <a:pPr marL="0" indent="0">
              <a:buNone/>
            </a:pPr>
            <a:r>
              <a:rPr lang="pt-BR" b="1" dirty="0"/>
              <a:t>2. O que faz o Banco Central?</a:t>
            </a:r>
            <a:endParaRPr lang="pt-BR" dirty="0"/>
          </a:p>
          <a:p>
            <a:r>
              <a:rPr lang="pt-BR" dirty="0"/>
              <a:t>Entre as principais atribuições do Banco Central destacam-se a condução das políticas monetária, cambial, de crédito e de relações financeiras com o exterior; a regulação e a supervisão do Sistema Financeiro Nacional (SFN) e a administração do sistema de pagamentos e do meio circulante.</a:t>
            </a:r>
          </a:p>
          <a:p>
            <a:r>
              <a:rPr lang="pt-BR" dirty="0"/>
              <a:t>O Banco Central do Brasil atua também como Secretaria-Executiva do Conselho Monetário Nacional (CMN) e torna públicas as Resoluções do CMN.</a:t>
            </a:r>
          </a:p>
          <a:p>
            <a:endParaRPr lang="pt-BR" dirty="0"/>
          </a:p>
        </p:txBody>
      </p:sp>
      <p:sp>
        <p:nvSpPr>
          <p:cNvPr id="4" name="CaixaDeTexto 3"/>
          <p:cNvSpPr txBox="1"/>
          <p:nvPr/>
        </p:nvSpPr>
        <p:spPr>
          <a:xfrm>
            <a:off x="827584" y="6021288"/>
            <a:ext cx="7416824" cy="523220"/>
          </a:xfrm>
          <a:prstGeom prst="rect">
            <a:avLst/>
          </a:prstGeom>
          <a:noFill/>
        </p:spPr>
        <p:txBody>
          <a:bodyPr wrap="square" rtlCol="0">
            <a:spAutoFit/>
          </a:bodyPr>
          <a:lstStyle/>
          <a:p>
            <a:pPr algn="ctr"/>
            <a:r>
              <a:rPr lang="pt-BR" sz="2800" b="1" dirty="0" smtClean="0">
                <a:solidFill>
                  <a:srgbClr val="FF0000"/>
                </a:solidFill>
              </a:rPr>
              <a:t>O Banco Central deve ser independente?</a:t>
            </a:r>
            <a:endParaRPr lang="pt-BR" sz="2800" b="1" dirty="0">
              <a:solidFill>
                <a:srgbClr val="FF0000"/>
              </a:solidFill>
            </a:endParaRPr>
          </a:p>
        </p:txBody>
      </p:sp>
    </p:spTree>
    <p:extLst>
      <p:ext uri="{BB962C8B-B14F-4D97-AF65-F5344CB8AC3E}">
        <p14:creationId xmlns:p14="http://schemas.microsoft.com/office/powerpoint/2010/main" val="6001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 independência do </a:t>
            </a:r>
            <a:r>
              <a:rPr lang="pt-BR" dirty="0"/>
              <a:t>Banco </a:t>
            </a:r>
            <a:r>
              <a:rPr lang="pt-BR" dirty="0" smtClean="0"/>
              <a:t>Central...</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a:t>independência operacional, </a:t>
            </a:r>
            <a:endParaRPr lang="pt-BR" dirty="0" smtClean="0"/>
          </a:p>
          <a:p>
            <a:pPr lvl="1"/>
            <a:r>
              <a:rPr lang="pt-BR" dirty="0"/>
              <a:t>Dos 27 bancos centrais que adotam o regime de metas no mundo (incluindo o Brasil), todos eles têm independência </a:t>
            </a:r>
            <a:r>
              <a:rPr lang="pt-BR" dirty="0" smtClean="0"/>
              <a:t>operacional</a:t>
            </a:r>
          </a:p>
          <a:p>
            <a:r>
              <a:rPr lang="pt-BR" dirty="0" smtClean="0"/>
              <a:t>independência </a:t>
            </a:r>
            <a:r>
              <a:rPr lang="pt-BR" dirty="0"/>
              <a:t>de </a:t>
            </a:r>
            <a:r>
              <a:rPr lang="pt-BR" dirty="0" smtClean="0"/>
              <a:t>objetivos</a:t>
            </a:r>
          </a:p>
          <a:p>
            <a:pPr lvl="1"/>
            <a:r>
              <a:rPr lang="pt-BR" dirty="0" smtClean="0"/>
              <a:t>Dos 27 bancos centrais, em </a:t>
            </a:r>
            <a:r>
              <a:rPr lang="pt-BR" dirty="0"/>
              <a:t>15 </a:t>
            </a:r>
            <a:r>
              <a:rPr lang="pt-BR" dirty="0" smtClean="0"/>
              <a:t>(incluindo o Brasil) o </a:t>
            </a:r>
            <a:r>
              <a:rPr lang="pt-BR" dirty="0"/>
              <a:t>governo e o banco central definem a meta de inflação em conjunto</a:t>
            </a:r>
            <a:r>
              <a:rPr lang="pt-BR" dirty="0" smtClean="0"/>
              <a:t> </a:t>
            </a:r>
          </a:p>
          <a:p>
            <a:r>
              <a:rPr lang="pt-BR" dirty="0" smtClean="0"/>
              <a:t>independência de autonomia estatutária</a:t>
            </a:r>
          </a:p>
          <a:p>
            <a:pPr lvl="1"/>
            <a:r>
              <a:rPr lang="pt-BR" dirty="0" smtClean="0"/>
              <a:t>O </a:t>
            </a:r>
            <a:r>
              <a:rPr lang="pt-BR" dirty="0"/>
              <a:t>Brasil é a exceção à regra geral, assim sendo o único país onde os membros da diretoria e do Presidente do Banco Central não tem mandatos fixos. Assim, de todos os países que seguem o regime de metas, só no Brasil o Presidente da República pode demitir toda a equipe quando for de seu entendimento fazê-lo.</a:t>
            </a:r>
          </a:p>
        </p:txBody>
      </p:sp>
      <p:sp>
        <p:nvSpPr>
          <p:cNvPr id="4" name="Retângulo 3"/>
          <p:cNvSpPr/>
          <p:nvPr/>
        </p:nvSpPr>
        <p:spPr>
          <a:xfrm rot="20125550">
            <a:off x="768183" y="5941496"/>
            <a:ext cx="1417376" cy="369332"/>
          </a:xfrm>
          <a:prstGeom prst="rect">
            <a:avLst/>
          </a:prstGeom>
          <a:solidFill>
            <a:srgbClr val="FFC000"/>
          </a:solidFill>
        </p:spPr>
        <p:txBody>
          <a:bodyPr wrap="none">
            <a:spAutoFit/>
          </a:bodyPr>
          <a:lstStyle/>
          <a:p>
            <a:r>
              <a:rPr lang="pt-BR" dirty="0" smtClean="0"/>
              <a:t> </a:t>
            </a:r>
            <a:r>
              <a:rPr lang="pt-BR" dirty="0">
                <a:hlinkClick r:id="rId2"/>
              </a:rPr>
              <a:t>PLP </a:t>
            </a:r>
            <a:r>
              <a:rPr lang="pt-BR" dirty="0" smtClean="0">
                <a:hlinkClick r:id="rId2"/>
              </a:rPr>
              <a:t>19/2019</a:t>
            </a:r>
            <a:endParaRPr lang="pt-BR" dirty="0"/>
          </a:p>
        </p:txBody>
      </p:sp>
    </p:spTree>
    <p:extLst>
      <p:ext uri="{BB962C8B-B14F-4D97-AF65-F5344CB8AC3E}">
        <p14:creationId xmlns:p14="http://schemas.microsoft.com/office/powerpoint/2010/main" val="4873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Instrumentos Financeiros</a:t>
            </a:r>
            <a:endParaRPr lang="en-US" b="1"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pt-BR" b="1" dirty="0" smtClean="0"/>
              <a:t>Títulos de propriedade</a:t>
            </a:r>
            <a:r>
              <a:rPr lang="pt-BR" dirty="0" smtClean="0"/>
              <a:t>: são representativos de um ativo real, ou seja, através dos quais seus detentores participam da propriedade de seu uso</a:t>
            </a:r>
          </a:p>
          <a:p>
            <a:pPr lvl="1"/>
            <a:r>
              <a:rPr lang="pt-BR" dirty="0" smtClean="0"/>
              <a:t>Ações (títulos de renda variável)</a:t>
            </a:r>
          </a:p>
          <a:p>
            <a:pPr lvl="1"/>
            <a:endParaRPr lang="pt-BR" dirty="0" smtClean="0"/>
          </a:p>
          <a:p>
            <a:pPr marL="514350" indent="-514350">
              <a:buFont typeface="+mj-lt"/>
              <a:buAutoNum type="arabicPeriod"/>
            </a:pPr>
            <a:r>
              <a:rPr lang="pt-BR" b="1" dirty="0" smtClean="0"/>
              <a:t>Títulos de dívida</a:t>
            </a:r>
            <a:r>
              <a:rPr lang="pt-BR" dirty="0" smtClean="0"/>
              <a:t>: representam uma dívida para quem os emite</a:t>
            </a:r>
          </a:p>
          <a:p>
            <a:pPr lvl="1"/>
            <a:r>
              <a:rPr lang="pt-BR" dirty="0" smtClean="0"/>
              <a:t>Empresas: debêntures, notas promissórias etc.</a:t>
            </a:r>
          </a:p>
          <a:p>
            <a:pPr lvl="1"/>
            <a:r>
              <a:rPr lang="pt-BR" dirty="0" smtClean="0"/>
              <a:t>Bancos: títulos de renda fixa (CDBs, letras de câmbio)</a:t>
            </a:r>
          </a:p>
          <a:p>
            <a:pPr lvl="1"/>
            <a:r>
              <a:rPr lang="pt-BR" dirty="0" smtClean="0"/>
              <a:t>Governos: títulos da dívida pública (também de renda fixa)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Argumento favorável</a:t>
            </a:r>
            <a:endParaRPr lang="pt-BR" dirty="0"/>
          </a:p>
        </p:txBody>
      </p:sp>
      <p:sp>
        <p:nvSpPr>
          <p:cNvPr id="3" name="Espaço Reservado para Conteúdo 2"/>
          <p:cNvSpPr>
            <a:spLocks noGrp="1"/>
          </p:cNvSpPr>
          <p:nvPr>
            <p:ph idx="1"/>
          </p:nvPr>
        </p:nvSpPr>
        <p:spPr/>
        <p:txBody>
          <a:bodyPr>
            <a:normAutofit lnSpcReduction="10000"/>
          </a:bodyPr>
          <a:lstStyle/>
          <a:p>
            <a:pPr fontAlgn="base"/>
            <a:r>
              <a:rPr lang="pt-BR" dirty="0" smtClean="0"/>
              <a:t>É </a:t>
            </a:r>
            <a:r>
              <a:rPr lang="pt-BR" dirty="0"/>
              <a:t>necessário a existência de um órgão crível separado do governo para assegurar a estabilidade monetária, para que as decisões não sejam fundamentadas por interesses de curto prazo, ou melhor dizendo, eleitorais. Por exemplo, se o governo é responsável também pela emissão de moedas, é possível que financie suas obras simplesmente emitindo moedas, o que causa um grande descontrole inflacionário. </a:t>
            </a:r>
            <a:r>
              <a:rPr lang="pt-BR" dirty="0" smtClean="0"/>
              <a:t>(exemplo: JK)</a:t>
            </a:r>
          </a:p>
        </p:txBody>
      </p:sp>
    </p:spTree>
    <p:extLst>
      <p:ext uri="{BB962C8B-B14F-4D97-AF65-F5344CB8AC3E}">
        <p14:creationId xmlns:p14="http://schemas.microsoft.com/office/powerpoint/2010/main" val="2619278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Argumento favorável</a:t>
            </a:r>
            <a:endParaRPr lang="pt-BR" dirty="0"/>
          </a:p>
        </p:txBody>
      </p:sp>
      <p:sp>
        <p:nvSpPr>
          <p:cNvPr id="3" name="Espaço Reservado para Conteúdo 2"/>
          <p:cNvSpPr>
            <a:spLocks noGrp="1"/>
          </p:cNvSpPr>
          <p:nvPr>
            <p:ph idx="1"/>
          </p:nvPr>
        </p:nvSpPr>
        <p:spPr>
          <a:xfrm>
            <a:off x="160020" y="1228873"/>
            <a:ext cx="8823960" cy="4072335"/>
          </a:xfrm>
        </p:spPr>
        <p:txBody>
          <a:bodyPr>
            <a:noAutofit/>
          </a:bodyPr>
          <a:lstStyle/>
          <a:p>
            <a:pPr fontAlgn="base"/>
            <a:r>
              <a:rPr lang="pt-BR" sz="2000" dirty="0"/>
              <a:t>Mais precisamente, a história desta lógica se inicia quando Kydland e Prescott (1977) e Barro e Gordon (1983) propuseram que o governo tem sempre um incentivo a causar “inflações surpresa”, que geram alguns benefícios no curto prazo, mas que geram consequências piores no longo prazo. No entanto, como esse governo não estará ali no longo prazo para assumir as consequências, por que não fazer? Em outras palavras, segundo os autores, os governos sofrem de “viés inflacionário”. Isto, assumindo que as pessoas (ou agentes) têm expectativas racionais, ou seja, tomam decisões considerando não apenas os fatores passados, mas suas expectativas futuras, utilizando assim todas as informações possíveis disponíveis.</a:t>
            </a:r>
          </a:p>
          <a:p>
            <a:pPr fontAlgn="base"/>
            <a:r>
              <a:rPr lang="pt-BR" sz="2000" dirty="0"/>
              <a:t>Mais concretamente, e de maneira bem resumida (a teoria é densa), o principal benefício que os governos adquirem no curto prazo, segundo os autores, é um súbito aumento da atividade econômica e a possibilidade da diminuição da taxa de desemprego para abaixo da taxa natural. No entanto, como não existe almoço grátis, no longo prazo a situação se inverte, há um custo para o bem-estar social, pois a taxa de desemprego assim como a inflação, tornam a aumentar. Isso fere a reputação da autoridade monetária. Qualquer semelhança com os últimos acontecimentos não é mera coincidência.</a:t>
            </a:r>
          </a:p>
          <a:p>
            <a:endParaRPr lang="pt-BR" sz="2000" dirty="0"/>
          </a:p>
        </p:txBody>
      </p:sp>
    </p:spTree>
    <p:extLst>
      <p:ext uri="{BB962C8B-B14F-4D97-AF65-F5344CB8AC3E}">
        <p14:creationId xmlns:p14="http://schemas.microsoft.com/office/powerpoint/2010/main" val="4006267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091" y="1482090"/>
            <a:ext cx="9141676" cy="3901440"/>
          </a:xfrm>
          <a:prstGeom prst="rect">
            <a:avLst/>
          </a:prstGeom>
        </p:spPr>
      </p:pic>
    </p:spTree>
    <p:extLst>
      <p:ext uri="{BB962C8B-B14F-4D97-AF65-F5344CB8AC3E}">
        <p14:creationId xmlns:p14="http://schemas.microsoft.com/office/powerpoint/2010/main" val="2844585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03697" y="889397"/>
            <a:ext cx="7136606" cy="5079206"/>
          </a:xfrm>
          <a:prstGeom prst="rect">
            <a:avLst/>
          </a:prstGeom>
        </p:spPr>
      </p:pic>
    </p:spTree>
    <p:extLst>
      <p:ext uri="{BB962C8B-B14F-4D97-AF65-F5344CB8AC3E}">
        <p14:creationId xmlns:p14="http://schemas.microsoft.com/office/powerpoint/2010/main" val="2781768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906780" y="846219"/>
            <a:ext cx="7314786" cy="5154532"/>
          </a:xfrm>
          <a:prstGeom prst="rect">
            <a:avLst/>
          </a:prstGeom>
        </p:spPr>
      </p:pic>
    </p:spTree>
    <p:extLst>
      <p:ext uri="{BB962C8B-B14F-4D97-AF65-F5344CB8AC3E}">
        <p14:creationId xmlns:p14="http://schemas.microsoft.com/office/powerpoint/2010/main" val="4045356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07244" y="939403"/>
            <a:ext cx="7529513" cy="4979194"/>
          </a:xfrm>
          <a:prstGeom prst="rect">
            <a:avLst/>
          </a:prstGeom>
        </p:spPr>
      </p:pic>
    </p:spTree>
    <p:extLst>
      <p:ext uri="{BB962C8B-B14F-4D97-AF65-F5344CB8AC3E}">
        <p14:creationId xmlns:p14="http://schemas.microsoft.com/office/powerpoint/2010/main" val="4109247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53666" y="942975"/>
            <a:ext cx="7636669" cy="4972050"/>
          </a:xfrm>
          <a:prstGeom prst="rect">
            <a:avLst/>
          </a:prstGeom>
        </p:spPr>
      </p:pic>
    </p:spTree>
    <p:extLst>
      <p:ext uri="{BB962C8B-B14F-4D97-AF65-F5344CB8AC3E}">
        <p14:creationId xmlns:p14="http://schemas.microsoft.com/office/powerpoint/2010/main" val="1684621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32247" y="946547"/>
            <a:ext cx="7479506" cy="4964906"/>
          </a:xfrm>
          <a:prstGeom prst="rect">
            <a:avLst/>
          </a:prstGeom>
        </p:spPr>
      </p:pic>
    </p:spTree>
    <p:extLst>
      <p:ext uri="{BB962C8B-B14F-4D97-AF65-F5344CB8AC3E}">
        <p14:creationId xmlns:p14="http://schemas.microsoft.com/office/powerpoint/2010/main" val="3771459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760810" y="939403"/>
            <a:ext cx="7622381" cy="4979194"/>
          </a:xfrm>
          <a:prstGeom prst="rect">
            <a:avLst/>
          </a:prstGeom>
        </p:spPr>
      </p:pic>
    </p:spTree>
    <p:extLst>
      <p:ext uri="{BB962C8B-B14F-4D97-AF65-F5344CB8AC3E}">
        <p14:creationId xmlns:p14="http://schemas.microsoft.com/office/powerpoint/2010/main" val="1044947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pt-BR" b="1" dirty="0" smtClean="0"/>
              <a:t>Comissão de Valores Mobiliários (CVM)</a:t>
            </a:r>
            <a:endParaRPr lang="en-US" b="1" dirty="0"/>
          </a:p>
        </p:txBody>
      </p:sp>
      <p:sp>
        <p:nvSpPr>
          <p:cNvPr id="3" name="Content Placeholder 2"/>
          <p:cNvSpPr>
            <a:spLocks noGrp="1"/>
          </p:cNvSpPr>
          <p:nvPr>
            <p:ph idx="1"/>
          </p:nvPr>
        </p:nvSpPr>
        <p:spPr>
          <a:xfrm>
            <a:off x="457200" y="1700808"/>
            <a:ext cx="8229600" cy="4896544"/>
          </a:xfrm>
        </p:spPr>
        <p:txBody>
          <a:bodyPr>
            <a:normAutofit fontScale="70000" lnSpcReduction="20000"/>
          </a:bodyPr>
          <a:lstStyle/>
          <a:p>
            <a:r>
              <a:rPr lang="pt-BR" dirty="0" smtClean="0"/>
              <a:t>Instituída pela Lei 6.385, de 7/12/1976</a:t>
            </a:r>
          </a:p>
          <a:p>
            <a:r>
              <a:rPr lang="pt-BR" dirty="0" smtClean="0"/>
              <a:t>Vinculado ao Ministério da Fazenda</a:t>
            </a:r>
          </a:p>
          <a:p>
            <a:r>
              <a:rPr lang="pt-BR" dirty="0" smtClean="0"/>
              <a:t>Responsabilidades: regulamentar, desenvolver, controlar e fiscalizar o mercado de valores mobiliários do país. </a:t>
            </a:r>
          </a:p>
          <a:p>
            <a:r>
              <a:rPr lang="pt-BR" dirty="0" smtClean="0"/>
              <a:t>Principais funções: </a:t>
            </a:r>
          </a:p>
          <a:p>
            <a:pPr lvl="1"/>
            <a:r>
              <a:rPr lang="pt-BR" dirty="0" smtClean="0"/>
              <a:t>assegurar o funcionamento eficiente dos mercados de bolsa e balcão; </a:t>
            </a:r>
          </a:p>
          <a:p>
            <a:pPr lvl="1"/>
            <a:r>
              <a:rPr lang="pt-BR" dirty="0" smtClean="0"/>
              <a:t>proteger os titulares de valores mobiliários; </a:t>
            </a:r>
          </a:p>
          <a:p>
            <a:pPr lvl="1"/>
            <a:r>
              <a:rPr lang="pt-BR" dirty="0" smtClean="0"/>
              <a:t>evitar ou coibir fraude ou manipulação no mercado; </a:t>
            </a:r>
          </a:p>
          <a:p>
            <a:pPr lvl="1"/>
            <a:r>
              <a:rPr lang="pt-BR" dirty="0" smtClean="0"/>
              <a:t>assegurar o acesso do público a informações sobre valores mobiliários negociados e sobre as companhias que os tenham emitido; </a:t>
            </a:r>
          </a:p>
          <a:p>
            <a:pPr lvl="1"/>
            <a:r>
              <a:rPr lang="pt-BR" dirty="0" smtClean="0"/>
              <a:t>estimular a aplicação de recursos em ações do capital social das companhias abertas; </a:t>
            </a:r>
          </a:p>
          <a:p>
            <a:pPr lvl="1"/>
            <a:r>
              <a:rPr lang="pt-BR" dirty="0" smtClean="0"/>
              <a:t>promover a expansão e o funcionamento eficiente do mercado de ações.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13792"/>
            <a:ext cx="8229600" cy="1143000"/>
          </a:xfrm>
        </p:spPr>
        <p:txBody>
          <a:bodyPr>
            <a:normAutofit fontScale="90000"/>
          </a:bodyPr>
          <a:lstStyle/>
          <a:p>
            <a:r>
              <a:rPr lang="pt-BR" b="1" dirty="0" smtClean="0"/>
              <a:t>Intermediação/Mercado Financeiro</a:t>
            </a:r>
            <a:endParaRPr lang="en-US" b="1" dirty="0"/>
          </a:p>
        </p:txBody>
      </p:sp>
      <p:sp>
        <p:nvSpPr>
          <p:cNvPr id="4" name="TextBox 3"/>
          <p:cNvSpPr txBox="1"/>
          <p:nvPr/>
        </p:nvSpPr>
        <p:spPr>
          <a:xfrm>
            <a:off x="323528" y="3356992"/>
            <a:ext cx="1812227" cy="954107"/>
          </a:xfrm>
          <a:prstGeom prst="rect">
            <a:avLst/>
          </a:prstGeom>
          <a:solidFill>
            <a:schemeClr val="accent2">
              <a:lumMod val="60000"/>
              <a:lumOff val="40000"/>
            </a:schemeClr>
          </a:solidFill>
          <a:ln>
            <a:solidFill>
              <a:schemeClr val="tx1"/>
            </a:solidFill>
          </a:ln>
        </p:spPr>
        <p:txBody>
          <a:bodyPr wrap="none" rtlCol="0">
            <a:spAutoFit/>
          </a:bodyPr>
          <a:lstStyle/>
          <a:p>
            <a:pPr algn="ctr"/>
            <a:r>
              <a:rPr lang="pt-BR" sz="2800" dirty="0" smtClean="0"/>
              <a:t>Unidades </a:t>
            </a:r>
          </a:p>
          <a:p>
            <a:pPr algn="ctr"/>
            <a:r>
              <a:rPr lang="pt-BR" sz="2800" dirty="0" smtClean="0"/>
              <a:t>Deficitárias</a:t>
            </a:r>
            <a:endParaRPr lang="en-US" sz="2800" dirty="0"/>
          </a:p>
        </p:txBody>
      </p:sp>
      <p:cxnSp>
        <p:nvCxnSpPr>
          <p:cNvPr id="6" name="Straight Arrow Connector 5"/>
          <p:cNvCxnSpPr/>
          <p:nvPr/>
        </p:nvCxnSpPr>
        <p:spPr>
          <a:xfrm>
            <a:off x="2123728" y="3501008"/>
            <a:ext cx="13681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32370" y="3356992"/>
            <a:ext cx="1851211" cy="954107"/>
          </a:xfrm>
          <a:prstGeom prst="rect">
            <a:avLst/>
          </a:prstGeom>
          <a:solidFill>
            <a:schemeClr val="bg2">
              <a:lumMod val="90000"/>
            </a:schemeClr>
          </a:solidFill>
          <a:ln>
            <a:solidFill>
              <a:schemeClr val="tx1"/>
            </a:solidFill>
          </a:ln>
        </p:spPr>
        <p:txBody>
          <a:bodyPr wrap="none" rtlCol="0">
            <a:spAutoFit/>
          </a:bodyPr>
          <a:lstStyle/>
          <a:p>
            <a:pPr algn="ctr"/>
            <a:r>
              <a:rPr lang="pt-BR" sz="2800" dirty="0" smtClean="0"/>
              <a:t>Instituições</a:t>
            </a:r>
          </a:p>
          <a:p>
            <a:pPr algn="ctr"/>
            <a:r>
              <a:rPr lang="pt-BR" sz="2800" dirty="0" smtClean="0"/>
              <a:t>Financeiras</a:t>
            </a:r>
            <a:endParaRPr lang="en-US" sz="2800" dirty="0"/>
          </a:p>
        </p:txBody>
      </p:sp>
      <p:sp>
        <p:nvSpPr>
          <p:cNvPr id="8" name="TextBox 7"/>
          <p:cNvSpPr txBox="1"/>
          <p:nvPr/>
        </p:nvSpPr>
        <p:spPr>
          <a:xfrm>
            <a:off x="6724836" y="3356992"/>
            <a:ext cx="2239652" cy="954107"/>
          </a:xfrm>
          <a:prstGeom prst="rect">
            <a:avLst/>
          </a:prstGeom>
          <a:solidFill>
            <a:schemeClr val="tx2">
              <a:lumMod val="40000"/>
              <a:lumOff val="60000"/>
            </a:schemeClr>
          </a:solidFill>
          <a:ln>
            <a:solidFill>
              <a:schemeClr val="tx1"/>
            </a:solidFill>
          </a:ln>
        </p:spPr>
        <p:txBody>
          <a:bodyPr wrap="none" rtlCol="0">
            <a:spAutoFit/>
          </a:bodyPr>
          <a:lstStyle/>
          <a:p>
            <a:pPr algn="ctr"/>
            <a:r>
              <a:rPr lang="pt-BR" sz="2800" dirty="0" smtClean="0"/>
              <a:t>Unidades </a:t>
            </a:r>
          </a:p>
          <a:p>
            <a:pPr algn="ctr"/>
            <a:r>
              <a:rPr lang="pt-BR" sz="2800" dirty="0" smtClean="0"/>
              <a:t>Superavitárias</a:t>
            </a:r>
            <a:endParaRPr lang="en-US" sz="2800" dirty="0"/>
          </a:p>
        </p:txBody>
      </p:sp>
      <p:cxnSp>
        <p:nvCxnSpPr>
          <p:cNvPr id="9" name="Straight Arrow Connector 8"/>
          <p:cNvCxnSpPr/>
          <p:nvPr/>
        </p:nvCxnSpPr>
        <p:spPr>
          <a:xfrm>
            <a:off x="5364088" y="3501008"/>
            <a:ext cx="13681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364088" y="4149080"/>
            <a:ext cx="13681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123728" y="4149081"/>
            <a:ext cx="1404302" cy="15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85255" y="3140968"/>
            <a:ext cx="790601" cy="369332"/>
          </a:xfrm>
          <a:prstGeom prst="rect">
            <a:avLst/>
          </a:prstGeom>
          <a:noFill/>
          <a:ln w="38100">
            <a:noFill/>
          </a:ln>
        </p:spPr>
        <p:txBody>
          <a:bodyPr wrap="none" rtlCol="0">
            <a:spAutoFit/>
          </a:bodyPr>
          <a:lstStyle/>
          <a:p>
            <a:r>
              <a:rPr lang="pt-BR" b="1" dirty="0" smtClean="0"/>
              <a:t>Título </a:t>
            </a:r>
            <a:endParaRPr lang="en-US" b="1" dirty="0"/>
          </a:p>
        </p:txBody>
      </p:sp>
      <p:sp>
        <p:nvSpPr>
          <p:cNvPr id="17" name="TextBox 16"/>
          <p:cNvSpPr txBox="1"/>
          <p:nvPr/>
        </p:nvSpPr>
        <p:spPr>
          <a:xfrm>
            <a:off x="5500442" y="3178859"/>
            <a:ext cx="1177310" cy="646331"/>
          </a:xfrm>
          <a:prstGeom prst="rect">
            <a:avLst/>
          </a:prstGeom>
          <a:noFill/>
        </p:spPr>
        <p:txBody>
          <a:bodyPr wrap="none" rtlCol="0">
            <a:spAutoFit/>
          </a:bodyPr>
          <a:lstStyle/>
          <a:p>
            <a:pPr algn="ctr"/>
            <a:r>
              <a:rPr lang="pt-BR" b="1" dirty="0" smtClean="0"/>
              <a:t>Ativo </a:t>
            </a:r>
          </a:p>
          <a:p>
            <a:pPr algn="ctr"/>
            <a:r>
              <a:rPr lang="pt-BR" b="1" dirty="0" smtClean="0"/>
              <a:t>Financeiro</a:t>
            </a:r>
            <a:endParaRPr lang="en-US" b="1" dirty="0"/>
          </a:p>
        </p:txBody>
      </p:sp>
      <p:sp>
        <p:nvSpPr>
          <p:cNvPr id="18" name="TextBox 17"/>
          <p:cNvSpPr txBox="1"/>
          <p:nvPr/>
        </p:nvSpPr>
        <p:spPr>
          <a:xfrm>
            <a:off x="2627784" y="3789040"/>
            <a:ext cx="301686" cy="369332"/>
          </a:xfrm>
          <a:prstGeom prst="rect">
            <a:avLst/>
          </a:prstGeom>
          <a:noFill/>
        </p:spPr>
        <p:txBody>
          <a:bodyPr wrap="none" rtlCol="0">
            <a:spAutoFit/>
          </a:bodyPr>
          <a:lstStyle/>
          <a:p>
            <a:r>
              <a:rPr lang="pt-BR" b="1" dirty="0" smtClean="0"/>
              <a:t>$</a:t>
            </a:r>
            <a:endParaRPr lang="en-US" b="1" dirty="0"/>
          </a:p>
        </p:txBody>
      </p:sp>
      <p:sp>
        <p:nvSpPr>
          <p:cNvPr id="19" name="TextBox 18"/>
          <p:cNvSpPr txBox="1"/>
          <p:nvPr/>
        </p:nvSpPr>
        <p:spPr>
          <a:xfrm>
            <a:off x="5926498" y="3797969"/>
            <a:ext cx="301686" cy="369332"/>
          </a:xfrm>
          <a:prstGeom prst="rect">
            <a:avLst/>
          </a:prstGeom>
          <a:noFill/>
        </p:spPr>
        <p:txBody>
          <a:bodyPr wrap="none" rtlCol="0">
            <a:spAutoFit/>
          </a:bodyPr>
          <a:lstStyle/>
          <a:p>
            <a:r>
              <a:rPr lang="pt-BR" b="1" dirty="0" smtClean="0"/>
              <a:t>$</a:t>
            </a:r>
            <a:endParaRPr lang="en-US" b="1" dirty="0"/>
          </a:p>
        </p:txBody>
      </p:sp>
      <p:cxnSp>
        <p:nvCxnSpPr>
          <p:cNvPr id="21" name="Elbow Connector 20"/>
          <p:cNvCxnSpPr>
            <a:stCxn id="4" idx="0"/>
            <a:endCxn id="8" idx="0"/>
          </p:cNvCxnSpPr>
          <p:nvPr/>
        </p:nvCxnSpPr>
        <p:spPr>
          <a:xfrm rot="5400000" flipH="1" flipV="1">
            <a:off x="4537152" y="49482"/>
            <a:ext cx="1588" cy="6615020"/>
          </a:xfrm>
          <a:prstGeom prst="bentConnector3">
            <a:avLst>
              <a:gd name="adj1" fmla="val 57299640"/>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8" idx="2"/>
            <a:endCxn id="4" idx="2"/>
          </p:cNvCxnSpPr>
          <p:nvPr/>
        </p:nvCxnSpPr>
        <p:spPr>
          <a:xfrm rot="5400000">
            <a:off x="4537152" y="1003589"/>
            <a:ext cx="1588" cy="6615020"/>
          </a:xfrm>
          <a:prstGeom prst="bentConnector3">
            <a:avLst>
              <a:gd name="adj1" fmla="val 5842867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39952" y="2060848"/>
            <a:ext cx="790601" cy="369332"/>
          </a:xfrm>
          <a:prstGeom prst="rect">
            <a:avLst/>
          </a:prstGeom>
          <a:noFill/>
          <a:ln w="38100">
            <a:noFill/>
          </a:ln>
        </p:spPr>
        <p:txBody>
          <a:bodyPr wrap="none" rtlCol="0">
            <a:spAutoFit/>
          </a:bodyPr>
          <a:lstStyle/>
          <a:p>
            <a:r>
              <a:rPr lang="pt-BR" b="1" dirty="0" smtClean="0"/>
              <a:t>Título </a:t>
            </a:r>
            <a:endParaRPr lang="en-US" b="1" dirty="0"/>
          </a:p>
        </p:txBody>
      </p:sp>
      <p:sp>
        <p:nvSpPr>
          <p:cNvPr id="28" name="TextBox 27"/>
          <p:cNvSpPr txBox="1"/>
          <p:nvPr/>
        </p:nvSpPr>
        <p:spPr>
          <a:xfrm>
            <a:off x="4283968" y="4797152"/>
            <a:ext cx="301686" cy="369332"/>
          </a:xfrm>
          <a:prstGeom prst="rect">
            <a:avLst/>
          </a:prstGeom>
          <a:noFill/>
          <a:ln w="38100">
            <a:noFill/>
          </a:ln>
        </p:spPr>
        <p:txBody>
          <a:bodyPr wrap="none" rtlCol="0">
            <a:spAutoFit/>
          </a:bodyPr>
          <a:lstStyle/>
          <a:p>
            <a:r>
              <a:rPr lang="pt-BR" b="1" dirty="0" smtClean="0"/>
              <a:t>$</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922114"/>
          </a:xfrm>
        </p:spPr>
        <p:txBody>
          <a:bodyPr>
            <a:normAutofit fontScale="90000"/>
          </a:bodyPr>
          <a:lstStyle/>
          <a:p>
            <a:r>
              <a:rPr lang="pt-BR" b="1" dirty="0" smtClean="0"/>
              <a:t>Instituições financeiras captadoras de depósito à vista</a:t>
            </a:r>
            <a:endParaRPr lang="en-US" dirty="0"/>
          </a:p>
        </p:txBody>
      </p:sp>
      <p:sp>
        <p:nvSpPr>
          <p:cNvPr id="3" name="Content Placeholder 2"/>
          <p:cNvSpPr>
            <a:spLocks noGrp="1"/>
          </p:cNvSpPr>
          <p:nvPr>
            <p:ph idx="1"/>
          </p:nvPr>
        </p:nvSpPr>
        <p:spPr>
          <a:xfrm>
            <a:off x="457200" y="1744216"/>
            <a:ext cx="8229600" cy="4925144"/>
          </a:xfrm>
        </p:spPr>
        <p:txBody>
          <a:bodyPr>
            <a:normAutofit fontScale="77500" lnSpcReduction="20000"/>
          </a:bodyPr>
          <a:lstStyle/>
          <a:p>
            <a:r>
              <a:rPr lang="pt-BR" b="1" dirty="0" smtClean="0"/>
              <a:t>Bancos comerciais</a:t>
            </a:r>
          </a:p>
          <a:p>
            <a:pPr lvl="1"/>
            <a:r>
              <a:rPr lang="pt-BR" dirty="0" smtClean="0"/>
              <a:t>Instituições financeiras privadas ou públicas</a:t>
            </a:r>
          </a:p>
          <a:p>
            <a:pPr lvl="1"/>
            <a:r>
              <a:rPr lang="pt-BR" dirty="0" smtClean="0"/>
              <a:t>Objetivo principal: proporcionar suprimento de recursos necessários para financiar, a curto e a médio prazos, o comércio, a indústria, as empresas prestadoras de serviços, as pessoas físicas e terceiros em geral. </a:t>
            </a:r>
          </a:p>
          <a:p>
            <a:pPr lvl="1"/>
            <a:r>
              <a:rPr lang="pt-BR" dirty="0" smtClean="0"/>
              <a:t>A captação de depósitos à vista, livremente movimentáveis, é atividade típica do banco comercial, o qual pode também captar depósitos a prazo. </a:t>
            </a:r>
          </a:p>
          <a:p>
            <a:r>
              <a:rPr lang="pt-BR" b="1" dirty="0" smtClean="0"/>
              <a:t>Bancos múltiplos</a:t>
            </a:r>
          </a:p>
          <a:p>
            <a:pPr lvl="1"/>
            <a:r>
              <a:rPr lang="pt-BR" dirty="0" smtClean="0"/>
              <a:t>Instituições financeiras privadas ou públicas </a:t>
            </a:r>
          </a:p>
          <a:p>
            <a:pPr lvl="1"/>
            <a:r>
              <a:rPr lang="pt-BR" dirty="0" smtClean="0"/>
              <a:t>Deve ser constituído com, no mínimo, duas carteiras dentre: </a:t>
            </a:r>
            <a:r>
              <a:rPr lang="pt-BR" i="1" dirty="0" smtClean="0"/>
              <a:t>comercial</a:t>
            </a:r>
            <a:r>
              <a:rPr lang="pt-BR" dirty="0" smtClean="0"/>
              <a:t> (podem captar depósitos à vista), de </a:t>
            </a:r>
            <a:r>
              <a:rPr lang="pt-BR" i="1" dirty="0" smtClean="0"/>
              <a:t>investimento</a:t>
            </a:r>
            <a:r>
              <a:rPr lang="pt-BR" dirty="0" smtClean="0"/>
              <a:t> e/ou de desenvolvimento, de crédito imobiliário, de arrendamento mercantil e de crédito, financiamento e investimento.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922114"/>
          </a:xfrm>
        </p:spPr>
        <p:txBody>
          <a:bodyPr>
            <a:normAutofit fontScale="90000"/>
          </a:bodyPr>
          <a:lstStyle/>
          <a:p>
            <a:r>
              <a:rPr lang="pt-BR" b="1" dirty="0" smtClean="0"/>
              <a:t>Instituições financeiras captadoras de depósito à vista</a:t>
            </a:r>
            <a:endParaRPr lang="en-US" dirty="0"/>
          </a:p>
        </p:txBody>
      </p:sp>
      <p:sp>
        <p:nvSpPr>
          <p:cNvPr id="3" name="Content Placeholder 2"/>
          <p:cNvSpPr>
            <a:spLocks noGrp="1"/>
          </p:cNvSpPr>
          <p:nvPr>
            <p:ph idx="1"/>
          </p:nvPr>
        </p:nvSpPr>
        <p:spPr>
          <a:xfrm>
            <a:off x="457200" y="1916832"/>
            <a:ext cx="8229600" cy="4896544"/>
          </a:xfrm>
        </p:spPr>
        <p:txBody>
          <a:bodyPr>
            <a:normAutofit fontScale="77500" lnSpcReduction="20000"/>
          </a:bodyPr>
          <a:lstStyle/>
          <a:p>
            <a:r>
              <a:rPr lang="pt-BR" b="1" dirty="0" smtClean="0"/>
              <a:t>Caixa Econômica Federal</a:t>
            </a:r>
          </a:p>
          <a:p>
            <a:pPr lvl="1"/>
            <a:r>
              <a:rPr lang="pt-BR" dirty="0" smtClean="0"/>
              <a:t>Criada em 1861 e regulada pelo Decreto-Lei 759, de 12/08/1969 como empresa pública vinculada ao Ministério da Fazenda</a:t>
            </a:r>
          </a:p>
          <a:p>
            <a:pPr lvl="1"/>
            <a:r>
              <a:rPr lang="pt-BR" dirty="0" smtClean="0"/>
              <a:t>Semelhante aos bancos comerciais, mas prioriza a concessão de empréstimos e financiamentos a programas e projetos nas áreas de assistência social, saúde, educação, trabalho, transportes urbanos e esporte. </a:t>
            </a:r>
          </a:p>
          <a:p>
            <a:pPr lvl="1"/>
            <a:r>
              <a:rPr lang="pt-BR" dirty="0" smtClean="0"/>
              <a:t>Opera com crédito direto ao consumidor, financiando bens de consumo duráveis</a:t>
            </a:r>
          </a:p>
          <a:p>
            <a:pPr lvl="1"/>
            <a:r>
              <a:rPr lang="pt-BR" dirty="0" smtClean="0"/>
              <a:t>Tem o monopólio da venda de bilhetes de loteria federal</a:t>
            </a:r>
          </a:p>
          <a:p>
            <a:pPr lvl="1"/>
            <a:r>
              <a:rPr lang="pt-BR" dirty="0" smtClean="0"/>
              <a:t>Centraliza o recolhimento e aplicação dos recursos oriundos do Fundo de Garantia do Tempo de Serviço (FGTS)</a:t>
            </a:r>
          </a:p>
          <a:p>
            <a:pPr lvl="1"/>
            <a:r>
              <a:rPr lang="pt-BR" dirty="0" smtClean="0"/>
              <a:t>Integra o Sistema Financeiro da Habitação (SFH).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t>Instituições financeiras</a:t>
            </a:r>
            <a:endParaRPr lang="en-US" b="1" dirty="0"/>
          </a:p>
        </p:txBody>
      </p:sp>
      <p:sp>
        <p:nvSpPr>
          <p:cNvPr id="3" name="Content Placeholder 2"/>
          <p:cNvSpPr>
            <a:spLocks noGrp="1"/>
          </p:cNvSpPr>
          <p:nvPr>
            <p:ph idx="1"/>
          </p:nvPr>
        </p:nvSpPr>
        <p:spPr>
          <a:xfrm>
            <a:off x="395536" y="1124744"/>
            <a:ext cx="8229600" cy="4709120"/>
          </a:xfrm>
        </p:spPr>
        <p:txBody>
          <a:bodyPr>
            <a:noAutofit/>
          </a:bodyPr>
          <a:lstStyle/>
          <a:p>
            <a:r>
              <a:rPr lang="pt-BR" sz="2400" dirty="0" smtClean="0"/>
              <a:t>Agências de Fomento</a:t>
            </a:r>
          </a:p>
          <a:p>
            <a:r>
              <a:rPr lang="pt-BR" sz="2400" dirty="0" smtClean="0"/>
              <a:t>Banco Comercial</a:t>
            </a:r>
          </a:p>
          <a:p>
            <a:r>
              <a:rPr lang="pt-BR" sz="2400" dirty="0" smtClean="0"/>
              <a:t>Bancos de Câmbio</a:t>
            </a:r>
          </a:p>
          <a:p>
            <a:r>
              <a:rPr lang="pt-BR" sz="2400" dirty="0" smtClean="0"/>
              <a:t>Bancos de Investimento</a:t>
            </a:r>
          </a:p>
          <a:p>
            <a:r>
              <a:rPr lang="pt-BR" sz="2400" dirty="0" smtClean="0"/>
              <a:t>Bancos de Desenvolvimento</a:t>
            </a:r>
          </a:p>
          <a:p>
            <a:r>
              <a:rPr lang="pt-BR" sz="2400" dirty="0" smtClean="0"/>
              <a:t>Banco Múltiplo    </a:t>
            </a:r>
          </a:p>
          <a:p>
            <a:r>
              <a:rPr lang="pt-BR" sz="2400" dirty="0" smtClean="0"/>
              <a:t>Caixa Econômica</a:t>
            </a:r>
          </a:p>
          <a:p>
            <a:r>
              <a:rPr lang="pt-BR" sz="2400" dirty="0" smtClean="0"/>
              <a:t>Cooperativas Centrais de Crédito</a:t>
            </a:r>
          </a:p>
          <a:p>
            <a:r>
              <a:rPr lang="pt-BR" sz="2400" dirty="0" smtClean="0"/>
              <a:t>Sociedades Crédito, Financiamento e Investimento</a:t>
            </a:r>
          </a:p>
          <a:p>
            <a:r>
              <a:rPr lang="pt-BR" sz="2400" dirty="0" smtClean="0"/>
              <a:t>Sociedades de Crédito Imobiliário</a:t>
            </a:r>
          </a:p>
          <a:p>
            <a:r>
              <a:rPr lang="pt-BR" sz="2400" dirty="0" smtClean="0"/>
              <a:t>Companhias Hipotecárias</a:t>
            </a:r>
          </a:p>
          <a:p>
            <a:r>
              <a:rPr lang="pt-BR" sz="2400" dirty="0" smtClean="0"/>
              <a:t>Associações de Poupança e Empréstimo </a:t>
            </a:r>
          </a:p>
          <a:p>
            <a:r>
              <a:rPr lang="pt-BR" sz="2400" dirty="0" smtClean="0"/>
              <a:t>Sociedades de Crédito ao Microempreendedor</a:t>
            </a:r>
          </a:p>
          <a:p>
            <a:endParaRPr lang="en-US" sz="2400" dirty="0"/>
          </a:p>
        </p:txBody>
      </p:sp>
      <p:pic>
        <p:nvPicPr>
          <p:cNvPr id="26626" name="Picture 2" descr="Resultado de imagem para tarefa para ca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875564" cy="105273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4"/>
          <a:stretch>
            <a:fillRect/>
          </a:stretch>
        </p:blipFill>
        <p:spPr>
          <a:xfrm>
            <a:off x="6262617" y="1124744"/>
            <a:ext cx="2701871" cy="3600400"/>
          </a:xfrm>
          <a:prstGeom prst="rect">
            <a:avLst/>
          </a:prstGeom>
        </p:spPr>
      </p:pic>
    </p:spTree>
    <p:extLst>
      <p:ext uri="{BB962C8B-B14F-4D97-AF65-F5344CB8AC3E}">
        <p14:creationId xmlns:p14="http://schemas.microsoft.com/office/powerpoint/2010/main" val="19909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500"/>
                                        <p:tgtEl>
                                          <p:spTgt spid="3">
                                            <p:txEl>
                                              <p:pRg st="7" end="7"/>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500"/>
                                        <p:tgtEl>
                                          <p:spTgt spid="3">
                                            <p:txEl>
                                              <p:pRg st="9" end="9"/>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500"/>
                                        <p:tgtEl>
                                          <p:spTgt spid="3">
                                            <p:txEl>
                                              <p:pRg st="10" end="1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up)">
                                      <p:cBhvr>
                                        <p:cTn id="51" dur="500"/>
                                        <p:tgtEl>
                                          <p:spTgt spid="3">
                                            <p:txEl>
                                              <p:pRg st="11" end="11"/>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up)">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Banco Nacional de Desenvolvimento Econômico e Social (BNDES)</a:t>
            </a:r>
            <a:endParaRPr lang="en-US" b="1" dirty="0"/>
          </a:p>
        </p:txBody>
      </p:sp>
      <p:sp>
        <p:nvSpPr>
          <p:cNvPr id="3" name="Content Placeholder 2"/>
          <p:cNvSpPr>
            <a:spLocks noGrp="1"/>
          </p:cNvSpPr>
          <p:nvPr>
            <p:ph idx="1"/>
          </p:nvPr>
        </p:nvSpPr>
        <p:spPr>
          <a:xfrm>
            <a:off x="457200" y="2060848"/>
            <a:ext cx="8229600" cy="4065315"/>
          </a:xfrm>
        </p:spPr>
        <p:txBody>
          <a:bodyPr>
            <a:normAutofit/>
          </a:bodyPr>
          <a:lstStyle/>
          <a:p>
            <a:r>
              <a:rPr lang="pt-BR" dirty="0" smtClean="0"/>
              <a:t>Criado em 1952 </a:t>
            </a:r>
          </a:p>
          <a:p>
            <a:r>
              <a:rPr lang="pt-BR" dirty="0" smtClean="0"/>
              <a:t>Financiamentos =&gt; divididos em Produtos =&gt; Linhas de Financiamento</a:t>
            </a:r>
          </a:p>
          <a:p>
            <a:r>
              <a:rPr lang="pt-BR" dirty="0" smtClean="0"/>
              <a:t>Ex. Finame, cartão BNDES (crédito para bens e insumos)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2008" y="-27384"/>
            <a:ext cx="8964488" cy="792088"/>
          </a:xfrm>
        </p:spPr>
        <p:txBody>
          <a:bodyPr>
            <a:noAutofit/>
          </a:bodyPr>
          <a:lstStyle/>
          <a:p>
            <a:r>
              <a:rPr lang="pt-BR" sz="2400" b="1" dirty="0" smtClean="0"/>
              <a:t>Banco Nacional de Desenvolvimento Econômico e Social (BNDES) Desembolsos em Milhões</a:t>
            </a:r>
            <a:endParaRPr lang="en-US" sz="2400" b="1" dirty="0"/>
          </a:p>
        </p:txBody>
      </p:sp>
      <p:graphicFrame>
        <p:nvGraphicFramePr>
          <p:cNvPr id="3" name="Tabela 2"/>
          <p:cNvGraphicFramePr>
            <a:graphicFrameLocks noGrp="1"/>
          </p:cNvGraphicFramePr>
          <p:nvPr>
            <p:extLst>
              <p:ext uri="{D42A27DB-BD31-4B8C-83A1-F6EECF244321}">
                <p14:modId xmlns:p14="http://schemas.microsoft.com/office/powerpoint/2010/main" val="4196506493"/>
              </p:ext>
            </p:extLst>
          </p:nvPr>
        </p:nvGraphicFramePr>
        <p:xfrm>
          <a:off x="611560" y="710784"/>
          <a:ext cx="2438400" cy="6030578"/>
        </p:xfrm>
        <a:graphic>
          <a:graphicData uri="http://schemas.openxmlformats.org/drawingml/2006/table">
            <a:tbl>
              <a:tblPr firstRow="1" bandRow="1">
                <a:tableStyleId>{5C22544A-7EE6-4342-B048-85BDC9FD1C3A}</a:tableStyleId>
              </a:tblPr>
              <a:tblGrid>
                <a:gridCol w="1219200"/>
                <a:gridCol w="1219200"/>
              </a:tblGrid>
              <a:tr h="569332">
                <a:tc>
                  <a:txBody>
                    <a:bodyPr/>
                    <a:lstStyle/>
                    <a:p>
                      <a:pPr algn="ctr" rtl="0" fontAlgn="ctr"/>
                      <a:r>
                        <a:rPr lang="pt-BR" sz="1800" u="none" strike="noStrike" dirty="0">
                          <a:effectLst/>
                          <a:latin typeface="Arial" panose="020B0604020202020204" pitchFamily="34" charset="0"/>
                          <a:cs typeface="Arial" panose="020B0604020202020204" pitchFamily="34" charset="0"/>
                        </a:rPr>
                        <a:t> Ano</a:t>
                      </a:r>
                      <a:endParaRPr lang="pt-BR" sz="1800" b="1"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Nominal</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23.046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25.217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37.419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33.534</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39.834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2005</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46.980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51.318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64.892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90.878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136.356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168.423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138.873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155.992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190.419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2014</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187.837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2015</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135.942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2016</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88.257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2017</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70.751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69.303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bl>
          </a:graphicData>
        </a:graphic>
      </p:graphicFrame>
    </p:spTree>
    <p:extLst>
      <p:ext uri="{BB962C8B-B14F-4D97-AF65-F5344CB8AC3E}">
        <p14:creationId xmlns:p14="http://schemas.microsoft.com/office/powerpoint/2010/main" val="22188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8646839" y="3645024"/>
            <a:ext cx="461665" cy="3096344"/>
          </a:xfrm>
          <a:prstGeom prst="rect">
            <a:avLst/>
          </a:prstGeom>
          <a:noFill/>
        </p:spPr>
        <p:txBody>
          <a:bodyPr vert="vert270" wrap="square" rtlCol="0">
            <a:spAutoFit/>
          </a:bodyPr>
          <a:lstStyle/>
          <a:p>
            <a:r>
              <a:rPr lang="pt-BR" dirty="0" smtClean="0"/>
              <a:t>*IPCA – Valores de 2018</a:t>
            </a:r>
            <a:endParaRPr lang="pt-BR" dirty="0"/>
          </a:p>
        </p:txBody>
      </p:sp>
      <p:sp>
        <p:nvSpPr>
          <p:cNvPr id="8" name="Title 1"/>
          <p:cNvSpPr>
            <a:spLocks noGrp="1"/>
          </p:cNvSpPr>
          <p:nvPr>
            <p:ph type="title"/>
          </p:nvPr>
        </p:nvSpPr>
        <p:spPr>
          <a:xfrm>
            <a:off x="72008" y="-27384"/>
            <a:ext cx="8964488" cy="792088"/>
          </a:xfrm>
        </p:spPr>
        <p:txBody>
          <a:bodyPr>
            <a:noAutofit/>
          </a:bodyPr>
          <a:lstStyle/>
          <a:p>
            <a:r>
              <a:rPr lang="pt-BR" sz="2400" b="1" dirty="0" smtClean="0"/>
              <a:t>Banco Nacional de Desenvolvimento Econômico e Social (BNDES) Desembolsos em Milhões</a:t>
            </a:r>
            <a:endParaRPr lang="en-US" sz="2400" b="1" dirty="0"/>
          </a:p>
        </p:txBody>
      </p:sp>
      <p:graphicFrame>
        <p:nvGraphicFramePr>
          <p:cNvPr id="3" name="Tabela 2"/>
          <p:cNvGraphicFramePr>
            <a:graphicFrameLocks noGrp="1"/>
          </p:cNvGraphicFramePr>
          <p:nvPr>
            <p:extLst>
              <p:ext uri="{D42A27DB-BD31-4B8C-83A1-F6EECF244321}">
                <p14:modId xmlns:p14="http://schemas.microsoft.com/office/powerpoint/2010/main" val="3989577999"/>
              </p:ext>
            </p:extLst>
          </p:nvPr>
        </p:nvGraphicFramePr>
        <p:xfrm>
          <a:off x="611560" y="710784"/>
          <a:ext cx="3657600" cy="6030578"/>
        </p:xfrm>
        <a:graphic>
          <a:graphicData uri="http://schemas.openxmlformats.org/drawingml/2006/table">
            <a:tbl>
              <a:tblPr firstRow="1" bandRow="1">
                <a:tableStyleId>{5C22544A-7EE6-4342-B048-85BDC9FD1C3A}</a:tableStyleId>
              </a:tblPr>
              <a:tblGrid>
                <a:gridCol w="1219200"/>
                <a:gridCol w="1219200"/>
                <a:gridCol w="1219200"/>
              </a:tblGrid>
              <a:tr h="569332">
                <a:tc>
                  <a:txBody>
                    <a:bodyPr/>
                    <a:lstStyle/>
                    <a:p>
                      <a:pPr algn="ctr" rtl="0" fontAlgn="ctr"/>
                      <a:r>
                        <a:rPr lang="pt-BR" sz="1800" u="none" strike="noStrike" dirty="0">
                          <a:effectLst/>
                          <a:latin typeface="Arial" panose="020B0604020202020204" pitchFamily="34" charset="0"/>
                          <a:cs typeface="Arial" panose="020B0604020202020204" pitchFamily="34" charset="0"/>
                        </a:rPr>
                        <a:t> Ano</a:t>
                      </a:r>
                      <a:endParaRPr lang="pt-BR" sz="1800" b="1"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Nominal</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Real*</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23.046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68.293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25.217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69.942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37.419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95.699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33.534</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74.762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39.834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83.311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2005</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46.980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91.941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51.318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96.398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64.892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117.613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90.878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155.860</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136.356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222.959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168.423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262.182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138.873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202.728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155.992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216.044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190.419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248.318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2014</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187.837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230.371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2015</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135.942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152.917</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2016</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88.257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91.299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2017</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70.751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70.751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69.303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66.853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bl>
          </a:graphicData>
        </a:graphic>
      </p:graphicFrame>
    </p:spTree>
    <p:extLst>
      <p:ext uri="{BB962C8B-B14F-4D97-AF65-F5344CB8AC3E}">
        <p14:creationId xmlns:p14="http://schemas.microsoft.com/office/powerpoint/2010/main" val="3287507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8646839" y="3645024"/>
            <a:ext cx="461665" cy="3096344"/>
          </a:xfrm>
          <a:prstGeom prst="rect">
            <a:avLst/>
          </a:prstGeom>
          <a:noFill/>
        </p:spPr>
        <p:txBody>
          <a:bodyPr vert="vert270" wrap="square" rtlCol="0">
            <a:spAutoFit/>
          </a:bodyPr>
          <a:lstStyle/>
          <a:p>
            <a:r>
              <a:rPr lang="pt-BR" dirty="0" smtClean="0"/>
              <a:t>*IPCA – Valores de 2018</a:t>
            </a:r>
            <a:endParaRPr lang="pt-BR" dirty="0"/>
          </a:p>
        </p:txBody>
      </p:sp>
      <p:sp>
        <p:nvSpPr>
          <p:cNvPr id="8" name="Title 1"/>
          <p:cNvSpPr>
            <a:spLocks noGrp="1"/>
          </p:cNvSpPr>
          <p:nvPr>
            <p:ph type="title"/>
          </p:nvPr>
        </p:nvSpPr>
        <p:spPr>
          <a:xfrm>
            <a:off x="72008" y="-27384"/>
            <a:ext cx="8964488" cy="792088"/>
          </a:xfrm>
        </p:spPr>
        <p:txBody>
          <a:bodyPr>
            <a:noAutofit/>
          </a:bodyPr>
          <a:lstStyle/>
          <a:p>
            <a:r>
              <a:rPr lang="pt-BR" sz="2400" b="1" dirty="0" smtClean="0"/>
              <a:t>Banco Nacional de Desenvolvimento Econômico e Social (BNDES) Desembolsos em Milhões</a:t>
            </a:r>
            <a:endParaRPr lang="en-US" sz="2400" b="1" dirty="0"/>
          </a:p>
        </p:txBody>
      </p:sp>
      <p:graphicFrame>
        <p:nvGraphicFramePr>
          <p:cNvPr id="3" name="Tabela 2"/>
          <p:cNvGraphicFramePr>
            <a:graphicFrameLocks noGrp="1"/>
          </p:cNvGraphicFramePr>
          <p:nvPr>
            <p:extLst>
              <p:ext uri="{D42A27DB-BD31-4B8C-83A1-F6EECF244321}">
                <p14:modId xmlns:p14="http://schemas.microsoft.com/office/powerpoint/2010/main" val="763448643"/>
              </p:ext>
            </p:extLst>
          </p:nvPr>
        </p:nvGraphicFramePr>
        <p:xfrm>
          <a:off x="611560" y="710784"/>
          <a:ext cx="4876800" cy="6030578"/>
        </p:xfrm>
        <a:graphic>
          <a:graphicData uri="http://schemas.openxmlformats.org/drawingml/2006/table">
            <a:tbl>
              <a:tblPr firstRow="1" bandRow="1">
                <a:tableStyleId>{5C22544A-7EE6-4342-B048-85BDC9FD1C3A}</a:tableStyleId>
              </a:tblPr>
              <a:tblGrid>
                <a:gridCol w="1219200"/>
                <a:gridCol w="1219200"/>
                <a:gridCol w="1219200"/>
                <a:gridCol w="1219200"/>
              </a:tblGrid>
              <a:tr h="569332">
                <a:tc>
                  <a:txBody>
                    <a:bodyPr/>
                    <a:lstStyle/>
                    <a:p>
                      <a:pPr algn="ctr" rtl="0" fontAlgn="ctr"/>
                      <a:r>
                        <a:rPr lang="pt-BR" sz="1800" u="none" strike="noStrike" dirty="0">
                          <a:effectLst/>
                          <a:latin typeface="Arial" panose="020B0604020202020204" pitchFamily="34" charset="0"/>
                          <a:cs typeface="Arial" panose="020B0604020202020204" pitchFamily="34" charset="0"/>
                        </a:rPr>
                        <a:t> Ano</a:t>
                      </a:r>
                      <a:endParaRPr lang="pt-BR" sz="1800" b="1"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Nominal</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Real*</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US$</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23.046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68.293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12.598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25.217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69.942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10.732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37.419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95.699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12.813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33.534</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74.762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10.897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39.834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83.311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13.618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2005</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46.980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91.941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19.298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51.318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96.398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23.591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64.892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117.613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33.328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90.878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155.860</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49.558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136.356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222.959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68.288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168.423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262.182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95.727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138.873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202.728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82.950</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155.992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216.044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79.833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190.419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248.318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88.278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2014</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187.837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230.371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79.831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2015</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135.942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152.917</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40.812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2016</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88.257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91.299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25.292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2017</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70.751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70.751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22.169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69.303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66.853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18.968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bl>
          </a:graphicData>
        </a:graphic>
      </p:graphicFrame>
    </p:spTree>
    <p:extLst>
      <p:ext uri="{BB962C8B-B14F-4D97-AF65-F5344CB8AC3E}">
        <p14:creationId xmlns:p14="http://schemas.microsoft.com/office/powerpoint/2010/main" val="2173848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940" y="0"/>
            <a:ext cx="3759018" cy="6858000"/>
          </a:xfrm>
          <a:prstGeom prst="rect">
            <a:avLst/>
          </a:prstGeom>
        </p:spPr>
      </p:pic>
      <p:pic>
        <p:nvPicPr>
          <p:cNvPr id="5" name="Imagem 4"/>
          <p:cNvPicPr>
            <a:picLocks noChangeAspect="1"/>
          </p:cNvPicPr>
          <p:nvPr/>
        </p:nvPicPr>
        <p:blipFill>
          <a:blip r:embed="rId3"/>
          <a:stretch>
            <a:fillRect/>
          </a:stretch>
        </p:blipFill>
        <p:spPr>
          <a:xfrm>
            <a:off x="35496" y="1379245"/>
            <a:ext cx="9016626" cy="5362123"/>
          </a:xfrm>
          <a:prstGeom prst="rect">
            <a:avLst/>
          </a:prstGeom>
        </p:spPr>
      </p:pic>
    </p:spTree>
    <p:extLst>
      <p:ext uri="{BB962C8B-B14F-4D97-AF65-F5344CB8AC3E}">
        <p14:creationId xmlns:p14="http://schemas.microsoft.com/office/powerpoint/2010/main" val="59450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940" y="0"/>
            <a:ext cx="3759018" cy="6858000"/>
          </a:xfrm>
          <a:prstGeom prst="rect">
            <a:avLst/>
          </a:prstGeom>
        </p:spPr>
      </p:pic>
      <p:pic>
        <p:nvPicPr>
          <p:cNvPr id="3" name="Imagem 2"/>
          <p:cNvPicPr>
            <a:picLocks noChangeAspect="1"/>
          </p:cNvPicPr>
          <p:nvPr/>
        </p:nvPicPr>
        <p:blipFill>
          <a:blip r:embed="rId3"/>
          <a:stretch>
            <a:fillRect/>
          </a:stretch>
        </p:blipFill>
        <p:spPr>
          <a:xfrm>
            <a:off x="827584" y="44624"/>
            <a:ext cx="7446507" cy="6807441"/>
          </a:xfrm>
          <a:prstGeom prst="rect">
            <a:avLst/>
          </a:prstGeom>
        </p:spPr>
      </p:pic>
    </p:spTree>
    <p:extLst>
      <p:ext uri="{BB962C8B-B14F-4D97-AF65-F5344CB8AC3E}">
        <p14:creationId xmlns:p14="http://schemas.microsoft.com/office/powerpoint/2010/main" val="37786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8646839" y="3645024"/>
            <a:ext cx="461665" cy="3096344"/>
          </a:xfrm>
          <a:prstGeom prst="rect">
            <a:avLst/>
          </a:prstGeom>
          <a:noFill/>
        </p:spPr>
        <p:txBody>
          <a:bodyPr vert="vert270" wrap="square" rtlCol="0">
            <a:spAutoFit/>
          </a:bodyPr>
          <a:lstStyle/>
          <a:p>
            <a:r>
              <a:rPr lang="pt-BR" dirty="0" smtClean="0"/>
              <a:t>*IPCA – Valores de 2018</a:t>
            </a:r>
            <a:endParaRPr lang="pt-BR" dirty="0"/>
          </a:p>
        </p:txBody>
      </p:sp>
      <p:sp>
        <p:nvSpPr>
          <p:cNvPr id="8" name="Title 1"/>
          <p:cNvSpPr>
            <a:spLocks noGrp="1"/>
          </p:cNvSpPr>
          <p:nvPr>
            <p:ph type="title"/>
          </p:nvPr>
        </p:nvSpPr>
        <p:spPr>
          <a:xfrm>
            <a:off x="72008" y="-27384"/>
            <a:ext cx="8964488" cy="792088"/>
          </a:xfrm>
        </p:spPr>
        <p:txBody>
          <a:bodyPr>
            <a:noAutofit/>
          </a:bodyPr>
          <a:lstStyle/>
          <a:p>
            <a:r>
              <a:rPr lang="pt-BR" sz="2400" b="1" dirty="0" smtClean="0"/>
              <a:t>Banco Nacional de Desenvolvimento Econômico e Social (BNDES) Desembolsos em Milhões</a:t>
            </a:r>
            <a:endParaRPr lang="en-US" sz="2400" b="1" dirty="0"/>
          </a:p>
        </p:txBody>
      </p:sp>
      <p:graphicFrame>
        <p:nvGraphicFramePr>
          <p:cNvPr id="3" name="Tabela 2"/>
          <p:cNvGraphicFramePr>
            <a:graphicFrameLocks noGrp="1"/>
          </p:cNvGraphicFramePr>
          <p:nvPr>
            <p:extLst>
              <p:ext uri="{D42A27DB-BD31-4B8C-83A1-F6EECF244321}">
                <p14:modId xmlns:p14="http://schemas.microsoft.com/office/powerpoint/2010/main" val="1527142420"/>
              </p:ext>
            </p:extLst>
          </p:nvPr>
        </p:nvGraphicFramePr>
        <p:xfrm>
          <a:off x="611560" y="710784"/>
          <a:ext cx="6096000" cy="6030578"/>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569332">
                <a:tc>
                  <a:txBody>
                    <a:bodyPr/>
                    <a:lstStyle/>
                    <a:p>
                      <a:pPr algn="ctr" rtl="0" fontAlgn="ctr"/>
                      <a:r>
                        <a:rPr lang="pt-BR" sz="1800" u="none" strike="noStrike" dirty="0">
                          <a:effectLst/>
                          <a:latin typeface="Arial" panose="020B0604020202020204" pitchFamily="34" charset="0"/>
                          <a:cs typeface="Arial" panose="020B0604020202020204" pitchFamily="34" charset="0"/>
                        </a:rPr>
                        <a:t> Ano</a:t>
                      </a:r>
                      <a:endParaRPr lang="pt-BR" sz="1800" b="1"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Nominal</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Real*</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ctr"/>
                      <a:r>
                        <a:rPr lang="pt-BR" sz="1800" u="none" strike="noStrike">
                          <a:effectLst/>
                          <a:latin typeface="Arial" panose="020B0604020202020204" pitchFamily="34" charset="0"/>
                          <a:cs typeface="Arial" panose="020B0604020202020204" pitchFamily="34" charset="0"/>
                        </a:rPr>
                        <a:t>US$</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ctr"/>
                </a:tc>
                <a:tc>
                  <a:txBody>
                    <a:bodyPr/>
                    <a:lstStyle/>
                    <a:p>
                      <a:pPr algn="ctr" rtl="0" fontAlgn="b"/>
                      <a:r>
                        <a:rPr lang="pt-BR" sz="1800" u="none" strike="noStrike">
                          <a:effectLst/>
                          <a:latin typeface="Arial" panose="020B0604020202020204" pitchFamily="34" charset="0"/>
                          <a:cs typeface="Arial" panose="020B0604020202020204" pitchFamily="34" charset="0"/>
                        </a:rPr>
                        <a:t>Banco Mundial</a:t>
                      </a:r>
                      <a:endParaRPr lang="pt-BR" sz="1800" b="1"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23.046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68.293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12.598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25.217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69.942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10.732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37.419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95.699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12.813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33.534</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74.762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10.897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39.834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83.311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13.618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2005</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46.980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91.941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19.298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51.318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96.398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23.591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64.892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117.613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33.328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2008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90.878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155.860</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49.558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2009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136.356</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222.959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68.288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2010</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168.423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262.182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95.727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138.873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202.728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82.950</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155.992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216.044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79.833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fontAlgn="b"/>
                      <a:r>
                        <a:rPr lang="pt-BR" sz="1800" u="none" strike="noStrike">
                          <a:effectLst/>
                          <a:latin typeface="Arial" panose="020B0604020202020204" pitchFamily="34" charset="0"/>
                          <a:cs typeface="Arial" panose="020B0604020202020204" pitchFamily="34" charset="0"/>
                        </a:rPr>
                        <a:t> </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2013</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190.419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248.318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88.278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40.570</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a:effectLst/>
                          <a:latin typeface="Arial" panose="020B0604020202020204" pitchFamily="34" charset="0"/>
                          <a:cs typeface="Arial" panose="020B0604020202020204" pitchFamily="34" charset="0"/>
                        </a:rPr>
                        <a:t>2014</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187.837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230.371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79.831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44.398</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2015</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135.942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152.917</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40.812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44.582</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2016</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88.257</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91.299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25.292</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49.039</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2017</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a:effectLst/>
                          <a:latin typeface="Arial" panose="020B0604020202020204" pitchFamily="34" charset="0"/>
                          <a:cs typeface="Arial" panose="020B0604020202020204" pitchFamily="34" charset="0"/>
                        </a:rPr>
                        <a:t>70.751</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70.751</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22.169</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43.853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r h="287434">
                <a:tc>
                  <a:txBody>
                    <a:bodyPr/>
                    <a:lstStyle/>
                    <a:p>
                      <a:pPr algn="ctr" rtl="0" fontAlgn="b"/>
                      <a:r>
                        <a:rPr lang="pt-BR" sz="1800" u="none" strike="noStrike" dirty="0">
                          <a:effectLst/>
                          <a:latin typeface="Arial" panose="020B0604020202020204" pitchFamily="34" charset="0"/>
                          <a:cs typeface="Arial" panose="020B0604020202020204" pitchFamily="34" charset="0"/>
                        </a:rPr>
                        <a:t>2018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69.303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66.853</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18.968</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c>
                  <a:txBody>
                    <a:bodyPr/>
                    <a:lstStyle/>
                    <a:p>
                      <a:pPr algn="ctr" rtl="0" fontAlgn="b"/>
                      <a:r>
                        <a:rPr lang="pt-BR" sz="1800" u="none" strike="noStrike" dirty="0">
                          <a:effectLst/>
                          <a:latin typeface="Arial" panose="020B0604020202020204" pitchFamily="34" charset="0"/>
                          <a:cs typeface="Arial" panose="020B0604020202020204" pitchFamily="34" charset="0"/>
                        </a:rPr>
                        <a:t>45.724</a:t>
                      </a:r>
                      <a:endParaRPr lang="pt-BR" sz="1800" b="0" i="0" u="none" strike="noStrike" dirty="0">
                        <a:solidFill>
                          <a:srgbClr val="000000"/>
                        </a:solidFill>
                        <a:effectLst/>
                        <a:latin typeface="Arial" panose="020B0604020202020204" pitchFamily="34" charset="0"/>
                        <a:cs typeface="Arial" panose="020B0604020202020204" pitchFamily="34" charset="0"/>
                      </a:endParaRPr>
                    </a:p>
                  </a:txBody>
                  <a:tcPr marL="5388" marR="5388" marT="5388" marB="0" anchor="b"/>
                </a:tc>
              </a:tr>
            </a:tbl>
          </a:graphicData>
        </a:graphic>
      </p:graphicFrame>
    </p:spTree>
    <p:extLst>
      <p:ext uri="{BB962C8B-B14F-4D97-AF65-F5344CB8AC3E}">
        <p14:creationId xmlns:p14="http://schemas.microsoft.com/office/powerpoint/2010/main" val="2035360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Enigmas sobre a estrutura financeira no mundo</a:t>
            </a:r>
            <a:endParaRPr lang="en-US" b="1" dirty="0"/>
          </a:p>
        </p:txBody>
      </p:sp>
      <p:sp>
        <p:nvSpPr>
          <p:cNvPr id="3" name="Content Placeholder 2"/>
          <p:cNvSpPr>
            <a:spLocks noGrp="1"/>
          </p:cNvSpPr>
          <p:nvPr>
            <p:ph idx="1"/>
          </p:nvPr>
        </p:nvSpPr>
        <p:spPr>
          <a:xfrm>
            <a:off x="251520" y="1600200"/>
            <a:ext cx="8686800" cy="4925144"/>
          </a:xfrm>
        </p:spPr>
        <p:txBody>
          <a:bodyPr>
            <a:normAutofit fontScale="77500" lnSpcReduction="20000"/>
          </a:bodyPr>
          <a:lstStyle/>
          <a:p>
            <a:pPr marL="571500" indent="-514350">
              <a:buFont typeface="+mj-lt"/>
              <a:buAutoNum type="arabicPeriod"/>
            </a:pPr>
            <a:r>
              <a:rPr lang="pt-BR" dirty="0" smtClean="0"/>
              <a:t>Por que o mercado de ações é menos importante que outras fontes de financiamento?</a:t>
            </a:r>
          </a:p>
          <a:p>
            <a:pPr marL="571500" indent="-514350">
              <a:buFont typeface="+mj-lt"/>
              <a:buAutoNum type="arabicPeriod"/>
            </a:pPr>
            <a:r>
              <a:rPr lang="pt-BR" dirty="0" smtClean="0"/>
              <a:t>Por que as empresas não utilizam os títulos de forma mais abrangente para financiar suas atividades?</a:t>
            </a:r>
          </a:p>
          <a:p>
            <a:pPr marL="571500" indent="-514350">
              <a:buFont typeface="+mj-lt"/>
              <a:buAutoNum type="arabicPeriod"/>
            </a:pPr>
            <a:r>
              <a:rPr lang="pt-BR" dirty="0" smtClean="0"/>
              <a:t>Por que os intermediários financeiros e o financiamento indireto são tão importantes nos mercados financeiros?</a:t>
            </a:r>
          </a:p>
          <a:p>
            <a:pPr marL="571500" indent="-514350">
              <a:buFont typeface="+mj-lt"/>
              <a:buAutoNum type="arabicPeriod"/>
            </a:pPr>
            <a:r>
              <a:rPr lang="pt-BR" dirty="0" smtClean="0"/>
              <a:t>Por que os bancos são a fonte mais importante de recursos das empresas?</a:t>
            </a:r>
          </a:p>
          <a:p>
            <a:pPr marL="571500" indent="-514350">
              <a:buFont typeface="+mj-lt"/>
              <a:buAutoNum type="arabicPeriod"/>
            </a:pPr>
            <a:r>
              <a:rPr lang="pt-BR" dirty="0" smtClean="0"/>
              <a:t>Por que os mercados financeiros são tão regulamentados no mundo todo?</a:t>
            </a:r>
          </a:p>
          <a:p>
            <a:pPr marL="571500" indent="-514350">
              <a:buFont typeface="+mj-lt"/>
              <a:buAutoNum type="arabicPeriod"/>
            </a:pPr>
            <a:r>
              <a:rPr lang="pt-BR" dirty="0" smtClean="0"/>
              <a:t>Por que somente as empresas grandes e conhecidas são capazes de levantar fundos no mercado de títulos?</a:t>
            </a:r>
          </a:p>
          <a:p>
            <a:pPr marL="571500" indent="-514350">
              <a:buFont typeface="+mj-lt"/>
              <a:buAutoNum type="arabicPeriod"/>
            </a:pPr>
            <a:r>
              <a:rPr lang="pt-BR" dirty="0" smtClean="0"/>
              <a:t>Por que a garantia é tão importante nos contratos?</a:t>
            </a:r>
          </a:p>
          <a:p>
            <a:pPr marL="571500" indent="-514350">
              <a:buFont typeface="+mj-lt"/>
              <a:buAutoNum type="arabicPeriod"/>
            </a:pPr>
            <a:r>
              <a:rPr lang="pt-BR" dirty="0" smtClean="0"/>
              <a:t>Por que os contratos são tão complexos e restritivos?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4824536" cy="620688"/>
          </a:xfrm>
        </p:spPr>
        <p:txBody>
          <a:bodyPr>
            <a:normAutofit fontScale="90000"/>
          </a:bodyPr>
          <a:lstStyle/>
          <a:p>
            <a:r>
              <a:rPr lang="pt-BR" b="1" dirty="0" err="1" smtClean="0"/>
              <a:t>BM&amp;FBOVESPA</a:t>
            </a:r>
            <a:endParaRPr lang="en-US" dirty="0"/>
          </a:p>
        </p:txBody>
      </p:sp>
      <p:sp>
        <p:nvSpPr>
          <p:cNvPr id="3" name="Content Placeholder 2"/>
          <p:cNvSpPr>
            <a:spLocks noGrp="1"/>
          </p:cNvSpPr>
          <p:nvPr>
            <p:ph idx="1"/>
          </p:nvPr>
        </p:nvSpPr>
        <p:spPr/>
        <p:txBody>
          <a:bodyPr>
            <a:normAutofit fontScale="77500" lnSpcReduction="20000"/>
          </a:bodyPr>
          <a:lstStyle/>
          <a:p>
            <a:r>
              <a:rPr lang="pt-BR" dirty="0" smtClean="0"/>
              <a:t> Associações privadas civis, com objetivo de efetuar o registro, a compensação e a liquidação, física e financeira, das operações realizadas em pregão ou em sistema eletrônico. </a:t>
            </a:r>
          </a:p>
          <a:p>
            <a:r>
              <a:rPr lang="pt-BR" dirty="0" smtClean="0"/>
              <a:t>Desenvolvem e operacionalizam um mercado de derivativos livre e transparente, que proporcione aos agentes econômicos a oportunidade de efetuarem operações de hedging ante flutuações de preço de commodities agropecuárias, índices, taxas de juro, moedas e metais</a:t>
            </a:r>
          </a:p>
          <a:p>
            <a:r>
              <a:rPr lang="pt-BR" dirty="0" smtClean="0"/>
              <a:t>Possuem autonomia financeira, patrimonial e administrativa e são fiscalizadas pela Comissão de Valores Mobiliários. </a:t>
            </a:r>
          </a:p>
          <a:p>
            <a:endParaRPr lang="en-US" dirty="0"/>
          </a:p>
        </p:txBody>
      </p:sp>
      <p:sp>
        <p:nvSpPr>
          <p:cNvPr id="4" name="Title 1"/>
          <p:cNvSpPr txBox="1">
            <a:spLocks/>
          </p:cNvSpPr>
          <p:nvPr/>
        </p:nvSpPr>
        <p:spPr>
          <a:xfrm>
            <a:off x="107504" y="548680"/>
            <a:ext cx="4824536" cy="62068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t>CETIP</a:t>
            </a:r>
            <a:endParaRPr lang="en-US" dirty="0"/>
          </a:p>
        </p:txBody>
      </p:sp>
      <p:sp>
        <p:nvSpPr>
          <p:cNvPr id="5" name="Chave direita 4"/>
          <p:cNvSpPr/>
          <p:nvPr/>
        </p:nvSpPr>
        <p:spPr>
          <a:xfrm>
            <a:off x="4355976" y="44624"/>
            <a:ext cx="288032" cy="100811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20482" name="Picture 2" descr="Resultado de imagem para 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38"/>
            <a:ext cx="2448272" cy="109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pt-BR" b="1" dirty="0" smtClean="0"/>
              <a:t>Instituições relacionadas</a:t>
            </a:r>
            <a:endParaRPr lang="en-US" b="1" dirty="0"/>
          </a:p>
        </p:txBody>
      </p:sp>
      <p:sp>
        <p:nvSpPr>
          <p:cNvPr id="3" name="Content Placeholder 2"/>
          <p:cNvSpPr>
            <a:spLocks noGrp="1"/>
          </p:cNvSpPr>
          <p:nvPr>
            <p:ph idx="1"/>
          </p:nvPr>
        </p:nvSpPr>
        <p:spPr>
          <a:xfrm>
            <a:off x="457200" y="1268760"/>
            <a:ext cx="8229600" cy="5184576"/>
          </a:xfrm>
        </p:spPr>
        <p:txBody>
          <a:bodyPr>
            <a:normAutofit fontScale="70000" lnSpcReduction="20000"/>
          </a:bodyPr>
          <a:lstStyle/>
          <a:p>
            <a:r>
              <a:rPr lang="pt-BR" b="1" dirty="0" smtClean="0"/>
              <a:t>Sociedades corretoras de títulos e valores mobiliários</a:t>
            </a:r>
          </a:p>
          <a:p>
            <a:r>
              <a:rPr lang="pt-BR" dirty="0" smtClean="0"/>
              <a:t>Principais objetivos:</a:t>
            </a:r>
          </a:p>
          <a:p>
            <a:pPr lvl="1"/>
            <a:r>
              <a:rPr lang="pt-BR" dirty="0" smtClean="0"/>
              <a:t>operar em bolsas de valores, subscrever emissões de títulos e valores mobiliários no mercado; </a:t>
            </a:r>
          </a:p>
          <a:p>
            <a:pPr lvl="1"/>
            <a:r>
              <a:rPr lang="pt-BR" dirty="0" smtClean="0"/>
              <a:t>comprar e vender títulos e valores mobiliários por conta própria e de terceiros; </a:t>
            </a:r>
          </a:p>
          <a:p>
            <a:pPr lvl="1"/>
            <a:r>
              <a:rPr lang="pt-BR" dirty="0" smtClean="0"/>
              <a:t>encarregar-se da administração de carteiras e da custódia de títulos e valores mobiliários; </a:t>
            </a:r>
          </a:p>
          <a:p>
            <a:pPr lvl="1"/>
            <a:r>
              <a:rPr lang="pt-BR" dirty="0" smtClean="0"/>
              <a:t>instituir, organizar e administrar fundos e clubes de investimento; </a:t>
            </a:r>
          </a:p>
          <a:p>
            <a:pPr lvl="1"/>
            <a:r>
              <a:rPr lang="pt-BR" dirty="0" smtClean="0"/>
              <a:t>realizar operações compromissadas; </a:t>
            </a:r>
          </a:p>
          <a:p>
            <a:pPr lvl="1"/>
            <a:r>
              <a:rPr lang="pt-BR" dirty="0" smtClean="0"/>
              <a:t>operar em bolsas de mercadorias e de futuros por conta própria e de terceiros. </a:t>
            </a:r>
          </a:p>
          <a:p>
            <a:r>
              <a:rPr lang="pt-BR" dirty="0" smtClean="0"/>
              <a:t>São supervisionadas pelo Bacen (Resolução CMN 1.655, de 1989).</a:t>
            </a:r>
          </a:p>
          <a:p>
            <a:r>
              <a:rPr lang="pt-BR" b="1" dirty="0" smtClean="0"/>
              <a:t>Sociedades distribuidoras de títulos e valores mobiliários</a:t>
            </a:r>
          </a:p>
          <a:p>
            <a:r>
              <a:rPr lang="pt-BR" dirty="0" smtClean="0"/>
              <a:t>Semelhantes às corretoras, porém com atividades mais restritas, já que não têm acesso direto à </a:t>
            </a:r>
            <a:r>
              <a:rPr lang="pt-BR" dirty="0" err="1" smtClean="0"/>
              <a:t>BM&amp;FBovespa</a:t>
            </a:r>
            <a:r>
              <a:rPr lang="pt-BR" dirty="0" smtClean="0"/>
              <a:t>. Atuam através das corretoras.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Mercados Financeiros</a:t>
            </a:r>
            <a:endParaRPr lang="en-US" b="1" dirty="0"/>
          </a:p>
        </p:txBody>
      </p:sp>
      <p:sp>
        <p:nvSpPr>
          <p:cNvPr id="3" name="Content Placeholder 2"/>
          <p:cNvSpPr>
            <a:spLocks noGrp="1"/>
          </p:cNvSpPr>
          <p:nvPr>
            <p:ph idx="1"/>
          </p:nvPr>
        </p:nvSpPr>
        <p:spPr/>
        <p:txBody>
          <a:bodyPr>
            <a:normAutofit fontScale="92500" lnSpcReduction="20000"/>
          </a:bodyPr>
          <a:lstStyle/>
          <a:p>
            <a:r>
              <a:rPr lang="pt-BR" b="1" dirty="0" smtClean="0"/>
              <a:t>Mercado Monetário:</a:t>
            </a:r>
          </a:p>
          <a:p>
            <a:pPr lvl="1"/>
            <a:r>
              <a:rPr lang="pt-BR" dirty="0" smtClean="0"/>
              <a:t>Mercado onde são negociados ativos funanceiros públicos e privados de curto prazo e elevada liquidez</a:t>
            </a:r>
          </a:p>
          <a:p>
            <a:pPr lvl="1"/>
            <a:r>
              <a:rPr lang="pt-BR" dirty="0" smtClean="0"/>
              <a:t>É o mercado onde o Bacen atua, buscando atingir a taxa Selic determinada pelo Copom</a:t>
            </a:r>
          </a:p>
          <a:p>
            <a:r>
              <a:rPr lang="pt-BR" b="1" dirty="0" smtClean="0"/>
              <a:t>Mercado de Crédito:</a:t>
            </a:r>
          </a:p>
          <a:p>
            <a:pPr lvl="1"/>
            <a:r>
              <a:rPr lang="pt-BR" dirty="0" smtClean="0"/>
              <a:t>Operações de empréstimo realizadas pelas instituições financeiras integrantes do Sistema Financeiro Nacional e supervisionadas pelo Bacen</a:t>
            </a:r>
          </a:p>
          <a:p>
            <a:pPr lvl="1"/>
            <a:r>
              <a:rPr lang="pt-BR" dirty="0" smtClean="0"/>
              <a:t>Financiamentos podem ser de curto, médio e longo-prazos, para pessoas físicas e jurídicas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Mercados Financeiros</a:t>
            </a:r>
            <a:endParaRPr lang="en-US" dirty="0"/>
          </a:p>
        </p:txBody>
      </p:sp>
      <p:sp>
        <p:nvSpPr>
          <p:cNvPr id="3" name="Content Placeholder 2"/>
          <p:cNvSpPr>
            <a:spLocks noGrp="1"/>
          </p:cNvSpPr>
          <p:nvPr>
            <p:ph idx="1"/>
          </p:nvPr>
        </p:nvSpPr>
        <p:spPr/>
        <p:txBody>
          <a:bodyPr>
            <a:normAutofit fontScale="92500" lnSpcReduction="20000"/>
          </a:bodyPr>
          <a:lstStyle/>
          <a:p>
            <a:r>
              <a:rPr lang="pt-BR" b="1" dirty="0" smtClean="0"/>
              <a:t>Mercado de Câmbio:</a:t>
            </a:r>
          </a:p>
          <a:p>
            <a:pPr lvl="1"/>
            <a:r>
              <a:rPr lang="pt-BR" dirty="0" smtClean="0"/>
              <a:t>Mercado onde são realizadas as operações de câmbio, isto é, a troca de moeda nacional por estrangeira e vice-versa.</a:t>
            </a:r>
          </a:p>
          <a:p>
            <a:r>
              <a:rPr lang="pt-BR" b="1" dirty="0" smtClean="0"/>
              <a:t>Mercado de Capitais:</a:t>
            </a:r>
          </a:p>
          <a:p>
            <a:pPr lvl="1"/>
            <a:r>
              <a:rPr lang="pt-BR" dirty="0" smtClean="0"/>
              <a:t>Refere-se a formas não intermediadas de captação de recursos e posterior negociação no mercado</a:t>
            </a:r>
          </a:p>
          <a:p>
            <a:pPr lvl="1"/>
            <a:r>
              <a:rPr lang="pt-BR" dirty="0" smtClean="0"/>
              <a:t>Negociam títulos mobiliários (ações e instrumentos financeiros de dívidas: debêntures, notas promissórias etc.)</a:t>
            </a:r>
          </a:p>
          <a:p>
            <a:pPr lvl="1"/>
            <a:r>
              <a:rPr lang="en-US" dirty="0" smtClean="0"/>
              <a:t>http://www.tvbvmf.com.br/Videos/119</a:t>
            </a:r>
          </a:p>
          <a:p>
            <a:pPr lvl="1">
              <a:buNone/>
            </a:pPr>
            <a:endParaRPr lang="pt-BR"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478" y="1722312"/>
            <a:ext cx="7884368" cy="20162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t-BR" b="1" dirty="0" smtClean="0"/>
              <a:t>As contas monetárias</a:t>
            </a:r>
            <a:endParaRPr lang="en-US" dirty="0"/>
          </a:p>
        </p:txBody>
      </p:sp>
      <p:sp>
        <p:nvSpPr>
          <p:cNvPr id="3" name="Content Placeholder 2"/>
          <p:cNvSpPr>
            <a:spLocks noGrp="1"/>
          </p:cNvSpPr>
          <p:nvPr>
            <p:ph idx="1"/>
          </p:nvPr>
        </p:nvSpPr>
        <p:spPr>
          <a:xfrm>
            <a:off x="813962" y="1999381"/>
            <a:ext cx="4114800" cy="4525963"/>
          </a:xfrm>
        </p:spPr>
        <p:txBody>
          <a:bodyPr>
            <a:normAutofit/>
          </a:bodyPr>
          <a:lstStyle/>
          <a:p>
            <a:r>
              <a:rPr lang="pt-BR" sz="2400" dirty="0" smtClean="0"/>
              <a:t>Balancetes dos bancos comerciais</a:t>
            </a:r>
          </a:p>
          <a:p>
            <a:r>
              <a:rPr lang="pt-BR" sz="2400" dirty="0" smtClean="0"/>
              <a:t>Balancete do BC</a:t>
            </a:r>
            <a:endParaRPr lang="en-US" sz="2400" dirty="0"/>
          </a:p>
        </p:txBody>
      </p:sp>
      <p:sp>
        <p:nvSpPr>
          <p:cNvPr id="4" name="Right Brace 3"/>
          <p:cNvSpPr/>
          <p:nvPr/>
        </p:nvSpPr>
        <p:spPr>
          <a:xfrm>
            <a:off x="4352698" y="2027981"/>
            <a:ext cx="360040"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784746" y="2460029"/>
            <a:ext cx="2574936" cy="461665"/>
          </a:xfrm>
          <a:prstGeom prst="rect">
            <a:avLst/>
          </a:prstGeom>
          <a:noFill/>
        </p:spPr>
        <p:txBody>
          <a:bodyPr wrap="none" rtlCol="0">
            <a:spAutoFit/>
          </a:bodyPr>
          <a:lstStyle/>
          <a:p>
            <a:r>
              <a:rPr lang="pt-BR" sz="2400" b="1" dirty="0" smtClean="0"/>
              <a:t>Contas monetárias</a:t>
            </a:r>
            <a:endParaRPr lang="en-US" sz="2400" b="1" dirty="0"/>
          </a:p>
        </p:txBody>
      </p:sp>
      <p:cxnSp>
        <p:nvCxnSpPr>
          <p:cNvPr id="8" name="Straight Arrow Connector 7"/>
          <p:cNvCxnSpPr>
            <a:stCxn id="6" idx="2"/>
            <a:endCxn id="10" idx="0"/>
          </p:cNvCxnSpPr>
          <p:nvPr/>
        </p:nvCxnSpPr>
        <p:spPr>
          <a:xfrm rot="16200000" flipH="1">
            <a:off x="3786655" y="4322543"/>
            <a:ext cx="1169765" cy="17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6337" y="4908301"/>
            <a:ext cx="7852150" cy="1200329"/>
          </a:xfrm>
          <a:prstGeom prst="rect">
            <a:avLst/>
          </a:prstGeom>
          <a:noFill/>
        </p:spPr>
        <p:txBody>
          <a:bodyPr wrap="none" rtlCol="0">
            <a:spAutoFit/>
          </a:bodyPr>
          <a:lstStyle/>
          <a:p>
            <a:r>
              <a:rPr lang="pt-BR" sz="2400" dirty="0" smtClean="0"/>
              <a:t>Como funciona o sistema monetário</a:t>
            </a:r>
          </a:p>
          <a:p>
            <a:r>
              <a:rPr lang="pt-BR" sz="2400" dirty="0" smtClean="0"/>
              <a:t>O que é base monetária</a:t>
            </a:r>
          </a:p>
          <a:p>
            <a:r>
              <a:rPr lang="pt-BR" sz="2400" dirty="0" smtClean="0"/>
              <a:t>Como as ações dos bancos impactam os meios de pagamento</a:t>
            </a: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pt-BR" b="1" dirty="0" smtClean="0"/>
              <a:t>As contas monetárias</a:t>
            </a:r>
            <a:endParaRPr lang="en-US" b="1" dirty="0"/>
          </a:p>
        </p:txBody>
      </p:sp>
      <p:graphicFrame>
        <p:nvGraphicFramePr>
          <p:cNvPr id="4" name="Content Placeholder 3"/>
          <p:cNvGraphicFramePr>
            <a:graphicFrameLocks noGrp="1"/>
          </p:cNvGraphicFramePr>
          <p:nvPr>
            <p:ph idx="1"/>
          </p:nvPr>
        </p:nvGraphicFramePr>
        <p:xfrm>
          <a:off x="899592" y="1565488"/>
          <a:ext cx="7128792" cy="4815840"/>
        </p:xfrm>
        <a:graphic>
          <a:graphicData uri="http://schemas.openxmlformats.org/drawingml/2006/table">
            <a:tbl>
              <a:tblPr firstRow="1" bandRow="1">
                <a:tableStyleId>{5C22544A-7EE6-4342-B048-85BDC9FD1C3A}</a:tableStyleId>
              </a:tblPr>
              <a:tblGrid>
                <a:gridCol w="3456384"/>
                <a:gridCol w="3672408"/>
              </a:tblGrid>
              <a:tr h="370840">
                <a:tc>
                  <a:txBody>
                    <a:bodyPr/>
                    <a:lstStyle/>
                    <a:p>
                      <a:pPr algn="ctr"/>
                      <a:r>
                        <a:rPr lang="pt-BR" sz="2000" dirty="0" smtClean="0"/>
                        <a:t>Ativo </a:t>
                      </a:r>
                      <a:endParaRPr lang="en-US" sz="2000" dirty="0"/>
                    </a:p>
                  </a:txBody>
                  <a:tcPr/>
                </a:tc>
                <a:tc>
                  <a:txBody>
                    <a:bodyPr/>
                    <a:lstStyle/>
                    <a:p>
                      <a:pPr algn="ctr"/>
                      <a:r>
                        <a:rPr lang="pt-BR" sz="2000" dirty="0" smtClean="0"/>
                        <a:t>Passivo </a:t>
                      </a:r>
                      <a:endParaRPr lang="en-US" sz="2000" dirty="0"/>
                    </a:p>
                  </a:txBody>
                  <a:tcPr/>
                </a:tc>
              </a:tr>
              <a:tr h="370840">
                <a:tc>
                  <a:txBody>
                    <a:bodyPr/>
                    <a:lstStyle/>
                    <a:p>
                      <a:r>
                        <a:rPr lang="pt-BR" sz="2000" dirty="0" smtClean="0"/>
                        <a:t>Encaixes</a:t>
                      </a:r>
                    </a:p>
                    <a:p>
                      <a:r>
                        <a:rPr lang="pt-BR" sz="2000" dirty="0" smtClean="0"/>
                        <a:t>     em moeda</a:t>
                      </a:r>
                      <a:r>
                        <a:rPr lang="pt-BR" sz="2000" baseline="0" dirty="0" smtClean="0"/>
                        <a:t> corrente</a:t>
                      </a:r>
                    </a:p>
                    <a:p>
                      <a:r>
                        <a:rPr lang="pt-BR" sz="2000" dirty="0" smtClean="0"/>
                        <a:t>     em depósitos</a:t>
                      </a:r>
                      <a:r>
                        <a:rPr lang="pt-BR" sz="2000" baseline="0" dirty="0" smtClean="0"/>
                        <a:t> no BC </a:t>
                      </a:r>
                    </a:p>
                    <a:p>
                      <a:r>
                        <a:rPr lang="pt-BR" sz="2000" dirty="0" smtClean="0"/>
                        <a:t>           voluntários</a:t>
                      </a:r>
                    </a:p>
                    <a:p>
                      <a:r>
                        <a:rPr lang="pt-BR" sz="2000" dirty="0" smtClean="0"/>
                        <a:t>           compulsórios</a:t>
                      </a:r>
                      <a:endParaRPr lang="en-US" sz="2000" dirty="0" smtClean="0"/>
                    </a:p>
                  </a:txBody>
                  <a:tcPr/>
                </a:tc>
                <a:tc>
                  <a:txBody>
                    <a:bodyPr/>
                    <a:lstStyle/>
                    <a:p>
                      <a:r>
                        <a:rPr lang="pt-BR" sz="2000" b="1" dirty="0" smtClean="0"/>
                        <a:t>Recursos Monetários</a:t>
                      </a:r>
                    </a:p>
                    <a:p>
                      <a:r>
                        <a:rPr lang="pt-BR" sz="2000" dirty="0" smtClean="0"/>
                        <a:t>Depósitos</a:t>
                      </a:r>
                      <a:r>
                        <a:rPr lang="pt-BR" sz="2000" baseline="0" dirty="0" smtClean="0"/>
                        <a:t> à vista</a:t>
                      </a:r>
                      <a:endParaRPr lang="en-US" sz="2000" dirty="0"/>
                    </a:p>
                  </a:txBody>
                  <a:tcPr/>
                </a:tc>
              </a:tr>
              <a:tr h="370840">
                <a:tc>
                  <a:txBody>
                    <a:bodyPr/>
                    <a:lstStyle/>
                    <a:p>
                      <a:r>
                        <a:rPr lang="pt-BR" sz="2000" dirty="0" smtClean="0"/>
                        <a:t>Empréstimos</a:t>
                      </a:r>
                    </a:p>
                    <a:p>
                      <a:r>
                        <a:rPr lang="pt-BR" sz="2000" dirty="0" smtClean="0"/>
                        <a:t>     ao</a:t>
                      </a:r>
                      <a:r>
                        <a:rPr lang="pt-BR" sz="2000" baseline="0" dirty="0" smtClean="0"/>
                        <a:t> setor público</a:t>
                      </a:r>
                    </a:p>
                    <a:p>
                      <a:r>
                        <a:rPr lang="pt-BR" sz="2000" baseline="0" dirty="0" smtClean="0"/>
                        <a:t>     ao setor privado</a:t>
                      </a:r>
                      <a:endParaRPr lang="en-US" sz="2000" dirty="0"/>
                    </a:p>
                  </a:txBody>
                  <a:tcPr/>
                </a:tc>
                <a:tc rowSpan="4">
                  <a:txBody>
                    <a:bodyPr/>
                    <a:lstStyle/>
                    <a:p>
                      <a:r>
                        <a:rPr lang="pt-BR" sz="2000" b="1" dirty="0" smtClean="0"/>
                        <a:t>Recursos não Monetários</a:t>
                      </a:r>
                    </a:p>
                    <a:p>
                      <a:r>
                        <a:rPr lang="pt-BR" sz="2000" dirty="0" smtClean="0"/>
                        <a:t>Depósitos</a:t>
                      </a:r>
                      <a:r>
                        <a:rPr lang="pt-BR" sz="2000" baseline="0" dirty="0" smtClean="0"/>
                        <a:t> a prazo</a:t>
                      </a:r>
                    </a:p>
                    <a:p>
                      <a:r>
                        <a:rPr lang="pt-BR" sz="2000" baseline="0" dirty="0" smtClean="0"/>
                        <a:t>Redescontos</a:t>
                      </a:r>
                    </a:p>
                    <a:p>
                      <a:r>
                        <a:rPr lang="pt-BR" sz="2000" baseline="0" dirty="0" smtClean="0"/>
                        <a:t>Títulos de emissão própria</a:t>
                      </a:r>
                    </a:p>
                    <a:p>
                      <a:r>
                        <a:rPr lang="pt-BR" sz="2000" dirty="0" smtClean="0"/>
                        <a:t>Recursos externos</a:t>
                      </a:r>
                    </a:p>
                    <a:p>
                      <a:r>
                        <a:rPr lang="pt-BR" sz="2000" dirty="0" smtClean="0"/>
                        <a:t>Recursos próprios</a:t>
                      </a:r>
                    </a:p>
                    <a:p>
                      <a:r>
                        <a:rPr lang="pt-BR" sz="2000" dirty="0" smtClean="0"/>
                        <a:t>Outras fontes</a:t>
                      </a:r>
                      <a:endParaRPr lang="en-US" sz="2000" dirty="0"/>
                    </a:p>
                  </a:txBody>
                  <a:tcPr/>
                </a:tc>
              </a:tr>
              <a:tr h="370840">
                <a:tc>
                  <a:txBody>
                    <a:bodyPr/>
                    <a:lstStyle/>
                    <a:p>
                      <a:r>
                        <a:rPr lang="pt-BR" sz="2000" dirty="0" smtClean="0"/>
                        <a:t>Títulos</a:t>
                      </a:r>
                    </a:p>
                    <a:p>
                      <a:r>
                        <a:rPr lang="pt-BR" sz="2000" baseline="0" dirty="0" smtClean="0"/>
                        <a:t>     públicos</a:t>
                      </a:r>
                    </a:p>
                    <a:p>
                      <a:r>
                        <a:rPr lang="pt-BR" sz="2000" baseline="0" dirty="0" smtClean="0"/>
                        <a:t>     privados</a:t>
                      </a:r>
                      <a:endParaRPr lang="pt-BR" sz="2000" dirty="0" smtClean="0"/>
                    </a:p>
                  </a:txBody>
                  <a:tcPr/>
                </a:tc>
                <a:tc vMerge="1">
                  <a:txBody>
                    <a:bodyPr/>
                    <a:lstStyle/>
                    <a:p>
                      <a:endParaRPr lang="en-US" sz="2000" dirty="0"/>
                    </a:p>
                  </a:txBody>
                  <a:tcPr/>
                </a:tc>
              </a:tr>
              <a:tr h="370840">
                <a:tc>
                  <a:txBody>
                    <a:bodyPr/>
                    <a:lstStyle/>
                    <a:p>
                      <a:r>
                        <a:rPr lang="pt-BR" sz="2000" dirty="0" smtClean="0"/>
                        <a:t>Outras aplicações</a:t>
                      </a:r>
                      <a:endParaRPr lang="en-US" sz="2000" dirty="0"/>
                    </a:p>
                  </a:txBody>
                  <a:tcPr/>
                </a:tc>
                <a:tc vMerge="1">
                  <a:txBody>
                    <a:bodyPr/>
                    <a:lstStyle/>
                    <a:p>
                      <a:endParaRPr lang="en-US" sz="2000" dirty="0"/>
                    </a:p>
                  </a:txBody>
                  <a:tcPr/>
                </a:tc>
              </a:tr>
              <a:tr h="370840">
                <a:tc>
                  <a:txBody>
                    <a:bodyPr/>
                    <a:lstStyle/>
                    <a:p>
                      <a:r>
                        <a:rPr lang="pt-BR" sz="2000" dirty="0" smtClean="0"/>
                        <a:t>Imobilizado</a:t>
                      </a:r>
                      <a:r>
                        <a:rPr lang="pt-BR" sz="2000" baseline="0" dirty="0" smtClean="0"/>
                        <a:t> </a:t>
                      </a:r>
                      <a:endParaRPr lang="en-US" sz="2000" dirty="0"/>
                    </a:p>
                  </a:txBody>
                  <a:tcPr/>
                </a:tc>
                <a:tc vMerge="1">
                  <a:txBody>
                    <a:bodyPr/>
                    <a:lstStyle/>
                    <a:p>
                      <a:endParaRPr lang="en-US" sz="2000" dirty="0"/>
                    </a:p>
                  </a:txBody>
                  <a:tcPr/>
                </a:tc>
              </a:tr>
            </a:tbl>
          </a:graphicData>
        </a:graphic>
      </p:graphicFrame>
      <p:sp>
        <p:nvSpPr>
          <p:cNvPr id="6" name="TextBox 5"/>
          <p:cNvSpPr txBox="1"/>
          <p:nvPr/>
        </p:nvSpPr>
        <p:spPr>
          <a:xfrm>
            <a:off x="755576" y="1117848"/>
            <a:ext cx="5851730" cy="461665"/>
          </a:xfrm>
          <a:prstGeom prst="rect">
            <a:avLst/>
          </a:prstGeom>
          <a:noFill/>
        </p:spPr>
        <p:txBody>
          <a:bodyPr wrap="none" rtlCol="0">
            <a:spAutoFit/>
          </a:bodyPr>
          <a:lstStyle/>
          <a:p>
            <a:r>
              <a:rPr lang="pt-BR" sz="2400" dirty="0" smtClean="0"/>
              <a:t>Balancete consolidado dos bancos comerciais</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pt-BR" b="1" dirty="0" smtClean="0"/>
              <a:t>As contas monetárias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2607853"/>
              </p:ext>
            </p:extLst>
          </p:nvPr>
        </p:nvGraphicFramePr>
        <p:xfrm>
          <a:off x="395536" y="1565488"/>
          <a:ext cx="8496944" cy="4206240"/>
        </p:xfrm>
        <a:graphic>
          <a:graphicData uri="http://schemas.openxmlformats.org/drawingml/2006/table">
            <a:tbl>
              <a:tblPr firstRow="1" bandRow="1">
                <a:tableStyleId>{5C22544A-7EE6-4342-B048-85BDC9FD1C3A}</a:tableStyleId>
              </a:tblPr>
              <a:tblGrid>
                <a:gridCol w="4392488"/>
                <a:gridCol w="4104456"/>
              </a:tblGrid>
              <a:tr h="370840">
                <a:tc>
                  <a:txBody>
                    <a:bodyPr/>
                    <a:lstStyle/>
                    <a:p>
                      <a:pPr algn="ctr"/>
                      <a:r>
                        <a:rPr lang="pt-BR" sz="2000" dirty="0" smtClean="0"/>
                        <a:t>Ativo </a:t>
                      </a:r>
                      <a:endParaRPr lang="en-US" sz="2000" dirty="0"/>
                    </a:p>
                  </a:txBody>
                  <a:tcPr/>
                </a:tc>
                <a:tc>
                  <a:txBody>
                    <a:bodyPr/>
                    <a:lstStyle/>
                    <a:p>
                      <a:pPr algn="ctr"/>
                      <a:r>
                        <a:rPr lang="pt-BR" sz="2000" dirty="0" smtClean="0"/>
                        <a:t>Passivo </a:t>
                      </a:r>
                      <a:endParaRPr lang="en-US" sz="2000" dirty="0"/>
                    </a:p>
                  </a:txBody>
                  <a:tcPr/>
                </a:tc>
              </a:tr>
              <a:tr h="370840">
                <a:tc>
                  <a:txBody>
                    <a:bodyPr/>
                    <a:lstStyle/>
                    <a:p>
                      <a:r>
                        <a:rPr lang="pt-BR" sz="2000" dirty="0" smtClean="0"/>
                        <a:t>Reservas internacionais</a:t>
                      </a:r>
                    </a:p>
                  </a:txBody>
                  <a:tcPr/>
                </a:tc>
                <a:tc>
                  <a:txBody>
                    <a:bodyPr/>
                    <a:lstStyle/>
                    <a:p>
                      <a:r>
                        <a:rPr lang="pt-BR" sz="2000" b="1" dirty="0" smtClean="0"/>
                        <a:t>Base monetária</a:t>
                      </a:r>
                    </a:p>
                    <a:p>
                      <a:r>
                        <a:rPr lang="pt-BR" sz="2000" dirty="0" smtClean="0"/>
                        <a:t>Papel-moeda em poder do público</a:t>
                      </a:r>
                    </a:p>
                    <a:p>
                      <a:r>
                        <a:rPr lang="pt-BR" sz="2000" dirty="0" smtClean="0"/>
                        <a:t>Encaixes dos bancos comerciais</a:t>
                      </a:r>
                    </a:p>
                    <a:p>
                      <a:r>
                        <a:rPr lang="pt-BR" sz="2000" dirty="0" smtClean="0"/>
                        <a:t>     em moeda</a:t>
                      </a:r>
                      <a:r>
                        <a:rPr lang="pt-BR" sz="2000" baseline="0" dirty="0" smtClean="0"/>
                        <a:t> corrente</a:t>
                      </a:r>
                    </a:p>
                    <a:p>
                      <a:pPr marL="266700" indent="-266700"/>
                      <a:r>
                        <a:rPr lang="pt-BR" sz="2000" dirty="0" smtClean="0"/>
                        <a:t>     em depósitos</a:t>
                      </a:r>
                      <a:r>
                        <a:rPr lang="pt-BR" sz="2000" baseline="0" dirty="0" smtClean="0"/>
                        <a:t> </a:t>
                      </a:r>
                      <a:r>
                        <a:rPr lang="pt-BR" sz="2000" dirty="0" smtClean="0"/>
                        <a:t>voluntários e             compulsórios </a:t>
                      </a:r>
                      <a:r>
                        <a:rPr lang="pt-BR" sz="2000" baseline="0" dirty="0" smtClean="0"/>
                        <a:t>no BC</a:t>
                      </a:r>
                      <a:endParaRPr lang="pt-BR" sz="2000" dirty="0" smtClean="0"/>
                    </a:p>
                  </a:txBody>
                  <a:tcPr/>
                </a:tc>
              </a:tr>
              <a:tr h="370840">
                <a:tc>
                  <a:txBody>
                    <a:bodyPr/>
                    <a:lstStyle/>
                    <a:p>
                      <a:r>
                        <a:rPr lang="pt-BR" sz="2000" dirty="0" smtClean="0"/>
                        <a:t>Redescontos</a:t>
                      </a:r>
                      <a:r>
                        <a:rPr lang="pt-BR" sz="2000" baseline="0" dirty="0" smtClean="0"/>
                        <a:t> aos bancos comerciais</a:t>
                      </a:r>
                      <a:endParaRPr lang="en-US" sz="2000" dirty="0"/>
                    </a:p>
                  </a:txBody>
                  <a:tcPr/>
                </a:tc>
                <a:tc rowSpan="4">
                  <a:txBody>
                    <a:bodyPr/>
                    <a:lstStyle/>
                    <a:p>
                      <a:r>
                        <a:rPr lang="pt-BR" sz="2000" b="1" dirty="0" smtClean="0"/>
                        <a:t>Recursos não Monetários</a:t>
                      </a:r>
                    </a:p>
                    <a:p>
                      <a:r>
                        <a:rPr lang="pt-BR" sz="2000" dirty="0" smtClean="0"/>
                        <a:t>Depósitos</a:t>
                      </a:r>
                      <a:r>
                        <a:rPr lang="pt-BR" sz="2000" baseline="0" dirty="0" smtClean="0"/>
                        <a:t> do Tesouro Nacional</a:t>
                      </a:r>
                    </a:p>
                    <a:p>
                      <a:r>
                        <a:rPr lang="pt-BR" sz="2000" dirty="0" smtClean="0"/>
                        <a:t>Recursos externos</a:t>
                      </a:r>
                    </a:p>
                    <a:p>
                      <a:r>
                        <a:rPr lang="pt-BR" sz="2000" dirty="0" smtClean="0"/>
                        <a:t>Outras</a:t>
                      </a:r>
                      <a:r>
                        <a:rPr lang="pt-BR" sz="2000" baseline="0" dirty="0" smtClean="0"/>
                        <a:t> fontes</a:t>
                      </a:r>
                      <a:endParaRPr lang="en-US" sz="2000" dirty="0"/>
                    </a:p>
                  </a:txBody>
                  <a:tcPr/>
                </a:tc>
              </a:tr>
              <a:tr h="370840">
                <a:tc>
                  <a:txBody>
                    <a:bodyPr/>
                    <a:lstStyle/>
                    <a:p>
                      <a:r>
                        <a:rPr lang="pt-BR" sz="2000" dirty="0" smtClean="0"/>
                        <a:t>Caixa em moeda corrente</a:t>
                      </a:r>
                      <a:endParaRPr lang="en-US" sz="2000" dirty="0"/>
                    </a:p>
                  </a:txBody>
                  <a:tcPr/>
                </a:tc>
                <a:tc vMerge="1">
                  <a:txBody>
                    <a:bodyPr/>
                    <a:lstStyle/>
                    <a:p>
                      <a:endParaRPr lang="en-US"/>
                    </a:p>
                  </a:txBody>
                  <a:tcPr/>
                </a:tc>
              </a:tr>
              <a:tr h="370840">
                <a:tc>
                  <a:txBody>
                    <a:bodyPr/>
                    <a:lstStyle/>
                    <a:p>
                      <a:r>
                        <a:rPr lang="pt-BR" sz="2000" dirty="0" smtClean="0"/>
                        <a:t>Títulos públicos federais – Tesouro Nacional</a:t>
                      </a:r>
                      <a:endParaRPr lang="en-US" sz="2000" dirty="0"/>
                    </a:p>
                  </a:txBody>
                  <a:tcPr/>
                </a:tc>
                <a:tc vMerge="1">
                  <a:txBody>
                    <a:bodyPr/>
                    <a:lstStyle/>
                    <a:p>
                      <a:endParaRPr lang="en-US" sz="2000" dirty="0"/>
                    </a:p>
                  </a:txBody>
                  <a:tcPr/>
                </a:tc>
              </a:tr>
              <a:tr h="370840">
                <a:tc>
                  <a:txBody>
                    <a:bodyPr/>
                    <a:lstStyle/>
                    <a:p>
                      <a:r>
                        <a:rPr lang="pt-BR" sz="2000" dirty="0" smtClean="0"/>
                        <a:t>Outras aplicações</a:t>
                      </a:r>
                      <a:r>
                        <a:rPr lang="pt-BR" sz="2000" baseline="0" dirty="0" smtClean="0"/>
                        <a:t> </a:t>
                      </a:r>
                      <a:endParaRPr lang="en-US" sz="2000" dirty="0"/>
                    </a:p>
                  </a:txBody>
                  <a:tcPr/>
                </a:tc>
                <a:tc vMerge="1">
                  <a:txBody>
                    <a:bodyPr/>
                    <a:lstStyle/>
                    <a:p>
                      <a:endParaRPr lang="en-US" sz="2000" dirty="0"/>
                    </a:p>
                  </a:txBody>
                  <a:tcPr/>
                </a:tc>
              </a:tr>
            </a:tbl>
          </a:graphicData>
        </a:graphic>
      </p:graphicFrame>
      <p:sp>
        <p:nvSpPr>
          <p:cNvPr id="6" name="TextBox 5"/>
          <p:cNvSpPr txBox="1"/>
          <p:nvPr/>
        </p:nvSpPr>
        <p:spPr>
          <a:xfrm>
            <a:off x="755576" y="1117848"/>
            <a:ext cx="4740465" cy="461665"/>
          </a:xfrm>
          <a:prstGeom prst="rect">
            <a:avLst/>
          </a:prstGeom>
          <a:noFill/>
        </p:spPr>
        <p:txBody>
          <a:bodyPr wrap="none" rtlCol="0">
            <a:spAutoFit/>
          </a:bodyPr>
          <a:lstStyle/>
          <a:p>
            <a:r>
              <a:rPr lang="pt-BR" sz="2400" dirty="0" smtClean="0"/>
              <a:t>Balancete sintético do Banco Central</a:t>
            </a:r>
            <a:endParaRPr lang="en-US" sz="2400" dirty="0"/>
          </a:p>
        </p:txBody>
      </p:sp>
      <p:sp>
        <p:nvSpPr>
          <p:cNvPr id="5" name="Rectangle 4"/>
          <p:cNvSpPr/>
          <p:nvPr/>
        </p:nvSpPr>
        <p:spPr>
          <a:xfrm>
            <a:off x="4788024" y="1988840"/>
            <a:ext cx="3888432" cy="1872208"/>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a:t>
            </a:r>
            <a:endParaRPr lang="pt-BR" dirty="0"/>
          </a:p>
        </p:txBody>
      </p:sp>
      <p:sp>
        <p:nvSpPr>
          <p:cNvPr id="3" name="Espaço Reservado para Conteúdo 2"/>
          <p:cNvSpPr>
            <a:spLocks noGrp="1"/>
          </p:cNvSpPr>
          <p:nvPr>
            <p:ph idx="1"/>
          </p:nvPr>
        </p:nvSpPr>
        <p:spPr>
          <a:xfrm>
            <a:off x="457200" y="1423317"/>
            <a:ext cx="8229600" cy="4525963"/>
          </a:xfrm>
        </p:spPr>
        <p:txBody>
          <a:bodyPr/>
          <a:lstStyle/>
          <a:p>
            <a:r>
              <a:rPr lang="pt-BR" dirty="0" smtClean="0"/>
              <a:t>Qual sua opinião sobre o Banco dos BRICS ?</a:t>
            </a:r>
          </a:p>
        </p:txBody>
      </p:sp>
      <p:pic>
        <p:nvPicPr>
          <p:cNvPr id="4" name="Imagem 3"/>
          <p:cNvPicPr>
            <a:picLocks noChangeAspect="1"/>
          </p:cNvPicPr>
          <p:nvPr/>
        </p:nvPicPr>
        <p:blipFill>
          <a:blip r:embed="rId2"/>
          <a:stretch>
            <a:fillRect/>
          </a:stretch>
        </p:blipFill>
        <p:spPr>
          <a:xfrm>
            <a:off x="107504" y="2132856"/>
            <a:ext cx="8963472" cy="4566033"/>
          </a:xfrm>
          <a:prstGeom prst="rect">
            <a:avLst/>
          </a:prstGeom>
        </p:spPr>
      </p:pic>
    </p:spTree>
    <p:extLst>
      <p:ext uri="{BB962C8B-B14F-4D97-AF65-F5344CB8AC3E}">
        <p14:creationId xmlns:p14="http://schemas.microsoft.com/office/powerpoint/2010/main" val="617573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dynad.net/pc/?dc=5550001892;ord=1471832260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286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3"/>
          <a:stretch>
            <a:fillRect/>
          </a:stretch>
        </p:blipFill>
        <p:spPr>
          <a:xfrm>
            <a:off x="0" y="0"/>
            <a:ext cx="4896742" cy="6858000"/>
          </a:xfrm>
          <a:prstGeom prst="rect">
            <a:avLst/>
          </a:prstGeom>
        </p:spPr>
      </p:pic>
      <p:pic>
        <p:nvPicPr>
          <p:cNvPr id="4" name="Imagem 3"/>
          <p:cNvPicPr>
            <a:picLocks noChangeAspect="1"/>
          </p:cNvPicPr>
          <p:nvPr/>
        </p:nvPicPr>
        <p:blipFill>
          <a:blip r:embed="rId4"/>
          <a:stretch>
            <a:fillRect/>
          </a:stretch>
        </p:blipFill>
        <p:spPr>
          <a:xfrm>
            <a:off x="982" y="1863892"/>
            <a:ext cx="8876990" cy="3356992"/>
          </a:xfrm>
          <a:prstGeom prst="rect">
            <a:avLst/>
          </a:prstGeom>
        </p:spPr>
      </p:pic>
      <p:pic>
        <p:nvPicPr>
          <p:cNvPr id="5" name="Imagem 4"/>
          <p:cNvPicPr>
            <a:picLocks noChangeAspect="1"/>
          </p:cNvPicPr>
          <p:nvPr/>
        </p:nvPicPr>
        <p:blipFill>
          <a:blip r:embed="rId5"/>
          <a:stretch>
            <a:fillRect/>
          </a:stretch>
        </p:blipFill>
        <p:spPr>
          <a:xfrm>
            <a:off x="0" y="5186557"/>
            <a:ext cx="7710929" cy="546699"/>
          </a:xfrm>
          <a:prstGeom prst="rect">
            <a:avLst/>
          </a:prstGeom>
        </p:spPr>
      </p:pic>
    </p:spTree>
    <p:extLst>
      <p:ext uri="{BB962C8B-B14F-4D97-AF65-F5344CB8AC3E}">
        <p14:creationId xmlns:p14="http://schemas.microsoft.com/office/powerpoint/2010/main" val="4293745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772642"/>
            <a:ext cx="9144000" cy="5312715"/>
          </a:xfrm>
          <a:prstGeom prst="rect">
            <a:avLst/>
          </a:prstGeom>
        </p:spPr>
      </p:pic>
      <p:pic>
        <p:nvPicPr>
          <p:cNvPr id="3" name="Imagem 2"/>
          <p:cNvPicPr>
            <a:picLocks noChangeAspect="1"/>
          </p:cNvPicPr>
          <p:nvPr/>
        </p:nvPicPr>
        <p:blipFill>
          <a:blip r:embed="rId3"/>
          <a:stretch>
            <a:fillRect/>
          </a:stretch>
        </p:blipFill>
        <p:spPr>
          <a:xfrm>
            <a:off x="35496" y="3284984"/>
            <a:ext cx="9036496" cy="3075675"/>
          </a:xfrm>
          <a:prstGeom prst="rect">
            <a:avLst/>
          </a:prstGeom>
          <a:ln w="38100">
            <a:solidFill>
              <a:srgbClr val="C00000"/>
            </a:solidFill>
          </a:ln>
        </p:spPr>
      </p:pic>
    </p:spTree>
    <p:extLst>
      <p:ext uri="{BB962C8B-B14F-4D97-AF65-F5344CB8AC3E}">
        <p14:creationId xmlns:p14="http://schemas.microsoft.com/office/powerpoint/2010/main" val="12156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B8C4879F-C97A-4DF6-A38C-3B0AD0162137}" type="slidenum">
              <a:rPr lang="pt-BR">
                <a:solidFill>
                  <a:schemeClr val="tx1"/>
                </a:solidFill>
              </a:rPr>
              <a:pPr/>
              <a:t>6</a:t>
            </a:fld>
            <a:endParaRPr lang="pt-BR">
              <a:solidFill>
                <a:schemeClr val="tx1"/>
              </a:solidFill>
            </a:endParaRPr>
          </a:p>
        </p:txBody>
      </p:sp>
      <p:sp>
        <p:nvSpPr>
          <p:cNvPr id="293890" name="Rectangle 2"/>
          <p:cNvSpPr>
            <a:spLocks noGrp="1" noChangeArrowheads="1"/>
          </p:cNvSpPr>
          <p:nvPr>
            <p:ph type="body" idx="1"/>
          </p:nvPr>
        </p:nvSpPr>
        <p:spPr>
          <a:xfrm>
            <a:off x="0" y="1066800"/>
            <a:ext cx="9144000" cy="781050"/>
          </a:xfrm>
        </p:spPr>
        <p:txBody>
          <a:bodyPr/>
          <a:lstStyle/>
          <a:p>
            <a:pPr marL="495300" indent="-495300">
              <a:spcAft>
                <a:spcPct val="20000"/>
              </a:spcAft>
              <a:buSzPct val="110000"/>
            </a:pPr>
            <a:r>
              <a:rPr lang="pt-BR" sz="3000" dirty="0" smtClean="0">
                <a:latin typeface="Arial" charset="0"/>
                <a:cs typeface="Times New Roman" pitchFamily="18" charset="0"/>
              </a:rPr>
              <a:t>Sistema Financeira do ponto vista </a:t>
            </a:r>
            <a:r>
              <a:rPr lang="pt-BR" sz="3000" i="1" dirty="0" err="1" smtClean="0">
                <a:latin typeface="Arial" charset="0"/>
                <a:cs typeface="Times New Roman" pitchFamily="18" charset="0"/>
              </a:rPr>
              <a:t>microecômico</a:t>
            </a:r>
            <a:r>
              <a:rPr lang="pt-BR" sz="3000" dirty="0">
                <a:latin typeface="Arial" charset="0"/>
                <a:cs typeface="Times New Roman" pitchFamily="18" charset="0"/>
              </a:rPr>
              <a:t>:</a:t>
            </a:r>
          </a:p>
        </p:txBody>
      </p:sp>
      <p:sp>
        <p:nvSpPr>
          <p:cNvPr id="293891" name="Rectangle 3"/>
          <p:cNvSpPr>
            <a:spLocks noChangeArrowheads="1"/>
          </p:cNvSpPr>
          <p:nvPr/>
        </p:nvSpPr>
        <p:spPr bwMode="auto">
          <a:xfrm>
            <a:off x="69850" y="1701800"/>
            <a:ext cx="8921750" cy="717550"/>
          </a:xfrm>
          <a:prstGeom prst="rect">
            <a:avLst/>
          </a:prstGeom>
          <a:noFill/>
          <a:ln w="9525">
            <a:noFill/>
            <a:miter lim="800000"/>
            <a:headEnd/>
            <a:tailEnd/>
          </a:ln>
          <a:effectLst/>
        </p:spPr>
        <p:txBody>
          <a:bodyPr/>
          <a:lstStyle/>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Muito eficiente</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Capacidade de sustentar lucros elevados</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Serviços muito sofisticados</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Posição patrimonial sólida (indicadores superiores ao previsto no acordo de Basiléia</a:t>
            </a:r>
            <a:r>
              <a:rPr lang="pt-BR" sz="2800" b="1" dirty="0">
                <a:latin typeface="Arial" charset="0"/>
                <a:cs typeface="Times New Roman" pitchFamily="18" charset="0"/>
              </a:rPr>
              <a:t>)</a:t>
            </a: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Institucionalidade e sistema de regulação e controle do Bacen muito eficientes</a:t>
            </a:r>
            <a:endParaRPr lang="pt-BR" sz="2800" b="1" dirty="0">
              <a:latin typeface="Arial" charset="0"/>
              <a:cs typeface="Times New Roman" pitchFamily="18" charset="0"/>
            </a:endParaRPr>
          </a:p>
          <a:p>
            <a:pPr marL="1614488" lvl="1" indent="-533400">
              <a:spcBef>
                <a:spcPct val="10000"/>
              </a:spcBef>
              <a:spcAft>
                <a:spcPct val="10000"/>
              </a:spcAft>
              <a:buSzPct val="110000"/>
              <a:buFontTx/>
              <a:buChar char="•"/>
            </a:pPr>
            <a:r>
              <a:rPr lang="pt-BR" sz="2800" b="1" dirty="0" smtClean="0">
                <a:latin typeface="Arial" charset="0"/>
                <a:cs typeface="Times New Roman" pitchFamily="18" charset="0"/>
              </a:rPr>
              <a:t>Eficaz para deter ameaças de crises sistêmicas e ajudar bancos com problema de liquidez</a:t>
            </a:r>
            <a:r>
              <a:rPr lang="pt-BR" sz="2800" b="1" dirty="0">
                <a:latin typeface="Arial" charset="0"/>
                <a:cs typeface="Times New Roman" pitchFamily="18" charset="0"/>
              </a:rPr>
              <a:t>.</a:t>
            </a:r>
          </a:p>
        </p:txBody>
      </p:sp>
      <p:sp>
        <p:nvSpPr>
          <p:cNvPr id="293893" name="Rectangle 5"/>
          <p:cNvSpPr>
            <a:spLocks noChangeArrowheads="1"/>
          </p:cNvSpPr>
          <p:nvPr/>
        </p:nvSpPr>
        <p:spPr bwMode="auto">
          <a:xfrm>
            <a:off x="0" y="63500"/>
            <a:ext cx="9144000" cy="889000"/>
          </a:xfrm>
          <a:prstGeom prst="rect">
            <a:avLst/>
          </a:prstGeom>
          <a:noFill/>
          <a:ln w="9525">
            <a:noFill/>
            <a:miter lim="800000"/>
            <a:headEnd/>
            <a:tailEnd/>
          </a:ln>
          <a:effectLst/>
        </p:spPr>
        <p:txBody>
          <a:bodyPr anchor="ctr"/>
          <a:lstStyle/>
          <a:p>
            <a:pPr algn="ctr">
              <a:lnSpc>
                <a:spcPct val="110000"/>
              </a:lnSpc>
            </a:pPr>
            <a:r>
              <a:rPr lang="pt-BR" sz="4400">
                <a:latin typeface="Arial" charset="0"/>
              </a:rPr>
              <a:t>Introdução</a:t>
            </a:r>
            <a:endParaRPr lang="en-US" sz="440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wipe(left)">
                                      <p:cBhvr>
                                        <p:cTn id="7" dur="1000"/>
                                        <p:tgtEl>
                                          <p:spTgt spid="293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wipe(left)">
                                      <p:cBhvr>
                                        <p:cTn id="12" dur="1000"/>
                                        <p:tgtEl>
                                          <p:spTgt spid="293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3891">
                                            <p:txEl>
                                              <p:pRg st="2" end="2"/>
                                            </p:txEl>
                                          </p:spTgt>
                                        </p:tgtEl>
                                        <p:attrNameLst>
                                          <p:attrName>style.visibility</p:attrName>
                                        </p:attrNameLst>
                                      </p:cBhvr>
                                      <p:to>
                                        <p:strVal val="visible"/>
                                      </p:to>
                                    </p:set>
                                    <p:animEffect transition="in" filter="wipe(left)">
                                      <p:cBhvr>
                                        <p:cTn id="17" dur="1000"/>
                                        <p:tgtEl>
                                          <p:spTgt spid="293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3891">
                                            <p:txEl>
                                              <p:pRg st="3" end="3"/>
                                            </p:txEl>
                                          </p:spTgt>
                                        </p:tgtEl>
                                        <p:attrNameLst>
                                          <p:attrName>style.visibility</p:attrName>
                                        </p:attrNameLst>
                                      </p:cBhvr>
                                      <p:to>
                                        <p:strVal val="visible"/>
                                      </p:to>
                                    </p:set>
                                    <p:animEffect transition="in" filter="wipe(left)">
                                      <p:cBhvr>
                                        <p:cTn id="22" dur="1000"/>
                                        <p:tgtEl>
                                          <p:spTgt spid="293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3891">
                                            <p:txEl>
                                              <p:pRg st="4" end="4"/>
                                            </p:txEl>
                                          </p:spTgt>
                                        </p:tgtEl>
                                        <p:attrNameLst>
                                          <p:attrName>style.visibility</p:attrName>
                                        </p:attrNameLst>
                                      </p:cBhvr>
                                      <p:to>
                                        <p:strVal val="visible"/>
                                      </p:to>
                                    </p:set>
                                    <p:animEffect transition="in" filter="wipe(left)">
                                      <p:cBhvr>
                                        <p:cTn id="27" dur="1000"/>
                                        <p:tgtEl>
                                          <p:spTgt spid="293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3891">
                                            <p:txEl>
                                              <p:pRg st="5" end="5"/>
                                            </p:txEl>
                                          </p:spTgt>
                                        </p:tgtEl>
                                        <p:attrNameLst>
                                          <p:attrName>style.visibility</p:attrName>
                                        </p:attrNameLst>
                                      </p:cBhvr>
                                      <p:to>
                                        <p:strVal val="visible"/>
                                      </p:to>
                                    </p:set>
                                    <p:animEffect transition="in" filter="wipe(left)">
                                      <p:cBhvr>
                                        <p:cTn id="32" dur="1000"/>
                                        <p:tgtEl>
                                          <p:spTgt spid="293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559918"/>
            <a:ext cx="9144000" cy="5738164"/>
          </a:xfrm>
          <a:prstGeom prst="rect">
            <a:avLst/>
          </a:prstGeom>
        </p:spPr>
      </p:pic>
    </p:spTree>
    <p:extLst>
      <p:ext uri="{BB962C8B-B14F-4D97-AF65-F5344CB8AC3E}">
        <p14:creationId xmlns:p14="http://schemas.microsoft.com/office/powerpoint/2010/main" val="10950388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A519DB05-5D15-4455-9DCF-374355F3236A}" type="slidenum">
              <a:rPr lang="pt-BR">
                <a:solidFill>
                  <a:schemeClr val="tx1"/>
                </a:solidFill>
              </a:rPr>
              <a:pPr/>
              <a:t>7</a:t>
            </a:fld>
            <a:endParaRPr lang="pt-BR">
              <a:solidFill>
                <a:schemeClr val="tx1"/>
              </a:solidFill>
            </a:endParaRPr>
          </a:p>
        </p:txBody>
      </p:sp>
      <p:sp>
        <p:nvSpPr>
          <p:cNvPr id="295938" name="Rectangle 2"/>
          <p:cNvSpPr>
            <a:spLocks noGrp="1" noChangeArrowheads="1"/>
          </p:cNvSpPr>
          <p:nvPr>
            <p:ph type="body" idx="1"/>
          </p:nvPr>
        </p:nvSpPr>
        <p:spPr>
          <a:xfrm>
            <a:off x="0" y="1200150"/>
            <a:ext cx="9144000" cy="781050"/>
          </a:xfrm>
        </p:spPr>
        <p:txBody>
          <a:bodyPr/>
          <a:lstStyle/>
          <a:p>
            <a:pPr marL="495300" indent="-495300">
              <a:lnSpc>
                <a:spcPct val="90000"/>
              </a:lnSpc>
              <a:spcAft>
                <a:spcPct val="20000"/>
              </a:spcAft>
              <a:buSzPct val="110000"/>
            </a:pPr>
            <a:r>
              <a:rPr lang="pt-BR" sz="3000" dirty="0" smtClean="0">
                <a:latin typeface="Arial" charset="0"/>
                <a:cs typeface="Times New Roman" pitchFamily="18" charset="0"/>
              </a:rPr>
              <a:t>Sistema Financeira do ponto vista </a:t>
            </a:r>
            <a:r>
              <a:rPr lang="pt-BR" sz="3000" i="1" dirty="0" err="1" smtClean="0">
                <a:latin typeface="Arial" charset="0"/>
                <a:cs typeface="Times New Roman" pitchFamily="18" charset="0"/>
              </a:rPr>
              <a:t>macroecômico</a:t>
            </a:r>
            <a:r>
              <a:rPr lang="pt-BR" sz="3000" dirty="0">
                <a:latin typeface="Arial" charset="0"/>
                <a:cs typeface="Times New Roman" pitchFamily="18" charset="0"/>
              </a:rPr>
              <a:t>:</a:t>
            </a:r>
          </a:p>
        </p:txBody>
      </p:sp>
      <p:sp>
        <p:nvSpPr>
          <p:cNvPr id="295939" name="Rectangle 3"/>
          <p:cNvSpPr>
            <a:spLocks noChangeArrowheads="1"/>
          </p:cNvSpPr>
          <p:nvPr/>
        </p:nvSpPr>
        <p:spPr bwMode="auto">
          <a:xfrm>
            <a:off x="260350" y="1778000"/>
            <a:ext cx="8578850" cy="717550"/>
          </a:xfrm>
          <a:prstGeom prst="rect">
            <a:avLst/>
          </a:prstGeom>
          <a:noFill/>
          <a:ln w="9525">
            <a:noFill/>
            <a:miter lim="800000"/>
            <a:headEnd/>
            <a:tailEnd/>
          </a:ln>
          <a:effectLst/>
        </p:spPr>
        <p:txBody>
          <a:bodyPr/>
          <a:lstStyle/>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Baixa eficiência</a:t>
            </a:r>
            <a:r>
              <a:rPr lang="pt-BR" sz="2800" b="1" dirty="0">
                <a:latin typeface="Arial" charset="0"/>
                <a:cs typeface="Times New Roman" pitchFamily="18" charset="0"/>
              </a:rPr>
              <a:t>.</a:t>
            </a: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Crédito reduzido e caro</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Crédito em geral é feito a partir de negócios já ocorridos (por exemplo, desconto de recebíveis</a:t>
            </a:r>
            <a:r>
              <a:rPr lang="pt-BR" sz="2800" b="1" dirty="0">
                <a:latin typeface="Arial" charset="0"/>
                <a:cs typeface="Times New Roman" pitchFamily="18" charset="0"/>
              </a:rPr>
              <a:t>)</a:t>
            </a:r>
          </a:p>
          <a:p>
            <a:pPr marL="1614488" lvl="1" indent="-533400">
              <a:spcBef>
                <a:spcPct val="10000"/>
              </a:spcBef>
              <a:spcAft>
                <a:spcPct val="10000"/>
              </a:spcAft>
              <a:buSzPct val="110000"/>
              <a:buFontTx/>
              <a:buChar char="•"/>
            </a:pPr>
            <a:r>
              <a:rPr lang="pt-BR" sz="2800" b="1" dirty="0" smtClean="0">
                <a:latin typeface="Arial" charset="0"/>
                <a:cs typeface="Times New Roman" pitchFamily="18" charset="0"/>
              </a:rPr>
              <a:t>Baixa criação de poder de compra</a:t>
            </a:r>
            <a:endParaRPr lang="pt-BR" sz="2800" b="1" dirty="0">
              <a:latin typeface="Arial" charset="0"/>
              <a:cs typeface="Times New Roman" pitchFamily="18" charset="0"/>
            </a:endParaRPr>
          </a:p>
          <a:p>
            <a:pPr marL="901700" indent="-457200">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Crédito de longo prazo muito dependente de fontes públicas</a:t>
            </a:r>
            <a:endParaRPr lang="pt-BR" sz="2800" b="1" dirty="0">
              <a:latin typeface="Arial" charset="0"/>
              <a:cs typeface="Times New Roman" pitchFamily="18" charset="0"/>
            </a:endParaRPr>
          </a:p>
        </p:txBody>
      </p:sp>
      <p:sp>
        <p:nvSpPr>
          <p:cNvPr id="295941" name="Rectangle 5"/>
          <p:cNvSpPr>
            <a:spLocks noChangeArrowheads="1"/>
          </p:cNvSpPr>
          <p:nvPr/>
        </p:nvSpPr>
        <p:spPr bwMode="auto">
          <a:xfrm>
            <a:off x="0" y="63500"/>
            <a:ext cx="9144000" cy="889000"/>
          </a:xfrm>
          <a:prstGeom prst="rect">
            <a:avLst/>
          </a:prstGeom>
          <a:noFill/>
          <a:ln w="9525">
            <a:noFill/>
            <a:miter lim="800000"/>
            <a:headEnd/>
            <a:tailEnd/>
          </a:ln>
          <a:effectLst/>
        </p:spPr>
        <p:txBody>
          <a:bodyPr anchor="ctr"/>
          <a:lstStyle/>
          <a:p>
            <a:pPr algn="ctr">
              <a:lnSpc>
                <a:spcPct val="110000"/>
              </a:lnSpc>
            </a:pPr>
            <a:r>
              <a:rPr lang="pt-BR" sz="4400">
                <a:latin typeface="Arial" charset="0"/>
              </a:rPr>
              <a:t>Introdução</a:t>
            </a:r>
            <a:endParaRPr lang="en-US" sz="440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10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5939">
                                            <p:txEl>
                                              <p:pRg st="1" end="1"/>
                                            </p:txEl>
                                          </p:spTgt>
                                        </p:tgtEl>
                                        <p:attrNameLst>
                                          <p:attrName>style.visibility</p:attrName>
                                        </p:attrNameLst>
                                      </p:cBhvr>
                                      <p:to>
                                        <p:strVal val="visible"/>
                                      </p:to>
                                    </p:set>
                                    <p:animEffect transition="in" filter="wipe(left)">
                                      <p:cBhvr>
                                        <p:cTn id="12" dur="1000"/>
                                        <p:tgtEl>
                                          <p:spTgt spid="295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5939">
                                            <p:txEl>
                                              <p:pRg st="2" end="2"/>
                                            </p:txEl>
                                          </p:spTgt>
                                        </p:tgtEl>
                                        <p:attrNameLst>
                                          <p:attrName>style.visibility</p:attrName>
                                        </p:attrNameLst>
                                      </p:cBhvr>
                                      <p:to>
                                        <p:strVal val="visible"/>
                                      </p:to>
                                    </p:set>
                                    <p:animEffect transition="in" filter="wipe(left)">
                                      <p:cBhvr>
                                        <p:cTn id="17" dur="1000"/>
                                        <p:tgtEl>
                                          <p:spTgt spid="295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5939">
                                            <p:txEl>
                                              <p:pRg st="3" end="3"/>
                                            </p:txEl>
                                          </p:spTgt>
                                        </p:tgtEl>
                                        <p:attrNameLst>
                                          <p:attrName>style.visibility</p:attrName>
                                        </p:attrNameLst>
                                      </p:cBhvr>
                                      <p:to>
                                        <p:strVal val="visible"/>
                                      </p:to>
                                    </p:set>
                                    <p:animEffect transition="in" filter="wipe(left)">
                                      <p:cBhvr>
                                        <p:cTn id="22" dur="1000"/>
                                        <p:tgtEl>
                                          <p:spTgt spid="295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5939">
                                            <p:txEl>
                                              <p:pRg st="4" end="4"/>
                                            </p:txEl>
                                          </p:spTgt>
                                        </p:tgtEl>
                                        <p:attrNameLst>
                                          <p:attrName>style.visibility</p:attrName>
                                        </p:attrNameLst>
                                      </p:cBhvr>
                                      <p:to>
                                        <p:strVal val="visible"/>
                                      </p:to>
                                    </p:set>
                                    <p:animEffect transition="in" filter="wipe(left)">
                                      <p:cBhvr>
                                        <p:cTn id="27" dur="1000"/>
                                        <p:tgtEl>
                                          <p:spTgt spid="295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91BF4AA1-4739-4E9D-8841-E94B45791233}" type="slidenum">
              <a:rPr lang="pt-BR">
                <a:solidFill>
                  <a:schemeClr val="tx1"/>
                </a:solidFill>
              </a:rPr>
              <a:pPr/>
              <a:t>8</a:t>
            </a:fld>
            <a:endParaRPr lang="pt-BR">
              <a:solidFill>
                <a:schemeClr val="tx1"/>
              </a:solidFill>
            </a:endParaRPr>
          </a:p>
        </p:txBody>
      </p:sp>
      <p:sp>
        <p:nvSpPr>
          <p:cNvPr id="297986" name="Rectangle 2"/>
          <p:cNvSpPr>
            <a:spLocks noGrp="1" noChangeArrowheads="1"/>
          </p:cNvSpPr>
          <p:nvPr>
            <p:ph type="body" idx="1"/>
          </p:nvPr>
        </p:nvSpPr>
        <p:spPr>
          <a:xfrm>
            <a:off x="228600" y="1066800"/>
            <a:ext cx="8737600" cy="781050"/>
          </a:xfrm>
        </p:spPr>
        <p:txBody>
          <a:bodyPr/>
          <a:lstStyle/>
          <a:p>
            <a:pPr marL="495300" indent="-495300">
              <a:spcAft>
                <a:spcPct val="20000"/>
              </a:spcAft>
              <a:buSzPct val="110000"/>
            </a:pPr>
            <a:r>
              <a:rPr lang="pt-BR">
                <a:latin typeface="Arial" charset="0"/>
                <a:cs typeface="Times New Roman" pitchFamily="18" charset="0"/>
              </a:rPr>
              <a:t>Garantia</a:t>
            </a:r>
          </a:p>
        </p:txBody>
      </p:sp>
      <p:sp>
        <p:nvSpPr>
          <p:cNvPr id="297987" name="Rectangle 3"/>
          <p:cNvSpPr>
            <a:spLocks noChangeArrowheads="1"/>
          </p:cNvSpPr>
          <p:nvPr/>
        </p:nvSpPr>
        <p:spPr bwMode="auto">
          <a:xfrm>
            <a:off x="222250" y="1701800"/>
            <a:ext cx="8331200" cy="717550"/>
          </a:xfrm>
          <a:prstGeom prst="rect">
            <a:avLst/>
          </a:prstGeom>
          <a:noFill/>
          <a:ln w="9525">
            <a:noFill/>
            <a:miter lim="800000"/>
            <a:headEnd/>
            <a:tailEnd/>
          </a:ln>
          <a:effectLst/>
        </p:spPr>
        <p:txBody>
          <a:bodyPr/>
          <a:lstStyle/>
          <a:p>
            <a:pPr marL="901700" indent="-457200">
              <a:lnSpc>
                <a:spcPct val="110000"/>
              </a:lnSpc>
              <a:spcBef>
                <a:spcPct val="10000"/>
              </a:spcBef>
              <a:spcAft>
                <a:spcPct val="10000"/>
              </a:spcAft>
              <a:buSzPct val="110000"/>
              <a:buFont typeface="Wingdings" pitchFamily="2" charset="2"/>
              <a:buChar char="§"/>
            </a:pPr>
            <a:r>
              <a:rPr lang="pt-BR" sz="2800" b="1" dirty="0" smtClean="0">
                <a:latin typeface="Arial" charset="0"/>
                <a:cs typeface="Times New Roman" pitchFamily="18" charset="0"/>
              </a:rPr>
              <a:t>Tradicionalmente, o que se observa na prática de concessão de crédito é a visão patrimonialista, em detrimento da abordagem de viabilidade de projeto</a:t>
            </a:r>
            <a:r>
              <a:rPr lang="pt-BR" sz="2800" b="1" dirty="0">
                <a:latin typeface="Arial" charset="0"/>
                <a:cs typeface="Times New Roman" pitchFamily="18" charset="0"/>
              </a:rPr>
              <a:t>.</a:t>
            </a:r>
          </a:p>
          <a:p>
            <a:pPr marL="1614488" lvl="1" indent="-533400">
              <a:lnSpc>
                <a:spcPct val="110000"/>
              </a:lnSpc>
              <a:spcBef>
                <a:spcPct val="10000"/>
              </a:spcBef>
              <a:spcAft>
                <a:spcPct val="10000"/>
              </a:spcAft>
              <a:buSzPct val="110000"/>
              <a:buFontTx/>
              <a:buChar char="•"/>
            </a:pPr>
            <a:r>
              <a:rPr lang="pt-BR" sz="2800" b="1" dirty="0" smtClean="0">
                <a:latin typeface="Arial" charset="0"/>
                <a:cs typeface="Times New Roman" pitchFamily="18" charset="0"/>
              </a:rPr>
              <a:t>Motivo: assimetria (e custo) de informação </a:t>
            </a:r>
            <a:endParaRPr lang="pt-BR" sz="2800" b="1" dirty="0">
              <a:latin typeface="Arial" charset="0"/>
              <a:cs typeface="Times New Roman" pitchFamily="18" charset="0"/>
            </a:endParaRPr>
          </a:p>
        </p:txBody>
      </p:sp>
      <p:sp>
        <p:nvSpPr>
          <p:cNvPr id="297989" name="Rectangle 5"/>
          <p:cNvSpPr>
            <a:spLocks noChangeArrowheads="1"/>
          </p:cNvSpPr>
          <p:nvPr/>
        </p:nvSpPr>
        <p:spPr bwMode="auto">
          <a:xfrm>
            <a:off x="0" y="63500"/>
            <a:ext cx="9144000" cy="889000"/>
          </a:xfrm>
          <a:prstGeom prst="rect">
            <a:avLst/>
          </a:prstGeom>
          <a:noFill/>
          <a:ln w="9525">
            <a:noFill/>
            <a:miter lim="800000"/>
            <a:headEnd/>
            <a:tailEnd/>
          </a:ln>
          <a:effectLst/>
        </p:spPr>
        <p:txBody>
          <a:bodyPr anchor="ctr"/>
          <a:lstStyle/>
          <a:p>
            <a:pPr algn="ctr">
              <a:lnSpc>
                <a:spcPct val="110000"/>
              </a:lnSpc>
            </a:pPr>
            <a:r>
              <a:rPr lang="pt-BR" sz="4400">
                <a:latin typeface="Arial" charset="0"/>
              </a:rPr>
              <a:t>Introdução</a:t>
            </a:r>
            <a:endParaRPr lang="en-US" sz="440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Effect transition="in" filter="wipe(left)">
                                      <p:cBhvr>
                                        <p:cTn id="7" dur="1000"/>
                                        <p:tgtEl>
                                          <p:spTgt spid="297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987">
                                            <p:txEl>
                                              <p:pRg st="1" end="1"/>
                                            </p:txEl>
                                          </p:spTgt>
                                        </p:tgtEl>
                                        <p:attrNameLst>
                                          <p:attrName>style.visibility</p:attrName>
                                        </p:attrNameLst>
                                      </p:cBhvr>
                                      <p:to>
                                        <p:strVal val="visible"/>
                                      </p:to>
                                    </p:set>
                                    <p:animEffect transition="in" filter="wipe(left)">
                                      <p:cBhvr>
                                        <p:cTn id="12" dur="1000"/>
                                        <p:tgtEl>
                                          <p:spTgt spid="297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56529221"/>
              </p:ext>
            </p:extLst>
          </p:nvPr>
        </p:nvGraphicFramePr>
        <p:xfrm>
          <a:off x="251520" y="404664"/>
          <a:ext cx="8676456" cy="6120680"/>
        </p:xfrm>
        <a:graphic>
          <a:graphicData uri="http://schemas.openxmlformats.org/drawingml/2006/table">
            <a:tbl>
              <a:tblPr firstRow="1" bandRow="1">
                <a:tableStyleId>{5C22544A-7EE6-4342-B048-85BDC9FD1C3A}</a:tableStyleId>
              </a:tblPr>
              <a:tblGrid>
                <a:gridCol w="4338228"/>
                <a:gridCol w="4338228"/>
              </a:tblGrid>
              <a:tr h="914947">
                <a:tc>
                  <a:txBody>
                    <a:bodyPr/>
                    <a:lstStyle/>
                    <a:p>
                      <a:pPr algn="ctr"/>
                      <a:r>
                        <a:rPr lang="pt-BR" sz="2600" dirty="0" smtClean="0"/>
                        <a:t>Problema </a:t>
                      </a:r>
                      <a:endParaRPr lang="en-US" sz="2600" dirty="0"/>
                    </a:p>
                  </a:txBody>
                  <a:tcPr/>
                </a:tc>
                <a:tc>
                  <a:txBody>
                    <a:bodyPr/>
                    <a:lstStyle/>
                    <a:p>
                      <a:pPr algn="ctr"/>
                      <a:r>
                        <a:rPr lang="pt-BR" sz="2600" dirty="0" smtClean="0"/>
                        <a:t>Ferramentas para ajudar a resolver os problemas</a:t>
                      </a:r>
                      <a:endParaRPr lang="en-US" sz="2600" dirty="0"/>
                    </a:p>
                  </a:txBody>
                  <a:tcPr/>
                </a:tc>
              </a:tr>
              <a:tr h="914947">
                <a:tc>
                  <a:txBody>
                    <a:bodyPr/>
                    <a:lstStyle/>
                    <a:p>
                      <a:r>
                        <a:rPr lang="pt-BR" sz="2600" dirty="0" smtClean="0"/>
                        <a:t>Custos de transação</a:t>
                      </a:r>
                      <a:endParaRPr lang="en-US" sz="2600" dirty="0"/>
                    </a:p>
                  </a:txBody>
                  <a:tcPr/>
                </a:tc>
                <a:tc>
                  <a:txBody>
                    <a:bodyPr/>
                    <a:lstStyle/>
                    <a:p>
                      <a:pPr>
                        <a:buFont typeface="Arial" pitchFamily="34" charset="0"/>
                        <a:buChar char="•"/>
                      </a:pPr>
                      <a:r>
                        <a:rPr lang="pt-BR" sz="2600" dirty="0" smtClean="0"/>
                        <a:t>Economia de escala</a:t>
                      </a:r>
                    </a:p>
                    <a:p>
                      <a:pPr>
                        <a:buFont typeface="Arial" pitchFamily="34" charset="0"/>
                        <a:buChar char="•"/>
                      </a:pPr>
                      <a:r>
                        <a:rPr lang="pt-BR" sz="2600" dirty="0" smtClean="0"/>
                        <a:t>Experiência</a:t>
                      </a:r>
                      <a:endParaRPr lang="en-US" sz="2600" dirty="0"/>
                    </a:p>
                  </a:txBody>
                  <a:tcPr/>
                </a:tc>
              </a:tr>
              <a:tr h="2965690">
                <a:tc>
                  <a:txBody>
                    <a:bodyPr/>
                    <a:lstStyle/>
                    <a:p>
                      <a:r>
                        <a:rPr lang="pt-BR" sz="2600" dirty="0" smtClean="0"/>
                        <a:t> </a:t>
                      </a:r>
                      <a:endParaRPr lang="en-US" sz="2600" dirty="0"/>
                    </a:p>
                  </a:txBody>
                  <a:tcPr/>
                </a:tc>
                <a:tc>
                  <a:txBody>
                    <a:bodyPr/>
                    <a:lstStyle/>
                    <a:p>
                      <a:pPr>
                        <a:buFont typeface="Arial" pitchFamily="34" charset="0"/>
                        <a:buNone/>
                      </a:pPr>
                      <a:endParaRPr lang="pt-BR" sz="2600" dirty="0" smtClean="0"/>
                    </a:p>
                  </a:txBody>
                  <a:tcPr/>
                </a:tc>
              </a:tr>
              <a:tr h="1325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600" dirty="0" smtClean="0"/>
                        <a:t> </a:t>
                      </a:r>
                      <a:endParaRPr lang="en-US" sz="2600" dirty="0" smtClean="0"/>
                    </a:p>
                    <a:p>
                      <a:endParaRPr lang="en-US" sz="2600" dirty="0"/>
                    </a:p>
                  </a:txBody>
                  <a:tcPr/>
                </a:tc>
                <a:tc>
                  <a:txBody>
                    <a:bodyPr/>
                    <a:lstStyle/>
                    <a:p>
                      <a:pPr>
                        <a:buFont typeface="Arial" pitchFamily="34" charset="0"/>
                        <a:buNone/>
                      </a:pPr>
                      <a:endParaRPr lang="en-US" sz="26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15620</TotalTime>
  <Words>3353</Words>
  <Application>Microsoft Office PowerPoint</Application>
  <PresentationFormat>Apresentação na tela (4:3)</PresentationFormat>
  <Paragraphs>742</Paragraphs>
  <Slides>60</Slides>
  <Notes>42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60</vt:i4>
      </vt:variant>
    </vt:vector>
  </HeadingPairs>
  <TitlesOfParts>
    <vt:vector size="65" baseType="lpstr">
      <vt:lpstr>Arial</vt:lpstr>
      <vt:lpstr>Calibri</vt:lpstr>
      <vt:lpstr>Times New Roman</vt:lpstr>
      <vt:lpstr>Wingdings</vt:lpstr>
      <vt:lpstr>Office Theme</vt:lpstr>
      <vt:lpstr>LES0675 ECONOMIA MONETÁRIA O Sistema Financeiro  Aula 09/09/2018</vt:lpstr>
      <vt:lpstr>Sistema Financeiro</vt:lpstr>
      <vt:lpstr>Instrumentos Financeiros</vt:lpstr>
      <vt:lpstr>Intermediação/Mercado Financeiro</vt:lpstr>
      <vt:lpstr>Enigmas sobre a estrutura financeira no mundo</vt:lpstr>
      <vt:lpstr>Apresentação do PowerPoint</vt:lpstr>
      <vt:lpstr>Apresentação do PowerPoint</vt:lpstr>
      <vt:lpstr>Apresentação do PowerPoint</vt:lpstr>
      <vt:lpstr>Apresentação do PowerPoint</vt:lpstr>
      <vt:lpstr>Apresentação do PowerPoint</vt:lpstr>
      <vt:lpstr>Apresentação do PowerPoint</vt:lpstr>
      <vt:lpstr>Enigmas sobre a estrutura financeira no mundo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Sistema Financeiro Nacional</vt:lpstr>
      <vt:lpstr>Sistema Financeiro Nacional</vt:lpstr>
      <vt:lpstr>Conselho Monetário Nacional (CMN)</vt:lpstr>
      <vt:lpstr>Banco Central do Brasil (Bacen) </vt:lpstr>
      <vt:lpstr>As funções do Banco Central</vt:lpstr>
      <vt:lpstr>Banco do governo</vt:lpstr>
      <vt:lpstr>Banco Central do Brasil (Bacen) </vt:lpstr>
      <vt:lpstr>Do site do Banco Central....</vt:lpstr>
      <vt:lpstr>A independência do Banco Central...</vt:lpstr>
      <vt:lpstr>Argumento favorável</vt:lpstr>
      <vt:lpstr>Argumento favorável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Comissão de Valores Mobiliários (CVM)</vt:lpstr>
      <vt:lpstr>Instituições financeiras captadoras de depósito à vista</vt:lpstr>
      <vt:lpstr>Instituições financeiras captadoras de depósito à vista</vt:lpstr>
      <vt:lpstr>Instituições financeiras</vt:lpstr>
      <vt:lpstr>Banco Nacional de Desenvolvimento Econômico e Social (BNDES)</vt:lpstr>
      <vt:lpstr>Banco Nacional de Desenvolvimento Econômico e Social (BNDES) Desembolsos em Milhões</vt:lpstr>
      <vt:lpstr>Banco Nacional de Desenvolvimento Econômico e Social (BNDES) Desembolsos em Milhões</vt:lpstr>
      <vt:lpstr>Banco Nacional de Desenvolvimento Econômico e Social (BNDES) Desembolsos em Milhões</vt:lpstr>
      <vt:lpstr>Apresentação do PowerPoint</vt:lpstr>
      <vt:lpstr>Apresentação do PowerPoint</vt:lpstr>
      <vt:lpstr>Banco Nacional de Desenvolvimento Econômico e Social (BNDES) Desembolsos em Milhões</vt:lpstr>
      <vt:lpstr>BM&amp;FBOVESPA</vt:lpstr>
      <vt:lpstr>Instituições relacionadas</vt:lpstr>
      <vt:lpstr>Mercados Financeiros</vt:lpstr>
      <vt:lpstr>Mercados Financeiros</vt:lpstr>
      <vt:lpstr>As contas monetárias</vt:lpstr>
      <vt:lpstr>As contas monetárias</vt:lpstr>
      <vt:lpstr>As contas monetárias</vt:lpstr>
      <vt:lpstr>Discussão</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Nivel geral de preços e taxa de inflação</dc:title>
  <dc:creator>Daniela</dc:creator>
  <cp:lastModifiedBy>USP</cp:lastModifiedBy>
  <cp:revision>172</cp:revision>
  <cp:lastPrinted>2018-09-06T19:13:38Z</cp:lastPrinted>
  <dcterms:created xsi:type="dcterms:W3CDTF">2011-10-05T01:48:50Z</dcterms:created>
  <dcterms:modified xsi:type="dcterms:W3CDTF">2019-09-09T01:31:31Z</dcterms:modified>
</cp:coreProperties>
</file>