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1" r:id="rId3"/>
    <p:sldId id="315" r:id="rId4"/>
    <p:sldId id="314" r:id="rId5"/>
    <p:sldId id="316" r:id="rId6"/>
    <p:sldId id="318" r:id="rId7"/>
    <p:sldId id="317" r:id="rId8"/>
    <p:sldId id="312" r:id="rId9"/>
    <p:sldId id="320" r:id="rId10"/>
    <p:sldId id="319" r:id="rId11"/>
    <p:sldId id="307" r:id="rId12"/>
    <p:sldId id="322" r:id="rId13"/>
    <p:sldId id="32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howGuides="1">
      <p:cViewPr>
        <p:scale>
          <a:sx n="86" d="100"/>
          <a:sy n="86" d="100"/>
        </p:scale>
        <p:origin x="12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2EEE-ADA9-4F22-AD43-27000524FE41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022B-64B3-4C32-9C6B-54607A029E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5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LES0187 </a:t>
            </a:r>
            <a:r>
              <a:rPr lang="pt-BR" b="1" dirty="0"/>
              <a:t>- </a:t>
            </a:r>
            <a:r>
              <a:rPr lang="pt-BR" b="1" dirty="0" smtClean="0"/>
              <a:t>Finanças </a:t>
            </a:r>
            <a:r>
              <a:rPr lang="pt-BR" b="1" dirty="0"/>
              <a:t>Aplicadas ao</a:t>
            </a:r>
            <a:r>
              <a:rPr lang="pt-BR" dirty="0"/>
              <a:t> </a:t>
            </a:r>
            <a:r>
              <a:rPr lang="pt-BR" b="1" dirty="0" smtClean="0"/>
              <a:t>Agronegócio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Aula </a:t>
            </a:r>
            <a:r>
              <a:rPr lang="pt-BR" b="1" dirty="0" smtClean="0"/>
              <a:t>Revisão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28 agosto</a:t>
            </a:r>
            <a:r>
              <a:rPr lang="pt-BR" dirty="0" smtClean="0"/>
              <a:t> </a:t>
            </a:r>
            <a:r>
              <a:rPr lang="pt-BR" dirty="0" smtClean="0"/>
              <a:t>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  <a:p>
            <a:pPr lvl="1"/>
            <a:r>
              <a:rPr lang="pt-BR" sz="2400" dirty="0" smtClean="0"/>
              <a:t>a</a:t>
            </a:r>
            <a:r>
              <a:rPr lang="pt-BR" sz="2400" dirty="0"/>
              <a:t>) deve quitar a dívida, pois o valor atual de sua dívida é de aproximadamente R$5.000,00.</a:t>
            </a:r>
            <a:br>
              <a:rPr lang="pt-BR" sz="2400" dirty="0"/>
            </a:br>
            <a:r>
              <a:rPr lang="pt-BR" sz="2400" b="1" dirty="0">
                <a:solidFill>
                  <a:srgbClr val="FF0000"/>
                </a:solidFill>
              </a:rPr>
              <a:t>b) deve quitar a dívida, pois o valor atual de sua dívida é de aproximadamente R$4.648,00.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c) deve quitar a dívida, pois o valor atual de sua dívida é de aproximadamente R$4.600,00.</a:t>
            </a:r>
            <a:br>
              <a:rPr lang="pt-BR" sz="2400" dirty="0"/>
            </a:br>
            <a:r>
              <a:rPr lang="pt-BR" sz="2400" dirty="0"/>
              <a:t>d)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R$ 4.248,00.</a:t>
            </a:r>
            <a:br>
              <a:rPr lang="pt-BR" sz="2400" dirty="0"/>
            </a:br>
            <a:r>
              <a:rPr lang="pt-BR" sz="2400" dirty="0"/>
              <a:t>e)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R$ 4.000,00.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501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200" dirty="0" smtClean="0"/>
              <a:t>Um </a:t>
            </a:r>
            <a:r>
              <a:rPr lang="pt-BR" sz="32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compra?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	a</a:t>
            </a:r>
            <a:r>
              <a:rPr lang="pt-BR" sz="3200" dirty="0"/>
              <a:t>) 18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6 meses e meio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</a:t>
            </a:r>
            <a:r>
              <a:rPr lang="pt-BR" sz="3200" dirty="0"/>
              <a:t>) 3 meses e 10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d</a:t>
            </a:r>
            <a:r>
              <a:rPr lang="pt-BR" sz="3200" dirty="0"/>
              <a:t>) 6 meses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e) </a:t>
            </a:r>
            <a:r>
              <a:rPr lang="pt-BR" sz="3200" dirty="0"/>
              <a:t>7 </a:t>
            </a:r>
            <a:r>
              <a:rPr lang="pt-BR" sz="3200" dirty="0" smtClean="0"/>
              <a:t>meses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0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000" dirty="0" smtClean="0"/>
              <a:t>Um </a:t>
            </a:r>
            <a:r>
              <a:rPr lang="pt-BR" sz="30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</a:t>
            </a:r>
            <a:r>
              <a:rPr lang="pt-BR" sz="3000" dirty="0" smtClean="0"/>
              <a:t>?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971600" y="4052679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S= P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1+r)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70.000= 52.300 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1+0,05)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endParaRPr lang="pt-BR" sz="3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1, 338432 = 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1,05)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endParaRPr lang="pt-BR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3000" dirty="0" err="1">
                <a:solidFill>
                  <a:srgbClr val="000000"/>
                </a:solidFill>
                <a:latin typeface="Calibri" panose="020F0502020204030204" pitchFamily="34" charset="0"/>
              </a:rPr>
              <a:t>ln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 1,338432/ </a:t>
            </a:r>
            <a:r>
              <a:rPr lang="pt-BR" sz="3000" dirty="0" err="1">
                <a:solidFill>
                  <a:srgbClr val="000000"/>
                </a:solidFill>
                <a:latin typeface="Calibri" panose="020F0502020204030204" pitchFamily="34" charset="0"/>
              </a:rPr>
              <a:t>ln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 1.05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n= 0,291499/0,048790 </a:t>
            </a: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n= 5,9745 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(aproximadamente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6 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meses)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776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200" dirty="0" smtClean="0"/>
              <a:t>Um </a:t>
            </a:r>
            <a:r>
              <a:rPr lang="pt-BR" sz="32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compra?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	a</a:t>
            </a:r>
            <a:r>
              <a:rPr lang="pt-BR" sz="3200" dirty="0"/>
              <a:t>) 18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6 meses e meio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</a:t>
            </a:r>
            <a:r>
              <a:rPr lang="pt-BR" sz="3200" dirty="0"/>
              <a:t>) 3 meses e 10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b="1" dirty="0" smtClean="0">
                <a:solidFill>
                  <a:srgbClr val="FF0000"/>
                </a:solidFill>
              </a:rPr>
              <a:t>d</a:t>
            </a:r>
            <a:r>
              <a:rPr lang="pt-BR" sz="3200" b="1" dirty="0">
                <a:solidFill>
                  <a:srgbClr val="FF0000"/>
                </a:solidFill>
              </a:rPr>
              <a:t>) 6 meses	</a:t>
            </a:r>
            <a:endParaRPr lang="pt-BR" sz="3200" b="1" dirty="0" smtClean="0">
              <a:solidFill>
                <a:srgbClr val="FF0000"/>
              </a:solidFill>
            </a:endParaRPr>
          </a:p>
          <a:p>
            <a:r>
              <a:rPr lang="pt-BR" sz="3200" dirty="0"/>
              <a:t>	</a:t>
            </a:r>
            <a:r>
              <a:rPr lang="pt-BR" sz="3200" dirty="0" smtClean="0"/>
              <a:t>e) </a:t>
            </a:r>
            <a:r>
              <a:rPr lang="pt-BR" sz="3200" dirty="0"/>
              <a:t>7 </a:t>
            </a:r>
            <a:r>
              <a:rPr lang="pt-BR" sz="3200" dirty="0" smtClean="0"/>
              <a:t>meses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919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ea typeface="Calibri" panose="020F0502020204030204" pitchFamily="34" charset="0"/>
              </a:rPr>
              <a:t>a) o Sr. Inocêncio ainda deve R$ 3,50.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b) o Sr. Inocêncio ainda deve R$ 42,30.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c) o Sr. Inocêncio ainda deve R$ 38,00.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d) Furtado deve R$ 35,00 ao Sr. Inocêncio.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e) a dívida está liquidada.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592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pt-BR" sz="3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12877"/>
              </p:ext>
            </p:extLst>
          </p:nvPr>
        </p:nvGraphicFramePr>
        <p:xfrm>
          <a:off x="2051720" y="4207336"/>
          <a:ext cx="4320480" cy="26060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36105"/>
                <a:gridCol w="1656183"/>
                <a:gridCol w="1728192"/>
              </a:tblGrid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Mês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Dívida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Pagamento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</a:t>
                      </a:r>
                      <a:r>
                        <a:rPr lang="pt-BR" sz="2800" u="none" strike="noStrike" dirty="0" smtClean="0">
                          <a:effectLst/>
                        </a:rPr>
                        <a:t>$ </a:t>
                      </a:r>
                      <a:r>
                        <a:rPr lang="pt-BR" sz="2800" u="none" strike="noStrike" dirty="0">
                          <a:effectLst/>
                        </a:rPr>
                        <a:t>500,00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 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550,00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385,00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203,50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     </a:t>
                      </a:r>
                      <a:r>
                        <a:rPr lang="pt-BR" sz="2800" u="none" strike="noStrike" dirty="0">
                          <a:effectLst/>
                        </a:rPr>
                        <a:t>3,50 </a:t>
                      </a:r>
                      <a:endParaRPr lang="pt-BR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 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39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b="1" dirty="0">
                <a:solidFill>
                  <a:srgbClr val="FF0000"/>
                </a:solidFill>
                <a:ea typeface="Calibri" panose="020F0502020204030204" pitchFamily="34" charset="0"/>
              </a:rPr>
              <a:t>a) o Sr. Inocêncio ainda deve R$ 3,50.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b) o Sr. Inocêncio ainda deve R$ 42,30.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c) o Sr. Inocêncio ainda deve R$ 38,00.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d) Furtado deve R$ 35,00 ao Sr. Inocêncio.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e) a dívida está liquidada.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667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R$ 30,00.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R$ 52,10.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R$ 130,00.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d) R$ 132,10.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e) R$ 152,10.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81226"/>
              </p:ext>
            </p:extLst>
          </p:nvPr>
        </p:nvGraphicFramePr>
        <p:xfrm>
          <a:off x="1475655" y="4797152"/>
          <a:ext cx="6192689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7"/>
                <a:gridCol w="1728192"/>
                <a:gridCol w="1800200"/>
                <a:gridCol w="18002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Dívida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Aplicação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Diferença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1.000,00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     800,00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1.020,10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   968,00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       52,10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R$ 30,00.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R$ 52,10.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R$ 130,00.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d) R$ 132,10.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e) R$ 152,10.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  <a:p>
            <a:pPr lvl="1"/>
            <a:r>
              <a:rPr lang="pt-BR" sz="2400" dirty="0" smtClean="0"/>
              <a:t>a</a:t>
            </a:r>
            <a:r>
              <a:rPr lang="pt-BR" sz="2400" dirty="0"/>
              <a:t>) deve quitar a dívida, pois o valor atual de sua dívida é de aproximadamente R$5.000,00.</a:t>
            </a:r>
            <a:br>
              <a:rPr lang="pt-BR" sz="2400" dirty="0"/>
            </a:br>
            <a:r>
              <a:rPr lang="pt-BR" sz="2400" dirty="0"/>
              <a:t>b) deve quitar a dívida, pois o valor atual de sua dívida é de aproximadamente R$4.648,00.</a:t>
            </a:r>
            <a:br>
              <a:rPr lang="pt-BR" sz="2400" dirty="0"/>
            </a:br>
            <a:r>
              <a:rPr lang="pt-BR" sz="2400" dirty="0"/>
              <a:t>c) deve quitar a dívida, pois o valor atual de sua dívida é de aproximadamente R$4.600,00.</a:t>
            </a:r>
            <a:br>
              <a:rPr lang="pt-BR" sz="2400" dirty="0"/>
            </a:br>
            <a:r>
              <a:rPr lang="pt-BR" sz="2400" dirty="0"/>
              <a:t>d)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R$ 4.248,00.</a:t>
            </a:r>
            <a:br>
              <a:rPr lang="pt-BR" sz="2400" dirty="0"/>
            </a:br>
            <a:r>
              <a:rPr lang="pt-BR" sz="2400" dirty="0"/>
              <a:t>e)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R$ 4.000,00.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81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85026"/>
              </p:ext>
            </p:extLst>
          </p:nvPr>
        </p:nvGraphicFramePr>
        <p:xfrm>
          <a:off x="2123728" y="3148013"/>
          <a:ext cx="4896545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9117"/>
                <a:gridCol w="1237228"/>
                <a:gridCol w="1800200"/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  <a:r>
                        <a:rPr lang="pt-BR" sz="2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Futuro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Valor Presente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2.500,00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6 meses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2.380,95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2.500,00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 ano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2.267,57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4.648,53 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u="none" strike="noStrike" dirty="0" smtClean="0">
                          <a:effectLst/>
                        </a:rPr>
                        <a:t>Proposta</a:t>
                      </a:r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 R$ 4.448,00 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819</Words>
  <Application>Microsoft Office PowerPoint</Application>
  <PresentationFormat>Apresentação na tela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Tema do Office</vt:lpstr>
      <vt:lpstr>LES0187 - Finanças Aplicadas ao Agronegócio  Aula Revisão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USP</cp:lastModifiedBy>
  <cp:revision>51</cp:revision>
  <dcterms:created xsi:type="dcterms:W3CDTF">2015-02-20T17:46:23Z</dcterms:created>
  <dcterms:modified xsi:type="dcterms:W3CDTF">2018-08-28T01:14:16Z</dcterms:modified>
</cp:coreProperties>
</file>