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32"/>
  </p:notesMasterIdLst>
  <p:sldIdLst>
    <p:sldId id="256" r:id="rId2"/>
    <p:sldId id="257" r:id="rId3"/>
    <p:sldId id="284" r:id="rId4"/>
    <p:sldId id="265" r:id="rId5"/>
    <p:sldId id="283" r:id="rId6"/>
    <p:sldId id="258" r:id="rId7"/>
    <p:sldId id="286" r:id="rId8"/>
    <p:sldId id="264" r:id="rId9"/>
    <p:sldId id="287" r:id="rId10"/>
    <p:sldId id="259" r:id="rId11"/>
    <p:sldId id="260" r:id="rId12"/>
    <p:sldId id="266" r:id="rId13"/>
    <p:sldId id="267" r:id="rId14"/>
    <p:sldId id="288" r:id="rId15"/>
    <p:sldId id="268" r:id="rId16"/>
    <p:sldId id="280" r:id="rId17"/>
    <p:sldId id="269" r:id="rId18"/>
    <p:sldId id="271" r:id="rId19"/>
    <p:sldId id="274" r:id="rId20"/>
    <p:sldId id="261" r:id="rId21"/>
    <p:sldId id="275" r:id="rId22"/>
    <p:sldId id="290" r:id="rId23"/>
    <p:sldId id="281" r:id="rId24"/>
    <p:sldId id="291" r:id="rId25"/>
    <p:sldId id="293" r:id="rId26"/>
    <p:sldId id="294" r:id="rId27"/>
    <p:sldId id="295" r:id="rId28"/>
    <p:sldId id="279" r:id="rId29"/>
    <p:sldId id="278"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6" autoAdjust="0"/>
    <p:restoredTop sz="94799" autoAdjust="0"/>
  </p:normalViewPr>
  <p:slideViewPr>
    <p:cSldViewPr snapToGrid="0">
      <p:cViewPr varScale="1">
        <p:scale>
          <a:sx n="75" d="100"/>
          <a:sy n="75"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BABDE-2874-468E-A02E-A69F3C9CD0B0}" type="datetimeFigureOut">
              <a:rPr lang="pt-BR" smtClean="0"/>
              <a:t>27/06/2017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E3BC-4CB5-4B43-A4B2-844E4ADCC60D}" type="slidenum">
              <a:rPr lang="pt-BR" smtClean="0"/>
              <a:t>‹nº›</a:t>
            </a:fld>
            <a:endParaRPr lang="pt-BR"/>
          </a:p>
        </p:txBody>
      </p:sp>
    </p:spTree>
    <p:extLst>
      <p:ext uri="{BB962C8B-B14F-4D97-AF65-F5344CB8AC3E}">
        <p14:creationId xmlns:p14="http://schemas.microsoft.com/office/powerpoint/2010/main" val="273868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5D6E3BC-4CB5-4B43-A4B2-844E4ADCC60D}" type="slidenum">
              <a:rPr lang="pt-BR" smtClean="0"/>
              <a:t>1</a:t>
            </a:fld>
            <a:endParaRPr lang="pt-BR"/>
          </a:p>
        </p:txBody>
      </p:sp>
    </p:spTree>
    <p:extLst>
      <p:ext uri="{BB962C8B-B14F-4D97-AF65-F5344CB8AC3E}">
        <p14:creationId xmlns:p14="http://schemas.microsoft.com/office/powerpoint/2010/main" val="36144877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2135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512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5813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0798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smtClean="0"/>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6/27/2017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4513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3457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9127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6292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82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0927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smtClean="0"/>
              <a:t>6/27/2017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2257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6/27/2017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735664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hyperlink" Target="http://www.rigb.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23201" y="2080833"/>
            <a:ext cx="8689976" cy="2509213"/>
          </a:xfrm>
        </p:spPr>
        <p:txBody>
          <a:bodyPr>
            <a:normAutofit/>
          </a:bodyPr>
          <a:lstStyle/>
          <a:p>
            <a:r>
              <a:rPr lang="pt-BR" sz="6600" b="1" dirty="0" smtClean="0">
                <a:solidFill>
                  <a:schemeClr val="accent1">
                    <a:lumMod val="50000"/>
                  </a:schemeClr>
                </a:solidFill>
                <a:effectLst>
                  <a:outerShdw blurRad="38100" dist="38100" dir="2700000" algn="tl">
                    <a:srgbClr val="000000">
                      <a:alpha val="43137"/>
                    </a:srgbClr>
                  </a:outerShdw>
                </a:effectLst>
                <a:latin typeface="Arial Narrow" panose="020B0606020202030204" pitchFamily="34" charset="0"/>
              </a:rPr>
              <a:t>História da Lei de Faraday</a:t>
            </a:r>
            <a:endParaRPr lang="pt-BR" sz="6600" b="1" dirty="0">
              <a:solidFill>
                <a:schemeClr val="accent1">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3" name="Subtítulo 2"/>
          <p:cNvSpPr>
            <a:spLocks noGrp="1"/>
          </p:cNvSpPr>
          <p:nvPr>
            <p:ph type="subTitle" idx="1"/>
          </p:nvPr>
        </p:nvSpPr>
        <p:spPr>
          <a:xfrm>
            <a:off x="5125454" y="5630778"/>
            <a:ext cx="6157744" cy="1094873"/>
          </a:xfrm>
        </p:spPr>
        <p:txBody>
          <a:bodyPr>
            <a:noAutofit/>
          </a:bodyPr>
          <a:lstStyle/>
          <a:p>
            <a:pPr algn="ctr"/>
            <a:r>
              <a:rPr lang="pt-BR" sz="2400" b="1" dirty="0" smtClean="0">
                <a:solidFill>
                  <a:schemeClr val="accent5">
                    <a:lumMod val="75000"/>
                  </a:schemeClr>
                </a:solidFill>
                <a:effectLst>
                  <a:outerShdw blurRad="38100" dist="38100" dir="2700000" algn="tl">
                    <a:srgbClr val="000000">
                      <a:alpha val="43137"/>
                    </a:srgbClr>
                  </a:outerShdw>
                </a:effectLst>
                <a:latin typeface="Arial Narrow" panose="020B0606020202030204" pitchFamily="34" charset="0"/>
              </a:rPr>
              <a:t>Complementos de Eletromagnetismo</a:t>
            </a:r>
          </a:p>
          <a:p>
            <a:pPr algn="ctr"/>
            <a:r>
              <a:rPr lang="pt-BR" sz="2400" b="1" dirty="0" smtClean="0">
                <a:solidFill>
                  <a:schemeClr val="accent5">
                    <a:lumMod val="75000"/>
                  </a:schemeClr>
                </a:solidFill>
                <a:effectLst>
                  <a:outerShdw blurRad="38100" dist="38100" dir="2700000" algn="tl">
                    <a:srgbClr val="000000">
                      <a:alpha val="43137"/>
                    </a:srgbClr>
                  </a:outerShdw>
                </a:effectLst>
                <a:latin typeface="Arial Narrow" panose="020B0606020202030204" pitchFamily="34" charset="0"/>
              </a:rPr>
              <a:t> Edimara e Mário</a:t>
            </a:r>
            <a:endParaRPr lang="pt-BR" sz="2400" b="1" dirty="0">
              <a:solidFill>
                <a:schemeClr val="accent5">
                  <a:lumMod val="7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69443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484" y="108284"/>
            <a:ext cx="10562764" cy="1275348"/>
          </a:xfrm>
        </p:spPr>
        <p:txBody>
          <a:bodyPr>
            <a:normAutofit/>
          </a:bodyPr>
          <a:lstStyle/>
          <a:p>
            <a:r>
              <a:rPr lang="pt-BR" dirty="0" smtClean="0"/>
              <a:t>Faraday e o eletromagnetismo </a:t>
            </a:r>
            <a:endParaRPr lang="pt-BR" dirty="0"/>
          </a:p>
        </p:txBody>
      </p:sp>
      <p:sp>
        <p:nvSpPr>
          <p:cNvPr id="3" name="Espaço Reservado para Conteúdo 2"/>
          <p:cNvSpPr>
            <a:spLocks noGrp="1"/>
          </p:cNvSpPr>
          <p:nvPr>
            <p:ph idx="1"/>
          </p:nvPr>
        </p:nvSpPr>
        <p:spPr>
          <a:xfrm>
            <a:off x="685799" y="1491916"/>
            <a:ext cx="4656221" cy="4680284"/>
          </a:xfrm>
        </p:spPr>
        <p:txBody>
          <a:bodyPr>
            <a:normAutofit/>
          </a:bodyPr>
          <a:lstStyle/>
          <a:p>
            <a:pPr algn="just"/>
            <a:r>
              <a:rPr lang="pt-BR" sz="2400" dirty="0" smtClean="0"/>
              <a:t>Em 1821, </a:t>
            </a:r>
            <a:r>
              <a:rPr lang="pt-BR" sz="2400" dirty="0"/>
              <a:t>motivados pelo experimento de Oersted Faraday </a:t>
            </a:r>
            <a:r>
              <a:rPr lang="pt-BR" sz="2400" dirty="0" smtClean="0"/>
              <a:t>iniciou seus estudos em física como ajudante de Davy;</a:t>
            </a:r>
          </a:p>
          <a:p>
            <a:pPr algn="just"/>
            <a:r>
              <a:rPr lang="pt-BR" sz="2400" dirty="0" smtClean="0"/>
              <a:t>Os </a:t>
            </a:r>
            <a:r>
              <a:rPr lang="pt-BR" sz="2400" dirty="0"/>
              <a:t>estudos </a:t>
            </a:r>
            <a:r>
              <a:rPr lang="pt-BR" sz="2400" dirty="0" smtClean="0"/>
              <a:t>de Faraday sobre </a:t>
            </a:r>
            <a:r>
              <a:rPr lang="pt-BR" sz="2400" dirty="0"/>
              <a:t>eletromagnetismo se estenderam de </a:t>
            </a:r>
            <a:r>
              <a:rPr lang="pt-BR" sz="2400" dirty="0" smtClean="0"/>
              <a:t>1821 </a:t>
            </a:r>
            <a:r>
              <a:rPr lang="pt-BR" sz="2400" dirty="0"/>
              <a:t>até o fim da sua </a:t>
            </a:r>
            <a:r>
              <a:rPr lang="pt-BR" sz="2400" dirty="0" smtClean="0"/>
              <a:t>vida. Mas sempre</a:t>
            </a:r>
            <a:r>
              <a:rPr lang="pt-BR" sz="2400" dirty="0"/>
              <a:t> </a:t>
            </a:r>
            <a:r>
              <a:rPr lang="pt-BR" sz="2400" dirty="0" smtClean="0"/>
              <a:t>intercalados com </a:t>
            </a:r>
            <a:r>
              <a:rPr lang="pt-BR" sz="2400" dirty="0"/>
              <a:t>estudos sobre química e que eram sua principal atividade;</a:t>
            </a:r>
          </a:p>
          <a:p>
            <a:pPr marL="0" indent="0">
              <a:buNone/>
            </a:pPr>
            <a:endParaRPr lang="pt-BR" dirty="0" smtClean="0"/>
          </a:p>
        </p:txBody>
      </p:sp>
      <p:sp>
        <p:nvSpPr>
          <p:cNvPr id="5" name="CaixaDeTexto 4"/>
          <p:cNvSpPr txBox="1"/>
          <p:nvPr/>
        </p:nvSpPr>
        <p:spPr>
          <a:xfrm>
            <a:off x="5921375" y="5317958"/>
            <a:ext cx="5800724" cy="1200329"/>
          </a:xfrm>
          <a:prstGeom prst="rect">
            <a:avLst/>
          </a:prstGeom>
          <a:noFill/>
        </p:spPr>
        <p:txBody>
          <a:bodyPr wrap="square" rtlCol="0">
            <a:spAutoFit/>
          </a:bodyPr>
          <a:lstStyle/>
          <a:p>
            <a:pPr algn="just"/>
            <a:r>
              <a:rPr lang="pt-BR" dirty="0" smtClean="0"/>
              <a:t>Carta de Hachette sobre um artigo publicado por Faraday: On some the New electro-magnectical motions, and on the Theory of magnetism, </a:t>
            </a:r>
            <a:r>
              <a:rPr lang="pt-BR" i="1" dirty="0"/>
              <a:t>Quartely Journal of Science</a:t>
            </a:r>
            <a:r>
              <a:rPr lang="pt-BR" dirty="0" smtClean="0"/>
              <a:t> .</a:t>
            </a:r>
            <a:endParaRPr lang="pt-BR" dirty="0"/>
          </a:p>
        </p:txBody>
      </p:sp>
      <p:pic>
        <p:nvPicPr>
          <p:cNvPr id="6" name="Imagem 5"/>
          <p:cNvPicPr>
            <a:picLocks noChangeAspect="1"/>
          </p:cNvPicPr>
          <p:nvPr/>
        </p:nvPicPr>
        <p:blipFill>
          <a:blip r:embed="rId2"/>
          <a:stretch>
            <a:fillRect/>
          </a:stretch>
        </p:blipFill>
        <p:spPr>
          <a:xfrm>
            <a:off x="5921374" y="1491916"/>
            <a:ext cx="5800725" cy="3645203"/>
          </a:xfrm>
          <a:prstGeom prst="rect">
            <a:avLst/>
          </a:prstGeom>
        </p:spPr>
      </p:pic>
    </p:spTree>
    <p:extLst>
      <p:ext uri="{BB962C8B-B14F-4D97-AF65-F5344CB8AC3E}">
        <p14:creationId xmlns:p14="http://schemas.microsoft.com/office/powerpoint/2010/main" val="99886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680" y="194772"/>
            <a:ext cx="10058400" cy="1356200"/>
          </a:xfrm>
        </p:spPr>
        <p:txBody>
          <a:bodyPr/>
          <a:lstStyle/>
          <a:p>
            <a:r>
              <a:rPr lang="pt-BR" dirty="0" smtClean="0"/>
              <a:t>Passos em direção a lei de indução</a:t>
            </a:r>
            <a:endParaRPr lang="pt-BR" dirty="0"/>
          </a:p>
        </p:txBody>
      </p:sp>
      <p:sp>
        <p:nvSpPr>
          <p:cNvPr id="3" name="Espaço Reservado para Conteúdo 2"/>
          <p:cNvSpPr>
            <a:spLocks noGrp="1"/>
          </p:cNvSpPr>
          <p:nvPr>
            <p:ph idx="1"/>
          </p:nvPr>
        </p:nvSpPr>
        <p:spPr>
          <a:xfrm>
            <a:off x="624680" y="1732548"/>
            <a:ext cx="5270794" cy="4588489"/>
          </a:xfrm>
        </p:spPr>
        <p:txBody>
          <a:bodyPr>
            <a:normAutofit/>
          </a:bodyPr>
          <a:lstStyle/>
          <a:p>
            <a:pPr marL="0" indent="0" algn="just">
              <a:buNone/>
            </a:pPr>
            <a:r>
              <a:rPr lang="pt-BR" sz="2400" dirty="0" smtClean="0"/>
              <a:t>Em 1821 iniciou estudos independentes sobre eletro-magnetismo, refazendo o experimento Oersted e iniciando novos arranjos;</a:t>
            </a:r>
          </a:p>
          <a:p>
            <a:pPr marL="0" indent="0" algn="just">
              <a:buNone/>
            </a:pPr>
            <a:r>
              <a:rPr lang="pt-BR" sz="2400" dirty="0" smtClean="0"/>
              <a:t>Em 1821 foi convidado pela </a:t>
            </a:r>
            <a:r>
              <a:rPr lang="pt-BR" sz="2400" dirty="0"/>
              <a:t>revista </a:t>
            </a:r>
            <a:r>
              <a:rPr lang="pt-BR" sz="2400" i="1" dirty="0"/>
              <a:t>Annals  of Philosophy</a:t>
            </a:r>
            <a:r>
              <a:rPr lang="pt-BR" sz="2400" dirty="0" smtClean="0"/>
              <a:t> </a:t>
            </a:r>
            <a:r>
              <a:rPr lang="pt-BR" sz="2400" dirty="0"/>
              <a:t>para </a:t>
            </a:r>
            <a:r>
              <a:rPr lang="pt-BR" sz="2400" dirty="0" smtClean="0"/>
              <a:t>escrever  </a:t>
            </a:r>
            <a:r>
              <a:rPr lang="pt-BR" sz="2400" dirty="0"/>
              <a:t>sobre </a:t>
            </a:r>
            <a:r>
              <a:rPr lang="pt-BR" sz="2400" dirty="0" smtClean="0"/>
              <a:t>eletro-magnetismo. Então publica o anonimamente o artigo </a:t>
            </a:r>
            <a:r>
              <a:rPr lang="pt-BR" sz="2400" b="1" i="1" dirty="0"/>
              <a:t>Historical sketch of </a:t>
            </a:r>
            <a:r>
              <a:rPr lang="pt-BR" sz="2400" b="1" i="1" dirty="0" smtClean="0"/>
              <a:t>eletro-magnetism</a:t>
            </a:r>
            <a:r>
              <a:rPr lang="pt-BR" sz="2400" i="1" dirty="0" smtClean="0"/>
              <a:t>. Este artigo foi dividido em três </a:t>
            </a:r>
            <a:r>
              <a:rPr lang="pt-BR" sz="2400" dirty="0" smtClean="0"/>
              <a:t>partes;</a:t>
            </a:r>
          </a:p>
        </p:txBody>
      </p:sp>
      <p:sp>
        <p:nvSpPr>
          <p:cNvPr id="7" name="CaixaDeTexto 6"/>
          <p:cNvSpPr txBox="1"/>
          <p:nvPr/>
        </p:nvSpPr>
        <p:spPr>
          <a:xfrm>
            <a:off x="6921197" y="5535627"/>
            <a:ext cx="4375150" cy="646331"/>
          </a:xfrm>
          <a:prstGeom prst="rect">
            <a:avLst/>
          </a:prstGeom>
          <a:noFill/>
        </p:spPr>
        <p:txBody>
          <a:bodyPr wrap="square" rtlCol="0">
            <a:spAutoFit/>
          </a:bodyPr>
          <a:lstStyle/>
          <a:p>
            <a:pPr algn="just"/>
            <a:r>
              <a:rPr lang="pt-BR" dirty="0"/>
              <a:t>Carta </a:t>
            </a:r>
            <a:r>
              <a:rPr lang="pt-BR" dirty="0" smtClean="0"/>
              <a:t>de Phillips indagando Faraday sobre seus estudos com magnetismo</a:t>
            </a:r>
            <a:endParaRPr lang="pt-BR" dirty="0"/>
          </a:p>
        </p:txBody>
      </p:sp>
      <p:pic>
        <p:nvPicPr>
          <p:cNvPr id="8" name="Imagem 7"/>
          <p:cNvPicPr>
            <a:picLocks noChangeAspect="1"/>
          </p:cNvPicPr>
          <p:nvPr/>
        </p:nvPicPr>
        <p:blipFill>
          <a:blip r:embed="rId2"/>
          <a:stretch>
            <a:fillRect/>
          </a:stretch>
        </p:blipFill>
        <p:spPr>
          <a:xfrm>
            <a:off x="6282530" y="1732547"/>
            <a:ext cx="5652484" cy="3621505"/>
          </a:xfrm>
          <a:prstGeom prst="rect">
            <a:avLst/>
          </a:prstGeom>
        </p:spPr>
      </p:pic>
    </p:spTree>
    <p:extLst>
      <p:ext uri="{BB962C8B-B14F-4D97-AF65-F5344CB8AC3E}">
        <p14:creationId xmlns:p14="http://schemas.microsoft.com/office/powerpoint/2010/main" val="9189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027" y="135716"/>
            <a:ext cx="10058400" cy="1271979"/>
          </a:xfrm>
        </p:spPr>
        <p:txBody>
          <a:bodyPr/>
          <a:lstStyle/>
          <a:p>
            <a:r>
              <a:rPr lang="pt-BR" dirty="0"/>
              <a:t>Passos em direção a lei de indução</a:t>
            </a:r>
          </a:p>
        </p:txBody>
      </p:sp>
      <p:sp>
        <p:nvSpPr>
          <p:cNvPr id="3" name="Espaço Reservado para Conteúdo 2"/>
          <p:cNvSpPr>
            <a:spLocks noGrp="1"/>
          </p:cNvSpPr>
          <p:nvPr>
            <p:ph idx="1"/>
          </p:nvPr>
        </p:nvSpPr>
        <p:spPr>
          <a:xfrm>
            <a:off x="878305" y="1203158"/>
            <a:ext cx="10852485" cy="5474368"/>
          </a:xfrm>
        </p:spPr>
        <p:txBody>
          <a:bodyPr>
            <a:noAutofit/>
          </a:bodyPr>
          <a:lstStyle/>
          <a:p>
            <a:pPr marL="0" indent="0" algn="just">
              <a:buNone/>
            </a:pPr>
            <a:r>
              <a:rPr lang="pt-BR" sz="2400" dirty="0" smtClean="0"/>
              <a:t>Parte </a:t>
            </a:r>
            <a:r>
              <a:rPr lang="pt-BR" sz="2400" dirty="0"/>
              <a:t>1:</a:t>
            </a:r>
          </a:p>
          <a:p>
            <a:pPr marL="457200" indent="-457200" algn="just">
              <a:buAutoNum type="alphaLcParenR"/>
            </a:pPr>
            <a:r>
              <a:rPr lang="pt-BR" sz="2400" dirty="0"/>
              <a:t>Resumo detalhado do experimento de Oersted; </a:t>
            </a:r>
          </a:p>
          <a:p>
            <a:pPr marL="457200" indent="-457200" algn="just">
              <a:buAutoNum type="alphaLcParenR"/>
            </a:pPr>
            <a:r>
              <a:rPr lang="pt-BR" sz="2400" dirty="0" smtClean="0"/>
              <a:t>Apresenta  interpretação para o experimento pautada nas ideias </a:t>
            </a:r>
            <a:r>
              <a:rPr lang="pt-BR" sz="2400" dirty="0"/>
              <a:t>de Davy sobre fenômeno </a:t>
            </a:r>
            <a:r>
              <a:rPr lang="pt-BR" sz="2400" dirty="0" smtClean="0"/>
              <a:t>(atração </a:t>
            </a:r>
            <a:r>
              <a:rPr lang="pt-BR" sz="2400" dirty="0"/>
              <a:t>e </a:t>
            </a:r>
            <a:r>
              <a:rPr lang="pt-BR" sz="2400" dirty="0" smtClean="0"/>
              <a:t>repulsão); </a:t>
            </a:r>
          </a:p>
          <a:p>
            <a:pPr marL="0" indent="0" algn="just">
              <a:buNone/>
            </a:pPr>
            <a:r>
              <a:rPr lang="pt-BR" sz="2400" dirty="0" smtClean="0"/>
              <a:t>Parte </a:t>
            </a:r>
            <a:r>
              <a:rPr lang="pt-BR" sz="2400" dirty="0"/>
              <a:t>2</a:t>
            </a:r>
          </a:p>
          <a:p>
            <a:pPr marL="457200" indent="-457200" algn="just">
              <a:buAutoNum type="alphaLcParenR"/>
            </a:pPr>
            <a:r>
              <a:rPr lang="pt-BR" sz="2400" dirty="0"/>
              <a:t>Descreve contribuições de </a:t>
            </a:r>
            <a:r>
              <a:rPr lang="pt-BR" sz="2400" dirty="0" smtClean="0"/>
              <a:t>outros cientistas </a:t>
            </a:r>
            <a:r>
              <a:rPr lang="pt-BR" sz="2400" dirty="0"/>
              <a:t>para interpretação </a:t>
            </a:r>
            <a:r>
              <a:rPr lang="pt-BR" sz="2400" dirty="0" smtClean="0"/>
              <a:t>do experimento </a:t>
            </a:r>
            <a:r>
              <a:rPr lang="pt-BR" sz="2400" dirty="0"/>
              <a:t>de Oersted, dentre os quais são destacadas as contribuições </a:t>
            </a:r>
            <a:r>
              <a:rPr lang="pt-BR" sz="2400" dirty="0" smtClean="0"/>
              <a:t>dos franceses (Ampère);</a:t>
            </a:r>
          </a:p>
          <a:p>
            <a:pPr marL="0" indent="0" algn="just">
              <a:buNone/>
            </a:pPr>
            <a:r>
              <a:rPr lang="pt-BR" sz="2400" dirty="0" smtClean="0"/>
              <a:t>Parte 3</a:t>
            </a:r>
          </a:p>
          <a:p>
            <a:pPr marL="457200" indent="-457200" algn="just">
              <a:buAutoNum type="alphaLcParenR"/>
            </a:pPr>
            <a:r>
              <a:rPr lang="pt-BR" sz="2400" dirty="0" smtClean="0"/>
              <a:t>Apresenta interpretações originais sobre o tema frutos de suas investigações, propondo a ideia de que o polo </a:t>
            </a:r>
            <a:r>
              <a:rPr lang="pt-BR" sz="2400" dirty="0"/>
              <a:t>magnético da agulha </a:t>
            </a:r>
            <a:r>
              <a:rPr lang="pt-BR" sz="2400" dirty="0" smtClean="0"/>
              <a:t>tende </a:t>
            </a:r>
            <a:r>
              <a:rPr lang="pt-BR" sz="2400" dirty="0"/>
              <a:t>a girar em torno do fio </a:t>
            </a:r>
            <a:r>
              <a:rPr lang="pt-BR" sz="2400" dirty="0" smtClean="0"/>
              <a:t>condutor;</a:t>
            </a:r>
          </a:p>
        </p:txBody>
      </p:sp>
    </p:spTree>
    <p:extLst>
      <p:ext uri="{BB962C8B-B14F-4D97-AF65-F5344CB8AC3E}">
        <p14:creationId xmlns:p14="http://schemas.microsoft.com/office/powerpoint/2010/main" val="48187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332" y="171050"/>
            <a:ext cx="10058400" cy="1260708"/>
          </a:xfrm>
        </p:spPr>
        <p:txBody>
          <a:bodyPr/>
          <a:lstStyle/>
          <a:p>
            <a:r>
              <a:rPr lang="pt-BR" dirty="0"/>
              <a:t>Passos em direção a lei de indução</a:t>
            </a:r>
          </a:p>
        </p:txBody>
      </p:sp>
      <p:sp>
        <p:nvSpPr>
          <p:cNvPr id="3" name="Espaço Reservado para Conteúdo 2"/>
          <p:cNvSpPr>
            <a:spLocks noGrp="1"/>
          </p:cNvSpPr>
          <p:nvPr>
            <p:ph idx="1"/>
          </p:nvPr>
        </p:nvSpPr>
        <p:spPr>
          <a:xfrm>
            <a:off x="492333" y="2249905"/>
            <a:ext cx="7195846" cy="4018548"/>
          </a:xfrm>
        </p:spPr>
        <p:txBody>
          <a:bodyPr>
            <a:normAutofit/>
          </a:bodyPr>
          <a:lstStyle/>
          <a:p>
            <a:pPr marL="0" indent="0" algn="just">
              <a:buNone/>
            </a:pPr>
            <a:r>
              <a:rPr lang="pt-BR" sz="2400" dirty="0" smtClean="0"/>
              <a:t>Em 1823 publica  o trabalho </a:t>
            </a:r>
            <a:r>
              <a:rPr lang="pt-BR" sz="2400" b="1" i="1" dirty="0"/>
              <a:t>Historical statement respecting electro-magnetic </a:t>
            </a:r>
            <a:r>
              <a:rPr lang="pt-BR" sz="2400" b="1" i="1" dirty="0" smtClean="0"/>
              <a:t>rotation </a:t>
            </a:r>
            <a:r>
              <a:rPr lang="pt-BR" sz="2400" i="1" dirty="0" smtClean="0"/>
              <a:t>no  Quartely Journal </a:t>
            </a:r>
            <a:r>
              <a:rPr lang="pt-BR" sz="2400" i="1" dirty="0"/>
              <a:t>of Science, </a:t>
            </a:r>
            <a:r>
              <a:rPr lang="pt-BR" sz="2400" dirty="0" smtClean="0"/>
              <a:t>tratando da questão de rotação magnéticas;</a:t>
            </a:r>
          </a:p>
          <a:p>
            <a:pPr marL="0" indent="0" algn="just">
              <a:buNone/>
            </a:pPr>
            <a:r>
              <a:rPr lang="pt-BR" sz="2400" dirty="0" smtClean="0"/>
              <a:t>Este trabalho foi fruto de uma  idealização de </a:t>
            </a:r>
            <a:r>
              <a:rPr lang="pt-BR" sz="2400" dirty="0"/>
              <a:t>24 experimentos </a:t>
            </a:r>
            <a:r>
              <a:rPr lang="pt-BR" sz="2400" dirty="0" smtClean="0"/>
              <a:t>foram previamente planejados, </a:t>
            </a:r>
            <a:r>
              <a:rPr lang="pt-BR" sz="2400" dirty="0"/>
              <a:t>registrados em </a:t>
            </a:r>
            <a:r>
              <a:rPr lang="pt-BR" sz="2400" dirty="0" smtClean="0"/>
              <a:t>diário para depois serem construídos </a:t>
            </a:r>
            <a:r>
              <a:rPr lang="pt-BR" sz="2400" dirty="0"/>
              <a:t>e </a:t>
            </a:r>
            <a:r>
              <a:rPr lang="pt-BR" sz="2400" dirty="0" smtClean="0"/>
              <a:t>realizados;</a:t>
            </a:r>
          </a:p>
          <a:p>
            <a:pPr marL="0" indent="0">
              <a:buNone/>
            </a:pPr>
            <a:endParaRPr lang="pt-BR" dirty="0"/>
          </a:p>
        </p:txBody>
      </p:sp>
      <p:pic>
        <p:nvPicPr>
          <p:cNvPr id="4" name="Imagem 3"/>
          <p:cNvPicPr>
            <a:picLocks noChangeAspect="1"/>
          </p:cNvPicPr>
          <p:nvPr/>
        </p:nvPicPr>
        <p:blipFill>
          <a:blip r:embed="rId2"/>
          <a:stretch>
            <a:fillRect/>
          </a:stretch>
        </p:blipFill>
        <p:spPr>
          <a:xfrm>
            <a:off x="7893717" y="1979446"/>
            <a:ext cx="3028950" cy="2924175"/>
          </a:xfrm>
          <a:prstGeom prst="rect">
            <a:avLst/>
          </a:prstGeom>
        </p:spPr>
      </p:pic>
      <p:sp>
        <p:nvSpPr>
          <p:cNvPr id="5" name="CaixaDeTexto 4"/>
          <p:cNvSpPr txBox="1"/>
          <p:nvPr/>
        </p:nvSpPr>
        <p:spPr>
          <a:xfrm>
            <a:off x="7772901" y="5222206"/>
            <a:ext cx="3270583" cy="646331"/>
          </a:xfrm>
          <a:prstGeom prst="rect">
            <a:avLst/>
          </a:prstGeom>
          <a:noFill/>
        </p:spPr>
        <p:txBody>
          <a:bodyPr wrap="square" rtlCol="0">
            <a:spAutoFit/>
          </a:bodyPr>
          <a:lstStyle/>
          <a:p>
            <a:pPr algn="ctr"/>
            <a:r>
              <a:rPr lang="pt-BR" sz="1200" dirty="0" smtClean="0"/>
              <a:t>1- </a:t>
            </a:r>
            <a:r>
              <a:rPr lang="pt-BR" sz="1200" dirty="0"/>
              <a:t>rotação de um fio em torno de um ímã (lado direito</a:t>
            </a:r>
            <a:r>
              <a:rPr lang="pt-BR" sz="1200" dirty="0" smtClean="0"/>
              <a:t>); 4- </a:t>
            </a:r>
            <a:r>
              <a:rPr lang="pt-BR" sz="1200" dirty="0"/>
              <a:t>rotação de um ímã em torno de um fio condutor (lado esquerdo)</a:t>
            </a:r>
          </a:p>
        </p:txBody>
      </p:sp>
    </p:spTree>
    <p:extLst>
      <p:ext uri="{BB962C8B-B14F-4D97-AF65-F5344CB8AC3E}">
        <p14:creationId xmlns:p14="http://schemas.microsoft.com/office/powerpoint/2010/main" val="296914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859" y="171811"/>
            <a:ext cx="10058400" cy="1284010"/>
          </a:xfrm>
        </p:spPr>
        <p:txBody>
          <a:bodyPr/>
          <a:lstStyle/>
          <a:p>
            <a:r>
              <a:rPr lang="pt-BR" dirty="0"/>
              <a:t>Passos em direção a lei de indução</a:t>
            </a:r>
          </a:p>
        </p:txBody>
      </p:sp>
      <p:sp>
        <p:nvSpPr>
          <p:cNvPr id="3" name="Espaço Reservado para Conteúdo 2"/>
          <p:cNvSpPr>
            <a:spLocks noGrp="1"/>
          </p:cNvSpPr>
          <p:nvPr>
            <p:ph idx="1"/>
          </p:nvPr>
        </p:nvSpPr>
        <p:spPr>
          <a:xfrm>
            <a:off x="1391404" y="5794849"/>
            <a:ext cx="8978856" cy="649705"/>
          </a:xfrm>
        </p:spPr>
        <p:txBody>
          <a:bodyPr>
            <a:noAutofit/>
          </a:bodyPr>
          <a:lstStyle/>
          <a:p>
            <a:pPr marL="0" indent="0" algn="ctr">
              <a:buNone/>
            </a:pPr>
            <a:r>
              <a:rPr lang="pt-BR" sz="1800" dirty="0" smtClean="0"/>
              <a:t>Anotações de janeiro de 1823 sobre resultados esperados para os experimentos de rotação eletromagnética</a:t>
            </a:r>
            <a:endParaRPr lang="pt-BR" sz="1800" dirty="0"/>
          </a:p>
        </p:txBody>
      </p:sp>
      <p:pic>
        <p:nvPicPr>
          <p:cNvPr id="4" name="Imagem 3"/>
          <p:cNvPicPr>
            <a:picLocks noChangeAspect="1"/>
          </p:cNvPicPr>
          <p:nvPr/>
        </p:nvPicPr>
        <p:blipFill>
          <a:blip r:embed="rId2"/>
          <a:stretch>
            <a:fillRect/>
          </a:stretch>
        </p:blipFill>
        <p:spPr>
          <a:xfrm>
            <a:off x="870430" y="1350795"/>
            <a:ext cx="6086475" cy="4276725"/>
          </a:xfrm>
          <a:prstGeom prst="rect">
            <a:avLst/>
          </a:prstGeom>
        </p:spPr>
      </p:pic>
      <p:pic>
        <p:nvPicPr>
          <p:cNvPr id="6" name="Imagem 5"/>
          <p:cNvPicPr>
            <a:picLocks noChangeAspect="1"/>
          </p:cNvPicPr>
          <p:nvPr/>
        </p:nvPicPr>
        <p:blipFill>
          <a:blip r:embed="rId3"/>
          <a:stretch>
            <a:fillRect/>
          </a:stretch>
        </p:blipFill>
        <p:spPr>
          <a:xfrm>
            <a:off x="7298906" y="1350795"/>
            <a:ext cx="4067175" cy="3914775"/>
          </a:xfrm>
          <a:prstGeom prst="rect">
            <a:avLst/>
          </a:prstGeom>
        </p:spPr>
      </p:pic>
    </p:spTree>
    <p:extLst>
      <p:ext uri="{BB962C8B-B14F-4D97-AF65-F5344CB8AC3E}">
        <p14:creationId xmlns:p14="http://schemas.microsoft.com/office/powerpoint/2010/main" val="3594557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554" y="183843"/>
            <a:ext cx="10058400" cy="1332136"/>
          </a:xfrm>
        </p:spPr>
        <p:txBody>
          <a:bodyPr>
            <a:normAutofit/>
          </a:bodyPr>
          <a:lstStyle/>
          <a:p>
            <a:r>
              <a:rPr lang="pt-BR" dirty="0"/>
              <a:t>Passos em direção a lei de indução</a:t>
            </a:r>
          </a:p>
        </p:txBody>
      </p:sp>
      <p:sp>
        <p:nvSpPr>
          <p:cNvPr id="3" name="Espaço Reservado para Conteúdo 2"/>
          <p:cNvSpPr>
            <a:spLocks noGrp="1"/>
          </p:cNvSpPr>
          <p:nvPr>
            <p:ph idx="1"/>
          </p:nvPr>
        </p:nvSpPr>
        <p:spPr>
          <a:xfrm>
            <a:off x="660775" y="2316075"/>
            <a:ext cx="4284204" cy="2989851"/>
          </a:xfrm>
        </p:spPr>
        <p:txBody>
          <a:bodyPr>
            <a:normAutofit fontScale="92500" lnSpcReduction="10000"/>
          </a:bodyPr>
          <a:lstStyle/>
          <a:p>
            <a:pPr marL="0" indent="0" algn="just">
              <a:buNone/>
            </a:pPr>
            <a:r>
              <a:rPr lang="pt-BR" sz="2400" dirty="0" smtClean="0"/>
              <a:t>Este </a:t>
            </a:r>
            <a:r>
              <a:rPr lang="pt-BR" sz="2400" dirty="0"/>
              <a:t>texto foi traduzido para o francês, discutido e </a:t>
            </a:r>
            <a:r>
              <a:rPr lang="pt-BR" sz="2400" dirty="0" smtClean="0"/>
              <a:t> ampliado </a:t>
            </a:r>
            <a:r>
              <a:rPr lang="pt-BR" sz="2400" dirty="0"/>
              <a:t>[</a:t>
            </a:r>
            <a:r>
              <a:rPr lang="pt-BR" sz="2400" dirty="0" smtClean="0"/>
              <a:t>sugestões/experimentos</a:t>
            </a:r>
            <a:r>
              <a:rPr lang="pt-BR" sz="2400" dirty="0"/>
              <a:t>] por Ampère;</a:t>
            </a:r>
          </a:p>
          <a:p>
            <a:pPr algn="just"/>
            <a:r>
              <a:rPr lang="pt-BR" sz="2400" dirty="0" smtClean="0"/>
              <a:t>Intensificação da correspondência </a:t>
            </a:r>
            <a:r>
              <a:rPr lang="pt-BR" sz="2400" dirty="0"/>
              <a:t>entre Ampère </a:t>
            </a:r>
            <a:r>
              <a:rPr lang="pt-BR" sz="2400" dirty="0" smtClean="0"/>
              <a:t>e Faraday;</a:t>
            </a:r>
          </a:p>
          <a:p>
            <a:pPr algn="just"/>
            <a:r>
              <a:rPr lang="pt-BR" sz="2400" dirty="0" smtClean="0"/>
              <a:t>Contato com ideias Demonferrand;</a:t>
            </a:r>
            <a:endParaRPr lang="pt-BR" sz="2400" dirty="0"/>
          </a:p>
          <a:p>
            <a:pPr marL="0" indent="0">
              <a:buNone/>
            </a:pPr>
            <a:endParaRPr lang="pt-BR" sz="2400" dirty="0"/>
          </a:p>
        </p:txBody>
      </p:sp>
      <p:pic>
        <p:nvPicPr>
          <p:cNvPr id="4" name="Imagem 3"/>
          <p:cNvPicPr>
            <a:picLocks noChangeAspect="1"/>
          </p:cNvPicPr>
          <p:nvPr/>
        </p:nvPicPr>
        <p:blipFill>
          <a:blip r:embed="rId2"/>
          <a:stretch>
            <a:fillRect/>
          </a:stretch>
        </p:blipFill>
        <p:spPr>
          <a:xfrm>
            <a:off x="5269832" y="1179094"/>
            <a:ext cx="5666873" cy="5468349"/>
          </a:xfrm>
          <a:prstGeom prst="rect">
            <a:avLst/>
          </a:prstGeom>
        </p:spPr>
      </p:pic>
    </p:spTree>
    <p:extLst>
      <p:ext uri="{BB962C8B-B14F-4D97-AF65-F5344CB8AC3E}">
        <p14:creationId xmlns:p14="http://schemas.microsoft.com/office/powerpoint/2010/main" val="48137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553" y="159779"/>
            <a:ext cx="10058400" cy="1609344"/>
          </a:xfrm>
        </p:spPr>
        <p:txBody>
          <a:bodyPr/>
          <a:lstStyle/>
          <a:p>
            <a:r>
              <a:rPr lang="pt-BR" dirty="0"/>
              <a:t>Passos em direção a lei de indução</a:t>
            </a:r>
          </a:p>
        </p:txBody>
      </p:sp>
      <p:sp>
        <p:nvSpPr>
          <p:cNvPr id="3" name="Espaço Reservado para Conteúdo 2"/>
          <p:cNvSpPr>
            <a:spLocks noGrp="1"/>
          </p:cNvSpPr>
          <p:nvPr>
            <p:ph idx="1"/>
          </p:nvPr>
        </p:nvSpPr>
        <p:spPr>
          <a:xfrm>
            <a:off x="576553" y="3123880"/>
            <a:ext cx="5451268" cy="1640626"/>
          </a:xfrm>
        </p:spPr>
        <p:txBody>
          <a:bodyPr/>
          <a:lstStyle/>
          <a:p>
            <a:pPr algn="just">
              <a:buFont typeface="Arial" panose="020B0604020202020204" pitchFamily="34" charset="0"/>
              <a:buChar char="•"/>
            </a:pPr>
            <a:r>
              <a:rPr lang="pt-BR" sz="2400" dirty="0"/>
              <a:t>Acusado de plágio por conta das ideias contidas </a:t>
            </a:r>
            <a:r>
              <a:rPr lang="pt-BR" sz="2400" dirty="0" smtClean="0"/>
              <a:t>no </a:t>
            </a:r>
            <a:r>
              <a:rPr lang="pt-BR" sz="2400" dirty="0"/>
              <a:t>artigo (assume autoria </a:t>
            </a:r>
            <a:r>
              <a:rPr lang="pt-BR" sz="2400" dirty="0" smtClean="0"/>
              <a:t>dos artigos anônimos);</a:t>
            </a:r>
          </a:p>
          <a:p>
            <a:pPr marL="0" indent="0" algn="just">
              <a:buNone/>
            </a:pPr>
            <a:endParaRPr lang="pt-BR" dirty="0" smtClean="0"/>
          </a:p>
          <a:p>
            <a:pPr>
              <a:buFont typeface="Arial" panose="020B0604020202020204" pitchFamily="34" charset="0"/>
              <a:buChar char="•"/>
            </a:pPr>
            <a:endParaRPr lang="pt-BR" dirty="0"/>
          </a:p>
          <a:p>
            <a:endParaRPr lang="pt-BR" dirty="0"/>
          </a:p>
        </p:txBody>
      </p:sp>
      <p:pic>
        <p:nvPicPr>
          <p:cNvPr id="4" name="Imagem 3"/>
          <p:cNvPicPr>
            <a:picLocks noChangeAspect="1"/>
          </p:cNvPicPr>
          <p:nvPr/>
        </p:nvPicPr>
        <p:blipFill>
          <a:blip r:embed="rId2"/>
          <a:stretch>
            <a:fillRect/>
          </a:stretch>
        </p:blipFill>
        <p:spPr>
          <a:xfrm>
            <a:off x="6027821" y="1868744"/>
            <a:ext cx="5847347" cy="2311155"/>
          </a:xfrm>
          <a:prstGeom prst="rect">
            <a:avLst/>
          </a:prstGeom>
        </p:spPr>
      </p:pic>
      <p:sp>
        <p:nvSpPr>
          <p:cNvPr id="5" name="CaixaDeTexto 4"/>
          <p:cNvSpPr txBox="1"/>
          <p:nvPr/>
        </p:nvSpPr>
        <p:spPr>
          <a:xfrm>
            <a:off x="6629400" y="4463716"/>
            <a:ext cx="4776537" cy="1200329"/>
          </a:xfrm>
          <a:prstGeom prst="rect">
            <a:avLst/>
          </a:prstGeom>
          <a:noFill/>
        </p:spPr>
        <p:txBody>
          <a:bodyPr wrap="square" rtlCol="0">
            <a:spAutoFit/>
          </a:bodyPr>
          <a:lstStyle/>
          <a:p>
            <a:r>
              <a:rPr lang="pt-BR" dirty="0" smtClean="0"/>
              <a:t>Carta enviada para Phillips solicitando que lhe creditassem a autoria dos três volumes do artigo </a:t>
            </a:r>
            <a:r>
              <a:rPr lang="pt-BR" b="1" i="1" dirty="0"/>
              <a:t>Historical sketch of </a:t>
            </a:r>
            <a:r>
              <a:rPr lang="pt-BR" b="1" i="1" dirty="0" smtClean="0"/>
              <a:t>eletro-magnetism;</a:t>
            </a:r>
            <a:endParaRPr lang="pt-BR" dirty="0"/>
          </a:p>
        </p:txBody>
      </p:sp>
    </p:spTree>
    <p:extLst>
      <p:ext uri="{BB962C8B-B14F-4D97-AF65-F5344CB8AC3E}">
        <p14:creationId xmlns:p14="http://schemas.microsoft.com/office/powerpoint/2010/main" val="4118134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175" y="159779"/>
            <a:ext cx="10058400" cy="1512610"/>
          </a:xfrm>
        </p:spPr>
        <p:txBody>
          <a:bodyPr/>
          <a:lstStyle/>
          <a:p>
            <a:r>
              <a:rPr lang="pt-BR" dirty="0"/>
              <a:t>Passos em direção a lei de indução</a:t>
            </a:r>
          </a:p>
        </p:txBody>
      </p:sp>
      <p:sp>
        <p:nvSpPr>
          <p:cNvPr id="3" name="Espaço Reservado para Conteúdo 2"/>
          <p:cNvSpPr>
            <a:spLocks noGrp="1"/>
          </p:cNvSpPr>
          <p:nvPr>
            <p:ph idx="1"/>
          </p:nvPr>
        </p:nvSpPr>
        <p:spPr>
          <a:xfrm>
            <a:off x="432175" y="2054025"/>
            <a:ext cx="5114384" cy="3657600"/>
          </a:xfrm>
        </p:spPr>
        <p:txBody>
          <a:bodyPr>
            <a:normAutofit/>
          </a:bodyPr>
          <a:lstStyle/>
          <a:p>
            <a:pPr algn="just"/>
            <a:r>
              <a:rPr lang="pt-BR" sz="2400" dirty="0" smtClean="0"/>
              <a:t>Em 1825 Faraday volta a publicar sobre eletromagnetismo: </a:t>
            </a:r>
            <a:r>
              <a:rPr lang="pt-BR" sz="2400" b="1" i="1" dirty="0"/>
              <a:t>Electro-magnetic </a:t>
            </a:r>
            <a:r>
              <a:rPr lang="pt-BR" sz="2400" b="1" i="1" dirty="0" smtClean="0"/>
              <a:t>current</a:t>
            </a:r>
            <a:r>
              <a:rPr lang="pt-BR" sz="2400" i="1" dirty="0"/>
              <a:t>,</a:t>
            </a:r>
            <a:r>
              <a:rPr lang="pt-BR" sz="2400" dirty="0" smtClean="0"/>
              <a:t> no </a:t>
            </a:r>
            <a:r>
              <a:rPr lang="pt-BR" sz="2400" i="1" dirty="0"/>
              <a:t>Quartely Journal of </a:t>
            </a:r>
            <a:r>
              <a:rPr lang="pt-BR" sz="2400" i="1" dirty="0" smtClean="0"/>
              <a:t>Science;</a:t>
            </a:r>
            <a:endParaRPr lang="pt-BR" sz="2400" dirty="0" smtClean="0"/>
          </a:p>
          <a:p>
            <a:pPr marL="0" indent="0" algn="just">
              <a:buNone/>
            </a:pPr>
            <a:r>
              <a:rPr lang="pt-BR" sz="2400" dirty="0" smtClean="0"/>
              <a:t>Resultado de um conjunto de experimentos para investigar a seguinte hipótese: </a:t>
            </a:r>
            <a:r>
              <a:rPr lang="pt-BR" sz="2400" i="1" dirty="0" smtClean="0"/>
              <a:t>Se corrente produz efeito sobre imã, será que imã produz efeito sobre corrente?</a:t>
            </a:r>
          </a:p>
          <a:p>
            <a:pPr marL="0" indent="0">
              <a:buNone/>
            </a:pPr>
            <a:endParaRPr lang="pt-BR" dirty="0"/>
          </a:p>
        </p:txBody>
      </p:sp>
      <p:pic>
        <p:nvPicPr>
          <p:cNvPr id="4" name="Imagem 3"/>
          <p:cNvPicPr>
            <a:picLocks noChangeAspect="1"/>
          </p:cNvPicPr>
          <p:nvPr/>
        </p:nvPicPr>
        <p:blipFill>
          <a:blip r:embed="rId2"/>
          <a:stretch>
            <a:fillRect/>
          </a:stretch>
        </p:blipFill>
        <p:spPr>
          <a:xfrm>
            <a:off x="5849102" y="1907005"/>
            <a:ext cx="6096838" cy="3152273"/>
          </a:xfrm>
          <a:prstGeom prst="rect">
            <a:avLst/>
          </a:prstGeom>
        </p:spPr>
      </p:pic>
      <p:sp>
        <p:nvSpPr>
          <p:cNvPr id="5" name="CaixaDeTexto 4"/>
          <p:cNvSpPr txBox="1"/>
          <p:nvPr/>
        </p:nvSpPr>
        <p:spPr>
          <a:xfrm>
            <a:off x="5849102" y="5293894"/>
            <a:ext cx="5101389" cy="923330"/>
          </a:xfrm>
          <a:prstGeom prst="rect">
            <a:avLst/>
          </a:prstGeom>
          <a:noFill/>
        </p:spPr>
        <p:txBody>
          <a:bodyPr wrap="square" rtlCol="0">
            <a:spAutoFit/>
          </a:bodyPr>
          <a:lstStyle/>
          <a:p>
            <a:pPr algn="ctr"/>
            <a:r>
              <a:rPr lang="pt-BR" dirty="0" smtClean="0"/>
              <a:t>Notas do diário de laboratório sobre sequência </a:t>
            </a:r>
            <a:r>
              <a:rPr lang="pt-BR" dirty="0"/>
              <a:t>de experimentos de pilhas voltaicas e imãs</a:t>
            </a:r>
          </a:p>
        </p:txBody>
      </p:sp>
    </p:spTree>
    <p:extLst>
      <p:ext uri="{BB962C8B-B14F-4D97-AF65-F5344CB8AC3E}">
        <p14:creationId xmlns:p14="http://schemas.microsoft.com/office/powerpoint/2010/main" val="346386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484" y="0"/>
            <a:ext cx="10562764" cy="1768642"/>
          </a:xfrm>
        </p:spPr>
        <p:txBody>
          <a:bodyPr>
            <a:normAutofit/>
          </a:bodyPr>
          <a:lstStyle/>
          <a:p>
            <a:r>
              <a:rPr lang="pt-BR" dirty="0"/>
              <a:t>Faraday E seus experimentos</a:t>
            </a:r>
          </a:p>
        </p:txBody>
      </p:sp>
      <p:sp>
        <p:nvSpPr>
          <p:cNvPr id="3" name="Espaço Reservado para Conteúdo 2"/>
          <p:cNvSpPr>
            <a:spLocks noGrp="1"/>
          </p:cNvSpPr>
          <p:nvPr>
            <p:ph idx="1"/>
          </p:nvPr>
        </p:nvSpPr>
        <p:spPr>
          <a:xfrm>
            <a:off x="565484" y="1323474"/>
            <a:ext cx="11285621" cy="5125452"/>
          </a:xfrm>
        </p:spPr>
        <p:txBody>
          <a:bodyPr>
            <a:normAutofit/>
          </a:bodyPr>
          <a:lstStyle/>
          <a:p>
            <a:pPr algn="just"/>
            <a:r>
              <a:rPr lang="pt-BR" sz="2400" dirty="0" smtClean="0"/>
              <a:t>Em 1931 Faraday retoma a sequência de os experimentos e elabora novos com envolvendo bobinas e enrolamentos;</a:t>
            </a:r>
            <a:endParaRPr lang="pt-BR" sz="2400" dirty="0"/>
          </a:p>
          <a:p>
            <a:pPr marL="0" indent="0" algn="just">
              <a:buNone/>
            </a:pPr>
            <a:r>
              <a:rPr lang="pt-BR" sz="2400" dirty="0" smtClean="0"/>
              <a:t>1) Experimento envolvendo espiras e anéis</a:t>
            </a:r>
            <a:r>
              <a:rPr lang="pt-BR" dirty="0" smtClean="0"/>
              <a:t>: </a:t>
            </a:r>
            <a:r>
              <a:rPr lang="pt-BR" sz="2400" dirty="0" smtClean="0"/>
              <a:t>o aparato experimental era  composto por dois enrolamentos, o 1º enrolamento era isolado e conectado a uma pilha voltaica, o 2º enrolamento também era isolado e conectado a um galvanômetro </a:t>
            </a:r>
            <a:r>
              <a:rPr lang="pt-BR" sz="2400" dirty="0" smtClean="0">
                <a:latin typeface="Garamond" panose="02020404030301010803" pitchFamily="18" charset="0"/>
              </a:rPr>
              <a:t>→</a:t>
            </a:r>
            <a:r>
              <a:rPr lang="pt-BR" sz="2400" dirty="0" smtClean="0"/>
              <a:t> identificação de corrente induzida no 2º enrolamento;</a:t>
            </a:r>
          </a:p>
        </p:txBody>
      </p:sp>
      <p:sp>
        <p:nvSpPr>
          <p:cNvPr id="5" name="CaixaDeTexto 4"/>
          <p:cNvSpPr txBox="1"/>
          <p:nvPr/>
        </p:nvSpPr>
        <p:spPr>
          <a:xfrm>
            <a:off x="1949115" y="6131284"/>
            <a:ext cx="3068053" cy="276999"/>
          </a:xfrm>
          <a:prstGeom prst="rect">
            <a:avLst/>
          </a:prstGeom>
          <a:noFill/>
        </p:spPr>
        <p:txBody>
          <a:bodyPr wrap="square" rtlCol="0">
            <a:spAutoFit/>
          </a:bodyPr>
          <a:lstStyle/>
          <a:p>
            <a:pPr algn="ctr"/>
            <a:r>
              <a:rPr lang="pt-BR" sz="1200" dirty="0" smtClean="0"/>
              <a:t>Foto aparato experimental de 1931</a:t>
            </a:r>
            <a:endParaRPr lang="pt-BR" sz="1200" dirty="0"/>
          </a:p>
        </p:txBody>
      </p:sp>
      <p:pic>
        <p:nvPicPr>
          <p:cNvPr id="6" name="Imagem 5"/>
          <p:cNvPicPr>
            <a:picLocks noChangeAspect="1"/>
          </p:cNvPicPr>
          <p:nvPr/>
        </p:nvPicPr>
        <p:blipFill>
          <a:blip r:embed="rId2"/>
          <a:stretch>
            <a:fillRect/>
          </a:stretch>
        </p:blipFill>
        <p:spPr>
          <a:xfrm>
            <a:off x="1475638" y="3784067"/>
            <a:ext cx="4371228" cy="2261664"/>
          </a:xfrm>
          <a:prstGeom prst="rect">
            <a:avLst/>
          </a:prstGeom>
        </p:spPr>
      </p:pic>
      <p:pic>
        <p:nvPicPr>
          <p:cNvPr id="7" name="Imagem 6"/>
          <p:cNvPicPr>
            <a:picLocks noChangeAspect="1"/>
          </p:cNvPicPr>
          <p:nvPr/>
        </p:nvPicPr>
        <p:blipFill>
          <a:blip r:embed="rId3"/>
          <a:stretch>
            <a:fillRect/>
          </a:stretch>
        </p:blipFill>
        <p:spPr>
          <a:xfrm>
            <a:off x="7434071" y="3725900"/>
            <a:ext cx="3694177" cy="2364744"/>
          </a:xfrm>
          <a:prstGeom prst="rect">
            <a:avLst/>
          </a:prstGeom>
        </p:spPr>
      </p:pic>
      <p:sp>
        <p:nvSpPr>
          <p:cNvPr id="8" name="CaixaDeTexto 7"/>
          <p:cNvSpPr txBox="1"/>
          <p:nvPr/>
        </p:nvSpPr>
        <p:spPr>
          <a:xfrm>
            <a:off x="7796463" y="5992785"/>
            <a:ext cx="3239348" cy="276999"/>
          </a:xfrm>
          <a:prstGeom prst="rect">
            <a:avLst/>
          </a:prstGeom>
          <a:noFill/>
        </p:spPr>
        <p:txBody>
          <a:bodyPr wrap="none" rtlCol="0">
            <a:spAutoFit/>
          </a:bodyPr>
          <a:lstStyle/>
          <a:p>
            <a:r>
              <a:rPr lang="pt-BR" sz="1200" dirty="0" smtClean="0"/>
              <a:t>Esquema didático do aparato experimental</a:t>
            </a:r>
            <a:endParaRPr lang="pt-BR" sz="1200" dirty="0"/>
          </a:p>
        </p:txBody>
      </p:sp>
    </p:spTree>
    <p:extLst>
      <p:ext uri="{BB962C8B-B14F-4D97-AF65-F5344CB8AC3E}">
        <p14:creationId xmlns:p14="http://schemas.microsoft.com/office/powerpoint/2010/main" val="233026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895" y="1"/>
            <a:ext cx="11032957" cy="1726536"/>
          </a:xfrm>
        </p:spPr>
        <p:txBody>
          <a:bodyPr>
            <a:normAutofit/>
          </a:bodyPr>
          <a:lstStyle/>
          <a:p>
            <a:r>
              <a:rPr lang="pt-BR" dirty="0" smtClean="0"/>
              <a:t>Faraday E </a:t>
            </a:r>
            <a:r>
              <a:rPr lang="pt-BR" dirty="0"/>
              <a:t>seus experimentos</a:t>
            </a:r>
          </a:p>
        </p:txBody>
      </p:sp>
      <p:sp>
        <p:nvSpPr>
          <p:cNvPr id="3" name="Espaço Reservado para Conteúdo 2"/>
          <p:cNvSpPr>
            <a:spLocks noGrp="1"/>
          </p:cNvSpPr>
          <p:nvPr>
            <p:ph idx="1"/>
          </p:nvPr>
        </p:nvSpPr>
        <p:spPr>
          <a:xfrm>
            <a:off x="613611" y="1347537"/>
            <a:ext cx="10514637" cy="4824663"/>
          </a:xfrm>
        </p:spPr>
        <p:txBody>
          <a:bodyPr/>
          <a:lstStyle/>
          <a:p>
            <a:pPr marL="0" indent="0" algn="just">
              <a:buNone/>
            </a:pPr>
            <a:r>
              <a:rPr lang="pt-BR" sz="2400" dirty="0" smtClean="0"/>
              <a:t> 3) Experimentos envolvendo </a:t>
            </a:r>
            <a:r>
              <a:rPr lang="pt-BR" sz="2400" dirty="0"/>
              <a:t>bobina </a:t>
            </a:r>
            <a:r>
              <a:rPr lang="pt-BR" sz="2400" dirty="0" smtClean="0"/>
              <a:t>e imã: o aparato experimental era constituído de um cilindro oco coberto por um enrolamento de fio cobre e as extremidades eram conectadas em um galvanômetro</a:t>
            </a:r>
            <a:r>
              <a:rPr lang="pt-BR" sz="2400" dirty="0" smtClean="0">
                <a:latin typeface="Garamond" panose="02020404030301010803" pitchFamily="18" charset="0"/>
              </a:rPr>
              <a:t>→ </a:t>
            </a:r>
            <a:r>
              <a:rPr lang="pt-BR" sz="2400" dirty="0" smtClean="0"/>
              <a:t>identificação de corrente induzida pelo movimento de um imã;</a:t>
            </a:r>
            <a:endParaRPr lang="pt-BR" sz="2400" dirty="0"/>
          </a:p>
        </p:txBody>
      </p:sp>
      <p:sp>
        <p:nvSpPr>
          <p:cNvPr id="5" name="CaixaDeTexto 4"/>
          <p:cNvSpPr txBox="1"/>
          <p:nvPr/>
        </p:nvSpPr>
        <p:spPr>
          <a:xfrm>
            <a:off x="2612615" y="5702695"/>
            <a:ext cx="7251515" cy="276999"/>
          </a:xfrm>
          <a:prstGeom prst="rect">
            <a:avLst/>
          </a:prstGeom>
          <a:noFill/>
        </p:spPr>
        <p:txBody>
          <a:bodyPr wrap="square" rtlCol="0">
            <a:spAutoFit/>
          </a:bodyPr>
          <a:lstStyle/>
          <a:p>
            <a:pPr algn="ctr"/>
            <a:r>
              <a:rPr lang="pt-BR" sz="1200" dirty="0" smtClean="0"/>
              <a:t>Aparato experimental que permitia mover imã no interior da bobina – Gerador Eletromagnético</a:t>
            </a:r>
            <a:endParaRPr lang="pt-BR" sz="1200" dirty="0"/>
          </a:p>
        </p:txBody>
      </p:sp>
      <p:pic>
        <p:nvPicPr>
          <p:cNvPr id="6" name="Imagem 5"/>
          <p:cNvPicPr>
            <a:picLocks noChangeAspect="1"/>
          </p:cNvPicPr>
          <p:nvPr/>
        </p:nvPicPr>
        <p:blipFill>
          <a:blip r:embed="rId2"/>
          <a:stretch>
            <a:fillRect/>
          </a:stretch>
        </p:blipFill>
        <p:spPr>
          <a:xfrm>
            <a:off x="3875607" y="3383342"/>
            <a:ext cx="7879245" cy="1970145"/>
          </a:xfrm>
          <a:prstGeom prst="rect">
            <a:avLst/>
          </a:prstGeom>
        </p:spPr>
      </p:pic>
      <p:pic>
        <p:nvPicPr>
          <p:cNvPr id="7" name="Imagem 6"/>
          <p:cNvPicPr>
            <a:picLocks noChangeAspect="1"/>
          </p:cNvPicPr>
          <p:nvPr/>
        </p:nvPicPr>
        <p:blipFill>
          <a:blip r:embed="rId3"/>
          <a:stretch>
            <a:fillRect/>
          </a:stretch>
        </p:blipFill>
        <p:spPr>
          <a:xfrm>
            <a:off x="147071" y="3620885"/>
            <a:ext cx="3499936" cy="2081810"/>
          </a:xfrm>
          <a:prstGeom prst="rect">
            <a:avLst/>
          </a:prstGeom>
        </p:spPr>
      </p:pic>
    </p:spTree>
    <p:extLst>
      <p:ext uri="{BB962C8B-B14F-4D97-AF65-F5344CB8AC3E}">
        <p14:creationId xmlns:p14="http://schemas.microsoft.com/office/powerpoint/2010/main" val="3277682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3279" y="171811"/>
            <a:ext cx="10058400" cy="1247915"/>
          </a:xfrm>
        </p:spPr>
        <p:txBody>
          <a:bodyPr/>
          <a:lstStyle/>
          <a:p>
            <a:r>
              <a:rPr lang="pt-BR" dirty="0" smtClean="0"/>
              <a:t>Contexto histórico</a:t>
            </a:r>
            <a:endParaRPr lang="pt-BR" dirty="0"/>
          </a:p>
        </p:txBody>
      </p:sp>
      <p:sp>
        <p:nvSpPr>
          <p:cNvPr id="3" name="Espaço Reservado para Conteúdo 2"/>
          <p:cNvSpPr>
            <a:spLocks noGrp="1"/>
          </p:cNvSpPr>
          <p:nvPr>
            <p:ph idx="1"/>
          </p:nvPr>
        </p:nvSpPr>
        <p:spPr>
          <a:xfrm>
            <a:off x="853279" y="2013124"/>
            <a:ext cx="10058400" cy="4050792"/>
          </a:xfrm>
        </p:spPr>
        <p:txBody>
          <a:bodyPr>
            <a:normAutofit/>
          </a:bodyPr>
          <a:lstStyle/>
          <a:p>
            <a:pPr algn="just"/>
            <a:r>
              <a:rPr lang="pt-BR" sz="2400" dirty="0"/>
              <a:t>Revolução </a:t>
            </a:r>
            <a:r>
              <a:rPr lang="pt-BR" sz="2400" dirty="0" smtClean="0"/>
              <a:t>Francesa; </a:t>
            </a:r>
          </a:p>
          <a:p>
            <a:pPr algn="just"/>
            <a:r>
              <a:rPr lang="pt-BR" sz="2400" dirty="0" smtClean="0"/>
              <a:t>Crise econômica na Inglaterra;</a:t>
            </a:r>
          </a:p>
          <a:p>
            <a:pPr algn="just"/>
            <a:r>
              <a:rPr lang="pt-BR" sz="2400" dirty="0"/>
              <a:t>Mudança </a:t>
            </a:r>
            <a:r>
              <a:rPr lang="pt-BR" sz="2400" dirty="0" smtClean="0"/>
              <a:t>da família de Newington Butts para Londres em busca de melhores condições financeiras;</a:t>
            </a:r>
            <a:endParaRPr lang="pt-BR" sz="2400" dirty="0"/>
          </a:p>
          <a:p>
            <a:pPr algn="just"/>
            <a:r>
              <a:rPr lang="pt-BR" sz="2400" dirty="0" smtClean="0"/>
              <a:t>Condição financeira da família impede que Faraday prossiga seus estudos;</a:t>
            </a:r>
          </a:p>
        </p:txBody>
      </p:sp>
    </p:spTree>
    <p:extLst>
      <p:ext uri="{BB962C8B-B14F-4D97-AF65-F5344CB8AC3E}">
        <p14:creationId xmlns:p14="http://schemas.microsoft.com/office/powerpoint/2010/main" val="2692876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143" y="231969"/>
            <a:ext cx="10058400" cy="1609344"/>
          </a:xfrm>
        </p:spPr>
        <p:txBody>
          <a:bodyPr>
            <a:normAutofit/>
          </a:bodyPr>
          <a:lstStyle/>
          <a:p>
            <a:r>
              <a:rPr lang="pt-BR" dirty="0" smtClean="0"/>
              <a:t>Os questionamentos de Faraday</a:t>
            </a:r>
            <a:endParaRPr lang="pt-BR" dirty="0"/>
          </a:p>
        </p:txBody>
      </p:sp>
      <p:sp>
        <p:nvSpPr>
          <p:cNvPr id="3" name="Espaço Reservado para Conteúdo 2"/>
          <p:cNvSpPr>
            <a:spLocks noGrp="1"/>
          </p:cNvSpPr>
          <p:nvPr>
            <p:ph idx="1"/>
          </p:nvPr>
        </p:nvSpPr>
        <p:spPr>
          <a:xfrm>
            <a:off x="709863" y="1841313"/>
            <a:ext cx="10359190" cy="4034555"/>
          </a:xfrm>
        </p:spPr>
        <p:txBody>
          <a:bodyPr/>
          <a:lstStyle/>
          <a:p>
            <a:pPr marL="457200" indent="-457200" algn="just">
              <a:buAutoNum type="arabicParenR"/>
            </a:pPr>
            <a:r>
              <a:rPr lang="pt-BR" sz="2400" dirty="0" smtClean="0"/>
              <a:t>Experimentos com rolamentos e anéis via-se uma corrente elétrica voltaica produzir efeito sobre o segundo rolamento; </a:t>
            </a:r>
          </a:p>
          <a:p>
            <a:pPr marL="457200" indent="-457200" algn="just">
              <a:buAutoNum type="arabicParenR"/>
            </a:pPr>
            <a:r>
              <a:rPr lang="pt-BR" sz="2400" dirty="0" smtClean="0"/>
              <a:t>Experimento com bobina e imã via-se que era produzido por uma variação magnética; </a:t>
            </a:r>
          </a:p>
          <a:p>
            <a:pPr marL="0" indent="0">
              <a:buNone/>
            </a:pPr>
            <a:endParaRPr lang="pt-BR" sz="2400" dirty="0" smtClean="0"/>
          </a:p>
          <a:p>
            <a:pPr marL="0" indent="0" algn="ctr">
              <a:buNone/>
            </a:pPr>
            <a:r>
              <a:rPr lang="pt-BR" sz="4000" b="1" dirty="0" smtClean="0"/>
              <a:t>Seriam dois fenômenos diferentes?</a:t>
            </a:r>
          </a:p>
        </p:txBody>
      </p:sp>
    </p:spTree>
    <p:extLst>
      <p:ext uri="{BB962C8B-B14F-4D97-AF65-F5344CB8AC3E}">
        <p14:creationId xmlns:p14="http://schemas.microsoft.com/office/powerpoint/2010/main" val="1655455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168" y="159779"/>
            <a:ext cx="11264232" cy="1609344"/>
          </a:xfrm>
        </p:spPr>
        <p:txBody>
          <a:bodyPr>
            <a:normAutofit/>
          </a:bodyPr>
          <a:lstStyle/>
          <a:p>
            <a:r>
              <a:rPr lang="pt-BR" dirty="0"/>
              <a:t>Experimental researches in Electricity </a:t>
            </a:r>
            <a:endParaRPr lang="pt-BR" dirty="0"/>
          </a:p>
        </p:txBody>
      </p:sp>
      <p:sp>
        <p:nvSpPr>
          <p:cNvPr id="3" name="Espaço Reservado para Conteúdo 2"/>
          <p:cNvSpPr>
            <a:spLocks noGrp="1"/>
          </p:cNvSpPr>
          <p:nvPr>
            <p:ph idx="1"/>
          </p:nvPr>
        </p:nvSpPr>
        <p:spPr>
          <a:xfrm>
            <a:off x="445168" y="1371601"/>
            <a:ext cx="10948737" cy="5005136"/>
          </a:xfrm>
        </p:spPr>
        <p:txBody>
          <a:bodyPr>
            <a:noAutofit/>
          </a:bodyPr>
          <a:lstStyle/>
          <a:p>
            <a:pPr algn="just"/>
            <a:r>
              <a:rPr lang="pt-BR" sz="2400" dirty="0" smtClean="0"/>
              <a:t>O Artigo publicado em 1932 pela Royal Society para divulgar os fenômenos observados em seu novo conjunto de experimentos;</a:t>
            </a:r>
          </a:p>
          <a:p>
            <a:pPr marL="0" indent="0" algn="just">
              <a:buNone/>
            </a:pPr>
            <a:r>
              <a:rPr lang="pt-BR" sz="2400" dirty="0" smtClean="0"/>
              <a:t>1- Sobre a </a:t>
            </a:r>
            <a:r>
              <a:rPr lang="pt-BR" sz="2400" dirty="0"/>
              <a:t>I</a:t>
            </a:r>
            <a:r>
              <a:rPr lang="pt-BR" sz="2400" dirty="0" smtClean="0"/>
              <a:t>ndução das Correntes Elétricas: Uma </a:t>
            </a:r>
            <a:r>
              <a:rPr lang="pt-BR" sz="2400" dirty="0"/>
              <a:t>corrente elétrica produz outra corrente elétrica em um fio próximo, o qual vai chamar de ‘efeito induzido</a:t>
            </a:r>
            <a:r>
              <a:rPr lang="pt-BR" sz="2400" dirty="0" smtClean="0"/>
              <a:t>’;</a:t>
            </a:r>
          </a:p>
          <a:p>
            <a:pPr marL="0" indent="0" algn="just">
              <a:buNone/>
            </a:pPr>
            <a:r>
              <a:rPr lang="pt-BR" sz="2400" dirty="0"/>
              <a:t>“</a:t>
            </a:r>
            <a:r>
              <a:rPr lang="pt-BR" i="1" dirty="0"/>
              <a:t>Portanto, é evidente que correntes de eletricidade voltaica apresentam fenômenos de indução um tanto análogos àqueles produzidos pela eletricidade de tensão, embora, como será visto daqui por diante, muitas diferenças existam entre eles. O resultado é a produção de outras correntes, (mas que são apenas </a:t>
            </a:r>
            <a:r>
              <a:rPr lang="pt-BR" i="1" dirty="0" smtClean="0"/>
              <a:t>momentâneas</a:t>
            </a:r>
            <a:r>
              <a:rPr lang="pt-BR" i="1" dirty="0"/>
              <a:t>), paralelas, ou tendendo ao paralelismo, com a corrente </a:t>
            </a:r>
            <a:r>
              <a:rPr lang="pt-BR" i="1" dirty="0" smtClean="0"/>
              <a:t>indutora</a:t>
            </a:r>
            <a:r>
              <a:rPr lang="pt-BR" i="1" dirty="0"/>
              <a:t> </a:t>
            </a:r>
            <a:r>
              <a:rPr lang="pt-BR" i="1" dirty="0" smtClean="0"/>
              <a:t>[...], </a:t>
            </a:r>
            <a:r>
              <a:rPr lang="pt-BR" i="1" dirty="0"/>
              <a:t>foi encontrado em todos os casos que a corrente induzida, produzida pela primeira ação da corrente indutora, era em direção </a:t>
            </a:r>
            <a:r>
              <a:rPr lang="pt-BR" i="1" dirty="0" smtClean="0"/>
              <a:t>contrária </a:t>
            </a:r>
            <a:r>
              <a:rPr lang="pt-BR" i="1" dirty="0"/>
              <a:t>a essa última [corrente indutora], mas que a corrente produzida pela interrupção da corrente indutora era na mesma direção [da corrente indutora</a:t>
            </a:r>
            <a:r>
              <a:rPr lang="pt-BR" i="1" dirty="0" smtClean="0"/>
              <a:t>]</a:t>
            </a:r>
            <a:r>
              <a:rPr lang="pt-BR" sz="2400" dirty="0" smtClean="0"/>
              <a:t>.” (Faraday, 2011, p. 156 – trad. Assis; Haruna)</a:t>
            </a:r>
          </a:p>
        </p:txBody>
      </p:sp>
    </p:spTree>
    <p:extLst>
      <p:ext uri="{BB962C8B-B14F-4D97-AF65-F5344CB8AC3E}">
        <p14:creationId xmlns:p14="http://schemas.microsoft.com/office/powerpoint/2010/main" val="14494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411" y="183843"/>
            <a:ext cx="10971837" cy="1609344"/>
          </a:xfrm>
        </p:spPr>
        <p:txBody>
          <a:bodyPr/>
          <a:lstStyle/>
          <a:p>
            <a:r>
              <a:rPr lang="pt-BR" dirty="0"/>
              <a:t>Experimental researches in </a:t>
            </a:r>
            <a:r>
              <a:rPr lang="pt-BR" dirty="0" smtClean="0"/>
              <a:t>Electricity</a:t>
            </a:r>
            <a:endParaRPr lang="pt-BR" dirty="0"/>
          </a:p>
        </p:txBody>
      </p:sp>
      <p:sp>
        <p:nvSpPr>
          <p:cNvPr id="3" name="Espaço Reservado para Conteúdo 2"/>
          <p:cNvSpPr>
            <a:spLocks noGrp="1"/>
          </p:cNvSpPr>
          <p:nvPr>
            <p:ph idx="1"/>
          </p:nvPr>
        </p:nvSpPr>
        <p:spPr>
          <a:xfrm>
            <a:off x="372979" y="1576137"/>
            <a:ext cx="11008895" cy="4896852"/>
          </a:xfrm>
        </p:spPr>
        <p:txBody>
          <a:bodyPr>
            <a:normAutofit lnSpcReduction="10000"/>
          </a:bodyPr>
          <a:lstStyle/>
          <a:p>
            <a:pPr marL="0" indent="0" algn="just">
              <a:buNone/>
            </a:pPr>
            <a:r>
              <a:rPr lang="pt-BR" sz="2400" dirty="0" smtClean="0"/>
              <a:t>2- Sobre </a:t>
            </a:r>
            <a:r>
              <a:rPr lang="pt-BR" sz="2400" dirty="0"/>
              <a:t>a Evolução da Eletricidade para o Magnetismo: </a:t>
            </a:r>
            <a:r>
              <a:rPr lang="pt-BR" sz="2400" b="1" dirty="0"/>
              <a:t>Movimento de um imã gerava uma corrente elétrica no condutor;</a:t>
            </a:r>
            <a:endParaRPr lang="pt-BR" sz="2400" dirty="0"/>
          </a:p>
          <a:p>
            <a:pPr marL="0" indent="0" algn="just">
              <a:buNone/>
            </a:pPr>
            <a:r>
              <a:rPr lang="pt-BR" dirty="0"/>
              <a:t>“</a:t>
            </a:r>
            <a:r>
              <a:rPr lang="pt-BR" i="1" dirty="0"/>
              <a:t>Acredito que as várias experiências desta Seção provam completamente </a:t>
            </a:r>
            <a:r>
              <a:rPr lang="pt-BR" i="1" u="sng" dirty="0"/>
              <a:t>a produção da eletricidade a partir do magnetismo comum</a:t>
            </a:r>
            <a:r>
              <a:rPr lang="pt-BR" i="1" dirty="0"/>
              <a:t>. Pode não ser considerado maravilhoso que sua intensidade seja muito baixa e sua quantidade </a:t>
            </a:r>
            <a:r>
              <a:rPr lang="pt-BR" i="1" dirty="0" smtClean="0"/>
              <a:t>pequena</a:t>
            </a:r>
            <a:r>
              <a:rPr lang="pt-BR" i="1" dirty="0"/>
              <a:t> </a:t>
            </a:r>
            <a:r>
              <a:rPr lang="pt-BR" i="1" dirty="0" smtClean="0"/>
              <a:t>[...] . </a:t>
            </a:r>
            <a:r>
              <a:rPr lang="pt-BR" i="1" dirty="0"/>
              <a:t>Mas só pode ser eletricidade um agente que é conduzido ao longo de fios metálicos da maneira descrita; que enquanto flui dessa forma </a:t>
            </a:r>
            <a:r>
              <a:rPr lang="pt-BR" i="1" dirty="0" smtClean="0"/>
              <a:t>que possui </a:t>
            </a:r>
            <a:r>
              <a:rPr lang="pt-BR" i="1" dirty="0"/>
              <a:t>ações magnéticas peculiares e a força de uma corrente de </a:t>
            </a:r>
            <a:r>
              <a:rPr lang="pt-BR" i="1" dirty="0" smtClean="0"/>
              <a:t>eletricidade </a:t>
            </a:r>
            <a:r>
              <a:rPr lang="pt-BR" i="1" dirty="0"/>
              <a:t>que pode agitar e convulsionar os membros de um sapo; e que, finalmente, pode produzir uma </a:t>
            </a:r>
            <a:r>
              <a:rPr lang="pt-BR" i="1" dirty="0" smtClean="0"/>
              <a:t>faísca, </a:t>
            </a:r>
            <a:r>
              <a:rPr lang="pt-BR" i="1" dirty="0"/>
              <a:t>por sua descarga através do </a:t>
            </a:r>
            <a:r>
              <a:rPr lang="pt-BR" i="1" dirty="0" smtClean="0"/>
              <a:t>carvão. Como todos </a:t>
            </a:r>
            <a:r>
              <a:rPr lang="pt-BR" i="1" dirty="0"/>
              <a:t>os efeitos podem ser produzidos por eletroímãs </a:t>
            </a:r>
            <a:r>
              <a:rPr lang="pt-BR" i="1" dirty="0" smtClean="0"/>
              <a:t>ferruginosos, não há dúvida que aparelhos como os ímãs [...] podem </a:t>
            </a:r>
            <a:r>
              <a:rPr lang="pt-BR" i="1" dirty="0"/>
              <a:t>ser usados para essas experiências, sendo que, neste caso, </a:t>
            </a:r>
            <a:r>
              <a:rPr lang="pt-BR" i="1" dirty="0" smtClean="0"/>
              <a:t>[...] a </a:t>
            </a:r>
            <a:r>
              <a:rPr lang="pt-BR" i="1" dirty="0"/>
              <a:t>corrente pode atravessar líquidos, ações químicas podem ser produzidas</a:t>
            </a:r>
            <a:r>
              <a:rPr lang="pt-BR" i="1" dirty="0" smtClean="0"/>
              <a:t>.[....] </a:t>
            </a:r>
            <a:r>
              <a:rPr lang="pt-BR" i="1" u="sng" dirty="0"/>
              <a:t>A similaridade da ação, quase equivalente à identidade, entre ímãs comuns e eletroímãs ou correntes </a:t>
            </a:r>
            <a:r>
              <a:rPr lang="pt-BR" i="1" u="sng" dirty="0" smtClean="0"/>
              <a:t>eletro-voltaicas</a:t>
            </a:r>
            <a:r>
              <a:rPr lang="pt-BR" i="1" dirty="0" smtClean="0"/>
              <a:t>, </a:t>
            </a:r>
            <a:r>
              <a:rPr lang="pt-BR" i="1" dirty="0"/>
              <a:t>está perfeitamente de acordo com a teoria do Sr. Ampère </a:t>
            </a:r>
            <a:r>
              <a:rPr lang="pt-BR" i="1" dirty="0" smtClean="0"/>
              <a:t>[...]; A </a:t>
            </a:r>
            <a:r>
              <a:rPr lang="pt-BR" i="1" dirty="0"/>
              <a:t>única diferença existente entre a indução </a:t>
            </a:r>
            <a:r>
              <a:rPr lang="pt-BR" i="1" dirty="0" smtClean="0"/>
              <a:t>eletro-voltaica </a:t>
            </a:r>
            <a:r>
              <a:rPr lang="pt-BR" i="1" dirty="0"/>
              <a:t>e a eletromagnética que chama a atenção fortemente, é a rapidez da indução </a:t>
            </a:r>
            <a:r>
              <a:rPr lang="pt-BR" i="1" dirty="0" smtClean="0"/>
              <a:t>eletro-voltaica, </a:t>
            </a:r>
            <a:r>
              <a:rPr lang="pt-BR" i="1" dirty="0"/>
              <a:t>e o tempo perceptível requerido pela indução </a:t>
            </a:r>
            <a:r>
              <a:rPr lang="pt-BR" i="1" dirty="0" smtClean="0"/>
              <a:t>eletromagnética</a:t>
            </a:r>
            <a:r>
              <a:rPr lang="pt-BR" dirty="0" smtClean="0"/>
              <a:t>.” </a:t>
            </a:r>
            <a:r>
              <a:rPr lang="pt-BR" sz="2400" dirty="0" smtClean="0"/>
              <a:t>(Faraday, 2011, p. 166 – trad. Assis; Haruna)</a:t>
            </a:r>
            <a:endParaRPr lang="pt-BR" sz="2400" dirty="0"/>
          </a:p>
        </p:txBody>
      </p:sp>
    </p:spTree>
    <p:extLst>
      <p:ext uri="{BB962C8B-B14F-4D97-AF65-F5344CB8AC3E}">
        <p14:creationId xmlns:p14="http://schemas.microsoft.com/office/powerpoint/2010/main" val="2808942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6726" y="268063"/>
            <a:ext cx="11140574" cy="1609344"/>
          </a:xfrm>
        </p:spPr>
        <p:txBody>
          <a:bodyPr/>
          <a:lstStyle/>
          <a:p>
            <a:r>
              <a:rPr lang="pt-BR" dirty="0"/>
              <a:t>Experimental researches in </a:t>
            </a:r>
            <a:r>
              <a:rPr lang="pt-BR" dirty="0" smtClean="0"/>
              <a:t>Electricity</a:t>
            </a:r>
            <a:endParaRPr lang="pt-BR" dirty="0"/>
          </a:p>
        </p:txBody>
      </p:sp>
      <p:sp>
        <p:nvSpPr>
          <p:cNvPr id="3" name="Espaço Reservado para Conteúdo 2"/>
          <p:cNvSpPr>
            <a:spLocks noGrp="1"/>
          </p:cNvSpPr>
          <p:nvPr>
            <p:ph idx="1"/>
          </p:nvPr>
        </p:nvSpPr>
        <p:spPr>
          <a:xfrm>
            <a:off x="481263" y="1877407"/>
            <a:ext cx="10646985" cy="4030579"/>
          </a:xfrm>
        </p:spPr>
        <p:txBody>
          <a:bodyPr/>
          <a:lstStyle/>
          <a:p>
            <a:pPr marL="0" indent="0" algn="just">
              <a:buNone/>
            </a:pPr>
            <a:r>
              <a:rPr lang="pt-BR" sz="2400" dirty="0" smtClean="0"/>
              <a:t>3- Nova </a:t>
            </a:r>
            <a:r>
              <a:rPr lang="pt-BR" sz="2400" dirty="0"/>
              <a:t>Condição Elétrica da Matéria: Não existem diferentes tipos de eletricidades (voltaica, comum e galvânica</a:t>
            </a:r>
            <a:r>
              <a:rPr lang="pt-BR" sz="2400" dirty="0" smtClean="0"/>
              <a:t>);</a:t>
            </a:r>
          </a:p>
          <a:p>
            <a:pPr marL="0" indent="0" algn="just">
              <a:buNone/>
            </a:pPr>
            <a:r>
              <a:rPr lang="pt-BR" dirty="0"/>
              <a:t>“</a:t>
            </a:r>
            <a:r>
              <a:rPr lang="pt-BR" i="1" dirty="0"/>
              <a:t>Esse estado peculiar parece ser um estado de tensão, e pode ser considerado como equivalente a uma corrente de eletricidade, ao menos igual àquela produzida ou quando a condição é </a:t>
            </a:r>
            <a:r>
              <a:rPr lang="pt-BR" i="1" dirty="0" smtClean="0"/>
              <a:t>induzida [...], </a:t>
            </a:r>
            <a:r>
              <a:rPr lang="pt-BR" i="1" dirty="0"/>
              <a:t>como o metal retém seus poderes condutores sem serem </a:t>
            </a:r>
            <a:r>
              <a:rPr lang="pt-BR" i="1" dirty="0" smtClean="0"/>
              <a:t>enfraquecidos, </a:t>
            </a:r>
            <a:r>
              <a:rPr lang="pt-BR" i="1" dirty="0"/>
              <a:t>e como a eletricidade desenvolvida dura apenas um instante (sendo o estado peculiar formado e perdido </a:t>
            </a:r>
            <a:r>
              <a:rPr lang="pt-BR" i="1" dirty="0" smtClean="0"/>
              <a:t>instantaneamente), </a:t>
            </a:r>
            <a:r>
              <a:rPr lang="pt-BR" i="1" dirty="0"/>
              <a:t>a eletricidade que pode ser levada longe por fios condutores compridos, oferecendo resistência em seus corpos proporcionais às suas pequenas dimensões laterais e grandes dimensões lineares, pode ser apenas uma porção bem pequena daquela realmente desenvolvida dentro do corpo no momento em que ele assume essa condição</a:t>
            </a:r>
            <a:r>
              <a:rPr lang="pt-BR" dirty="0" smtClean="0"/>
              <a:t>.” </a:t>
            </a:r>
            <a:r>
              <a:rPr lang="pt-BR" sz="2400" dirty="0" smtClean="0"/>
              <a:t>(</a:t>
            </a:r>
            <a:r>
              <a:rPr lang="pt-BR" sz="2400" dirty="0"/>
              <a:t>Faraday, 2011, p. </a:t>
            </a:r>
            <a:r>
              <a:rPr lang="pt-BR" sz="2400" dirty="0" smtClean="0"/>
              <a:t>173 </a:t>
            </a:r>
            <a:r>
              <a:rPr lang="pt-BR" sz="2400" dirty="0"/>
              <a:t>– trad. Assis; </a:t>
            </a:r>
            <a:r>
              <a:rPr lang="pt-BR" sz="2400" dirty="0" smtClean="0"/>
              <a:t>Haruna</a:t>
            </a:r>
            <a:r>
              <a:rPr lang="pt-BR" sz="2400" dirty="0"/>
              <a:t>)</a:t>
            </a:r>
          </a:p>
          <a:p>
            <a:pPr marL="0" indent="0" algn="just">
              <a:buNone/>
            </a:pPr>
            <a:endParaRPr lang="pt-BR" dirty="0" smtClean="0"/>
          </a:p>
          <a:p>
            <a:pPr marL="457200" indent="-457200" algn="just">
              <a:buFont typeface="Arial"/>
              <a:buAutoNum type="arabicParenR"/>
            </a:pPr>
            <a:endParaRPr lang="pt-BR" dirty="0"/>
          </a:p>
        </p:txBody>
      </p:sp>
      <p:sp>
        <p:nvSpPr>
          <p:cNvPr id="5" name="Rectangle 2"/>
          <p:cNvSpPr>
            <a:spLocks noChangeArrowheads="1"/>
          </p:cNvSpPr>
          <p:nvPr/>
        </p:nvSpPr>
        <p:spPr bwMode="auto">
          <a:xfrm>
            <a:off x="0" y="134970"/>
            <a:ext cx="65" cy="1872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479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2979" y="14919"/>
            <a:ext cx="11043004" cy="1609344"/>
          </a:xfrm>
        </p:spPr>
        <p:txBody>
          <a:bodyPr/>
          <a:lstStyle/>
          <a:p>
            <a:r>
              <a:rPr lang="pt-BR" dirty="0"/>
              <a:t>Experimental researches in </a:t>
            </a:r>
            <a:r>
              <a:rPr lang="pt-BR" dirty="0" smtClean="0"/>
              <a:t>Electricity</a:t>
            </a:r>
            <a:endParaRPr lang="pt-BR" dirty="0"/>
          </a:p>
        </p:txBody>
      </p:sp>
      <p:sp>
        <p:nvSpPr>
          <p:cNvPr id="3" name="Espaço Reservado para Conteúdo 2"/>
          <p:cNvSpPr>
            <a:spLocks noGrp="1"/>
          </p:cNvSpPr>
          <p:nvPr>
            <p:ph idx="1"/>
          </p:nvPr>
        </p:nvSpPr>
        <p:spPr>
          <a:xfrm>
            <a:off x="457200" y="1624263"/>
            <a:ext cx="10671048" cy="4547937"/>
          </a:xfrm>
        </p:spPr>
        <p:txBody>
          <a:bodyPr>
            <a:normAutofit/>
          </a:bodyPr>
          <a:lstStyle/>
          <a:p>
            <a:pPr marL="0" indent="0" algn="just">
              <a:buNone/>
            </a:pPr>
            <a:r>
              <a:rPr lang="pt-BR" sz="2400" dirty="0" smtClean="0"/>
              <a:t>4 -Explicação </a:t>
            </a:r>
            <a:r>
              <a:rPr lang="pt-BR" sz="2400" dirty="0"/>
              <a:t>para o Fenômeno Magnético de Arago: Os fenômenos observados por Arago em seus experimentos não poderiam ser explicados por forcas repulsivas ou atrativas</a:t>
            </a:r>
            <a:r>
              <a:rPr lang="pt-BR" sz="2400" dirty="0" smtClean="0"/>
              <a:t>;</a:t>
            </a:r>
            <a:endParaRPr lang="pt-BR" sz="2400" dirty="0"/>
          </a:p>
        </p:txBody>
      </p:sp>
      <p:sp>
        <p:nvSpPr>
          <p:cNvPr id="5" name="CaixaDeTexto 4"/>
          <p:cNvSpPr txBox="1"/>
          <p:nvPr/>
        </p:nvSpPr>
        <p:spPr>
          <a:xfrm>
            <a:off x="9530033" y="5453143"/>
            <a:ext cx="2150645" cy="461665"/>
          </a:xfrm>
          <a:prstGeom prst="rect">
            <a:avLst/>
          </a:prstGeom>
          <a:noFill/>
        </p:spPr>
        <p:txBody>
          <a:bodyPr wrap="square" rtlCol="0">
            <a:spAutoFit/>
          </a:bodyPr>
          <a:lstStyle/>
          <a:p>
            <a:pPr algn="ctr"/>
            <a:r>
              <a:rPr lang="pt-BR" sz="1200" dirty="0" smtClean="0"/>
              <a:t>Experimento de Arago replicado por Faraday</a:t>
            </a:r>
            <a:endParaRPr lang="pt-BR" sz="1200" dirty="0"/>
          </a:p>
        </p:txBody>
      </p:sp>
      <p:pic>
        <p:nvPicPr>
          <p:cNvPr id="6" name="Imagem 5"/>
          <p:cNvPicPr>
            <a:picLocks noChangeAspect="1"/>
          </p:cNvPicPr>
          <p:nvPr/>
        </p:nvPicPr>
        <p:blipFill>
          <a:blip r:embed="rId2"/>
          <a:stretch>
            <a:fillRect/>
          </a:stretch>
        </p:blipFill>
        <p:spPr>
          <a:xfrm>
            <a:off x="9530033" y="2909751"/>
            <a:ext cx="1885950" cy="2286000"/>
          </a:xfrm>
          <a:prstGeom prst="rect">
            <a:avLst/>
          </a:prstGeom>
        </p:spPr>
      </p:pic>
      <p:sp>
        <p:nvSpPr>
          <p:cNvPr id="7" name="CaixaDeTexto 6"/>
          <p:cNvSpPr txBox="1"/>
          <p:nvPr/>
        </p:nvSpPr>
        <p:spPr>
          <a:xfrm>
            <a:off x="457200" y="2755901"/>
            <a:ext cx="8825163" cy="3662541"/>
          </a:xfrm>
          <a:prstGeom prst="rect">
            <a:avLst/>
          </a:prstGeom>
          <a:noFill/>
        </p:spPr>
        <p:txBody>
          <a:bodyPr wrap="square" rtlCol="0">
            <a:spAutoFit/>
          </a:bodyPr>
          <a:lstStyle/>
          <a:p>
            <a:pPr algn="just"/>
            <a:r>
              <a:rPr lang="pt-BR" sz="2400" dirty="0"/>
              <a:t>“</a:t>
            </a:r>
            <a:r>
              <a:rPr lang="pt-BR" sz="2000" i="1" dirty="0"/>
              <a:t>As experiências descritas se combinam para provar que, quando um pedaço de metal (e o mesmo pode acontecer com toda matéria condutora) é deslocado, seja diante de um único polo ou entre os polos opostos de um ímã, ou próximo de polos eletromagnéticos, sejam ferruginosos ou não, são produzidas correntes elétricas através do metal em [um sentido] transverso à direção de movimento; e que, portanto, nas experiências de Arago, vão se aproximar no sentido da direção dos raios. Se um único fio for deslocado como o raio de uma roda nas proximidades de um polo magnético, uma corrente de eletricidade é determinada através dele indo de uma extremidade [do fio] para a outra [extremidade do fio</a:t>
            </a:r>
            <a:r>
              <a:rPr lang="pt-BR" sz="2000" i="1" dirty="0" smtClean="0"/>
              <a:t>].</a:t>
            </a:r>
            <a:r>
              <a:rPr lang="pt-BR" dirty="0" smtClean="0"/>
              <a:t>” </a:t>
            </a:r>
            <a:r>
              <a:rPr lang="pt-BR" sz="2400" dirty="0"/>
              <a:t>(Faraday, 2011, p. 173 – trad. Assis; </a:t>
            </a:r>
            <a:r>
              <a:rPr lang="pt-BR" sz="2400" dirty="0" smtClean="0"/>
              <a:t>Haruna) </a:t>
            </a:r>
            <a:endParaRPr lang="pt-BR" sz="2400" dirty="0"/>
          </a:p>
        </p:txBody>
      </p:sp>
    </p:spTree>
    <p:extLst>
      <p:ext uri="{BB962C8B-B14F-4D97-AF65-F5344CB8AC3E}">
        <p14:creationId xmlns:p14="http://schemas.microsoft.com/office/powerpoint/2010/main" val="2339575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2948" y="177800"/>
            <a:ext cx="10058400" cy="1435100"/>
          </a:xfrm>
        </p:spPr>
        <p:txBody>
          <a:bodyPr/>
          <a:lstStyle/>
          <a:p>
            <a:r>
              <a:rPr lang="pt-BR" dirty="0" smtClean="0"/>
              <a:t>Formulação da Lei de Indução</a:t>
            </a:r>
            <a:endParaRPr lang="pt-BR" dirty="0"/>
          </a:p>
        </p:txBody>
      </p:sp>
      <p:sp>
        <p:nvSpPr>
          <p:cNvPr id="3" name="Espaço Reservado para Conteúdo 2"/>
          <p:cNvSpPr>
            <a:spLocks noGrp="1"/>
          </p:cNvSpPr>
          <p:nvPr>
            <p:ph idx="1"/>
          </p:nvPr>
        </p:nvSpPr>
        <p:spPr>
          <a:xfrm>
            <a:off x="472948" y="1435101"/>
            <a:ext cx="11198352" cy="5080000"/>
          </a:xfrm>
        </p:spPr>
        <p:txBody>
          <a:bodyPr>
            <a:normAutofit lnSpcReduction="10000"/>
          </a:bodyPr>
          <a:lstStyle/>
          <a:p>
            <a:pPr marL="0" indent="0" algn="just">
              <a:buNone/>
            </a:pPr>
            <a:r>
              <a:rPr lang="pt-BR" i="1" dirty="0" smtClean="0"/>
              <a:t>“A </a:t>
            </a:r>
            <a:r>
              <a:rPr lang="pt-BR" i="1" dirty="0"/>
              <a:t>relação satisfeita entre o polo magnético, o fio ou metal em movimento, e a direção da corrente produzida, isto é, a lei que governa a evolução da eletricidade por indução eletromagnética, é muito simples, embora bem difícil de expressar. Se </a:t>
            </a:r>
            <a:r>
              <a:rPr lang="pt-BR" i="1" dirty="0" smtClean="0"/>
              <a:t>[...] um </a:t>
            </a:r>
            <a:r>
              <a:rPr lang="pt-BR" i="1" dirty="0"/>
              <a:t>fio horizontal passando por um polo magnético marcado, de tal forma que a direção de seu movimento coincida com a linha curva indo de baixo para cima ou caso seu movimento paralelo a si próprio ocorra em uma linha tangencial à linha curva, mas na direção geral das setas, ou se ele passa o polo em outras direções, mas de tal forma a cortar as curvas </a:t>
            </a:r>
            <a:r>
              <a:rPr lang="pt-BR" i="1" dirty="0" smtClean="0"/>
              <a:t>magnéticas </a:t>
            </a:r>
            <a:r>
              <a:rPr lang="pt-BR" i="1" dirty="0"/>
              <a:t>na mesma direção geral, ou no mesmo lado em que elas seriam cortadas pelo fio caso estivessem se movendo ao longo da linha curva tracejada, então a corrente de eletricidade no fio vai de P para N. Se o fio for levado em direções opostas, a corrente elétrica será de N para P. Ou se o fio estiver na posição </a:t>
            </a:r>
            <a:r>
              <a:rPr lang="pt-BR" i="1" dirty="0" smtClean="0"/>
              <a:t>vertical [...] </a:t>
            </a:r>
            <a:r>
              <a:rPr lang="pt-BR" i="1" dirty="0"/>
              <a:t>coincidindo com a curva horizontal curva, de tal maneira a cortar as curvas magnéticas no mesmo lado que ela, a corrente será de P’ para N’. Se o fio for considerado uma tangente à superfície curva do ímã cilíndrico, e se for levado ao redor dessa superfície em qualquer outra posição, ou se o próprio ímã for girado ao redor de seu eixo, de tal forma a trazer qualquer parte oposta ao fio tangente, ainda, se depois disso o fio for deslocado nas direções indicadas, a corrente de eletricidade será de P para N; se ele for deslocado na direção oposta, de N para P, de tal forma que, no que diz respeito aos movimentos do fio passando pelo polo, eles podem ser reduzidos a dois [movimentos], diretamente opostos entre si: um [movimento] que produz uma corrente de P para N e o outro [movimento que produz uma corrente] de N para </a:t>
            </a:r>
            <a:r>
              <a:rPr lang="pt-BR" i="1" dirty="0" smtClean="0"/>
              <a:t>P.”</a:t>
            </a:r>
            <a:r>
              <a:rPr lang="pt-BR" dirty="0"/>
              <a:t> (Faraday, 2011, p. </a:t>
            </a:r>
            <a:r>
              <a:rPr lang="pt-BR" dirty="0" smtClean="0"/>
              <a:t>193 </a:t>
            </a:r>
            <a:r>
              <a:rPr lang="pt-BR" dirty="0"/>
              <a:t>– trad. Assis; </a:t>
            </a:r>
            <a:r>
              <a:rPr lang="pt-BR" dirty="0" smtClean="0"/>
              <a:t>Haruna</a:t>
            </a:r>
            <a:r>
              <a:rPr lang="pt-BR" dirty="0"/>
              <a:t>) </a:t>
            </a:r>
          </a:p>
          <a:p>
            <a:pPr marL="0" indent="0" algn="just">
              <a:buNone/>
            </a:pPr>
            <a:endParaRPr lang="pt-BR" i="1" dirty="0"/>
          </a:p>
        </p:txBody>
      </p:sp>
      <p:pic>
        <p:nvPicPr>
          <p:cNvPr id="5" name="Imagem 4"/>
          <p:cNvPicPr>
            <a:picLocks noChangeAspect="1"/>
          </p:cNvPicPr>
          <p:nvPr/>
        </p:nvPicPr>
        <p:blipFill>
          <a:blip r:embed="rId2"/>
          <a:stretch>
            <a:fillRect/>
          </a:stretch>
        </p:blipFill>
        <p:spPr>
          <a:xfrm>
            <a:off x="10079040" y="46597"/>
            <a:ext cx="1328607" cy="1388503"/>
          </a:xfrm>
          <a:prstGeom prst="rect">
            <a:avLst/>
          </a:prstGeom>
        </p:spPr>
      </p:pic>
    </p:spTree>
    <p:extLst>
      <p:ext uri="{BB962C8B-B14F-4D97-AF65-F5344CB8AC3E}">
        <p14:creationId xmlns:p14="http://schemas.microsoft.com/office/powerpoint/2010/main" val="4114247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0"/>
            <a:ext cx="10544048" cy="1333500"/>
          </a:xfrm>
        </p:spPr>
        <p:txBody>
          <a:bodyPr/>
          <a:lstStyle/>
          <a:p>
            <a:r>
              <a:rPr lang="pt-BR" dirty="0" smtClean="0"/>
              <a:t>Curiosidades sobre o Artigo de 1832</a:t>
            </a:r>
            <a:endParaRPr lang="pt-BR" dirty="0"/>
          </a:p>
        </p:txBody>
      </p:sp>
      <p:pic>
        <p:nvPicPr>
          <p:cNvPr id="5" name="Imagem 4"/>
          <p:cNvPicPr>
            <a:picLocks noChangeAspect="1"/>
          </p:cNvPicPr>
          <p:nvPr/>
        </p:nvPicPr>
        <p:blipFill>
          <a:blip r:embed="rId2"/>
          <a:stretch>
            <a:fillRect/>
          </a:stretch>
        </p:blipFill>
        <p:spPr>
          <a:xfrm>
            <a:off x="905084" y="1435100"/>
            <a:ext cx="10410616" cy="3998855"/>
          </a:xfrm>
          <a:prstGeom prst="rect">
            <a:avLst/>
          </a:prstGeom>
        </p:spPr>
      </p:pic>
      <p:sp>
        <p:nvSpPr>
          <p:cNvPr id="6" name="CaixaDeTexto 5"/>
          <p:cNvSpPr txBox="1"/>
          <p:nvPr/>
        </p:nvSpPr>
        <p:spPr>
          <a:xfrm>
            <a:off x="1028700" y="5575300"/>
            <a:ext cx="10287000" cy="646331"/>
          </a:xfrm>
          <a:prstGeom prst="rect">
            <a:avLst/>
          </a:prstGeom>
          <a:noFill/>
        </p:spPr>
        <p:txBody>
          <a:bodyPr wrap="square" rtlCol="0">
            <a:spAutoFit/>
          </a:bodyPr>
          <a:lstStyle/>
          <a:p>
            <a:pPr algn="ctr"/>
            <a:r>
              <a:rPr lang="pt-BR" dirty="0" smtClean="0"/>
              <a:t>Nota de Rodapé citando a influencia do trabalho de Demonferrand sobre suas investigações e seus desdobramentos; </a:t>
            </a:r>
            <a:endParaRPr lang="pt-BR" dirty="0"/>
          </a:p>
        </p:txBody>
      </p:sp>
    </p:spTree>
    <p:extLst>
      <p:ext uri="{BB962C8B-B14F-4D97-AF65-F5344CB8AC3E}">
        <p14:creationId xmlns:p14="http://schemas.microsoft.com/office/powerpoint/2010/main" val="4138499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0"/>
            <a:ext cx="10823448" cy="1609344"/>
          </a:xfrm>
        </p:spPr>
        <p:txBody>
          <a:bodyPr/>
          <a:lstStyle/>
          <a:p>
            <a:r>
              <a:rPr lang="pt-BR" dirty="0"/>
              <a:t>Curiosidades sobre o Artigo de </a:t>
            </a:r>
            <a:r>
              <a:rPr lang="pt-BR" dirty="0" smtClean="0"/>
              <a:t>1832</a:t>
            </a:r>
            <a:endParaRPr lang="pt-BR" dirty="0"/>
          </a:p>
        </p:txBody>
      </p:sp>
      <p:pic>
        <p:nvPicPr>
          <p:cNvPr id="4" name="Espaço Reservado para Conteúdo 3"/>
          <p:cNvPicPr>
            <a:picLocks noGrp="1" noChangeAspect="1"/>
          </p:cNvPicPr>
          <p:nvPr>
            <p:ph idx="1"/>
          </p:nvPr>
        </p:nvPicPr>
        <p:blipFill>
          <a:blip r:embed="rId2"/>
          <a:stretch>
            <a:fillRect/>
          </a:stretch>
        </p:blipFill>
        <p:spPr>
          <a:xfrm>
            <a:off x="614365" y="1456944"/>
            <a:ext cx="11009183" cy="4372356"/>
          </a:xfrm>
          <a:prstGeom prst="rect">
            <a:avLst/>
          </a:prstGeom>
        </p:spPr>
      </p:pic>
      <p:sp>
        <p:nvSpPr>
          <p:cNvPr id="5" name="CaixaDeTexto 4"/>
          <p:cNvSpPr txBox="1"/>
          <p:nvPr/>
        </p:nvSpPr>
        <p:spPr>
          <a:xfrm>
            <a:off x="1155700" y="6007100"/>
            <a:ext cx="9245600" cy="646331"/>
          </a:xfrm>
          <a:prstGeom prst="rect">
            <a:avLst/>
          </a:prstGeom>
          <a:noFill/>
        </p:spPr>
        <p:txBody>
          <a:bodyPr wrap="square" rtlCol="0">
            <a:spAutoFit/>
          </a:bodyPr>
          <a:lstStyle/>
          <a:p>
            <a:pPr algn="ctr"/>
            <a:r>
              <a:rPr lang="pt-BR" dirty="0" smtClean="0"/>
              <a:t>Nota de esclarecimento sobre desencontro entre a publicação de seu artigo e os trabalhos articulados por colegas</a:t>
            </a:r>
            <a:endParaRPr lang="pt-BR" dirty="0"/>
          </a:p>
        </p:txBody>
      </p:sp>
    </p:spTree>
    <p:extLst>
      <p:ext uri="{BB962C8B-B14F-4D97-AF65-F5344CB8AC3E}">
        <p14:creationId xmlns:p14="http://schemas.microsoft.com/office/powerpoint/2010/main" val="2652662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074" y="171811"/>
            <a:ext cx="10731206" cy="1609344"/>
          </a:xfrm>
        </p:spPr>
        <p:txBody>
          <a:bodyPr/>
          <a:lstStyle/>
          <a:p>
            <a:r>
              <a:rPr lang="pt-BR" dirty="0" smtClean="0"/>
              <a:t>Conceito de Linhas de Força de Faraday</a:t>
            </a:r>
            <a:endParaRPr lang="pt-BR" dirty="0"/>
          </a:p>
        </p:txBody>
      </p:sp>
      <p:sp>
        <p:nvSpPr>
          <p:cNvPr id="3" name="Espaço Reservado para Conteúdo 2"/>
          <p:cNvSpPr>
            <a:spLocks noGrp="1"/>
          </p:cNvSpPr>
          <p:nvPr>
            <p:ph idx="1"/>
          </p:nvPr>
        </p:nvSpPr>
        <p:spPr>
          <a:xfrm>
            <a:off x="577516" y="1781155"/>
            <a:ext cx="8172784" cy="1703805"/>
          </a:xfrm>
        </p:spPr>
        <p:txBody>
          <a:bodyPr>
            <a:normAutofit/>
          </a:bodyPr>
          <a:lstStyle/>
          <a:p>
            <a:pPr marL="457200" indent="-457200" algn="just">
              <a:buAutoNum type="arabicParenR"/>
            </a:pPr>
            <a:r>
              <a:rPr lang="pt-BR" sz="2400" dirty="0" smtClean="0"/>
              <a:t>Faraday se utilizar do conceito de linhas de forças para explicar o conceito de indução, se opondo à base filosófica de Ampère que estava pautada nas concepções de ação à distância;</a:t>
            </a:r>
            <a:endParaRPr lang="pt-BR" sz="2400" dirty="0"/>
          </a:p>
        </p:txBody>
      </p:sp>
      <p:pic>
        <p:nvPicPr>
          <p:cNvPr id="4" name="Imagem 3"/>
          <p:cNvPicPr>
            <a:picLocks noChangeAspect="1"/>
          </p:cNvPicPr>
          <p:nvPr/>
        </p:nvPicPr>
        <p:blipFill>
          <a:blip r:embed="rId2"/>
          <a:stretch>
            <a:fillRect/>
          </a:stretch>
        </p:blipFill>
        <p:spPr>
          <a:xfrm>
            <a:off x="8750300" y="1334252"/>
            <a:ext cx="3286125" cy="1685925"/>
          </a:xfrm>
          <a:prstGeom prst="rect">
            <a:avLst/>
          </a:prstGeom>
        </p:spPr>
      </p:pic>
      <p:sp>
        <p:nvSpPr>
          <p:cNvPr id="5" name="CaixaDeTexto 4"/>
          <p:cNvSpPr txBox="1"/>
          <p:nvPr/>
        </p:nvSpPr>
        <p:spPr>
          <a:xfrm>
            <a:off x="9283700" y="2971800"/>
            <a:ext cx="2489200" cy="461665"/>
          </a:xfrm>
          <a:prstGeom prst="rect">
            <a:avLst/>
          </a:prstGeom>
          <a:noFill/>
        </p:spPr>
        <p:txBody>
          <a:bodyPr wrap="square" rtlCol="0">
            <a:spAutoFit/>
          </a:bodyPr>
          <a:lstStyle/>
          <a:p>
            <a:pPr algn="ctr"/>
            <a:r>
              <a:rPr lang="pt-BR" sz="1200" dirty="0" smtClean="0"/>
              <a:t>Representação de linhas de força no artigo de 1831</a:t>
            </a:r>
            <a:endParaRPr lang="pt-BR" sz="1200" dirty="0"/>
          </a:p>
        </p:txBody>
      </p:sp>
      <p:sp>
        <p:nvSpPr>
          <p:cNvPr id="6" name="CaixaDeTexto 5"/>
          <p:cNvSpPr txBox="1"/>
          <p:nvPr/>
        </p:nvSpPr>
        <p:spPr>
          <a:xfrm>
            <a:off x="701842" y="3288801"/>
            <a:ext cx="8216900" cy="1631216"/>
          </a:xfrm>
          <a:prstGeom prst="rect">
            <a:avLst/>
          </a:prstGeom>
          <a:noFill/>
        </p:spPr>
        <p:txBody>
          <a:bodyPr wrap="square" rtlCol="0">
            <a:spAutoFit/>
          </a:bodyPr>
          <a:lstStyle/>
          <a:p>
            <a:pPr algn="just"/>
            <a:r>
              <a:rPr lang="pt-BR" sz="2000" dirty="0" smtClean="0"/>
              <a:t>Nota Rodapé: “</a:t>
            </a:r>
            <a:r>
              <a:rPr lang="pt-BR" sz="2000" i="1" dirty="0" smtClean="0"/>
              <a:t>Entendo </a:t>
            </a:r>
            <a:r>
              <a:rPr lang="pt-BR" sz="2000" i="1" dirty="0"/>
              <a:t>por linhas magnéticas, as linhas das forças magnéticas, modificadas de qualquer maneira pela justaposição de polos, que seriam representadas por limalha de ferro; ou aquelas linhas em relação às quais seria tangente uma pequena agulha </a:t>
            </a:r>
            <a:r>
              <a:rPr lang="pt-BR" sz="2000" i="1" dirty="0" smtClean="0"/>
              <a:t>magnética.</a:t>
            </a:r>
            <a:r>
              <a:rPr lang="pt-BR" dirty="0" smtClean="0"/>
              <a:t>” (Faraday</a:t>
            </a:r>
            <a:r>
              <a:rPr lang="pt-BR" dirty="0"/>
              <a:t>, 2011, p. 193 – trad. Assis; </a:t>
            </a:r>
            <a:r>
              <a:rPr lang="pt-BR" dirty="0" smtClean="0"/>
              <a:t>Haruna)</a:t>
            </a:r>
            <a:endParaRPr lang="pt-BR" dirty="0"/>
          </a:p>
        </p:txBody>
      </p:sp>
      <p:sp>
        <p:nvSpPr>
          <p:cNvPr id="7" name="CaixaDeTexto 6"/>
          <p:cNvSpPr txBox="1"/>
          <p:nvPr/>
        </p:nvSpPr>
        <p:spPr>
          <a:xfrm>
            <a:off x="3708400" y="5071013"/>
            <a:ext cx="8064500" cy="1477328"/>
          </a:xfrm>
          <a:prstGeom prst="rect">
            <a:avLst/>
          </a:prstGeom>
          <a:noFill/>
        </p:spPr>
        <p:txBody>
          <a:bodyPr wrap="square" rtlCol="0">
            <a:spAutoFit/>
          </a:bodyPr>
          <a:lstStyle/>
          <a:p>
            <a:pPr algn="just"/>
            <a:r>
              <a:rPr lang="pt-BR" dirty="0"/>
              <a:t>Em 1846, Kelvin </a:t>
            </a:r>
            <a:r>
              <a:rPr lang="pt-BR" dirty="0" smtClean="0"/>
              <a:t>[...], </a:t>
            </a:r>
            <a:r>
              <a:rPr lang="pt-BR" dirty="0"/>
              <a:t>adotando a </a:t>
            </a:r>
            <a:r>
              <a:rPr lang="pt-BR" dirty="0" smtClean="0"/>
              <a:t>ideia </a:t>
            </a:r>
            <a:r>
              <a:rPr lang="pt-BR" dirty="0"/>
              <a:t>de um meio </a:t>
            </a:r>
            <a:r>
              <a:rPr lang="pt-BR" dirty="0" smtClean="0"/>
              <a:t>permeando </a:t>
            </a:r>
            <a:r>
              <a:rPr lang="pt-BR" dirty="0"/>
              <a:t>todo o </a:t>
            </a:r>
            <a:r>
              <a:rPr lang="pt-BR" dirty="0" smtClean="0"/>
              <a:t>espaço</a:t>
            </a:r>
            <a:r>
              <a:rPr lang="pt-BR" dirty="0"/>
              <a:t>, o </a:t>
            </a:r>
            <a:r>
              <a:rPr lang="pt-BR" dirty="0" smtClean="0"/>
              <a:t>éter clássico, exemplifica que Faraday preferia preencher </a:t>
            </a:r>
            <a:r>
              <a:rPr lang="pt-BR" dirty="0"/>
              <a:t>o </a:t>
            </a:r>
            <a:r>
              <a:rPr lang="pt-BR" dirty="0" smtClean="0"/>
              <a:t>espaço não </a:t>
            </a:r>
            <a:r>
              <a:rPr lang="pt-BR" dirty="0"/>
              <a:t>com o é</a:t>
            </a:r>
            <a:r>
              <a:rPr lang="pt-BR" dirty="0" smtClean="0"/>
              <a:t>ter</a:t>
            </a:r>
            <a:r>
              <a:rPr lang="pt-BR" dirty="0"/>
              <a:t>, mas com </a:t>
            </a:r>
            <a:r>
              <a:rPr lang="pt-BR" u="sng" dirty="0"/>
              <a:t>as </a:t>
            </a:r>
            <a:r>
              <a:rPr lang="pt-BR" u="sng" dirty="0" smtClean="0"/>
              <a:t>linhas de força </a:t>
            </a:r>
            <a:r>
              <a:rPr lang="pt-BR" dirty="0" smtClean="0"/>
              <a:t>ao comparar </a:t>
            </a:r>
            <a:r>
              <a:rPr lang="pt-BR" dirty="0"/>
              <a:t>os efeitos </a:t>
            </a:r>
            <a:r>
              <a:rPr lang="pt-BR" dirty="0" smtClean="0"/>
              <a:t>elétricos </a:t>
            </a:r>
            <a:r>
              <a:rPr lang="pt-BR" dirty="0"/>
              <a:t>no é</a:t>
            </a:r>
            <a:r>
              <a:rPr lang="pt-BR" dirty="0" smtClean="0"/>
              <a:t>ter </a:t>
            </a:r>
            <a:r>
              <a:rPr lang="pt-BR" dirty="0"/>
              <a:t>com </a:t>
            </a:r>
            <a:r>
              <a:rPr lang="pt-BR" dirty="0" smtClean="0"/>
              <a:t>as variações </a:t>
            </a:r>
            <a:r>
              <a:rPr lang="pt-BR" dirty="0"/>
              <a:t>encontradas em um corpo </a:t>
            </a:r>
            <a:r>
              <a:rPr lang="pt-BR" dirty="0" smtClean="0"/>
              <a:t>sólido submetido a tensões. (Rocha, 2009, p.13)</a:t>
            </a:r>
            <a:endParaRPr lang="pt-BR" dirty="0"/>
          </a:p>
        </p:txBody>
      </p:sp>
    </p:spTree>
    <p:extLst>
      <p:ext uri="{BB962C8B-B14F-4D97-AF65-F5344CB8AC3E}">
        <p14:creationId xmlns:p14="http://schemas.microsoft.com/office/powerpoint/2010/main" val="3849153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837" y="135716"/>
            <a:ext cx="10058400" cy="1609344"/>
          </a:xfrm>
        </p:spPr>
        <p:txBody>
          <a:bodyPr>
            <a:normAutofit/>
          </a:bodyPr>
          <a:lstStyle/>
          <a:p>
            <a:r>
              <a:rPr lang="pt-BR" dirty="0" smtClean="0"/>
              <a:t>Frutos Tecnológicos</a:t>
            </a:r>
            <a:endParaRPr lang="pt-BR" dirty="0"/>
          </a:p>
        </p:txBody>
      </p:sp>
      <p:sp>
        <p:nvSpPr>
          <p:cNvPr id="3" name="Espaço Reservado para Conteúdo 2"/>
          <p:cNvSpPr>
            <a:spLocks noGrp="1"/>
          </p:cNvSpPr>
          <p:nvPr>
            <p:ph idx="1"/>
          </p:nvPr>
        </p:nvSpPr>
        <p:spPr>
          <a:xfrm>
            <a:off x="770021" y="1636294"/>
            <a:ext cx="10298069" cy="4728411"/>
          </a:xfrm>
        </p:spPr>
        <p:txBody>
          <a:bodyPr>
            <a:normAutofit lnSpcReduction="10000"/>
          </a:bodyPr>
          <a:lstStyle/>
          <a:p>
            <a:r>
              <a:rPr lang="pt-BR" sz="2400" dirty="0" smtClean="0"/>
              <a:t>Em 1832 o primeiro dínamo é exibido na Acadèmie des Sciences;</a:t>
            </a:r>
          </a:p>
          <a:p>
            <a:r>
              <a:rPr lang="pt-BR" sz="2400" dirty="0" smtClean="0"/>
              <a:t>Em 1834 é desenvolvido o aprimoramento do primeiro gerador elétrico segundo os princípios de indução;</a:t>
            </a:r>
          </a:p>
          <a:p>
            <a:pPr marL="0" indent="0" algn="just">
              <a:buNone/>
            </a:pPr>
            <a:r>
              <a:rPr lang="pt-BR" sz="2400" dirty="0"/>
              <a:t>Hoje em dia: </a:t>
            </a:r>
          </a:p>
          <a:p>
            <a:pPr algn="just"/>
            <a:r>
              <a:rPr lang="pt-BR" sz="2400" dirty="0"/>
              <a:t>A principal aplicação da Indução Magnética, ou Eletromagnética, é a sua utilização na obtenção de energia. Atualmente todas as usinas geradoras de energia elétrica utilizam os estudos de indução como forma de trabalho já que é uma forma eficiente e tem diversas formas de ser posta em prática.</a:t>
            </a:r>
          </a:p>
          <a:p>
            <a:pPr algn="just"/>
            <a:r>
              <a:rPr lang="pt-BR" sz="2400" dirty="0"/>
              <a:t>Outro grande uso deste ramo da física é no desenvolvimento de transformadores e autotransformadores, que estão cada vez mais aprimorados e sua utilização já é fundamental em quase todas as grandes indústrias.</a:t>
            </a:r>
          </a:p>
          <a:p>
            <a:pPr marL="0" indent="0">
              <a:buNone/>
            </a:pPr>
            <a:endParaRPr lang="pt-BR" dirty="0"/>
          </a:p>
        </p:txBody>
      </p:sp>
    </p:spTree>
    <p:extLst>
      <p:ext uri="{BB962C8B-B14F-4D97-AF65-F5344CB8AC3E}">
        <p14:creationId xmlns:p14="http://schemas.microsoft.com/office/powerpoint/2010/main" val="140011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858" y="138546"/>
            <a:ext cx="10746137" cy="1609344"/>
          </a:xfrm>
        </p:spPr>
        <p:txBody>
          <a:bodyPr/>
          <a:lstStyle/>
          <a:p>
            <a:r>
              <a:rPr lang="pt-BR" dirty="0"/>
              <a:t>Quem era Michel Faraday?</a:t>
            </a:r>
          </a:p>
        </p:txBody>
      </p:sp>
      <p:pic>
        <p:nvPicPr>
          <p:cNvPr id="6" name="Imagem 5"/>
          <p:cNvPicPr>
            <a:picLocks noChangeAspect="1"/>
          </p:cNvPicPr>
          <p:nvPr/>
        </p:nvPicPr>
        <p:blipFill>
          <a:blip r:embed="rId2"/>
          <a:stretch>
            <a:fillRect/>
          </a:stretch>
        </p:blipFill>
        <p:spPr>
          <a:xfrm>
            <a:off x="285858" y="1596378"/>
            <a:ext cx="2950519" cy="4480418"/>
          </a:xfrm>
          <a:prstGeom prst="rect">
            <a:avLst/>
          </a:prstGeom>
        </p:spPr>
      </p:pic>
      <p:sp>
        <p:nvSpPr>
          <p:cNvPr id="7" name="CaixaDeTexto 6"/>
          <p:cNvSpPr txBox="1"/>
          <p:nvPr/>
        </p:nvSpPr>
        <p:spPr>
          <a:xfrm>
            <a:off x="-204538" y="6076798"/>
            <a:ext cx="3705523" cy="276999"/>
          </a:xfrm>
          <a:prstGeom prst="rect">
            <a:avLst/>
          </a:prstGeom>
          <a:noFill/>
        </p:spPr>
        <p:txBody>
          <a:bodyPr wrap="square" rtlCol="0">
            <a:spAutoFit/>
          </a:bodyPr>
          <a:lstStyle/>
          <a:p>
            <a:pPr algn="ctr"/>
            <a:r>
              <a:rPr lang="pt-BR" sz="1200" dirty="0" smtClean="0"/>
              <a:t>Estatua de Faraday na Savoy Place</a:t>
            </a:r>
            <a:endParaRPr lang="pt-BR" sz="1200" dirty="0"/>
          </a:p>
        </p:txBody>
      </p:sp>
      <p:pic>
        <p:nvPicPr>
          <p:cNvPr id="9" name="Imagem 8"/>
          <p:cNvPicPr>
            <a:picLocks noChangeAspect="1"/>
          </p:cNvPicPr>
          <p:nvPr/>
        </p:nvPicPr>
        <p:blipFill>
          <a:blip r:embed="rId3"/>
          <a:stretch>
            <a:fillRect/>
          </a:stretch>
        </p:blipFill>
        <p:spPr>
          <a:xfrm>
            <a:off x="3410604" y="1608409"/>
            <a:ext cx="3207371" cy="4468389"/>
          </a:xfrm>
          <a:prstGeom prst="rect">
            <a:avLst/>
          </a:prstGeom>
        </p:spPr>
      </p:pic>
      <p:sp>
        <p:nvSpPr>
          <p:cNvPr id="10" name="CaixaDeTexto 9"/>
          <p:cNvSpPr txBox="1"/>
          <p:nvPr/>
        </p:nvSpPr>
        <p:spPr>
          <a:xfrm>
            <a:off x="3410604" y="6076797"/>
            <a:ext cx="3111870" cy="276999"/>
          </a:xfrm>
          <a:prstGeom prst="rect">
            <a:avLst/>
          </a:prstGeom>
          <a:noFill/>
        </p:spPr>
        <p:txBody>
          <a:bodyPr wrap="square" rtlCol="0">
            <a:spAutoFit/>
          </a:bodyPr>
          <a:lstStyle/>
          <a:p>
            <a:pPr algn="ctr"/>
            <a:r>
              <a:rPr lang="pt-BR" sz="1200" dirty="0" smtClean="0"/>
              <a:t>Fotografia Michel Faraday</a:t>
            </a:r>
            <a:endParaRPr lang="pt-BR" sz="1200" dirty="0"/>
          </a:p>
        </p:txBody>
      </p:sp>
      <p:sp>
        <p:nvSpPr>
          <p:cNvPr id="11" name="CaixaDeTexto 10"/>
          <p:cNvSpPr txBox="1"/>
          <p:nvPr/>
        </p:nvSpPr>
        <p:spPr>
          <a:xfrm>
            <a:off x="6930189" y="6076796"/>
            <a:ext cx="4788569" cy="276999"/>
          </a:xfrm>
          <a:prstGeom prst="rect">
            <a:avLst/>
          </a:prstGeom>
          <a:noFill/>
        </p:spPr>
        <p:txBody>
          <a:bodyPr wrap="square" rtlCol="0">
            <a:spAutoFit/>
          </a:bodyPr>
          <a:lstStyle/>
          <a:p>
            <a:pPr algn="ctr"/>
            <a:r>
              <a:rPr lang="pt-BR" sz="1200" dirty="0" smtClean="0"/>
              <a:t>Aula de Natal de 1856</a:t>
            </a:r>
            <a:endParaRPr lang="pt-BR" sz="1200" dirty="0"/>
          </a:p>
        </p:txBody>
      </p:sp>
      <p:pic>
        <p:nvPicPr>
          <p:cNvPr id="12" name="Imagem 11"/>
          <p:cNvPicPr>
            <a:picLocks noChangeAspect="1"/>
          </p:cNvPicPr>
          <p:nvPr/>
        </p:nvPicPr>
        <p:blipFill>
          <a:blip r:embed="rId4"/>
          <a:stretch>
            <a:fillRect/>
          </a:stretch>
        </p:blipFill>
        <p:spPr>
          <a:xfrm>
            <a:off x="6800611" y="1596378"/>
            <a:ext cx="5243000" cy="4480418"/>
          </a:xfrm>
          <a:prstGeom prst="rect">
            <a:avLst/>
          </a:prstGeom>
        </p:spPr>
      </p:pic>
    </p:spTree>
    <p:extLst>
      <p:ext uri="{BB962C8B-B14F-4D97-AF65-F5344CB8AC3E}">
        <p14:creationId xmlns:p14="http://schemas.microsoft.com/office/powerpoint/2010/main" val="1843846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427" y="292126"/>
            <a:ext cx="10058400" cy="1609344"/>
          </a:xfrm>
        </p:spPr>
        <p:txBody>
          <a:bodyPr/>
          <a:lstStyle/>
          <a:p>
            <a:r>
              <a:rPr lang="pt-BR" dirty="0" smtClean="0"/>
              <a:t>Referências </a:t>
            </a:r>
            <a:endParaRPr lang="pt-BR" dirty="0"/>
          </a:p>
        </p:txBody>
      </p:sp>
      <p:sp>
        <p:nvSpPr>
          <p:cNvPr id="3" name="Espaço Reservado para Conteúdo 2"/>
          <p:cNvSpPr>
            <a:spLocks noGrp="1"/>
          </p:cNvSpPr>
          <p:nvPr>
            <p:ph idx="1"/>
          </p:nvPr>
        </p:nvSpPr>
        <p:spPr>
          <a:xfrm>
            <a:off x="528427" y="1600200"/>
            <a:ext cx="10829384" cy="4680284"/>
          </a:xfrm>
        </p:spPr>
        <p:txBody>
          <a:bodyPr>
            <a:normAutofit lnSpcReduction="10000"/>
          </a:bodyPr>
          <a:lstStyle/>
          <a:p>
            <a:pPr algn="just"/>
            <a:r>
              <a:rPr lang="pt-BR" dirty="0" smtClean="0"/>
              <a:t>Guerra, A.; Braga, M. Uma abordagem histórico-filosófica para o eletromagnetismo. Caderno Brasileiro de Ensino de Física, v.21, nº2, p. 224-248, 2004.</a:t>
            </a:r>
          </a:p>
          <a:p>
            <a:pPr algn="just"/>
            <a:r>
              <a:rPr lang="pt-BR" dirty="0" smtClean="0"/>
              <a:t>Dias, V. S. Michel Faraday: Subsídios para Metodologia de Trabalho Experimental. Dissertação (Mestrado), Instituto de Física, USP, SP, 2003.</a:t>
            </a:r>
          </a:p>
          <a:p>
            <a:pPr algn="just"/>
            <a:r>
              <a:rPr lang="pt-BR" dirty="0" smtClean="0"/>
              <a:t>Dias, V. S.; Martins, R. </a:t>
            </a:r>
            <a:r>
              <a:rPr lang="pt-BR" dirty="0"/>
              <a:t>A. </a:t>
            </a:r>
            <a:r>
              <a:rPr lang="pt-BR" dirty="0" smtClean="0"/>
              <a:t>Michael </a:t>
            </a:r>
            <a:r>
              <a:rPr lang="pt-BR" dirty="0"/>
              <a:t>F</a:t>
            </a:r>
            <a:r>
              <a:rPr lang="pt-BR" dirty="0" smtClean="0"/>
              <a:t>araday: o caminho da livraria à Descoberta da </a:t>
            </a:r>
            <a:r>
              <a:rPr lang="pt-BR" dirty="0"/>
              <a:t>indução eletromagnética. Ciência &amp; Educação, v. 10, n. 3, p. 517-530, </a:t>
            </a:r>
            <a:r>
              <a:rPr lang="pt-BR" dirty="0" smtClean="0"/>
              <a:t>2004.</a:t>
            </a:r>
          </a:p>
          <a:p>
            <a:pPr algn="just"/>
            <a:r>
              <a:rPr lang="pt-BR" dirty="0" smtClean="0"/>
              <a:t>Rocha, J. F. </a:t>
            </a:r>
            <a:r>
              <a:rPr lang="pt-BR" dirty="0"/>
              <a:t>M. O conceito de “campo” em sala de aula - uma abordagem histórico-conceitual. Revista Brasileira de Ensino de </a:t>
            </a:r>
            <a:r>
              <a:rPr lang="pt-BR" dirty="0" smtClean="0"/>
              <a:t>Física</a:t>
            </a:r>
            <a:r>
              <a:rPr lang="pt-BR" dirty="0"/>
              <a:t>, v. 31, n. 1, </a:t>
            </a:r>
            <a:r>
              <a:rPr lang="pt-BR" dirty="0" smtClean="0"/>
              <a:t>2009.</a:t>
            </a:r>
          </a:p>
          <a:p>
            <a:pPr algn="just"/>
            <a:r>
              <a:rPr lang="pt-BR" dirty="0"/>
              <a:t>Faraday, M. </a:t>
            </a:r>
            <a:r>
              <a:rPr lang="pt-BR" dirty="0" smtClean="0"/>
              <a:t>Pesquisas Experimentais em </a:t>
            </a:r>
            <a:r>
              <a:rPr lang="pt-BR" dirty="0"/>
              <a:t>Eletricidade. Cad. Bras. Ens. Fís., v. 28, n. 1: p. 152-204, abr. 2011. Tradução </a:t>
            </a:r>
            <a:r>
              <a:rPr lang="pt-BR" dirty="0" smtClean="0"/>
              <a:t>Assis, </a:t>
            </a:r>
            <a:r>
              <a:rPr lang="pt-BR" dirty="0"/>
              <a:t>A. K. T</a:t>
            </a:r>
            <a:r>
              <a:rPr lang="pt-BR" dirty="0" smtClean="0"/>
              <a:t>.</a:t>
            </a:r>
            <a:r>
              <a:rPr lang="pt-BR" dirty="0"/>
              <a:t>;</a:t>
            </a:r>
            <a:r>
              <a:rPr lang="pt-BR" dirty="0" smtClean="0"/>
              <a:t> Haruna, </a:t>
            </a:r>
            <a:r>
              <a:rPr lang="pt-BR" dirty="0"/>
              <a:t>L. F.</a:t>
            </a:r>
            <a:r>
              <a:rPr lang="pt-BR" dirty="0" smtClean="0"/>
              <a:t> </a:t>
            </a:r>
          </a:p>
          <a:p>
            <a:pPr algn="just"/>
            <a:r>
              <a:rPr lang="pt-BR" dirty="0">
                <a:hlinkClick r:id="rId2"/>
              </a:rPr>
              <a:t>http://www.rigb.org</a:t>
            </a:r>
            <a:r>
              <a:rPr lang="pt-BR" dirty="0" smtClean="0">
                <a:hlinkClick r:id="rId2"/>
              </a:rPr>
              <a:t>/</a:t>
            </a:r>
            <a:r>
              <a:rPr lang="pt-BR" dirty="0" smtClean="0"/>
              <a:t> - Site oficial Royal Institution- [22-05-2017].</a:t>
            </a:r>
          </a:p>
          <a:p>
            <a:pPr algn="just"/>
            <a:r>
              <a:rPr lang="pt-BR" dirty="0" smtClean="0"/>
              <a:t>Faraday, M. Faraday Diary, v. 1 – 1820/ 1832.</a:t>
            </a:r>
          </a:p>
          <a:p>
            <a:pPr algn="just"/>
            <a:r>
              <a:rPr lang="pt-BR" dirty="0" smtClean="0"/>
              <a:t>James, F. A. J. L. The Correspondance of Michel Faraday, v.  1 – 1811/1831.</a:t>
            </a:r>
          </a:p>
          <a:p>
            <a:endParaRPr lang="pt-BR" dirty="0"/>
          </a:p>
        </p:txBody>
      </p:sp>
    </p:spTree>
    <p:extLst>
      <p:ext uri="{BB962C8B-B14F-4D97-AF65-F5344CB8AC3E}">
        <p14:creationId xmlns:p14="http://schemas.microsoft.com/office/powerpoint/2010/main" val="79258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743" y="147747"/>
            <a:ext cx="10058400" cy="1067442"/>
          </a:xfrm>
        </p:spPr>
        <p:txBody>
          <a:bodyPr/>
          <a:lstStyle/>
          <a:p>
            <a:r>
              <a:rPr lang="pt-BR" dirty="0" smtClean="0"/>
              <a:t>Quem era Michel Faraday?</a:t>
            </a:r>
            <a:endParaRPr lang="pt-BR" dirty="0"/>
          </a:p>
        </p:txBody>
      </p:sp>
      <p:sp>
        <p:nvSpPr>
          <p:cNvPr id="3" name="Espaço Reservado para Conteúdo 2"/>
          <p:cNvSpPr>
            <a:spLocks noGrp="1"/>
          </p:cNvSpPr>
          <p:nvPr>
            <p:ph idx="1"/>
          </p:nvPr>
        </p:nvSpPr>
        <p:spPr>
          <a:xfrm>
            <a:off x="648743" y="1564105"/>
            <a:ext cx="11070015" cy="5101390"/>
          </a:xfrm>
        </p:spPr>
        <p:txBody>
          <a:bodyPr>
            <a:normAutofit/>
          </a:bodyPr>
          <a:lstStyle/>
          <a:p>
            <a:pPr algn="just"/>
            <a:r>
              <a:rPr lang="pt-BR" sz="2400" dirty="0"/>
              <a:t>Aos 13 </a:t>
            </a:r>
            <a:r>
              <a:rPr lang="pt-BR" sz="2400" dirty="0" smtClean="0"/>
              <a:t>anos tornou-se </a:t>
            </a:r>
            <a:r>
              <a:rPr lang="pt-BR" sz="2400" dirty="0"/>
              <a:t>ajudante de livreiro</a:t>
            </a:r>
            <a:r>
              <a:rPr lang="pt-BR" sz="2400" dirty="0" smtClean="0"/>
              <a:t>;</a:t>
            </a:r>
          </a:p>
          <a:p>
            <a:pPr algn="just"/>
            <a:r>
              <a:rPr lang="pt-BR" sz="2400" dirty="0" smtClean="0"/>
              <a:t>Educação precária sabendo apenas ler, escrever e fazer cálculos matemáticos simples; </a:t>
            </a:r>
          </a:p>
          <a:p>
            <a:pPr algn="just"/>
            <a:r>
              <a:rPr lang="pt-BR" sz="2400" dirty="0" smtClean="0"/>
              <a:t>Tornou-se químico experimental, sua experiência com laboratório advém exclusivamente da prática;</a:t>
            </a:r>
          </a:p>
          <a:p>
            <a:pPr algn="just"/>
            <a:r>
              <a:rPr lang="pt-BR" sz="2400" dirty="0"/>
              <a:t>I</a:t>
            </a:r>
            <a:r>
              <a:rPr lang="pt-BR" sz="2400" dirty="0" smtClean="0"/>
              <a:t>niciou sua carreira como assistente e assumiu o laboratório por indicação de seu mentor;</a:t>
            </a:r>
          </a:p>
          <a:p>
            <a:pPr algn="just"/>
            <a:r>
              <a:rPr lang="pt-BR" sz="2400" dirty="0" smtClean="0"/>
              <a:t>Nunca abandonou as pesquisas em química, estabelecendo-se como um químico de prestígio e sucesso;</a:t>
            </a:r>
          </a:p>
          <a:p>
            <a:pPr algn="just"/>
            <a:r>
              <a:rPr lang="pt-BR" sz="2400" dirty="0" smtClean="0"/>
              <a:t>Não cursou universidades, mas recebeu diversos títulos honorários;</a:t>
            </a:r>
          </a:p>
        </p:txBody>
      </p:sp>
    </p:spTree>
    <p:extLst>
      <p:ext uri="{BB962C8B-B14F-4D97-AF65-F5344CB8AC3E}">
        <p14:creationId xmlns:p14="http://schemas.microsoft.com/office/powerpoint/2010/main" val="136784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0" y="2705100"/>
            <a:ext cx="6082679" cy="4152900"/>
          </a:xfrm>
          <a:prstGeom prst="rect">
            <a:avLst/>
          </a:prstGeom>
        </p:spPr>
      </p:pic>
      <p:pic>
        <p:nvPicPr>
          <p:cNvPr id="7" name="Imagem 6"/>
          <p:cNvPicPr>
            <a:picLocks noChangeAspect="1"/>
          </p:cNvPicPr>
          <p:nvPr/>
        </p:nvPicPr>
        <p:blipFill>
          <a:blip r:embed="rId3"/>
          <a:stretch>
            <a:fillRect/>
          </a:stretch>
        </p:blipFill>
        <p:spPr>
          <a:xfrm>
            <a:off x="5923295" y="1"/>
            <a:ext cx="6294694" cy="4174958"/>
          </a:xfrm>
          <a:prstGeom prst="rect">
            <a:avLst/>
          </a:prstGeom>
        </p:spPr>
      </p:pic>
      <p:sp>
        <p:nvSpPr>
          <p:cNvPr id="8" name="CaixaDeTexto 7"/>
          <p:cNvSpPr txBox="1"/>
          <p:nvPr/>
        </p:nvSpPr>
        <p:spPr>
          <a:xfrm>
            <a:off x="135712" y="2428101"/>
            <a:ext cx="5811253" cy="276999"/>
          </a:xfrm>
          <a:prstGeom prst="rect">
            <a:avLst/>
          </a:prstGeom>
          <a:noFill/>
        </p:spPr>
        <p:txBody>
          <a:bodyPr wrap="square" rtlCol="0">
            <a:spAutoFit/>
          </a:bodyPr>
          <a:lstStyle/>
          <a:p>
            <a:pPr algn="ctr"/>
            <a:r>
              <a:rPr lang="pt-BR" sz="1200" dirty="0" smtClean="0"/>
              <a:t>Fachada da Royal Institution</a:t>
            </a:r>
            <a:endParaRPr lang="pt-BR" sz="1200" dirty="0"/>
          </a:p>
        </p:txBody>
      </p:sp>
      <p:sp>
        <p:nvSpPr>
          <p:cNvPr id="10" name="CaixaDeTexto 9"/>
          <p:cNvSpPr txBox="1"/>
          <p:nvPr/>
        </p:nvSpPr>
        <p:spPr>
          <a:xfrm>
            <a:off x="7209511" y="4174958"/>
            <a:ext cx="3669631" cy="276999"/>
          </a:xfrm>
          <a:prstGeom prst="rect">
            <a:avLst/>
          </a:prstGeom>
          <a:noFill/>
        </p:spPr>
        <p:txBody>
          <a:bodyPr wrap="square" rtlCol="0">
            <a:spAutoFit/>
          </a:bodyPr>
          <a:lstStyle/>
          <a:p>
            <a:pPr algn="ctr"/>
            <a:r>
              <a:rPr lang="pt-BR" sz="1200" dirty="0" smtClean="0"/>
              <a:t>Laboratório de Faraday</a:t>
            </a:r>
            <a:endParaRPr lang="pt-BR" sz="1200" dirty="0"/>
          </a:p>
        </p:txBody>
      </p:sp>
      <p:sp>
        <p:nvSpPr>
          <p:cNvPr id="11" name="CaixaDeTexto 10"/>
          <p:cNvSpPr txBox="1"/>
          <p:nvPr/>
        </p:nvSpPr>
        <p:spPr>
          <a:xfrm>
            <a:off x="228600" y="958242"/>
            <a:ext cx="5570621" cy="830997"/>
          </a:xfrm>
          <a:prstGeom prst="rect">
            <a:avLst/>
          </a:prstGeom>
          <a:noFill/>
        </p:spPr>
        <p:txBody>
          <a:bodyPr wrap="square" rtlCol="0">
            <a:spAutoFit/>
          </a:bodyPr>
          <a:lstStyle/>
          <a:p>
            <a:r>
              <a:rPr lang="en-US" sz="2400" i="1" dirty="0" smtClean="0"/>
              <a:t>Assistente de Laboratório de 1813-1826</a:t>
            </a:r>
            <a:r>
              <a:rPr lang="en-US" sz="2400" dirty="0"/>
              <a:t/>
            </a:r>
            <a:br>
              <a:rPr lang="en-US" sz="2400" dirty="0"/>
            </a:br>
            <a:r>
              <a:rPr lang="en-US" sz="2400" i="1" dirty="0" smtClean="0"/>
              <a:t>Diretor do Laboratório de 1825-1867</a:t>
            </a:r>
            <a:endParaRPr lang="pt-BR" sz="2400" dirty="0"/>
          </a:p>
        </p:txBody>
      </p:sp>
      <p:sp>
        <p:nvSpPr>
          <p:cNvPr id="12" name="CaixaDeTexto 11"/>
          <p:cNvSpPr txBox="1"/>
          <p:nvPr/>
        </p:nvSpPr>
        <p:spPr>
          <a:xfrm>
            <a:off x="6244389" y="5133200"/>
            <a:ext cx="5823285" cy="1200329"/>
          </a:xfrm>
          <a:prstGeom prst="rect">
            <a:avLst/>
          </a:prstGeom>
          <a:noFill/>
        </p:spPr>
        <p:txBody>
          <a:bodyPr wrap="square" rtlCol="0">
            <a:spAutoFit/>
          </a:bodyPr>
          <a:lstStyle/>
          <a:p>
            <a:r>
              <a:rPr lang="en-US" sz="2400" i="1" dirty="0"/>
              <a:t>Professor de Química de 1833-1867</a:t>
            </a:r>
            <a:r>
              <a:rPr lang="en-US" sz="2400" dirty="0"/>
              <a:t/>
            </a:r>
            <a:br>
              <a:rPr lang="en-US" sz="2400" dirty="0"/>
            </a:br>
            <a:r>
              <a:rPr lang="en-US" sz="2400" i="1" dirty="0"/>
              <a:t>Superintendente da Instituição </a:t>
            </a:r>
            <a:r>
              <a:rPr lang="en-US" sz="2400" i="1" dirty="0" smtClean="0"/>
              <a:t>de1852-1867</a:t>
            </a:r>
            <a:endParaRPr lang="pt-BR" sz="2400" dirty="0"/>
          </a:p>
        </p:txBody>
      </p:sp>
    </p:spTree>
    <p:extLst>
      <p:ext uri="{BB962C8B-B14F-4D97-AF65-F5344CB8AC3E}">
        <p14:creationId xmlns:p14="http://schemas.microsoft.com/office/powerpoint/2010/main" val="118235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105" y="0"/>
            <a:ext cx="10707143" cy="1768642"/>
          </a:xfrm>
        </p:spPr>
        <p:txBody>
          <a:bodyPr/>
          <a:lstStyle/>
          <a:p>
            <a:r>
              <a:rPr lang="pt-BR" dirty="0" smtClean="0"/>
              <a:t>Envolvimento de Faraday com a ciência</a:t>
            </a:r>
            <a:endParaRPr lang="pt-BR" dirty="0"/>
          </a:p>
        </p:txBody>
      </p:sp>
      <p:sp>
        <p:nvSpPr>
          <p:cNvPr id="3" name="Espaço Reservado para Conteúdo 2"/>
          <p:cNvSpPr>
            <a:spLocks noGrp="1"/>
          </p:cNvSpPr>
          <p:nvPr>
            <p:ph idx="1"/>
          </p:nvPr>
        </p:nvSpPr>
        <p:spPr>
          <a:xfrm>
            <a:off x="517359" y="1876927"/>
            <a:ext cx="10876546" cy="4559968"/>
          </a:xfrm>
        </p:spPr>
        <p:txBody>
          <a:bodyPr>
            <a:normAutofit/>
          </a:bodyPr>
          <a:lstStyle/>
          <a:p>
            <a:pPr algn="just"/>
            <a:r>
              <a:rPr lang="pt-BR" sz="2400" dirty="0"/>
              <a:t>Em </a:t>
            </a:r>
            <a:r>
              <a:rPr lang="pt-BR" sz="2400" dirty="0" smtClean="0"/>
              <a:t>1812, aos 13 anos assistiu </a:t>
            </a:r>
            <a:r>
              <a:rPr lang="pt-BR" sz="2400" dirty="0"/>
              <a:t>uma série de </a:t>
            </a:r>
            <a:r>
              <a:rPr lang="pt-BR" sz="2400" dirty="0" smtClean="0"/>
              <a:t>conferências </a:t>
            </a:r>
            <a:r>
              <a:rPr lang="pt-BR" sz="2400" dirty="0"/>
              <a:t>de Humphry </a:t>
            </a:r>
            <a:r>
              <a:rPr lang="pt-BR" sz="2400" dirty="0" smtClean="0"/>
              <a:t>Davy, fez </a:t>
            </a:r>
            <a:r>
              <a:rPr lang="pt-BR" sz="2400" dirty="0"/>
              <a:t>anotações </a:t>
            </a:r>
            <a:r>
              <a:rPr lang="pt-BR" sz="2400" dirty="0" smtClean="0"/>
              <a:t>minuciosas e encaminhou para Davy solicitando emprego.</a:t>
            </a:r>
            <a:endParaRPr lang="pt-BR" sz="2400" dirty="0"/>
          </a:p>
          <a:p>
            <a:pPr algn="just"/>
            <a:r>
              <a:rPr lang="pt-BR" sz="2400" dirty="0" smtClean="0"/>
              <a:t>Em 1813 </a:t>
            </a:r>
            <a:r>
              <a:rPr lang="pt-BR" sz="2400" dirty="0"/>
              <a:t>inicia os trabalho no laboratório de </a:t>
            </a:r>
            <a:r>
              <a:rPr lang="pt-BR" sz="2400" dirty="0" smtClean="0"/>
              <a:t>Davy</a:t>
            </a:r>
            <a:r>
              <a:rPr lang="pt-BR" sz="2400" dirty="0"/>
              <a:t> </a:t>
            </a:r>
            <a:r>
              <a:rPr lang="pt-BR" sz="2400" dirty="0" smtClean="0"/>
              <a:t>como assistente na Royal Institution e acompanha Davy em uma viagem pela Itália, França e Suíça (oportunidade de conhecer outros cientistas </a:t>
            </a:r>
            <a:r>
              <a:rPr lang="pt-BR" sz="2400" dirty="0"/>
              <a:t>e</a:t>
            </a:r>
            <a:r>
              <a:rPr lang="pt-BR" sz="2400" dirty="0" smtClean="0"/>
              <a:t> estender relacionamento com </a:t>
            </a:r>
            <a:r>
              <a:rPr lang="pt-BR" sz="2400" dirty="0"/>
              <a:t>Ampère, Gay Lussac, Arago, Humboldt, Rumford e Volta.</a:t>
            </a:r>
            <a:r>
              <a:rPr lang="pt-BR" sz="2400" dirty="0" smtClean="0"/>
              <a:t>);</a:t>
            </a:r>
          </a:p>
          <a:p>
            <a:pPr algn="just"/>
            <a:r>
              <a:rPr lang="pt-BR" sz="2400" dirty="0" smtClean="0"/>
              <a:t>Em 1821, aos 22 anos inicia a publicação de trabalhos </a:t>
            </a:r>
            <a:r>
              <a:rPr lang="pt-BR" sz="2400" dirty="0"/>
              <a:t>independentes no </a:t>
            </a:r>
            <a:r>
              <a:rPr lang="pt-BR" sz="2400" i="1" dirty="0"/>
              <a:t>Annals  of </a:t>
            </a:r>
            <a:r>
              <a:rPr lang="pt-BR" sz="2400" i="1" dirty="0" smtClean="0"/>
              <a:t>Philosophy</a:t>
            </a:r>
            <a:r>
              <a:rPr lang="pt-BR" sz="2400" dirty="0" smtClean="0"/>
              <a:t>,  seus primeiros trabalhos são anônimos (quase 10 anos como assistente aprendendo a trabalhar no laboratório);</a:t>
            </a:r>
          </a:p>
        </p:txBody>
      </p:sp>
    </p:spTree>
    <p:extLst>
      <p:ext uri="{BB962C8B-B14F-4D97-AF65-F5344CB8AC3E}">
        <p14:creationId xmlns:p14="http://schemas.microsoft.com/office/powerpoint/2010/main" val="122877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402223" y="295441"/>
            <a:ext cx="7331948" cy="5852695"/>
          </a:xfrm>
          <a:prstGeom prst="rect">
            <a:avLst/>
          </a:prstGeom>
        </p:spPr>
      </p:pic>
      <p:sp>
        <p:nvSpPr>
          <p:cNvPr id="5" name="CaixaDeTexto 4"/>
          <p:cNvSpPr txBox="1"/>
          <p:nvPr/>
        </p:nvSpPr>
        <p:spPr>
          <a:xfrm>
            <a:off x="8205537" y="4427621"/>
            <a:ext cx="3645568" cy="1477328"/>
          </a:xfrm>
          <a:prstGeom prst="rect">
            <a:avLst/>
          </a:prstGeom>
          <a:noFill/>
        </p:spPr>
        <p:txBody>
          <a:bodyPr wrap="square" rtlCol="0">
            <a:spAutoFit/>
          </a:bodyPr>
          <a:lstStyle/>
          <a:p>
            <a:pPr algn="just"/>
            <a:r>
              <a:rPr lang="pt-BR" dirty="0" smtClean="0"/>
              <a:t>Carta de Faraday para sua mãe contando sobre as rotinas da viagem que realizou pelo continente europeu enquanto assistente de Davy</a:t>
            </a:r>
            <a:endParaRPr lang="pt-BR" dirty="0"/>
          </a:p>
        </p:txBody>
      </p:sp>
    </p:spTree>
    <p:extLst>
      <p:ext uri="{BB962C8B-B14F-4D97-AF65-F5344CB8AC3E}">
        <p14:creationId xmlns:p14="http://schemas.microsoft.com/office/powerpoint/2010/main" val="36785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300" y="154210"/>
            <a:ext cx="10058400" cy="1313643"/>
          </a:xfrm>
        </p:spPr>
        <p:txBody>
          <a:bodyPr/>
          <a:lstStyle/>
          <a:p>
            <a:r>
              <a:rPr lang="pt-BR" dirty="0" smtClean="0"/>
              <a:t>Relacionamento de Faraday e Davy</a:t>
            </a:r>
            <a:endParaRPr lang="pt-BR" dirty="0"/>
          </a:p>
        </p:txBody>
      </p:sp>
      <p:sp>
        <p:nvSpPr>
          <p:cNvPr id="3" name="Espaço Reservado para Conteúdo 2"/>
          <p:cNvSpPr>
            <a:spLocks noGrp="1"/>
          </p:cNvSpPr>
          <p:nvPr>
            <p:ph idx="1"/>
          </p:nvPr>
        </p:nvSpPr>
        <p:spPr>
          <a:xfrm>
            <a:off x="480300" y="1227221"/>
            <a:ext cx="11082047" cy="5438273"/>
          </a:xfrm>
        </p:spPr>
        <p:txBody>
          <a:bodyPr>
            <a:normAutofit/>
          </a:bodyPr>
          <a:lstStyle/>
          <a:p>
            <a:pPr marL="0" indent="0" algn="just">
              <a:buNone/>
            </a:pPr>
            <a:r>
              <a:rPr lang="pt-BR" sz="2400" dirty="0" smtClean="0"/>
              <a:t>Humphry Davy  </a:t>
            </a:r>
            <a:r>
              <a:rPr lang="pt-BR" sz="2400" dirty="0"/>
              <a:t>- </a:t>
            </a:r>
            <a:r>
              <a:rPr lang="pt-BR" sz="2400" dirty="0" smtClean="0"/>
              <a:t>Químico </a:t>
            </a:r>
            <a:r>
              <a:rPr lang="pt-BR" sz="2400" dirty="0"/>
              <a:t>responsável pelo laboratório </a:t>
            </a:r>
            <a:r>
              <a:rPr lang="pt-BR" sz="2400" dirty="0" smtClean="0"/>
              <a:t>de pesquisa mais bem equipado da </a:t>
            </a:r>
            <a:r>
              <a:rPr lang="pt-BR" sz="2400" i="1" dirty="0"/>
              <a:t>Royal Institution </a:t>
            </a:r>
            <a:r>
              <a:rPr lang="pt-BR" sz="2400" dirty="0" smtClean="0"/>
              <a:t>inglesa na época;</a:t>
            </a:r>
          </a:p>
          <a:p>
            <a:pPr marL="457200" indent="-457200" algn="ctr">
              <a:buAutoNum type="arabicParenR"/>
            </a:pPr>
            <a:r>
              <a:rPr lang="en-US" sz="2400" dirty="0" smtClean="0"/>
              <a:t>Diretor do Laboratório de1801-1825;</a:t>
            </a:r>
          </a:p>
          <a:p>
            <a:pPr marL="457200" indent="-457200" algn="ctr">
              <a:buAutoNum type="arabicParenR"/>
            </a:pPr>
            <a:r>
              <a:rPr lang="en-US" sz="2400" dirty="0" smtClean="0"/>
              <a:t> Professor de Química de 1802-1812</a:t>
            </a:r>
            <a:endParaRPr lang="en-US"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3506" y="2941912"/>
            <a:ext cx="2712922" cy="338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2276297" y="6526994"/>
            <a:ext cx="2551657" cy="276999"/>
          </a:xfrm>
          <a:prstGeom prst="rect">
            <a:avLst/>
          </a:prstGeom>
          <a:noFill/>
        </p:spPr>
        <p:txBody>
          <a:bodyPr wrap="square" rtlCol="0">
            <a:spAutoFit/>
          </a:bodyPr>
          <a:lstStyle/>
          <a:p>
            <a:pPr algn="ctr"/>
            <a:r>
              <a:rPr lang="pt-BR" sz="1200" dirty="0" smtClean="0"/>
              <a:t>Fotografia de Davy </a:t>
            </a:r>
            <a:endParaRPr lang="pt-BR" sz="1200" dirty="0"/>
          </a:p>
        </p:txBody>
      </p:sp>
      <p:sp>
        <p:nvSpPr>
          <p:cNvPr id="7" name="CaixaDeTexto 6"/>
          <p:cNvSpPr txBox="1"/>
          <p:nvPr/>
        </p:nvSpPr>
        <p:spPr>
          <a:xfrm>
            <a:off x="8098232" y="6461000"/>
            <a:ext cx="3080084" cy="276999"/>
          </a:xfrm>
          <a:prstGeom prst="rect">
            <a:avLst/>
          </a:prstGeom>
          <a:noFill/>
        </p:spPr>
        <p:txBody>
          <a:bodyPr wrap="square" rtlCol="0">
            <a:spAutoFit/>
          </a:bodyPr>
          <a:lstStyle/>
          <a:p>
            <a:pPr algn="ctr"/>
            <a:r>
              <a:rPr lang="pt-BR" sz="1200" dirty="0" smtClean="0"/>
              <a:t>Capa Trabalho de Química de Davy</a:t>
            </a:r>
            <a:endParaRPr lang="pt-BR" sz="1200" dirty="0"/>
          </a:p>
        </p:txBody>
      </p:sp>
      <p:pic>
        <p:nvPicPr>
          <p:cNvPr id="9" name="Imagem 8"/>
          <p:cNvPicPr>
            <a:picLocks noChangeAspect="1"/>
          </p:cNvPicPr>
          <p:nvPr/>
        </p:nvPicPr>
        <p:blipFill>
          <a:blip r:embed="rId3"/>
          <a:stretch>
            <a:fillRect/>
          </a:stretch>
        </p:blipFill>
        <p:spPr>
          <a:xfrm>
            <a:off x="480300" y="2947035"/>
            <a:ext cx="6895058" cy="3513944"/>
          </a:xfrm>
          <a:prstGeom prst="rect">
            <a:avLst/>
          </a:prstGeom>
        </p:spPr>
      </p:pic>
    </p:spTree>
    <p:extLst>
      <p:ext uri="{BB962C8B-B14F-4D97-AF65-F5344CB8AC3E}">
        <p14:creationId xmlns:p14="http://schemas.microsoft.com/office/powerpoint/2010/main" val="2894352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180474"/>
            <a:ext cx="10454480" cy="1323473"/>
          </a:xfrm>
        </p:spPr>
        <p:txBody>
          <a:bodyPr/>
          <a:lstStyle/>
          <a:p>
            <a:r>
              <a:rPr lang="pt-BR" dirty="0"/>
              <a:t>Relacionamento de Faraday e Davy</a:t>
            </a:r>
          </a:p>
        </p:txBody>
      </p:sp>
      <p:pic>
        <p:nvPicPr>
          <p:cNvPr id="4" name="Espaço Reservado para Conteúdo 3"/>
          <p:cNvPicPr>
            <a:picLocks noGrp="1" noChangeAspect="1"/>
          </p:cNvPicPr>
          <p:nvPr>
            <p:ph idx="1"/>
          </p:nvPr>
        </p:nvPicPr>
        <p:blipFill>
          <a:blip r:embed="rId2"/>
          <a:stretch>
            <a:fillRect/>
          </a:stretch>
        </p:blipFill>
        <p:spPr>
          <a:xfrm>
            <a:off x="673767" y="1503947"/>
            <a:ext cx="7550853" cy="4812632"/>
          </a:xfrm>
          <a:prstGeom prst="rect">
            <a:avLst/>
          </a:prstGeom>
        </p:spPr>
      </p:pic>
      <p:sp>
        <p:nvSpPr>
          <p:cNvPr id="5" name="CaixaDeTexto 4"/>
          <p:cNvSpPr txBox="1"/>
          <p:nvPr/>
        </p:nvSpPr>
        <p:spPr>
          <a:xfrm>
            <a:off x="8398042" y="4054642"/>
            <a:ext cx="3248526" cy="1477328"/>
          </a:xfrm>
          <a:prstGeom prst="rect">
            <a:avLst/>
          </a:prstGeom>
          <a:noFill/>
        </p:spPr>
        <p:txBody>
          <a:bodyPr wrap="square" rtlCol="0">
            <a:spAutoFit/>
          </a:bodyPr>
          <a:lstStyle/>
          <a:p>
            <a:pPr algn="just"/>
            <a:r>
              <a:rPr lang="pt-BR" dirty="0" smtClean="0"/>
              <a:t>Carta de Davy para Faraday contando sobre rotina em Florença, destaque para narrativa sobre planos para o verão com a família;</a:t>
            </a:r>
            <a:endParaRPr lang="pt-BR" dirty="0"/>
          </a:p>
        </p:txBody>
      </p:sp>
    </p:spTree>
    <p:extLst>
      <p:ext uri="{BB962C8B-B14F-4D97-AF65-F5344CB8AC3E}">
        <p14:creationId xmlns:p14="http://schemas.microsoft.com/office/powerpoint/2010/main" val="1206693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TM03090434[[fn=Tipo de Madeira]]</Template>
  <TotalTime>1726</TotalTime>
  <Words>2794</Words>
  <Application>Microsoft Office PowerPoint</Application>
  <PresentationFormat>Widescreen</PresentationFormat>
  <Paragraphs>124</Paragraphs>
  <Slides>30</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30</vt:i4>
      </vt:variant>
    </vt:vector>
  </HeadingPairs>
  <TitlesOfParts>
    <vt:vector size="38" baseType="lpstr">
      <vt:lpstr>Arial</vt:lpstr>
      <vt:lpstr>Arial Narrow</vt:lpstr>
      <vt:lpstr>Calibri</vt:lpstr>
      <vt:lpstr>Garamond</vt:lpstr>
      <vt:lpstr>Rockwell</vt:lpstr>
      <vt:lpstr>Rockwell Condensed</vt:lpstr>
      <vt:lpstr>Wingdings</vt:lpstr>
      <vt:lpstr>Tipo de Madeira</vt:lpstr>
      <vt:lpstr>História da Lei de Faraday</vt:lpstr>
      <vt:lpstr>Contexto histórico</vt:lpstr>
      <vt:lpstr>Quem era Michel Faraday?</vt:lpstr>
      <vt:lpstr>Quem era Michel Faraday?</vt:lpstr>
      <vt:lpstr>Apresentação do PowerPoint</vt:lpstr>
      <vt:lpstr>Envolvimento de Faraday com a ciência</vt:lpstr>
      <vt:lpstr>Apresentação do PowerPoint</vt:lpstr>
      <vt:lpstr>Relacionamento de Faraday e Davy</vt:lpstr>
      <vt:lpstr>Relacionamento de Faraday e Davy</vt:lpstr>
      <vt:lpstr>Faraday e o eletromagnetismo </vt:lpstr>
      <vt:lpstr>Passos em direção a lei de indução</vt:lpstr>
      <vt:lpstr>Passos em direção a lei de indução</vt:lpstr>
      <vt:lpstr>Passos em direção a lei de indução</vt:lpstr>
      <vt:lpstr>Passos em direção a lei de indução</vt:lpstr>
      <vt:lpstr>Passos em direção a lei de indução</vt:lpstr>
      <vt:lpstr>Passos em direção a lei de indução</vt:lpstr>
      <vt:lpstr>Passos em direção a lei de indução</vt:lpstr>
      <vt:lpstr>Faraday E seus experimentos</vt:lpstr>
      <vt:lpstr>Faraday E seus experimentos</vt:lpstr>
      <vt:lpstr>Os questionamentos de Faraday</vt:lpstr>
      <vt:lpstr>Experimental researches in Electricity </vt:lpstr>
      <vt:lpstr>Experimental researches in Electricity</vt:lpstr>
      <vt:lpstr>Experimental researches in Electricity</vt:lpstr>
      <vt:lpstr>Experimental researches in Electricity</vt:lpstr>
      <vt:lpstr>Formulação da Lei de Indução</vt:lpstr>
      <vt:lpstr>Curiosidades sobre o Artigo de 1832</vt:lpstr>
      <vt:lpstr>Curiosidades sobre o Artigo de 1832</vt:lpstr>
      <vt:lpstr>Conceito de Linhas de Força de Faraday</vt:lpstr>
      <vt:lpstr>Frutos Tecnológicos</vt:lpstr>
      <vt:lpstr>Referências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da Lei de Faraday</dc:title>
  <dc:creator>Edimara Fernandes Vieira</dc:creator>
  <cp:lastModifiedBy>Edimara Fernandes Vieira</cp:lastModifiedBy>
  <cp:revision>109</cp:revision>
  <dcterms:created xsi:type="dcterms:W3CDTF">2017-05-17T21:59:39Z</dcterms:created>
  <dcterms:modified xsi:type="dcterms:W3CDTF">2017-06-27T13:26:53Z</dcterms:modified>
</cp:coreProperties>
</file>