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44"/>
  </p:notesMasterIdLst>
  <p:sldIdLst>
    <p:sldId id="256" r:id="rId2"/>
    <p:sldId id="303" r:id="rId3"/>
    <p:sldId id="278" r:id="rId4"/>
    <p:sldId id="257" r:id="rId5"/>
    <p:sldId id="427" r:id="rId6"/>
    <p:sldId id="426" r:id="rId7"/>
    <p:sldId id="279" r:id="rId8"/>
    <p:sldId id="280" r:id="rId9"/>
    <p:sldId id="281" r:id="rId10"/>
    <p:sldId id="283" r:id="rId11"/>
    <p:sldId id="282" r:id="rId12"/>
    <p:sldId id="276" r:id="rId13"/>
    <p:sldId id="284" r:id="rId14"/>
    <p:sldId id="261" r:id="rId15"/>
    <p:sldId id="263" r:id="rId16"/>
    <p:sldId id="264" r:id="rId17"/>
    <p:sldId id="267" r:id="rId18"/>
    <p:sldId id="429" r:id="rId19"/>
    <p:sldId id="269" r:id="rId20"/>
    <p:sldId id="272" r:id="rId21"/>
    <p:sldId id="273" r:id="rId22"/>
    <p:sldId id="316" r:id="rId23"/>
    <p:sldId id="306" r:id="rId24"/>
    <p:sldId id="308" r:id="rId25"/>
    <p:sldId id="318" r:id="rId26"/>
    <p:sldId id="307" r:id="rId27"/>
    <p:sldId id="314" r:id="rId28"/>
    <p:sldId id="309" r:id="rId29"/>
    <p:sldId id="310" r:id="rId30"/>
    <p:sldId id="311" r:id="rId31"/>
    <p:sldId id="430" r:id="rId32"/>
    <p:sldId id="258" r:id="rId33"/>
    <p:sldId id="288" r:id="rId34"/>
    <p:sldId id="320" r:id="rId35"/>
    <p:sldId id="431" r:id="rId36"/>
    <p:sldId id="317" r:id="rId37"/>
    <p:sldId id="319" r:id="rId38"/>
    <p:sldId id="323" r:id="rId39"/>
    <p:sldId id="321" r:id="rId40"/>
    <p:sldId id="324" r:id="rId41"/>
    <p:sldId id="325" r:id="rId42"/>
    <p:sldId id="327"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B5C8DB-512F-4EBA-80EF-88DBEED330E4}" type="datetimeFigureOut">
              <a:rPr lang="pt-BR" smtClean="0"/>
              <a:t>12/09/2019</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9DC6F1-79B8-41B4-8464-44CE889E5543}" type="slidenum">
              <a:rPr lang="pt-BR" smtClean="0"/>
              <a:t>‹nº›</a:t>
            </a:fld>
            <a:endParaRPr lang="pt-BR"/>
          </a:p>
        </p:txBody>
      </p:sp>
    </p:spTree>
    <p:extLst>
      <p:ext uri="{BB962C8B-B14F-4D97-AF65-F5344CB8AC3E}">
        <p14:creationId xmlns:p14="http://schemas.microsoft.com/office/powerpoint/2010/main" val="3194560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5E62C2-05FD-49C6-8117-737D22FB5166}" type="slidenum">
              <a:rPr lang="pt-BR" altLang="pt-BR"/>
              <a:pPr/>
              <a:t>3</a:t>
            </a:fld>
            <a:endParaRPr lang="pt-BR" altLang="pt-BR"/>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pt-BR" altLang="pt-BR"/>
          </a:p>
        </p:txBody>
      </p:sp>
    </p:spTree>
    <p:extLst>
      <p:ext uri="{BB962C8B-B14F-4D97-AF65-F5344CB8AC3E}">
        <p14:creationId xmlns:p14="http://schemas.microsoft.com/office/powerpoint/2010/main" val="30252861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5331AE7-5DDD-4AA7-850E-B112408936F2}" type="slidenum">
              <a:rPr lang="pt-BR" altLang="pt-BR"/>
              <a:pPr eaLnBrk="1" hangingPunct="1"/>
              <a:t>26</a:t>
            </a:fld>
            <a:endParaRPr lang="pt-BR" altLang="pt-B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68094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FC4E1992-9FC0-4E71-BDA6-957210AF50A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846A407-AB3D-4613-9DB6-C82EB6E9CB82}" type="slidenum">
              <a:rPr lang="pt-BR" altLang="pt-BR"/>
              <a:pPr eaLnBrk="1" hangingPunct="1"/>
              <a:t>27</a:t>
            </a:fld>
            <a:endParaRPr lang="pt-BR" altLang="pt-BR"/>
          </a:p>
        </p:txBody>
      </p:sp>
      <p:sp>
        <p:nvSpPr>
          <p:cNvPr id="28675" name="Rectangle 2">
            <a:extLst>
              <a:ext uri="{FF2B5EF4-FFF2-40B4-BE49-F238E27FC236}">
                <a16:creationId xmlns:a16="http://schemas.microsoft.com/office/drawing/2014/main" id="{F5D7F72F-578A-4C26-9E03-2B1B0E545654}"/>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36F5C633-00CB-466D-8266-812D3831F4D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84162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B4E65E0-A380-4A5B-87F9-77F39B51A882}" type="slidenum">
              <a:rPr lang="pt-BR" altLang="pt-BR"/>
              <a:pPr eaLnBrk="1" hangingPunct="1"/>
              <a:t>28</a:t>
            </a:fld>
            <a:endParaRPr lang="pt-BR" altLang="pt-B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25826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E6BC4B2-1F3D-4981-B0D4-E0272743EA4B}" type="slidenum">
              <a:rPr lang="pt-BR" altLang="pt-BR"/>
              <a:pPr eaLnBrk="1" hangingPunct="1"/>
              <a:t>29</a:t>
            </a:fld>
            <a:endParaRPr lang="pt-BR" altLang="pt-B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07938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986CA36-0292-4CD9-8FB9-FB01F3349113}" type="slidenum">
              <a:rPr lang="pt-BR" altLang="pt-BR"/>
              <a:pPr eaLnBrk="1" hangingPunct="1"/>
              <a:t>30</a:t>
            </a:fld>
            <a:endParaRPr lang="pt-BR" altLang="pt-B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44715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F7913C3-FE9E-47C2-BE4A-F5A7DE029658}" type="slidenum">
              <a:rPr lang="pt-BR" altLang="pt-BR"/>
              <a:pPr eaLnBrk="1" hangingPunct="1"/>
              <a:t>36</a:t>
            </a:fld>
            <a:endParaRPr lang="pt-BR" altLang="pt-B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61005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6ADA56C9-241C-48B9-8F3B-0DD9AB0E14F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A2FB808-DFC9-4E11-BA62-B9540513BC72}" type="slidenum">
              <a:rPr lang="pt-BR" altLang="pt-BR"/>
              <a:pPr eaLnBrk="1" hangingPunct="1"/>
              <a:t>37</a:t>
            </a:fld>
            <a:endParaRPr lang="pt-BR" altLang="pt-BR"/>
          </a:p>
        </p:txBody>
      </p:sp>
      <p:sp>
        <p:nvSpPr>
          <p:cNvPr id="29699" name="Rectangle 2">
            <a:extLst>
              <a:ext uri="{FF2B5EF4-FFF2-40B4-BE49-F238E27FC236}">
                <a16:creationId xmlns:a16="http://schemas.microsoft.com/office/drawing/2014/main" id="{24D3891F-E598-495A-B11F-AFA531C5524C}"/>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586953A3-A474-44DC-BCBE-F3F198B736F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99719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0933B047-6F30-45C4-A840-F86C2063CBA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E781FCC-893B-4BB3-B23F-7ED87959951C}" type="slidenum">
              <a:rPr lang="pt-BR" altLang="pt-BR"/>
              <a:pPr eaLnBrk="1" hangingPunct="1"/>
              <a:t>41</a:t>
            </a:fld>
            <a:endParaRPr lang="pt-BR" altLang="pt-BR"/>
          </a:p>
        </p:txBody>
      </p:sp>
      <p:sp>
        <p:nvSpPr>
          <p:cNvPr id="35843" name="Rectangle 2">
            <a:extLst>
              <a:ext uri="{FF2B5EF4-FFF2-40B4-BE49-F238E27FC236}">
                <a16:creationId xmlns:a16="http://schemas.microsoft.com/office/drawing/2014/main" id="{A3DA8E56-7598-4F3A-B26E-8C9186090206}"/>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5D7BD5F9-1845-4B5A-9DF3-E6952AD3676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1511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B839A1-2B39-4223-A819-7750767033B4}" type="slidenum">
              <a:rPr lang="pt-BR" altLang="pt-BR"/>
              <a:pPr/>
              <a:t>7</a:t>
            </a:fld>
            <a:endParaRPr lang="pt-BR" altLang="pt-BR"/>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pt-BR" altLang="pt-BR" dirty="0"/>
          </a:p>
        </p:txBody>
      </p:sp>
    </p:spTree>
    <p:extLst>
      <p:ext uri="{BB962C8B-B14F-4D97-AF65-F5344CB8AC3E}">
        <p14:creationId xmlns:p14="http://schemas.microsoft.com/office/powerpoint/2010/main" val="2861425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1F4BA2-FBA9-44C1-8A47-26D17327152E}" type="slidenum">
              <a:rPr lang="pt-BR" altLang="pt-BR"/>
              <a:pPr/>
              <a:t>8</a:t>
            </a:fld>
            <a:endParaRPr lang="pt-BR" altLang="pt-BR"/>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pt-BR" altLang="pt-BR"/>
          </a:p>
        </p:txBody>
      </p:sp>
    </p:spTree>
    <p:extLst>
      <p:ext uri="{BB962C8B-B14F-4D97-AF65-F5344CB8AC3E}">
        <p14:creationId xmlns:p14="http://schemas.microsoft.com/office/powerpoint/2010/main" val="3259005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A22DE7-C230-4F46-965F-1FC4A7313B49}" type="slidenum">
              <a:rPr lang="pt-BR" altLang="pt-BR"/>
              <a:pPr/>
              <a:t>9</a:t>
            </a:fld>
            <a:endParaRPr lang="pt-BR" altLang="pt-BR"/>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pt-BR" altLang="pt-BR"/>
          </a:p>
        </p:txBody>
      </p:sp>
    </p:spTree>
    <p:extLst>
      <p:ext uri="{BB962C8B-B14F-4D97-AF65-F5344CB8AC3E}">
        <p14:creationId xmlns:p14="http://schemas.microsoft.com/office/powerpoint/2010/main" val="13710214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9CD1722-38F4-41D1-85F0-6A008ACD4F4B}" type="slidenum">
              <a:rPr lang="pt-BR" altLang="pt-BR"/>
              <a:pPr eaLnBrk="1" hangingPunct="1"/>
              <a:t>10</a:t>
            </a:fld>
            <a:endParaRPr lang="pt-BR" altLang="pt-B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0896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84504A-6820-48C2-907F-07DD0A993418}" type="slidenum">
              <a:rPr lang="pt-BR" altLang="pt-BR"/>
              <a:pPr/>
              <a:t>11</a:t>
            </a:fld>
            <a:endParaRPr lang="pt-BR" altLang="pt-B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pt-BR" altLang="pt-BR"/>
          </a:p>
        </p:txBody>
      </p:sp>
    </p:spTree>
    <p:extLst>
      <p:ext uri="{BB962C8B-B14F-4D97-AF65-F5344CB8AC3E}">
        <p14:creationId xmlns:p14="http://schemas.microsoft.com/office/powerpoint/2010/main" val="33214729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Existem outras possibilidades Tipo de poder colonial (D. Landes) – </a:t>
            </a:r>
            <a:r>
              <a:rPr lang="pt-BR" dirty="0" err="1"/>
              <a:t>mercamtilistas</a:t>
            </a:r>
            <a:r>
              <a:rPr lang="pt-BR" baseline="0" dirty="0"/>
              <a:t> (hispânicos) x Inglesas</a:t>
            </a:r>
            <a:endParaRPr lang="pt-BR" dirty="0"/>
          </a:p>
        </p:txBody>
      </p:sp>
      <p:sp>
        <p:nvSpPr>
          <p:cNvPr id="4" name="Espaço Reservado para Número de Slide 3"/>
          <p:cNvSpPr>
            <a:spLocks noGrp="1"/>
          </p:cNvSpPr>
          <p:nvPr>
            <p:ph type="sldNum" sz="quarter" idx="10"/>
          </p:nvPr>
        </p:nvSpPr>
        <p:spPr/>
        <p:txBody>
          <a:bodyPr/>
          <a:lstStyle/>
          <a:p>
            <a:fld id="{3504EADB-0D68-46C1-8C70-7EB1ADB1F91A}" type="slidenum">
              <a:rPr lang="pt-BR" smtClean="0"/>
              <a:t>12</a:t>
            </a:fld>
            <a:endParaRPr lang="pt-BR"/>
          </a:p>
        </p:txBody>
      </p:sp>
    </p:spTree>
    <p:extLst>
      <p:ext uri="{BB962C8B-B14F-4D97-AF65-F5344CB8AC3E}">
        <p14:creationId xmlns:p14="http://schemas.microsoft.com/office/powerpoint/2010/main" val="35091688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0AE115A-E43F-4AE3-B6E0-32C8EDA67C0A}" type="slidenum">
              <a:rPr lang="pt-BR" altLang="pt-BR"/>
              <a:pPr eaLnBrk="1" hangingPunct="1"/>
              <a:t>24</a:t>
            </a:fld>
            <a:endParaRPr lang="pt-BR" altLang="pt-B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64451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AE607B7E-42F3-449F-9361-2685933C4B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813D619-53B9-437F-9A88-2AE29A6536F2}" type="slidenum">
              <a:rPr lang="pt-BR" altLang="pt-BR"/>
              <a:pPr eaLnBrk="1" hangingPunct="1"/>
              <a:t>25</a:t>
            </a:fld>
            <a:endParaRPr lang="pt-BR" altLang="pt-BR"/>
          </a:p>
        </p:txBody>
      </p:sp>
      <p:sp>
        <p:nvSpPr>
          <p:cNvPr id="27651" name="Rectangle 2">
            <a:extLst>
              <a:ext uri="{FF2B5EF4-FFF2-40B4-BE49-F238E27FC236}">
                <a16:creationId xmlns:a16="http://schemas.microsoft.com/office/drawing/2014/main" id="{1ABEA7FE-176F-4D83-8988-12E2928AE9F6}"/>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38A004C4-5249-40E6-AF8E-53C99327B69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8375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pt-BR"/>
              <a:t>Clique para editar o título Mestre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9/12/2019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‹nº›</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9/12/2019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9/12/2019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ítulo e tabela">
    <p:spTree>
      <p:nvGrpSpPr>
        <p:cNvPr id="1" name=""/>
        <p:cNvGrpSpPr/>
        <p:nvPr/>
      </p:nvGrpSpPr>
      <p:grpSpPr>
        <a:xfrm>
          <a:off x="0" y="0"/>
          <a:ext cx="0" cy="0"/>
          <a:chOff x="0" y="0"/>
          <a:chExt cx="0" cy="0"/>
        </a:xfrm>
      </p:grpSpPr>
      <p:sp>
        <p:nvSpPr>
          <p:cNvPr id="2" name="Título 1"/>
          <p:cNvSpPr>
            <a:spLocks noGrp="1"/>
          </p:cNvSpPr>
          <p:nvPr>
            <p:ph type="title"/>
          </p:nvPr>
        </p:nvSpPr>
        <p:spPr>
          <a:xfrm>
            <a:off x="609600" y="274638"/>
            <a:ext cx="10972800" cy="1143000"/>
          </a:xfrm>
        </p:spPr>
        <p:txBody>
          <a:bodyPr/>
          <a:lstStyle/>
          <a:p>
            <a:r>
              <a:rPr lang="pt-BR"/>
              <a:t>Clique para editar o título mestre</a:t>
            </a:r>
          </a:p>
        </p:txBody>
      </p:sp>
      <p:sp>
        <p:nvSpPr>
          <p:cNvPr id="3" name="Espaço Reservado para Tabela 2"/>
          <p:cNvSpPr>
            <a:spLocks noGrp="1"/>
          </p:cNvSpPr>
          <p:nvPr>
            <p:ph type="tbl" idx="1"/>
          </p:nvPr>
        </p:nvSpPr>
        <p:spPr>
          <a:xfrm>
            <a:off x="609600" y="1600201"/>
            <a:ext cx="10972800" cy="4525963"/>
          </a:xfrm>
        </p:spPr>
        <p:txBody>
          <a:bodyPr/>
          <a:lstStyle/>
          <a:p>
            <a:endParaRPr lang="pt-BR"/>
          </a:p>
        </p:txBody>
      </p:sp>
      <p:sp>
        <p:nvSpPr>
          <p:cNvPr id="4" name="Espaço Reservado para Data 3"/>
          <p:cNvSpPr>
            <a:spLocks noGrp="1"/>
          </p:cNvSpPr>
          <p:nvPr>
            <p:ph type="dt" sz="half" idx="10"/>
          </p:nvPr>
        </p:nvSpPr>
        <p:spPr>
          <a:xfrm>
            <a:off x="609600" y="6245225"/>
            <a:ext cx="2844800" cy="476250"/>
          </a:xfrm>
        </p:spPr>
        <p:txBody>
          <a:bodyPr/>
          <a:lstStyle>
            <a:lvl1pPr>
              <a:defRPr/>
            </a:lvl1pPr>
          </a:lstStyle>
          <a:p>
            <a:endParaRPr lang="pt-BR" altLang="pt-BR"/>
          </a:p>
        </p:txBody>
      </p:sp>
      <p:sp>
        <p:nvSpPr>
          <p:cNvPr id="5" name="Espaço Reservado para Rodapé 4"/>
          <p:cNvSpPr>
            <a:spLocks noGrp="1"/>
          </p:cNvSpPr>
          <p:nvPr>
            <p:ph type="ftr" sz="quarter" idx="11"/>
          </p:nvPr>
        </p:nvSpPr>
        <p:spPr>
          <a:xfrm>
            <a:off x="4165600" y="6245225"/>
            <a:ext cx="3860800" cy="476250"/>
          </a:xfrm>
        </p:spPr>
        <p:txBody>
          <a:bodyPr/>
          <a:lstStyle>
            <a:lvl1pPr>
              <a:defRPr/>
            </a:lvl1pPr>
          </a:lstStyle>
          <a:p>
            <a:endParaRPr lang="pt-BR" altLang="pt-BR"/>
          </a:p>
        </p:txBody>
      </p:sp>
      <p:sp>
        <p:nvSpPr>
          <p:cNvPr id="6" name="Espaço Reservado para Número de Slide 5"/>
          <p:cNvSpPr>
            <a:spLocks noGrp="1"/>
          </p:cNvSpPr>
          <p:nvPr>
            <p:ph type="sldNum" sz="quarter" idx="12"/>
          </p:nvPr>
        </p:nvSpPr>
        <p:spPr>
          <a:xfrm>
            <a:off x="8737600" y="6245225"/>
            <a:ext cx="2844800" cy="476250"/>
          </a:xfrm>
        </p:spPr>
        <p:txBody>
          <a:bodyPr/>
          <a:lstStyle>
            <a:lvl1pPr>
              <a:defRPr/>
            </a:lvl1pPr>
          </a:lstStyle>
          <a:p>
            <a:fld id="{725E2738-B016-486D-A668-A80AC6B2BEDA}" type="slidenum">
              <a:rPr lang="pt-BR" altLang="pt-BR"/>
              <a:pPr/>
              <a:t>‹nº›</a:t>
            </a:fld>
            <a:endParaRPr lang="pt-BR" altLang="pt-BR"/>
          </a:p>
        </p:txBody>
      </p:sp>
    </p:spTree>
    <p:extLst>
      <p:ext uri="{BB962C8B-B14F-4D97-AF65-F5344CB8AC3E}">
        <p14:creationId xmlns:p14="http://schemas.microsoft.com/office/powerpoint/2010/main" val="315036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9/12/2019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7" name="Date Placeholder 6"/>
          <p:cNvSpPr>
            <a:spLocks noGrp="1"/>
          </p:cNvSpPr>
          <p:nvPr>
            <p:ph type="dt" sz="half" idx="10"/>
          </p:nvPr>
        </p:nvSpPr>
        <p:spPr/>
        <p:txBody>
          <a:bodyPr/>
          <a:lstStyle/>
          <a:p>
            <a:fld id="{1160EA64-D806-43AC-9DF2-F8C432F32B4C}" type="datetimeFigureOut">
              <a:rPr lang="en-US" dirty="0"/>
              <a:t>9/12/2019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‹nº›</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9/12/2019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583436" y="3143250"/>
            <a:ext cx="4270248" cy="259677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7" name="Date Placeholder 6"/>
          <p:cNvSpPr>
            <a:spLocks noGrp="1"/>
          </p:cNvSpPr>
          <p:nvPr>
            <p:ph type="dt" sz="half" idx="10"/>
          </p:nvPr>
        </p:nvSpPr>
        <p:spPr/>
        <p:txBody>
          <a:bodyPr/>
          <a:lstStyle/>
          <a:p>
            <a:fld id="{4F7D4976-E339-4826-83B7-FBD03F55ECF8}" type="datetimeFigureOut">
              <a:rPr lang="en-US" dirty="0"/>
              <a:t>9/12/2019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‹nº›</a:t>
            </a:fld>
            <a:endParaRPr lang="en-US" dirty="0"/>
          </a:p>
        </p:txBody>
      </p:sp>
      <p:sp>
        <p:nvSpPr>
          <p:cNvPr id="10" name="Title 9"/>
          <p:cNvSpPr>
            <a:spLocks noGrp="1"/>
          </p:cNvSpPr>
          <p:nvPr>
            <p:ph type="title"/>
          </p:nvPr>
        </p:nvSpPr>
        <p:spPr/>
        <p:txBody>
          <a:bodyPr/>
          <a:lstStyle/>
          <a:p>
            <a:r>
              <a:rPr lang="pt-BR"/>
              <a:t>Clique para editar o título Mestre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9/12/2019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9/12/2019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pt-BR"/>
              <a:t>Clique para editar o título Mestre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9" name="Date Placeholder 8"/>
          <p:cNvSpPr>
            <a:spLocks noGrp="1"/>
          </p:cNvSpPr>
          <p:nvPr>
            <p:ph type="dt" sz="half" idx="10"/>
          </p:nvPr>
        </p:nvSpPr>
        <p:spPr/>
        <p:txBody>
          <a:bodyPr/>
          <a:lstStyle/>
          <a:p>
            <a:fld id="{D1BE4249-C0D0-4B06-8692-E8BB871AF643}" type="datetimeFigureOut">
              <a:rPr lang="en-US" dirty="0"/>
              <a:t>9/12/2019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9/12/2019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9/12/2019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images.google.com.br/imgres?imgurl=http://3.bp.blogspot.com/_z-K27IacBoY/SBDKgmJeO-I/AAAAAAAABvw/AWmmxAQeU3U/s320/art3502img1.jpg&amp;imgrefurl=http://aldeiagriot.blogspot.com/2008/04/estudo-mostram-desempenho-dos-alunos.html&amp;usg=__VYH1NQpzhJ69VXkqBeodkTj9Nd8=&amp;h=229&amp;w=299&amp;sz=6&amp;hl=pt-BR&amp;start=55&amp;sig2=a-iLP5-EX65bAZ0XAZb1gw&amp;um=1&amp;itbs=1&amp;tbnid=v2IG9gt2VZHmcM:&amp;tbnh=89&amp;tbnw=116&amp;prev=/images?q%3Dgrupos%2Betnicos%2Bna%2BAm%C3%A9rica%2Blatina%26start%3D42%26um%3D1%26hl%3Dpt-BR%26lr%3D%26sa%3DN%26ndsp%3D21%26tbs%3Disch:1&amp;ei=4LqGS7mBEJPT8Abp-8GeDw"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E08F9D-102A-4225-92EE-8B45B02DD47E}"/>
              </a:ext>
            </a:extLst>
          </p:cNvPr>
          <p:cNvSpPr>
            <a:spLocks noGrp="1"/>
          </p:cNvSpPr>
          <p:nvPr>
            <p:ph type="ctrTitle"/>
          </p:nvPr>
        </p:nvSpPr>
        <p:spPr/>
        <p:txBody>
          <a:bodyPr/>
          <a:lstStyle/>
          <a:p>
            <a:endParaRPr lang="pt-BR"/>
          </a:p>
        </p:txBody>
      </p:sp>
      <p:sp>
        <p:nvSpPr>
          <p:cNvPr id="3" name="Subtítulo 2">
            <a:extLst>
              <a:ext uri="{FF2B5EF4-FFF2-40B4-BE49-F238E27FC236}">
                <a16:creationId xmlns:a16="http://schemas.microsoft.com/office/drawing/2014/main" id="{718F6A60-274F-45BC-AC11-647B9DF28B0F}"/>
              </a:ext>
            </a:extLst>
          </p:cNvPr>
          <p:cNvSpPr>
            <a:spLocks noGrp="1"/>
          </p:cNvSpPr>
          <p:nvPr>
            <p:ph type="subTitle" idx="1"/>
          </p:nvPr>
        </p:nvSpPr>
        <p:spPr/>
        <p:txBody>
          <a:bodyPr/>
          <a:lstStyle/>
          <a:p>
            <a:endParaRPr lang="pt-BR"/>
          </a:p>
        </p:txBody>
      </p:sp>
    </p:spTree>
    <p:extLst>
      <p:ext uri="{BB962C8B-B14F-4D97-AF65-F5344CB8AC3E}">
        <p14:creationId xmlns:p14="http://schemas.microsoft.com/office/powerpoint/2010/main" val="2285349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a:spLocks noGrp="1" noChangeArrowheads="1"/>
          </p:cNvSpPr>
          <p:nvPr>
            <p:ph type="title"/>
          </p:nvPr>
        </p:nvSpPr>
        <p:spPr>
          <a:xfrm>
            <a:off x="1143000" y="215392"/>
            <a:ext cx="10350500" cy="1740408"/>
          </a:xfrm>
        </p:spPr>
        <p:txBody>
          <a:bodyPr>
            <a:normAutofit/>
          </a:bodyPr>
          <a:lstStyle/>
          <a:p>
            <a:pPr eaLnBrk="1" hangingPunct="1"/>
            <a:r>
              <a:rPr lang="pt-BR" altLang="pt-BR" sz="3800" dirty="0"/>
              <a:t>América Latina: países diferenças étnicas Na independência </a:t>
            </a:r>
          </a:p>
        </p:txBody>
      </p:sp>
      <p:pic>
        <p:nvPicPr>
          <p:cNvPr id="12291"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534715" y="2089913"/>
            <a:ext cx="9567069" cy="4425188"/>
          </a:xfrm>
          <a:noFill/>
        </p:spPr>
      </p:pic>
    </p:spTree>
    <p:extLst>
      <p:ext uri="{BB962C8B-B14F-4D97-AF65-F5344CB8AC3E}">
        <p14:creationId xmlns:p14="http://schemas.microsoft.com/office/powerpoint/2010/main" val="1589431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Grp="1" noChangeArrowheads="1"/>
          </p:cNvSpPr>
          <p:nvPr>
            <p:ph type="title"/>
          </p:nvPr>
        </p:nvSpPr>
        <p:spPr/>
        <p:txBody>
          <a:bodyPr/>
          <a:lstStyle/>
          <a:p>
            <a:r>
              <a:rPr lang="pt-BR" altLang="pt-BR"/>
              <a:t>Combinação de Tipologias</a:t>
            </a:r>
          </a:p>
        </p:txBody>
      </p:sp>
      <p:graphicFrame>
        <p:nvGraphicFramePr>
          <p:cNvPr id="14439" name="Group 103"/>
          <p:cNvGraphicFramePr>
            <a:graphicFrameLocks noGrp="1"/>
          </p:cNvGraphicFramePr>
          <p:nvPr>
            <p:ph type="tbl" idx="1"/>
          </p:nvPr>
        </p:nvGraphicFramePr>
        <p:xfrm>
          <a:off x="1981200" y="1600201"/>
          <a:ext cx="8362950" cy="4525963"/>
        </p:xfrm>
        <a:graphic>
          <a:graphicData uri="http://schemas.openxmlformats.org/drawingml/2006/table">
            <a:tbl>
              <a:tblPr/>
              <a:tblGrid>
                <a:gridCol w="874713">
                  <a:extLst>
                    <a:ext uri="{9D8B030D-6E8A-4147-A177-3AD203B41FA5}">
                      <a16:colId xmlns:a16="http://schemas.microsoft.com/office/drawing/2014/main" val="859080273"/>
                    </a:ext>
                  </a:extLst>
                </a:gridCol>
                <a:gridCol w="1944687">
                  <a:extLst>
                    <a:ext uri="{9D8B030D-6E8A-4147-A177-3AD203B41FA5}">
                      <a16:colId xmlns:a16="http://schemas.microsoft.com/office/drawing/2014/main" val="983580996"/>
                    </a:ext>
                  </a:extLst>
                </a:gridCol>
                <a:gridCol w="1800225">
                  <a:extLst>
                    <a:ext uri="{9D8B030D-6E8A-4147-A177-3AD203B41FA5}">
                      <a16:colId xmlns:a16="http://schemas.microsoft.com/office/drawing/2014/main" val="1128656595"/>
                    </a:ext>
                  </a:extLst>
                </a:gridCol>
                <a:gridCol w="1871663">
                  <a:extLst>
                    <a:ext uri="{9D8B030D-6E8A-4147-A177-3AD203B41FA5}">
                      <a16:colId xmlns:a16="http://schemas.microsoft.com/office/drawing/2014/main" val="3174092740"/>
                    </a:ext>
                  </a:extLst>
                </a:gridCol>
                <a:gridCol w="1871662">
                  <a:extLst>
                    <a:ext uri="{9D8B030D-6E8A-4147-A177-3AD203B41FA5}">
                      <a16:colId xmlns:a16="http://schemas.microsoft.com/office/drawing/2014/main" val="1336552453"/>
                    </a:ext>
                  </a:extLst>
                </a:gridCol>
              </a:tblGrid>
              <a:tr h="904875">
                <a:tc grid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pt-BR" altLang="pt-BR"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pt-BR"/>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altLang="pt-BR" sz="2000" b="0" i="0" u="none" strike="noStrike" cap="none" normalizeH="0" baseline="0">
                          <a:ln>
                            <a:noFill/>
                          </a:ln>
                          <a:solidFill>
                            <a:schemeClr val="tx1"/>
                          </a:solidFill>
                          <a:effectLst/>
                          <a:latin typeface="Arial" panose="020B0604020202020204" pitchFamily="34" charset="0"/>
                        </a:rPr>
                        <a:t>comercial</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altLang="pt-BR" sz="2000" b="0" i="0" u="none" strike="noStrike" cap="none" normalizeH="0" baseline="0">
                          <a:ln>
                            <a:noFill/>
                          </a:ln>
                          <a:solidFill>
                            <a:schemeClr val="tx1"/>
                          </a:solidFill>
                          <a:effectLst/>
                          <a:latin typeface="Arial" panose="020B0604020202020204" pitchFamily="34" charset="0"/>
                        </a:rPr>
                        <a:t>povoamento</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altLang="pt-BR" sz="2000" b="0" i="0" u="none" strike="noStrike" cap="none" normalizeH="0" baseline="0">
                          <a:ln>
                            <a:noFill/>
                          </a:ln>
                          <a:solidFill>
                            <a:schemeClr val="tx1"/>
                          </a:solidFill>
                          <a:effectLst/>
                          <a:latin typeface="Arial" panose="020B0604020202020204" pitchFamily="34" charset="0"/>
                        </a:rPr>
                        <a:t>exploração</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91230697"/>
                  </a:ext>
                </a:extLst>
              </a:tr>
              <a:tr h="904875">
                <a:tc rowSpan="3">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altLang="pt-BR" sz="2400" b="0" i="0" u="none" strike="noStrike" cap="none" normalizeH="0" baseline="0">
                          <a:ln>
                            <a:noFill/>
                          </a:ln>
                          <a:solidFill>
                            <a:schemeClr val="tx1"/>
                          </a:solidFill>
                          <a:effectLst/>
                          <a:latin typeface="Arial" panose="020B0604020202020204" pitchFamily="34" charset="0"/>
                        </a:rPr>
                        <a:t>Enraizamento</a:t>
                      </a:r>
                      <a:r>
                        <a:rPr kumimoji="0" lang="pt-BR" altLang="pt-BR" sz="2000" b="0" i="0" u="none" strike="noStrike" cap="none" normalizeH="0" baseline="0">
                          <a:ln>
                            <a:noFill/>
                          </a:ln>
                          <a:solidFill>
                            <a:schemeClr val="tx1"/>
                          </a:solidFill>
                          <a:effectLst/>
                          <a:latin typeface="Arial" panose="020B0604020202020204" pitchFamily="34" charset="0"/>
                        </a:rPr>
                        <a:t> </a:t>
                      </a:r>
                    </a:p>
                  </a:txBody>
                  <a:tcPr marL="90000" marR="90000" marT="46800" marB="46800" vert="eaVert"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altLang="pt-BR" sz="2000" b="0" i="0" u="none" strike="noStrike" cap="none" normalizeH="0" baseline="0">
                          <a:ln>
                            <a:noFill/>
                          </a:ln>
                          <a:solidFill>
                            <a:schemeClr val="tx1"/>
                          </a:solidFill>
                          <a:effectLst/>
                          <a:latin typeface="Arial" panose="020B0604020202020204" pitchFamily="34" charset="0"/>
                        </a:rPr>
                        <a:t>por substituição</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pt-BR" altLang="pt-BR"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pt-BR" altLang="pt-BR"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pt-BR" altLang="pt-BR"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33682255"/>
                  </a:ext>
                </a:extLst>
              </a:tr>
              <a:tr h="906463">
                <a:tc vMerge="1">
                  <a:txBody>
                    <a:bodyPr/>
                    <a:lstStyle/>
                    <a:p>
                      <a:endParaRPr lang="pt-BR"/>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altLang="pt-BR" sz="2000" b="0" i="0" u="none" strike="noStrike" cap="none" normalizeH="0" baseline="0">
                          <a:ln>
                            <a:noFill/>
                          </a:ln>
                          <a:solidFill>
                            <a:schemeClr val="tx1"/>
                          </a:solidFill>
                          <a:effectLst/>
                          <a:latin typeface="Arial" panose="020B0604020202020204" pitchFamily="34" charset="0"/>
                        </a:rPr>
                        <a:t>por  associação</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pt-BR" altLang="pt-BR"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pt-BR" altLang="pt-BR"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pt-BR" altLang="pt-BR"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92284164"/>
                  </a:ext>
                </a:extLst>
              </a:tr>
              <a:tr h="904875">
                <a:tc vMerge="1">
                  <a:txBody>
                    <a:bodyPr/>
                    <a:lstStyle/>
                    <a:p>
                      <a:endParaRPr lang="pt-BR"/>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altLang="pt-BR" sz="2000" b="0" i="0" u="none" strike="noStrike" cap="none" normalizeH="0" baseline="0">
                          <a:ln>
                            <a:noFill/>
                          </a:ln>
                          <a:solidFill>
                            <a:schemeClr val="tx1"/>
                          </a:solidFill>
                          <a:effectLst/>
                          <a:latin typeface="Arial" panose="020B0604020202020204" pitchFamily="34" charset="0"/>
                        </a:rPr>
                        <a:t>com repovoamento</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pt-BR" altLang="pt-BR"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pt-BR" altLang="pt-BR"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pt-BR" altLang="pt-BR"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77252976"/>
                  </a:ext>
                </a:extLst>
              </a:tr>
              <a:tr h="904875">
                <a:tc grid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altLang="pt-BR" sz="2000" b="0" i="0" u="none" strike="noStrike" cap="none" normalizeH="0" baseline="0">
                          <a:ln>
                            <a:noFill/>
                          </a:ln>
                          <a:solidFill>
                            <a:schemeClr val="tx1"/>
                          </a:solidFill>
                          <a:effectLst/>
                          <a:latin typeface="Arial" panose="020B0604020202020204" pitchFamily="34" charset="0"/>
                        </a:rPr>
                        <a:t>Enquadramento </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pt-BR"/>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pt-BR" altLang="pt-BR"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pt-BR" altLang="pt-BR"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pt-BR" altLang="pt-BR"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86080336"/>
                  </a:ext>
                </a:extLst>
              </a:tr>
            </a:tbl>
          </a:graphicData>
        </a:graphic>
      </p:graphicFrame>
    </p:spTree>
    <p:extLst>
      <p:ext uri="{BB962C8B-B14F-4D97-AF65-F5344CB8AC3E}">
        <p14:creationId xmlns:p14="http://schemas.microsoft.com/office/powerpoint/2010/main" val="3533725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2334006" y="358873"/>
            <a:ext cx="7729728" cy="1188720"/>
          </a:xfrm>
        </p:spPr>
        <p:txBody>
          <a:bodyPr/>
          <a:lstStyle/>
          <a:p>
            <a:r>
              <a:rPr lang="pt-BR" dirty="0"/>
              <a:t>Tipologias de países</a:t>
            </a:r>
          </a:p>
        </p:txBody>
      </p:sp>
      <p:sp>
        <p:nvSpPr>
          <p:cNvPr id="5" name="Espaço Reservado para Texto 4"/>
          <p:cNvSpPr>
            <a:spLocks noGrp="1"/>
          </p:cNvSpPr>
          <p:nvPr>
            <p:ph type="body" idx="1"/>
          </p:nvPr>
        </p:nvSpPr>
        <p:spPr>
          <a:xfrm>
            <a:off x="378383" y="1545386"/>
            <a:ext cx="4270248" cy="1707458"/>
          </a:xfrm>
          <a:solidFill>
            <a:srgbClr val="FFC000"/>
          </a:solidFill>
        </p:spPr>
        <p:txBody>
          <a:bodyPr>
            <a:normAutofit/>
          </a:bodyPr>
          <a:lstStyle/>
          <a:p>
            <a:r>
              <a:rPr lang="pt-BR" u="sng" dirty="0"/>
              <a:t>TAMANHO:</a:t>
            </a:r>
          </a:p>
          <a:p>
            <a:r>
              <a:rPr lang="pt-BR" dirty="0"/>
              <a:t>Grandes, </a:t>
            </a:r>
          </a:p>
          <a:p>
            <a:r>
              <a:rPr lang="pt-BR" dirty="0"/>
              <a:t>Médios, </a:t>
            </a:r>
          </a:p>
          <a:p>
            <a:r>
              <a:rPr lang="pt-BR" dirty="0"/>
              <a:t>Pequenos</a:t>
            </a:r>
          </a:p>
        </p:txBody>
      </p:sp>
      <p:sp>
        <p:nvSpPr>
          <p:cNvPr id="8" name="Espaço Reservado para Texto 7"/>
          <p:cNvSpPr>
            <a:spLocks noGrp="1"/>
          </p:cNvSpPr>
          <p:nvPr>
            <p:ph type="body" sz="quarter" idx="13"/>
          </p:nvPr>
        </p:nvSpPr>
        <p:spPr>
          <a:xfrm>
            <a:off x="7811158" y="1539426"/>
            <a:ext cx="4270248" cy="1729740"/>
          </a:xfrm>
          <a:solidFill>
            <a:srgbClr val="00B0F0"/>
          </a:solidFill>
        </p:spPr>
        <p:txBody>
          <a:bodyPr>
            <a:normAutofit fontScale="92500" lnSpcReduction="20000"/>
          </a:bodyPr>
          <a:lstStyle/>
          <a:p>
            <a:r>
              <a:rPr lang="pt-BR" u="sng" dirty="0">
                <a:solidFill>
                  <a:schemeClr val="tx1"/>
                </a:solidFill>
              </a:rPr>
              <a:t>LINGUA</a:t>
            </a:r>
          </a:p>
          <a:p>
            <a:r>
              <a:rPr lang="pt-BR" dirty="0">
                <a:solidFill>
                  <a:schemeClr val="tx1"/>
                </a:solidFill>
              </a:rPr>
              <a:t>Castelhano</a:t>
            </a:r>
          </a:p>
          <a:p>
            <a:r>
              <a:rPr lang="pt-BR" dirty="0">
                <a:solidFill>
                  <a:schemeClr val="tx1"/>
                </a:solidFill>
              </a:rPr>
              <a:t>Português</a:t>
            </a:r>
          </a:p>
          <a:p>
            <a:r>
              <a:rPr lang="pt-BR" dirty="0" err="1">
                <a:solidFill>
                  <a:schemeClr val="tx1"/>
                </a:solidFill>
              </a:rPr>
              <a:t>Linguas</a:t>
            </a:r>
            <a:r>
              <a:rPr lang="pt-BR" dirty="0">
                <a:solidFill>
                  <a:schemeClr val="tx1"/>
                </a:solidFill>
              </a:rPr>
              <a:t> indígenas </a:t>
            </a:r>
          </a:p>
          <a:p>
            <a:r>
              <a:rPr lang="pt-BR" dirty="0">
                <a:solidFill>
                  <a:schemeClr val="tx1"/>
                </a:solidFill>
              </a:rPr>
              <a:t>(Frances e INGLES)</a:t>
            </a:r>
          </a:p>
        </p:txBody>
      </p:sp>
      <p:sp>
        <p:nvSpPr>
          <p:cNvPr id="9" name="Espaço Reservado para Texto 4"/>
          <p:cNvSpPr txBox="1">
            <a:spLocks/>
          </p:cNvSpPr>
          <p:nvPr/>
        </p:nvSpPr>
        <p:spPr>
          <a:xfrm>
            <a:off x="3960875" y="1514322"/>
            <a:ext cx="4270248" cy="1729740"/>
          </a:xfrm>
          <a:prstGeom prst="rect">
            <a:avLst/>
          </a:prstGeom>
          <a:solidFill>
            <a:srgbClr val="92D050"/>
          </a:solidFill>
        </p:spPr>
        <p:txBody>
          <a:bodyPr vert="horz" lIns="91440" tIns="45720" rIns="91440" bIns="45720" rtlCol="0" anchor="b" anchorCtr="1">
            <a:normAutofit/>
          </a:bodyPr>
          <a:lstStyle>
            <a:lvl1pPr marL="0" indent="0" algn="ctr" defTabSz="914400" rtl="0" eaLnBrk="1" latinLnBrk="0" hangingPunct="1">
              <a:lnSpc>
                <a:spcPct val="100000"/>
              </a:lnSpc>
              <a:spcBef>
                <a:spcPts val="1000"/>
              </a:spcBef>
              <a:buClr>
                <a:schemeClr val="accent2"/>
              </a:buClr>
              <a:buFont typeface="Arial" panose="020B0604020202020204" pitchFamily="34" charset="0"/>
              <a:buNone/>
              <a:defRPr sz="1900" b="0" kern="1200" cap="all" spc="100" baseline="0">
                <a:solidFill>
                  <a:schemeClr val="accent2">
                    <a:lumMod val="75000"/>
                  </a:schemeClr>
                </a:solidFill>
                <a:latin typeface="+mn-lt"/>
                <a:ea typeface="+mn-ea"/>
                <a:cs typeface="+mn-cs"/>
              </a:defRPr>
            </a:lvl1pPr>
            <a:lvl2pPr marL="457200" indent="0" algn="l" defTabSz="914400" rtl="0" eaLnBrk="1" latinLnBrk="0" hangingPunct="1">
              <a:lnSpc>
                <a:spcPct val="100000"/>
              </a:lnSpc>
              <a:spcBef>
                <a:spcPts val="1000"/>
              </a:spcBef>
              <a:buClr>
                <a:schemeClr val="accent2"/>
              </a:buClr>
              <a:buFont typeface="Arial" panose="020B0604020202020204" pitchFamily="34" charset="0"/>
              <a:buNone/>
              <a:defRPr sz="1900" b="1" kern="1200">
                <a:solidFill>
                  <a:schemeClr val="tx1">
                    <a:lumMod val="85000"/>
                    <a:lumOff val="15000"/>
                  </a:schemeClr>
                </a:solidFill>
                <a:latin typeface="+mn-lt"/>
                <a:ea typeface="+mn-ea"/>
                <a:cs typeface="+mn-cs"/>
              </a:defRPr>
            </a:lvl2pPr>
            <a:lvl3pPr marL="914400" indent="0" algn="l" defTabSz="914400" rtl="0" eaLnBrk="1" latinLnBrk="0" hangingPunct="1">
              <a:lnSpc>
                <a:spcPct val="100000"/>
              </a:lnSpc>
              <a:spcBef>
                <a:spcPts val="1000"/>
              </a:spcBef>
              <a:buClr>
                <a:schemeClr val="accent2"/>
              </a:buClr>
              <a:buFont typeface="Arial" panose="020B0604020202020204" pitchFamily="34" charset="0"/>
              <a:buNone/>
              <a:defRPr sz="1800" b="1" kern="1200">
                <a:solidFill>
                  <a:schemeClr val="tx1">
                    <a:lumMod val="85000"/>
                    <a:lumOff val="15000"/>
                  </a:schemeClr>
                </a:solidFill>
                <a:latin typeface="+mn-lt"/>
                <a:ea typeface="+mn-ea"/>
                <a:cs typeface="+mn-cs"/>
              </a:defRPr>
            </a:lvl3pPr>
            <a:lvl4pPr marL="1371600" indent="0" algn="l" defTabSz="914400" rtl="0" eaLnBrk="1" latinLnBrk="0" hangingPunct="1">
              <a:lnSpc>
                <a:spcPct val="100000"/>
              </a:lnSpc>
              <a:spcBef>
                <a:spcPts val="1000"/>
              </a:spcBef>
              <a:buClr>
                <a:schemeClr val="accent2"/>
              </a:buClr>
              <a:buFont typeface="Arial" panose="020B0604020202020204" pitchFamily="34" charset="0"/>
              <a:buNone/>
              <a:defRPr sz="1600" b="1" kern="1200">
                <a:solidFill>
                  <a:schemeClr val="tx1">
                    <a:lumMod val="85000"/>
                    <a:lumOff val="15000"/>
                  </a:schemeClr>
                </a:solidFill>
                <a:latin typeface="+mn-lt"/>
                <a:ea typeface="+mn-ea"/>
                <a:cs typeface="+mn-cs"/>
              </a:defRPr>
            </a:lvl4pPr>
            <a:lvl5pPr marL="1828800" indent="0" algn="l" defTabSz="914400" rtl="0" eaLnBrk="1" latinLnBrk="0" hangingPunct="1">
              <a:lnSpc>
                <a:spcPct val="100000"/>
              </a:lnSpc>
              <a:spcBef>
                <a:spcPts val="1000"/>
              </a:spcBef>
              <a:buClr>
                <a:schemeClr val="accent2"/>
              </a:buClr>
              <a:buFont typeface="Arial" panose="020B0604020202020204" pitchFamily="34" charset="0"/>
              <a:buNone/>
              <a:defRPr sz="1600" b="1" kern="1200">
                <a:solidFill>
                  <a:schemeClr val="tx1">
                    <a:lumMod val="85000"/>
                    <a:lumOff val="15000"/>
                  </a:schemeClr>
                </a:solidFill>
                <a:latin typeface="+mn-lt"/>
                <a:ea typeface="+mn-ea"/>
                <a:cs typeface="+mn-cs"/>
              </a:defRPr>
            </a:lvl5pPr>
            <a:lvl6pPr marL="2286000" indent="0" algn="l" defTabSz="914400" rtl="0" eaLnBrk="1" latinLnBrk="0" hangingPunct="1">
              <a:lnSpc>
                <a:spcPct val="100000"/>
              </a:lnSpc>
              <a:spcBef>
                <a:spcPts val="1000"/>
              </a:spcBef>
              <a:buClr>
                <a:schemeClr val="accent2"/>
              </a:buClr>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100000"/>
              </a:lnSpc>
              <a:spcBef>
                <a:spcPts val="1000"/>
              </a:spcBef>
              <a:buClr>
                <a:schemeClr val="accent2"/>
              </a:buClr>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100000"/>
              </a:lnSpc>
              <a:spcBef>
                <a:spcPts val="1000"/>
              </a:spcBef>
              <a:buClr>
                <a:schemeClr val="accent2"/>
              </a:buClr>
              <a:buFont typeface="Arial" panose="020B0604020202020204" pitchFamily="34" charset="0"/>
              <a:buNone/>
              <a:defRPr sz="1600" b="1" kern="1200" baseline="0">
                <a:solidFill>
                  <a:schemeClr val="tx1"/>
                </a:solidFill>
                <a:latin typeface="+mn-lt"/>
                <a:ea typeface="+mn-ea"/>
                <a:cs typeface="+mn-cs"/>
              </a:defRPr>
            </a:lvl8pPr>
            <a:lvl9pPr marL="3657600" indent="0" algn="l" defTabSz="914400" rtl="0" eaLnBrk="1" latinLnBrk="0" hangingPunct="1">
              <a:lnSpc>
                <a:spcPct val="100000"/>
              </a:lnSpc>
              <a:spcBef>
                <a:spcPts val="1000"/>
              </a:spcBef>
              <a:buClr>
                <a:schemeClr val="accent2"/>
              </a:buClr>
              <a:buFont typeface="Arial" panose="020B0604020202020204" pitchFamily="34" charset="0"/>
              <a:buNone/>
              <a:defRPr sz="1600" b="1" kern="1200" baseline="0">
                <a:solidFill>
                  <a:schemeClr val="tx1"/>
                </a:solidFill>
                <a:latin typeface="+mn-lt"/>
                <a:ea typeface="+mn-ea"/>
                <a:cs typeface="+mn-cs"/>
              </a:defRPr>
            </a:lvl9pPr>
          </a:lstStyle>
          <a:p>
            <a:r>
              <a:rPr lang="pt-BR" u="sng" dirty="0">
                <a:solidFill>
                  <a:schemeClr val="tx1"/>
                </a:solidFill>
              </a:rPr>
              <a:t>ETNIA:</a:t>
            </a:r>
          </a:p>
          <a:p>
            <a:r>
              <a:rPr lang="pt-BR" dirty="0">
                <a:solidFill>
                  <a:schemeClr val="tx1"/>
                </a:solidFill>
              </a:rPr>
              <a:t>INDOAMERICANAS,</a:t>
            </a:r>
          </a:p>
          <a:p>
            <a:r>
              <a:rPr lang="pt-BR" dirty="0">
                <a:solidFill>
                  <a:schemeClr val="tx1"/>
                </a:solidFill>
              </a:rPr>
              <a:t>AFROAMERICANAS,</a:t>
            </a:r>
          </a:p>
          <a:p>
            <a:r>
              <a:rPr lang="pt-BR" dirty="0">
                <a:solidFill>
                  <a:schemeClr val="tx1"/>
                </a:solidFill>
              </a:rPr>
              <a:t>EUROAMERICANAS</a:t>
            </a:r>
          </a:p>
        </p:txBody>
      </p:sp>
      <p:sp>
        <p:nvSpPr>
          <p:cNvPr id="10" name="Espaço Reservado para Texto 4"/>
          <p:cNvSpPr txBox="1">
            <a:spLocks/>
          </p:cNvSpPr>
          <p:nvPr/>
        </p:nvSpPr>
        <p:spPr>
          <a:xfrm>
            <a:off x="5672437" y="3245105"/>
            <a:ext cx="4957464" cy="2596776"/>
          </a:xfrm>
          <a:prstGeom prst="rect">
            <a:avLst/>
          </a:prstGeom>
          <a:solidFill>
            <a:srgbClr val="FF5050"/>
          </a:solidFill>
        </p:spPr>
        <p:txBody>
          <a:bodyPr vert="horz" lIns="91440" tIns="45720" rIns="91440" bIns="45720" rtlCol="0" anchor="b" anchorCtr="1">
            <a:normAutofit lnSpcReduction="10000"/>
          </a:bodyPr>
          <a:lstStyle>
            <a:lvl1pPr marL="0" indent="0" algn="ctr" defTabSz="914400" rtl="0" eaLnBrk="1" latinLnBrk="0" hangingPunct="1">
              <a:lnSpc>
                <a:spcPct val="100000"/>
              </a:lnSpc>
              <a:spcBef>
                <a:spcPts val="1000"/>
              </a:spcBef>
              <a:buClr>
                <a:schemeClr val="accent2"/>
              </a:buClr>
              <a:buFont typeface="Arial" panose="020B0604020202020204" pitchFamily="34" charset="0"/>
              <a:buNone/>
              <a:defRPr sz="1900" b="0" kern="1200" cap="all" spc="100" baseline="0">
                <a:solidFill>
                  <a:schemeClr val="accent2">
                    <a:lumMod val="75000"/>
                  </a:schemeClr>
                </a:solidFill>
                <a:latin typeface="+mn-lt"/>
                <a:ea typeface="+mn-ea"/>
                <a:cs typeface="+mn-cs"/>
              </a:defRPr>
            </a:lvl1pPr>
            <a:lvl2pPr marL="457200" indent="0" algn="l" defTabSz="914400" rtl="0" eaLnBrk="1" latinLnBrk="0" hangingPunct="1">
              <a:lnSpc>
                <a:spcPct val="100000"/>
              </a:lnSpc>
              <a:spcBef>
                <a:spcPts val="1000"/>
              </a:spcBef>
              <a:buClr>
                <a:schemeClr val="accent2"/>
              </a:buClr>
              <a:buFont typeface="Arial" panose="020B0604020202020204" pitchFamily="34" charset="0"/>
              <a:buNone/>
              <a:defRPr sz="1900" b="1" kern="1200">
                <a:solidFill>
                  <a:schemeClr val="tx1">
                    <a:lumMod val="85000"/>
                    <a:lumOff val="15000"/>
                  </a:schemeClr>
                </a:solidFill>
                <a:latin typeface="+mn-lt"/>
                <a:ea typeface="+mn-ea"/>
                <a:cs typeface="+mn-cs"/>
              </a:defRPr>
            </a:lvl2pPr>
            <a:lvl3pPr marL="914400" indent="0" algn="l" defTabSz="914400" rtl="0" eaLnBrk="1" latinLnBrk="0" hangingPunct="1">
              <a:lnSpc>
                <a:spcPct val="100000"/>
              </a:lnSpc>
              <a:spcBef>
                <a:spcPts val="1000"/>
              </a:spcBef>
              <a:buClr>
                <a:schemeClr val="accent2"/>
              </a:buClr>
              <a:buFont typeface="Arial" panose="020B0604020202020204" pitchFamily="34" charset="0"/>
              <a:buNone/>
              <a:defRPr sz="1800" b="1" kern="1200">
                <a:solidFill>
                  <a:schemeClr val="tx1">
                    <a:lumMod val="85000"/>
                    <a:lumOff val="15000"/>
                  </a:schemeClr>
                </a:solidFill>
                <a:latin typeface="+mn-lt"/>
                <a:ea typeface="+mn-ea"/>
                <a:cs typeface="+mn-cs"/>
              </a:defRPr>
            </a:lvl3pPr>
            <a:lvl4pPr marL="1371600" indent="0" algn="l" defTabSz="914400" rtl="0" eaLnBrk="1" latinLnBrk="0" hangingPunct="1">
              <a:lnSpc>
                <a:spcPct val="100000"/>
              </a:lnSpc>
              <a:spcBef>
                <a:spcPts val="1000"/>
              </a:spcBef>
              <a:buClr>
                <a:schemeClr val="accent2"/>
              </a:buClr>
              <a:buFont typeface="Arial" panose="020B0604020202020204" pitchFamily="34" charset="0"/>
              <a:buNone/>
              <a:defRPr sz="1600" b="1" kern="1200">
                <a:solidFill>
                  <a:schemeClr val="tx1">
                    <a:lumMod val="85000"/>
                    <a:lumOff val="15000"/>
                  </a:schemeClr>
                </a:solidFill>
                <a:latin typeface="+mn-lt"/>
                <a:ea typeface="+mn-ea"/>
                <a:cs typeface="+mn-cs"/>
              </a:defRPr>
            </a:lvl4pPr>
            <a:lvl5pPr marL="1828800" indent="0" algn="l" defTabSz="914400" rtl="0" eaLnBrk="1" latinLnBrk="0" hangingPunct="1">
              <a:lnSpc>
                <a:spcPct val="100000"/>
              </a:lnSpc>
              <a:spcBef>
                <a:spcPts val="1000"/>
              </a:spcBef>
              <a:buClr>
                <a:schemeClr val="accent2"/>
              </a:buClr>
              <a:buFont typeface="Arial" panose="020B0604020202020204" pitchFamily="34" charset="0"/>
              <a:buNone/>
              <a:defRPr sz="1600" b="1" kern="1200">
                <a:solidFill>
                  <a:schemeClr val="tx1">
                    <a:lumMod val="85000"/>
                    <a:lumOff val="15000"/>
                  </a:schemeClr>
                </a:solidFill>
                <a:latin typeface="+mn-lt"/>
                <a:ea typeface="+mn-ea"/>
                <a:cs typeface="+mn-cs"/>
              </a:defRPr>
            </a:lvl5pPr>
            <a:lvl6pPr marL="2286000" indent="0" algn="l" defTabSz="914400" rtl="0" eaLnBrk="1" latinLnBrk="0" hangingPunct="1">
              <a:lnSpc>
                <a:spcPct val="100000"/>
              </a:lnSpc>
              <a:spcBef>
                <a:spcPts val="1000"/>
              </a:spcBef>
              <a:buClr>
                <a:schemeClr val="accent2"/>
              </a:buClr>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100000"/>
              </a:lnSpc>
              <a:spcBef>
                <a:spcPts val="1000"/>
              </a:spcBef>
              <a:buClr>
                <a:schemeClr val="accent2"/>
              </a:buClr>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100000"/>
              </a:lnSpc>
              <a:spcBef>
                <a:spcPts val="1000"/>
              </a:spcBef>
              <a:buClr>
                <a:schemeClr val="accent2"/>
              </a:buClr>
              <a:buFont typeface="Arial" panose="020B0604020202020204" pitchFamily="34" charset="0"/>
              <a:buNone/>
              <a:defRPr sz="1600" b="1" kern="1200" baseline="0">
                <a:solidFill>
                  <a:schemeClr val="tx1"/>
                </a:solidFill>
                <a:latin typeface="+mn-lt"/>
                <a:ea typeface="+mn-ea"/>
                <a:cs typeface="+mn-cs"/>
              </a:defRPr>
            </a:lvl8pPr>
            <a:lvl9pPr marL="3657600" indent="0" algn="l" defTabSz="914400" rtl="0" eaLnBrk="1" latinLnBrk="0" hangingPunct="1">
              <a:lnSpc>
                <a:spcPct val="100000"/>
              </a:lnSpc>
              <a:spcBef>
                <a:spcPts val="1000"/>
              </a:spcBef>
              <a:buClr>
                <a:schemeClr val="accent2"/>
              </a:buClr>
              <a:buFont typeface="Arial" panose="020B0604020202020204" pitchFamily="34" charset="0"/>
              <a:buNone/>
              <a:defRPr sz="1600" b="1" kern="1200" baseline="0">
                <a:solidFill>
                  <a:schemeClr val="tx1"/>
                </a:solidFill>
                <a:latin typeface="+mn-lt"/>
                <a:ea typeface="+mn-ea"/>
                <a:cs typeface="+mn-cs"/>
              </a:defRPr>
            </a:lvl9pPr>
          </a:lstStyle>
          <a:p>
            <a:r>
              <a:rPr lang="pt-BR" u="sng" dirty="0">
                <a:solidFill>
                  <a:schemeClr val="tx1"/>
                </a:solidFill>
              </a:rPr>
              <a:t>TIPO de Mercado (Fonte da renda)</a:t>
            </a:r>
          </a:p>
          <a:p>
            <a:r>
              <a:rPr lang="pt-BR" dirty="0">
                <a:solidFill>
                  <a:schemeClr val="tx1"/>
                </a:solidFill>
              </a:rPr>
              <a:t>Economia exportadora</a:t>
            </a:r>
          </a:p>
          <a:p>
            <a:r>
              <a:rPr lang="pt-BR" dirty="0">
                <a:solidFill>
                  <a:schemeClr val="tx1"/>
                </a:solidFill>
              </a:rPr>
              <a:t>Receptora de transferência unilateral</a:t>
            </a:r>
          </a:p>
          <a:p>
            <a:r>
              <a:rPr lang="pt-BR" dirty="0">
                <a:solidFill>
                  <a:schemeClr val="tx1"/>
                </a:solidFill>
              </a:rPr>
              <a:t>Mercado domestico – industrial</a:t>
            </a:r>
          </a:p>
          <a:p>
            <a:r>
              <a:rPr lang="pt-BR" dirty="0">
                <a:solidFill>
                  <a:schemeClr val="tx1"/>
                </a:solidFill>
              </a:rPr>
              <a:t>Economia de subsistência</a:t>
            </a:r>
          </a:p>
        </p:txBody>
      </p:sp>
      <p:sp>
        <p:nvSpPr>
          <p:cNvPr id="7" name="Espaço Reservado para Conteúdo 6"/>
          <p:cNvSpPr>
            <a:spLocks noGrp="1"/>
          </p:cNvSpPr>
          <p:nvPr>
            <p:ph sz="quarter" idx="4"/>
          </p:nvPr>
        </p:nvSpPr>
        <p:spPr>
          <a:xfrm>
            <a:off x="1418953" y="3252837"/>
            <a:ext cx="4253484" cy="2596776"/>
          </a:xfrm>
          <a:solidFill>
            <a:srgbClr val="7030A0"/>
          </a:solidFill>
        </p:spPr>
        <p:txBody>
          <a:bodyPr/>
          <a:lstStyle/>
          <a:p>
            <a:pPr marL="0" indent="0" algn="ctr">
              <a:buNone/>
            </a:pPr>
            <a:r>
              <a:rPr lang="pt-BR" u="sng" dirty="0">
                <a:solidFill>
                  <a:schemeClr val="bg1"/>
                </a:solidFill>
              </a:rPr>
              <a:t>PRODUTO PRIMARIO/EXPORTAÇÃO</a:t>
            </a:r>
          </a:p>
          <a:p>
            <a:pPr marL="0" indent="0" algn="ctr">
              <a:buNone/>
            </a:pPr>
            <a:r>
              <a:rPr lang="pt-BR" dirty="0">
                <a:solidFill>
                  <a:schemeClr val="bg1"/>
                </a:solidFill>
              </a:rPr>
              <a:t>AGRICULTURA TEMPERADA</a:t>
            </a:r>
          </a:p>
          <a:p>
            <a:pPr marL="0" indent="0" algn="ctr">
              <a:buNone/>
            </a:pPr>
            <a:r>
              <a:rPr lang="pt-BR" dirty="0">
                <a:solidFill>
                  <a:schemeClr val="bg1"/>
                </a:solidFill>
              </a:rPr>
              <a:t>AGRICULTURA TROPICAL</a:t>
            </a:r>
          </a:p>
          <a:p>
            <a:pPr marL="0" indent="0" algn="ctr">
              <a:buNone/>
            </a:pPr>
            <a:r>
              <a:rPr lang="pt-BR" dirty="0">
                <a:solidFill>
                  <a:schemeClr val="bg1"/>
                </a:solidFill>
              </a:rPr>
              <a:t>AGRICULTURA DE SUBSISTÊNCIA</a:t>
            </a:r>
          </a:p>
          <a:p>
            <a:pPr marL="0" indent="0" algn="ctr">
              <a:buNone/>
            </a:pPr>
            <a:r>
              <a:rPr lang="pt-BR" dirty="0">
                <a:solidFill>
                  <a:schemeClr val="bg1"/>
                </a:solidFill>
              </a:rPr>
              <a:t>MINERAÇÃO </a:t>
            </a:r>
          </a:p>
          <a:p>
            <a:pPr marL="0" indent="0" algn="ctr">
              <a:buNone/>
            </a:pPr>
            <a:r>
              <a:rPr lang="pt-BR" dirty="0">
                <a:solidFill>
                  <a:schemeClr val="bg1"/>
                </a:solidFill>
              </a:rPr>
              <a:t>HIDRO CARBURETOS </a:t>
            </a:r>
          </a:p>
        </p:txBody>
      </p:sp>
      <p:sp>
        <p:nvSpPr>
          <p:cNvPr id="2" name="Retângulo 1">
            <a:extLst>
              <a:ext uri="{FF2B5EF4-FFF2-40B4-BE49-F238E27FC236}">
                <a16:creationId xmlns:a16="http://schemas.microsoft.com/office/drawing/2014/main" id="{8927B5A0-9A8F-4E1F-8F59-0B42D3F76D57}"/>
              </a:ext>
            </a:extLst>
          </p:cNvPr>
          <p:cNvSpPr/>
          <p:nvPr/>
        </p:nvSpPr>
        <p:spPr>
          <a:xfrm>
            <a:off x="2149177" y="5838139"/>
            <a:ext cx="6958339" cy="830997"/>
          </a:xfrm>
          <a:prstGeom prst="rect">
            <a:avLst/>
          </a:prstGeom>
          <a:solidFill>
            <a:schemeClr val="accent1"/>
          </a:solidFill>
          <a:ln>
            <a:solidFill>
              <a:schemeClr val="accent1">
                <a:lumMod val="60000"/>
                <a:lumOff val="40000"/>
              </a:schemeClr>
            </a:solidFill>
          </a:ln>
        </p:spPr>
        <p:txBody>
          <a:bodyPr wrap="square">
            <a:spAutoFit/>
          </a:bodyPr>
          <a:lstStyle/>
          <a:p>
            <a:pPr algn="ctr"/>
            <a:r>
              <a:rPr lang="pt-BR" sz="2400" dirty="0"/>
              <a:t>Instituições prevalecentes: liberais x mercantilistas </a:t>
            </a:r>
          </a:p>
          <a:p>
            <a:pPr algn="ctr"/>
            <a:r>
              <a:rPr lang="pt-BR" sz="2400" dirty="0"/>
              <a:t>Direitos de propriedade – grau de desigualdade </a:t>
            </a:r>
          </a:p>
        </p:txBody>
      </p:sp>
    </p:spTree>
    <p:extLst>
      <p:ext uri="{BB962C8B-B14F-4D97-AF65-F5344CB8AC3E}">
        <p14:creationId xmlns:p14="http://schemas.microsoft.com/office/powerpoint/2010/main" val="448200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7"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title"/>
          </p:nvPr>
        </p:nvSpPr>
        <p:spPr>
          <a:xfrm>
            <a:off x="2243836" y="304292"/>
            <a:ext cx="7729728" cy="1188720"/>
          </a:xfrm>
        </p:spPr>
        <p:txBody>
          <a:bodyPr>
            <a:normAutofit fontScale="90000"/>
          </a:bodyPr>
          <a:lstStyle/>
          <a:p>
            <a:r>
              <a:rPr lang="pt-BR" dirty="0"/>
              <a:t>Uma tipologia proposta por </a:t>
            </a:r>
            <a:r>
              <a:rPr lang="pt-BR" dirty="0" err="1"/>
              <a:t>Bertola</a:t>
            </a:r>
            <a:r>
              <a:rPr lang="pt-BR" dirty="0"/>
              <a:t> /</a:t>
            </a:r>
            <a:r>
              <a:rPr lang="pt-BR" dirty="0" err="1"/>
              <a:t>Ocampo</a:t>
            </a:r>
            <a:r>
              <a:rPr lang="pt-BR" dirty="0"/>
              <a:t> Para o Inicio do XIX</a:t>
            </a:r>
          </a:p>
        </p:txBody>
      </p:sp>
      <p:sp>
        <p:nvSpPr>
          <p:cNvPr id="8" name="Espaço Reservado para Conteúdo 7"/>
          <p:cNvSpPr>
            <a:spLocks noGrp="1"/>
          </p:cNvSpPr>
          <p:nvPr>
            <p:ph idx="1"/>
          </p:nvPr>
        </p:nvSpPr>
        <p:spPr>
          <a:xfrm>
            <a:off x="863600" y="2095500"/>
            <a:ext cx="10820399" cy="3644527"/>
          </a:xfrm>
        </p:spPr>
        <p:txBody>
          <a:bodyPr>
            <a:noAutofit/>
          </a:bodyPr>
          <a:lstStyle/>
          <a:p>
            <a:r>
              <a:rPr lang="pt-BR" sz="2800" dirty="0"/>
              <a:t>Grupo 1. </a:t>
            </a:r>
          </a:p>
          <a:p>
            <a:pPr lvl="1"/>
            <a:r>
              <a:rPr lang="pt-BR" sz="2400" dirty="0"/>
              <a:t>Países dominados pelo complexo “</a:t>
            </a:r>
            <a:r>
              <a:rPr lang="pt-BR" sz="2400" dirty="0" err="1"/>
              <a:t>hacienda</a:t>
            </a:r>
            <a:r>
              <a:rPr lang="pt-BR" sz="2400" dirty="0"/>
              <a:t>”, comunidades indígenas e mineração em sociedade indo-europeias</a:t>
            </a:r>
          </a:p>
          <a:p>
            <a:r>
              <a:rPr lang="pt-BR" sz="2800" dirty="0"/>
              <a:t>Grupo II.</a:t>
            </a:r>
          </a:p>
          <a:p>
            <a:pPr lvl="1"/>
            <a:r>
              <a:rPr lang="pt-BR" sz="2400" dirty="0"/>
              <a:t>Complexo dominado por fazendas tropicais em sociedades afro-americanas</a:t>
            </a:r>
          </a:p>
          <a:p>
            <a:r>
              <a:rPr lang="pt-BR" sz="2800" dirty="0"/>
              <a:t>Grupo III.</a:t>
            </a:r>
          </a:p>
          <a:p>
            <a:pPr lvl="1"/>
            <a:r>
              <a:rPr lang="pt-BR" sz="2400" dirty="0"/>
              <a:t>Sociedades euro-americanas dedicados a produção agrícola de clima temperado ou à mineração </a:t>
            </a:r>
          </a:p>
          <a:p>
            <a:pPr lvl="1"/>
            <a:endParaRPr lang="pt-BR" sz="2400" dirty="0"/>
          </a:p>
        </p:txBody>
      </p:sp>
    </p:spTree>
    <p:extLst>
      <p:ext uri="{BB962C8B-B14F-4D97-AF65-F5344CB8AC3E}">
        <p14:creationId xmlns:p14="http://schemas.microsoft.com/office/powerpoint/2010/main" val="1850981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39589" y="182813"/>
            <a:ext cx="7729728" cy="718334"/>
          </a:xfrm>
        </p:spPr>
        <p:txBody>
          <a:bodyPr>
            <a:normAutofit fontScale="90000"/>
          </a:bodyPr>
          <a:lstStyle/>
          <a:p>
            <a:r>
              <a:rPr lang="pt-BR" dirty="0" err="1"/>
              <a:t>sokoloff</a:t>
            </a:r>
            <a:endParaRPr lang="pt-BR" dirty="0"/>
          </a:p>
        </p:txBody>
      </p:sp>
      <p:sp>
        <p:nvSpPr>
          <p:cNvPr id="3" name="Espaço Reservado para Conteúdo 2"/>
          <p:cNvSpPr>
            <a:spLocks noGrp="1"/>
          </p:cNvSpPr>
          <p:nvPr>
            <p:ph idx="1"/>
          </p:nvPr>
        </p:nvSpPr>
        <p:spPr>
          <a:xfrm>
            <a:off x="397565" y="1192696"/>
            <a:ext cx="11463131" cy="4547331"/>
          </a:xfrm>
        </p:spPr>
        <p:txBody>
          <a:bodyPr>
            <a:normAutofit/>
          </a:bodyPr>
          <a:lstStyle/>
          <a:p>
            <a:r>
              <a:rPr lang="pt-BR" dirty="0"/>
              <a:t>As economias especializadas na produção de açúcar e outras culturas altamente valorizadas associadas ao uso extensivo de escravos tiveram os maiores rendimentos per capita (incluindo escravos) do novo mundo. </a:t>
            </a:r>
          </a:p>
          <a:p>
            <a:pPr lvl="1"/>
            <a:r>
              <a:rPr lang="pt-BR" dirty="0"/>
              <a:t>A maioria, incluindo Barbados, Cuba e Jamaica, estavam nas Índias Ocidentais, mas algumas (principalmente o Brasil) estavam na América do Sul.</a:t>
            </a:r>
          </a:p>
          <a:p>
            <a:r>
              <a:rPr lang="pt-BR" dirty="0"/>
              <a:t>Eles se especializaram nessas culturas no início de suas histórias, e através do trabalho persistente nas vantagem tecnológica e nos mercados internacionais de escravos, suas economias passaram a ser dominadas por grandes plantações com escravos e suas populações pela prevalência de descentes de escravos africanos (</a:t>
            </a:r>
            <a:r>
              <a:rPr lang="pt-BR" dirty="0" err="1"/>
              <a:t>Dunn</a:t>
            </a:r>
            <a:r>
              <a:rPr lang="pt-BR" dirty="0"/>
              <a:t>, 1972; Sheridan, 1974; Moreno </a:t>
            </a:r>
            <a:r>
              <a:rPr lang="pt-BR" dirty="0" err="1"/>
              <a:t>Fraginals</a:t>
            </a:r>
            <a:r>
              <a:rPr lang="pt-BR" dirty="0"/>
              <a:t>, 1976; Schwartz, 1985; Cavaleiro, 1990). </a:t>
            </a:r>
          </a:p>
          <a:p>
            <a:r>
              <a:rPr lang="pt-BR" dirty="0"/>
              <a:t>A grande eficiência das grandes plantações assim como o fato da maior parte da população ser de escravos, tornaram a distribuições da riqueza e do capital humano extremamente desiguais.</a:t>
            </a:r>
          </a:p>
          <a:p>
            <a:pPr lvl="1"/>
            <a:r>
              <a:rPr lang="pt-BR" dirty="0"/>
              <a:t> Mesmo entre a população livre, houve maior desigualdade em tais economias do que naqueles da américa do norte</a:t>
            </a:r>
          </a:p>
        </p:txBody>
      </p:sp>
    </p:spTree>
    <p:extLst>
      <p:ext uri="{BB962C8B-B14F-4D97-AF65-F5344CB8AC3E}">
        <p14:creationId xmlns:p14="http://schemas.microsoft.com/office/powerpoint/2010/main" val="2930044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a:t>sokoloff</a:t>
            </a:r>
            <a:endParaRPr lang="pt-BR" dirty="0"/>
          </a:p>
        </p:txBody>
      </p:sp>
      <p:sp>
        <p:nvSpPr>
          <p:cNvPr id="3" name="Espaço Reservado para Conteúdo 2"/>
          <p:cNvSpPr>
            <a:spLocks noGrp="1"/>
          </p:cNvSpPr>
          <p:nvPr>
            <p:ph idx="1"/>
          </p:nvPr>
        </p:nvSpPr>
        <p:spPr>
          <a:xfrm>
            <a:off x="225287" y="2332383"/>
            <a:ext cx="11542643" cy="4320208"/>
          </a:xfrm>
        </p:spPr>
        <p:txBody>
          <a:bodyPr>
            <a:normAutofit/>
          </a:bodyPr>
          <a:lstStyle/>
          <a:p>
            <a:r>
              <a:rPr lang="pt-BR" dirty="0"/>
              <a:t>Embora a base para a predominância de uma classe composta pela elite branca em tais colônias pode ter sido as enormes vantagens na produção de açúcar disponíveis para aqueles capazes de montar esta grande empresa de escravos.</a:t>
            </a:r>
          </a:p>
          <a:p>
            <a:r>
              <a:rPr lang="pt-BR" dirty="0"/>
              <a:t>o sucesso e a estabilidade de longo prazo dos membros desta elite também foram facilitados</a:t>
            </a:r>
          </a:p>
          <a:p>
            <a:pPr lvl="1"/>
            <a:r>
              <a:rPr lang="pt-BR" dirty="0"/>
              <a:t>Pelas disparidades extremas no capital humano entre negros e brancos (antes e depois da emancipação), </a:t>
            </a:r>
          </a:p>
          <a:p>
            <a:pPr lvl="1"/>
            <a:r>
              <a:rPr lang="pt-BR" dirty="0"/>
              <a:t>Pela sua influência política desproporcionada. </a:t>
            </a:r>
          </a:p>
          <a:p>
            <a:r>
              <a:rPr lang="pt-BR" dirty="0"/>
              <a:t>Juntamente com a desigualdade intrínseca  legalmente codificado na instituição da escravidão a maior desigualdade na riqueza contribuiu para a evolução das instituições que protegeram os privilégios das elites e oportunidades restritas para a grande massa da população para participar plenamente na economia comercial, mesmo após a abolição da escravidão.</a:t>
            </a:r>
          </a:p>
        </p:txBody>
      </p:sp>
    </p:spTree>
    <p:extLst>
      <p:ext uri="{BB962C8B-B14F-4D97-AF65-F5344CB8AC3E}">
        <p14:creationId xmlns:p14="http://schemas.microsoft.com/office/powerpoint/2010/main" val="3678092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43840" y="536448"/>
            <a:ext cx="11679936" cy="6193535"/>
          </a:xfrm>
        </p:spPr>
        <p:txBody>
          <a:bodyPr>
            <a:normAutofit fontScale="92500" lnSpcReduction="20000"/>
          </a:bodyPr>
          <a:lstStyle/>
          <a:p>
            <a:r>
              <a:rPr lang="pt-BR" dirty="0"/>
              <a:t>A importância de doações de fatores também é evidente para a segunda categoria de colônias do novo mundo que pode ser pensado como a América espanhola, embora também incluiu algumas ilhas no Caribe. </a:t>
            </a:r>
          </a:p>
          <a:p>
            <a:r>
              <a:rPr lang="pt-BR" dirty="0"/>
              <a:t>Por razões diferentes, a América espanhola era como as colônias especializadas na produção de culturas como o açúcar, ou seja a produção de uma estrutura econômica em que a riqueza, o capital humano e o poder político foram distribuídos de forma muito desigual, e onde as elites foram extraídas de um grupo relativamente pequeno de descendentes europeus e etnicamente distinto da população vigente (</a:t>
            </a:r>
            <a:r>
              <a:rPr lang="pt-BR" dirty="0" err="1"/>
              <a:t>Lockhart</a:t>
            </a:r>
            <a:r>
              <a:rPr lang="pt-BR" dirty="0"/>
              <a:t> e Schwartz, 1983; Chevalier, 1963; Van Young, 1983; Lockhart,1994; </a:t>
            </a:r>
            <a:r>
              <a:rPr lang="pt-BR" dirty="0" err="1"/>
              <a:t>Jacobsen</a:t>
            </a:r>
            <a:r>
              <a:rPr lang="pt-BR" dirty="0"/>
              <a:t>, 1993).</a:t>
            </a:r>
          </a:p>
          <a:p>
            <a:pPr lvl="1"/>
            <a:r>
              <a:rPr lang="pt-BR" dirty="0"/>
              <a:t>A Espanha concentrou sua atenção e projetou suas políticas do novo mundo em torno de colônias como México e Peru, cujas dotações de fatores eram caracterizadas pela abundancia de recursos minerais e por um número substancial de nativos sobreviventes ao contato com o Colonizadores europeus. </a:t>
            </a:r>
          </a:p>
          <a:p>
            <a:pPr lvl="1"/>
            <a:r>
              <a:rPr lang="pt-BR" dirty="0"/>
              <a:t>As autoridades espanholas, construindo novas instituições sobre organizações sociais oriundas do período </a:t>
            </a:r>
            <a:r>
              <a:rPr lang="pt-BR" dirty="0" err="1"/>
              <a:t>pre</a:t>
            </a:r>
            <a:r>
              <a:rPr lang="pt-BR" dirty="0"/>
              <a:t>-conquista - por meio das quais as elites indígenas extraíram o tributo da população em geral – distribuíam para um grupo privilegiado concessões enormes da terra e de recursos minerais a serem explorados e, frequentemente, incluindo nesta posse este fluxo de renda oriundo do trabalho nativo residente na vizinhança.</a:t>
            </a:r>
          </a:p>
          <a:p>
            <a:r>
              <a:rPr lang="pt-BR" dirty="0"/>
              <a:t>Embora os processos não sejam bem compreendidos, é evidente que a agricultura em grande escala permaneceu dominante na América espanhola - especialmente em locais com ligações com grandes mercados - e que a distribuição da riqueza permaneceu altamente desigual ao longo do tempo. </a:t>
            </a:r>
          </a:p>
          <a:p>
            <a:pPr lvl="1"/>
            <a:r>
              <a:rPr lang="pt-BR" dirty="0"/>
              <a:t>Famílias destas elites geralmente atuaram como representantes locais do governo espanhol durante o período colonial e mantiveram seu status por muito tempo após a independência. </a:t>
            </a:r>
          </a:p>
          <a:p>
            <a:pPr lvl="1"/>
            <a:r>
              <a:rPr lang="pt-BR" dirty="0"/>
              <a:t>políticas restritivas de imigração aplicadas pela Espanha para suas colônias, e por leis em toda a América espanhola exigindo que um cidadão (um status que implica o direito de voto e outros privilégios) possuísse uma quantidade substancial de terras (qualificações que foram modificadas em Constituições pós-independência para exigir alfabetização e uma posição econômica especificada).</a:t>
            </a:r>
          </a:p>
          <a:p>
            <a:pPr lvl="1"/>
            <a:r>
              <a:rPr lang="pt-BR" dirty="0"/>
              <a:t>Em 1800, menos de 20 % da população em colônias espanholas tais como México, Peru, e o Chile era composta por brancos; </a:t>
            </a:r>
          </a:p>
          <a:p>
            <a:pPr lvl="1"/>
            <a:r>
              <a:rPr lang="pt-BR" dirty="0"/>
              <a:t>Só com os influxos da Europa no final do século XIX que os países da América Latina, como Argentina e Chile, alcançariam o caráter predominantemente Europeu que eles têm hoje (</a:t>
            </a:r>
            <a:r>
              <a:rPr lang="pt-BR" dirty="0" err="1"/>
              <a:t>Engerman</a:t>
            </a:r>
            <a:r>
              <a:rPr lang="pt-BR" dirty="0"/>
              <a:t> </a:t>
            </a:r>
            <a:r>
              <a:rPr lang="pt-BR" dirty="0" err="1"/>
              <a:t>and</a:t>
            </a:r>
            <a:r>
              <a:rPr lang="pt-BR" dirty="0"/>
              <a:t> </a:t>
            </a:r>
            <a:r>
              <a:rPr lang="pt-BR" dirty="0" err="1"/>
              <a:t>Sokoloff</a:t>
            </a:r>
            <a:r>
              <a:rPr lang="pt-BR" dirty="0"/>
              <a:t>, 1997)</a:t>
            </a:r>
          </a:p>
        </p:txBody>
      </p:sp>
    </p:spTree>
    <p:extLst>
      <p:ext uri="{BB962C8B-B14F-4D97-AF65-F5344CB8AC3E}">
        <p14:creationId xmlns:p14="http://schemas.microsoft.com/office/powerpoint/2010/main" val="34169727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As colônias de terceiro tipo </a:t>
            </a:r>
          </a:p>
        </p:txBody>
      </p:sp>
      <p:sp>
        <p:nvSpPr>
          <p:cNvPr id="3" name="Espaço Reservado para Conteúdo 2"/>
          <p:cNvSpPr>
            <a:spLocks noGrp="1"/>
          </p:cNvSpPr>
          <p:nvPr>
            <p:ph idx="1"/>
          </p:nvPr>
        </p:nvSpPr>
        <p:spPr>
          <a:xfrm>
            <a:off x="569843" y="2638044"/>
            <a:ext cx="11277600" cy="4219956"/>
          </a:xfrm>
        </p:spPr>
        <p:txBody>
          <a:bodyPr>
            <a:normAutofit fontScale="85000" lnSpcReduction="20000"/>
          </a:bodyPr>
          <a:lstStyle/>
          <a:p>
            <a:r>
              <a:rPr lang="pt-BR" dirty="0"/>
              <a:t>A categoria final de colônias do mundo novo era aquelas situadas na parte do norte do continente norte-americano.</a:t>
            </a:r>
          </a:p>
          <a:p>
            <a:r>
              <a:rPr lang="pt-BR" dirty="0"/>
              <a:t>Essas economias não foram dotadas</a:t>
            </a:r>
          </a:p>
          <a:p>
            <a:pPr lvl="1"/>
            <a:r>
              <a:rPr lang="pt-BR" dirty="0"/>
              <a:t>de populações substanciais de nativos capazes de prover mão de obra, </a:t>
            </a:r>
          </a:p>
          <a:p>
            <a:pPr lvl="1"/>
            <a:r>
              <a:rPr lang="pt-BR" dirty="0"/>
              <a:t>nem com climas e solos que lhes proporcionaram uma vantagem comparativa na produção de culturas caracterizadas por grandes economias de uso do trabalho escravo. </a:t>
            </a:r>
          </a:p>
          <a:p>
            <a:r>
              <a:rPr lang="pt-BR" dirty="0"/>
              <a:t>Por estas razões, o seu desenvolvimento, baseou-se em trabalhadores de ascendência europeia que tinham níveis relativamente elevados e semelhantes de capital humano. Comparado a uma das outras duas categorias de colônias do novo mundo, esta classe tinha populações bastante homogêneas.</a:t>
            </a:r>
          </a:p>
          <a:p>
            <a:r>
              <a:rPr lang="pt-BR" dirty="0"/>
              <a:t>As distribuições correspondentemente iguais de riqueza também foram incentivadas pelas vantagens limitadas aos grandes produtores na produção de grãos e feno predominantes nestas regiões.</a:t>
            </a:r>
          </a:p>
          <a:p>
            <a:r>
              <a:rPr lang="pt-BR" dirty="0"/>
              <a:t> Com terras abundantes e baixos requisitos de capital, a grande maioria dos homens adultos foram capazes de operar como proprietários independentes. </a:t>
            </a:r>
          </a:p>
          <a:p>
            <a:r>
              <a:rPr lang="pt-BR" dirty="0"/>
              <a:t>As condições eram um pouco diferentes nas colônias do Sul, onde as colheitas tais como o tabaco e o arroz exibiram algumas economias limitadas da escala; algodão, que foi cultivado predominantemente em grandes plantações de escravos, não era uma cultura quantitativamente importante até o século XIX. Mas mesmo aqui, o tamanho das plantações de escravos, bem como o grau de desigualdade nessas colônias, foram bastante modestos pelos padrões do Brasil ou das Ilhas açucareiras do Caribe.</a:t>
            </a:r>
          </a:p>
        </p:txBody>
      </p:sp>
    </p:spTree>
    <p:extLst>
      <p:ext uri="{BB962C8B-B14F-4D97-AF65-F5344CB8AC3E}">
        <p14:creationId xmlns:p14="http://schemas.microsoft.com/office/powerpoint/2010/main" val="2168601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62C083-B817-4D01-AD58-71E4E7B37438}"/>
              </a:ext>
            </a:extLst>
          </p:cNvPr>
          <p:cNvSpPr>
            <a:spLocks noGrp="1"/>
          </p:cNvSpPr>
          <p:nvPr>
            <p:ph type="title"/>
          </p:nvPr>
        </p:nvSpPr>
        <p:spPr>
          <a:xfrm>
            <a:off x="212035" y="463826"/>
            <a:ext cx="11794435" cy="901148"/>
          </a:xfrm>
        </p:spPr>
        <p:txBody>
          <a:bodyPr>
            <a:normAutofit fontScale="90000"/>
          </a:bodyPr>
          <a:lstStyle/>
          <a:p>
            <a:r>
              <a:rPr lang="pt-BR" dirty="0"/>
              <a:t>A tese – controversa - principal na passagem do mundo colonial para as independências </a:t>
            </a:r>
          </a:p>
        </p:txBody>
      </p:sp>
      <p:sp>
        <p:nvSpPr>
          <p:cNvPr id="3" name="Espaço Reservado para Conteúdo 2">
            <a:extLst>
              <a:ext uri="{FF2B5EF4-FFF2-40B4-BE49-F238E27FC236}">
                <a16:creationId xmlns:a16="http://schemas.microsoft.com/office/drawing/2014/main" id="{5D2BA936-1001-4BFA-ACF8-B77F19E00FB1}"/>
              </a:ext>
            </a:extLst>
          </p:cNvPr>
          <p:cNvSpPr>
            <a:spLocks noGrp="1"/>
          </p:cNvSpPr>
          <p:nvPr>
            <p:ph idx="1"/>
          </p:nvPr>
        </p:nvSpPr>
        <p:spPr>
          <a:xfrm>
            <a:off x="212035" y="1524000"/>
            <a:ext cx="11410121" cy="5062330"/>
          </a:xfrm>
        </p:spPr>
        <p:txBody>
          <a:bodyPr>
            <a:normAutofit fontScale="92500" lnSpcReduction="20000"/>
          </a:bodyPr>
          <a:lstStyle/>
          <a:p>
            <a:pPr lvl="1"/>
            <a:r>
              <a:rPr lang="pt-BR" sz="2400" dirty="0"/>
              <a:t>Especificamente, naquelas sociedades que começaram com extrema desigualdade, as elites puderam estabelecer um quadro jurídico que mantivesse o poder político desproporcionalmente distribuído, e usasse essa maior influência para estabelecer regras, leis e outras políticas que favorecessem membros da elite em relação aos não-membros, contribuindo para a persistência ao longo do tempo do alto grau de desigualdade </a:t>
            </a:r>
            <a:r>
              <a:rPr lang="en-US" sz="2400" dirty="0"/>
              <a:t>(</a:t>
            </a:r>
            <a:r>
              <a:rPr lang="en-US" sz="2400" dirty="0" err="1"/>
              <a:t>Kousser</a:t>
            </a:r>
            <a:r>
              <a:rPr lang="en-US" sz="2400" dirty="0"/>
              <a:t>, 1974; Acemoglu and Robinson, 2000). </a:t>
            </a:r>
          </a:p>
          <a:p>
            <a:pPr lvl="1"/>
            <a:r>
              <a:rPr lang="pt-BR" sz="2400" dirty="0"/>
              <a:t>Em sociedades que começaram com maior igualdade ou homogeneidade entre a população, no entanto, os esforços das elites para institucionalizar uma distribuição desigual do poder político foram relativamente mal sucedidos, e as regras, leis e outras políticas governamentais que vieram a ser adotados, tenderam a proporcionar mais igualdade de tratamento e oportunidades para os membros da população.</a:t>
            </a:r>
          </a:p>
          <a:p>
            <a:pPr lvl="1"/>
            <a:r>
              <a:rPr lang="pt-BR" sz="2200" dirty="0"/>
              <a:t>Em geral as sociedades do novo mundo, com maior desigualdade tendem a adotar políticas mais seletivas na oferta de oportunidades </a:t>
            </a:r>
            <a:r>
              <a:rPr lang="en-US" sz="2200" dirty="0"/>
              <a:t>(</a:t>
            </a:r>
            <a:r>
              <a:rPr lang="en-US" sz="2200" dirty="0" err="1"/>
              <a:t>Engerman</a:t>
            </a:r>
            <a:r>
              <a:rPr lang="en-US" sz="2200" dirty="0"/>
              <a:t> and Sokoloff, 1997; </a:t>
            </a:r>
            <a:r>
              <a:rPr lang="en-US" sz="2200" dirty="0" err="1"/>
              <a:t>Engerman</a:t>
            </a:r>
            <a:r>
              <a:rPr lang="en-US" sz="2200" dirty="0"/>
              <a:t>, Haber and Sokoloff, 2000; Haber, 1991). M</a:t>
            </a:r>
            <a:r>
              <a:rPr lang="pt-BR" sz="2200" dirty="0" err="1"/>
              <a:t>embros</a:t>
            </a:r>
            <a:r>
              <a:rPr lang="pt-BR" sz="2200" dirty="0"/>
              <a:t> de elites ricas buscam manter (e ampliar) suas posições privilegiadas, mas estas sociedades eram relativamente extremas no grau em que suas instituições favoreceram as elites. Além disso, este contraste entre as sociedades do novo mundo no que diz respeito às diferenças na amplitude das respectivas populações com acesso efetivo a oportunidades de avanço económico e social parece muito mais sistemática do que foi geralmente reconhecido.</a:t>
            </a:r>
          </a:p>
          <a:p>
            <a:pPr lvl="1"/>
            <a:endParaRPr lang="pt-BR" sz="2400" dirty="0"/>
          </a:p>
          <a:p>
            <a:endParaRPr lang="pt-BR" dirty="0"/>
          </a:p>
        </p:txBody>
      </p:sp>
    </p:spTree>
    <p:extLst>
      <p:ext uri="{BB962C8B-B14F-4D97-AF65-F5344CB8AC3E}">
        <p14:creationId xmlns:p14="http://schemas.microsoft.com/office/powerpoint/2010/main" val="38985881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46823" y="328588"/>
            <a:ext cx="7729728" cy="1188720"/>
          </a:xfrm>
        </p:spPr>
        <p:txBody>
          <a:bodyPr/>
          <a:lstStyle/>
          <a:p>
            <a:r>
              <a:rPr lang="pt-BR" dirty="0"/>
              <a:t>O </a:t>
            </a:r>
            <a:r>
              <a:rPr lang="pt-BR" dirty="0" err="1"/>
              <a:t>pos</a:t>
            </a:r>
            <a:r>
              <a:rPr lang="pt-BR" dirty="0"/>
              <a:t> independência e a politica de terras </a:t>
            </a:r>
          </a:p>
        </p:txBody>
      </p:sp>
      <p:sp>
        <p:nvSpPr>
          <p:cNvPr id="3" name="Espaço Reservado para Conteúdo 2"/>
          <p:cNvSpPr>
            <a:spLocks noGrp="1"/>
          </p:cNvSpPr>
          <p:nvPr>
            <p:ph idx="1"/>
          </p:nvPr>
        </p:nvSpPr>
        <p:spPr>
          <a:xfrm>
            <a:off x="331304" y="2345636"/>
            <a:ext cx="11582400" cy="4333460"/>
          </a:xfrm>
        </p:spPr>
        <p:txBody>
          <a:bodyPr>
            <a:normAutofit fontScale="92500" lnSpcReduction="10000"/>
          </a:bodyPr>
          <a:lstStyle/>
          <a:p>
            <a:r>
              <a:rPr lang="pt-BR" dirty="0"/>
              <a:t>A política de terras fornece uma ilustração de como as instituições podem ter promovido a persistência na extensão da desigualdade nas economias do novo mundo ao longo do tempo. </a:t>
            </a:r>
          </a:p>
          <a:p>
            <a:pPr lvl="1"/>
            <a:r>
              <a:rPr lang="pt-BR" dirty="0"/>
              <a:t>Desde que os governos de cada colônia ou nação foram considerados como os proprietários das terras públicas, eles estabelecem as políticas que influenciaram o ritmo dos assentamentos, bem como a distribuição da riqueza, controlando a sua disponibilidade, estabelecendo preços, estabelecendo os mínimo ou máximos dos lotes, e projetando os sistemas fiscais</a:t>
            </a:r>
          </a:p>
          <a:p>
            <a:r>
              <a:rPr lang="pt-BR" dirty="0"/>
              <a:t>América espanhola - padrão altamente concentrado de propriedade da terra produzida e perpetuada pelas politicas de terras </a:t>
            </a:r>
          </a:p>
          <a:p>
            <a:pPr lvl="1"/>
            <a:r>
              <a:rPr lang="pt-BR" dirty="0"/>
              <a:t>Nos Estados Unidos, onde nunca houve grandes obstáculos à aquisição de terras, os termos de aquisição de terras tornaram-se ainda mais fáceis ao longo do século XIX.</a:t>
            </a:r>
          </a:p>
          <a:p>
            <a:pPr lvl="1"/>
            <a:r>
              <a:rPr lang="pt-BR" dirty="0"/>
              <a:t>Mudanças semelhantes foram procuradas em meados do século XIX, tanto na Argentina quanto no Brasil, como um meio de incentivar a imigração, mas essas etapas foram menos bem-sucedidas do que nos Estados Unidos e no Canadá em conseguir terras para pequenos detentores. </a:t>
            </a:r>
          </a:p>
          <a:p>
            <a:pPr lvl="1"/>
            <a:r>
              <a:rPr lang="pt-BR" dirty="0"/>
              <a:t>As principais culturas produzidas na expansão dos Estados Unidos e Canadá foram grãos, o que permitiu que as fazendas relativamente pequenas, dada a tecnologia daqueles tempos e pode ajudar a explicar por que tal política de terras foi implementado e foi eficaz. </a:t>
            </a:r>
          </a:p>
          <a:p>
            <a:pPr lvl="1"/>
            <a:r>
              <a:rPr lang="pt-BR" dirty="0"/>
              <a:t>Mas, como o exemplo da Argentina indica, a produção em pequena escala de trigo era possível, mesmo com a propriedade da terra em unidades de grande porte, mantendo um maior grau de desigualdade global na riqueza e no poder politico</a:t>
            </a:r>
          </a:p>
          <a:p>
            <a:pPr lvl="1"/>
            <a:endParaRPr lang="pt-BR" dirty="0"/>
          </a:p>
        </p:txBody>
      </p:sp>
    </p:spTree>
    <p:extLst>
      <p:ext uri="{BB962C8B-B14F-4D97-AF65-F5344CB8AC3E}">
        <p14:creationId xmlns:p14="http://schemas.microsoft.com/office/powerpoint/2010/main" val="3216265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Texto 4"/>
          <p:cNvSpPr>
            <a:spLocks noGrp="1"/>
          </p:cNvSpPr>
          <p:nvPr>
            <p:ph type="body" idx="1"/>
          </p:nvPr>
        </p:nvSpPr>
        <p:spPr>
          <a:xfrm>
            <a:off x="304801" y="217787"/>
            <a:ext cx="11741426" cy="4009656"/>
          </a:xfrm>
          <a:solidFill>
            <a:schemeClr val="bg2"/>
          </a:solidFill>
        </p:spPr>
        <p:txBody>
          <a:bodyPr>
            <a:normAutofit/>
          </a:bodyPr>
          <a:lstStyle/>
          <a:p>
            <a:r>
              <a:rPr lang="pt-BR" sz="2400" dirty="0"/>
              <a:t>Aula Passada – Estudos historia econômica: depois do período da chamada vitória do ocidente, com “recuperação do resto” existe retomada internacional da discussão e estudos sobre padrões de desenvolvimento e comparações internacionais</a:t>
            </a:r>
          </a:p>
          <a:p>
            <a:pPr marL="342900" indent="-342900">
              <a:buFont typeface="Arial" panose="020B0604020202020204" pitchFamily="34" charset="0"/>
              <a:buChar char="•"/>
            </a:pPr>
            <a:r>
              <a:rPr lang="pt-BR" sz="2400" dirty="0"/>
              <a:t>fatores que promovem desenvolvimento reavaliados </a:t>
            </a:r>
          </a:p>
          <a:p>
            <a:pPr lvl="1"/>
            <a:r>
              <a:rPr lang="pt-BR" sz="2400" dirty="0"/>
              <a:t>Instituições ocidentais – pro mercado - até onde ?</a:t>
            </a:r>
          </a:p>
          <a:p>
            <a:pPr lvl="1"/>
            <a:r>
              <a:rPr lang="pt-BR" sz="2400" dirty="0"/>
              <a:t>Desenvolvimento: crescimento x desigualdades (entre pessoas internas x entre países)</a:t>
            </a:r>
          </a:p>
          <a:p>
            <a:pPr lvl="1"/>
            <a:r>
              <a:rPr lang="pt-BR" sz="2400" dirty="0"/>
              <a:t>Novos estudos – novos dados </a:t>
            </a:r>
          </a:p>
        </p:txBody>
      </p:sp>
      <p:sp>
        <p:nvSpPr>
          <p:cNvPr id="4" name="Título 3"/>
          <p:cNvSpPr>
            <a:spLocks noGrp="1"/>
          </p:cNvSpPr>
          <p:nvPr>
            <p:ph type="title"/>
          </p:nvPr>
        </p:nvSpPr>
        <p:spPr>
          <a:xfrm>
            <a:off x="304800" y="3429000"/>
            <a:ext cx="11741425" cy="3329609"/>
          </a:xfrm>
        </p:spPr>
        <p:txBody>
          <a:bodyPr>
            <a:normAutofit fontScale="90000"/>
          </a:bodyPr>
          <a:lstStyle/>
          <a:p>
            <a:pPr lvl="1"/>
            <a:br>
              <a:rPr lang="pt-BR" sz="2700" cap="none" dirty="0"/>
            </a:br>
            <a:r>
              <a:rPr lang="pt-BR" sz="2700" cap="none" dirty="0"/>
              <a:t>Aula passada </a:t>
            </a:r>
            <a:r>
              <a:rPr lang="pt-BR" sz="2700" cap="none" dirty="0" err="1"/>
              <a:t>tb</a:t>
            </a:r>
            <a:r>
              <a:rPr lang="pt-BR" sz="2700" dirty="0"/>
              <a:t> </a:t>
            </a:r>
            <a:br>
              <a:rPr lang="pt-BR" sz="2700" dirty="0"/>
            </a:br>
            <a:r>
              <a:rPr lang="pt-BR" sz="2700" cap="none" dirty="0"/>
              <a:t>Inicio das discussões sobre as divergências nos padrões latino americanos na fase </a:t>
            </a:r>
            <a:r>
              <a:rPr lang="pt-BR" sz="2700" cap="none" dirty="0" err="1"/>
              <a:t>pre</a:t>
            </a:r>
            <a:r>
              <a:rPr lang="pt-BR" sz="2700" cap="none" dirty="0"/>
              <a:t>-independência - diferenças e semelhanças nas raízes e heranças coloniais</a:t>
            </a:r>
            <a:br>
              <a:rPr lang="pt-BR" sz="3200" cap="none" dirty="0"/>
            </a:br>
            <a:r>
              <a:rPr lang="pt-BR" sz="2200" cap="none" dirty="0"/>
              <a:t>Além da questão sobre novas informações (dados), reconsideração sobre crescimento, distribuição, </a:t>
            </a:r>
            <a:br>
              <a:rPr lang="pt-BR" sz="2200" cap="none" dirty="0"/>
            </a:br>
            <a:r>
              <a:rPr lang="pt-BR" sz="2200" cap="none" dirty="0"/>
              <a:t>pergunta principal como a colonização europeia podem ter levados </a:t>
            </a:r>
            <a:r>
              <a:rPr lang="pt-BR" sz="2200" dirty="0"/>
              <a:t>a sociedades com graus de desigualdade diferentes, e principalmente como essas diferenças podem ter persistido ao longo do tempo e afetaram o curso do desenvolvimento por meio de seu impacto sobre a evolução das instituições que posteriormente vieram a existir</a:t>
            </a:r>
            <a:br>
              <a:rPr lang="pt-BR" sz="2200" dirty="0"/>
            </a:br>
            <a:r>
              <a:rPr lang="pt-BR" sz="3200" cap="none" dirty="0"/>
              <a:t> </a:t>
            </a:r>
          </a:p>
        </p:txBody>
      </p:sp>
    </p:spTree>
    <p:extLst>
      <p:ext uri="{BB962C8B-B14F-4D97-AF65-F5344CB8AC3E}">
        <p14:creationId xmlns:p14="http://schemas.microsoft.com/office/powerpoint/2010/main" val="21192092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11867" y="275578"/>
            <a:ext cx="7729728" cy="1248421"/>
          </a:xfrm>
        </p:spPr>
        <p:txBody>
          <a:bodyPr>
            <a:normAutofit/>
          </a:bodyPr>
          <a:lstStyle/>
          <a:p>
            <a:r>
              <a:rPr lang="pt-BR" dirty="0"/>
              <a:t>A questão do poder e do acesso Á Politica</a:t>
            </a:r>
          </a:p>
        </p:txBody>
      </p:sp>
      <p:sp>
        <p:nvSpPr>
          <p:cNvPr id="3" name="Espaço Reservado para Conteúdo 2"/>
          <p:cNvSpPr>
            <a:spLocks noGrp="1"/>
          </p:cNvSpPr>
          <p:nvPr>
            <p:ph idx="1"/>
          </p:nvPr>
        </p:nvSpPr>
        <p:spPr>
          <a:xfrm>
            <a:off x="357809" y="1815548"/>
            <a:ext cx="11410121" cy="5042452"/>
          </a:xfrm>
        </p:spPr>
        <p:txBody>
          <a:bodyPr>
            <a:normAutofit fontScale="92500" lnSpcReduction="10000"/>
          </a:bodyPr>
          <a:lstStyle/>
          <a:p>
            <a:r>
              <a:rPr lang="pt-BR" dirty="0"/>
              <a:t>O contraste entre os Estados Unidos e o Canadá, com suas práticas de oferecer pequenas unidades de terra junto com uma imigração aberta, e o resto das Américas, onde as políticas de terras levaram a grande desigualdades, parece estender-se por um vasto espectro de instituições e outras intervenções governamentais como nas legislações e práticas</a:t>
            </a:r>
          </a:p>
          <a:p>
            <a:pPr lvl="1"/>
            <a:r>
              <a:rPr lang="pt-BR" dirty="0"/>
              <a:t>relativas ao estabelecimento de sociedades, empresas </a:t>
            </a:r>
            <a:r>
              <a:rPr lang="pt-BR" dirty="0" err="1"/>
              <a:t>etc</a:t>
            </a:r>
            <a:endParaRPr lang="pt-BR" dirty="0"/>
          </a:p>
          <a:p>
            <a:pPr lvl="1"/>
            <a:r>
              <a:rPr lang="pt-BR" dirty="0"/>
              <a:t>na regulação das instituições financeiras, </a:t>
            </a:r>
          </a:p>
          <a:p>
            <a:pPr lvl="1"/>
            <a:r>
              <a:rPr lang="pt-BR" dirty="0"/>
              <a:t>na concessão de direitos de propriedade ao capital intelectual (patentes), </a:t>
            </a:r>
          </a:p>
          <a:p>
            <a:pPr lvl="1"/>
            <a:r>
              <a:rPr lang="pt-BR" dirty="0"/>
              <a:t>nas políticas industriais, </a:t>
            </a:r>
          </a:p>
          <a:p>
            <a:pPr lvl="1"/>
            <a:r>
              <a:rPr lang="pt-BR" dirty="0"/>
              <a:t>na prestação de acesso a recursos minerais e outros recursos naturais</a:t>
            </a:r>
          </a:p>
          <a:p>
            <a:r>
              <a:rPr lang="pt-BR" dirty="0"/>
              <a:t>hipótese de que as elites em sociedades que começaram com maior desigualdade evoluíram por meio de mais poder para influenciar a escolha das instituições jurídicas e econômicas necessário olhar para quão ampla era a democracia e quais frações de populações respectivas realmente votaram nas eleições / participaram do mundo politico</a:t>
            </a:r>
          </a:p>
          <a:p>
            <a:r>
              <a:rPr lang="pt-BR" dirty="0"/>
              <a:t>As estimativas revelam que, embora fosse comum em todos os países se reservarem o direito de votar a homens (brancos) adultos até o século XX,  </a:t>
            </a:r>
            <a:r>
              <a:rPr lang="pt-BR" dirty="0" err="1"/>
              <a:t>aquestão</a:t>
            </a:r>
            <a:r>
              <a:rPr lang="pt-BR" dirty="0"/>
              <a:t> esta na eliminação ou não das restrições baseadas em riqueza ou alfabetização (para a participação politica) e o alcance do sigilo nas votações </a:t>
            </a:r>
          </a:p>
          <a:p>
            <a:r>
              <a:rPr lang="pt-BR" dirty="0"/>
              <a:t>os padrões parecem mais consistentes com a visão de que a extensão da igualdade ou homogeneidade populacional foi altamente relevante para entender a rapidez com que as sociedades ampliam a franquia e introduziram outras reformas democratizantes na condução das eleições.</a:t>
            </a:r>
          </a:p>
        </p:txBody>
      </p:sp>
    </p:spTree>
    <p:extLst>
      <p:ext uri="{BB962C8B-B14F-4D97-AF65-F5344CB8AC3E}">
        <p14:creationId xmlns:p14="http://schemas.microsoft.com/office/powerpoint/2010/main" val="3522551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86579" y="222570"/>
            <a:ext cx="7729728" cy="895403"/>
          </a:xfrm>
        </p:spPr>
        <p:txBody>
          <a:bodyPr/>
          <a:lstStyle/>
          <a:p>
            <a:r>
              <a:rPr lang="pt-BR" dirty="0"/>
              <a:t>A questão educativa </a:t>
            </a:r>
          </a:p>
        </p:txBody>
      </p:sp>
      <p:sp>
        <p:nvSpPr>
          <p:cNvPr id="3" name="Espaço Reservado para Conteúdo 2"/>
          <p:cNvSpPr>
            <a:spLocks noGrp="1"/>
          </p:cNvSpPr>
          <p:nvPr>
            <p:ph idx="1"/>
          </p:nvPr>
        </p:nvSpPr>
        <p:spPr>
          <a:xfrm>
            <a:off x="318052" y="1497496"/>
            <a:ext cx="11688418" cy="5137934"/>
          </a:xfrm>
        </p:spPr>
        <p:txBody>
          <a:bodyPr>
            <a:normAutofit/>
          </a:bodyPr>
          <a:lstStyle/>
          <a:p>
            <a:pPr marL="0" indent="0">
              <a:buNone/>
            </a:pPr>
            <a:r>
              <a:rPr lang="pt-BR" dirty="0"/>
              <a:t>Um aspecto levantada por esta </a:t>
            </a:r>
            <a:r>
              <a:rPr lang="pt-BR" dirty="0" err="1"/>
              <a:t>lituratura</a:t>
            </a:r>
            <a:r>
              <a:rPr lang="pt-BR" dirty="0"/>
              <a:t> é a questão educativa </a:t>
            </a:r>
          </a:p>
          <a:p>
            <a:r>
              <a:rPr lang="pt-BR" dirty="0"/>
              <a:t>A instituição de escolas públicas primárias, que foi o principal veículo para altas taxas de alfabetização e um importante contribuinte para a formação de capital humano e um instrumento chave na distribuição de renda e oportunidades </a:t>
            </a:r>
          </a:p>
          <a:p>
            <a:r>
              <a:rPr lang="pt-BR" dirty="0" err="1"/>
              <a:t>Hipotese</a:t>
            </a:r>
            <a:r>
              <a:rPr lang="pt-BR" dirty="0"/>
              <a:t>: Quase todas as economias do novo mundo eram suficientemente prósperas no início do século XIX para estabelecer uma rede generalizada de escolas primárias. No entanto, embora muitos países (através de seus governos nacionais) manifestaram apoio a tais esforços, poucos efetivamente fizeram investimentos em uma escala suficiente para servir a população em geral antes do século XX. </a:t>
            </a:r>
          </a:p>
          <a:p>
            <a:pPr lvl="1"/>
            <a:r>
              <a:rPr lang="pt-BR" dirty="0"/>
              <a:t>As exceções foram os Estados Unidos e Canadá cujas populações parecem terem sido convencidas do valor de mobilizar os recursos para fornecer a seus filhos uma educação básica. </a:t>
            </a:r>
          </a:p>
          <a:p>
            <a:pPr lvl="1"/>
            <a:r>
              <a:rPr lang="pt-BR" dirty="0"/>
              <a:t>Mesmo os países latino-americanos mais progressivos -como Argentina, Uruguai e Costa Rica- </a:t>
            </a:r>
            <a:r>
              <a:rPr lang="pt-BR" dirty="0" err="1"/>
              <a:t>estao</a:t>
            </a:r>
            <a:r>
              <a:rPr lang="pt-BR" dirty="0"/>
              <a:t> mais de 75 anos atrasados  em relação aos Estados Unidos e Canadá. Os principais investimentos na escolaridade primária não ocorreram em nenhum país latino-americano até que os governos nacionais fornecessem os fundos; em contraste com o padrão na América do Norte, os governos locais e estaduais na América Latina não se mostraram propensos ou foram capazes de financiá-los por conta própria (</a:t>
            </a:r>
            <a:r>
              <a:rPr lang="pt-BR" dirty="0" err="1"/>
              <a:t>Engerman</a:t>
            </a:r>
            <a:r>
              <a:rPr lang="pt-BR" dirty="0"/>
              <a:t>, </a:t>
            </a:r>
            <a:r>
              <a:rPr lang="pt-BR" dirty="0" err="1"/>
              <a:t>Mariscal</a:t>
            </a:r>
            <a:r>
              <a:rPr lang="pt-BR" dirty="0"/>
              <a:t> e </a:t>
            </a:r>
            <a:r>
              <a:rPr lang="pt-BR" dirty="0" err="1"/>
              <a:t>Sokoloff</a:t>
            </a:r>
            <a:r>
              <a:rPr lang="pt-BR" dirty="0"/>
              <a:t>, 1999; </a:t>
            </a:r>
            <a:r>
              <a:rPr lang="pt-BR" dirty="0" err="1"/>
              <a:t>Goldin</a:t>
            </a:r>
            <a:r>
              <a:rPr lang="pt-BR" dirty="0"/>
              <a:t> e Katz, 1997). Como consequência, a maioria dessas sociedades não conseguiu altos níveis de alfabetização até meados século XX.</a:t>
            </a:r>
          </a:p>
        </p:txBody>
      </p:sp>
    </p:spTree>
    <p:extLst>
      <p:ext uri="{BB962C8B-B14F-4D97-AF65-F5344CB8AC3E}">
        <p14:creationId xmlns:p14="http://schemas.microsoft.com/office/powerpoint/2010/main" val="12367521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50-70 anos INDEPENDENCIA - pós independência ....</a:t>
            </a:r>
          </a:p>
        </p:txBody>
      </p:sp>
      <p:sp>
        <p:nvSpPr>
          <p:cNvPr id="3" name="Espaço Reservado para Conteúdo 2"/>
          <p:cNvSpPr>
            <a:spLocks noGrp="1"/>
          </p:cNvSpPr>
          <p:nvPr>
            <p:ph idx="1"/>
          </p:nvPr>
        </p:nvSpPr>
        <p:spPr>
          <a:xfrm>
            <a:off x="251792" y="2638044"/>
            <a:ext cx="11940208" cy="3101983"/>
          </a:xfrm>
        </p:spPr>
        <p:txBody>
          <a:bodyPr>
            <a:noAutofit/>
          </a:bodyPr>
          <a:lstStyle/>
          <a:p>
            <a:r>
              <a:rPr lang="pt-BR" sz="2800" dirty="0"/>
              <a:t>Período relativamente desconhecido, </a:t>
            </a:r>
          </a:p>
          <a:p>
            <a:pPr lvl="1"/>
            <a:r>
              <a:rPr lang="pt-BR" sz="2400" dirty="0"/>
              <a:t>Fragilidade das fontes de informações dados – fim registros coloniais, guerras, destruições </a:t>
            </a:r>
          </a:p>
          <a:p>
            <a:r>
              <a:rPr lang="pt-BR" sz="2800" dirty="0"/>
              <a:t>Porém atualmente é talvez o mais estudado</a:t>
            </a:r>
          </a:p>
          <a:p>
            <a:r>
              <a:rPr lang="pt-BR" sz="2800" dirty="0"/>
              <a:t>Tradição Principal – ver economicamente o período como de dificuldades e, como visto, de piora da situação relativa da AL </a:t>
            </a:r>
          </a:p>
          <a:p>
            <a:pPr lvl="2"/>
            <a:r>
              <a:rPr lang="pt-BR" sz="2400" dirty="0"/>
              <a:t>Relativa à outras regiões e às expectativas da Independência (oportunidades perdidas?)</a:t>
            </a:r>
          </a:p>
          <a:p>
            <a:r>
              <a:rPr lang="pt-BR" sz="2600" dirty="0"/>
              <a:t>Revisões acerca de situação não tão ruim, divergências entre países</a:t>
            </a:r>
          </a:p>
        </p:txBody>
      </p:sp>
    </p:spTree>
    <p:extLst>
      <p:ext uri="{BB962C8B-B14F-4D97-AF65-F5344CB8AC3E}">
        <p14:creationId xmlns:p14="http://schemas.microsoft.com/office/powerpoint/2010/main" val="461716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7850" y="0"/>
            <a:ext cx="8351838"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00601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1524001" y="32443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BR" altLang="pt-BR"/>
          </a:p>
        </p:txBody>
      </p:sp>
      <p:sp>
        <p:nvSpPr>
          <p:cNvPr id="5123" name="Rectangle 5"/>
          <p:cNvSpPr>
            <a:spLocks noChangeArrowheads="1"/>
          </p:cNvSpPr>
          <p:nvPr/>
        </p:nvSpPr>
        <p:spPr bwMode="auto">
          <a:xfrm>
            <a:off x="1524001" y="32443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BR" altLang="pt-BR"/>
          </a:p>
        </p:txBody>
      </p:sp>
      <p:sp>
        <p:nvSpPr>
          <p:cNvPr id="5124" name="Rectangle 8"/>
          <p:cNvSpPr>
            <a:spLocks noChangeArrowheads="1"/>
          </p:cNvSpPr>
          <p:nvPr/>
        </p:nvSpPr>
        <p:spPr bwMode="auto">
          <a:xfrm>
            <a:off x="1524001" y="32443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BR" altLang="pt-BR"/>
          </a:p>
        </p:txBody>
      </p:sp>
      <p:pic>
        <p:nvPicPr>
          <p:cNvPr id="5125" name="Picture 9" descr="sec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9289" y="260350"/>
            <a:ext cx="4010025" cy="590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Rectangle 12"/>
          <p:cNvSpPr>
            <a:spLocks noGrp="1" noChangeArrowheads="1"/>
          </p:cNvSpPr>
          <p:nvPr>
            <p:ph type="body" sz="half" idx="2"/>
          </p:nvPr>
        </p:nvSpPr>
        <p:spPr>
          <a:xfrm>
            <a:off x="6096001" y="260351"/>
            <a:ext cx="4392613" cy="5726113"/>
          </a:xfrm>
        </p:spPr>
        <p:txBody>
          <a:bodyPr/>
          <a:lstStyle/>
          <a:p>
            <a:pPr eaLnBrk="1" hangingPunct="1">
              <a:buFont typeface="Wingdings" panose="05000000000000000000" pitchFamily="2" charset="2"/>
              <a:buNone/>
            </a:pPr>
            <a:r>
              <a:rPr lang="pt-BR" altLang="pt-BR" sz="2600"/>
              <a:t>Onde não se tornou independente:</a:t>
            </a:r>
          </a:p>
          <a:p>
            <a:pPr lvl="1" eaLnBrk="1" hangingPunct="1">
              <a:buSzTx/>
              <a:buFont typeface="Wingdings" panose="05000000000000000000" pitchFamily="2" charset="2"/>
              <a:buChar char="Ø"/>
            </a:pPr>
            <a:r>
              <a:rPr lang="pt-BR" altLang="pt-BR" sz="2200"/>
              <a:t>Cuba e Porto Rico</a:t>
            </a:r>
          </a:p>
          <a:p>
            <a:pPr lvl="2" eaLnBrk="1" hangingPunct="1">
              <a:buSzTx/>
              <a:buFont typeface="Wingdings" panose="05000000000000000000" pitchFamily="2" charset="2"/>
              <a:buChar char="Ä"/>
            </a:pPr>
            <a:r>
              <a:rPr lang="pt-BR" altLang="pt-BR"/>
              <a:t>Colônias espanholas</a:t>
            </a:r>
          </a:p>
          <a:p>
            <a:pPr lvl="1" eaLnBrk="1" hangingPunct="1">
              <a:buSzTx/>
              <a:buFont typeface="Wingdings" panose="05000000000000000000" pitchFamily="2" charset="2"/>
              <a:buChar char="Ø"/>
            </a:pPr>
            <a:r>
              <a:rPr lang="pt-BR" altLang="pt-BR" sz="2200"/>
              <a:t>Guianas</a:t>
            </a:r>
          </a:p>
          <a:p>
            <a:pPr lvl="2" eaLnBrk="1" hangingPunct="1">
              <a:buSzTx/>
              <a:buFont typeface="Wingdings" panose="05000000000000000000" pitchFamily="2" charset="2"/>
              <a:buChar char="Ä"/>
            </a:pPr>
            <a:r>
              <a:rPr lang="pt-BR" altLang="pt-BR"/>
              <a:t>Colônias (GB, Fr, Hol)</a:t>
            </a:r>
          </a:p>
          <a:p>
            <a:pPr lvl="1" eaLnBrk="1" hangingPunct="1">
              <a:buSzTx/>
              <a:buFont typeface="Wingdings" panose="05000000000000000000" pitchFamily="2" charset="2"/>
              <a:buChar char="Ø"/>
            </a:pPr>
            <a:r>
              <a:rPr lang="pt-BR" altLang="pt-BR" sz="2200"/>
              <a:t>Ilhas Caribenas</a:t>
            </a:r>
          </a:p>
          <a:p>
            <a:pPr lvl="2" eaLnBrk="1" hangingPunct="1">
              <a:buSzTx/>
              <a:buFont typeface="Wingdings" panose="05000000000000000000" pitchFamily="2" charset="2"/>
              <a:buChar char="Ä"/>
            </a:pPr>
            <a:r>
              <a:rPr lang="pt-BR" altLang="pt-BR"/>
              <a:t>Martinica e Guadalupe (Fr)</a:t>
            </a:r>
          </a:p>
          <a:p>
            <a:pPr lvl="2" eaLnBrk="1" hangingPunct="1">
              <a:buSzTx/>
              <a:buFont typeface="Wingdings" panose="05000000000000000000" pitchFamily="2" charset="2"/>
              <a:buChar char="Ä"/>
            </a:pPr>
            <a:r>
              <a:rPr lang="pt-BR" altLang="pt-BR"/>
              <a:t>Jamaica, Trinada e Tobago e Bermudas (GB)</a:t>
            </a:r>
          </a:p>
          <a:p>
            <a:pPr lvl="2" eaLnBrk="1" hangingPunct="1">
              <a:buSzTx/>
              <a:buFont typeface="Wingdings" panose="05000000000000000000" pitchFamily="2" charset="2"/>
              <a:buChar char="Ä"/>
            </a:pPr>
            <a:r>
              <a:rPr lang="pt-BR" altLang="pt-BR"/>
              <a:t>Curação (Hol)</a:t>
            </a:r>
          </a:p>
          <a:p>
            <a:pPr lvl="2" eaLnBrk="1" hangingPunct="1">
              <a:buSzTx/>
              <a:buFont typeface="Wingdings" panose="05000000000000000000" pitchFamily="2" charset="2"/>
              <a:buChar char="Ä"/>
            </a:pPr>
            <a:r>
              <a:rPr lang="pt-BR" altLang="pt-BR"/>
              <a:t>Ilhas Virgens (Din)</a:t>
            </a:r>
          </a:p>
          <a:p>
            <a:pPr lvl="2" eaLnBrk="1" hangingPunct="1">
              <a:buSzTx/>
              <a:buFont typeface="Wingdings" panose="05000000000000000000" pitchFamily="2" charset="2"/>
              <a:buChar char="Ä"/>
            </a:pPr>
            <a:r>
              <a:rPr lang="pt-BR" altLang="pt-BR"/>
              <a:t>S. Bartolomeu (Suécia)</a:t>
            </a:r>
          </a:p>
          <a:p>
            <a:pPr lvl="1" eaLnBrk="1" hangingPunct="1">
              <a:buSzTx/>
              <a:buFont typeface="Wingdings" panose="05000000000000000000" pitchFamily="2" charset="2"/>
              <a:buChar char="Ø"/>
            </a:pPr>
            <a:r>
              <a:rPr lang="pt-BR" altLang="pt-BR" sz="2200"/>
              <a:t>Belize</a:t>
            </a:r>
          </a:p>
          <a:p>
            <a:pPr lvl="2" eaLnBrk="1" hangingPunct="1">
              <a:buSzTx/>
              <a:buFont typeface="Wingdings" panose="05000000000000000000" pitchFamily="2" charset="2"/>
              <a:buChar char="Ø"/>
            </a:pPr>
            <a:r>
              <a:rPr lang="pt-BR" altLang="pt-BR"/>
              <a:t>Protetorado britânico</a:t>
            </a:r>
          </a:p>
          <a:p>
            <a:pPr lvl="2" eaLnBrk="1" hangingPunct="1">
              <a:buSzTx/>
              <a:buFont typeface="Wingdings" panose="05000000000000000000" pitchFamily="2" charset="2"/>
              <a:buChar char="Ä"/>
            </a:pPr>
            <a:endParaRPr lang="pt-BR" altLang="pt-BR"/>
          </a:p>
        </p:txBody>
      </p:sp>
    </p:spTree>
    <p:extLst>
      <p:ext uri="{BB962C8B-B14F-4D97-AF65-F5344CB8AC3E}">
        <p14:creationId xmlns:p14="http://schemas.microsoft.com/office/powerpoint/2010/main" val="26990344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58F4ADA0-7EA2-455B-9819-A08D0813953C}"/>
              </a:ext>
            </a:extLst>
          </p:cNvPr>
          <p:cNvSpPr>
            <a:spLocks noGrp="1" noChangeArrowheads="1"/>
          </p:cNvSpPr>
          <p:nvPr>
            <p:ph type="body" idx="1"/>
          </p:nvPr>
        </p:nvSpPr>
        <p:spPr>
          <a:xfrm>
            <a:off x="515393" y="1565583"/>
            <a:ext cx="11138909" cy="5134762"/>
          </a:xfrm>
        </p:spPr>
        <p:txBody>
          <a:bodyPr>
            <a:normAutofit fontScale="70000" lnSpcReduction="20000"/>
          </a:bodyPr>
          <a:lstStyle/>
          <a:p>
            <a:pPr eaLnBrk="1" hangingPunct="1">
              <a:lnSpc>
                <a:spcPct val="90000"/>
              </a:lnSpc>
            </a:pPr>
            <a:r>
              <a:rPr lang="pt-BR" altLang="pt-BR" sz="3300" dirty="0"/>
              <a:t>1810 – 1825: Batalhas da Independência</a:t>
            </a:r>
          </a:p>
          <a:p>
            <a:pPr lvl="1"/>
            <a:r>
              <a:rPr lang="pt-BR" altLang="pt-BR" sz="2800" dirty="0"/>
              <a:t>1825: Ayacucho – ultimas das Batalhas</a:t>
            </a:r>
          </a:p>
          <a:p>
            <a:pPr eaLnBrk="1" hangingPunct="1">
              <a:lnSpc>
                <a:spcPct val="90000"/>
              </a:lnSpc>
            </a:pPr>
            <a:r>
              <a:rPr lang="pt-BR" altLang="pt-BR" sz="3300" dirty="0"/>
              <a:t>Reconhecimento no exterior:</a:t>
            </a:r>
          </a:p>
          <a:p>
            <a:pPr lvl="1" eaLnBrk="1" hangingPunct="1">
              <a:lnSpc>
                <a:spcPct val="90000"/>
              </a:lnSpc>
            </a:pPr>
            <a:r>
              <a:rPr lang="pt-BR" altLang="pt-BR" sz="2800" dirty="0"/>
              <a:t>Inglaterra e EUA são os primeiros –</a:t>
            </a:r>
          </a:p>
          <a:p>
            <a:pPr lvl="2"/>
            <a:r>
              <a:rPr lang="pt-BR" altLang="pt-BR" sz="2100" dirty="0"/>
              <a:t> evitar </a:t>
            </a:r>
            <a:r>
              <a:rPr lang="pt-BR" altLang="pt-BR" sz="2100" dirty="0" err="1"/>
              <a:t>recolonização</a:t>
            </a:r>
            <a:r>
              <a:rPr lang="pt-BR" altLang="pt-BR" sz="2100" dirty="0"/>
              <a:t> (Discurso de Monroe)</a:t>
            </a:r>
          </a:p>
          <a:p>
            <a:pPr lvl="1" eaLnBrk="1" hangingPunct="1">
              <a:lnSpc>
                <a:spcPct val="90000"/>
              </a:lnSpc>
            </a:pPr>
            <a:r>
              <a:rPr lang="pt-BR" altLang="pt-BR" sz="2800" dirty="0"/>
              <a:t>Depois países europeus, por último Portugal e Espanha</a:t>
            </a:r>
          </a:p>
          <a:p>
            <a:pPr lvl="2" eaLnBrk="1" hangingPunct="1">
              <a:lnSpc>
                <a:spcPct val="90000"/>
              </a:lnSpc>
            </a:pPr>
            <a:r>
              <a:rPr lang="pt-BR" altLang="pt-BR" sz="2100" dirty="0"/>
              <a:t>México (35), Argentina (58), Peru (65) e Colômbia (81)</a:t>
            </a:r>
          </a:p>
          <a:p>
            <a:pPr lvl="2" eaLnBrk="1" hangingPunct="1">
              <a:lnSpc>
                <a:spcPct val="90000"/>
              </a:lnSpc>
            </a:pPr>
            <a:r>
              <a:rPr lang="pt-BR" altLang="pt-BR" sz="2100" dirty="0"/>
              <a:t>Algumas tentativas de descolonização (64: Peru/Chile)</a:t>
            </a:r>
          </a:p>
          <a:p>
            <a:r>
              <a:rPr lang="pt-BR" altLang="pt-BR" sz="3300" dirty="0"/>
              <a:t>Existe alguns ataques externos</a:t>
            </a:r>
          </a:p>
          <a:p>
            <a:pPr lvl="1"/>
            <a:r>
              <a:rPr lang="pt-BR" altLang="pt-BR" sz="2800" dirty="0"/>
              <a:t>GB: contra Argentina (Malvinas) e com França – abrir o Rio do Prata</a:t>
            </a:r>
          </a:p>
          <a:p>
            <a:pPr lvl="1"/>
            <a:r>
              <a:rPr lang="pt-BR" altLang="pt-BR" sz="2800" dirty="0"/>
              <a:t>França: México 38, depois 61-67 – impõe um Imperador</a:t>
            </a:r>
          </a:p>
          <a:p>
            <a:pPr lvl="1"/>
            <a:r>
              <a:rPr lang="pt-BR" altLang="pt-BR" sz="2800" dirty="0"/>
              <a:t>EUA: México 46: toma Califórnia, Arizona e Novo México (já tinha o Texas desde 45)</a:t>
            </a:r>
          </a:p>
          <a:p>
            <a:r>
              <a:rPr lang="pt-BR" altLang="pt-BR" sz="3300" dirty="0"/>
              <a:t>Não campo de batalha com outras nações</a:t>
            </a:r>
          </a:p>
          <a:p>
            <a:pPr lvl="1"/>
            <a:r>
              <a:rPr lang="pt-BR" altLang="pt-BR" sz="2800" dirty="0"/>
              <a:t>Relações normais, diplomacia  etc.</a:t>
            </a:r>
          </a:p>
          <a:p>
            <a:pPr lvl="2" eaLnBrk="1" hangingPunct="1">
              <a:lnSpc>
                <a:spcPct val="90000"/>
              </a:lnSpc>
            </a:pPr>
            <a:endParaRPr lang="pt-BR" altLang="pt-BR" dirty="0"/>
          </a:p>
        </p:txBody>
      </p:sp>
      <p:sp>
        <p:nvSpPr>
          <p:cNvPr id="4" name="Rectangle 2">
            <a:extLst>
              <a:ext uri="{FF2B5EF4-FFF2-40B4-BE49-F238E27FC236}">
                <a16:creationId xmlns:a16="http://schemas.microsoft.com/office/drawing/2014/main" id="{55CD2F1D-E1E3-41A3-90DD-1B7B738565E5}"/>
              </a:ext>
            </a:extLst>
          </p:cNvPr>
          <p:cNvSpPr txBox="1">
            <a:spLocks noChangeArrowheads="1"/>
          </p:cNvSpPr>
          <p:nvPr/>
        </p:nvSpPr>
        <p:spPr>
          <a:xfrm>
            <a:off x="827048" y="38742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altLang="pt-BR"/>
              <a:t>Independência:</a:t>
            </a:r>
          </a:p>
        </p:txBody>
      </p:sp>
      <p:pic>
        <p:nvPicPr>
          <p:cNvPr id="2052" name="Picture 4" descr="Resultado de imagem para revoluções de independencia latino americana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52341" y="814039"/>
            <a:ext cx="4286250" cy="2638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6722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7" descr="77c70db008170726727a70086b9d4ea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6930" y="1628776"/>
            <a:ext cx="3890963" cy="482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8"/>
          <p:cNvSpPr>
            <a:spLocks noGrp="1" noChangeArrowheads="1"/>
          </p:cNvSpPr>
          <p:nvPr>
            <p:ph type="title"/>
          </p:nvPr>
        </p:nvSpPr>
        <p:spPr>
          <a:xfrm>
            <a:off x="2105012" y="271009"/>
            <a:ext cx="7729728" cy="1188720"/>
          </a:xfrm>
        </p:spPr>
        <p:txBody>
          <a:bodyPr>
            <a:normAutofit fontScale="90000"/>
          </a:bodyPr>
          <a:lstStyle/>
          <a:p>
            <a:pPr eaLnBrk="1" hangingPunct="1"/>
            <a:r>
              <a:rPr lang="pt-BR" altLang="pt-BR" sz="3800" dirty="0"/>
              <a:t>América Latina no final do primeiro quarto do XIX</a:t>
            </a:r>
          </a:p>
        </p:txBody>
      </p:sp>
      <p:sp>
        <p:nvSpPr>
          <p:cNvPr id="4100" name="Rectangle 9"/>
          <p:cNvSpPr>
            <a:spLocks noGrp="1" noChangeArrowheads="1"/>
          </p:cNvSpPr>
          <p:nvPr>
            <p:ph type="body" sz="half" idx="1"/>
          </p:nvPr>
        </p:nvSpPr>
        <p:spPr>
          <a:xfrm>
            <a:off x="609600" y="1628776"/>
            <a:ext cx="5929313" cy="4824413"/>
          </a:xfrm>
        </p:spPr>
        <p:txBody>
          <a:bodyPr>
            <a:normAutofit fontScale="92500" lnSpcReduction="10000"/>
          </a:bodyPr>
          <a:lstStyle/>
          <a:p>
            <a:pPr eaLnBrk="1" hangingPunct="1"/>
            <a:r>
              <a:rPr lang="pt-BR" altLang="pt-BR" sz="3600" dirty="0"/>
              <a:t>Com Independência: “Balcanização” da América latina </a:t>
            </a:r>
          </a:p>
          <a:p>
            <a:pPr lvl="1" eaLnBrk="1" hangingPunct="1"/>
            <a:r>
              <a:rPr lang="pt-BR" altLang="pt-BR" sz="3200" dirty="0"/>
              <a:t>América do Norte</a:t>
            </a:r>
          </a:p>
          <a:p>
            <a:pPr lvl="2" eaLnBrk="1" hangingPunct="1"/>
            <a:r>
              <a:rPr lang="pt-BR" altLang="pt-BR" sz="3200" dirty="0"/>
              <a:t>Diversas coloniais se confederam para formar dois países: EUA e Canadá</a:t>
            </a:r>
          </a:p>
          <a:p>
            <a:pPr lvl="1" eaLnBrk="1" hangingPunct="1"/>
            <a:r>
              <a:rPr lang="pt-BR" altLang="pt-BR" sz="3200" dirty="0"/>
              <a:t>América Latina: </a:t>
            </a:r>
          </a:p>
          <a:p>
            <a:pPr lvl="2" eaLnBrk="1" hangingPunct="1"/>
            <a:r>
              <a:rPr lang="pt-BR" altLang="pt-BR" sz="3200" dirty="0"/>
              <a:t>5 “Vice reinos”: formam 16 países sem falar do Caribe e colônias</a:t>
            </a:r>
          </a:p>
        </p:txBody>
      </p:sp>
    </p:spTree>
    <p:extLst>
      <p:ext uri="{BB962C8B-B14F-4D97-AF65-F5344CB8AC3E}">
        <p14:creationId xmlns:p14="http://schemas.microsoft.com/office/powerpoint/2010/main" val="42820928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id="{88209776-3BAC-4EDD-9251-3463DB1F6CC6}"/>
              </a:ext>
            </a:extLst>
          </p:cNvPr>
          <p:cNvSpPr>
            <a:spLocks noGrp="1" noChangeArrowheads="1"/>
          </p:cNvSpPr>
          <p:nvPr>
            <p:ph sz="half" idx="2"/>
          </p:nvPr>
        </p:nvSpPr>
        <p:spPr>
          <a:xfrm>
            <a:off x="1072055" y="2313433"/>
            <a:ext cx="4781629" cy="3426593"/>
          </a:xfrm>
        </p:spPr>
        <p:txBody>
          <a:bodyPr>
            <a:normAutofit/>
          </a:bodyPr>
          <a:lstStyle/>
          <a:p>
            <a:pPr eaLnBrk="1" hangingPunct="1"/>
            <a:r>
              <a:rPr lang="pt-BR" altLang="pt-BR" sz="2600" dirty="0"/>
              <a:t>Tentativa de sistema colaborativo: fracasso</a:t>
            </a:r>
          </a:p>
          <a:p>
            <a:pPr lvl="1" eaLnBrk="1" hangingPunct="1"/>
            <a:r>
              <a:rPr lang="pt-BR" altLang="pt-BR" sz="2200" dirty="0"/>
              <a:t>1826 – Congresso do Panamá (Bolivariana)</a:t>
            </a:r>
          </a:p>
          <a:p>
            <a:pPr lvl="1" eaLnBrk="1" hangingPunct="1"/>
            <a:r>
              <a:rPr lang="pt-BR" altLang="pt-BR" sz="2200" dirty="0"/>
              <a:t>48 e 65 – Conferencias Internacionais (Pan americanista)</a:t>
            </a:r>
          </a:p>
        </p:txBody>
      </p:sp>
      <p:sp>
        <p:nvSpPr>
          <p:cNvPr id="5" name="Espaço Reservado para Conteúdo 4"/>
          <p:cNvSpPr>
            <a:spLocks noGrp="1"/>
          </p:cNvSpPr>
          <p:nvPr>
            <p:ph sz="quarter" idx="4"/>
          </p:nvPr>
        </p:nvSpPr>
        <p:spPr>
          <a:xfrm>
            <a:off x="6338315" y="2459421"/>
            <a:ext cx="4729077" cy="4114800"/>
          </a:xfrm>
        </p:spPr>
        <p:txBody>
          <a:bodyPr>
            <a:normAutofit fontScale="92500" lnSpcReduction="20000"/>
          </a:bodyPr>
          <a:lstStyle/>
          <a:p>
            <a:r>
              <a:rPr lang="pt-BR" altLang="pt-BR" sz="2600" dirty="0"/>
              <a:t>Vários Conflitos - Balcanização</a:t>
            </a:r>
          </a:p>
          <a:p>
            <a:pPr lvl="1"/>
            <a:r>
              <a:rPr lang="pt-BR" altLang="pt-BR" sz="2200" dirty="0"/>
              <a:t>Haiti x Republica Dominicana</a:t>
            </a:r>
          </a:p>
          <a:p>
            <a:pPr lvl="1"/>
            <a:r>
              <a:rPr lang="pt-BR" altLang="pt-BR" sz="2200" dirty="0"/>
              <a:t>Grã </a:t>
            </a:r>
            <a:r>
              <a:rPr lang="pt-BR" altLang="pt-BR" sz="2200" dirty="0" err="1"/>
              <a:t>Colombia</a:t>
            </a:r>
            <a:endParaRPr lang="pt-BR" altLang="pt-BR" sz="2200" dirty="0"/>
          </a:p>
          <a:p>
            <a:pPr lvl="1"/>
            <a:r>
              <a:rPr lang="pt-BR" altLang="pt-BR" sz="2200" dirty="0"/>
              <a:t>PURP</a:t>
            </a:r>
          </a:p>
          <a:p>
            <a:pPr lvl="1"/>
            <a:r>
              <a:rPr lang="pt-BR" altLang="pt-BR" sz="2200" dirty="0"/>
              <a:t>Brasil x Argentina: Uruguai</a:t>
            </a:r>
          </a:p>
          <a:p>
            <a:pPr lvl="1"/>
            <a:r>
              <a:rPr lang="pt-BR" altLang="pt-BR" sz="2200" dirty="0"/>
              <a:t>Conflito Centro Americano </a:t>
            </a:r>
          </a:p>
          <a:p>
            <a:pPr lvl="1"/>
            <a:r>
              <a:rPr lang="pt-BR" altLang="pt-BR" sz="2200" dirty="0"/>
              <a:t>Chile x Peru / Bolívia: 37 e 79 (Guerra do Pacífico)</a:t>
            </a:r>
          </a:p>
          <a:p>
            <a:pPr lvl="1"/>
            <a:r>
              <a:rPr lang="pt-BR" altLang="pt-BR" sz="2200" dirty="0"/>
              <a:t>Guerra da Tríplice Aliança (Paraguai)</a:t>
            </a:r>
          </a:p>
          <a:p>
            <a:pPr lvl="1"/>
            <a:r>
              <a:rPr lang="pt-BR" altLang="pt-BR" sz="2200" dirty="0"/>
              <a:t>Peru x Bolívia, Peru x Equador, Equador x Colômbia</a:t>
            </a:r>
          </a:p>
        </p:txBody>
      </p:sp>
      <p:sp>
        <p:nvSpPr>
          <p:cNvPr id="10242" name="Rectangle 2">
            <a:extLst>
              <a:ext uri="{FF2B5EF4-FFF2-40B4-BE49-F238E27FC236}">
                <a16:creationId xmlns:a16="http://schemas.microsoft.com/office/drawing/2014/main" id="{EFDDF4A7-85BC-450F-8C3B-FD2D671C8816}"/>
              </a:ext>
            </a:extLst>
          </p:cNvPr>
          <p:cNvSpPr>
            <a:spLocks noGrp="1" noChangeArrowheads="1"/>
          </p:cNvSpPr>
          <p:nvPr>
            <p:ph type="title"/>
          </p:nvPr>
        </p:nvSpPr>
        <p:spPr/>
        <p:txBody>
          <a:bodyPr>
            <a:normAutofit fontScale="90000"/>
          </a:bodyPr>
          <a:lstStyle/>
          <a:p>
            <a:pPr algn="ctr" eaLnBrk="1" hangingPunct="1"/>
            <a:r>
              <a:rPr lang="pt-BR" altLang="pt-BR" sz="3800" dirty="0"/>
              <a:t>Relações internas: interesses nacionais prevalecem </a:t>
            </a:r>
          </a:p>
        </p:txBody>
      </p:sp>
    </p:spTree>
    <p:extLst>
      <p:ext uri="{BB962C8B-B14F-4D97-AF65-F5344CB8AC3E}">
        <p14:creationId xmlns:p14="http://schemas.microsoft.com/office/powerpoint/2010/main" val="2553142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1524001" y="32443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BR" altLang="pt-BR"/>
          </a:p>
        </p:txBody>
      </p:sp>
      <p:sp>
        <p:nvSpPr>
          <p:cNvPr id="6147" name="Rectangle 3"/>
          <p:cNvSpPr>
            <a:spLocks noChangeArrowheads="1"/>
          </p:cNvSpPr>
          <p:nvPr/>
        </p:nvSpPr>
        <p:spPr bwMode="auto">
          <a:xfrm>
            <a:off x="1524001" y="32443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BR" altLang="pt-BR"/>
          </a:p>
        </p:txBody>
      </p:sp>
      <p:sp>
        <p:nvSpPr>
          <p:cNvPr id="6148" name="Rectangle 4"/>
          <p:cNvSpPr>
            <a:spLocks noChangeArrowheads="1"/>
          </p:cNvSpPr>
          <p:nvPr/>
        </p:nvSpPr>
        <p:spPr bwMode="auto">
          <a:xfrm>
            <a:off x="1524001" y="32443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BR" altLang="pt-BR"/>
          </a:p>
        </p:txBody>
      </p:sp>
      <p:pic>
        <p:nvPicPr>
          <p:cNvPr id="6149" name="Picture 5" descr="sec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9289" y="260350"/>
            <a:ext cx="4010025" cy="590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Rectangle 6"/>
          <p:cNvSpPr>
            <a:spLocks noGrp="1" noChangeArrowheads="1"/>
          </p:cNvSpPr>
          <p:nvPr>
            <p:ph type="body" sz="half" idx="2"/>
          </p:nvPr>
        </p:nvSpPr>
        <p:spPr>
          <a:xfrm>
            <a:off x="6096001" y="260351"/>
            <a:ext cx="4392613" cy="5726113"/>
          </a:xfrm>
        </p:spPr>
        <p:txBody>
          <a:bodyPr/>
          <a:lstStyle/>
          <a:p>
            <a:pPr eaLnBrk="1" hangingPunct="1">
              <a:buFont typeface="Wingdings" panose="05000000000000000000" pitchFamily="2" charset="2"/>
              <a:buNone/>
            </a:pPr>
            <a:endParaRPr lang="pt-BR" altLang="pt-BR" sz="2200"/>
          </a:p>
          <a:p>
            <a:pPr lvl="2" eaLnBrk="1" hangingPunct="1">
              <a:buSzTx/>
              <a:buFont typeface="Wingdings" panose="05000000000000000000" pitchFamily="2" charset="2"/>
              <a:buChar char="Ä"/>
            </a:pPr>
            <a:endParaRPr lang="pt-BR" altLang="pt-BR" sz="1800"/>
          </a:p>
        </p:txBody>
      </p:sp>
      <p:sp>
        <p:nvSpPr>
          <p:cNvPr id="36872" name="Rectangle 8"/>
          <p:cNvSpPr>
            <a:spLocks noGrp="1" noChangeArrowheads="1"/>
          </p:cNvSpPr>
          <p:nvPr>
            <p:ph type="body" sz="half" idx="1"/>
          </p:nvPr>
        </p:nvSpPr>
        <p:spPr>
          <a:xfrm>
            <a:off x="6096001" y="260350"/>
            <a:ext cx="4321175" cy="6121400"/>
          </a:xfrm>
        </p:spPr>
        <p:txBody>
          <a:bodyPr/>
          <a:lstStyle/>
          <a:p>
            <a:pPr eaLnBrk="1" hangingPunct="1"/>
            <a:r>
              <a:rPr lang="pt-BR" altLang="pt-BR" sz="2200"/>
              <a:t>Brasil: único “vice-reino” onde continuidade territorial é mantida</a:t>
            </a:r>
          </a:p>
          <a:p>
            <a:pPr eaLnBrk="1" hangingPunct="1">
              <a:buClr>
                <a:srgbClr val="FF0000"/>
              </a:buClr>
            </a:pPr>
            <a:r>
              <a:rPr lang="pt-BR" altLang="pt-BR" sz="2200"/>
              <a:t>Vice Reino da Nova Espanha</a:t>
            </a:r>
          </a:p>
          <a:p>
            <a:pPr lvl="1" eaLnBrk="1" hangingPunct="1"/>
            <a:r>
              <a:rPr lang="pt-BR" altLang="pt-BR" sz="2000"/>
              <a:t>México inicialmente se separa da Capitania (Audiência) da Guatemala onde se funda a </a:t>
            </a:r>
            <a:r>
              <a:rPr lang="pt-BR" altLang="pt-BR" sz="2000" u="sng"/>
              <a:t>Federação Centro Americana</a:t>
            </a:r>
          </a:p>
          <a:p>
            <a:pPr lvl="1" eaLnBrk="1" hangingPunct="1"/>
            <a:r>
              <a:rPr lang="pt-BR" altLang="pt-BR" sz="2000"/>
              <a:t>Esta por sua vez se subdivide em 5 países:</a:t>
            </a:r>
          </a:p>
          <a:p>
            <a:pPr lvl="2" eaLnBrk="1" hangingPunct="1"/>
            <a:r>
              <a:rPr lang="pt-BR" altLang="pt-BR" sz="1800"/>
              <a:t>Guatemala</a:t>
            </a:r>
          </a:p>
          <a:p>
            <a:pPr lvl="2" eaLnBrk="1" hangingPunct="1"/>
            <a:r>
              <a:rPr lang="pt-BR" altLang="pt-BR" sz="1800"/>
              <a:t>El Salvador</a:t>
            </a:r>
          </a:p>
          <a:p>
            <a:pPr lvl="2" eaLnBrk="1" hangingPunct="1"/>
            <a:r>
              <a:rPr lang="pt-BR" altLang="pt-BR" sz="1800"/>
              <a:t>Nicarágua</a:t>
            </a:r>
          </a:p>
          <a:p>
            <a:pPr lvl="2" eaLnBrk="1" hangingPunct="1"/>
            <a:r>
              <a:rPr lang="pt-BR" altLang="pt-BR" sz="1800"/>
              <a:t>Honduras </a:t>
            </a:r>
          </a:p>
          <a:p>
            <a:pPr lvl="2" eaLnBrk="1" hangingPunct="1"/>
            <a:r>
              <a:rPr lang="pt-BR" altLang="pt-BR" sz="1800"/>
              <a:t>Costa Rica</a:t>
            </a:r>
          </a:p>
          <a:p>
            <a:pPr lvl="1" eaLnBrk="1" hangingPunct="1"/>
            <a:r>
              <a:rPr lang="pt-BR" altLang="pt-BR" sz="2000"/>
              <a:t>México: perda do Texas (36)</a:t>
            </a:r>
          </a:p>
        </p:txBody>
      </p:sp>
      <p:sp>
        <p:nvSpPr>
          <p:cNvPr id="36873" name="AutoShape 9"/>
          <p:cNvSpPr>
            <a:spLocks noChangeArrowheads="1"/>
          </p:cNvSpPr>
          <p:nvPr/>
        </p:nvSpPr>
        <p:spPr bwMode="auto">
          <a:xfrm>
            <a:off x="2063751" y="549275"/>
            <a:ext cx="2087563" cy="2159000"/>
          </a:xfrm>
          <a:prstGeom prst="octagon">
            <a:avLst>
              <a:gd name="adj" fmla="val 29287"/>
            </a:avLst>
          </a:prstGeom>
          <a:noFill/>
          <a:ln w="571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BR" altLang="pt-BR"/>
          </a:p>
        </p:txBody>
      </p:sp>
      <p:sp>
        <p:nvSpPr>
          <p:cNvPr id="36874" name="Line 10"/>
          <p:cNvSpPr>
            <a:spLocks noChangeShapeType="1"/>
          </p:cNvSpPr>
          <p:nvPr/>
        </p:nvSpPr>
        <p:spPr bwMode="auto">
          <a:xfrm flipH="1">
            <a:off x="4151314" y="1628775"/>
            <a:ext cx="1944687" cy="71438"/>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pt-BR"/>
          </a:p>
        </p:txBody>
      </p:sp>
    </p:spTree>
    <p:extLst>
      <p:ext uri="{BB962C8B-B14F-4D97-AF65-F5344CB8AC3E}">
        <p14:creationId xmlns:p14="http://schemas.microsoft.com/office/powerpoint/2010/main" val="39543326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6872">
                                            <p:txEl>
                                              <p:pRg st="1" end="1"/>
                                            </p:txEl>
                                          </p:spTgt>
                                        </p:tgtEl>
                                        <p:attrNameLst>
                                          <p:attrName>style.visibility</p:attrName>
                                        </p:attrNameLst>
                                      </p:cBhvr>
                                      <p:to>
                                        <p:strVal val="visible"/>
                                      </p:to>
                                    </p:set>
                                    <p:animEffect transition="in" filter="box(in)">
                                      <p:cBhvr>
                                        <p:cTn id="7" dur="500"/>
                                        <p:tgtEl>
                                          <p:spTgt spid="36872">
                                            <p:txEl>
                                              <p:pRg st="1" end="1"/>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6873"/>
                                        </p:tgtEl>
                                        <p:attrNameLst>
                                          <p:attrName>style.visibility</p:attrName>
                                        </p:attrNameLst>
                                      </p:cBhvr>
                                      <p:to>
                                        <p:strVal val="visible"/>
                                      </p:to>
                                    </p:set>
                                    <p:animEffect transition="in" filter="box(in)">
                                      <p:cBhvr>
                                        <p:cTn id="10" dur="500"/>
                                        <p:tgtEl>
                                          <p:spTgt spid="36873"/>
                                        </p:tgtEl>
                                      </p:cBhvr>
                                    </p:animEffect>
                                  </p:childTnLst>
                                </p:cTn>
                              </p:par>
                              <p:par>
                                <p:cTn id="11" presetID="4" presetClass="entr" presetSubtype="16" fill="hold" nodeType="withEffect">
                                  <p:stCondLst>
                                    <p:cond delay="0"/>
                                  </p:stCondLst>
                                  <p:childTnLst>
                                    <p:set>
                                      <p:cBhvr>
                                        <p:cTn id="12" dur="1" fill="hold">
                                          <p:stCondLst>
                                            <p:cond delay="0"/>
                                          </p:stCondLst>
                                        </p:cTn>
                                        <p:tgtEl>
                                          <p:spTgt spid="36874"/>
                                        </p:tgtEl>
                                        <p:attrNameLst>
                                          <p:attrName>style.visibility</p:attrName>
                                        </p:attrNameLst>
                                      </p:cBhvr>
                                      <p:to>
                                        <p:strVal val="visible"/>
                                      </p:to>
                                    </p:set>
                                    <p:animEffect transition="in" filter="box(in)">
                                      <p:cBhvr>
                                        <p:cTn id="13" dur="500"/>
                                        <p:tgtEl>
                                          <p:spTgt spid="3687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nodeType="clickEffect">
                                  <p:stCondLst>
                                    <p:cond delay="0"/>
                                  </p:stCondLst>
                                  <p:childTnLst>
                                    <p:set>
                                      <p:cBhvr>
                                        <p:cTn id="17" dur="1" fill="hold">
                                          <p:stCondLst>
                                            <p:cond delay="0"/>
                                          </p:stCondLst>
                                        </p:cTn>
                                        <p:tgtEl>
                                          <p:spTgt spid="36872">
                                            <p:txEl>
                                              <p:pRg st="2" end="2"/>
                                            </p:txEl>
                                          </p:spTgt>
                                        </p:tgtEl>
                                        <p:attrNameLst>
                                          <p:attrName>style.visibility</p:attrName>
                                        </p:attrNameLst>
                                      </p:cBhvr>
                                      <p:to>
                                        <p:strVal val="visible"/>
                                      </p:to>
                                    </p:set>
                                    <p:animEffect transition="in" filter="box(in)">
                                      <p:cBhvr>
                                        <p:cTn id="18" dur="500"/>
                                        <p:tgtEl>
                                          <p:spTgt spid="36872">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16" fill="hold" nodeType="clickEffect">
                                  <p:stCondLst>
                                    <p:cond delay="0"/>
                                  </p:stCondLst>
                                  <p:childTnLst>
                                    <p:set>
                                      <p:cBhvr>
                                        <p:cTn id="22" dur="1" fill="hold">
                                          <p:stCondLst>
                                            <p:cond delay="0"/>
                                          </p:stCondLst>
                                        </p:cTn>
                                        <p:tgtEl>
                                          <p:spTgt spid="36872">
                                            <p:txEl>
                                              <p:pRg st="3" end="3"/>
                                            </p:txEl>
                                          </p:spTgt>
                                        </p:tgtEl>
                                        <p:attrNameLst>
                                          <p:attrName>style.visibility</p:attrName>
                                        </p:attrNameLst>
                                      </p:cBhvr>
                                      <p:to>
                                        <p:strVal val="visible"/>
                                      </p:to>
                                    </p:set>
                                    <p:animEffect transition="in" filter="box(in)">
                                      <p:cBhvr>
                                        <p:cTn id="23" dur="500"/>
                                        <p:tgtEl>
                                          <p:spTgt spid="36872">
                                            <p:txEl>
                                              <p:pRg st="3" end="3"/>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36872">
                                            <p:txEl>
                                              <p:pRg st="4" end="4"/>
                                            </p:txEl>
                                          </p:spTgt>
                                        </p:tgtEl>
                                        <p:attrNameLst>
                                          <p:attrName>style.visibility</p:attrName>
                                        </p:attrNameLst>
                                      </p:cBhvr>
                                      <p:to>
                                        <p:strVal val="visible"/>
                                      </p:to>
                                    </p:set>
                                    <p:animEffect transition="in" filter="box(in)">
                                      <p:cBhvr>
                                        <p:cTn id="26" dur="500"/>
                                        <p:tgtEl>
                                          <p:spTgt spid="36872">
                                            <p:txEl>
                                              <p:pRg st="4" end="4"/>
                                            </p:txEl>
                                          </p:spTgt>
                                        </p:tgtEl>
                                      </p:cBhvr>
                                    </p:animEffect>
                                  </p:childTnLst>
                                </p:cTn>
                              </p:par>
                              <p:par>
                                <p:cTn id="27" presetID="4" presetClass="entr" presetSubtype="16" fill="hold" nodeType="withEffect">
                                  <p:stCondLst>
                                    <p:cond delay="0"/>
                                  </p:stCondLst>
                                  <p:childTnLst>
                                    <p:set>
                                      <p:cBhvr>
                                        <p:cTn id="28" dur="1" fill="hold">
                                          <p:stCondLst>
                                            <p:cond delay="0"/>
                                          </p:stCondLst>
                                        </p:cTn>
                                        <p:tgtEl>
                                          <p:spTgt spid="36872">
                                            <p:txEl>
                                              <p:pRg st="5" end="5"/>
                                            </p:txEl>
                                          </p:spTgt>
                                        </p:tgtEl>
                                        <p:attrNameLst>
                                          <p:attrName>style.visibility</p:attrName>
                                        </p:attrNameLst>
                                      </p:cBhvr>
                                      <p:to>
                                        <p:strVal val="visible"/>
                                      </p:to>
                                    </p:set>
                                    <p:animEffect transition="in" filter="box(in)">
                                      <p:cBhvr>
                                        <p:cTn id="29" dur="500"/>
                                        <p:tgtEl>
                                          <p:spTgt spid="36872">
                                            <p:txEl>
                                              <p:pRg st="5" end="5"/>
                                            </p:txEl>
                                          </p:spTgt>
                                        </p:tgtEl>
                                      </p:cBhvr>
                                    </p:animEffect>
                                  </p:childTnLst>
                                </p:cTn>
                              </p:par>
                              <p:par>
                                <p:cTn id="30" presetID="4" presetClass="entr" presetSubtype="16" fill="hold" nodeType="withEffect">
                                  <p:stCondLst>
                                    <p:cond delay="0"/>
                                  </p:stCondLst>
                                  <p:childTnLst>
                                    <p:set>
                                      <p:cBhvr>
                                        <p:cTn id="31" dur="1" fill="hold">
                                          <p:stCondLst>
                                            <p:cond delay="0"/>
                                          </p:stCondLst>
                                        </p:cTn>
                                        <p:tgtEl>
                                          <p:spTgt spid="36872">
                                            <p:txEl>
                                              <p:pRg st="6" end="6"/>
                                            </p:txEl>
                                          </p:spTgt>
                                        </p:tgtEl>
                                        <p:attrNameLst>
                                          <p:attrName>style.visibility</p:attrName>
                                        </p:attrNameLst>
                                      </p:cBhvr>
                                      <p:to>
                                        <p:strVal val="visible"/>
                                      </p:to>
                                    </p:set>
                                    <p:animEffect transition="in" filter="box(in)">
                                      <p:cBhvr>
                                        <p:cTn id="32" dur="500"/>
                                        <p:tgtEl>
                                          <p:spTgt spid="36872">
                                            <p:txEl>
                                              <p:pRg st="6" end="6"/>
                                            </p:txEl>
                                          </p:spTgt>
                                        </p:tgtEl>
                                      </p:cBhvr>
                                    </p:animEffect>
                                  </p:childTnLst>
                                </p:cTn>
                              </p:par>
                              <p:par>
                                <p:cTn id="33" presetID="4" presetClass="entr" presetSubtype="16" fill="hold" nodeType="withEffect">
                                  <p:stCondLst>
                                    <p:cond delay="0"/>
                                  </p:stCondLst>
                                  <p:childTnLst>
                                    <p:set>
                                      <p:cBhvr>
                                        <p:cTn id="34" dur="1" fill="hold">
                                          <p:stCondLst>
                                            <p:cond delay="0"/>
                                          </p:stCondLst>
                                        </p:cTn>
                                        <p:tgtEl>
                                          <p:spTgt spid="36872">
                                            <p:txEl>
                                              <p:pRg st="7" end="7"/>
                                            </p:txEl>
                                          </p:spTgt>
                                        </p:tgtEl>
                                        <p:attrNameLst>
                                          <p:attrName>style.visibility</p:attrName>
                                        </p:attrNameLst>
                                      </p:cBhvr>
                                      <p:to>
                                        <p:strVal val="visible"/>
                                      </p:to>
                                    </p:set>
                                    <p:animEffect transition="in" filter="box(in)">
                                      <p:cBhvr>
                                        <p:cTn id="35" dur="500"/>
                                        <p:tgtEl>
                                          <p:spTgt spid="36872">
                                            <p:txEl>
                                              <p:pRg st="7" end="7"/>
                                            </p:txEl>
                                          </p:spTgt>
                                        </p:tgtEl>
                                      </p:cBhvr>
                                    </p:animEffect>
                                  </p:childTnLst>
                                </p:cTn>
                              </p:par>
                              <p:par>
                                <p:cTn id="36" presetID="4" presetClass="entr" presetSubtype="16" fill="hold" nodeType="withEffect">
                                  <p:stCondLst>
                                    <p:cond delay="0"/>
                                  </p:stCondLst>
                                  <p:childTnLst>
                                    <p:set>
                                      <p:cBhvr>
                                        <p:cTn id="37" dur="1" fill="hold">
                                          <p:stCondLst>
                                            <p:cond delay="0"/>
                                          </p:stCondLst>
                                        </p:cTn>
                                        <p:tgtEl>
                                          <p:spTgt spid="36872">
                                            <p:txEl>
                                              <p:pRg st="8" end="8"/>
                                            </p:txEl>
                                          </p:spTgt>
                                        </p:tgtEl>
                                        <p:attrNameLst>
                                          <p:attrName>style.visibility</p:attrName>
                                        </p:attrNameLst>
                                      </p:cBhvr>
                                      <p:to>
                                        <p:strVal val="visible"/>
                                      </p:to>
                                    </p:set>
                                    <p:animEffect transition="in" filter="box(in)">
                                      <p:cBhvr>
                                        <p:cTn id="38" dur="500"/>
                                        <p:tgtEl>
                                          <p:spTgt spid="36872">
                                            <p:txEl>
                                              <p:pRg st="8" end="8"/>
                                            </p:txEl>
                                          </p:spTgt>
                                        </p:tgtEl>
                                      </p:cBhvr>
                                    </p:animEffect>
                                  </p:childTnLst>
                                </p:cTn>
                              </p:par>
                              <p:par>
                                <p:cTn id="39" presetID="4" presetClass="entr" presetSubtype="16" fill="hold" nodeType="withEffect">
                                  <p:stCondLst>
                                    <p:cond delay="0"/>
                                  </p:stCondLst>
                                  <p:childTnLst>
                                    <p:set>
                                      <p:cBhvr>
                                        <p:cTn id="40" dur="1" fill="hold">
                                          <p:stCondLst>
                                            <p:cond delay="0"/>
                                          </p:stCondLst>
                                        </p:cTn>
                                        <p:tgtEl>
                                          <p:spTgt spid="36872">
                                            <p:txEl>
                                              <p:pRg st="9" end="9"/>
                                            </p:txEl>
                                          </p:spTgt>
                                        </p:tgtEl>
                                        <p:attrNameLst>
                                          <p:attrName>style.visibility</p:attrName>
                                        </p:attrNameLst>
                                      </p:cBhvr>
                                      <p:to>
                                        <p:strVal val="visible"/>
                                      </p:to>
                                    </p:set>
                                    <p:animEffect transition="in" filter="box(in)">
                                      <p:cBhvr>
                                        <p:cTn id="41" dur="500"/>
                                        <p:tgtEl>
                                          <p:spTgt spid="3687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3"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1524001" y="32443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BR" altLang="pt-BR"/>
          </a:p>
        </p:txBody>
      </p:sp>
      <p:sp>
        <p:nvSpPr>
          <p:cNvPr id="7171" name="Rectangle 3"/>
          <p:cNvSpPr>
            <a:spLocks noChangeArrowheads="1"/>
          </p:cNvSpPr>
          <p:nvPr/>
        </p:nvSpPr>
        <p:spPr bwMode="auto">
          <a:xfrm>
            <a:off x="1524001" y="32443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BR" altLang="pt-BR"/>
          </a:p>
        </p:txBody>
      </p:sp>
      <p:sp>
        <p:nvSpPr>
          <p:cNvPr id="7172" name="Rectangle 4"/>
          <p:cNvSpPr>
            <a:spLocks noChangeArrowheads="1"/>
          </p:cNvSpPr>
          <p:nvPr/>
        </p:nvSpPr>
        <p:spPr bwMode="auto">
          <a:xfrm>
            <a:off x="1524001" y="32443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BR" altLang="pt-BR"/>
          </a:p>
        </p:txBody>
      </p:sp>
      <p:pic>
        <p:nvPicPr>
          <p:cNvPr id="7173" name="Picture 5" descr="sec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9289" y="260350"/>
            <a:ext cx="4010025" cy="590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8" name="Rectangle 6"/>
          <p:cNvSpPr>
            <a:spLocks noGrp="1" noChangeArrowheads="1"/>
          </p:cNvSpPr>
          <p:nvPr>
            <p:ph type="body" sz="half" idx="2"/>
          </p:nvPr>
        </p:nvSpPr>
        <p:spPr>
          <a:xfrm>
            <a:off x="6096001" y="260350"/>
            <a:ext cx="4392613" cy="5905500"/>
          </a:xfrm>
        </p:spPr>
        <p:txBody>
          <a:bodyPr>
            <a:normAutofit lnSpcReduction="10000"/>
          </a:bodyPr>
          <a:lstStyle/>
          <a:p>
            <a:pPr eaLnBrk="1" hangingPunct="1">
              <a:buClr>
                <a:schemeClr val="accent2"/>
              </a:buClr>
              <a:buSzTx/>
              <a:buFont typeface="Wingdings" panose="05000000000000000000" pitchFamily="2" charset="2"/>
              <a:buChar char="v"/>
            </a:pPr>
            <a:r>
              <a:rPr lang="pt-BR" altLang="pt-BR" sz="2200"/>
              <a:t>Vice Reino de Nova Granada</a:t>
            </a:r>
          </a:p>
          <a:p>
            <a:pPr lvl="1" eaLnBrk="1" hangingPunct="1">
              <a:buSzTx/>
              <a:buFont typeface="Wingdings" panose="05000000000000000000" pitchFamily="2" charset="2"/>
              <a:buChar char="Ø"/>
            </a:pPr>
            <a:r>
              <a:rPr lang="pt-BR" altLang="pt-BR" sz="2000"/>
              <a:t>tentativa de formação da “Grã Colômbia” mas acaba criando três (depois 4) países</a:t>
            </a:r>
          </a:p>
          <a:p>
            <a:pPr lvl="2" eaLnBrk="1" hangingPunct="1">
              <a:buClr>
                <a:srgbClr val="00CC00"/>
              </a:buClr>
              <a:buSzTx/>
              <a:buFont typeface="Wingdings" panose="05000000000000000000" pitchFamily="2" charset="2"/>
              <a:buChar char="Ø"/>
            </a:pPr>
            <a:r>
              <a:rPr lang="pt-BR" altLang="pt-BR" sz="1800"/>
              <a:t>Equador (audiência de Quito)</a:t>
            </a:r>
          </a:p>
          <a:p>
            <a:pPr lvl="2" eaLnBrk="1" hangingPunct="1">
              <a:buClr>
                <a:srgbClr val="00CC00"/>
              </a:buClr>
              <a:buSzTx/>
              <a:buFont typeface="Wingdings" panose="05000000000000000000" pitchFamily="2" charset="2"/>
              <a:buChar char="Ø"/>
            </a:pPr>
            <a:r>
              <a:rPr lang="pt-BR" altLang="pt-BR" sz="1800"/>
              <a:t>Venezuela </a:t>
            </a:r>
          </a:p>
          <a:p>
            <a:pPr lvl="2" eaLnBrk="1" hangingPunct="1">
              <a:buClr>
                <a:srgbClr val="00CC00"/>
              </a:buClr>
              <a:buSzTx/>
              <a:buFont typeface="Wingdings" panose="05000000000000000000" pitchFamily="2" charset="2"/>
              <a:buChar char="Ø"/>
            </a:pPr>
            <a:r>
              <a:rPr lang="pt-BR" altLang="pt-BR" sz="1800"/>
              <a:t>Colômbia</a:t>
            </a:r>
          </a:p>
          <a:p>
            <a:pPr lvl="3" eaLnBrk="1" hangingPunct="1">
              <a:buSzTx/>
              <a:buFont typeface="Wingdings" panose="05000000000000000000" pitchFamily="2" charset="2"/>
              <a:buChar char="Ø"/>
            </a:pPr>
            <a:r>
              <a:rPr lang="pt-BR" altLang="pt-BR" sz="1600"/>
              <a:t>Inicialmente envolvia Panamá, depois este se separa </a:t>
            </a:r>
          </a:p>
          <a:p>
            <a:pPr eaLnBrk="1" hangingPunct="1">
              <a:buClr>
                <a:srgbClr val="0000FF"/>
              </a:buClr>
              <a:buSzTx/>
              <a:buFont typeface="Wingdings" panose="05000000000000000000" pitchFamily="2" charset="2"/>
              <a:buChar char="v"/>
            </a:pPr>
            <a:r>
              <a:rPr lang="pt-BR" altLang="pt-BR" sz="2200"/>
              <a:t>Vice Reino do Peru</a:t>
            </a:r>
          </a:p>
          <a:p>
            <a:pPr lvl="1" eaLnBrk="1" hangingPunct="1">
              <a:buClr>
                <a:srgbClr val="0000FF"/>
              </a:buClr>
              <a:buSzTx/>
              <a:buFont typeface="Wingdings" panose="05000000000000000000" pitchFamily="2" charset="2"/>
              <a:buChar char="Ø"/>
            </a:pPr>
            <a:r>
              <a:rPr lang="pt-BR" altLang="pt-BR" sz="2000"/>
              <a:t>Forma duas regiões:</a:t>
            </a:r>
          </a:p>
          <a:p>
            <a:pPr lvl="2" eaLnBrk="1" hangingPunct="1">
              <a:buClr>
                <a:srgbClr val="3366FF"/>
              </a:buClr>
              <a:buSzTx/>
              <a:buFont typeface="Wingdings" panose="05000000000000000000" pitchFamily="2" charset="2"/>
              <a:buChar char="Ø"/>
            </a:pPr>
            <a:r>
              <a:rPr lang="pt-BR" altLang="pt-BR" sz="1800"/>
              <a:t>Chile (Audiência)</a:t>
            </a:r>
          </a:p>
          <a:p>
            <a:pPr lvl="2" eaLnBrk="1" hangingPunct="1">
              <a:buClr>
                <a:srgbClr val="3366FF"/>
              </a:buClr>
              <a:buSzTx/>
              <a:buFont typeface="Wingdings" panose="05000000000000000000" pitchFamily="2" charset="2"/>
              <a:buChar char="Ø"/>
            </a:pPr>
            <a:r>
              <a:rPr lang="pt-BR" altLang="pt-BR" sz="1800"/>
              <a:t>Peru (junta audiências de Lima e Cuzco)</a:t>
            </a:r>
          </a:p>
          <a:p>
            <a:pPr lvl="3" eaLnBrk="1" hangingPunct="1">
              <a:buClr>
                <a:srgbClr val="0000FF"/>
              </a:buClr>
              <a:buSzTx/>
              <a:buFont typeface="Wingdings" panose="05000000000000000000" pitchFamily="2" charset="2"/>
              <a:buChar char="Ø"/>
            </a:pPr>
            <a:r>
              <a:rPr lang="pt-BR" altLang="pt-BR" sz="1600"/>
              <a:t>Num primeiro momento tenta se estabelecer um confederação com a Bolivia (Audiência de Charcas), depois Peru e Bolívia se separam</a:t>
            </a:r>
          </a:p>
        </p:txBody>
      </p:sp>
      <p:sp>
        <p:nvSpPr>
          <p:cNvPr id="38919" name="AutoShape 7"/>
          <p:cNvSpPr>
            <a:spLocks noChangeArrowheads="1"/>
          </p:cNvSpPr>
          <p:nvPr/>
        </p:nvSpPr>
        <p:spPr bwMode="auto">
          <a:xfrm>
            <a:off x="3432176" y="2276475"/>
            <a:ext cx="1655763" cy="865188"/>
          </a:xfrm>
          <a:prstGeom prst="parallelogram">
            <a:avLst>
              <a:gd name="adj" fmla="val 47844"/>
            </a:avLst>
          </a:prstGeom>
          <a:noFill/>
          <a:ln w="5715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BR" altLang="pt-BR"/>
          </a:p>
        </p:txBody>
      </p:sp>
      <p:sp>
        <p:nvSpPr>
          <p:cNvPr id="38920" name="Line 8"/>
          <p:cNvSpPr>
            <a:spLocks noChangeShapeType="1"/>
          </p:cNvSpPr>
          <p:nvPr/>
        </p:nvSpPr>
        <p:spPr bwMode="auto">
          <a:xfrm flipH="1">
            <a:off x="5087939" y="620713"/>
            <a:ext cx="1152525" cy="1655762"/>
          </a:xfrm>
          <a:prstGeom prst="line">
            <a:avLst/>
          </a:prstGeom>
          <a:noFill/>
          <a:ln w="3810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pt-BR"/>
          </a:p>
        </p:txBody>
      </p:sp>
      <p:sp>
        <p:nvSpPr>
          <p:cNvPr id="38921" name="AutoShape 9"/>
          <p:cNvSpPr>
            <a:spLocks noChangeArrowheads="1"/>
          </p:cNvSpPr>
          <p:nvPr/>
        </p:nvSpPr>
        <p:spPr bwMode="auto">
          <a:xfrm rot="11280352">
            <a:off x="3575051" y="3213100"/>
            <a:ext cx="779463" cy="2012950"/>
          </a:xfrm>
          <a:prstGeom prst="rtTriangle">
            <a:avLst/>
          </a:prstGeom>
          <a:noFill/>
          <a:ln w="5715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BR" altLang="pt-BR"/>
          </a:p>
        </p:txBody>
      </p:sp>
      <p:sp>
        <p:nvSpPr>
          <p:cNvPr id="38922" name="Line 10"/>
          <p:cNvSpPr>
            <a:spLocks noChangeShapeType="1"/>
          </p:cNvSpPr>
          <p:nvPr/>
        </p:nvSpPr>
        <p:spPr bwMode="auto">
          <a:xfrm flipV="1">
            <a:off x="4440238" y="3429001"/>
            <a:ext cx="1727200" cy="144463"/>
          </a:xfrm>
          <a:prstGeom prst="line">
            <a:avLst/>
          </a:prstGeom>
          <a:noFill/>
          <a:ln w="57150">
            <a:solidFill>
              <a:srgbClr val="0000FF"/>
            </a:solidFill>
            <a:round/>
            <a:headEnd type="triangle" w="med" len="med"/>
            <a:tailEnd/>
          </a:ln>
          <a:extLst>
            <a:ext uri="{909E8E84-426E-40DD-AFC4-6F175D3DCCD1}">
              <a14:hiddenFill xmlns:a14="http://schemas.microsoft.com/office/drawing/2010/main">
                <a:noFill/>
              </a14:hiddenFill>
            </a:ext>
          </a:extLst>
        </p:spPr>
        <p:txBody>
          <a:bodyPr/>
          <a:lstStyle/>
          <a:p>
            <a:endParaRPr lang="pt-BR"/>
          </a:p>
        </p:txBody>
      </p:sp>
    </p:spTree>
    <p:extLst>
      <p:ext uri="{BB962C8B-B14F-4D97-AF65-F5344CB8AC3E}">
        <p14:creationId xmlns:p14="http://schemas.microsoft.com/office/powerpoint/2010/main" val="20536133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8918">
                                            <p:txEl>
                                              <p:pRg st="0" end="0"/>
                                            </p:txEl>
                                          </p:spTgt>
                                        </p:tgtEl>
                                        <p:attrNameLst>
                                          <p:attrName>style.visibility</p:attrName>
                                        </p:attrNameLst>
                                      </p:cBhvr>
                                      <p:to>
                                        <p:strVal val="visible"/>
                                      </p:to>
                                    </p:set>
                                    <p:animEffect transition="in" filter="box(in)">
                                      <p:cBhvr>
                                        <p:cTn id="7" dur="500"/>
                                        <p:tgtEl>
                                          <p:spTgt spid="38918">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8920"/>
                                        </p:tgtEl>
                                        <p:attrNameLst>
                                          <p:attrName>style.visibility</p:attrName>
                                        </p:attrNameLst>
                                      </p:cBhvr>
                                      <p:to>
                                        <p:strVal val="visible"/>
                                      </p:to>
                                    </p:set>
                                    <p:animEffect transition="in" filter="box(in)">
                                      <p:cBhvr>
                                        <p:cTn id="10" dur="500"/>
                                        <p:tgtEl>
                                          <p:spTgt spid="38920"/>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38919"/>
                                        </p:tgtEl>
                                        <p:attrNameLst>
                                          <p:attrName>style.visibility</p:attrName>
                                        </p:attrNameLst>
                                      </p:cBhvr>
                                      <p:to>
                                        <p:strVal val="visible"/>
                                      </p:to>
                                    </p:set>
                                    <p:animEffect transition="in" filter="box(in)">
                                      <p:cBhvr>
                                        <p:cTn id="13" dur="500"/>
                                        <p:tgtEl>
                                          <p:spTgt spid="3891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8" presetClass="entr" presetSubtype="16" fill="hold" nodeType="clickEffect">
                                  <p:stCondLst>
                                    <p:cond delay="0"/>
                                  </p:stCondLst>
                                  <p:childTnLst>
                                    <p:set>
                                      <p:cBhvr>
                                        <p:cTn id="17" dur="1" fill="hold">
                                          <p:stCondLst>
                                            <p:cond delay="0"/>
                                          </p:stCondLst>
                                        </p:cTn>
                                        <p:tgtEl>
                                          <p:spTgt spid="38918">
                                            <p:txEl>
                                              <p:pRg st="1" end="1"/>
                                            </p:txEl>
                                          </p:spTgt>
                                        </p:tgtEl>
                                        <p:attrNameLst>
                                          <p:attrName>style.visibility</p:attrName>
                                        </p:attrNameLst>
                                      </p:cBhvr>
                                      <p:to>
                                        <p:strVal val="visible"/>
                                      </p:to>
                                    </p:set>
                                    <p:animEffect transition="in" filter="diamond(in)">
                                      <p:cBhvr>
                                        <p:cTn id="18" dur="2000"/>
                                        <p:tgtEl>
                                          <p:spTgt spid="38918">
                                            <p:txEl>
                                              <p:pRg st="1" end="1"/>
                                            </p:txEl>
                                          </p:spTgt>
                                        </p:tgtEl>
                                      </p:cBhvr>
                                    </p:animEffect>
                                  </p:childTnLst>
                                </p:cTn>
                              </p:par>
                              <p:par>
                                <p:cTn id="19" presetID="8" presetClass="entr" presetSubtype="16" fill="hold" nodeType="withEffect">
                                  <p:stCondLst>
                                    <p:cond delay="0"/>
                                  </p:stCondLst>
                                  <p:childTnLst>
                                    <p:set>
                                      <p:cBhvr>
                                        <p:cTn id="20" dur="1" fill="hold">
                                          <p:stCondLst>
                                            <p:cond delay="0"/>
                                          </p:stCondLst>
                                        </p:cTn>
                                        <p:tgtEl>
                                          <p:spTgt spid="38918">
                                            <p:txEl>
                                              <p:pRg st="2" end="2"/>
                                            </p:txEl>
                                          </p:spTgt>
                                        </p:tgtEl>
                                        <p:attrNameLst>
                                          <p:attrName>style.visibility</p:attrName>
                                        </p:attrNameLst>
                                      </p:cBhvr>
                                      <p:to>
                                        <p:strVal val="visible"/>
                                      </p:to>
                                    </p:set>
                                    <p:animEffect transition="in" filter="diamond(in)">
                                      <p:cBhvr>
                                        <p:cTn id="21" dur="2000"/>
                                        <p:tgtEl>
                                          <p:spTgt spid="38918">
                                            <p:txEl>
                                              <p:pRg st="2" end="2"/>
                                            </p:txEl>
                                          </p:spTgt>
                                        </p:tgtEl>
                                      </p:cBhvr>
                                    </p:animEffect>
                                  </p:childTnLst>
                                </p:cTn>
                              </p:par>
                              <p:par>
                                <p:cTn id="22" presetID="8" presetClass="entr" presetSubtype="16" fill="hold" nodeType="withEffect">
                                  <p:stCondLst>
                                    <p:cond delay="0"/>
                                  </p:stCondLst>
                                  <p:childTnLst>
                                    <p:set>
                                      <p:cBhvr>
                                        <p:cTn id="23" dur="1" fill="hold">
                                          <p:stCondLst>
                                            <p:cond delay="0"/>
                                          </p:stCondLst>
                                        </p:cTn>
                                        <p:tgtEl>
                                          <p:spTgt spid="38918">
                                            <p:txEl>
                                              <p:pRg st="3" end="3"/>
                                            </p:txEl>
                                          </p:spTgt>
                                        </p:tgtEl>
                                        <p:attrNameLst>
                                          <p:attrName>style.visibility</p:attrName>
                                        </p:attrNameLst>
                                      </p:cBhvr>
                                      <p:to>
                                        <p:strVal val="visible"/>
                                      </p:to>
                                    </p:set>
                                    <p:animEffect transition="in" filter="diamond(in)">
                                      <p:cBhvr>
                                        <p:cTn id="24" dur="2000"/>
                                        <p:tgtEl>
                                          <p:spTgt spid="38918">
                                            <p:txEl>
                                              <p:pRg st="3" end="3"/>
                                            </p:txEl>
                                          </p:spTgt>
                                        </p:tgtEl>
                                      </p:cBhvr>
                                    </p:animEffect>
                                  </p:childTnLst>
                                </p:cTn>
                              </p:par>
                              <p:par>
                                <p:cTn id="25" presetID="8" presetClass="entr" presetSubtype="16" fill="hold" nodeType="withEffect">
                                  <p:stCondLst>
                                    <p:cond delay="0"/>
                                  </p:stCondLst>
                                  <p:childTnLst>
                                    <p:set>
                                      <p:cBhvr>
                                        <p:cTn id="26" dur="1" fill="hold">
                                          <p:stCondLst>
                                            <p:cond delay="0"/>
                                          </p:stCondLst>
                                        </p:cTn>
                                        <p:tgtEl>
                                          <p:spTgt spid="38918">
                                            <p:txEl>
                                              <p:pRg st="4" end="4"/>
                                            </p:txEl>
                                          </p:spTgt>
                                        </p:tgtEl>
                                        <p:attrNameLst>
                                          <p:attrName>style.visibility</p:attrName>
                                        </p:attrNameLst>
                                      </p:cBhvr>
                                      <p:to>
                                        <p:strVal val="visible"/>
                                      </p:to>
                                    </p:set>
                                    <p:animEffect transition="in" filter="diamond(in)">
                                      <p:cBhvr>
                                        <p:cTn id="27" dur="2000"/>
                                        <p:tgtEl>
                                          <p:spTgt spid="38918">
                                            <p:txEl>
                                              <p:pRg st="4" end="4"/>
                                            </p:txEl>
                                          </p:spTgt>
                                        </p:tgtEl>
                                      </p:cBhvr>
                                    </p:animEffect>
                                  </p:childTnLst>
                                </p:cTn>
                              </p:par>
                              <p:par>
                                <p:cTn id="28" presetID="8" presetClass="entr" presetSubtype="16" fill="hold" nodeType="withEffect">
                                  <p:stCondLst>
                                    <p:cond delay="0"/>
                                  </p:stCondLst>
                                  <p:childTnLst>
                                    <p:set>
                                      <p:cBhvr>
                                        <p:cTn id="29" dur="1" fill="hold">
                                          <p:stCondLst>
                                            <p:cond delay="0"/>
                                          </p:stCondLst>
                                        </p:cTn>
                                        <p:tgtEl>
                                          <p:spTgt spid="38918">
                                            <p:txEl>
                                              <p:pRg st="5" end="5"/>
                                            </p:txEl>
                                          </p:spTgt>
                                        </p:tgtEl>
                                        <p:attrNameLst>
                                          <p:attrName>style.visibility</p:attrName>
                                        </p:attrNameLst>
                                      </p:cBhvr>
                                      <p:to>
                                        <p:strVal val="visible"/>
                                      </p:to>
                                    </p:set>
                                    <p:animEffect transition="in" filter="diamond(in)">
                                      <p:cBhvr>
                                        <p:cTn id="30" dur="2000"/>
                                        <p:tgtEl>
                                          <p:spTgt spid="38918">
                                            <p:txEl>
                                              <p:pRg st="5" end="5"/>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xit" presetSubtype="16" fill="hold" nodeType="clickEffect">
                                  <p:stCondLst>
                                    <p:cond delay="0"/>
                                  </p:stCondLst>
                                  <p:childTnLst>
                                    <p:animEffect transition="out" filter="box(in)">
                                      <p:cBhvr>
                                        <p:cTn id="34" dur="500"/>
                                        <p:tgtEl>
                                          <p:spTgt spid="38920"/>
                                        </p:tgtEl>
                                      </p:cBhvr>
                                    </p:animEffect>
                                    <p:set>
                                      <p:cBhvr>
                                        <p:cTn id="35" dur="1" fill="hold">
                                          <p:stCondLst>
                                            <p:cond delay="499"/>
                                          </p:stCondLst>
                                        </p:cTn>
                                        <p:tgtEl>
                                          <p:spTgt spid="38920"/>
                                        </p:tgtEl>
                                        <p:attrNameLst>
                                          <p:attrName>style.visibility</p:attrName>
                                        </p:attrNameLst>
                                      </p:cBhvr>
                                      <p:to>
                                        <p:strVal val="hidden"/>
                                      </p:to>
                                    </p:set>
                                  </p:childTnLst>
                                </p:cTn>
                              </p:par>
                              <p:par>
                                <p:cTn id="36" presetID="4" presetClass="exit" presetSubtype="16" fill="hold" grpId="1" nodeType="withEffect">
                                  <p:stCondLst>
                                    <p:cond delay="0"/>
                                  </p:stCondLst>
                                  <p:childTnLst>
                                    <p:animEffect transition="out" filter="box(in)">
                                      <p:cBhvr>
                                        <p:cTn id="37" dur="500"/>
                                        <p:tgtEl>
                                          <p:spTgt spid="38919"/>
                                        </p:tgtEl>
                                      </p:cBhvr>
                                    </p:animEffect>
                                    <p:set>
                                      <p:cBhvr>
                                        <p:cTn id="38" dur="1" fill="hold">
                                          <p:stCondLst>
                                            <p:cond delay="499"/>
                                          </p:stCondLst>
                                        </p:cTn>
                                        <p:tgtEl>
                                          <p:spTgt spid="38919"/>
                                        </p:tgtEl>
                                        <p:attrNameLst>
                                          <p:attrName>style.visibility</p:attrName>
                                        </p:attrNameLst>
                                      </p:cBhvr>
                                      <p:to>
                                        <p:strVal val="hidden"/>
                                      </p:to>
                                    </p:set>
                                  </p:childTnLst>
                                </p:cTn>
                              </p:par>
                              <p:par>
                                <p:cTn id="39" presetID="3" presetClass="entr" presetSubtype="10" fill="hold" nodeType="withEffect">
                                  <p:stCondLst>
                                    <p:cond delay="0"/>
                                  </p:stCondLst>
                                  <p:childTnLst>
                                    <p:set>
                                      <p:cBhvr>
                                        <p:cTn id="40" dur="1" fill="hold">
                                          <p:stCondLst>
                                            <p:cond delay="0"/>
                                          </p:stCondLst>
                                        </p:cTn>
                                        <p:tgtEl>
                                          <p:spTgt spid="38918">
                                            <p:txEl>
                                              <p:pRg st="6" end="6"/>
                                            </p:txEl>
                                          </p:spTgt>
                                        </p:tgtEl>
                                        <p:attrNameLst>
                                          <p:attrName>style.visibility</p:attrName>
                                        </p:attrNameLst>
                                      </p:cBhvr>
                                      <p:to>
                                        <p:strVal val="visible"/>
                                      </p:to>
                                    </p:set>
                                    <p:animEffect transition="in" filter="blinds(horizontal)">
                                      <p:cBhvr>
                                        <p:cTn id="41" dur="500"/>
                                        <p:tgtEl>
                                          <p:spTgt spid="38918">
                                            <p:txEl>
                                              <p:pRg st="6" end="6"/>
                                            </p:txEl>
                                          </p:spTgt>
                                        </p:tgtEl>
                                      </p:cBhvr>
                                    </p:animEffect>
                                  </p:childTnLst>
                                </p:cTn>
                              </p:par>
                              <p:par>
                                <p:cTn id="42" presetID="4" presetClass="entr" presetSubtype="16" fill="hold" nodeType="withEffect">
                                  <p:stCondLst>
                                    <p:cond delay="0"/>
                                  </p:stCondLst>
                                  <p:childTnLst>
                                    <p:set>
                                      <p:cBhvr>
                                        <p:cTn id="43" dur="1" fill="hold">
                                          <p:stCondLst>
                                            <p:cond delay="0"/>
                                          </p:stCondLst>
                                        </p:cTn>
                                        <p:tgtEl>
                                          <p:spTgt spid="38922"/>
                                        </p:tgtEl>
                                        <p:attrNameLst>
                                          <p:attrName>style.visibility</p:attrName>
                                        </p:attrNameLst>
                                      </p:cBhvr>
                                      <p:to>
                                        <p:strVal val="visible"/>
                                      </p:to>
                                    </p:set>
                                    <p:animEffect transition="in" filter="box(in)">
                                      <p:cBhvr>
                                        <p:cTn id="44" dur="500"/>
                                        <p:tgtEl>
                                          <p:spTgt spid="38922"/>
                                        </p:tgtEl>
                                      </p:cBhvr>
                                    </p:animEffect>
                                  </p:childTnLst>
                                </p:cTn>
                              </p:par>
                              <p:par>
                                <p:cTn id="45" presetID="4" presetClass="entr" presetSubtype="16" fill="hold" grpId="0" nodeType="withEffect">
                                  <p:stCondLst>
                                    <p:cond delay="0"/>
                                  </p:stCondLst>
                                  <p:childTnLst>
                                    <p:set>
                                      <p:cBhvr>
                                        <p:cTn id="46" dur="1" fill="hold">
                                          <p:stCondLst>
                                            <p:cond delay="0"/>
                                          </p:stCondLst>
                                        </p:cTn>
                                        <p:tgtEl>
                                          <p:spTgt spid="38921"/>
                                        </p:tgtEl>
                                        <p:attrNameLst>
                                          <p:attrName>style.visibility</p:attrName>
                                        </p:attrNameLst>
                                      </p:cBhvr>
                                      <p:to>
                                        <p:strVal val="visible"/>
                                      </p:to>
                                    </p:set>
                                    <p:animEffect transition="in" filter="box(in)">
                                      <p:cBhvr>
                                        <p:cTn id="47" dur="500"/>
                                        <p:tgtEl>
                                          <p:spTgt spid="38921"/>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nodeType="clickEffect">
                                  <p:stCondLst>
                                    <p:cond delay="0"/>
                                  </p:stCondLst>
                                  <p:childTnLst>
                                    <p:set>
                                      <p:cBhvr>
                                        <p:cTn id="51" dur="1" fill="hold">
                                          <p:stCondLst>
                                            <p:cond delay="0"/>
                                          </p:stCondLst>
                                        </p:cTn>
                                        <p:tgtEl>
                                          <p:spTgt spid="38918">
                                            <p:txEl>
                                              <p:pRg st="7" end="7"/>
                                            </p:txEl>
                                          </p:spTgt>
                                        </p:tgtEl>
                                        <p:attrNameLst>
                                          <p:attrName>style.visibility</p:attrName>
                                        </p:attrNameLst>
                                      </p:cBhvr>
                                      <p:to>
                                        <p:strVal val="visible"/>
                                      </p:to>
                                    </p:set>
                                    <p:animEffect transition="in" filter="checkerboard(across)">
                                      <p:cBhvr>
                                        <p:cTn id="52" dur="500"/>
                                        <p:tgtEl>
                                          <p:spTgt spid="38918">
                                            <p:txEl>
                                              <p:pRg st="7" end="7"/>
                                            </p:txEl>
                                          </p:spTgt>
                                        </p:tgtEl>
                                      </p:cBhvr>
                                    </p:animEffect>
                                  </p:childTnLst>
                                </p:cTn>
                              </p:par>
                              <p:par>
                                <p:cTn id="53" presetID="5" presetClass="entr" presetSubtype="10" fill="hold" nodeType="withEffect">
                                  <p:stCondLst>
                                    <p:cond delay="0"/>
                                  </p:stCondLst>
                                  <p:childTnLst>
                                    <p:set>
                                      <p:cBhvr>
                                        <p:cTn id="54" dur="1" fill="hold">
                                          <p:stCondLst>
                                            <p:cond delay="0"/>
                                          </p:stCondLst>
                                        </p:cTn>
                                        <p:tgtEl>
                                          <p:spTgt spid="38918">
                                            <p:txEl>
                                              <p:pRg st="8" end="8"/>
                                            </p:txEl>
                                          </p:spTgt>
                                        </p:tgtEl>
                                        <p:attrNameLst>
                                          <p:attrName>style.visibility</p:attrName>
                                        </p:attrNameLst>
                                      </p:cBhvr>
                                      <p:to>
                                        <p:strVal val="visible"/>
                                      </p:to>
                                    </p:set>
                                    <p:animEffect transition="in" filter="checkerboard(across)">
                                      <p:cBhvr>
                                        <p:cTn id="55" dur="500"/>
                                        <p:tgtEl>
                                          <p:spTgt spid="38918">
                                            <p:txEl>
                                              <p:pRg st="8" end="8"/>
                                            </p:txEl>
                                          </p:spTgt>
                                        </p:tgtEl>
                                      </p:cBhvr>
                                    </p:animEffect>
                                  </p:childTnLst>
                                </p:cTn>
                              </p:par>
                              <p:par>
                                <p:cTn id="56" presetID="5" presetClass="entr" presetSubtype="10" fill="hold" nodeType="withEffect">
                                  <p:stCondLst>
                                    <p:cond delay="0"/>
                                  </p:stCondLst>
                                  <p:childTnLst>
                                    <p:set>
                                      <p:cBhvr>
                                        <p:cTn id="57" dur="1" fill="hold">
                                          <p:stCondLst>
                                            <p:cond delay="0"/>
                                          </p:stCondLst>
                                        </p:cTn>
                                        <p:tgtEl>
                                          <p:spTgt spid="38918">
                                            <p:txEl>
                                              <p:pRg st="9" end="9"/>
                                            </p:txEl>
                                          </p:spTgt>
                                        </p:tgtEl>
                                        <p:attrNameLst>
                                          <p:attrName>style.visibility</p:attrName>
                                        </p:attrNameLst>
                                      </p:cBhvr>
                                      <p:to>
                                        <p:strVal val="visible"/>
                                      </p:to>
                                    </p:set>
                                    <p:animEffect transition="in" filter="checkerboard(across)">
                                      <p:cBhvr>
                                        <p:cTn id="58" dur="500"/>
                                        <p:tgtEl>
                                          <p:spTgt spid="38918">
                                            <p:txEl>
                                              <p:pRg st="9" end="9"/>
                                            </p:txEl>
                                          </p:spTgt>
                                        </p:tgtEl>
                                      </p:cBhvr>
                                    </p:animEffect>
                                  </p:childTnLst>
                                </p:cTn>
                              </p:par>
                              <p:par>
                                <p:cTn id="59" presetID="5" presetClass="entr" presetSubtype="10" fill="hold" nodeType="withEffect">
                                  <p:stCondLst>
                                    <p:cond delay="0"/>
                                  </p:stCondLst>
                                  <p:childTnLst>
                                    <p:set>
                                      <p:cBhvr>
                                        <p:cTn id="60" dur="1" fill="hold">
                                          <p:stCondLst>
                                            <p:cond delay="0"/>
                                          </p:stCondLst>
                                        </p:cTn>
                                        <p:tgtEl>
                                          <p:spTgt spid="38918">
                                            <p:txEl>
                                              <p:pRg st="10" end="10"/>
                                            </p:txEl>
                                          </p:spTgt>
                                        </p:tgtEl>
                                        <p:attrNameLst>
                                          <p:attrName>style.visibility</p:attrName>
                                        </p:attrNameLst>
                                      </p:cBhvr>
                                      <p:to>
                                        <p:strVal val="visible"/>
                                      </p:to>
                                    </p:set>
                                    <p:animEffect transition="in" filter="checkerboard(across)">
                                      <p:cBhvr>
                                        <p:cTn id="61" dur="500"/>
                                        <p:tgtEl>
                                          <p:spTgt spid="3891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9" grpId="0" animBg="1"/>
      <p:bldP spid="38919" grpId="1" animBg="1"/>
      <p:bldP spid="389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lgn="l"/>
            <a:r>
              <a:rPr lang="pt-BR" altLang="pt-BR"/>
              <a:t>Colonização</a:t>
            </a:r>
          </a:p>
        </p:txBody>
      </p:sp>
      <p:sp>
        <p:nvSpPr>
          <p:cNvPr id="3075" name="Rectangle 3"/>
          <p:cNvSpPr>
            <a:spLocks noGrp="1" noChangeArrowheads="1"/>
          </p:cNvSpPr>
          <p:nvPr>
            <p:ph type="body" idx="1"/>
          </p:nvPr>
        </p:nvSpPr>
        <p:spPr>
          <a:xfrm>
            <a:off x="749300" y="2979420"/>
            <a:ext cx="11023600" cy="3395980"/>
          </a:xfrm>
        </p:spPr>
        <p:txBody>
          <a:bodyPr>
            <a:normAutofit fontScale="92500" lnSpcReduction="10000"/>
          </a:bodyPr>
          <a:lstStyle/>
          <a:p>
            <a:endParaRPr lang="pt-BR" altLang="pt-BR" dirty="0"/>
          </a:p>
          <a:p>
            <a:r>
              <a:rPr lang="pt-BR" altLang="pt-BR" sz="3500" dirty="0"/>
              <a:t>Lugar comum dizer que América (Latina) é fruto da colonização europeia </a:t>
            </a:r>
          </a:p>
          <a:p>
            <a:pPr lvl="1"/>
            <a:r>
              <a:rPr lang="pt-BR" altLang="pt-BR" sz="3000" dirty="0"/>
              <a:t>O que se quer dizer exatamente com colonização ?</a:t>
            </a:r>
          </a:p>
          <a:p>
            <a:pPr lvl="1"/>
            <a:r>
              <a:rPr lang="pt-BR" altLang="pt-BR" sz="3000" dirty="0"/>
              <a:t>Existe um único “sentido da colonização” ?</a:t>
            </a:r>
          </a:p>
          <a:p>
            <a:pPr lvl="1">
              <a:buFontTx/>
              <a:buNone/>
            </a:pPr>
            <a:endParaRPr lang="pt-BR" altLang="pt-BR" sz="3000" dirty="0"/>
          </a:p>
          <a:p>
            <a:pPr lvl="1" algn="ctr">
              <a:buFontTx/>
              <a:buNone/>
            </a:pPr>
            <a:r>
              <a:rPr lang="pt-BR" altLang="pt-BR" sz="3000" dirty="0"/>
              <a:t>Tipologias da colonização  </a:t>
            </a:r>
          </a:p>
        </p:txBody>
      </p:sp>
      <p:pic>
        <p:nvPicPr>
          <p:cNvPr id="3077" name="Picture 5" descr="A ação dos espanhóis sobre a população indígen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127286"/>
            <a:ext cx="4889500" cy="28635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54772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1524001" y="32443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BR" altLang="pt-BR"/>
          </a:p>
        </p:txBody>
      </p:sp>
      <p:sp>
        <p:nvSpPr>
          <p:cNvPr id="8195" name="Rectangle 3"/>
          <p:cNvSpPr>
            <a:spLocks noChangeArrowheads="1"/>
          </p:cNvSpPr>
          <p:nvPr/>
        </p:nvSpPr>
        <p:spPr bwMode="auto">
          <a:xfrm>
            <a:off x="1524001" y="32443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BR" altLang="pt-BR"/>
          </a:p>
        </p:txBody>
      </p:sp>
      <p:sp>
        <p:nvSpPr>
          <p:cNvPr id="8196" name="Rectangle 4"/>
          <p:cNvSpPr>
            <a:spLocks noChangeArrowheads="1"/>
          </p:cNvSpPr>
          <p:nvPr/>
        </p:nvSpPr>
        <p:spPr bwMode="auto">
          <a:xfrm>
            <a:off x="1524001" y="32443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BR" altLang="pt-BR"/>
          </a:p>
        </p:txBody>
      </p:sp>
      <p:pic>
        <p:nvPicPr>
          <p:cNvPr id="8197" name="Picture 5" descr="sec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9289" y="260350"/>
            <a:ext cx="4010025" cy="590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6" name="Rectangle 6"/>
          <p:cNvSpPr>
            <a:spLocks noGrp="1" noChangeArrowheads="1"/>
          </p:cNvSpPr>
          <p:nvPr>
            <p:ph type="body" sz="half" idx="2"/>
          </p:nvPr>
        </p:nvSpPr>
        <p:spPr>
          <a:xfrm>
            <a:off x="6096001" y="260350"/>
            <a:ext cx="4392613" cy="5761038"/>
          </a:xfrm>
        </p:spPr>
        <p:txBody>
          <a:bodyPr/>
          <a:lstStyle/>
          <a:p>
            <a:pPr eaLnBrk="1" hangingPunct="1">
              <a:buSzTx/>
              <a:buFont typeface="Wingdings" panose="05000000000000000000" pitchFamily="2" charset="2"/>
              <a:buChar char="v"/>
            </a:pPr>
            <a:r>
              <a:rPr lang="pt-BR" altLang="pt-BR" sz="2600"/>
              <a:t>Vice Reino do Prata </a:t>
            </a:r>
          </a:p>
          <a:p>
            <a:pPr lvl="1" eaLnBrk="1" hangingPunct="1">
              <a:buClr>
                <a:schemeClr val="folHlink"/>
              </a:buClr>
              <a:buSzTx/>
              <a:buFont typeface="Wingdings" panose="05000000000000000000" pitchFamily="2" charset="2"/>
              <a:buChar char="Ø"/>
            </a:pPr>
            <a:r>
              <a:rPr lang="pt-BR" altLang="pt-BR" sz="2200"/>
              <a:t>Na origem se configura a Confederação do Rio da Prata</a:t>
            </a:r>
          </a:p>
          <a:p>
            <a:pPr lvl="1" eaLnBrk="1" hangingPunct="1">
              <a:buClr>
                <a:schemeClr val="folHlink"/>
              </a:buClr>
              <a:buSzTx/>
              <a:buFont typeface="Wingdings" panose="05000000000000000000" pitchFamily="2" charset="2"/>
              <a:buChar char="Ø"/>
            </a:pPr>
            <a:r>
              <a:rPr lang="pt-BR" altLang="pt-BR" sz="2200"/>
              <a:t>Depois separação do </a:t>
            </a:r>
          </a:p>
          <a:p>
            <a:pPr lvl="2" eaLnBrk="1" hangingPunct="1">
              <a:buSzTx/>
              <a:buFont typeface="Wingdings" panose="05000000000000000000" pitchFamily="2" charset="2"/>
              <a:buChar char="ü"/>
            </a:pPr>
            <a:r>
              <a:rPr lang="pt-BR" altLang="pt-BR"/>
              <a:t>Paraguai</a:t>
            </a:r>
          </a:p>
          <a:p>
            <a:pPr lvl="2" eaLnBrk="1" hangingPunct="1">
              <a:buSzTx/>
              <a:buFont typeface="Wingdings" panose="05000000000000000000" pitchFamily="2" charset="2"/>
              <a:buChar char="ü"/>
            </a:pPr>
            <a:r>
              <a:rPr lang="pt-BR" altLang="pt-BR"/>
              <a:t>Bolívia (audiência de Charcas – Alto Peru) que tenta se unir com Peru mas acaba ficando isolada</a:t>
            </a:r>
          </a:p>
          <a:p>
            <a:pPr lvl="2" eaLnBrk="1" hangingPunct="1">
              <a:buSzTx/>
              <a:buFont typeface="Wingdings" panose="05000000000000000000" pitchFamily="2" charset="2"/>
              <a:buChar char="ü"/>
            </a:pPr>
            <a:r>
              <a:rPr lang="pt-BR" altLang="pt-BR"/>
              <a:t>Uruguai</a:t>
            </a:r>
          </a:p>
          <a:p>
            <a:pPr lvl="2" eaLnBrk="1" hangingPunct="1">
              <a:buSzTx/>
              <a:buFont typeface="Wingdings" panose="05000000000000000000" pitchFamily="2" charset="2"/>
              <a:buChar char="ü"/>
            </a:pPr>
            <a:r>
              <a:rPr lang="pt-BR" altLang="pt-BR"/>
              <a:t>Argentina (Províncias Unidas do Prata)</a:t>
            </a:r>
          </a:p>
          <a:p>
            <a:pPr lvl="2" eaLnBrk="1" hangingPunct="1">
              <a:buSzTx/>
              <a:buFont typeface="Wingdings" panose="05000000000000000000" pitchFamily="2" charset="2"/>
              <a:buNone/>
            </a:pPr>
            <a:endParaRPr lang="pt-BR" altLang="pt-BR"/>
          </a:p>
          <a:p>
            <a:pPr eaLnBrk="1" hangingPunct="1">
              <a:buSzTx/>
              <a:buFont typeface="Wingdings" panose="05000000000000000000" pitchFamily="2" charset="2"/>
              <a:buChar char="v"/>
            </a:pPr>
            <a:r>
              <a:rPr lang="pt-BR" altLang="pt-BR" sz="2200">
                <a:solidFill>
                  <a:srgbClr val="996600"/>
                </a:solidFill>
              </a:rPr>
              <a:t>Ainda temos Haiti e Republica Dominicana no Caribe </a:t>
            </a:r>
          </a:p>
        </p:txBody>
      </p:sp>
      <p:sp>
        <p:nvSpPr>
          <p:cNvPr id="40968" name="AutoShape 8"/>
          <p:cNvSpPr>
            <a:spLocks noChangeArrowheads="1"/>
          </p:cNvSpPr>
          <p:nvPr/>
        </p:nvSpPr>
        <p:spPr bwMode="auto">
          <a:xfrm rot="10270206">
            <a:off x="4224339" y="3500438"/>
            <a:ext cx="935037" cy="1797050"/>
          </a:xfrm>
          <a:custGeom>
            <a:avLst/>
            <a:gdLst>
              <a:gd name="T0" fmla="*/ 818157 w 21600"/>
              <a:gd name="T1" fmla="*/ 898525 h 21600"/>
              <a:gd name="T2" fmla="*/ 467519 w 21600"/>
              <a:gd name="T3" fmla="*/ 1797050 h 21600"/>
              <a:gd name="T4" fmla="*/ 116880 w 21600"/>
              <a:gd name="T5" fmla="*/ 898525 h 21600"/>
              <a:gd name="T6" fmla="*/ 467519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noFill/>
          <a:ln w="57150">
            <a:solidFill>
              <a:srgbClr val="9966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pt-BR"/>
          </a:p>
        </p:txBody>
      </p:sp>
      <p:sp>
        <p:nvSpPr>
          <p:cNvPr id="40969" name="Line 9"/>
          <p:cNvSpPr>
            <a:spLocks noChangeShapeType="1"/>
          </p:cNvSpPr>
          <p:nvPr/>
        </p:nvSpPr>
        <p:spPr bwMode="auto">
          <a:xfrm flipH="1">
            <a:off x="4800601" y="692150"/>
            <a:ext cx="1439863" cy="2736850"/>
          </a:xfrm>
          <a:prstGeom prst="line">
            <a:avLst/>
          </a:prstGeom>
          <a:noFill/>
          <a:ln w="38100">
            <a:solidFill>
              <a:srgbClr val="996600"/>
            </a:solidFill>
            <a:round/>
            <a:headEnd/>
            <a:tailEnd type="triangle" w="med" len="med"/>
          </a:ln>
          <a:extLst>
            <a:ext uri="{909E8E84-426E-40DD-AFC4-6F175D3DCCD1}">
              <a14:hiddenFill xmlns:a14="http://schemas.microsoft.com/office/drawing/2010/main">
                <a:noFill/>
              </a14:hiddenFill>
            </a:ext>
          </a:extLst>
        </p:spPr>
        <p:txBody>
          <a:bodyPr/>
          <a:lstStyle/>
          <a:p>
            <a:endParaRPr lang="pt-BR"/>
          </a:p>
        </p:txBody>
      </p:sp>
    </p:spTree>
    <p:extLst>
      <p:ext uri="{BB962C8B-B14F-4D97-AF65-F5344CB8AC3E}">
        <p14:creationId xmlns:p14="http://schemas.microsoft.com/office/powerpoint/2010/main" val="6390969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40966">
                                            <p:txEl>
                                              <p:pRg st="0" end="0"/>
                                            </p:txEl>
                                          </p:spTgt>
                                        </p:tgtEl>
                                        <p:attrNameLst>
                                          <p:attrName>style.visibility</p:attrName>
                                        </p:attrNameLst>
                                      </p:cBhvr>
                                      <p:to>
                                        <p:strVal val="visible"/>
                                      </p:to>
                                    </p:set>
                                    <p:animEffect transition="in" filter="box(in)">
                                      <p:cBhvr>
                                        <p:cTn id="7" dur="500"/>
                                        <p:tgtEl>
                                          <p:spTgt spid="40966">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40969"/>
                                        </p:tgtEl>
                                        <p:attrNameLst>
                                          <p:attrName>style.visibility</p:attrName>
                                        </p:attrNameLst>
                                      </p:cBhvr>
                                      <p:to>
                                        <p:strVal val="visible"/>
                                      </p:to>
                                    </p:set>
                                    <p:animEffect transition="in" filter="box(in)">
                                      <p:cBhvr>
                                        <p:cTn id="10" dur="500"/>
                                        <p:tgtEl>
                                          <p:spTgt spid="40969"/>
                                        </p:tgtEl>
                                      </p:cBhvr>
                                    </p:animEffect>
                                  </p:childTnLst>
                                </p:cTn>
                              </p:par>
                              <p:par>
                                <p:cTn id="11" presetID="4" presetClass="entr" presetSubtype="16" fill="hold" nodeType="withEffect">
                                  <p:stCondLst>
                                    <p:cond delay="0"/>
                                  </p:stCondLst>
                                  <p:childTnLst>
                                    <p:set>
                                      <p:cBhvr>
                                        <p:cTn id="12" dur="1" fill="hold">
                                          <p:stCondLst>
                                            <p:cond delay="0"/>
                                          </p:stCondLst>
                                        </p:cTn>
                                        <p:tgtEl>
                                          <p:spTgt spid="40968"/>
                                        </p:tgtEl>
                                        <p:attrNameLst>
                                          <p:attrName>style.visibility</p:attrName>
                                        </p:attrNameLst>
                                      </p:cBhvr>
                                      <p:to>
                                        <p:strVal val="visible"/>
                                      </p:to>
                                    </p:set>
                                    <p:animEffect transition="in" filter="box(in)">
                                      <p:cBhvr>
                                        <p:cTn id="13" dur="500"/>
                                        <p:tgtEl>
                                          <p:spTgt spid="40968"/>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nodeType="clickEffect">
                                  <p:stCondLst>
                                    <p:cond delay="0"/>
                                  </p:stCondLst>
                                  <p:childTnLst>
                                    <p:set>
                                      <p:cBhvr>
                                        <p:cTn id="17" dur="1" fill="hold">
                                          <p:stCondLst>
                                            <p:cond delay="0"/>
                                          </p:stCondLst>
                                        </p:cTn>
                                        <p:tgtEl>
                                          <p:spTgt spid="40966">
                                            <p:txEl>
                                              <p:pRg st="1" end="1"/>
                                            </p:txEl>
                                          </p:spTgt>
                                        </p:tgtEl>
                                        <p:attrNameLst>
                                          <p:attrName>style.visibility</p:attrName>
                                        </p:attrNameLst>
                                      </p:cBhvr>
                                      <p:to>
                                        <p:strVal val="visible"/>
                                      </p:to>
                                    </p:set>
                                    <p:animEffect transition="in" filter="blinds(horizontal)">
                                      <p:cBhvr>
                                        <p:cTn id="18" dur="500"/>
                                        <p:tgtEl>
                                          <p:spTgt spid="40966">
                                            <p:txEl>
                                              <p:pRg st="1" end="1"/>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40966">
                                            <p:txEl>
                                              <p:pRg st="2" end="2"/>
                                            </p:txEl>
                                          </p:spTgt>
                                        </p:tgtEl>
                                        <p:attrNameLst>
                                          <p:attrName>style.visibility</p:attrName>
                                        </p:attrNameLst>
                                      </p:cBhvr>
                                      <p:to>
                                        <p:strVal val="visible"/>
                                      </p:to>
                                    </p:set>
                                    <p:animEffect transition="in" filter="blinds(horizontal)">
                                      <p:cBhvr>
                                        <p:cTn id="21" dur="500"/>
                                        <p:tgtEl>
                                          <p:spTgt spid="40966">
                                            <p:txEl>
                                              <p:pRg st="2" end="2"/>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40966">
                                            <p:txEl>
                                              <p:pRg st="3" end="3"/>
                                            </p:txEl>
                                          </p:spTgt>
                                        </p:tgtEl>
                                        <p:attrNameLst>
                                          <p:attrName>style.visibility</p:attrName>
                                        </p:attrNameLst>
                                      </p:cBhvr>
                                      <p:to>
                                        <p:strVal val="visible"/>
                                      </p:to>
                                    </p:set>
                                    <p:animEffect transition="in" filter="blinds(horizontal)">
                                      <p:cBhvr>
                                        <p:cTn id="24" dur="500"/>
                                        <p:tgtEl>
                                          <p:spTgt spid="40966">
                                            <p:txEl>
                                              <p:pRg st="3" end="3"/>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40966">
                                            <p:txEl>
                                              <p:pRg st="4" end="4"/>
                                            </p:txEl>
                                          </p:spTgt>
                                        </p:tgtEl>
                                        <p:attrNameLst>
                                          <p:attrName>style.visibility</p:attrName>
                                        </p:attrNameLst>
                                      </p:cBhvr>
                                      <p:to>
                                        <p:strVal val="visible"/>
                                      </p:to>
                                    </p:set>
                                    <p:animEffect transition="in" filter="blinds(horizontal)">
                                      <p:cBhvr>
                                        <p:cTn id="27" dur="500"/>
                                        <p:tgtEl>
                                          <p:spTgt spid="40966">
                                            <p:txEl>
                                              <p:pRg st="4" end="4"/>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40966">
                                            <p:txEl>
                                              <p:pRg st="5" end="5"/>
                                            </p:txEl>
                                          </p:spTgt>
                                        </p:tgtEl>
                                        <p:attrNameLst>
                                          <p:attrName>style.visibility</p:attrName>
                                        </p:attrNameLst>
                                      </p:cBhvr>
                                      <p:to>
                                        <p:strVal val="visible"/>
                                      </p:to>
                                    </p:set>
                                    <p:animEffect transition="in" filter="blinds(horizontal)">
                                      <p:cBhvr>
                                        <p:cTn id="30" dur="500"/>
                                        <p:tgtEl>
                                          <p:spTgt spid="40966">
                                            <p:txEl>
                                              <p:pRg st="5" end="5"/>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40966">
                                            <p:txEl>
                                              <p:pRg st="6" end="6"/>
                                            </p:txEl>
                                          </p:spTgt>
                                        </p:tgtEl>
                                        <p:attrNameLst>
                                          <p:attrName>style.visibility</p:attrName>
                                        </p:attrNameLst>
                                      </p:cBhvr>
                                      <p:to>
                                        <p:strVal val="visible"/>
                                      </p:to>
                                    </p:set>
                                    <p:animEffect transition="in" filter="blinds(horizontal)">
                                      <p:cBhvr>
                                        <p:cTn id="33" dur="500"/>
                                        <p:tgtEl>
                                          <p:spTgt spid="40966">
                                            <p:txEl>
                                              <p:pRg st="6" end="6"/>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1" presetClass="entr" presetSubtype="0" fill="hold" nodeType="clickEffect">
                                  <p:stCondLst>
                                    <p:cond delay="0"/>
                                  </p:stCondLst>
                                  <p:childTnLst>
                                    <p:set>
                                      <p:cBhvr>
                                        <p:cTn id="37" dur="1000">
                                          <p:stCondLst>
                                            <p:cond delay="0"/>
                                          </p:stCondLst>
                                        </p:cTn>
                                        <p:tgtEl>
                                          <p:spTgt spid="4096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65192E-90A3-4681-ADE2-2051E9F181E8}"/>
              </a:ext>
            </a:extLst>
          </p:cNvPr>
          <p:cNvSpPr>
            <a:spLocks noGrp="1"/>
          </p:cNvSpPr>
          <p:nvPr>
            <p:ph type="title"/>
          </p:nvPr>
        </p:nvSpPr>
        <p:spPr>
          <a:xfrm>
            <a:off x="838200" y="365126"/>
            <a:ext cx="10515600" cy="491218"/>
          </a:xfrm>
        </p:spPr>
        <p:txBody>
          <a:bodyPr>
            <a:normAutofit fontScale="90000"/>
          </a:bodyPr>
          <a:lstStyle/>
          <a:p>
            <a:r>
              <a:rPr lang="pt-BR" dirty="0"/>
              <a:t>Renovação da historiografia </a:t>
            </a:r>
          </a:p>
        </p:txBody>
      </p:sp>
      <p:sp>
        <p:nvSpPr>
          <p:cNvPr id="3" name="Espaço Reservado para Conteúdo 2"/>
          <p:cNvSpPr>
            <a:spLocks noGrp="1"/>
          </p:cNvSpPr>
          <p:nvPr>
            <p:ph idx="4294967295"/>
          </p:nvPr>
        </p:nvSpPr>
        <p:spPr>
          <a:xfrm>
            <a:off x="653142" y="1175657"/>
            <a:ext cx="11176001" cy="5590267"/>
          </a:xfrm>
        </p:spPr>
        <p:txBody>
          <a:bodyPr>
            <a:normAutofit/>
          </a:bodyPr>
          <a:lstStyle/>
          <a:p>
            <a:r>
              <a:rPr lang="pt-BR" dirty="0"/>
              <a:t>Visão tradicional sobre o Século XIX – apresentado como século das independências e depois uma historia de impossibilidades e crises/fracassos e frustrações</a:t>
            </a:r>
          </a:p>
          <a:p>
            <a:pPr lvl="1"/>
            <a:r>
              <a:rPr lang="pt-BR" dirty="0"/>
              <a:t>Impossibilidades da formação dos estados nacionais</a:t>
            </a:r>
          </a:p>
          <a:p>
            <a:pPr lvl="1"/>
            <a:r>
              <a:rPr lang="pt-BR" dirty="0"/>
              <a:t>Impossibilidades das republicas </a:t>
            </a:r>
          </a:p>
          <a:p>
            <a:pPr lvl="1"/>
            <a:r>
              <a:rPr lang="pt-BR" dirty="0"/>
              <a:t>Impossibilidades das modernizações </a:t>
            </a:r>
          </a:p>
          <a:p>
            <a:pPr lvl="2"/>
            <a:r>
              <a:rPr lang="pt-BR" dirty="0"/>
              <a:t>Bolívar – arauto disto pois termina sua vida depois de anos de luta com muita frustração sobre o ocorrido, se exila e no momento de sua morte é cético em relação ao progresso e construção de nova ordem da América</a:t>
            </a:r>
          </a:p>
          <a:p>
            <a:r>
              <a:rPr lang="pt-BR" dirty="0"/>
              <a:t>A Interpretação dos diferentes problemas da América se centra</a:t>
            </a:r>
          </a:p>
          <a:p>
            <a:pPr lvl="1"/>
            <a:r>
              <a:rPr lang="pt-BR" dirty="0"/>
              <a:t>Violência permeia relações sociais e politicas, </a:t>
            </a:r>
          </a:p>
          <a:p>
            <a:pPr lvl="1"/>
            <a:r>
              <a:rPr lang="pt-BR" dirty="0"/>
              <a:t>com setores populares a mercê (dos caudilhos)</a:t>
            </a:r>
          </a:p>
          <a:p>
            <a:pPr lvl="2"/>
            <a:r>
              <a:rPr lang="pt-BR" dirty="0"/>
              <a:t>Estados nacionais enfrentam problemas sérios – disputas entre elites (regionais) – dificulta centralização do poder – guerras civis </a:t>
            </a:r>
          </a:p>
          <a:p>
            <a:pPr lvl="2"/>
            <a:r>
              <a:rPr lang="pt-BR" dirty="0"/>
              <a:t>Surge figura do caudilho – que se vale de poder, riqueza pessoal e prestigio, para manipular a população em seu próprio beneficio – se reflete na vida publica , no Estado </a:t>
            </a:r>
          </a:p>
          <a:p>
            <a:pPr lvl="2"/>
            <a:r>
              <a:rPr lang="pt-BR" dirty="0"/>
              <a:t>Captura do Estado – estado capturado por interesses privado  - dificulta projeto de republica ou de modernidade </a:t>
            </a:r>
          </a:p>
        </p:txBody>
      </p:sp>
    </p:spTree>
    <p:extLst>
      <p:ext uri="{BB962C8B-B14F-4D97-AF65-F5344CB8AC3E}">
        <p14:creationId xmlns:p14="http://schemas.microsoft.com/office/powerpoint/2010/main" val="28134305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44557" y="462579"/>
            <a:ext cx="11009243" cy="6190012"/>
          </a:xfrm>
        </p:spPr>
        <p:txBody>
          <a:bodyPr>
            <a:normAutofit fontScale="92500" lnSpcReduction="10000"/>
          </a:bodyPr>
          <a:lstStyle/>
          <a:p>
            <a:r>
              <a:rPr lang="pt-BR" dirty="0"/>
              <a:t>Esta visão no período recente é questionada e visão que surge é a de um século XIX onde existe um grande processo de negociações politicas e sociais entre diferentes grupos</a:t>
            </a:r>
          </a:p>
          <a:p>
            <a:pPr lvl="1"/>
            <a:r>
              <a:rPr lang="pt-BR" dirty="0"/>
              <a:t>Negociações por vezes envolve a violência, mas esta violência vem acompanhada por estratégias de legitimação do poder, legitimação de uma nova ordem</a:t>
            </a:r>
          </a:p>
          <a:p>
            <a:pPr lvl="1"/>
            <a:r>
              <a:rPr lang="pt-BR" dirty="0"/>
              <a:t>Caudilhos não atuaram em um vazio de ordem, de reportórios políticos, articulação com diferentes grupos</a:t>
            </a:r>
          </a:p>
          <a:p>
            <a:r>
              <a:rPr lang="pt-BR" dirty="0"/>
              <a:t>Visão nova sublinha noção de agencia – capacidade de atores diagnosticar e refletir sobre condições e cenários e tomar decisões racionalidade</a:t>
            </a:r>
          </a:p>
          <a:p>
            <a:pPr lvl="1"/>
            <a:r>
              <a:rPr lang="pt-BR" dirty="0"/>
              <a:t>sujeitos históricos – não são incapazes de controlar as instancias de negociação, mas se posicionam, negociam traçam estratégias com percepções sobre as correlações de forças </a:t>
            </a:r>
            <a:r>
              <a:rPr lang="pt-BR" dirty="0" err="1"/>
              <a:t>etc</a:t>
            </a:r>
            <a:endParaRPr lang="pt-BR" dirty="0"/>
          </a:p>
          <a:p>
            <a:r>
              <a:rPr lang="pt-BR" dirty="0"/>
              <a:t>Historiografia nova: realça como grupos mais populares de alguma forma foram envolvidos nestes processos e das formações de estados nacionais.</a:t>
            </a:r>
          </a:p>
          <a:p>
            <a:r>
              <a:rPr lang="pt-BR" dirty="0"/>
              <a:t>Historia refeita das elites politicas recuperando repertórios modelos referencias guiaram homens do século XIX no processo de alcançar modernização</a:t>
            </a:r>
          </a:p>
          <a:p>
            <a:pPr lvl="1"/>
            <a:r>
              <a:rPr lang="pt-BR" dirty="0"/>
              <a:t>Complexidade deste mundo realçada frente a antiga visão que ressalta a violência </a:t>
            </a:r>
          </a:p>
          <a:p>
            <a:pPr lvl="0"/>
            <a:r>
              <a:rPr lang="pt-BR" sz="1900" dirty="0"/>
              <a:t>Tesouro nacional dos estados recém fundados - precários</a:t>
            </a:r>
            <a:endParaRPr lang="en-US" sz="1900" dirty="0"/>
          </a:p>
          <a:p>
            <a:pPr lvl="0"/>
            <a:r>
              <a:rPr lang="pt-BR" sz="1900" dirty="0"/>
              <a:t>Guerras/movimentos de confrontos longos e destrutivos – penúria econômica </a:t>
            </a:r>
            <a:r>
              <a:rPr lang="pt-BR" sz="1900" dirty="0" err="1"/>
              <a:t>pos</a:t>
            </a:r>
            <a:r>
              <a:rPr lang="pt-BR" sz="1900" dirty="0"/>
              <a:t> emancipação junto com </a:t>
            </a:r>
            <a:r>
              <a:rPr lang="pt-BR" sz="1900" dirty="0" err="1"/>
              <a:t>reacomodação</a:t>
            </a:r>
            <a:endParaRPr lang="en-US" sz="1900" dirty="0"/>
          </a:p>
          <a:p>
            <a:pPr lvl="1"/>
            <a:r>
              <a:rPr lang="pt-BR" sz="1900" dirty="0"/>
              <a:t>Pós guerras - existe um horizonte de possibilidades </a:t>
            </a:r>
            <a:endParaRPr lang="en-US" sz="1900" dirty="0"/>
          </a:p>
          <a:p>
            <a:pPr lvl="1"/>
            <a:r>
              <a:rPr lang="pt-BR" sz="1900" dirty="0"/>
              <a:t>- rupturas, modernização mas </a:t>
            </a:r>
            <a:r>
              <a:rPr lang="pt-BR" sz="1900" dirty="0" err="1"/>
              <a:t>tb</a:t>
            </a:r>
            <a:r>
              <a:rPr lang="pt-BR" sz="1900" dirty="0"/>
              <a:t> continuidades em relação a colônia</a:t>
            </a:r>
            <a:endParaRPr lang="en-US" sz="1900" dirty="0"/>
          </a:p>
          <a:p>
            <a:pPr lvl="1"/>
            <a:endParaRPr lang="pt-BR" dirty="0"/>
          </a:p>
        </p:txBody>
      </p:sp>
    </p:spTree>
    <p:extLst>
      <p:ext uri="{BB962C8B-B14F-4D97-AF65-F5344CB8AC3E}">
        <p14:creationId xmlns:p14="http://schemas.microsoft.com/office/powerpoint/2010/main" val="20532116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População </a:t>
            </a:r>
          </a:p>
        </p:txBody>
      </p:sp>
      <p:sp>
        <p:nvSpPr>
          <p:cNvPr id="3" name="Espaço Reservado para Conteúdo 2"/>
          <p:cNvSpPr>
            <a:spLocks noGrp="1"/>
          </p:cNvSpPr>
          <p:nvPr>
            <p:ph idx="1"/>
          </p:nvPr>
        </p:nvSpPr>
        <p:spPr>
          <a:xfrm>
            <a:off x="1150883" y="2638044"/>
            <a:ext cx="8809981" cy="3794287"/>
          </a:xfrm>
        </p:spPr>
        <p:txBody>
          <a:bodyPr>
            <a:normAutofit fontScale="92500"/>
          </a:bodyPr>
          <a:lstStyle/>
          <a:p>
            <a:r>
              <a:rPr lang="pt-BR" altLang="pt-BR" sz="2600" dirty="0"/>
              <a:t>Na independência: existem conflitos e mortes</a:t>
            </a:r>
          </a:p>
          <a:p>
            <a:pPr lvl="1"/>
            <a:r>
              <a:rPr lang="pt-BR" altLang="pt-BR" sz="2400" dirty="0"/>
              <a:t>De modo geral fuga de parte da população especialmente espanhola (francesa)</a:t>
            </a:r>
          </a:p>
          <a:p>
            <a:pPr lvl="2"/>
            <a:r>
              <a:rPr lang="pt-BR" altLang="pt-BR" sz="2400" dirty="0"/>
              <a:t>Venezuela, México, Haiti problemas</a:t>
            </a:r>
          </a:p>
          <a:p>
            <a:pPr lvl="2"/>
            <a:r>
              <a:rPr lang="pt-BR" altLang="pt-BR" sz="2400" dirty="0"/>
              <a:t>Brasil ao contrário</a:t>
            </a:r>
          </a:p>
          <a:p>
            <a:r>
              <a:rPr lang="pt-BR" sz="2800" dirty="0"/>
              <a:t>1820 – 1870 </a:t>
            </a:r>
          </a:p>
          <a:p>
            <a:pPr lvl="1"/>
            <a:r>
              <a:rPr lang="pt-BR" sz="2400" dirty="0"/>
              <a:t>Crescimento 1,3% a.a.  - depois de 1870 passa para 1,7% a.a.</a:t>
            </a:r>
          </a:p>
          <a:p>
            <a:pPr lvl="1"/>
            <a:r>
              <a:rPr lang="pt-BR" sz="2400" dirty="0"/>
              <a:t>Grandes diferenças : G3 (2%) (Uruguai, Argentina) x G1 (1%) x G2 (1,6) </a:t>
            </a:r>
          </a:p>
        </p:txBody>
      </p:sp>
    </p:spTree>
    <p:extLst>
      <p:ext uri="{BB962C8B-B14F-4D97-AF65-F5344CB8AC3E}">
        <p14:creationId xmlns:p14="http://schemas.microsoft.com/office/powerpoint/2010/main" val="6562072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39DAD9-BE9E-494E-BB37-C399EF488865}"/>
              </a:ext>
            </a:extLst>
          </p:cNvPr>
          <p:cNvSpPr>
            <a:spLocks noGrp="1"/>
          </p:cNvSpPr>
          <p:nvPr>
            <p:ph type="title"/>
          </p:nvPr>
        </p:nvSpPr>
        <p:spPr>
          <a:xfrm>
            <a:off x="2309622" y="146295"/>
            <a:ext cx="7729728" cy="1188720"/>
          </a:xfrm>
        </p:spPr>
        <p:txBody>
          <a:bodyPr/>
          <a:lstStyle/>
          <a:p>
            <a:pPr algn="ctr"/>
            <a:r>
              <a:rPr lang="pt-BR" dirty="0"/>
              <a:t>População América Latina: antes e depois da </a:t>
            </a:r>
            <a:r>
              <a:rPr lang="pt-BR" dirty="0" err="1"/>
              <a:t>Independencia</a:t>
            </a:r>
            <a:r>
              <a:rPr lang="pt-BR" dirty="0"/>
              <a:t> </a:t>
            </a:r>
          </a:p>
        </p:txBody>
      </p:sp>
      <p:graphicFrame>
        <p:nvGraphicFramePr>
          <p:cNvPr id="4" name="Espaço Reservado para Conteúdo 3">
            <a:extLst>
              <a:ext uri="{FF2B5EF4-FFF2-40B4-BE49-F238E27FC236}">
                <a16:creationId xmlns:a16="http://schemas.microsoft.com/office/drawing/2014/main" id="{BAA3927E-7507-4C5B-A30D-0132887D4F75}"/>
              </a:ext>
            </a:extLst>
          </p:cNvPr>
          <p:cNvGraphicFramePr>
            <a:graphicFrameLocks noGrp="1"/>
          </p:cNvGraphicFramePr>
          <p:nvPr>
            <p:ph idx="1"/>
            <p:extLst/>
          </p:nvPr>
        </p:nvGraphicFramePr>
        <p:xfrm>
          <a:off x="609600" y="1690688"/>
          <a:ext cx="10744200" cy="4692902"/>
        </p:xfrm>
        <a:graphic>
          <a:graphicData uri="http://schemas.openxmlformats.org/drawingml/2006/table">
            <a:tbl>
              <a:tblPr firstRow="1" bandRow="1">
                <a:tableStyleId>{5C22544A-7EE6-4342-B048-85BDC9FD1C3A}</a:tableStyleId>
              </a:tblPr>
              <a:tblGrid>
                <a:gridCol w="3617843">
                  <a:extLst>
                    <a:ext uri="{9D8B030D-6E8A-4147-A177-3AD203B41FA5}">
                      <a16:colId xmlns:a16="http://schemas.microsoft.com/office/drawing/2014/main" val="2948630142"/>
                    </a:ext>
                  </a:extLst>
                </a:gridCol>
                <a:gridCol w="2120348">
                  <a:extLst>
                    <a:ext uri="{9D8B030D-6E8A-4147-A177-3AD203B41FA5}">
                      <a16:colId xmlns:a16="http://schemas.microsoft.com/office/drawing/2014/main" val="2142391122"/>
                    </a:ext>
                  </a:extLst>
                </a:gridCol>
                <a:gridCol w="2319959">
                  <a:extLst>
                    <a:ext uri="{9D8B030D-6E8A-4147-A177-3AD203B41FA5}">
                      <a16:colId xmlns:a16="http://schemas.microsoft.com/office/drawing/2014/main" val="236290178"/>
                    </a:ext>
                  </a:extLst>
                </a:gridCol>
                <a:gridCol w="2686050">
                  <a:extLst>
                    <a:ext uri="{9D8B030D-6E8A-4147-A177-3AD203B41FA5}">
                      <a16:colId xmlns:a16="http://schemas.microsoft.com/office/drawing/2014/main" val="3571240417"/>
                    </a:ext>
                  </a:extLst>
                </a:gridCol>
              </a:tblGrid>
              <a:tr h="380871">
                <a:tc>
                  <a:txBody>
                    <a:bodyPr/>
                    <a:lstStyle/>
                    <a:p>
                      <a:r>
                        <a:rPr lang="pt-BR" dirty="0"/>
                        <a:t>Pais </a:t>
                      </a:r>
                    </a:p>
                  </a:txBody>
                  <a:tcPr/>
                </a:tc>
                <a:tc>
                  <a:txBody>
                    <a:bodyPr/>
                    <a:lstStyle/>
                    <a:p>
                      <a:r>
                        <a:rPr lang="pt-BR" dirty="0"/>
                        <a:t>1788</a:t>
                      </a:r>
                    </a:p>
                  </a:txBody>
                  <a:tcPr/>
                </a:tc>
                <a:tc>
                  <a:txBody>
                    <a:bodyPr/>
                    <a:lstStyle/>
                    <a:p>
                      <a:r>
                        <a:rPr lang="pt-BR" dirty="0"/>
                        <a:t>1810</a:t>
                      </a:r>
                    </a:p>
                  </a:txBody>
                  <a:tcPr/>
                </a:tc>
                <a:tc>
                  <a:txBody>
                    <a:bodyPr/>
                    <a:lstStyle/>
                    <a:p>
                      <a:r>
                        <a:rPr lang="pt-BR" dirty="0"/>
                        <a:t>1823</a:t>
                      </a:r>
                    </a:p>
                  </a:txBody>
                  <a:tcPr/>
                </a:tc>
                <a:extLst>
                  <a:ext uri="{0D108BD9-81ED-4DB2-BD59-A6C34878D82A}">
                    <a16:rowId xmlns:a16="http://schemas.microsoft.com/office/drawing/2014/main" val="1232302013"/>
                  </a:ext>
                </a:extLst>
              </a:tr>
              <a:tr h="380871">
                <a:tc>
                  <a:txBody>
                    <a:bodyPr/>
                    <a:lstStyle/>
                    <a:p>
                      <a:pPr algn="ctr"/>
                      <a:r>
                        <a:rPr lang="pt-BR" dirty="0"/>
                        <a:t>Nueva Espana (México)</a:t>
                      </a:r>
                    </a:p>
                  </a:txBody>
                  <a:tcPr anchor="ctr"/>
                </a:tc>
                <a:tc>
                  <a:txBody>
                    <a:bodyPr/>
                    <a:lstStyle/>
                    <a:p>
                      <a:pPr algn="ctr"/>
                      <a:r>
                        <a:rPr lang="pt-BR" dirty="0"/>
                        <a:t>5,9</a:t>
                      </a:r>
                    </a:p>
                  </a:txBody>
                  <a:tcPr anchor="ctr"/>
                </a:tc>
                <a:tc>
                  <a:txBody>
                    <a:bodyPr/>
                    <a:lstStyle/>
                    <a:p>
                      <a:pPr algn="ctr"/>
                      <a:r>
                        <a:rPr lang="pt-BR" dirty="0"/>
                        <a:t>7,0</a:t>
                      </a:r>
                    </a:p>
                  </a:txBody>
                  <a:tcPr anchor="ctr"/>
                </a:tc>
                <a:tc>
                  <a:txBody>
                    <a:bodyPr/>
                    <a:lstStyle/>
                    <a:p>
                      <a:pPr algn="ctr"/>
                      <a:r>
                        <a:rPr lang="pt-BR" dirty="0"/>
                        <a:t>6,8</a:t>
                      </a:r>
                    </a:p>
                  </a:txBody>
                  <a:tcPr anchor="ctr"/>
                </a:tc>
                <a:extLst>
                  <a:ext uri="{0D108BD9-81ED-4DB2-BD59-A6C34878D82A}">
                    <a16:rowId xmlns:a16="http://schemas.microsoft.com/office/drawing/2014/main" val="1753873666"/>
                  </a:ext>
                </a:extLst>
              </a:tr>
              <a:tr h="380871">
                <a:tc>
                  <a:txBody>
                    <a:bodyPr/>
                    <a:lstStyle/>
                    <a:p>
                      <a:pPr algn="ctr"/>
                      <a:r>
                        <a:rPr lang="pt-BR" dirty="0"/>
                        <a:t>Guatemala (</a:t>
                      </a:r>
                      <a:r>
                        <a:rPr lang="pt-BR" dirty="0" err="1"/>
                        <a:t>Am</a:t>
                      </a:r>
                      <a:r>
                        <a:rPr lang="pt-BR" dirty="0"/>
                        <a:t> central)</a:t>
                      </a:r>
                    </a:p>
                  </a:txBody>
                  <a:tcPr anchor="ctr"/>
                </a:tc>
                <a:tc>
                  <a:txBody>
                    <a:bodyPr/>
                    <a:lstStyle/>
                    <a:p>
                      <a:pPr algn="ctr"/>
                      <a:r>
                        <a:rPr lang="pt-BR" dirty="0"/>
                        <a:t>1,2</a:t>
                      </a:r>
                    </a:p>
                  </a:txBody>
                  <a:tcPr anchor="ctr"/>
                </a:tc>
                <a:tc>
                  <a:txBody>
                    <a:bodyPr/>
                    <a:lstStyle/>
                    <a:p>
                      <a:pPr algn="ctr"/>
                      <a:endParaRPr lang="pt-BR" dirty="0"/>
                    </a:p>
                  </a:txBody>
                  <a:tcPr anchor="ctr"/>
                </a:tc>
                <a:tc>
                  <a:txBody>
                    <a:bodyPr/>
                    <a:lstStyle/>
                    <a:p>
                      <a:pPr algn="ctr"/>
                      <a:r>
                        <a:rPr lang="pt-BR" dirty="0"/>
                        <a:t>1,6</a:t>
                      </a:r>
                    </a:p>
                  </a:txBody>
                  <a:tcPr anchor="ctr"/>
                </a:tc>
                <a:extLst>
                  <a:ext uri="{0D108BD9-81ED-4DB2-BD59-A6C34878D82A}">
                    <a16:rowId xmlns:a16="http://schemas.microsoft.com/office/drawing/2014/main" val="3988790499"/>
                  </a:ext>
                </a:extLst>
              </a:tr>
              <a:tr h="380871">
                <a:tc>
                  <a:txBody>
                    <a:bodyPr/>
                    <a:lstStyle/>
                    <a:p>
                      <a:pPr algn="ctr"/>
                      <a:r>
                        <a:rPr lang="pt-BR" dirty="0"/>
                        <a:t>Cuba e Porto Rico </a:t>
                      </a:r>
                    </a:p>
                  </a:txBody>
                  <a:tcPr anchor="ctr"/>
                </a:tc>
                <a:tc>
                  <a:txBody>
                    <a:bodyPr/>
                    <a:lstStyle/>
                    <a:p>
                      <a:pPr algn="ctr"/>
                      <a:r>
                        <a:rPr lang="pt-BR" dirty="0"/>
                        <a:t>0,6</a:t>
                      </a:r>
                    </a:p>
                  </a:txBody>
                  <a:tcPr anchor="ctr"/>
                </a:tc>
                <a:tc>
                  <a:txBody>
                    <a:bodyPr/>
                    <a:lstStyle/>
                    <a:p>
                      <a:pPr algn="ctr"/>
                      <a:endParaRPr lang="pt-BR" dirty="0"/>
                    </a:p>
                  </a:txBody>
                  <a:tcPr anchor="ctr"/>
                </a:tc>
                <a:tc>
                  <a:txBody>
                    <a:bodyPr/>
                    <a:lstStyle/>
                    <a:p>
                      <a:pPr algn="ctr"/>
                      <a:r>
                        <a:rPr lang="pt-BR" dirty="0"/>
                        <a:t>0,8</a:t>
                      </a:r>
                    </a:p>
                  </a:txBody>
                  <a:tcPr anchor="ctr"/>
                </a:tc>
                <a:extLst>
                  <a:ext uri="{0D108BD9-81ED-4DB2-BD59-A6C34878D82A}">
                    <a16:rowId xmlns:a16="http://schemas.microsoft.com/office/drawing/2014/main" val="3229840223"/>
                  </a:ext>
                </a:extLst>
              </a:tr>
              <a:tr h="380871">
                <a:tc>
                  <a:txBody>
                    <a:bodyPr/>
                    <a:lstStyle/>
                    <a:p>
                      <a:pPr algn="ctr"/>
                      <a:r>
                        <a:rPr lang="pt-BR" dirty="0"/>
                        <a:t>Venezuela </a:t>
                      </a:r>
                    </a:p>
                  </a:txBody>
                  <a:tcPr anchor="ctr"/>
                </a:tc>
                <a:tc>
                  <a:txBody>
                    <a:bodyPr/>
                    <a:lstStyle/>
                    <a:p>
                      <a:pPr algn="ctr"/>
                      <a:r>
                        <a:rPr lang="pt-BR" dirty="0"/>
                        <a:t>0,9</a:t>
                      </a:r>
                    </a:p>
                  </a:txBody>
                  <a:tcPr anchor="ctr"/>
                </a:tc>
                <a:tc>
                  <a:txBody>
                    <a:bodyPr/>
                    <a:lstStyle/>
                    <a:p>
                      <a:pPr algn="ctr"/>
                      <a:r>
                        <a:rPr lang="pt-BR" dirty="0"/>
                        <a:t>0,95</a:t>
                      </a:r>
                    </a:p>
                  </a:txBody>
                  <a:tcPr anchor="ctr"/>
                </a:tc>
                <a:tc>
                  <a:txBody>
                    <a:bodyPr/>
                    <a:lstStyle/>
                    <a:p>
                      <a:pPr algn="ctr"/>
                      <a:r>
                        <a:rPr lang="pt-BR" dirty="0"/>
                        <a:t>0,79</a:t>
                      </a:r>
                    </a:p>
                  </a:txBody>
                  <a:tcPr anchor="ctr"/>
                </a:tc>
                <a:extLst>
                  <a:ext uri="{0D108BD9-81ED-4DB2-BD59-A6C34878D82A}">
                    <a16:rowId xmlns:a16="http://schemas.microsoft.com/office/drawing/2014/main" val="2806752001"/>
                  </a:ext>
                </a:extLst>
              </a:tr>
              <a:tr h="460122">
                <a:tc>
                  <a:txBody>
                    <a:bodyPr/>
                    <a:lstStyle/>
                    <a:p>
                      <a:pPr algn="ctr"/>
                      <a:r>
                        <a:rPr lang="pt-BR" dirty="0"/>
                        <a:t>Nova Granada (</a:t>
                      </a:r>
                      <a:r>
                        <a:rPr lang="pt-BR" dirty="0" err="1"/>
                        <a:t>Panama</a:t>
                      </a:r>
                      <a:r>
                        <a:rPr lang="pt-BR" dirty="0"/>
                        <a:t> e </a:t>
                      </a:r>
                      <a:r>
                        <a:rPr lang="pt-BR" dirty="0" err="1"/>
                        <a:t>Colombia</a:t>
                      </a:r>
                      <a:r>
                        <a:rPr lang="pt-BR" dirty="0"/>
                        <a:t>)</a:t>
                      </a:r>
                    </a:p>
                  </a:txBody>
                  <a:tcPr anchor="ctr"/>
                </a:tc>
                <a:tc>
                  <a:txBody>
                    <a:bodyPr/>
                    <a:lstStyle/>
                    <a:p>
                      <a:pPr algn="ctr"/>
                      <a:r>
                        <a:rPr lang="pt-BR" dirty="0"/>
                        <a:t>1,8</a:t>
                      </a:r>
                    </a:p>
                  </a:txBody>
                  <a:tcPr anchor="ctr"/>
                </a:tc>
                <a:tc>
                  <a:txBody>
                    <a:bodyPr/>
                    <a:lstStyle/>
                    <a:p>
                      <a:pPr algn="ctr"/>
                      <a:r>
                        <a:rPr lang="pt-BR" dirty="0"/>
                        <a:t>2,0</a:t>
                      </a:r>
                    </a:p>
                  </a:txBody>
                  <a:tcPr anchor="ctr"/>
                </a:tc>
                <a:tc>
                  <a:txBody>
                    <a:bodyPr/>
                    <a:lstStyle/>
                    <a:p>
                      <a:pPr algn="ctr"/>
                      <a:r>
                        <a:rPr lang="pt-BR" dirty="0"/>
                        <a:t>2,0</a:t>
                      </a:r>
                    </a:p>
                  </a:txBody>
                  <a:tcPr anchor="ctr"/>
                </a:tc>
                <a:extLst>
                  <a:ext uri="{0D108BD9-81ED-4DB2-BD59-A6C34878D82A}">
                    <a16:rowId xmlns:a16="http://schemas.microsoft.com/office/drawing/2014/main" val="1442300623"/>
                  </a:ext>
                </a:extLst>
              </a:tr>
              <a:tr h="424070">
                <a:tc>
                  <a:txBody>
                    <a:bodyPr/>
                    <a:lstStyle/>
                    <a:p>
                      <a:pPr algn="ctr"/>
                      <a:r>
                        <a:rPr lang="pt-BR" dirty="0"/>
                        <a:t>Peru  (</a:t>
                      </a:r>
                      <a:r>
                        <a:rPr lang="pt-BR" dirty="0" err="1"/>
                        <a:t>Bolivia</a:t>
                      </a:r>
                      <a:r>
                        <a:rPr lang="pt-BR" dirty="0"/>
                        <a:t>, Peru e Equador)</a:t>
                      </a:r>
                    </a:p>
                  </a:txBody>
                  <a:tcPr anchor="ctr"/>
                </a:tc>
                <a:tc>
                  <a:txBody>
                    <a:bodyPr/>
                    <a:lstStyle/>
                    <a:p>
                      <a:pPr algn="ctr"/>
                      <a:r>
                        <a:rPr lang="pt-BR" dirty="0"/>
                        <a:t>1,7</a:t>
                      </a:r>
                    </a:p>
                  </a:txBody>
                  <a:tcPr anchor="ctr"/>
                </a:tc>
                <a:tc>
                  <a:txBody>
                    <a:bodyPr/>
                    <a:lstStyle/>
                    <a:p>
                      <a:pPr algn="ctr"/>
                      <a:r>
                        <a:rPr lang="pt-BR" dirty="0"/>
                        <a:t>2,05</a:t>
                      </a:r>
                    </a:p>
                  </a:txBody>
                  <a:tcPr anchor="ctr"/>
                </a:tc>
                <a:tc>
                  <a:txBody>
                    <a:bodyPr/>
                    <a:lstStyle/>
                    <a:p>
                      <a:pPr algn="ctr"/>
                      <a:r>
                        <a:rPr lang="pt-BR" dirty="0"/>
                        <a:t>1,4</a:t>
                      </a:r>
                    </a:p>
                  </a:txBody>
                  <a:tcPr anchor="ctr"/>
                </a:tc>
                <a:extLst>
                  <a:ext uri="{0D108BD9-81ED-4DB2-BD59-A6C34878D82A}">
                    <a16:rowId xmlns:a16="http://schemas.microsoft.com/office/drawing/2014/main" val="3753216450"/>
                  </a:ext>
                </a:extLst>
              </a:tr>
              <a:tr h="380871">
                <a:tc>
                  <a:txBody>
                    <a:bodyPr/>
                    <a:lstStyle/>
                    <a:p>
                      <a:pPr algn="ctr"/>
                      <a:r>
                        <a:rPr lang="pt-BR" dirty="0"/>
                        <a:t>Chile</a:t>
                      </a:r>
                    </a:p>
                  </a:txBody>
                  <a:tcPr anchor="ctr"/>
                </a:tc>
                <a:tc>
                  <a:txBody>
                    <a:bodyPr/>
                    <a:lstStyle/>
                    <a:p>
                      <a:pPr algn="ctr"/>
                      <a:endParaRPr lang="pt-BR" dirty="0"/>
                    </a:p>
                  </a:txBody>
                  <a:tcPr anchor="ctr"/>
                </a:tc>
                <a:tc>
                  <a:txBody>
                    <a:bodyPr/>
                    <a:lstStyle/>
                    <a:p>
                      <a:pPr algn="ctr"/>
                      <a:endParaRPr lang="pt-BR" dirty="0"/>
                    </a:p>
                  </a:txBody>
                  <a:tcPr anchor="ctr"/>
                </a:tc>
                <a:tc>
                  <a:txBody>
                    <a:bodyPr/>
                    <a:lstStyle/>
                    <a:p>
                      <a:pPr algn="ctr"/>
                      <a:r>
                        <a:rPr lang="pt-BR" dirty="0"/>
                        <a:t>1,1</a:t>
                      </a:r>
                    </a:p>
                  </a:txBody>
                  <a:tcPr anchor="ctr"/>
                </a:tc>
                <a:extLst>
                  <a:ext uri="{0D108BD9-81ED-4DB2-BD59-A6C34878D82A}">
                    <a16:rowId xmlns:a16="http://schemas.microsoft.com/office/drawing/2014/main" val="3948645948"/>
                  </a:ext>
                </a:extLst>
              </a:tr>
              <a:tr h="380871">
                <a:tc>
                  <a:txBody>
                    <a:bodyPr/>
                    <a:lstStyle/>
                    <a:p>
                      <a:pPr algn="ctr"/>
                      <a:r>
                        <a:rPr lang="pt-BR" dirty="0"/>
                        <a:t>Rio do Prata </a:t>
                      </a:r>
                    </a:p>
                  </a:txBody>
                  <a:tcPr anchor="ctr"/>
                </a:tc>
                <a:tc>
                  <a:txBody>
                    <a:bodyPr/>
                    <a:lstStyle/>
                    <a:p>
                      <a:pPr algn="ctr"/>
                      <a:r>
                        <a:rPr lang="pt-BR" dirty="0"/>
                        <a:t>1,1</a:t>
                      </a:r>
                    </a:p>
                  </a:txBody>
                  <a:tcPr anchor="ctr"/>
                </a:tc>
                <a:tc>
                  <a:txBody>
                    <a:bodyPr/>
                    <a:lstStyle/>
                    <a:p>
                      <a:pPr algn="ctr"/>
                      <a:r>
                        <a:rPr lang="pt-BR" dirty="0"/>
                        <a:t>2,35</a:t>
                      </a:r>
                    </a:p>
                  </a:txBody>
                  <a:tcPr anchor="ctr"/>
                </a:tc>
                <a:tc>
                  <a:txBody>
                    <a:bodyPr/>
                    <a:lstStyle/>
                    <a:p>
                      <a:pPr algn="ctr"/>
                      <a:r>
                        <a:rPr lang="pt-BR" dirty="0"/>
                        <a:t>2,3</a:t>
                      </a:r>
                    </a:p>
                  </a:txBody>
                  <a:tcPr anchor="ctr"/>
                </a:tc>
                <a:extLst>
                  <a:ext uri="{0D108BD9-81ED-4DB2-BD59-A6C34878D82A}">
                    <a16:rowId xmlns:a16="http://schemas.microsoft.com/office/drawing/2014/main" val="2212506331"/>
                  </a:ext>
                </a:extLst>
              </a:tr>
              <a:tr h="380871">
                <a:tc>
                  <a:txBody>
                    <a:bodyPr/>
                    <a:lstStyle/>
                    <a:p>
                      <a:pPr algn="ctr"/>
                      <a:r>
                        <a:rPr lang="pt-BR" dirty="0"/>
                        <a:t>Am. Espanhola</a:t>
                      </a:r>
                    </a:p>
                  </a:txBody>
                  <a:tcPr anchor="ctr"/>
                </a:tc>
                <a:tc>
                  <a:txBody>
                    <a:bodyPr/>
                    <a:lstStyle/>
                    <a:p>
                      <a:pPr algn="ctr"/>
                      <a:r>
                        <a:rPr lang="pt-BR" dirty="0"/>
                        <a:t>13,2 </a:t>
                      </a:r>
                    </a:p>
                  </a:txBody>
                  <a:tcPr anchor="ctr"/>
                </a:tc>
                <a:tc>
                  <a:txBody>
                    <a:bodyPr/>
                    <a:lstStyle/>
                    <a:p>
                      <a:pPr algn="ctr"/>
                      <a:r>
                        <a:rPr lang="pt-BR" dirty="0"/>
                        <a:t>14,35</a:t>
                      </a:r>
                    </a:p>
                  </a:txBody>
                  <a:tcPr anchor="ctr"/>
                </a:tc>
                <a:tc>
                  <a:txBody>
                    <a:bodyPr/>
                    <a:lstStyle/>
                    <a:p>
                      <a:pPr algn="ctr"/>
                      <a:r>
                        <a:rPr lang="pt-BR" dirty="0"/>
                        <a:t>16,79  </a:t>
                      </a:r>
                    </a:p>
                  </a:txBody>
                  <a:tcPr anchor="ctr"/>
                </a:tc>
                <a:extLst>
                  <a:ext uri="{0D108BD9-81ED-4DB2-BD59-A6C34878D82A}">
                    <a16:rowId xmlns:a16="http://schemas.microsoft.com/office/drawing/2014/main" val="814764494"/>
                  </a:ext>
                </a:extLst>
              </a:tr>
              <a:tr h="380871">
                <a:tc>
                  <a:txBody>
                    <a:bodyPr/>
                    <a:lstStyle/>
                    <a:p>
                      <a:pPr algn="ctr"/>
                      <a:r>
                        <a:rPr lang="pt-BR" dirty="0"/>
                        <a:t>Brasil </a:t>
                      </a:r>
                    </a:p>
                  </a:txBody>
                  <a:tcPr anchor="ctr"/>
                </a:tc>
                <a:tc>
                  <a:txBody>
                    <a:bodyPr/>
                    <a:lstStyle/>
                    <a:p>
                      <a:pPr algn="ctr"/>
                      <a:r>
                        <a:rPr lang="pt-BR" dirty="0"/>
                        <a:t>1,9</a:t>
                      </a:r>
                    </a:p>
                  </a:txBody>
                  <a:tcPr anchor="ctr"/>
                </a:tc>
                <a:tc>
                  <a:txBody>
                    <a:bodyPr/>
                    <a:lstStyle/>
                    <a:p>
                      <a:pPr algn="ctr"/>
                      <a:r>
                        <a:rPr lang="pt-BR" dirty="0"/>
                        <a:t>3,3</a:t>
                      </a:r>
                    </a:p>
                  </a:txBody>
                  <a:tcPr anchor="ctr"/>
                </a:tc>
                <a:tc>
                  <a:txBody>
                    <a:bodyPr/>
                    <a:lstStyle/>
                    <a:p>
                      <a:pPr algn="ctr"/>
                      <a:r>
                        <a:rPr lang="pt-BR" dirty="0"/>
                        <a:t>4</a:t>
                      </a:r>
                    </a:p>
                  </a:txBody>
                  <a:tcPr anchor="ctr"/>
                </a:tc>
                <a:extLst>
                  <a:ext uri="{0D108BD9-81ED-4DB2-BD59-A6C34878D82A}">
                    <a16:rowId xmlns:a16="http://schemas.microsoft.com/office/drawing/2014/main" val="1469838715"/>
                  </a:ext>
                </a:extLst>
              </a:tr>
              <a:tr h="380871">
                <a:tc>
                  <a:txBody>
                    <a:bodyPr/>
                    <a:lstStyle/>
                    <a:p>
                      <a:pPr algn="ctr"/>
                      <a:r>
                        <a:rPr lang="pt-BR" dirty="0"/>
                        <a:t>Am. Latina </a:t>
                      </a:r>
                    </a:p>
                  </a:txBody>
                  <a:tcPr anchor="ctr"/>
                </a:tc>
                <a:tc>
                  <a:txBody>
                    <a:bodyPr/>
                    <a:lstStyle/>
                    <a:p>
                      <a:pPr algn="ctr"/>
                      <a:r>
                        <a:rPr lang="pt-BR" dirty="0"/>
                        <a:t>15,1</a:t>
                      </a:r>
                    </a:p>
                  </a:txBody>
                  <a:tcPr anchor="ctr"/>
                </a:tc>
                <a:tc>
                  <a:txBody>
                    <a:bodyPr/>
                    <a:lstStyle/>
                    <a:p>
                      <a:pPr algn="ctr"/>
                      <a:r>
                        <a:rPr lang="pt-BR" dirty="0"/>
                        <a:t>17,65</a:t>
                      </a:r>
                    </a:p>
                  </a:txBody>
                  <a:tcPr anchor="ctr"/>
                </a:tc>
                <a:tc>
                  <a:txBody>
                    <a:bodyPr/>
                    <a:lstStyle/>
                    <a:p>
                      <a:pPr algn="ctr"/>
                      <a:r>
                        <a:rPr lang="pt-BR" dirty="0"/>
                        <a:t>20,79</a:t>
                      </a:r>
                    </a:p>
                  </a:txBody>
                  <a:tcPr anchor="ctr"/>
                </a:tc>
                <a:extLst>
                  <a:ext uri="{0D108BD9-81ED-4DB2-BD59-A6C34878D82A}">
                    <a16:rowId xmlns:a16="http://schemas.microsoft.com/office/drawing/2014/main" val="2791043337"/>
                  </a:ext>
                </a:extLst>
              </a:tr>
            </a:tbl>
          </a:graphicData>
        </a:graphic>
      </p:graphicFrame>
      <p:sp>
        <p:nvSpPr>
          <p:cNvPr id="5" name="Elipse 4">
            <a:extLst>
              <a:ext uri="{FF2B5EF4-FFF2-40B4-BE49-F238E27FC236}">
                <a16:creationId xmlns:a16="http://schemas.microsoft.com/office/drawing/2014/main" id="{385C026C-8CDD-41C3-BDC2-CE3838335870}"/>
              </a:ext>
            </a:extLst>
          </p:cNvPr>
          <p:cNvSpPr/>
          <p:nvPr/>
        </p:nvSpPr>
        <p:spPr>
          <a:xfrm>
            <a:off x="9541565" y="3207026"/>
            <a:ext cx="1033670" cy="371061"/>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Elipse 6">
            <a:extLst>
              <a:ext uri="{FF2B5EF4-FFF2-40B4-BE49-F238E27FC236}">
                <a16:creationId xmlns:a16="http://schemas.microsoft.com/office/drawing/2014/main" id="{BCAC5244-EDB2-4260-8FF5-8619810A5006}"/>
              </a:ext>
            </a:extLst>
          </p:cNvPr>
          <p:cNvSpPr/>
          <p:nvPr/>
        </p:nvSpPr>
        <p:spPr>
          <a:xfrm>
            <a:off x="9522515" y="5656856"/>
            <a:ext cx="1033670" cy="371061"/>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4490829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População </a:t>
            </a:r>
          </a:p>
        </p:txBody>
      </p:sp>
      <p:sp>
        <p:nvSpPr>
          <p:cNvPr id="3" name="Espaço Reservado para Conteúdo 2"/>
          <p:cNvSpPr>
            <a:spLocks noGrp="1"/>
          </p:cNvSpPr>
          <p:nvPr>
            <p:ph idx="1"/>
          </p:nvPr>
        </p:nvSpPr>
        <p:spPr>
          <a:xfrm>
            <a:off x="1150883" y="2638044"/>
            <a:ext cx="8809981" cy="3794287"/>
          </a:xfrm>
        </p:spPr>
        <p:txBody>
          <a:bodyPr>
            <a:normAutofit fontScale="92500"/>
          </a:bodyPr>
          <a:lstStyle/>
          <a:p>
            <a:r>
              <a:rPr lang="pt-BR" altLang="pt-BR" sz="2600" dirty="0"/>
              <a:t>Na independência: existem conflitos e mortes</a:t>
            </a:r>
          </a:p>
          <a:p>
            <a:pPr lvl="1"/>
            <a:r>
              <a:rPr lang="pt-BR" altLang="pt-BR" sz="2400" dirty="0"/>
              <a:t>De modo geral fuga de parte da população especialmente espanhola (francesa)</a:t>
            </a:r>
          </a:p>
          <a:p>
            <a:pPr lvl="2"/>
            <a:r>
              <a:rPr lang="pt-BR" altLang="pt-BR" sz="2400" dirty="0"/>
              <a:t>Venezuela, México, Haiti problemas</a:t>
            </a:r>
          </a:p>
          <a:p>
            <a:pPr lvl="2"/>
            <a:r>
              <a:rPr lang="pt-BR" altLang="pt-BR" sz="2400" dirty="0"/>
              <a:t>Brasil ao contrário</a:t>
            </a:r>
          </a:p>
          <a:p>
            <a:r>
              <a:rPr lang="pt-BR" sz="2800" dirty="0"/>
              <a:t>1820 – 1870 </a:t>
            </a:r>
          </a:p>
          <a:p>
            <a:pPr lvl="1"/>
            <a:r>
              <a:rPr lang="pt-BR" sz="2400" dirty="0"/>
              <a:t>Crescimento 1,3% a.a.  - depois de 1870 passa para 1,7% a.a.</a:t>
            </a:r>
          </a:p>
          <a:p>
            <a:pPr lvl="1"/>
            <a:r>
              <a:rPr lang="pt-BR" sz="2400" dirty="0"/>
              <a:t>Grandes diferenças : G3 (2%) (Uruguai, Argentina) x G1 (1%) x G2 (1,6) </a:t>
            </a:r>
          </a:p>
        </p:txBody>
      </p:sp>
    </p:spTree>
    <p:extLst>
      <p:ext uri="{BB962C8B-B14F-4D97-AF65-F5344CB8AC3E}">
        <p14:creationId xmlns:p14="http://schemas.microsoft.com/office/powerpoint/2010/main" val="1015308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504498" y="725214"/>
            <a:ext cx="11250180" cy="6006889"/>
          </a:xfrm>
        </p:spPr>
        <p:txBody>
          <a:bodyPr>
            <a:normAutofit fontScale="85000" lnSpcReduction="20000"/>
          </a:bodyPr>
          <a:lstStyle/>
          <a:p>
            <a:pPr eaLnBrk="1" hangingPunct="1">
              <a:lnSpc>
                <a:spcPct val="90000"/>
              </a:lnSpc>
              <a:defRPr/>
            </a:pPr>
            <a:r>
              <a:rPr lang="pt-BR" sz="3600" dirty="0"/>
              <a:t>Montagem e desenvolvimento das </a:t>
            </a:r>
            <a:r>
              <a:rPr lang="pt-BR" sz="3600" u="sng" dirty="0">
                <a:effectLst>
                  <a:outerShdw blurRad="38100" dist="38100" dir="2700000" algn="tl">
                    <a:srgbClr val="C0C0C0"/>
                  </a:outerShdw>
                </a:effectLst>
              </a:rPr>
              <a:t>economias nacionais </a:t>
            </a:r>
            <a:r>
              <a:rPr lang="pt-BR" sz="3600" u="sng" dirty="0" err="1">
                <a:effectLst>
                  <a:outerShdw blurRad="38100" dist="38100" dir="2700000" algn="tl">
                    <a:srgbClr val="C0C0C0"/>
                  </a:outerShdw>
                </a:effectLst>
              </a:rPr>
              <a:t>agro-exportadora</a:t>
            </a:r>
            <a:endParaRPr lang="pt-BR" sz="3600" u="sng" dirty="0">
              <a:effectLst>
                <a:outerShdw blurRad="38100" dist="38100" dir="2700000" algn="tl">
                  <a:srgbClr val="C0C0C0"/>
                </a:outerShdw>
              </a:effectLst>
            </a:endParaRPr>
          </a:p>
          <a:p>
            <a:pPr lvl="2">
              <a:lnSpc>
                <a:spcPct val="90000"/>
              </a:lnSpc>
              <a:defRPr/>
            </a:pPr>
            <a:r>
              <a:rPr lang="pt-BR" sz="3400" dirty="0"/>
              <a:t>Ciro Cardoso e Peres </a:t>
            </a:r>
            <a:r>
              <a:rPr lang="pt-BR" sz="3400" dirty="0" err="1"/>
              <a:t>Brignoli</a:t>
            </a:r>
            <a:r>
              <a:rPr lang="pt-BR" sz="3400" dirty="0"/>
              <a:t> – transição para o </a:t>
            </a:r>
            <a:r>
              <a:rPr lang="pt-BR" sz="3400" u="sng" dirty="0"/>
              <a:t>capitalismo periférico</a:t>
            </a:r>
            <a:r>
              <a:rPr lang="pt-BR" sz="3400" dirty="0"/>
              <a:t> </a:t>
            </a:r>
          </a:p>
          <a:p>
            <a:pPr lvl="3">
              <a:lnSpc>
                <a:spcPct val="90000"/>
              </a:lnSpc>
              <a:defRPr/>
            </a:pPr>
            <a:r>
              <a:rPr lang="pt-BR" sz="3400" dirty="0"/>
              <a:t>Desprovido da dinâmica industrial e tecnológica dos países centrais </a:t>
            </a:r>
          </a:p>
          <a:p>
            <a:pPr lvl="1" eaLnBrk="1" hangingPunct="1">
              <a:lnSpc>
                <a:spcPct val="90000"/>
              </a:lnSpc>
              <a:defRPr/>
            </a:pPr>
            <a:r>
              <a:rPr lang="pt-BR" sz="3600" dirty="0"/>
              <a:t>Expansão dos núcleos exportadores de produtos agrícolas e minerais (já começou antes da independência) </a:t>
            </a:r>
          </a:p>
          <a:p>
            <a:pPr lvl="2" eaLnBrk="1" hangingPunct="1">
              <a:lnSpc>
                <a:spcPct val="90000"/>
              </a:lnSpc>
              <a:defRPr/>
            </a:pPr>
            <a:r>
              <a:rPr lang="pt-BR" sz="3200" dirty="0"/>
              <a:t>Manutenção e diversificação da mineração</a:t>
            </a:r>
          </a:p>
          <a:p>
            <a:pPr lvl="5">
              <a:lnSpc>
                <a:spcPct val="90000"/>
              </a:lnSpc>
              <a:defRPr/>
            </a:pPr>
            <a:r>
              <a:rPr lang="pt-BR" sz="2200" dirty="0"/>
              <a:t>Prata, cobre, guano</a:t>
            </a:r>
          </a:p>
          <a:p>
            <a:pPr lvl="2" eaLnBrk="1" hangingPunct="1">
              <a:lnSpc>
                <a:spcPct val="90000"/>
              </a:lnSpc>
              <a:defRPr/>
            </a:pPr>
            <a:r>
              <a:rPr lang="pt-BR" sz="3200" dirty="0"/>
              <a:t>Novos e velhos produtos agrícolas: a loteria dos commodities</a:t>
            </a:r>
          </a:p>
          <a:p>
            <a:pPr lvl="3">
              <a:lnSpc>
                <a:spcPct val="80000"/>
              </a:lnSpc>
            </a:pPr>
            <a:r>
              <a:rPr lang="pt-BR" altLang="pt-BR" sz="2800" dirty="0"/>
              <a:t>Novos produtos agrícolas:</a:t>
            </a:r>
          </a:p>
          <a:p>
            <a:pPr lvl="4">
              <a:lnSpc>
                <a:spcPct val="80000"/>
              </a:lnSpc>
            </a:pPr>
            <a:r>
              <a:rPr lang="pt-BR" altLang="pt-BR" sz="2400" dirty="0"/>
              <a:t>Café (Brasil, Venezuela, América Central) e Pecuária (Argentina), </a:t>
            </a:r>
          </a:p>
          <a:p>
            <a:pPr lvl="3">
              <a:lnSpc>
                <a:spcPct val="80000"/>
              </a:lnSpc>
            </a:pPr>
            <a:r>
              <a:rPr lang="pt-BR" altLang="pt-BR" sz="2800" dirty="0"/>
              <a:t>Produtos Tradicional: em geral dificuldades </a:t>
            </a:r>
          </a:p>
          <a:p>
            <a:pPr lvl="4">
              <a:lnSpc>
                <a:spcPct val="80000"/>
              </a:lnSpc>
            </a:pPr>
            <a:r>
              <a:rPr lang="pt-BR" altLang="pt-BR" sz="2400" dirty="0"/>
              <a:t>Corantes (América Central); Tabaco (Colômbia, Caribe); Cacau (Venezuela, Equador)</a:t>
            </a:r>
          </a:p>
          <a:p>
            <a:pPr lvl="4">
              <a:lnSpc>
                <a:spcPct val="80000"/>
              </a:lnSpc>
            </a:pPr>
            <a:r>
              <a:rPr lang="pt-BR" altLang="pt-BR" sz="2400" dirty="0"/>
              <a:t>Açúcar (exceção: Cuba e Caribe para EUA)</a:t>
            </a:r>
          </a:p>
        </p:txBody>
      </p:sp>
    </p:spTree>
    <p:extLst>
      <p:ext uri="{BB962C8B-B14F-4D97-AF65-F5344CB8AC3E}">
        <p14:creationId xmlns:p14="http://schemas.microsoft.com/office/powerpoint/2010/main" val="4393613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810AE897-14A9-40E1-B5E3-F20A384346D7}"/>
              </a:ext>
            </a:extLst>
          </p:cNvPr>
          <p:cNvSpPr>
            <a:spLocks noGrp="1" noChangeArrowheads="1"/>
          </p:cNvSpPr>
          <p:nvPr>
            <p:ph type="title"/>
          </p:nvPr>
        </p:nvSpPr>
        <p:spPr>
          <a:xfrm>
            <a:off x="740147" y="353923"/>
            <a:ext cx="10515600" cy="1080740"/>
          </a:xfrm>
        </p:spPr>
        <p:txBody>
          <a:bodyPr>
            <a:normAutofit fontScale="90000"/>
          </a:bodyPr>
          <a:lstStyle/>
          <a:p>
            <a:r>
              <a:rPr lang="pt-BR" altLang="pt-BR" dirty="0"/>
              <a:t>Consequências das </a:t>
            </a:r>
            <a:br>
              <a:rPr lang="pt-BR" altLang="pt-BR" dirty="0"/>
            </a:br>
            <a:r>
              <a:rPr lang="pt-BR" altLang="pt-BR" dirty="0"/>
              <a:t>Guerras de  Independência </a:t>
            </a:r>
            <a:br>
              <a:rPr lang="pt-BR" altLang="pt-BR" dirty="0"/>
            </a:br>
            <a:endParaRPr lang="pt-BR" altLang="pt-BR" dirty="0"/>
          </a:p>
        </p:txBody>
      </p:sp>
      <p:sp>
        <p:nvSpPr>
          <p:cNvPr id="11267" name="Rectangle 3">
            <a:extLst>
              <a:ext uri="{FF2B5EF4-FFF2-40B4-BE49-F238E27FC236}">
                <a16:creationId xmlns:a16="http://schemas.microsoft.com/office/drawing/2014/main" id="{C350F810-0F7F-4BDD-8921-FA4A284D0F70}"/>
              </a:ext>
            </a:extLst>
          </p:cNvPr>
          <p:cNvSpPr>
            <a:spLocks noGrp="1" noChangeArrowheads="1"/>
          </p:cNvSpPr>
          <p:nvPr>
            <p:ph type="body" idx="1"/>
          </p:nvPr>
        </p:nvSpPr>
        <p:spPr>
          <a:xfrm>
            <a:off x="336395" y="1671146"/>
            <a:ext cx="11688336" cy="5227988"/>
          </a:xfrm>
        </p:spPr>
        <p:txBody>
          <a:bodyPr>
            <a:normAutofit lnSpcReduction="10000"/>
          </a:bodyPr>
          <a:lstStyle/>
          <a:p>
            <a:r>
              <a:rPr lang="pt-BR" altLang="pt-BR" sz="3600" dirty="0"/>
              <a:t>“</a:t>
            </a:r>
            <a:r>
              <a:rPr lang="pt-BR" altLang="pt-BR" sz="2800" dirty="0"/>
              <a:t>Destruições” relativas  das estruturas produtivas (guerra/conflito)</a:t>
            </a:r>
            <a:endParaRPr lang="pt-BR" altLang="pt-BR" sz="2400" dirty="0"/>
          </a:p>
          <a:p>
            <a:pPr lvl="1"/>
            <a:r>
              <a:rPr lang="pt-BR" altLang="pt-BR" sz="2400" dirty="0"/>
              <a:t>Período de independência e posterior – crise </a:t>
            </a:r>
          </a:p>
          <a:p>
            <a:pPr lvl="1"/>
            <a:r>
              <a:rPr lang="pt-BR" altLang="pt-BR" sz="2400" dirty="0"/>
              <a:t>Em parte atividades econômicas desestruturadas</a:t>
            </a:r>
          </a:p>
          <a:p>
            <a:pPr lvl="2"/>
            <a:r>
              <a:rPr lang="pt-BR" altLang="pt-BR" sz="2400" dirty="0"/>
              <a:t>Mineração – inundações </a:t>
            </a:r>
            <a:r>
              <a:rPr lang="pt-BR" altLang="pt-BR" sz="2400" dirty="0" err="1"/>
              <a:t>etc</a:t>
            </a:r>
            <a:endParaRPr lang="pt-BR" altLang="pt-BR" sz="2400" dirty="0"/>
          </a:p>
          <a:p>
            <a:pPr lvl="1"/>
            <a:r>
              <a:rPr lang="pt-BR" altLang="pt-BR" sz="2800" dirty="0" err="1"/>
              <a:t>Paises</a:t>
            </a:r>
            <a:r>
              <a:rPr lang="pt-BR" altLang="pt-BR" sz="2800" dirty="0"/>
              <a:t> </a:t>
            </a:r>
            <a:r>
              <a:rPr lang="pt-BR" altLang="pt-BR" sz="2800" dirty="0" err="1"/>
              <a:t>pos</a:t>
            </a:r>
            <a:r>
              <a:rPr lang="pt-BR" altLang="pt-BR" sz="2800" dirty="0"/>
              <a:t> independência – diferentes do </a:t>
            </a:r>
            <a:r>
              <a:rPr lang="pt-BR" altLang="pt-BR" sz="2800" dirty="0" err="1"/>
              <a:t>pré</a:t>
            </a:r>
            <a:endParaRPr lang="pt-BR" altLang="pt-BR" sz="2800" dirty="0"/>
          </a:p>
          <a:p>
            <a:pPr lvl="1"/>
            <a:r>
              <a:rPr lang="pt-BR" altLang="pt-BR" sz="2800" dirty="0"/>
              <a:t>Formação dos Estados Nacionais e das suas economias - lenta complicada</a:t>
            </a:r>
          </a:p>
          <a:p>
            <a:pPr lvl="2"/>
            <a:r>
              <a:rPr lang="pt-BR" altLang="pt-BR" sz="2400" dirty="0"/>
              <a:t>Continuidade dos conflitos</a:t>
            </a:r>
          </a:p>
          <a:p>
            <a:pPr lvl="2"/>
            <a:r>
              <a:rPr lang="pt-BR" altLang="pt-BR" sz="2400" dirty="0"/>
              <a:t>Recuperação dos ativos produtivos e  reorganização das estruturas de trabalho</a:t>
            </a:r>
          </a:p>
          <a:p>
            <a:pPr lvl="2"/>
            <a:r>
              <a:rPr lang="pt-BR" altLang="pt-BR" sz="2400" dirty="0"/>
              <a:t>Reformas e contra reformas em contexto de elevado conflito baixa estabilidade institucional e elevada violência</a:t>
            </a:r>
          </a:p>
          <a:p>
            <a:pPr lvl="3"/>
            <a:r>
              <a:rPr lang="pt-BR" altLang="pt-BR" sz="2400" dirty="0"/>
              <a:t>Controle sobre extensão das reformas (limites a expansão democrática) </a:t>
            </a:r>
          </a:p>
        </p:txBody>
      </p:sp>
    </p:spTree>
    <p:extLst>
      <p:ext uri="{BB962C8B-B14F-4D97-AF65-F5344CB8AC3E}">
        <p14:creationId xmlns:p14="http://schemas.microsoft.com/office/powerpoint/2010/main" val="7461355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07790" y="223713"/>
            <a:ext cx="7729728" cy="706453"/>
          </a:xfrm>
        </p:spPr>
        <p:txBody>
          <a:bodyPr>
            <a:normAutofit fontScale="90000"/>
          </a:bodyPr>
          <a:lstStyle/>
          <a:p>
            <a:r>
              <a:rPr lang="pt-BR" dirty="0"/>
              <a:t>Reformas Liberais </a:t>
            </a:r>
          </a:p>
        </p:txBody>
      </p:sp>
      <p:sp>
        <p:nvSpPr>
          <p:cNvPr id="3" name="Espaço Reservado para Conteúdo 2"/>
          <p:cNvSpPr>
            <a:spLocks noGrp="1"/>
          </p:cNvSpPr>
          <p:nvPr>
            <p:ph idx="1"/>
          </p:nvPr>
        </p:nvSpPr>
        <p:spPr>
          <a:xfrm>
            <a:off x="189186" y="1135117"/>
            <a:ext cx="11808373" cy="5470635"/>
          </a:xfrm>
        </p:spPr>
        <p:txBody>
          <a:bodyPr>
            <a:normAutofit fontScale="92500"/>
          </a:bodyPr>
          <a:lstStyle/>
          <a:p>
            <a:r>
              <a:rPr lang="pt-BR" sz="2600" dirty="0"/>
              <a:t>Dificuldade do encaminhamento das questões como Mão de obra e terras</a:t>
            </a:r>
          </a:p>
          <a:p>
            <a:pPr>
              <a:lnSpc>
                <a:spcPct val="80000"/>
              </a:lnSpc>
            </a:pPr>
            <a:r>
              <a:rPr lang="pt-BR" altLang="pt-BR" sz="2600" dirty="0"/>
              <a:t>Livre comércio não é algo dado: Existe um debate (forte) sobre sistema tarifário e proteção:</a:t>
            </a:r>
          </a:p>
          <a:p>
            <a:pPr lvl="1">
              <a:lnSpc>
                <a:spcPct val="80000"/>
              </a:lnSpc>
            </a:pPr>
            <a:r>
              <a:rPr lang="pt-BR" altLang="pt-BR" sz="2200" dirty="0"/>
              <a:t>Resistência ao livre comércio</a:t>
            </a:r>
          </a:p>
          <a:p>
            <a:pPr lvl="2">
              <a:lnSpc>
                <a:spcPct val="80000"/>
              </a:lnSpc>
            </a:pPr>
            <a:r>
              <a:rPr lang="pt-BR" altLang="pt-BR" dirty="0"/>
              <a:t>Receios de destruição da economia interna (que já existia ou na ser criada); exemplos proteção: própria Inglaterra (livre mercado só 1850) e EUA (Hamilton)</a:t>
            </a:r>
          </a:p>
          <a:p>
            <a:pPr lvl="2">
              <a:lnSpc>
                <a:spcPct val="80000"/>
              </a:lnSpc>
            </a:pPr>
            <a:r>
              <a:rPr lang="pt-BR" altLang="pt-BR" dirty="0"/>
              <a:t>Questão fiscal – financiamento do governo</a:t>
            </a:r>
          </a:p>
          <a:p>
            <a:pPr lvl="1">
              <a:lnSpc>
                <a:spcPct val="80000"/>
              </a:lnSpc>
            </a:pPr>
            <a:r>
              <a:rPr lang="pt-BR" altLang="pt-BR" sz="2200" dirty="0"/>
              <a:t>Mas problemas:</a:t>
            </a:r>
          </a:p>
          <a:p>
            <a:pPr lvl="2">
              <a:lnSpc>
                <a:spcPct val="80000"/>
              </a:lnSpc>
            </a:pPr>
            <a:r>
              <a:rPr lang="pt-BR" altLang="pt-BR" sz="1800" dirty="0"/>
              <a:t>Pressão local: qualidade e preços dos produtos: exportadores e comerciantes; Mercado interno pequeno (escala) </a:t>
            </a:r>
          </a:p>
          <a:p>
            <a:pPr lvl="2">
              <a:lnSpc>
                <a:spcPct val="80000"/>
              </a:lnSpc>
            </a:pPr>
            <a:r>
              <a:rPr lang="pt-BR" altLang="pt-BR" sz="1800" dirty="0"/>
              <a:t>Pressão países europeus</a:t>
            </a:r>
          </a:p>
          <a:p>
            <a:pPr lvl="1">
              <a:lnSpc>
                <a:spcPct val="80000"/>
              </a:lnSpc>
            </a:pPr>
            <a:r>
              <a:rPr lang="pt-BR" altLang="pt-BR" sz="2200" dirty="0"/>
              <a:t>Cuidado com tarifas elevadas e perda de arrecadação/incentivo ao contrabando: </a:t>
            </a:r>
          </a:p>
          <a:p>
            <a:pPr lvl="2">
              <a:lnSpc>
                <a:spcPct val="80000"/>
              </a:lnSpc>
            </a:pPr>
            <a:r>
              <a:rPr lang="pt-BR" altLang="pt-BR" sz="1800" dirty="0"/>
              <a:t>arte de fixar tarifas que arrecadem, não desestimulem completamente as importações ; variância tributaria - </a:t>
            </a:r>
          </a:p>
          <a:p>
            <a:pPr lvl="1">
              <a:lnSpc>
                <a:spcPct val="80000"/>
              </a:lnSpc>
            </a:pPr>
            <a:r>
              <a:rPr lang="pt-BR" altLang="pt-BR" sz="2400" dirty="0"/>
              <a:t>Vitória do livre comércio relativa:  </a:t>
            </a:r>
            <a:r>
              <a:rPr lang="pt-BR" altLang="pt-BR" sz="2200" dirty="0"/>
              <a:t>Mais clara quando setor exportador se desenvolve de maneira mais forte e crise fiscal diminui</a:t>
            </a:r>
          </a:p>
          <a:p>
            <a:pPr lvl="2">
              <a:lnSpc>
                <a:spcPct val="80000"/>
              </a:lnSpc>
            </a:pPr>
            <a:r>
              <a:rPr lang="pt-BR" altLang="pt-BR" sz="1800" dirty="0"/>
              <a:t>Ajudado por tendência positiva dos termos de troca e forte diminuição dos custos de transporte</a:t>
            </a:r>
            <a:r>
              <a:rPr lang="pt-BR" dirty="0"/>
              <a:t> </a:t>
            </a:r>
          </a:p>
          <a:p>
            <a:pPr lvl="1">
              <a:lnSpc>
                <a:spcPct val="80000"/>
              </a:lnSpc>
            </a:pPr>
            <a:r>
              <a:rPr lang="pt-BR" sz="2400" dirty="0"/>
              <a:t>Livre comercio x balcanização – diminuição do tamanho do mercado em relação ao período colonial </a:t>
            </a:r>
          </a:p>
        </p:txBody>
      </p:sp>
    </p:spTree>
    <p:extLst>
      <p:ext uri="{BB962C8B-B14F-4D97-AF65-F5344CB8AC3E}">
        <p14:creationId xmlns:p14="http://schemas.microsoft.com/office/powerpoint/2010/main" val="1727139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Texto 4"/>
          <p:cNvSpPr>
            <a:spLocks noGrp="1"/>
          </p:cNvSpPr>
          <p:nvPr>
            <p:ph type="body" idx="1"/>
          </p:nvPr>
        </p:nvSpPr>
        <p:spPr>
          <a:xfrm>
            <a:off x="1189298" y="1395880"/>
            <a:ext cx="4270248" cy="704087"/>
          </a:xfrm>
        </p:spPr>
        <p:txBody>
          <a:bodyPr/>
          <a:lstStyle/>
          <a:p>
            <a:r>
              <a:rPr lang="pt-BR" sz="2400" dirty="0"/>
              <a:t>Exportações</a:t>
            </a:r>
            <a:r>
              <a:rPr lang="pt-BR" dirty="0"/>
              <a:t> </a:t>
            </a:r>
          </a:p>
        </p:txBody>
      </p:sp>
      <p:sp>
        <p:nvSpPr>
          <p:cNvPr id="3" name="Espaço Reservado para Conteúdo 2"/>
          <p:cNvSpPr>
            <a:spLocks noGrp="1"/>
          </p:cNvSpPr>
          <p:nvPr>
            <p:ph sz="half" idx="2"/>
          </p:nvPr>
        </p:nvSpPr>
        <p:spPr>
          <a:xfrm>
            <a:off x="851338" y="2313433"/>
            <a:ext cx="5002346" cy="3440981"/>
          </a:xfrm>
        </p:spPr>
        <p:txBody>
          <a:bodyPr>
            <a:normAutofit fontScale="92500"/>
          </a:bodyPr>
          <a:lstStyle/>
          <a:p>
            <a:r>
              <a:rPr lang="pt-BR" sz="2400" dirty="0"/>
              <a:t>Comportamento das exportações diferenciado, mesmo padrão que população </a:t>
            </a:r>
          </a:p>
          <a:p>
            <a:r>
              <a:rPr lang="pt-BR" sz="2400" dirty="0"/>
              <a:t>Crescimento das exportações fraco especialmente em função das expectativas de liberdade de comércio </a:t>
            </a:r>
          </a:p>
          <a:p>
            <a:r>
              <a:rPr lang="pt-BR" sz="2400" dirty="0"/>
              <a:t>Exportações principalmente em G3 (Chile)  , depois G2 (Brasil) e muito baixa em G1 (peru</a:t>
            </a:r>
            <a:r>
              <a:rPr lang="pt-BR" dirty="0"/>
              <a:t>)</a:t>
            </a:r>
          </a:p>
        </p:txBody>
      </p:sp>
      <p:sp>
        <p:nvSpPr>
          <p:cNvPr id="6" name="Espaço Reservado para Conteúdo 5"/>
          <p:cNvSpPr>
            <a:spLocks noGrp="1"/>
          </p:cNvSpPr>
          <p:nvPr>
            <p:ph sz="quarter" idx="4"/>
          </p:nvPr>
        </p:nvSpPr>
        <p:spPr>
          <a:xfrm>
            <a:off x="6338316" y="2313433"/>
            <a:ext cx="5533118" cy="4544567"/>
          </a:xfrm>
        </p:spPr>
        <p:txBody>
          <a:bodyPr>
            <a:normAutofit/>
          </a:bodyPr>
          <a:lstStyle/>
          <a:p>
            <a:r>
              <a:rPr lang="pt-BR" sz="2400" dirty="0"/>
              <a:t>Subestimada (</a:t>
            </a:r>
            <a:r>
              <a:rPr lang="pt-BR" sz="2400" dirty="0" err="1"/>
              <a:t>subestudada</a:t>
            </a:r>
            <a:r>
              <a:rPr lang="pt-BR" sz="2400" dirty="0"/>
              <a:t>) por historiadores</a:t>
            </a:r>
          </a:p>
          <a:p>
            <a:pPr lvl="1"/>
            <a:r>
              <a:rPr lang="pt-BR" sz="2000" dirty="0"/>
              <a:t>Dimensões bem razoáveis antes e durante independência mesmo que com produtividade muito baixa</a:t>
            </a:r>
          </a:p>
          <a:p>
            <a:pPr lvl="1"/>
            <a:r>
              <a:rPr lang="pt-BR" sz="2000" dirty="0"/>
              <a:t>Forte heterogeneidade</a:t>
            </a:r>
          </a:p>
          <a:p>
            <a:pPr lvl="1"/>
            <a:r>
              <a:rPr lang="pt-BR" sz="2000" dirty="0"/>
              <a:t>Nexos com setores exportadores baixos  (G2)</a:t>
            </a:r>
          </a:p>
          <a:p>
            <a:r>
              <a:rPr lang="pt-BR" sz="2400" dirty="0"/>
              <a:t>G1 e G2 Baixos </a:t>
            </a:r>
          </a:p>
          <a:p>
            <a:endParaRPr lang="pt-BR" sz="2400" dirty="0"/>
          </a:p>
          <a:p>
            <a:endParaRPr lang="pt-BR" sz="2400" dirty="0"/>
          </a:p>
          <a:p>
            <a:endParaRPr lang="pt-BR" dirty="0"/>
          </a:p>
        </p:txBody>
      </p:sp>
      <p:sp>
        <p:nvSpPr>
          <p:cNvPr id="7" name="Espaço Reservado para Texto 6"/>
          <p:cNvSpPr>
            <a:spLocks noGrp="1"/>
          </p:cNvSpPr>
          <p:nvPr>
            <p:ph type="body" sz="quarter" idx="13"/>
          </p:nvPr>
        </p:nvSpPr>
        <p:spPr>
          <a:xfrm>
            <a:off x="6321552" y="1458744"/>
            <a:ext cx="4270248" cy="704087"/>
          </a:xfrm>
        </p:spPr>
        <p:txBody>
          <a:bodyPr>
            <a:normAutofit/>
          </a:bodyPr>
          <a:lstStyle/>
          <a:p>
            <a:r>
              <a:rPr lang="pt-BR" sz="2400" dirty="0"/>
              <a:t>Mercado interno</a:t>
            </a:r>
          </a:p>
        </p:txBody>
      </p:sp>
      <p:sp>
        <p:nvSpPr>
          <p:cNvPr id="2" name="Título 1"/>
          <p:cNvSpPr>
            <a:spLocks noGrp="1"/>
          </p:cNvSpPr>
          <p:nvPr>
            <p:ph type="title"/>
          </p:nvPr>
        </p:nvSpPr>
        <p:spPr>
          <a:xfrm>
            <a:off x="1718441" y="283779"/>
            <a:ext cx="8242423" cy="898635"/>
          </a:xfrm>
        </p:spPr>
        <p:txBody>
          <a:bodyPr/>
          <a:lstStyle/>
          <a:p>
            <a:r>
              <a:rPr lang="pt-BR" dirty="0"/>
              <a:t>Exportações e Mercado interno </a:t>
            </a:r>
          </a:p>
        </p:txBody>
      </p:sp>
      <p:sp>
        <p:nvSpPr>
          <p:cNvPr id="8" name="CaixaDeTexto 7"/>
          <p:cNvSpPr txBox="1"/>
          <p:nvPr/>
        </p:nvSpPr>
        <p:spPr>
          <a:xfrm>
            <a:off x="2688599" y="5967880"/>
            <a:ext cx="7299434" cy="461665"/>
          </a:xfrm>
          <a:prstGeom prst="rect">
            <a:avLst/>
          </a:prstGeom>
          <a:noFill/>
        </p:spPr>
        <p:txBody>
          <a:bodyPr wrap="square" rtlCol="0">
            <a:spAutoFit/>
          </a:bodyPr>
          <a:lstStyle/>
          <a:p>
            <a:r>
              <a:rPr lang="pt-BR" sz="2400" dirty="0"/>
              <a:t>Existe ampliação das desigualdade entre países da AL</a:t>
            </a:r>
          </a:p>
        </p:txBody>
      </p:sp>
    </p:spTree>
    <p:extLst>
      <p:ext uri="{BB962C8B-B14F-4D97-AF65-F5344CB8AC3E}">
        <p14:creationId xmlns:p14="http://schemas.microsoft.com/office/powerpoint/2010/main" val="3108673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EB7F2A-D5F8-46CA-99D8-5BF8AF90218A}"/>
              </a:ext>
            </a:extLst>
          </p:cNvPr>
          <p:cNvSpPr>
            <a:spLocks noGrp="1"/>
          </p:cNvSpPr>
          <p:nvPr>
            <p:ph type="title"/>
          </p:nvPr>
        </p:nvSpPr>
        <p:spPr>
          <a:xfrm>
            <a:off x="251791" y="349156"/>
            <a:ext cx="11449879" cy="896548"/>
          </a:xfrm>
        </p:spPr>
        <p:txBody>
          <a:bodyPr>
            <a:normAutofit fontScale="90000"/>
          </a:bodyPr>
          <a:lstStyle/>
          <a:p>
            <a:r>
              <a:rPr lang="pt-BR" dirty="0"/>
              <a:t>Padrões de colonização – impactos sobre o histórico e  futuro da América Latina </a:t>
            </a:r>
          </a:p>
        </p:txBody>
      </p:sp>
      <p:sp>
        <p:nvSpPr>
          <p:cNvPr id="3" name="Espaço Reservado para Conteúdo 2">
            <a:extLst>
              <a:ext uri="{FF2B5EF4-FFF2-40B4-BE49-F238E27FC236}">
                <a16:creationId xmlns:a16="http://schemas.microsoft.com/office/drawing/2014/main" id="{CB0A4D54-207F-4DC5-B73B-D0F7FC296A52}"/>
              </a:ext>
            </a:extLst>
          </p:cNvPr>
          <p:cNvSpPr>
            <a:spLocks noGrp="1"/>
          </p:cNvSpPr>
          <p:nvPr>
            <p:ph idx="1"/>
          </p:nvPr>
        </p:nvSpPr>
        <p:spPr>
          <a:xfrm>
            <a:off x="251791" y="1497496"/>
            <a:ext cx="11102009" cy="4995379"/>
          </a:xfrm>
        </p:spPr>
        <p:txBody>
          <a:bodyPr>
            <a:normAutofit/>
          </a:bodyPr>
          <a:lstStyle/>
          <a:p>
            <a:r>
              <a:rPr lang="pt-BR" dirty="0"/>
              <a:t>Colonização europeia da América:</a:t>
            </a:r>
          </a:p>
          <a:p>
            <a:pPr lvl="1"/>
            <a:r>
              <a:rPr lang="pt-BR" dirty="0"/>
              <a:t>Primeiros dois séculos - região norte-americana era de interesse econômico relativamente marginal em comparação com as extraordinárias oportunidades disponíveis no Caribe e na América Latina. 
A partir do século XIX -  as economias dos EUA e do Canadá acabaram por se provar muito mais bem-sucedidas do que as outras economias do hemisfério.</a:t>
            </a:r>
          </a:p>
          <a:p>
            <a:pPr lvl="2"/>
            <a:r>
              <a:rPr lang="pt-BR" dirty="0"/>
              <a:t>Foi com a industrialização que se deu na América do Norte ao longo do século XIX que a grande divergência entre os Estados Unidos e Canadá e o resto do hemisfério se abriu. </a:t>
            </a:r>
          </a:p>
          <a:p>
            <a:r>
              <a:rPr lang="pt-BR" dirty="0"/>
              <a:t>Esses diferenciais nos caminhos de desenvolvimento têm sido preocupação central para os estudiosos da América Latina e recentemente atraiu mais atenção de historiadores econômicos de forma mais geral</a:t>
            </a:r>
          </a:p>
          <a:p>
            <a:pPr lvl="1"/>
            <a:r>
              <a:rPr lang="pt-BR" dirty="0"/>
              <a:t>Embora os fatores econômicos convencionais não tenham sido ignorados, crescem as explicações oferecidas para os contrastes no crescimento focada em instituições e nas condições relevantes para o crescimento, tais como os direitos de propriedade, a prevalência de corrupção, as estruturas do setor financeiro, o investimento em infraestruturas públicas, o capital social e a inclinação para ser empreendedor. </a:t>
            </a:r>
          </a:p>
          <a:p>
            <a:pPr lvl="1"/>
            <a:r>
              <a:rPr lang="pt-BR" dirty="0"/>
              <a:t>Mas atribuir as diferenças nos padrões de desenvolvimento às diferenças nas instituições levanta o desafio de explicar de onde vem as diferenças nas instituições </a:t>
            </a:r>
          </a:p>
        </p:txBody>
      </p:sp>
    </p:spTree>
    <p:extLst>
      <p:ext uri="{BB962C8B-B14F-4D97-AF65-F5344CB8AC3E}">
        <p14:creationId xmlns:p14="http://schemas.microsoft.com/office/powerpoint/2010/main" val="11790805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title"/>
          </p:nvPr>
        </p:nvSpPr>
        <p:spPr/>
        <p:txBody>
          <a:bodyPr/>
          <a:lstStyle/>
          <a:p>
            <a:r>
              <a:rPr lang="pt-BR" dirty="0" err="1"/>
              <a:t>Pq</a:t>
            </a:r>
            <a:r>
              <a:rPr lang="pt-BR" dirty="0"/>
              <a:t> desempenho fraco ?</a:t>
            </a:r>
          </a:p>
        </p:txBody>
      </p:sp>
      <p:sp>
        <p:nvSpPr>
          <p:cNvPr id="8" name="Espaço Reservado para Conteúdo 7"/>
          <p:cNvSpPr>
            <a:spLocks noGrp="1"/>
          </p:cNvSpPr>
          <p:nvPr>
            <p:ph idx="1"/>
          </p:nvPr>
        </p:nvSpPr>
        <p:spPr>
          <a:xfrm>
            <a:off x="693683" y="2638044"/>
            <a:ext cx="10231820" cy="3101983"/>
          </a:xfrm>
        </p:spPr>
        <p:txBody>
          <a:bodyPr>
            <a:noAutofit/>
          </a:bodyPr>
          <a:lstStyle/>
          <a:p>
            <a:r>
              <a:rPr lang="pt-BR" sz="3200" dirty="0"/>
              <a:t>Turbulência na consolidação dos novos estados,  não clareza do processo reformista (continuidades)</a:t>
            </a:r>
          </a:p>
          <a:p>
            <a:pPr marL="0" indent="0" algn="ctr">
              <a:buNone/>
            </a:pPr>
            <a:r>
              <a:rPr lang="pt-BR" sz="3200" dirty="0"/>
              <a:t>X</a:t>
            </a:r>
          </a:p>
          <a:p>
            <a:r>
              <a:rPr lang="pt-BR" sz="3200" dirty="0"/>
              <a:t>Problemas geográficos (distancias, obstáculos geográficos ) que dificultam integração, “demoras” tecnológicas (não entrada de modificações técnicas no período: navegação a vapor, ferrovias)</a:t>
            </a:r>
          </a:p>
        </p:txBody>
      </p:sp>
    </p:spTree>
    <p:extLst>
      <p:ext uri="{BB962C8B-B14F-4D97-AF65-F5344CB8AC3E}">
        <p14:creationId xmlns:p14="http://schemas.microsoft.com/office/powerpoint/2010/main" val="11430928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5CC0E7DE-533B-4597-ACA2-43F39EA59983}"/>
              </a:ext>
            </a:extLst>
          </p:cNvPr>
          <p:cNvSpPr>
            <a:spLocks noGrp="1" noChangeArrowheads="1"/>
          </p:cNvSpPr>
          <p:nvPr>
            <p:ph type="title"/>
          </p:nvPr>
        </p:nvSpPr>
        <p:spPr>
          <a:xfrm>
            <a:off x="209182" y="110360"/>
            <a:ext cx="11095463" cy="1387364"/>
          </a:xfrm>
        </p:spPr>
        <p:txBody>
          <a:bodyPr>
            <a:normAutofit/>
          </a:bodyPr>
          <a:lstStyle/>
          <a:p>
            <a:pPr algn="ctr"/>
            <a:r>
              <a:rPr lang="pt-BR" dirty="0"/>
              <a:t>desenvolvimento das </a:t>
            </a:r>
            <a:r>
              <a:rPr lang="pt-BR" u="sng" dirty="0">
                <a:effectLst>
                  <a:outerShdw blurRad="38100" dist="38100" dir="2700000" algn="tl">
                    <a:srgbClr val="C0C0C0"/>
                  </a:outerShdw>
                </a:effectLst>
              </a:rPr>
              <a:t>economias nacionais </a:t>
            </a:r>
            <a:r>
              <a:rPr lang="pt-BR" u="sng" dirty="0" err="1">
                <a:effectLst>
                  <a:outerShdw blurRad="38100" dist="38100" dir="2700000" algn="tl">
                    <a:srgbClr val="C0C0C0"/>
                  </a:outerShdw>
                </a:effectLst>
              </a:rPr>
              <a:t>agro-exportadora</a:t>
            </a:r>
            <a:endParaRPr lang="pt-BR" altLang="pt-BR" dirty="0"/>
          </a:p>
        </p:txBody>
      </p:sp>
      <p:sp>
        <p:nvSpPr>
          <p:cNvPr id="60419" name="Rectangle 3">
            <a:extLst>
              <a:ext uri="{FF2B5EF4-FFF2-40B4-BE49-F238E27FC236}">
                <a16:creationId xmlns:a16="http://schemas.microsoft.com/office/drawing/2014/main" id="{4B871739-37AE-4DB2-A1B9-DC5829576320}"/>
              </a:ext>
            </a:extLst>
          </p:cNvPr>
          <p:cNvSpPr>
            <a:spLocks noGrp="1" noChangeArrowheads="1"/>
          </p:cNvSpPr>
          <p:nvPr>
            <p:ph type="body" idx="1"/>
          </p:nvPr>
        </p:nvSpPr>
        <p:spPr>
          <a:xfrm>
            <a:off x="401445" y="1686738"/>
            <a:ext cx="11402828" cy="5614485"/>
          </a:xfrm>
        </p:spPr>
        <p:txBody>
          <a:bodyPr>
            <a:normAutofit/>
          </a:bodyPr>
          <a:lstStyle/>
          <a:p>
            <a:pPr>
              <a:defRPr/>
            </a:pPr>
            <a:r>
              <a:rPr lang="pt-BR" sz="3200" dirty="0"/>
              <a:t>Depois da Independência lenta expansão dos núcleos exportadores de produtos agrícolas e minerais</a:t>
            </a:r>
          </a:p>
          <a:p>
            <a:pPr lvl="1">
              <a:defRPr/>
            </a:pPr>
            <a:r>
              <a:rPr lang="pt-BR" sz="2400" dirty="0"/>
              <a:t>Manutenção e diversificação da mineração</a:t>
            </a:r>
          </a:p>
          <a:p>
            <a:pPr lvl="1">
              <a:defRPr/>
            </a:pPr>
            <a:r>
              <a:rPr lang="pt-BR" sz="2400" dirty="0"/>
              <a:t>Novos e velhos produtos agrícolas: a loteria dos commodities</a:t>
            </a:r>
          </a:p>
          <a:p>
            <a:pPr lvl="1">
              <a:defRPr/>
            </a:pPr>
            <a:r>
              <a:rPr lang="pt-BR" sz="2400" dirty="0"/>
              <a:t>Conflitos político-econômicos com economia de base interna </a:t>
            </a:r>
          </a:p>
          <a:p>
            <a:pPr>
              <a:defRPr/>
            </a:pPr>
            <a:r>
              <a:rPr lang="pt-BR" altLang="pt-BR" sz="2800" dirty="0"/>
              <a:t>Recuperação mais lenta no inicio, acelera segunda metade do XIX</a:t>
            </a:r>
          </a:p>
          <a:p>
            <a:pPr lvl="1">
              <a:defRPr/>
            </a:pPr>
            <a:r>
              <a:rPr lang="pt-BR" sz="2800" dirty="0"/>
              <a:t>Questões anteriores vão diminuindo </a:t>
            </a:r>
          </a:p>
          <a:p>
            <a:pPr lvl="2">
              <a:defRPr/>
            </a:pPr>
            <a:r>
              <a:rPr lang="pt-BR" sz="2800" dirty="0"/>
              <a:t>Institucionais, Progresso técnico</a:t>
            </a:r>
          </a:p>
          <a:p>
            <a:pPr lvl="2">
              <a:defRPr/>
            </a:pPr>
            <a:r>
              <a:rPr lang="pt-BR" sz="2800" dirty="0"/>
              <a:t>Entrada na Mundialização (primeira): comercio, pessoas e capitais </a:t>
            </a:r>
          </a:p>
        </p:txBody>
      </p:sp>
    </p:spTree>
    <p:extLst>
      <p:ext uri="{BB962C8B-B14F-4D97-AF65-F5344CB8AC3E}">
        <p14:creationId xmlns:p14="http://schemas.microsoft.com/office/powerpoint/2010/main" val="38312435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6C6EFC1-79C1-46BF-84C4-31DD3999CA81}"/>
              </a:ext>
            </a:extLst>
          </p:cNvPr>
          <p:cNvSpPr>
            <a:spLocks noGrp="1"/>
          </p:cNvSpPr>
          <p:nvPr>
            <p:ph idx="1"/>
          </p:nvPr>
        </p:nvSpPr>
        <p:spPr>
          <a:xfrm>
            <a:off x="236483" y="236484"/>
            <a:ext cx="11955517" cy="6495392"/>
          </a:xfrm>
        </p:spPr>
        <p:txBody>
          <a:bodyPr>
            <a:normAutofit/>
          </a:bodyPr>
          <a:lstStyle/>
          <a:p>
            <a:r>
              <a:rPr lang="pt-BR" sz="2400" dirty="0"/>
              <a:t>Meados do século XIX</a:t>
            </a:r>
          </a:p>
          <a:p>
            <a:pPr lvl="1"/>
            <a:r>
              <a:rPr lang="pt-BR" sz="2000" dirty="0"/>
              <a:t>Se consolida ideia de que melhor forma dos países latino americanos prosperarem seria se colar a expansão internacional com exportação de produtos recursos naturais intensivo e importação de capitais (além da imigração)</a:t>
            </a:r>
          </a:p>
          <a:p>
            <a:pPr lvl="2"/>
            <a:r>
              <a:rPr lang="pt-BR" sz="2000" dirty="0"/>
              <a:t>Apesar de existirem vozes críticas que defendem a proteção da produção domestica e a promoção de exportação de manufaturas </a:t>
            </a:r>
          </a:p>
          <a:p>
            <a:pPr lvl="1"/>
            <a:r>
              <a:rPr lang="pt-BR" sz="2000" dirty="0"/>
              <a:t>Livre comércio: disputas mas acaba se aceitando um certo grau de protecionismo (Recursos e proteção)</a:t>
            </a:r>
          </a:p>
          <a:p>
            <a:pPr lvl="1"/>
            <a:r>
              <a:rPr lang="pt-BR" sz="2000" dirty="0"/>
              <a:t>Defesa (e busca) da entrada de capitais e de imigrantes </a:t>
            </a:r>
          </a:p>
          <a:p>
            <a:pPr lvl="1"/>
            <a:r>
              <a:rPr lang="pt-BR" sz="2000" dirty="0"/>
              <a:t>Grande ênfase na Promoção das exportações (e correlacionados): </a:t>
            </a:r>
          </a:p>
          <a:p>
            <a:pPr lvl="3"/>
            <a:r>
              <a:rPr lang="pt-BR" sz="2000" dirty="0"/>
              <a:t>Impostos sobre exportações baixos ; Investimentos em infraestrutura </a:t>
            </a:r>
          </a:p>
          <a:p>
            <a:pPr lvl="3"/>
            <a:r>
              <a:rPr lang="pt-BR" sz="2000" dirty="0"/>
              <a:t>Setor exportador crescimento extensivo – terras </a:t>
            </a:r>
          </a:p>
          <a:p>
            <a:pPr lvl="1"/>
            <a:r>
              <a:rPr lang="pt-BR" sz="2000" dirty="0"/>
              <a:t>Problema: como fazer para que desenvolvimento do setor exportador se transformasse em desenvolvimento de toda a nação </a:t>
            </a:r>
          </a:p>
          <a:p>
            <a:pPr lvl="3"/>
            <a:r>
              <a:rPr lang="pt-BR" sz="2000" dirty="0"/>
              <a:t>ao longo do período – especialização exportadora se aprofunda</a:t>
            </a:r>
          </a:p>
          <a:p>
            <a:pPr lvl="2"/>
            <a:r>
              <a:rPr lang="pt-BR" sz="2000" dirty="0"/>
              <a:t>Crença que desenvolvimento do setor exportador se irradiaria (naturalmente) sobre resto da economia </a:t>
            </a:r>
          </a:p>
          <a:p>
            <a:pPr lvl="3"/>
            <a:r>
              <a:rPr lang="pt-BR" sz="2000" dirty="0"/>
              <a:t>Otimismo com a ideia de que se exportações vão bem resto também vai </a:t>
            </a:r>
          </a:p>
          <a:p>
            <a:pPr lvl="2"/>
            <a:endParaRPr lang="pt-BR" sz="1800" dirty="0"/>
          </a:p>
        </p:txBody>
      </p:sp>
    </p:spTree>
    <p:extLst>
      <p:ext uri="{BB962C8B-B14F-4D97-AF65-F5344CB8AC3E}">
        <p14:creationId xmlns:p14="http://schemas.microsoft.com/office/powerpoint/2010/main" val="3427085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F67C3BB0-A67C-4078-A16B-6F808C124C8E}"/>
              </a:ext>
            </a:extLst>
          </p:cNvPr>
          <p:cNvSpPr>
            <a:spLocks noGrp="1"/>
          </p:cNvSpPr>
          <p:nvPr>
            <p:ph idx="1"/>
          </p:nvPr>
        </p:nvSpPr>
        <p:spPr>
          <a:xfrm>
            <a:off x="410817" y="567559"/>
            <a:ext cx="11476383" cy="6191050"/>
          </a:xfrm>
        </p:spPr>
        <p:txBody>
          <a:bodyPr>
            <a:normAutofit lnSpcReduction="10000"/>
          </a:bodyPr>
          <a:lstStyle/>
          <a:p>
            <a:pPr>
              <a:buFont typeface="Wingdings" panose="05000000000000000000" pitchFamily="2" charset="2"/>
              <a:buChar char="Ø"/>
            </a:pPr>
            <a:r>
              <a:rPr lang="pt-BR" sz="2400" dirty="0"/>
              <a:t> Tradicionalmente se atribui importância para diferenças exógenas originárias das identidades nacionais dos colonizadores e/ou de suas  religiões</a:t>
            </a:r>
          </a:p>
          <a:p>
            <a:pPr lvl="1"/>
            <a:r>
              <a:rPr lang="pt-BR" sz="2000" dirty="0"/>
              <a:t>Douglass North (1988), por exemplo, é um dos muitos que atribuíram o sucesso relativo dos Estados Unidos e do Canadá às instituições britânicas que seriam mais favoráveis ao crescimento do que aquelas da Espanha e de Portugal. </a:t>
            </a:r>
          </a:p>
          <a:p>
            <a:pPr>
              <a:buFont typeface="Wingdings" panose="05000000000000000000" pitchFamily="2" charset="2"/>
              <a:buChar char="Ø"/>
            </a:pPr>
            <a:r>
              <a:rPr lang="pt-BR" sz="2400" dirty="0"/>
              <a:t> Mas parte da historiografia é cética frente a estas grandes generalizações e nota a extrema diversidade de experiências observadas em todas as Américas, mesmo nas sociedades com a mesma identidade nacional do colonizador </a:t>
            </a:r>
          </a:p>
          <a:p>
            <a:pPr lvl="1"/>
            <a:r>
              <a:rPr lang="pt-BR" sz="2000" dirty="0"/>
              <a:t>Por exemplo John </a:t>
            </a:r>
            <a:r>
              <a:rPr lang="pt-BR" sz="2000" dirty="0" err="1"/>
              <a:t>Coatsworth</a:t>
            </a:r>
            <a:r>
              <a:rPr lang="pt-BR" sz="2000" dirty="0"/>
              <a:t> (1998), o caso para a superioridade das instituições britânicas é geralmente baseado nos sucessos posteriores dos Estados Unidos e Canadá, mas a maioria das sociedades do novo mundo estabelecidas pelos britânicos – que incluía Barbados, Jamaica, Belize, Guiana - eram regiões semelhantes aos seus outros vizinhos, e também não começaram a se industrializar tão cedo</a:t>
            </a:r>
          </a:p>
          <a:p>
            <a:pPr lvl="3"/>
            <a:r>
              <a:rPr lang="pt-BR" sz="2000" dirty="0"/>
              <a:t>Para vários autores (como Greene, 1988; </a:t>
            </a:r>
            <a:r>
              <a:rPr lang="pt-BR" sz="2000" dirty="0" err="1"/>
              <a:t>Kupperman</a:t>
            </a:r>
            <a:r>
              <a:rPr lang="pt-BR" sz="2000" dirty="0"/>
              <a:t>, 1993), ter sido parte do Império britânico está longe de ser uma garantia de crescimento econômico</a:t>
            </a:r>
          </a:p>
          <a:p>
            <a:pPr lvl="1"/>
            <a:r>
              <a:rPr lang="pt-BR" sz="2000" dirty="0"/>
              <a:t>Na América do Sul e/ou nas colonizações espanholas os contrastes também eram evidentes, p. ex. entre as experiências das nações com grandes populações de descendência nativa americana, como o México ou o Peru e os países, como a Argentina</a:t>
            </a:r>
            <a:r>
              <a:rPr lang="en-US" sz="2000" dirty="0"/>
              <a:t>. </a:t>
            </a:r>
            <a:endParaRPr lang="pt-BR" sz="2000" dirty="0"/>
          </a:p>
        </p:txBody>
      </p:sp>
    </p:spTree>
    <p:extLst>
      <p:ext uri="{BB962C8B-B14F-4D97-AF65-F5344CB8AC3E}">
        <p14:creationId xmlns:p14="http://schemas.microsoft.com/office/powerpoint/2010/main" val="1525246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0049F3-BA68-4866-96B6-2D04E3D1B3DA}"/>
              </a:ext>
            </a:extLst>
          </p:cNvPr>
          <p:cNvSpPr>
            <a:spLocks noGrp="1"/>
          </p:cNvSpPr>
          <p:nvPr>
            <p:ph type="title"/>
          </p:nvPr>
        </p:nvSpPr>
        <p:spPr>
          <a:xfrm>
            <a:off x="2231136" y="235822"/>
            <a:ext cx="7729728" cy="1188720"/>
          </a:xfrm>
        </p:spPr>
        <p:txBody>
          <a:bodyPr/>
          <a:lstStyle/>
          <a:p>
            <a:r>
              <a:rPr lang="pt-BR" dirty="0"/>
              <a:t>Colonização e desenvolvimento</a:t>
            </a:r>
          </a:p>
        </p:txBody>
      </p:sp>
      <p:sp>
        <p:nvSpPr>
          <p:cNvPr id="3" name="Espaço Reservado para Conteúdo 2">
            <a:extLst>
              <a:ext uri="{FF2B5EF4-FFF2-40B4-BE49-F238E27FC236}">
                <a16:creationId xmlns:a16="http://schemas.microsoft.com/office/drawing/2014/main" id="{023A3F8F-FD4F-4F33-84D9-09A126696702}"/>
              </a:ext>
            </a:extLst>
          </p:cNvPr>
          <p:cNvSpPr>
            <a:spLocks noGrp="1"/>
          </p:cNvSpPr>
          <p:nvPr>
            <p:ph idx="1"/>
          </p:nvPr>
        </p:nvSpPr>
        <p:spPr>
          <a:xfrm>
            <a:off x="344557" y="1563757"/>
            <a:ext cx="11608904" cy="5058421"/>
          </a:xfrm>
        </p:spPr>
        <p:txBody>
          <a:bodyPr>
            <a:normAutofit lnSpcReduction="10000"/>
          </a:bodyPr>
          <a:lstStyle/>
          <a:p>
            <a:r>
              <a:rPr lang="pt-BR" sz="2600" dirty="0"/>
              <a:t>Com a evidência de grandes disparidades entre as economias com a mesma identidade europeia, os estudiosos começaram a reexaminar fontes alternativas de diferenças. </a:t>
            </a:r>
          </a:p>
          <a:p>
            <a:r>
              <a:rPr lang="pt-BR" sz="2600" dirty="0"/>
              <a:t>começaram a explorar a possibilidade de que as condições iniciais, ou as dotações de fatores, poderiam ter tido impactos profundos e duradouros sobre os caminhos de longo prazo do desenvolvimento econômico das diferentes parte do novo mundo. </a:t>
            </a:r>
          </a:p>
          <a:p>
            <a:pPr lvl="1"/>
            <a:r>
              <a:rPr lang="pt-BR" sz="2600" dirty="0" err="1"/>
              <a:t>Sokoloff</a:t>
            </a:r>
            <a:r>
              <a:rPr lang="pt-BR" sz="2600" dirty="0"/>
              <a:t>: Região colonizada – estrutura de fatores </a:t>
            </a:r>
          </a:p>
          <a:p>
            <a:pPr lvl="2"/>
            <a:r>
              <a:rPr lang="pt-BR" sz="2600" dirty="0"/>
              <a:t>População local – tamanho , densidade, instituições</a:t>
            </a:r>
          </a:p>
          <a:p>
            <a:pPr lvl="2"/>
            <a:r>
              <a:rPr lang="pt-BR" sz="2600" dirty="0"/>
              <a:t>Meio ambiente e Recursos naturais </a:t>
            </a:r>
          </a:p>
          <a:p>
            <a:pPr lvl="1"/>
            <a:r>
              <a:rPr lang="pt-BR" sz="2600" dirty="0"/>
              <a:t> </a:t>
            </a:r>
          </a:p>
        </p:txBody>
      </p:sp>
    </p:spTree>
    <p:extLst>
      <p:ext uri="{BB962C8B-B14F-4D97-AF65-F5344CB8AC3E}">
        <p14:creationId xmlns:p14="http://schemas.microsoft.com/office/powerpoint/2010/main" val="1299642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328870" y="160146"/>
            <a:ext cx="7729728" cy="1188720"/>
          </a:xfrm>
        </p:spPr>
        <p:txBody>
          <a:bodyPr/>
          <a:lstStyle/>
          <a:p>
            <a:r>
              <a:rPr lang="pt-BR" altLang="pt-BR"/>
              <a:t>Classificação das colônias </a:t>
            </a:r>
          </a:p>
        </p:txBody>
      </p:sp>
      <p:sp>
        <p:nvSpPr>
          <p:cNvPr id="7171" name="Rectangle 3"/>
          <p:cNvSpPr>
            <a:spLocks noGrp="1" noChangeArrowheads="1"/>
          </p:cNvSpPr>
          <p:nvPr>
            <p:ph type="body" idx="1"/>
          </p:nvPr>
        </p:nvSpPr>
        <p:spPr>
          <a:xfrm>
            <a:off x="1033670" y="1638300"/>
            <a:ext cx="10459830" cy="4762499"/>
          </a:xfrm>
        </p:spPr>
        <p:txBody>
          <a:bodyPr>
            <a:normAutofit fontScale="85000" lnSpcReduction="20000"/>
          </a:bodyPr>
          <a:lstStyle/>
          <a:p>
            <a:pPr>
              <a:buFont typeface="Wingdings" panose="05000000000000000000" pitchFamily="2" charset="2"/>
              <a:buChar char="Ø"/>
            </a:pPr>
            <a:r>
              <a:rPr lang="pt-BR" altLang="pt-BR" sz="3600" dirty="0"/>
              <a:t> Leroy </a:t>
            </a:r>
            <a:r>
              <a:rPr lang="pt-BR" altLang="pt-BR" sz="3600" dirty="0" err="1"/>
              <a:t>Beaulieu</a:t>
            </a:r>
            <a:r>
              <a:rPr lang="pt-BR" altLang="pt-BR" sz="3600" dirty="0"/>
              <a:t> (século XIX) </a:t>
            </a:r>
          </a:p>
          <a:p>
            <a:pPr marL="990600" lvl="1" indent="-533400">
              <a:buFont typeface="Wingdings" panose="05000000000000000000" pitchFamily="2" charset="2"/>
              <a:buChar char="Ø"/>
            </a:pPr>
            <a:r>
              <a:rPr lang="pt-BR" altLang="pt-BR" sz="3200" dirty="0"/>
              <a:t>Fortemente usada no Brasil: </a:t>
            </a:r>
          </a:p>
          <a:p>
            <a:pPr marL="1371600" lvl="2" indent="-457200"/>
            <a:r>
              <a:rPr lang="pt-BR" altLang="pt-BR" sz="2800" dirty="0"/>
              <a:t>Caio Prado Jr, Fernando Novaes </a:t>
            </a:r>
            <a:r>
              <a:rPr lang="pt-BR" altLang="pt-BR" sz="2800" dirty="0" err="1"/>
              <a:t>etc</a:t>
            </a:r>
            <a:endParaRPr lang="pt-BR" altLang="pt-BR" sz="2800" dirty="0"/>
          </a:p>
          <a:p>
            <a:pPr marL="990600" lvl="1" indent="-533400"/>
            <a:r>
              <a:rPr lang="pt-BR" altLang="pt-BR" sz="3200" dirty="0"/>
              <a:t>Visão do colonizador: suas possibilidades e intenções:</a:t>
            </a:r>
          </a:p>
          <a:p>
            <a:pPr marL="457200" lvl="1" indent="0">
              <a:buNone/>
            </a:pPr>
            <a:endParaRPr lang="pt-BR" altLang="pt-BR" sz="3200" dirty="0"/>
          </a:p>
          <a:p>
            <a:pPr marL="990600" lvl="1" indent="-533400">
              <a:buFontTx/>
              <a:buAutoNum type="arabicPeriod"/>
            </a:pPr>
            <a:r>
              <a:rPr lang="pt-BR" altLang="pt-BR" sz="3200" dirty="0"/>
              <a:t>Colônias comerciais </a:t>
            </a:r>
          </a:p>
          <a:p>
            <a:pPr marL="1371600" lvl="2" indent="-457200" algn="ctr">
              <a:buNone/>
            </a:pPr>
            <a:r>
              <a:rPr lang="pt-BR" altLang="pt-BR" sz="2800" dirty="0"/>
              <a:t>entrepostos, feitorias</a:t>
            </a:r>
          </a:p>
          <a:p>
            <a:pPr marL="990600" lvl="1" indent="-533400">
              <a:buFontTx/>
              <a:buAutoNum type="arabicPeriod"/>
            </a:pPr>
            <a:r>
              <a:rPr lang="pt-BR" altLang="pt-BR" sz="3200" dirty="0"/>
              <a:t>Colônias agrícolas</a:t>
            </a:r>
          </a:p>
          <a:p>
            <a:pPr marL="1371600" lvl="2" indent="-457200" algn="ctr">
              <a:buNone/>
            </a:pPr>
            <a:r>
              <a:rPr lang="pt-BR" altLang="pt-BR" sz="2800" dirty="0"/>
              <a:t> colônias de povoamento</a:t>
            </a:r>
          </a:p>
          <a:p>
            <a:pPr marL="990600" lvl="1" indent="-533400">
              <a:buFontTx/>
              <a:buAutoNum type="arabicPeriod"/>
            </a:pPr>
            <a:r>
              <a:rPr lang="pt-BR" altLang="pt-BR" sz="3200" dirty="0"/>
              <a:t>Colônias de exploração</a:t>
            </a:r>
          </a:p>
          <a:p>
            <a:pPr marL="1371600" lvl="2" indent="-457200">
              <a:buNone/>
            </a:pPr>
            <a:endParaRPr lang="pt-BR" altLang="pt-BR" dirty="0"/>
          </a:p>
          <a:p>
            <a:pPr marL="990600" lvl="1" indent="-533400"/>
            <a:endParaRPr lang="pt-BR" altLang="pt-BR" dirty="0"/>
          </a:p>
        </p:txBody>
      </p:sp>
      <p:sp>
        <p:nvSpPr>
          <p:cNvPr id="2" name="Seta para Baixo 1"/>
          <p:cNvSpPr/>
          <p:nvPr/>
        </p:nvSpPr>
        <p:spPr>
          <a:xfrm rot="5400000">
            <a:off x="7999666" y="4196018"/>
            <a:ext cx="758317" cy="39052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496746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269236" y="152718"/>
            <a:ext cx="7729728" cy="919337"/>
          </a:xfrm>
        </p:spPr>
        <p:txBody>
          <a:bodyPr/>
          <a:lstStyle/>
          <a:p>
            <a:r>
              <a:rPr lang="pt-BR" altLang="pt-BR"/>
              <a:t>Outra possibilidade de tipologia</a:t>
            </a:r>
          </a:p>
        </p:txBody>
      </p:sp>
      <p:sp>
        <p:nvSpPr>
          <p:cNvPr id="13315" name="Rectangle 3"/>
          <p:cNvSpPr>
            <a:spLocks noGrp="1" noChangeArrowheads="1"/>
          </p:cNvSpPr>
          <p:nvPr>
            <p:ph type="body" idx="1"/>
          </p:nvPr>
        </p:nvSpPr>
        <p:spPr>
          <a:xfrm>
            <a:off x="215900" y="1341438"/>
            <a:ext cx="11709399" cy="5682214"/>
          </a:xfrm>
        </p:spPr>
        <p:txBody>
          <a:bodyPr>
            <a:normAutofit/>
          </a:bodyPr>
          <a:lstStyle/>
          <a:p>
            <a:pPr>
              <a:lnSpc>
                <a:spcPct val="90000"/>
              </a:lnSpc>
            </a:pPr>
            <a:r>
              <a:rPr lang="pt-BR" altLang="pt-BR" sz="3200" dirty="0" err="1"/>
              <a:t>Hardy</a:t>
            </a:r>
            <a:r>
              <a:rPr lang="pt-BR" altLang="pt-BR" sz="3200" dirty="0"/>
              <a:t> (XX)</a:t>
            </a:r>
          </a:p>
          <a:p>
            <a:pPr lvl="1">
              <a:lnSpc>
                <a:spcPct val="90000"/>
              </a:lnSpc>
            </a:pPr>
            <a:r>
              <a:rPr lang="pt-BR" altLang="pt-BR" sz="2000" u="sng" dirty="0"/>
              <a:t>Colônias de enquadramento</a:t>
            </a:r>
          </a:p>
          <a:p>
            <a:pPr lvl="2">
              <a:lnSpc>
                <a:spcPct val="90000"/>
              </a:lnSpc>
            </a:pPr>
            <a:r>
              <a:rPr lang="pt-BR" altLang="pt-BR" sz="2000" dirty="0"/>
              <a:t>Massa populacional continua sendo constituída pela população pré-existente, mas dirigida ou  “enquadrada” por colonizadores </a:t>
            </a:r>
          </a:p>
          <a:p>
            <a:pPr lvl="1">
              <a:lnSpc>
                <a:spcPct val="90000"/>
              </a:lnSpc>
            </a:pPr>
            <a:r>
              <a:rPr lang="pt-BR" altLang="pt-BR" sz="2000" u="sng" dirty="0"/>
              <a:t>Colônias de enraizamento</a:t>
            </a:r>
          </a:p>
          <a:p>
            <a:pPr lvl="2">
              <a:lnSpc>
                <a:spcPct val="90000"/>
              </a:lnSpc>
            </a:pPr>
            <a:r>
              <a:rPr lang="pt-BR" altLang="pt-BR" sz="2000" dirty="0"/>
              <a:t>Por substituição </a:t>
            </a:r>
          </a:p>
          <a:p>
            <a:pPr lvl="3">
              <a:lnSpc>
                <a:spcPct val="90000"/>
              </a:lnSpc>
            </a:pPr>
            <a:r>
              <a:rPr lang="pt-BR" altLang="pt-BR" sz="2000" dirty="0"/>
              <a:t>Substituição da população pré-existente pela metropolitana</a:t>
            </a:r>
          </a:p>
          <a:p>
            <a:pPr lvl="2">
              <a:lnSpc>
                <a:spcPct val="90000"/>
              </a:lnSpc>
            </a:pPr>
            <a:r>
              <a:rPr lang="pt-BR" altLang="pt-BR" sz="2000" dirty="0"/>
              <a:t>Por associação</a:t>
            </a:r>
          </a:p>
          <a:p>
            <a:pPr lvl="3">
              <a:lnSpc>
                <a:spcPct val="90000"/>
              </a:lnSpc>
            </a:pPr>
            <a:r>
              <a:rPr lang="pt-BR" altLang="pt-BR" sz="2000" dirty="0"/>
              <a:t>Mesclagem das duas populações</a:t>
            </a:r>
          </a:p>
          <a:p>
            <a:pPr lvl="2">
              <a:lnSpc>
                <a:spcPct val="90000"/>
              </a:lnSpc>
            </a:pPr>
            <a:r>
              <a:rPr lang="pt-BR" altLang="pt-BR" sz="2000" dirty="0"/>
              <a:t>Por repovoamento </a:t>
            </a:r>
          </a:p>
          <a:p>
            <a:pPr lvl="3">
              <a:lnSpc>
                <a:spcPct val="90000"/>
              </a:lnSpc>
            </a:pPr>
            <a:r>
              <a:rPr lang="pt-BR" altLang="pt-BR" sz="2000" dirty="0"/>
              <a:t>Importação de um terceiro grupo populacional (mão de obra)</a:t>
            </a:r>
          </a:p>
          <a:p>
            <a:pPr lvl="1">
              <a:lnSpc>
                <a:spcPct val="90000"/>
              </a:lnSpc>
            </a:pPr>
            <a:endParaRPr lang="pt-BR" altLang="pt-BR" dirty="0"/>
          </a:p>
        </p:txBody>
      </p:sp>
      <p:pic>
        <p:nvPicPr>
          <p:cNvPr id="13317" name="Picture 5" descr="art3502img1">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42300" y="3563938"/>
            <a:ext cx="3784600" cy="29544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3356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992313" y="0"/>
            <a:ext cx="8229600" cy="1143000"/>
          </a:xfrm>
        </p:spPr>
        <p:txBody>
          <a:bodyPr/>
          <a:lstStyle/>
          <a:p>
            <a:r>
              <a:rPr lang="pt-BR" altLang="pt-BR" dirty="0"/>
              <a:t>Ainda as tipologias ...</a:t>
            </a:r>
          </a:p>
        </p:txBody>
      </p:sp>
      <p:sp>
        <p:nvSpPr>
          <p:cNvPr id="18435" name="Rectangle 3"/>
          <p:cNvSpPr>
            <a:spLocks noGrp="1" noChangeArrowheads="1"/>
          </p:cNvSpPr>
          <p:nvPr>
            <p:ph type="body" idx="1"/>
          </p:nvPr>
        </p:nvSpPr>
        <p:spPr>
          <a:xfrm>
            <a:off x="647700" y="1625600"/>
            <a:ext cx="11150600" cy="5043488"/>
          </a:xfrm>
        </p:spPr>
        <p:txBody>
          <a:bodyPr>
            <a:normAutofit fontScale="92500" lnSpcReduction="10000"/>
          </a:bodyPr>
          <a:lstStyle/>
          <a:p>
            <a:pPr marL="609600" indent="-609600">
              <a:buNone/>
            </a:pPr>
            <a:r>
              <a:rPr lang="pt-BR" altLang="pt-BR" sz="2400" dirty="0"/>
              <a:t>Pode-se diferenciar os povos existentes antes da exploração europeia  da América Latina por grau de sedentarismo:</a:t>
            </a:r>
          </a:p>
          <a:p>
            <a:pPr marL="609600" indent="-609600">
              <a:buNone/>
            </a:pPr>
            <a:endParaRPr lang="pt-BR" altLang="pt-BR" sz="1000" dirty="0"/>
          </a:p>
          <a:p>
            <a:pPr marL="990600" lvl="1" indent="-533400">
              <a:buFontTx/>
              <a:buAutoNum type="arabicPeriod"/>
            </a:pPr>
            <a:r>
              <a:rPr lang="pt-BR" altLang="pt-BR" sz="2400" b="1" dirty="0">
                <a:solidFill>
                  <a:srgbClr val="FF3300"/>
                </a:solidFill>
              </a:rPr>
              <a:t>Sedentários</a:t>
            </a:r>
          </a:p>
          <a:p>
            <a:pPr marL="990600" lvl="1" indent="-533400" algn="ctr">
              <a:buFontTx/>
              <a:buAutoNum type="arabicPeriod"/>
            </a:pPr>
            <a:r>
              <a:rPr lang="pt-BR" altLang="pt-BR" sz="2400" b="1" dirty="0" err="1">
                <a:solidFill>
                  <a:srgbClr val="FF3300"/>
                </a:solidFill>
              </a:rPr>
              <a:t>Semi-sedentários</a:t>
            </a:r>
            <a:endParaRPr lang="pt-BR" altLang="pt-BR" sz="2400" b="1" dirty="0">
              <a:solidFill>
                <a:srgbClr val="FF3300"/>
              </a:solidFill>
            </a:endParaRPr>
          </a:p>
          <a:p>
            <a:pPr marL="990600" lvl="1" indent="-533400" algn="r">
              <a:buFontTx/>
              <a:buAutoNum type="arabicPeriod"/>
            </a:pPr>
            <a:r>
              <a:rPr lang="pt-BR" altLang="pt-BR" sz="2400" b="1" dirty="0">
                <a:solidFill>
                  <a:srgbClr val="FF3300"/>
                </a:solidFill>
              </a:rPr>
              <a:t>Não sedentários</a:t>
            </a:r>
          </a:p>
          <a:p>
            <a:pPr marL="990600" lvl="1" indent="-533400" algn="r">
              <a:buNone/>
            </a:pPr>
            <a:endParaRPr lang="pt-BR" altLang="pt-BR" sz="1000" dirty="0"/>
          </a:p>
          <a:p>
            <a:pPr marL="609600" indent="-609600"/>
            <a:r>
              <a:rPr lang="pt-BR" altLang="pt-BR" sz="2400" dirty="0"/>
              <a:t>Debates se são graus de desenvolvimento ou (mais moderno) graus de adaptação às condições ambientais dadas as tecnologias existentes</a:t>
            </a:r>
          </a:p>
          <a:p>
            <a:pPr marL="609600" indent="-609600"/>
            <a:r>
              <a:rPr lang="pt-BR" altLang="pt-BR" sz="2400" dirty="0"/>
              <a:t>Separação talvez forçado, na prática deve existir uma espécie de </a:t>
            </a:r>
            <a:r>
              <a:rPr lang="pt-BR" altLang="pt-BR" sz="2400" i="1" dirty="0" err="1"/>
              <a:t>continuum</a:t>
            </a:r>
            <a:r>
              <a:rPr lang="pt-BR" altLang="pt-BR" sz="2400" i="1" dirty="0"/>
              <a:t>, </a:t>
            </a:r>
          </a:p>
          <a:p>
            <a:pPr marL="1371600" lvl="2" indent="-457200"/>
            <a:r>
              <a:rPr lang="pt-BR" altLang="pt-BR" sz="1800" dirty="0"/>
              <a:t>ninguém totalmente sedentário ou totalmente nômade  </a:t>
            </a:r>
          </a:p>
          <a:p>
            <a:pPr marL="609600" indent="-609600"/>
            <a:r>
              <a:rPr lang="pt-BR" altLang="pt-BR" sz="2400" dirty="0"/>
              <a:t>Relação dos europeus (colonização) diferente dependendo da forma como esta estruturado o outro </a:t>
            </a:r>
          </a:p>
        </p:txBody>
      </p:sp>
    </p:spTree>
    <p:extLst>
      <p:ext uri="{BB962C8B-B14F-4D97-AF65-F5344CB8AC3E}">
        <p14:creationId xmlns:p14="http://schemas.microsoft.com/office/powerpoint/2010/main" val="1759818376"/>
      </p:ext>
    </p:extLst>
  </p:cSld>
  <p:clrMapOvr>
    <a:masterClrMapping/>
  </p:clrMapOvr>
</p:sld>
</file>

<file path=ppt/theme/theme1.xml><?xml version="1.0" encoding="utf-8"?>
<a:theme xmlns:a="http://schemas.openxmlformats.org/drawingml/2006/main" name="Pacote">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TM10001115[[fn=Pacote]]</Template>
  <TotalTime>0</TotalTime>
  <Words>4854</Words>
  <Application>Microsoft Office PowerPoint</Application>
  <PresentationFormat>Widescreen</PresentationFormat>
  <Paragraphs>430</Paragraphs>
  <Slides>42</Slides>
  <Notes>17</Notes>
  <HiddenSlides>3</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42</vt:i4>
      </vt:variant>
    </vt:vector>
  </HeadingPairs>
  <TitlesOfParts>
    <vt:vector size="47" baseType="lpstr">
      <vt:lpstr>Arial</vt:lpstr>
      <vt:lpstr>Calibri</vt:lpstr>
      <vt:lpstr>Gill Sans MT</vt:lpstr>
      <vt:lpstr>Wingdings</vt:lpstr>
      <vt:lpstr>Pacote</vt:lpstr>
      <vt:lpstr>Apresentação do PowerPoint</vt:lpstr>
      <vt:lpstr> Aula passada tb  Inicio das discussões sobre as divergências nos padrões latino americanos na fase pre-independência - diferenças e semelhanças nas raízes e heranças coloniais Além da questão sobre novas informações (dados), reconsideração sobre crescimento, distribuição,  pergunta principal como a colonização europeia podem ter levados a sociedades com graus de desigualdade diferentes, e principalmente como essas diferenças podem ter persistido ao longo do tempo e afetaram o curso do desenvolvimento por meio de seu impacto sobre a evolução das instituições que posteriormente vieram a existir  </vt:lpstr>
      <vt:lpstr>Colonização</vt:lpstr>
      <vt:lpstr>Padrões de colonização – impactos sobre o histórico e  futuro da América Latina </vt:lpstr>
      <vt:lpstr>Apresentação do PowerPoint</vt:lpstr>
      <vt:lpstr>Colonização e desenvolvimento</vt:lpstr>
      <vt:lpstr>Classificação das colônias </vt:lpstr>
      <vt:lpstr>Outra possibilidade de tipologia</vt:lpstr>
      <vt:lpstr>Ainda as tipologias ...</vt:lpstr>
      <vt:lpstr>América Latina: países diferenças étnicas Na independência </vt:lpstr>
      <vt:lpstr>Combinação de Tipologias</vt:lpstr>
      <vt:lpstr>Tipologias de países</vt:lpstr>
      <vt:lpstr>Uma tipologia proposta por Bertola /Ocampo Para o Inicio do XIX</vt:lpstr>
      <vt:lpstr>sokoloff</vt:lpstr>
      <vt:lpstr>sokoloff</vt:lpstr>
      <vt:lpstr>Apresentação do PowerPoint</vt:lpstr>
      <vt:lpstr>As colônias de terceiro tipo </vt:lpstr>
      <vt:lpstr>A tese – controversa - principal na passagem do mundo colonial para as independências </vt:lpstr>
      <vt:lpstr>O pos independência e a politica de terras </vt:lpstr>
      <vt:lpstr>A questão do poder e do acesso Á Politica</vt:lpstr>
      <vt:lpstr>A questão educativa </vt:lpstr>
      <vt:lpstr>50-70 anos INDEPENDENCIA - pós independência ....</vt:lpstr>
      <vt:lpstr>Apresentação do PowerPoint</vt:lpstr>
      <vt:lpstr>Apresentação do PowerPoint</vt:lpstr>
      <vt:lpstr>Apresentação do PowerPoint</vt:lpstr>
      <vt:lpstr>América Latina no final do primeiro quarto do XIX</vt:lpstr>
      <vt:lpstr>Relações internas: interesses nacionais prevalecem </vt:lpstr>
      <vt:lpstr>Apresentação do PowerPoint</vt:lpstr>
      <vt:lpstr>Apresentação do PowerPoint</vt:lpstr>
      <vt:lpstr>Apresentação do PowerPoint</vt:lpstr>
      <vt:lpstr>Renovação da historiografia </vt:lpstr>
      <vt:lpstr>Apresentação do PowerPoint</vt:lpstr>
      <vt:lpstr>População </vt:lpstr>
      <vt:lpstr>População América Latina: antes e depois da Independencia </vt:lpstr>
      <vt:lpstr>População </vt:lpstr>
      <vt:lpstr>Apresentação do PowerPoint</vt:lpstr>
      <vt:lpstr>Consequências das  Guerras de  Independência  </vt:lpstr>
      <vt:lpstr>Reformas Liberais </vt:lpstr>
      <vt:lpstr>Exportações e Mercado interno </vt:lpstr>
      <vt:lpstr>Pq desempenho fraco ?</vt:lpstr>
      <vt:lpstr>desenvolvimento das economias nacionais agro-exportadora</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Amaury Gremaud</dc:creator>
  <cp:lastModifiedBy>Amaury Gremaud</cp:lastModifiedBy>
  <cp:revision>9</cp:revision>
  <dcterms:created xsi:type="dcterms:W3CDTF">2019-09-12T03:18:24Z</dcterms:created>
  <dcterms:modified xsi:type="dcterms:W3CDTF">2019-09-12T04:32:53Z</dcterms:modified>
</cp:coreProperties>
</file>