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Nunito"/>
      <p:regular r:id="rId23"/>
      <p:bold r:id="rId24"/>
      <p:italic r:id="rId25"/>
      <p:boldItalic r:id="rId26"/>
    </p:embeddedFont>
    <p:embeddedFont>
      <p:font typeface="Maven Pro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Nunito-bold.fntdata"/><Relationship Id="rId23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boldItalic.fntdata"/><Relationship Id="rId25" Type="http://schemas.openxmlformats.org/officeDocument/2006/relationships/font" Target="fonts/Nunito-italic.fntdata"/><Relationship Id="rId28" Type="http://schemas.openxmlformats.org/officeDocument/2006/relationships/font" Target="fonts/MavenPro-bold.fntdata"/><Relationship Id="rId27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8a7354781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8a7354781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58a61e232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58a61e232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58a61e232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58a61e232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58a61e232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58a61e232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58982b3e3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58982b3e3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58a0a7c83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58a0a7c83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58982b3e3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58982b3e3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58982b3e3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58982b3e3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58a735478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58a735478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8982b3e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8982b3e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8a73547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8a73547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8a735478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8a735478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58a735478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58a735478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58a735478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58a735478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58982b3e3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58982b3e3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58982b3e3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58982b3e3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58a61e232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58a61e232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Prática formal do orçamento de capital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316500" y="3486725"/>
            <a:ext cx="3900000" cy="16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Beatriz Pinheiro Trevisan 10407875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Luís Gustavo Campagna 10784122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Sarah Rodrigues da Silva  9845833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Thalis Rodrigues Pugas    </a:t>
            </a:r>
            <a:r>
              <a:rPr lang="pt-BR"/>
              <a:t>10287121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Mateus Zanini Pires		9282499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Maria Aline de Araújo      10688921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pt-BR">
                <a:solidFill>
                  <a:srgbClr val="434343"/>
                </a:solidFill>
              </a:rPr>
              <a:t>Maturidade da ferramenta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2"/>
          <p:cNvSpPr txBox="1"/>
          <p:nvPr>
            <p:ph idx="1" type="body"/>
          </p:nvPr>
        </p:nvSpPr>
        <p:spPr>
          <a:xfrm>
            <a:off x="1303800" y="1410600"/>
            <a:ext cx="70305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</a:pPr>
            <a:r>
              <a:rPr lang="pt-BR" sz="248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>
                <a:solidFill>
                  <a:srgbClr val="000000"/>
                </a:solidFill>
              </a:rPr>
              <a:t>  Existem 5 métodos principais de avaliação de empresas destacados pela Valore:</a:t>
            </a:r>
            <a:endParaRPr>
              <a:solidFill>
                <a:srgbClr val="000000"/>
              </a:solidFill>
            </a:endParaRPr>
          </a:p>
          <a:p>
            <a:pPr indent="-18542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6797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1- Contábil, método pouco utilizado que se baseia no valor do patrimônio líquido e no Balanço Patrimonial.</a:t>
            </a:r>
            <a:endParaRPr>
              <a:solidFill>
                <a:srgbClr val="000000"/>
              </a:solidFill>
            </a:endParaRPr>
          </a:p>
          <a:p>
            <a:pPr indent="-18542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6797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2- Liquidação, desconsidera marca e clientes calculando a diferença de ativo e passivo.</a:t>
            </a:r>
            <a:endParaRPr>
              <a:solidFill>
                <a:srgbClr val="000000"/>
              </a:solidFill>
            </a:endParaRPr>
          </a:p>
          <a:p>
            <a:pPr indent="-18542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6797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3-Mercado, fornece o valor da empresa de capital aberto através do valor das ações no mercado multiplicado pela quantidade de ações disponíveis.</a:t>
            </a:r>
            <a:endParaRPr>
              <a:solidFill>
                <a:srgbClr val="000000"/>
              </a:solidFill>
            </a:endParaRPr>
          </a:p>
          <a:p>
            <a:pPr indent="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6797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4-Múltiplos, método considerado pela empresa, simplista e arriscado o qual apresenta o valor da empresa com base em suas semelhantes e transações já realizadas.</a:t>
            </a:r>
            <a:endParaRPr>
              <a:solidFill>
                <a:srgbClr val="000000"/>
              </a:solidFill>
            </a:endParaRPr>
          </a:p>
          <a:p>
            <a:pPr indent="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115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5- Fluxo de caixa descontado, método utilizado pela Valore. Mais completo,considera fatos históricos, imobilizados, lucros, projeções de mercado, clientes, marca e risco.</a:t>
            </a:r>
            <a:endParaRPr>
              <a:solidFill>
                <a:srgbClr val="000000"/>
              </a:solidFill>
            </a:endParaRPr>
          </a:p>
          <a:p>
            <a:pPr indent="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lang="pt-BR">
                <a:solidFill>
                  <a:srgbClr val="434343"/>
                </a:solidFill>
              </a:rPr>
              <a:t>A implantação</a:t>
            </a:r>
            <a:endParaRPr b="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3"/>
          <p:cNvSpPr txBox="1"/>
          <p:nvPr>
            <p:ph idx="1" type="body"/>
          </p:nvPr>
        </p:nvSpPr>
        <p:spPr>
          <a:xfrm>
            <a:off x="1303800" y="1527350"/>
            <a:ext cx="7030500" cy="2541600"/>
          </a:xfrm>
          <a:prstGeom prst="rect">
            <a:avLst/>
          </a:prstGeom>
        </p:spPr>
        <p:txBody>
          <a:bodyPr anchorCtr="0" anchor="t" bIns="91425" lIns="90000" spcFirstLastPara="1" rIns="95150" wrap="square" tIns="91425">
            <a:noAutofit/>
          </a:bodyPr>
          <a:lstStyle/>
          <a:p>
            <a:pPr indent="-342900" lvl="0" marL="342900" marR="1474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2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As empresas utilizam o valuation por dois motivos principais:</a:t>
            </a:r>
            <a:endParaRPr>
              <a:solidFill>
                <a:srgbClr val="000000"/>
              </a:solidFill>
            </a:endParaRPr>
          </a:p>
          <a:p>
            <a:pPr indent="0" lvl="0" marL="0" marR="1474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  </a:t>
            </a:r>
            <a:endParaRPr>
              <a:solidFill>
                <a:srgbClr val="000000"/>
              </a:solidFill>
            </a:endParaRPr>
          </a:p>
          <a:p>
            <a:pPr indent="0" lvl="0" marL="0" marR="1474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1) Intuito de negociar sua venda e, portanto, necessidade em saber quanto vale para se chegar em acordo com o comprador em potencial.</a:t>
            </a:r>
            <a:endParaRPr>
              <a:solidFill>
                <a:srgbClr val="000000"/>
              </a:solidFill>
            </a:endParaRPr>
          </a:p>
          <a:p>
            <a:pPr indent="-342900" lvl="0" marL="342900" marR="1474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marR="1474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2) Usar o valuation como ferramenta, seria como uma forma de indicador de controle, pois mesmo detecta pontos específicos, relacionados à pesquisa e desenvolvimento, margem, volume de vendas, etc.</a:t>
            </a:r>
            <a:endParaRPr>
              <a:solidFill>
                <a:srgbClr val="000000"/>
              </a:solidFill>
            </a:endParaRPr>
          </a:p>
          <a:p>
            <a:pPr indent="0" lvl="0" marL="0" marR="1474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pt-BR">
                <a:solidFill>
                  <a:srgbClr val="434343"/>
                </a:solidFill>
              </a:rPr>
              <a:t>Exemplos da implantação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22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Guiando Telecom, empresa de softwares que visa a redução e otimização dos custos de outras empresas. Auxiliada pela Valore</a:t>
            </a:r>
            <a:endParaRPr>
              <a:solidFill>
                <a:srgbClr val="000000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2225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•"/>
            </a:pPr>
            <a:r>
              <a:rPr lang="pt-BR">
                <a:solidFill>
                  <a:srgbClr val="000000"/>
                </a:solidFill>
              </a:rPr>
              <a:t>Agrofito que comercializa insumos agrícolas, uso do valuation para melhoria de gestão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352" name="Google Shape;352;p2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Ferramenta para análise de desempenho e tomada de decisão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Através</a:t>
            </a:r>
            <a:r>
              <a:rPr lang="pt-BR"/>
              <a:t> das informações geradas pelo processo de orçamento de capital é </a:t>
            </a:r>
            <a:r>
              <a:rPr lang="pt-BR"/>
              <a:t>possível estabelecer um parâmetro para avaliação do capital investido na operação/negócio e, consequentemente pode-se avaliar a qualidade do investimento.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Dessa forma auxiliando o processo de tomada de decisão principalmente nas decisões de longo prazo (previsões de desembolsos, entradas, investimentos).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/>
              <a:t>Diversidade dos métodos</a:t>
            </a:r>
            <a:endParaRPr b="0"/>
          </a:p>
        </p:txBody>
      </p:sp>
      <p:sp>
        <p:nvSpPr>
          <p:cNvPr id="358" name="Google Shape;358;p2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Na prática e na literatura nota-se que há uma grande variedade de métodos para a realização do orçamento de capital (RAROC, Valuation, Payback, Payback Descontado, Índice de Lucratividade, VPL, TIR, WACC).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Apesar de todos esses instrumentos apresentarem a mesma finalidade, há vantagens e desvantagens nas suas aplicações, o que acontece devido a algumas dessas ferramentas envolvem mais aspectos na sua equação, logo se tornando mais sofisticada. Assim o uso de certos métodos podem ser mais atrativos do que outros.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Outros exemplos:</a:t>
            </a:r>
            <a:endParaRPr/>
          </a:p>
        </p:txBody>
      </p:sp>
      <p:sp>
        <p:nvSpPr>
          <p:cNvPr id="364" name="Google Shape;364;p27"/>
          <p:cNvSpPr txBox="1"/>
          <p:nvPr>
            <p:ph idx="1" type="body"/>
          </p:nvPr>
        </p:nvSpPr>
        <p:spPr>
          <a:xfrm>
            <a:off x="711750" y="14350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Setor Hoteleiro em Florianópolis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Métodos utilizados na avaliação do orçamento de investimentos.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Gestor deve ponderar os critérios de cada método para o julgamento final.</a:t>
            </a:r>
            <a:endParaRPr/>
          </a:p>
        </p:txBody>
      </p:sp>
      <p:pic>
        <p:nvPicPr>
          <p:cNvPr id="365" name="Google Shape;36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395" y="2919575"/>
            <a:ext cx="8586379" cy="202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8"/>
          <p:cNvSpPr txBox="1"/>
          <p:nvPr>
            <p:ph type="title"/>
          </p:nvPr>
        </p:nvSpPr>
        <p:spPr>
          <a:xfrm>
            <a:off x="1333425" y="7317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RAROC e Instituições Financeiras</a:t>
            </a:r>
            <a:endParaRPr/>
          </a:p>
        </p:txBody>
      </p:sp>
      <p:sp>
        <p:nvSpPr>
          <p:cNvPr id="371" name="Google Shape;371;p28"/>
          <p:cNvSpPr txBox="1"/>
          <p:nvPr>
            <p:ph idx="1" type="body"/>
          </p:nvPr>
        </p:nvSpPr>
        <p:spPr>
          <a:xfrm>
            <a:off x="1303800" y="25303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pt-BR"/>
              <a:t>Comparação entre </a:t>
            </a:r>
            <a:r>
              <a:rPr lang="pt-BR"/>
              <a:t>dois </a:t>
            </a:r>
            <a:r>
              <a:rPr lang="pt-BR"/>
              <a:t>negócios com perfis de riscos diferentes.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 2. 	Avaliação de desempenho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 3.	</a:t>
            </a:r>
            <a:r>
              <a:rPr i="1" lang="pt-BR" sz="1000"/>
              <a:t>"A idéia essencial do RAROC é a de que, em lugar de avaliar o fluxo de caixa anual efetivo ou prometido de um empréstimo (como os juros líquidos e as comissões), o gerente de crédito compara o rendimento esperado do empréstimo a seu risco. Assim, em lugar de dividir o rendimento pelo ativo, é dividido por alguma medida de risco do ativo (empréstimo) ".</a:t>
            </a:r>
            <a:r>
              <a:rPr lang="pt-BR" sz="1000"/>
              <a:t>  SAUNDERS (2000)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 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72" name="Google Shape;37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1375" y="1646498"/>
            <a:ext cx="3395350" cy="925250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28"/>
          <p:cNvSpPr txBox="1"/>
          <p:nvPr/>
        </p:nvSpPr>
        <p:spPr>
          <a:xfrm>
            <a:off x="1620750" y="4629724"/>
            <a:ext cx="6246300" cy="3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latin typeface="Nunito"/>
                <a:ea typeface="Nunito"/>
                <a:cs typeface="Nunito"/>
                <a:sym typeface="Nunito"/>
              </a:rPr>
              <a:t>UMA CONTRIBUIÇÃO À GESTÃO DO RISCO DE CRÉDITO BASEADO NO MODELO RAROC - RETORNO AJUSTADO AO RISCO DO CAPITAL. Seiji, Nelson.</a:t>
            </a:r>
            <a:endParaRPr sz="7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379" name="Google Shape;379;p29"/>
          <p:cNvSpPr txBox="1"/>
          <p:nvPr>
            <p:ph idx="1" type="body"/>
          </p:nvPr>
        </p:nvSpPr>
        <p:spPr>
          <a:xfrm>
            <a:off x="1303800" y="1326150"/>
            <a:ext cx="7030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PADOVANI, Ileane Raymundo Valuation – Avaliação de empresas. Monografia (Graduação em Ciências Contábeis) – Centro Universitário Católico Salesiano Auxilium – UNISALESIANO, São Paulo, 2011.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HORNGREN, C. T.; FOSTER, G.; DATAR, S. M. Contabilidade de Custos. 9. ed. Rio de Janeiro: LTC, 2000.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FREZATTI, F. Orçamento Empresarial: Planejamento e controle gerencial. São Paulo: Atlas, 2000.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Souza, P., Lunkes, R., &amp; Borba, J. (2014). PRÁTICAS DE ORÇAMENTO DE CAPITAL: UM ESTUDO NO SEGMENTO DE PAPEL E CELULOSE DA BM&amp;FBOVESPA. INMR - Innovation &amp; Management Review, 11(3), 56-78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</a:rPr>
              <a:t>BRAGA, Roberto. Fundamentos e Técnicas de Administração Financeira. 3. Ed. São Paulo: Atlas, 1989.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Orçamento De Capital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597875"/>
            <a:ext cx="7030500" cy="30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unito"/>
              <a:buChar char="❑"/>
            </a:pPr>
            <a:r>
              <a:rPr lang="pt-BR" sz="2400">
                <a:solidFill>
                  <a:srgbClr val="000000"/>
                </a:solidFill>
              </a:rPr>
              <a:t>Conceito: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2400">
                <a:solidFill>
                  <a:srgbClr val="000000"/>
                </a:solidFill>
              </a:rPr>
              <a:t>Processo utilizado para analisar e classificar os riscos envolvidos em projetos de longo prazo.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2400">
                <a:solidFill>
                  <a:srgbClr val="000000"/>
                </a:solidFill>
              </a:rPr>
              <a:t> </a:t>
            </a:r>
            <a:endParaRPr sz="2400">
              <a:solidFill>
                <a:srgbClr val="000000"/>
              </a:solidFill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unito"/>
              <a:buChar char="❑"/>
            </a:pPr>
            <a:r>
              <a:rPr lang="pt-BR" sz="2400">
                <a:solidFill>
                  <a:srgbClr val="000000"/>
                </a:solidFill>
              </a:rPr>
              <a:t>Finalidade: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2400">
                <a:solidFill>
                  <a:srgbClr val="000000"/>
                </a:solidFill>
              </a:rPr>
              <a:t>Mecanismo para identificar investimentos mais vantajosos.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Orçamento De Capital</a:t>
            </a:r>
            <a:endParaRPr/>
          </a:p>
        </p:txBody>
      </p:sp>
      <p:pic>
        <p:nvPicPr>
          <p:cNvPr id="290" name="Google Shape;2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50275"/>
            <a:ext cx="8002853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RAROC (Risk Adjusted Return on Capital)</a:t>
            </a:r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382900"/>
            <a:ext cx="7030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Modelo que consiste no cálculo do retorno ajustado ao risco sobre o capital econômico alocado. A fórmula de </a:t>
            </a: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cálculo</a:t>
            </a: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RAROC é definida por: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utilização dessa metodologia, como auxílio na tomada de decisão das operações de crédito, fornece uma maior segurança para as instituições, pois indica quais operações devem ser aceitas ou não.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7" name="Google Shape;2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873" y="2374173"/>
            <a:ext cx="2792250" cy="7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Valuation</a:t>
            </a:r>
            <a:endParaRPr/>
          </a:p>
        </p:txBody>
      </p:sp>
      <p:sp>
        <p:nvSpPr>
          <p:cNvPr id="303" name="Google Shape;303;p17"/>
          <p:cNvSpPr txBox="1"/>
          <p:nvPr>
            <p:ph idx="1" type="body"/>
          </p:nvPr>
        </p:nvSpPr>
        <p:spPr>
          <a:xfrm>
            <a:off x="1303800" y="1474875"/>
            <a:ext cx="7030500" cy="34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Valuation é um processo de avaliação de uma empresa, que permite estimar o valor do negócio, a situação </a:t>
            </a: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financeira</a:t>
            </a: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as possibilidades de </a:t>
            </a: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crescimento</a:t>
            </a: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longo prazo. Pode ser resumido como sendo a somatória dos fluxos de caixa descontados, tanto os negativos quanto os positivos, com a seguinte equação: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Reflete de forma mais consistente o valor da empresa do que o valor obtido a partir de técnicas contábeis. 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04" name="Google Shape;3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2175" y="3248950"/>
            <a:ext cx="4819650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Outros Métodos</a:t>
            </a:r>
            <a:endParaRPr/>
          </a:p>
        </p:txBody>
      </p:sp>
      <p:sp>
        <p:nvSpPr>
          <p:cNvPr id="310" name="Google Shape;310;p18"/>
          <p:cNvSpPr txBox="1"/>
          <p:nvPr>
            <p:ph idx="1" type="body"/>
          </p:nvPr>
        </p:nvSpPr>
        <p:spPr>
          <a:xfrm>
            <a:off x="1303800" y="1474875"/>
            <a:ext cx="7030500" cy="337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❏"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PAYBACK: período de tempo necessário para que as receitas líquidas de um investimento recuperem o desembolso correspondente ao investimento inicial;</a:t>
            </a:r>
            <a:b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❏"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PAYBACK DESCONTADO: foi desenvolvido para corrigir a falha do payback que consiste no fato de que o valor do dinheiro não é considerado no tempo;</a:t>
            </a:r>
            <a:b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❏"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ÍNDICE DE LUCRATIVIDADE: é o quociente entre o valor presente dos fluxos de caixa futuros esperados e o valor do investimento inicial.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Calibri"/>
              <a:buNone/>
            </a:pPr>
            <a:r>
              <a:rPr lang="pt-BR">
                <a:solidFill>
                  <a:srgbClr val="434343"/>
                </a:solidFill>
              </a:rPr>
              <a:t>O caso em si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6" name="Google Shape;316;p19"/>
          <p:cNvSpPr txBox="1"/>
          <p:nvPr>
            <p:ph idx="1" type="body"/>
          </p:nvPr>
        </p:nvSpPr>
        <p:spPr>
          <a:xfrm>
            <a:off x="510600" y="1824800"/>
            <a:ext cx="7030500" cy="23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pt-BR" sz="1400">
                <a:solidFill>
                  <a:srgbClr val="000000"/>
                </a:solidFill>
              </a:rPr>
              <a:t>A organização estudada</a:t>
            </a:r>
            <a:endParaRPr b="1" sz="1400">
              <a:solidFill>
                <a:srgbClr val="888888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- A Valore Brasil opera no fornecimento de serviços de consultoria financeira e empresarial, especializada nas áreas de avaliação de empresas, planejamento sucessório, fusões e aquisições. Além disso, também atua com melhoria de processos.</a:t>
            </a:r>
            <a:endParaRPr>
              <a:solidFill>
                <a:srgbClr val="888888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-Atualmente almeja ser referência regional em consultoria de gestão empresarial, Nacional em avaliação de empresas (Valuation) e no tocante a Gerenciamento de Processos de Negócio.</a:t>
            </a:r>
            <a:endParaRPr>
              <a:solidFill>
                <a:srgbClr val="88888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Calibri"/>
              <a:buNone/>
            </a:pPr>
            <a:r>
              <a:rPr lang="pt-BR">
                <a:solidFill>
                  <a:srgbClr val="434343"/>
                </a:solidFill>
              </a:rPr>
              <a:t>O Valuation como ferramenta para a organização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22" name="Google Shape;322;p20"/>
          <p:cNvSpPr txBox="1"/>
          <p:nvPr>
            <p:ph idx="1" type="body"/>
          </p:nvPr>
        </p:nvSpPr>
        <p:spPr>
          <a:xfrm>
            <a:off x="1303800" y="1990050"/>
            <a:ext cx="75867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47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Ferramenta que permite à gestão guiar esforços no sentido de gerar maior valor para seus acionistas</a:t>
            </a:r>
            <a:endParaRPr>
              <a:solidFill>
                <a:srgbClr val="000000"/>
              </a:solidFill>
            </a:endParaRPr>
          </a:p>
          <a:p>
            <a:pPr indent="-342900" lvl="0" marL="342900" marR="1474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  </a:t>
            </a:r>
            <a:endParaRPr>
              <a:solidFill>
                <a:srgbClr val="000000"/>
              </a:solidFill>
            </a:endParaRPr>
          </a:p>
          <a:p>
            <a:pPr indent="0" lvl="0" marL="0" marR="1474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Sugestões de mudanças nas estruturas da organização, de capital, mix de produtos investimentos giro, formação de preço de venda, e</a:t>
            </a:r>
            <a:r>
              <a:rPr lang="pt-BR">
                <a:solidFill>
                  <a:srgbClr val="000000"/>
                </a:solidFill>
              </a:rPr>
              <a:t>tc</a:t>
            </a:r>
            <a:endParaRPr>
              <a:solidFill>
                <a:srgbClr val="000000"/>
              </a:solidFill>
            </a:endParaRPr>
          </a:p>
          <a:p>
            <a:pPr indent="0" lvl="0" marL="0" marR="1474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pt-BR">
                <a:solidFill>
                  <a:srgbClr val="434343"/>
                </a:solidFill>
              </a:rPr>
              <a:t>O uso das informações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476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-"/>
            </a:pPr>
            <a:r>
              <a:rPr lang="pt-BR">
                <a:solidFill>
                  <a:srgbClr val="000000"/>
                </a:solidFill>
              </a:rPr>
              <a:t>Utilizam-se informações para tomadas de decisão relacionadas a gestão dos ativos e de investimentos futuros da empresa, dado que pretende-se agregar valores à organização.</a:t>
            </a:r>
            <a:endParaRPr>
              <a:solidFill>
                <a:srgbClr val="000000"/>
              </a:solidFill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4765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unito"/>
              <a:buChar char="-"/>
            </a:pPr>
            <a:r>
              <a:rPr lang="pt-BR">
                <a:solidFill>
                  <a:srgbClr val="000000"/>
                </a:solidFill>
              </a:rPr>
              <a:t>Através de investimentos, modificações nos produtos, preços, estoque, replanejando as formas de gerir as pessoas, os processos, os sistemas e até mesmo as metas.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