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09" r:id="rId3"/>
    <p:sldId id="256" r:id="rId4"/>
    <p:sldId id="290" r:id="rId5"/>
    <p:sldId id="310" r:id="rId6"/>
    <p:sldId id="296" r:id="rId7"/>
    <p:sldId id="292" r:id="rId8"/>
    <p:sldId id="297" r:id="rId9"/>
    <p:sldId id="293" r:id="rId10"/>
    <p:sldId id="269" r:id="rId11"/>
    <p:sldId id="313" r:id="rId12"/>
    <p:sldId id="312" r:id="rId13"/>
    <p:sldId id="314" r:id="rId14"/>
    <p:sldId id="311" r:id="rId15"/>
    <p:sldId id="282" r:id="rId16"/>
    <p:sldId id="276" r:id="rId17"/>
    <p:sldId id="277" r:id="rId18"/>
    <p:sldId id="295" r:id="rId19"/>
    <p:sldId id="278" r:id="rId20"/>
    <p:sldId id="279" r:id="rId21"/>
    <p:sldId id="280" r:id="rId22"/>
    <p:sldId id="281" r:id="rId23"/>
    <p:sldId id="270" r:id="rId24"/>
    <p:sldId id="315" r:id="rId25"/>
    <p:sldId id="275" r:id="rId26"/>
    <p:sldId id="283" r:id="rId27"/>
    <p:sldId id="284" r:id="rId28"/>
    <p:sldId id="285" r:id="rId29"/>
    <p:sldId id="286" r:id="rId30"/>
    <p:sldId id="287" r:id="rId31"/>
    <p:sldId id="298" r:id="rId32"/>
    <p:sldId id="299" r:id="rId33"/>
    <p:sldId id="300" r:id="rId34"/>
    <p:sldId id="301" r:id="rId3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864E9-C5DB-4A02-8D89-29BC3317F3A7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F1672-C0F2-4A33-8487-2A87C73D78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45EB5-FEB4-4864-94A2-0D5813955FD1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C80EE-7523-4BBE-9F7E-B11ED77511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24B78-BB5B-4254-8CDC-31F1F26C2C7E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07925-9930-4931-998E-5C55288BAC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D961C-B4FF-42B7-A7ED-82DC460EF3EA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A47D7-87E5-4AC0-A86D-462CA6F667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7B89-AE54-4B9D-9B3E-9894F120C274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502FC-359F-49D1-A01A-BB4BA910733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471EC-9D25-40D0-A747-082560FE66BD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8E6E2-91AC-4689-BDEC-FB1832BE272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5DD1-9FDF-4F23-84CF-07BE83217A08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514D6-6DAD-48E9-BE13-689D62FBAA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F27FA-D979-4AC2-A3C7-F00414E5CB78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F6885-73D5-4708-8AA2-A91AD8B936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EDC77-0FEC-496D-AB32-7416AF3AC95E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ED83-E582-4BA0-A3E5-391D323AD7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E8453-22C2-4190-9BD0-C896293827C2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8E33-3AFF-43A9-B4A8-AE7A64EC40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50CA-4722-4B4E-87B5-6EA583B96309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1622E-4E24-4196-A4EE-15E9232893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606ED4-9948-4899-91E7-92DE2C78C969}" type="datetimeFigureOut">
              <a:rPr lang="es-ES"/>
              <a:pPr>
                <a:defRPr/>
              </a:pPr>
              <a:t>13/02/2019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1363A6-188B-43DA-A842-1B69B1ECE4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88" y="785813"/>
            <a:ext cx="7358062" cy="5214937"/>
          </a:xfrm>
        </p:spPr>
        <p:txBody>
          <a:bodyPr/>
          <a:lstStyle/>
          <a:p>
            <a:pPr eaLnBrk="1" hangingPunct="1">
              <a:defRPr/>
            </a:pPr>
            <a:endParaRPr lang="es-ES" sz="7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ES" sz="7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Los demostrativos</a:t>
            </a:r>
          </a:p>
          <a:p>
            <a:pPr eaLnBrk="1" hangingPunct="1">
              <a:defRPr/>
            </a:pPr>
            <a:endParaRPr lang="es-ES" sz="7200" dirty="0">
              <a:solidFill>
                <a:schemeClr val="tx1"/>
              </a:solidFill>
            </a:endParaRPr>
          </a:p>
        </p:txBody>
      </p:sp>
      <p:pic>
        <p:nvPicPr>
          <p:cNvPr id="2052" name="Picture 5" descr="http://rlv.zcache.com.br/apontando_o_dedo_adesivo-p217205721052282691z85xz_400.jpg"/>
          <p:cNvPicPr>
            <a:picLocks noChangeAspect="1" noChangeArrowheads="1"/>
          </p:cNvPicPr>
          <p:nvPr/>
        </p:nvPicPr>
        <p:blipFill>
          <a:blip r:embed="rId3" cstate="print"/>
          <a:srcRect l="12271" t="11340" r="10240" b="11171"/>
          <a:stretch>
            <a:fillRect/>
          </a:stretch>
        </p:blipFill>
        <p:spPr bwMode="auto">
          <a:xfrm>
            <a:off x="0" y="0"/>
            <a:ext cx="3059113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68313" y="333374"/>
            <a:ext cx="8229600" cy="6191969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Uso de los demostrativos con el tiempo</a:t>
            </a:r>
          </a:p>
          <a:p>
            <a:pPr algn="ctr">
              <a:buFont typeface="Arial" charset="0"/>
              <a:buNone/>
            </a:pPr>
            <a:endParaRPr lang="es-ES" b="1" dirty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Estoy muy ocupado, pero te llamo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esta</a:t>
            </a:r>
            <a:r>
              <a:rPr lang="es-ES" sz="2400" dirty="0">
                <a:latin typeface="Trebuchet MS" pitchFamily="34" charset="0"/>
              </a:rPr>
              <a:t> semana, sin falta.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(Presente)</a:t>
            </a:r>
          </a:p>
          <a:p>
            <a:pPr algn="ctr"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La verdad es que</a:t>
            </a:r>
            <a:r>
              <a:rPr lang="es-ES" sz="2400" b="1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esos</a:t>
            </a:r>
            <a:r>
              <a:rPr lang="es-ES" sz="2400" dirty="0">
                <a:latin typeface="Trebuchet MS" pitchFamily="34" charset="0"/>
              </a:rPr>
              <a:t> primeros meses en Lima fueron difíciles, después me acostumbré.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(Pasado)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Sueño con mi jubilación.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Ese</a:t>
            </a:r>
            <a:r>
              <a:rPr lang="es-ES" sz="2400" dirty="0">
                <a:latin typeface="Trebuchet MS" pitchFamily="34" charset="0"/>
              </a:rPr>
              <a:t> día parece que nunca llegará.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(Futuro)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Me gusta recordar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aquellos</a:t>
            </a:r>
            <a:r>
              <a:rPr lang="es-ES" sz="2400" dirty="0">
                <a:latin typeface="Trebuchet MS" pitchFamily="34" charset="0"/>
              </a:rPr>
              <a:t> tiempos en los que no me preocupaba por nada.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(Pasado visto como muy distante)</a:t>
            </a:r>
          </a:p>
          <a:p>
            <a:pPr>
              <a:buFont typeface="Arial" charset="0"/>
              <a:buNone/>
            </a:pPr>
            <a:endParaRPr lang="es-ES" sz="27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68313" y="333374"/>
            <a:ext cx="8229600" cy="6191969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Uso de los demostrativos con el tiempo</a:t>
            </a:r>
          </a:p>
          <a:p>
            <a:pPr algn="ctr">
              <a:buFont typeface="Arial" charset="0"/>
              <a:buNone/>
            </a:pPr>
            <a:endParaRPr lang="es-ES" b="1" dirty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Estoy muy ocupado, pero te llamo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esta</a:t>
            </a:r>
            <a:r>
              <a:rPr lang="es-ES" sz="2400" dirty="0">
                <a:latin typeface="Trebuchet MS" pitchFamily="34" charset="0"/>
              </a:rPr>
              <a:t> semana, sin falta.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(Presente)</a:t>
            </a:r>
          </a:p>
          <a:p>
            <a:pPr algn="ctr"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La verdad es que</a:t>
            </a:r>
            <a:r>
              <a:rPr lang="es-ES" sz="2400" b="1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esos</a:t>
            </a:r>
            <a:r>
              <a:rPr lang="es-ES" sz="2400" dirty="0">
                <a:latin typeface="Trebuchet MS" pitchFamily="34" charset="0"/>
              </a:rPr>
              <a:t> primeros meses en Lima fueron difíciles, después me acostumbré.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(Pasado)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Sueño con mi jubilación.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Ese</a:t>
            </a:r>
            <a:r>
              <a:rPr lang="es-ES" sz="2400" dirty="0">
                <a:latin typeface="Trebuchet MS" pitchFamily="34" charset="0"/>
              </a:rPr>
              <a:t> día parece que nunca llegará.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(Futuro)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Me gusta recordar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aquellos</a:t>
            </a:r>
            <a:r>
              <a:rPr lang="es-ES" sz="2400" dirty="0">
                <a:latin typeface="Trebuchet MS" pitchFamily="34" charset="0"/>
              </a:rPr>
              <a:t> tiempos en los que no me preocupaba por nada.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(Pasado visto como muy distante)</a:t>
            </a:r>
          </a:p>
          <a:p>
            <a:pPr>
              <a:buFont typeface="Arial" charset="0"/>
              <a:buNone/>
            </a:pPr>
            <a:endParaRPr lang="es-ES" sz="2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065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68313" y="333374"/>
            <a:ext cx="8229600" cy="6191969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Uso de los demostrativos con el tiempo</a:t>
            </a:r>
          </a:p>
          <a:p>
            <a:pPr algn="ctr">
              <a:buFont typeface="Arial" charset="0"/>
              <a:buNone/>
            </a:pPr>
            <a:endParaRPr lang="es-ES" b="1" dirty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Estoy muy ocupado, pero te llamo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esta</a:t>
            </a:r>
            <a:r>
              <a:rPr lang="es-ES" sz="2400" dirty="0">
                <a:latin typeface="Trebuchet MS" pitchFamily="34" charset="0"/>
              </a:rPr>
              <a:t> semana, sin falta.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(Presente)</a:t>
            </a:r>
          </a:p>
          <a:p>
            <a:pPr algn="ctr"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La verdad es que</a:t>
            </a:r>
            <a:r>
              <a:rPr lang="es-ES" sz="2400" b="1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esos</a:t>
            </a:r>
            <a:r>
              <a:rPr lang="es-ES" sz="2400" dirty="0">
                <a:latin typeface="Trebuchet MS" pitchFamily="34" charset="0"/>
              </a:rPr>
              <a:t> primeros meses en Lima fueron difíciles, después me acostumbré.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(Pasado)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Sueño con mi jubilación.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Ese</a:t>
            </a:r>
            <a:r>
              <a:rPr lang="es-ES" sz="2400" dirty="0">
                <a:latin typeface="Trebuchet MS" pitchFamily="34" charset="0"/>
              </a:rPr>
              <a:t> día parece que nunca llegará.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(Futuro)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Me gusta recordar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aquellos</a:t>
            </a:r>
            <a:r>
              <a:rPr lang="es-ES" sz="2400" dirty="0">
                <a:latin typeface="Trebuchet MS" pitchFamily="34" charset="0"/>
              </a:rPr>
              <a:t> tiempos en los que no me preocupaba por nada.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(Pasado visto como muy distante)</a:t>
            </a:r>
          </a:p>
          <a:p>
            <a:pPr>
              <a:buFont typeface="Arial" charset="0"/>
              <a:buNone/>
            </a:pPr>
            <a:endParaRPr lang="es-ES" sz="2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189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68313" y="333374"/>
            <a:ext cx="8229600" cy="6191969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Uso de los demostrativos con el tiempo</a:t>
            </a:r>
          </a:p>
          <a:p>
            <a:pPr algn="ctr">
              <a:buFont typeface="Arial" charset="0"/>
              <a:buNone/>
            </a:pPr>
            <a:endParaRPr lang="es-ES" b="1" dirty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Estoy muy ocupado, pero te llamo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esta</a:t>
            </a:r>
            <a:r>
              <a:rPr lang="es-ES" sz="2400" dirty="0">
                <a:latin typeface="Trebuchet MS" pitchFamily="34" charset="0"/>
              </a:rPr>
              <a:t> semana, sin falta.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(Presente)</a:t>
            </a:r>
          </a:p>
          <a:p>
            <a:pPr algn="ctr"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La verdad es que</a:t>
            </a:r>
            <a:r>
              <a:rPr lang="es-ES" sz="2400" b="1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esos</a:t>
            </a:r>
            <a:r>
              <a:rPr lang="es-ES" sz="2400" dirty="0">
                <a:latin typeface="Trebuchet MS" pitchFamily="34" charset="0"/>
              </a:rPr>
              <a:t> primeros meses en Lima fueron difíciles, después me acostumbré.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(Pasado)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Sueño con mi jubilación.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Ese</a:t>
            </a:r>
            <a:r>
              <a:rPr lang="es-ES" sz="2400" dirty="0">
                <a:latin typeface="Trebuchet MS" pitchFamily="34" charset="0"/>
              </a:rPr>
              <a:t> día parece que nunca llegará.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(Futuro)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Me gusta recordar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aquellos (esos)</a:t>
            </a:r>
            <a:r>
              <a:rPr lang="es-ES" sz="2400" dirty="0">
                <a:latin typeface="Trebuchet MS" pitchFamily="34" charset="0"/>
              </a:rPr>
              <a:t> tiempos en los que no me preocupaba por nada. </a:t>
            </a:r>
            <a:r>
              <a:rPr lang="es-ES" sz="2400" dirty="0">
                <a:solidFill>
                  <a:schemeClr val="bg1"/>
                </a:solidFill>
                <a:latin typeface="Trebuchet MS" pitchFamily="34" charset="0"/>
              </a:rPr>
              <a:t>(Pasado visto como muy distante)</a:t>
            </a:r>
          </a:p>
          <a:p>
            <a:pPr>
              <a:buFont typeface="Arial" charset="0"/>
              <a:buNone/>
            </a:pPr>
            <a:endParaRPr lang="es-ES" sz="2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459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Marcador de contenido"/>
          <p:cNvSpPr>
            <a:spLocks noGrp="1"/>
          </p:cNvSpPr>
          <p:nvPr>
            <p:ph idx="1"/>
          </p:nvPr>
        </p:nvSpPr>
        <p:spPr>
          <a:xfrm>
            <a:off x="468313" y="333374"/>
            <a:ext cx="8229600" cy="6191969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Uso de los demostrativos con el tiempo</a:t>
            </a:r>
          </a:p>
          <a:p>
            <a:pPr algn="ctr">
              <a:buFont typeface="Arial" charset="0"/>
              <a:buNone/>
            </a:pPr>
            <a:endParaRPr lang="es-ES" b="1" dirty="0">
              <a:solidFill>
                <a:srgbClr val="C00000"/>
              </a:solidFill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Estoy muy ocupado, pero te llamo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esta</a:t>
            </a:r>
            <a:r>
              <a:rPr lang="es-ES" sz="2400" dirty="0">
                <a:latin typeface="Trebuchet MS" pitchFamily="34" charset="0"/>
              </a:rPr>
              <a:t> semana, sin falta.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(Presente)</a:t>
            </a:r>
          </a:p>
          <a:p>
            <a:pPr algn="ctr"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La verdad es que</a:t>
            </a:r>
            <a:r>
              <a:rPr lang="es-ES" sz="2400" b="1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esos</a:t>
            </a:r>
            <a:r>
              <a:rPr lang="es-ES" sz="2400" dirty="0">
                <a:latin typeface="Trebuchet MS" pitchFamily="34" charset="0"/>
              </a:rPr>
              <a:t> primeros meses en Lima fueron difíciles, después me acostumbré.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(Pasado)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Sueño con mi jubilación.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Ese</a:t>
            </a:r>
            <a:r>
              <a:rPr lang="es-ES" sz="2400" dirty="0">
                <a:latin typeface="Trebuchet MS" pitchFamily="34" charset="0"/>
              </a:rPr>
              <a:t> día parece que nunca llegará.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(Futuro)</a:t>
            </a:r>
          </a:p>
          <a:p>
            <a:pPr>
              <a:buFont typeface="Arial" charset="0"/>
              <a:buNone/>
            </a:pPr>
            <a:endParaRPr lang="es-ES" sz="2400" dirty="0">
              <a:latin typeface="Trebuchet MS" pitchFamily="34" charset="0"/>
            </a:endParaRPr>
          </a:p>
          <a:p>
            <a:r>
              <a:rPr lang="es-ES" sz="2400" dirty="0">
                <a:latin typeface="Trebuchet MS" pitchFamily="34" charset="0"/>
              </a:rPr>
              <a:t>Me gusta recordar </a:t>
            </a:r>
            <a:r>
              <a:rPr lang="es-ES" sz="2400" b="1" u="sng" dirty="0">
                <a:solidFill>
                  <a:srgbClr val="C00000"/>
                </a:solidFill>
                <a:latin typeface="Trebuchet MS" pitchFamily="34" charset="0"/>
              </a:rPr>
              <a:t>aquellos (esos)</a:t>
            </a:r>
            <a:r>
              <a:rPr lang="es-ES" sz="2400" dirty="0">
                <a:latin typeface="Trebuchet MS" pitchFamily="34" charset="0"/>
              </a:rPr>
              <a:t> tiempos en los que no me preocupaba por nada.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(Pasado visto como muy distante)</a:t>
            </a:r>
          </a:p>
          <a:p>
            <a:pPr>
              <a:buFont typeface="Arial" charset="0"/>
              <a:buNone/>
            </a:pPr>
            <a:endParaRPr lang="es-ES" sz="27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576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590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____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____ noche? Nada. _____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_____ 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_____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____ 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590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____ noche? Nada. _____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_____ 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_____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____ 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590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noche? Nada.  ____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_____ 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_____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____ 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590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noche? Nada.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_____ 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_____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____ 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590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noche? Nada.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 </a:t>
            </a:r>
            <a:r>
              <a:rPr lang="es-ES" sz="2400" dirty="0">
                <a:latin typeface="+mj-lt"/>
              </a:rPr>
              <a:t>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_____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____ 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27088" y="3933825"/>
          <a:ext cx="7429500" cy="27562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8766">
                <a:tc>
                  <a:txBody>
                    <a:bodyPr/>
                    <a:lstStyle/>
                    <a:p>
                      <a:r>
                        <a:rPr lang="es-ES" sz="280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1</a:t>
                      </a:r>
                      <a:r>
                        <a:rPr lang="es-ES" sz="2800" baseline="3000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er</a:t>
                      </a:r>
                      <a:r>
                        <a:rPr lang="es-ES" sz="2800" baseline="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 grupo</a:t>
                      </a:r>
                      <a:endParaRPr lang="es-ES" sz="2800" noProof="0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MASC.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FEM.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NEUTRO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766">
                <a:tc>
                  <a:txBody>
                    <a:bodyPr/>
                    <a:lstStyle/>
                    <a:p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singular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este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esta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esto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766">
                <a:tc>
                  <a:txBody>
                    <a:bodyPr/>
                    <a:lstStyle/>
                    <a:p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plural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estos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estas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2400" noProof="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95" name="CaixaDeTexto 2"/>
          <p:cNvSpPr txBox="1">
            <a:spLocks noChangeArrowheads="1"/>
          </p:cNvSpPr>
          <p:nvPr/>
        </p:nvSpPr>
        <p:spPr bwMode="auto">
          <a:xfrm>
            <a:off x="1835150" y="0"/>
            <a:ext cx="5133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800">
                <a:solidFill>
                  <a:srgbClr val="C00000"/>
                </a:solidFill>
                <a:latin typeface="Trebuchet MS" pitchFamily="34" charset="0"/>
              </a:rPr>
              <a:t>Los demostrativos</a:t>
            </a:r>
          </a:p>
        </p:txBody>
      </p:sp>
      <p:sp>
        <p:nvSpPr>
          <p:cNvPr id="3096" name="CaixaDeTexto 3"/>
          <p:cNvSpPr txBox="1">
            <a:spLocks noChangeArrowheads="1"/>
          </p:cNvSpPr>
          <p:nvPr/>
        </p:nvSpPr>
        <p:spPr bwMode="auto">
          <a:xfrm>
            <a:off x="684213" y="908050"/>
            <a:ext cx="7937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>
                <a:latin typeface="Trebuchet MS" pitchFamily="34" charset="0"/>
              </a:rPr>
              <a:t>Personas, objetos y lugares cerca del hablante</a:t>
            </a:r>
          </a:p>
        </p:txBody>
      </p:sp>
      <p:grpSp>
        <p:nvGrpSpPr>
          <p:cNvPr id="3097" name="Grupo 10"/>
          <p:cNvGrpSpPr>
            <a:grpSpLocks/>
          </p:cNvGrpSpPr>
          <p:nvPr/>
        </p:nvGrpSpPr>
        <p:grpSpPr bwMode="auto">
          <a:xfrm>
            <a:off x="971550" y="1628775"/>
            <a:ext cx="5832475" cy="2160588"/>
            <a:chOff x="971550" y="1628775"/>
            <a:chExt cx="5832475" cy="2160588"/>
          </a:xfrm>
        </p:grpSpPr>
        <p:pic>
          <p:nvPicPr>
            <p:cNvPr id="3098" name="Picture 28" descr="http://t3.gstatic.com/images?q=tbn:ANd9GcQxI1g7HaugDzzJvphUsxiqx7FMjnaqngsLnqHQBwnqY0-651i6&amp;t=1"/>
            <p:cNvPicPr>
              <a:picLocks noChangeAspect="1" noChangeArrowheads="1"/>
            </p:cNvPicPr>
            <p:nvPr/>
          </p:nvPicPr>
          <p:blipFill>
            <a:blip r:embed="rId2" cstate="print"/>
            <a:srcRect l="36580" t="22221" r="38052" b="25926"/>
            <a:stretch>
              <a:fillRect/>
            </a:stretch>
          </p:blipFill>
          <p:spPr bwMode="auto">
            <a:xfrm>
              <a:off x="2051050" y="1700213"/>
              <a:ext cx="865188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9" name="CaixaDeTexto 6"/>
            <p:cNvSpPr txBox="1">
              <a:spLocks noChangeArrowheads="1"/>
            </p:cNvSpPr>
            <p:nvPr/>
          </p:nvSpPr>
          <p:spPr bwMode="auto">
            <a:xfrm>
              <a:off x="1835150" y="3284538"/>
              <a:ext cx="122396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latin typeface="Trebuchet MS" pitchFamily="34" charset="0"/>
                </a:rPr>
                <a:t>hablante</a:t>
              </a:r>
            </a:p>
          </p:txBody>
        </p:sp>
        <p:pic>
          <p:nvPicPr>
            <p:cNvPr id="3100" name="Picture 28" descr="http://t3.gstatic.com/images?q=tbn:ANd9GcQxI1g7HaugDzzJvphUsxiqx7FMjnaqngsLnqHQBwnqY0-651i6&amp;t=1"/>
            <p:cNvPicPr>
              <a:picLocks noChangeAspect="1" noChangeArrowheads="1"/>
            </p:cNvPicPr>
            <p:nvPr/>
          </p:nvPicPr>
          <p:blipFill>
            <a:blip r:embed="rId2" cstate="print"/>
            <a:srcRect l="36580" t="22221" r="38052" b="25926"/>
            <a:stretch>
              <a:fillRect/>
            </a:stretch>
          </p:blipFill>
          <p:spPr bwMode="auto">
            <a:xfrm>
              <a:off x="5580063" y="1773238"/>
              <a:ext cx="863600" cy="151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1" name="CaixaDeTexto 8"/>
            <p:cNvSpPr txBox="1">
              <a:spLocks noChangeArrowheads="1"/>
            </p:cNvSpPr>
            <p:nvPr/>
          </p:nvSpPr>
          <p:spPr bwMode="auto">
            <a:xfrm>
              <a:off x="5219700" y="3284538"/>
              <a:ext cx="1584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latin typeface="Trebuchet MS" pitchFamily="34" charset="0"/>
                </a:rPr>
                <a:t>interlocutor</a:t>
              </a:r>
            </a:p>
          </p:txBody>
        </p:sp>
        <p:sp>
          <p:nvSpPr>
            <p:cNvPr id="10" name="Elipse 9"/>
            <p:cNvSpPr/>
            <p:nvPr/>
          </p:nvSpPr>
          <p:spPr>
            <a:xfrm>
              <a:off x="971550" y="1628775"/>
              <a:ext cx="3600450" cy="2160588"/>
            </a:xfrm>
            <a:prstGeom prst="ellipse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3103" name="CaixaDeTexto 10"/>
            <p:cNvSpPr txBox="1">
              <a:spLocks noChangeArrowheads="1"/>
            </p:cNvSpPr>
            <p:nvPr/>
          </p:nvSpPr>
          <p:spPr bwMode="auto">
            <a:xfrm>
              <a:off x="2916238" y="2492375"/>
              <a:ext cx="15113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solidFill>
                    <a:srgbClr val="C00000"/>
                  </a:solidFill>
                  <a:latin typeface="Trebuchet MS" pitchFamily="34" charset="0"/>
                </a:rPr>
                <a:t>lo señalado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5908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noche? Nada.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 </a:t>
            </a:r>
            <a:r>
              <a:rPr lang="es-ES" sz="2400" dirty="0">
                <a:latin typeface="+mj-lt"/>
              </a:rPr>
              <a:t>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Aquellos (esos)</a:t>
            </a:r>
            <a:r>
              <a:rPr lang="es-ES" sz="2400" dirty="0">
                <a:latin typeface="+mj-lt"/>
              </a:rPr>
              <a:t>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____ 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6278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noche? Nada.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 </a:t>
            </a:r>
            <a:r>
              <a:rPr lang="es-ES" sz="2400" dirty="0">
                <a:latin typeface="+mj-lt"/>
              </a:rPr>
              <a:t>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Aquellos (esos)</a:t>
            </a:r>
            <a:r>
              <a:rPr lang="es-ES" sz="2400" dirty="0">
                <a:latin typeface="+mj-lt"/>
              </a:rPr>
              <a:t>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aquella (esa) </a:t>
            </a:r>
            <a:r>
              <a:rPr lang="es-ES" sz="2400" dirty="0">
                <a:latin typeface="+mj-lt"/>
              </a:rPr>
              <a:t>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_____  tarde tengo un examen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6425" y="474663"/>
            <a:ext cx="7931150" cy="6278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oral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s-ES" sz="2400" u="sng" dirty="0">
                <a:latin typeface="+mj-lt"/>
              </a:rPr>
              <a:t>Este</a:t>
            </a:r>
            <a:r>
              <a:rPr lang="es-ES" sz="2400" dirty="0">
                <a:latin typeface="+mj-lt"/>
              </a:rPr>
              <a:t> verano vamos a ir a Ibiza.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Nací en 1983.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</a:t>
            </a:r>
            <a:r>
              <a:rPr lang="es-ES" sz="2400" dirty="0">
                <a:latin typeface="+mj-lt"/>
              </a:rPr>
              <a:t> mismo año nació mi prima.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- ¿Qué haces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noche? Nada.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semana tengo mucho trabajo.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2001 fue un año extraordinario.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 (ese) </a:t>
            </a:r>
            <a:r>
              <a:rPr lang="es-ES" sz="2400" dirty="0">
                <a:latin typeface="+mj-lt"/>
              </a:rPr>
              <a:t>verano conocí a mi novia.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Mis padres vivieron en Perú entre 1950 y 1965. 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Aquellos (esos)</a:t>
            </a:r>
            <a:r>
              <a:rPr lang="es-ES" sz="2400" dirty="0">
                <a:latin typeface="+mj-lt"/>
              </a:rPr>
              <a:t> fueron los mejores años de su vida.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dirty="0">
                <a:latin typeface="+mj-lt"/>
              </a:rPr>
              <a:t>Luis se casó en 1990. En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aquella (esa) </a:t>
            </a:r>
            <a:r>
              <a:rPr lang="es-ES" sz="2400" dirty="0">
                <a:latin typeface="+mj-lt"/>
              </a:rPr>
              <a:t>época yo vivía en México.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s-ES" sz="2400" b="1" dirty="0">
                <a:latin typeface="+mj-lt"/>
              </a:rPr>
              <a:t> </a:t>
            </a:r>
            <a:r>
              <a:rPr lang="es-ES" sz="2400" b="1" dirty="0">
                <a:solidFill>
                  <a:srgbClr val="C00000"/>
                </a:solidFill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 tarde tengo un examen.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Adaptado de: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ARAGONÉS &amp; PALENCIA</a:t>
            </a:r>
            <a:r>
              <a:rPr lang="es-ES" i="1" dirty="0">
                <a:latin typeface="+mj-lt"/>
              </a:rPr>
              <a:t>. Gramática de Uso de Español para Extranjeros. Teoría y</a:t>
            </a:r>
          </a:p>
          <a:p>
            <a:pPr marL="457200" indent="-457200">
              <a:defRPr/>
            </a:pPr>
            <a:r>
              <a:rPr lang="es-ES" i="1" dirty="0">
                <a:latin typeface="+mj-lt"/>
              </a:rPr>
              <a:t>Práctica</a:t>
            </a:r>
            <a:r>
              <a:rPr lang="es-ES" dirty="0">
                <a:latin typeface="+mj-lt"/>
              </a:rPr>
              <a:t>.  Madrid: SM. 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2"/>
          <p:cNvSpPr txBox="1">
            <a:spLocks noChangeArrowheads="1"/>
          </p:cNvSpPr>
          <p:nvPr/>
        </p:nvSpPr>
        <p:spPr bwMode="auto">
          <a:xfrm>
            <a:off x="1835150" y="0"/>
            <a:ext cx="5133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800">
                <a:solidFill>
                  <a:srgbClr val="C00000"/>
                </a:solidFill>
                <a:latin typeface="Trebuchet MS" pitchFamily="34" charset="0"/>
              </a:rPr>
              <a:t>Los demostrativos</a:t>
            </a:r>
          </a:p>
        </p:txBody>
      </p:sp>
      <p:pic>
        <p:nvPicPr>
          <p:cNvPr id="22531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42608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1268413"/>
            <a:ext cx="3759200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3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3800" y="3141663"/>
            <a:ext cx="3960813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3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288" y="2955925"/>
            <a:ext cx="424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3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5013325"/>
            <a:ext cx="42386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88" y="4797425"/>
            <a:ext cx="424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Conector reto 26"/>
          <p:cNvCxnSpPr/>
          <p:nvPr/>
        </p:nvCxnSpPr>
        <p:spPr>
          <a:xfrm>
            <a:off x="468313" y="2852738"/>
            <a:ext cx="828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68313" y="4667250"/>
            <a:ext cx="828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2"/>
          <p:cNvSpPr txBox="1">
            <a:spLocks noChangeArrowheads="1"/>
          </p:cNvSpPr>
          <p:nvPr/>
        </p:nvSpPr>
        <p:spPr bwMode="auto">
          <a:xfrm>
            <a:off x="0" y="0"/>
            <a:ext cx="91439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4000" dirty="0">
                <a:solidFill>
                  <a:srgbClr val="C00000"/>
                </a:solidFill>
                <a:latin typeface="Trebuchet MS" pitchFamily="34" charset="0"/>
              </a:rPr>
              <a:t>Los demostrativos</a:t>
            </a:r>
          </a:p>
        </p:txBody>
      </p:sp>
      <p:pic>
        <p:nvPicPr>
          <p:cNvPr id="22531" name="Picture 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832" y="1125538"/>
            <a:ext cx="42608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120" y="2955925"/>
            <a:ext cx="424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3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3264" y="4797425"/>
            <a:ext cx="424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Conector reto 26"/>
          <p:cNvCxnSpPr/>
          <p:nvPr/>
        </p:nvCxnSpPr>
        <p:spPr>
          <a:xfrm>
            <a:off x="468313" y="2852738"/>
            <a:ext cx="828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68313" y="4667250"/>
            <a:ext cx="8280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1">
            <a:extLst>
              <a:ext uri="{FF2B5EF4-FFF2-40B4-BE49-F238E27FC236}">
                <a16:creationId xmlns:a16="http://schemas.microsoft.com/office/drawing/2014/main" id="{8F0E2605-97BD-4DEF-A591-A80B1C93E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6730" y="1116808"/>
            <a:ext cx="42608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4">
            <a:extLst>
              <a:ext uri="{FF2B5EF4-FFF2-40B4-BE49-F238E27FC236}">
                <a16:creationId xmlns:a16="http://schemas.microsoft.com/office/drawing/2014/main" id="{561CC0F7-EF3E-4DA7-A59D-0F39D0C92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1150" y="2942494"/>
            <a:ext cx="424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6">
            <a:extLst>
              <a:ext uri="{FF2B5EF4-FFF2-40B4-BE49-F238E27FC236}">
                <a16:creationId xmlns:a16="http://schemas.microsoft.com/office/drawing/2014/main" id="{45F42CD7-E36F-416B-8E1C-E27E357DF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1150" y="4774125"/>
            <a:ext cx="4248150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5AD1C80-CE5D-4BE5-A252-4F63860B5104}"/>
              </a:ext>
            </a:extLst>
          </p:cNvPr>
          <p:cNvSpPr txBox="1"/>
          <p:nvPr/>
        </p:nvSpPr>
        <p:spPr>
          <a:xfrm>
            <a:off x="5940152" y="2281412"/>
            <a:ext cx="79154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estes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8AA9A8CB-D718-4F9B-89E2-BFC7CDF04D3F}"/>
              </a:ext>
            </a:extLst>
          </p:cNvPr>
          <p:cNvSpPr txBox="1"/>
          <p:nvPr/>
        </p:nvSpPr>
        <p:spPr>
          <a:xfrm>
            <a:off x="7957170" y="2060848"/>
            <a:ext cx="79154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isto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64AECE00-ABA0-4758-B96F-DD522E750227}"/>
              </a:ext>
            </a:extLst>
          </p:cNvPr>
          <p:cNvSpPr txBox="1"/>
          <p:nvPr/>
        </p:nvSpPr>
        <p:spPr>
          <a:xfrm>
            <a:off x="5917264" y="3598346"/>
            <a:ext cx="79154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esse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43584462-8DA9-4CED-B908-85793F25D46A}"/>
              </a:ext>
            </a:extLst>
          </p:cNvPr>
          <p:cNvSpPr txBox="1"/>
          <p:nvPr/>
        </p:nvSpPr>
        <p:spPr>
          <a:xfrm>
            <a:off x="6966235" y="3584915"/>
            <a:ext cx="79154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essa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DDC2121B-C6F8-4D0F-945B-355ACDB67553}"/>
              </a:ext>
            </a:extLst>
          </p:cNvPr>
          <p:cNvSpPr txBox="1"/>
          <p:nvPr/>
        </p:nvSpPr>
        <p:spPr>
          <a:xfrm>
            <a:off x="5917264" y="4136014"/>
            <a:ext cx="79154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esses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3FB565-FD51-4820-BCC3-473207D43C22}"/>
              </a:ext>
            </a:extLst>
          </p:cNvPr>
          <p:cNvSpPr txBox="1"/>
          <p:nvPr/>
        </p:nvSpPr>
        <p:spPr>
          <a:xfrm>
            <a:off x="6966235" y="4120181"/>
            <a:ext cx="79154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essas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DF15E88-E402-417A-B394-BB93AB728833}"/>
              </a:ext>
            </a:extLst>
          </p:cNvPr>
          <p:cNvSpPr txBox="1"/>
          <p:nvPr/>
        </p:nvSpPr>
        <p:spPr>
          <a:xfrm>
            <a:off x="7957170" y="3871507"/>
            <a:ext cx="79154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isso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A8BF6F2-5CDC-41DA-9B78-AD7567B88D4A}"/>
              </a:ext>
            </a:extLst>
          </p:cNvPr>
          <p:cNvSpPr txBox="1"/>
          <p:nvPr/>
        </p:nvSpPr>
        <p:spPr>
          <a:xfrm>
            <a:off x="6840544" y="5435716"/>
            <a:ext cx="95246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aquela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C6EF3494-C194-4E74-8F42-C2BDC4E60957}"/>
              </a:ext>
            </a:extLst>
          </p:cNvPr>
          <p:cNvSpPr txBox="1"/>
          <p:nvPr/>
        </p:nvSpPr>
        <p:spPr>
          <a:xfrm>
            <a:off x="5781960" y="5435716"/>
            <a:ext cx="94973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aquele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65981F42-C850-4E54-9D65-E5B3E4CD974D}"/>
              </a:ext>
            </a:extLst>
          </p:cNvPr>
          <p:cNvSpPr txBox="1"/>
          <p:nvPr/>
        </p:nvSpPr>
        <p:spPr>
          <a:xfrm>
            <a:off x="5781960" y="5950525"/>
            <a:ext cx="10081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aqueles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CAB26E3-5267-4F6C-ADBC-8CC3C5C835D5}"/>
              </a:ext>
            </a:extLst>
          </p:cNvPr>
          <p:cNvSpPr txBox="1"/>
          <p:nvPr/>
        </p:nvSpPr>
        <p:spPr>
          <a:xfrm>
            <a:off x="6800926" y="5950525"/>
            <a:ext cx="10081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aquelas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23B5A2B3-1BE0-48DB-B776-384101367B20}"/>
              </a:ext>
            </a:extLst>
          </p:cNvPr>
          <p:cNvSpPr txBox="1"/>
          <p:nvPr/>
        </p:nvSpPr>
        <p:spPr>
          <a:xfrm>
            <a:off x="7852100" y="5686018"/>
            <a:ext cx="94973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Trebuchet MS" panose="020B0603020202020204" pitchFamily="34" charset="0"/>
              </a:rPr>
              <a:t>aquilo</a:t>
            </a:r>
          </a:p>
        </p:txBody>
      </p: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id="{E52DAD52-07FF-4CC1-8F66-4258A6E80F89}"/>
              </a:ext>
            </a:extLst>
          </p:cNvPr>
          <p:cNvCxnSpPr>
            <a:cxnSpLocks/>
          </p:cNvCxnSpPr>
          <p:nvPr/>
        </p:nvCxnSpPr>
        <p:spPr>
          <a:xfrm>
            <a:off x="4572000" y="908720"/>
            <a:ext cx="0" cy="56886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41D33986-0556-4F24-BD06-3CE83BF75F60}"/>
              </a:ext>
            </a:extLst>
          </p:cNvPr>
          <p:cNvSpPr txBox="1"/>
          <p:nvPr/>
        </p:nvSpPr>
        <p:spPr>
          <a:xfrm>
            <a:off x="1763337" y="817950"/>
            <a:ext cx="1329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ESPAÑOL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45757F6-25E9-4945-8AD0-551CF6CE32AF}"/>
              </a:ext>
            </a:extLst>
          </p:cNvPr>
          <p:cNvSpPr txBox="1"/>
          <p:nvPr/>
        </p:nvSpPr>
        <p:spPr>
          <a:xfrm>
            <a:off x="6057473" y="797641"/>
            <a:ext cx="1693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PORTUGUÉS</a:t>
            </a:r>
          </a:p>
        </p:txBody>
      </p:sp>
    </p:spTree>
    <p:extLst>
      <p:ext uri="{BB962C8B-B14F-4D97-AF65-F5344CB8AC3E}">
        <p14:creationId xmlns:p14="http://schemas.microsoft.com/office/powerpoint/2010/main" val="941109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646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Singular/ Plural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s-ES" sz="2400" dirty="0">
                <a:latin typeface="+mj-lt"/>
              </a:rPr>
              <a:t>Este hotel no es nada confortable.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2"/>
              <a:defRPr/>
            </a:pPr>
            <a:r>
              <a:rPr lang="es-ES" sz="2400" dirty="0">
                <a:latin typeface="+mj-lt"/>
              </a:rPr>
              <a:t>Esos errores son frecuentes, pero fáciles de solucionar.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3"/>
              <a:defRPr/>
            </a:pPr>
            <a:r>
              <a:rPr lang="es-ES" sz="2400" dirty="0">
                <a:latin typeface="+mj-lt"/>
              </a:rPr>
              <a:t>Aquellos peces son comunes en Japón.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4"/>
              <a:defRPr/>
            </a:pPr>
            <a:r>
              <a:rPr lang="es-ES" sz="2400" dirty="0">
                <a:latin typeface="+mj-lt"/>
              </a:rPr>
              <a:t>Ni ese libro ni aquel otro están disponibles.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5"/>
              <a:defRPr/>
            </a:pPr>
            <a:r>
              <a:rPr lang="es-ES" sz="2400" dirty="0">
                <a:latin typeface="+mj-lt"/>
              </a:rPr>
              <a:t>Ese país ahora forma parte de la UE.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 </a:t>
            </a:r>
            <a:endParaRPr lang="pt-BR" dirty="0"/>
          </a:p>
        </p:txBody>
      </p:sp>
      <p:grpSp>
        <p:nvGrpSpPr>
          <p:cNvPr id="23555" name="Grupo 4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3" name="CaixaDeTexto 2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646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Singular/ Plural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s-ES" sz="2400" dirty="0">
                <a:latin typeface="+mj-lt"/>
              </a:rPr>
              <a:t>Este hotel no es nada confortable.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Estos hoteles no son nada confortables.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2"/>
              <a:defRPr/>
            </a:pPr>
            <a:r>
              <a:rPr lang="es-ES" sz="2400" dirty="0">
                <a:latin typeface="+mj-lt"/>
              </a:rPr>
              <a:t>Esos errores son frecuentes, pero fáciles de solucionar.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3"/>
              <a:defRPr/>
            </a:pPr>
            <a:r>
              <a:rPr lang="es-ES" sz="2400" dirty="0">
                <a:latin typeface="+mj-lt"/>
              </a:rPr>
              <a:t>Aquellos peces son comunes en Japón.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4"/>
              <a:defRPr/>
            </a:pPr>
            <a:r>
              <a:rPr lang="es-ES" sz="2400" dirty="0">
                <a:latin typeface="+mj-lt"/>
              </a:rPr>
              <a:t>Ni ese libro ni aquel otro están disponibles.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5"/>
              <a:defRPr/>
            </a:pPr>
            <a:r>
              <a:rPr lang="es-ES" sz="2400" dirty="0">
                <a:latin typeface="+mj-lt"/>
              </a:rPr>
              <a:t>Ese país ahora forma parte de la UE.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 </a:t>
            </a:r>
            <a:endParaRPr lang="pt-BR" dirty="0"/>
          </a:p>
        </p:txBody>
      </p:sp>
      <p:grpSp>
        <p:nvGrpSpPr>
          <p:cNvPr id="24579" name="Grupo 3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5" name="CaixaDeTexto 4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646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Singular/ Plural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s-ES" sz="2400" dirty="0">
                <a:latin typeface="+mj-lt"/>
              </a:rPr>
              <a:t>Este hotel no es nada confortable.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Estos hoteles no son nada confortables.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2"/>
              <a:defRPr/>
            </a:pPr>
            <a:r>
              <a:rPr lang="es-ES" sz="2400" dirty="0">
                <a:latin typeface="+mj-lt"/>
              </a:rPr>
              <a:t>Esos errores son frecuentes, pero fáciles de solucionar.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Ese error es frecuente, pero fácil de solucionar.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3"/>
              <a:defRPr/>
            </a:pPr>
            <a:r>
              <a:rPr lang="es-ES" sz="2400" dirty="0">
                <a:latin typeface="+mj-lt"/>
              </a:rPr>
              <a:t>Aquellos peces son comunes en Japón.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4"/>
              <a:defRPr/>
            </a:pPr>
            <a:r>
              <a:rPr lang="es-ES" sz="2400" dirty="0">
                <a:latin typeface="+mj-lt"/>
              </a:rPr>
              <a:t>Ni ese libro ni aquel otro están disponibles.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5"/>
              <a:defRPr/>
            </a:pPr>
            <a:r>
              <a:rPr lang="es-ES" sz="2400" dirty="0">
                <a:latin typeface="+mj-lt"/>
              </a:rPr>
              <a:t>Ese país ahora forma parte de la UE.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 </a:t>
            </a:r>
            <a:endParaRPr lang="pt-BR" dirty="0"/>
          </a:p>
        </p:txBody>
      </p:sp>
      <p:grpSp>
        <p:nvGrpSpPr>
          <p:cNvPr id="25603" name="Grupo 3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5" name="CaixaDeTexto 4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646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Singular/ Plural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s-ES" sz="2400" dirty="0">
                <a:latin typeface="+mj-lt"/>
              </a:rPr>
              <a:t>Este hotel no es nada confortable.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Estos hoteles no son nada confortables.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2"/>
              <a:defRPr/>
            </a:pPr>
            <a:r>
              <a:rPr lang="es-ES" sz="2400" dirty="0">
                <a:latin typeface="+mj-lt"/>
              </a:rPr>
              <a:t>Esos errores son frecuentes, pero fáciles de solucionar.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Ese error es frecuente, pero fácil de solucionar.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3"/>
              <a:defRPr/>
            </a:pPr>
            <a:r>
              <a:rPr lang="es-ES" sz="2400" dirty="0">
                <a:latin typeface="+mj-lt"/>
              </a:rPr>
              <a:t>Aquellos peces son comunes en Japón.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Aquel pez es común en Japón.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4"/>
              <a:defRPr/>
            </a:pPr>
            <a:r>
              <a:rPr lang="es-ES" sz="2400" dirty="0">
                <a:latin typeface="+mj-lt"/>
              </a:rPr>
              <a:t>Ni ese libro ni aquel otro están disponibles.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5"/>
              <a:defRPr/>
            </a:pPr>
            <a:r>
              <a:rPr lang="es-ES" sz="2400" dirty="0">
                <a:latin typeface="+mj-lt"/>
              </a:rPr>
              <a:t>Ese país ahora forma parte de la UE.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 </a:t>
            </a:r>
            <a:endParaRPr lang="pt-BR" dirty="0"/>
          </a:p>
        </p:txBody>
      </p:sp>
      <p:grpSp>
        <p:nvGrpSpPr>
          <p:cNvPr id="26627" name="Grupo 3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5" name="CaixaDeTexto 4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646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Singular/ Plural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s-ES" sz="2400" dirty="0">
                <a:latin typeface="+mj-lt"/>
              </a:rPr>
              <a:t>Este hotel no es nada confortable.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Estos hoteles no son nada confortables.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2"/>
              <a:defRPr/>
            </a:pPr>
            <a:r>
              <a:rPr lang="es-ES" sz="2400" dirty="0">
                <a:latin typeface="+mj-lt"/>
              </a:rPr>
              <a:t>Esos errores son frecuentes, pero fáciles de solucionar.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Ese error es frecuente, pero fácil de solucionar.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3"/>
              <a:defRPr/>
            </a:pPr>
            <a:r>
              <a:rPr lang="es-ES" sz="2400" dirty="0">
                <a:latin typeface="+mj-lt"/>
              </a:rPr>
              <a:t>Aquellos peces son comunes en Japón.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Aquel pez es común en Japón.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4"/>
              <a:defRPr/>
            </a:pPr>
            <a:r>
              <a:rPr lang="es-ES" sz="2400" dirty="0">
                <a:latin typeface="+mj-lt"/>
              </a:rPr>
              <a:t>Ni ese libro ni aquel otro están disponibles.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Ni esos libros ni aquellos otros están disponibles.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5"/>
              <a:defRPr/>
            </a:pPr>
            <a:r>
              <a:rPr lang="es-ES" sz="2400" dirty="0">
                <a:latin typeface="+mj-lt"/>
              </a:rPr>
              <a:t>Ese país ahora forma parte de la UE.</a:t>
            </a:r>
          </a:p>
          <a:p>
            <a:pPr marL="457200" indent="-457200">
              <a:defRPr/>
            </a:pPr>
            <a:r>
              <a:rPr lang="es-ES" dirty="0">
                <a:latin typeface="+mj-lt"/>
              </a:rPr>
              <a:t> </a:t>
            </a:r>
            <a:endParaRPr lang="pt-BR" dirty="0"/>
          </a:p>
        </p:txBody>
      </p:sp>
      <p:grpSp>
        <p:nvGrpSpPr>
          <p:cNvPr id="27651" name="Grupo 3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5" name="CaixaDeTexto 4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Subtítulo"/>
          <p:cNvSpPr>
            <a:spLocks noGrp="1"/>
          </p:cNvSpPr>
          <p:nvPr>
            <p:ph type="subTitle" idx="1"/>
          </p:nvPr>
        </p:nvSpPr>
        <p:spPr>
          <a:xfrm>
            <a:off x="684213" y="260350"/>
            <a:ext cx="7715250" cy="5572125"/>
          </a:xfrm>
        </p:spPr>
        <p:txBody>
          <a:bodyPr/>
          <a:lstStyle/>
          <a:p>
            <a:pPr eaLnBrk="1" hangingPunct="1"/>
            <a:r>
              <a:rPr lang="es-ES" b="1">
                <a:solidFill>
                  <a:srgbClr val="C00000"/>
                </a:solidFill>
                <a:latin typeface="Trebuchet MS" pitchFamily="34" charset="0"/>
              </a:rPr>
              <a:t>Este/ esta/ estos/ estas / esto</a:t>
            </a:r>
          </a:p>
          <a:p>
            <a:pPr eaLnBrk="1" hangingPunct="1"/>
            <a:endParaRPr lang="es-ES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r>
              <a:rPr lang="es-ES" sz="2700">
                <a:solidFill>
                  <a:schemeClr val="tx1"/>
                </a:solidFill>
                <a:latin typeface="Trebuchet MS" pitchFamily="34" charset="0"/>
              </a:rPr>
              <a:t>Para objetos, personas, lugares, etc.:</a:t>
            </a:r>
          </a:p>
          <a:p>
            <a:pPr eaLnBrk="1" hangingPunct="1"/>
            <a:r>
              <a:rPr lang="es-ES" sz="2700" b="1">
                <a:solidFill>
                  <a:schemeClr val="tx1"/>
                </a:solidFill>
                <a:latin typeface="Trebuchet MS" pitchFamily="34" charset="0"/>
              </a:rPr>
              <a:t>cerca del hablante</a:t>
            </a:r>
            <a:r>
              <a:rPr lang="es-ES" sz="2700">
                <a:solidFill>
                  <a:schemeClr val="tx1"/>
                </a:solidFill>
                <a:latin typeface="Trebuchet MS" pitchFamily="34" charset="0"/>
              </a:rPr>
              <a:t> o relacionados con él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42988" y="5373688"/>
            <a:ext cx="6985000" cy="1079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4100" name="Imagem 6"/>
          <p:cNvPicPr>
            <a:picLocks noChangeAspect="1" noChangeArrowheads="1"/>
          </p:cNvPicPr>
          <p:nvPr/>
        </p:nvPicPr>
        <p:blipFill>
          <a:blip r:embed="rId2" cstate="print"/>
          <a:srcRect l="1260" t="4028" r="67329" b="7205"/>
          <a:stretch>
            <a:fillRect/>
          </a:stretch>
        </p:blipFill>
        <p:spPr bwMode="auto">
          <a:xfrm>
            <a:off x="1187450" y="1125538"/>
            <a:ext cx="3744913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 explicativo retangular com cantos arredondados 10"/>
          <p:cNvSpPr/>
          <p:nvPr/>
        </p:nvSpPr>
        <p:spPr>
          <a:xfrm>
            <a:off x="5940425" y="1700213"/>
            <a:ext cx="2232025" cy="1728787"/>
          </a:xfrm>
          <a:prstGeom prst="wedgeRoundRectCallout">
            <a:avLst>
              <a:gd name="adj1" fmla="val -172958"/>
              <a:gd name="adj2" fmla="val 44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 b="1" dirty="0"/>
              <a:t>Este libro es de la biblioteca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655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Singular/ Plural</a:t>
            </a:r>
          </a:p>
          <a:p>
            <a:pPr marL="457200" indent="-457200">
              <a:buFontTx/>
              <a:buAutoNum type="alphaLcParenR"/>
              <a:defRPr/>
            </a:pPr>
            <a:r>
              <a:rPr lang="es-ES" sz="2400" dirty="0">
                <a:latin typeface="+mj-lt"/>
              </a:rPr>
              <a:t>Este hotel no es nada confortable.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Estos hoteles no son nada confortables.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2"/>
              <a:defRPr/>
            </a:pPr>
            <a:r>
              <a:rPr lang="es-ES" sz="2400" dirty="0">
                <a:latin typeface="+mj-lt"/>
              </a:rPr>
              <a:t>Esos errores son frecuentes, pero fáciles de solucionar.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Ese error es frecuente, pero fácil de solucionar.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3"/>
              <a:defRPr/>
            </a:pPr>
            <a:r>
              <a:rPr lang="es-ES" sz="2400" dirty="0">
                <a:latin typeface="+mj-lt"/>
              </a:rPr>
              <a:t>Aquellos peces son comunes en Japón.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Aquel pez es común en Japón.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4"/>
              <a:defRPr/>
            </a:pPr>
            <a:r>
              <a:rPr lang="es-ES" sz="2400" dirty="0">
                <a:latin typeface="+mj-lt"/>
              </a:rPr>
              <a:t>Ni ese libro ni aquel otro están disponibles.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Ni esos libros ni aquellos otros están disponibles.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buFontTx/>
              <a:buAutoNum type="alphaLcParenR" startAt="5"/>
              <a:defRPr/>
            </a:pPr>
            <a:r>
              <a:rPr lang="es-ES" sz="2400" dirty="0">
                <a:latin typeface="+mj-lt"/>
              </a:rPr>
              <a:t>Ese país ahora forma parte de la UE.</a:t>
            </a: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	</a:t>
            </a:r>
            <a:r>
              <a:rPr lang="es-ES" sz="2400" i="1" dirty="0">
                <a:solidFill>
                  <a:srgbClr val="C00000"/>
                </a:solidFill>
                <a:latin typeface="+mj-lt"/>
              </a:rPr>
              <a:t>Esos países ahora forman parte de la UE.</a:t>
            </a:r>
            <a:r>
              <a:rPr lang="es-ES" i="1" dirty="0">
                <a:solidFill>
                  <a:srgbClr val="C00000"/>
                </a:solidFill>
                <a:latin typeface="+mj-lt"/>
              </a:rPr>
              <a:t> </a:t>
            </a:r>
            <a:endParaRPr lang="pt-BR" i="1" dirty="0">
              <a:solidFill>
                <a:srgbClr val="C00000"/>
              </a:solidFill>
            </a:endParaRPr>
          </a:p>
        </p:txBody>
      </p:sp>
      <p:grpSp>
        <p:nvGrpSpPr>
          <p:cNvPr id="28675" name="Grupo 3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5" name="CaixaDeTexto 4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Opción correcta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I. </a:t>
            </a:r>
            <a:r>
              <a:rPr lang="es-ES" sz="2400" u="sng" dirty="0"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tienda solo vende productos orgánicos.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tienda donde estamos.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tienda que está al otro lado de la calle.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II. Terminé mi carrera </a:t>
            </a:r>
            <a:r>
              <a:rPr lang="es-ES" sz="2400" u="sng" dirty="0">
                <a:latin typeface="+mj-lt"/>
              </a:rPr>
              <a:t>ese</a:t>
            </a:r>
            <a:r>
              <a:rPr lang="es-ES" sz="2400" dirty="0">
                <a:latin typeface="+mj-lt"/>
              </a:rPr>
              <a:t> año.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Hace algún tiempo que me gradué.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Acabo de graduarme.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III. </a:t>
            </a:r>
            <a:r>
              <a:rPr lang="es-ES" sz="2400" u="sng" dirty="0">
                <a:latin typeface="+mj-lt"/>
              </a:rPr>
              <a:t>Esa</a:t>
            </a:r>
            <a:r>
              <a:rPr lang="es-ES" sz="2400" dirty="0">
                <a:latin typeface="+mj-lt"/>
              </a:rPr>
              <a:t> ciudad tiene muchos puntos turísticos.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donde vivimos.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que estás visitando.</a:t>
            </a:r>
            <a:endParaRPr lang="pt-BR" i="1" dirty="0"/>
          </a:p>
        </p:txBody>
      </p:sp>
      <p:grpSp>
        <p:nvGrpSpPr>
          <p:cNvPr id="29699" name="Grupo 4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3" name="CaixaDeTexto 2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Opción correcta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I. </a:t>
            </a:r>
            <a:r>
              <a:rPr lang="es-ES" sz="2400" u="sng" dirty="0"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tienda solo vende productos orgánicos.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u="sng" dirty="0">
                <a:solidFill>
                  <a:srgbClr val="C00000"/>
                </a:solidFill>
                <a:latin typeface="+mj-lt"/>
              </a:rPr>
              <a:t>Es la tienda donde estamos.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tienda que está al otro lado de la calle.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II. Terminé mi carrera </a:t>
            </a:r>
            <a:r>
              <a:rPr lang="es-ES" sz="2400" u="sng" dirty="0">
                <a:latin typeface="+mj-lt"/>
              </a:rPr>
              <a:t>ese</a:t>
            </a:r>
            <a:r>
              <a:rPr lang="es-ES" sz="2400" dirty="0">
                <a:latin typeface="+mj-lt"/>
              </a:rPr>
              <a:t> año.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Hace algún tiempo que me gradué.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Acabo de graduarme.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III. </a:t>
            </a:r>
            <a:r>
              <a:rPr lang="es-ES" sz="2400" u="sng" dirty="0">
                <a:latin typeface="+mj-lt"/>
              </a:rPr>
              <a:t>Esa</a:t>
            </a:r>
            <a:r>
              <a:rPr lang="es-ES" sz="2400" dirty="0">
                <a:latin typeface="+mj-lt"/>
              </a:rPr>
              <a:t> ciudad tiene muchos puntos turísticos.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donde vivimos.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que estás visitando.</a:t>
            </a:r>
            <a:endParaRPr lang="pt-BR" i="1" dirty="0"/>
          </a:p>
        </p:txBody>
      </p:sp>
      <p:grpSp>
        <p:nvGrpSpPr>
          <p:cNvPr id="30723" name="Grupo 4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3" name="CaixaDeTexto 2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Opción correcta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I. </a:t>
            </a:r>
            <a:r>
              <a:rPr lang="es-ES" sz="2400" u="sng" dirty="0"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tienda solo vende productos orgánicos.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u="sng" dirty="0">
                <a:solidFill>
                  <a:srgbClr val="C00000"/>
                </a:solidFill>
                <a:latin typeface="+mj-lt"/>
              </a:rPr>
              <a:t>Es la tienda donde estamos.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tienda que está al otro lado de la calle.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II. Terminé mi carrera </a:t>
            </a:r>
            <a:r>
              <a:rPr lang="es-ES" sz="2400" u="sng" dirty="0">
                <a:latin typeface="+mj-lt"/>
              </a:rPr>
              <a:t>ese</a:t>
            </a:r>
            <a:r>
              <a:rPr lang="es-ES" sz="2400" dirty="0">
                <a:latin typeface="+mj-lt"/>
              </a:rPr>
              <a:t> año.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u="sng" dirty="0">
                <a:solidFill>
                  <a:srgbClr val="C00000"/>
                </a:solidFill>
                <a:latin typeface="+mj-lt"/>
              </a:rPr>
              <a:t>Hace algún tiempo que me gradué.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Acabo de graduarme.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III. </a:t>
            </a:r>
            <a:r>
              <a:rPr lang="es-ES" sz="2400" u="sng" dirty="0">
                <a:latin typeface="+mj-lt"/>
              </a:rPr>
              <a:t>Esa</a:t>
            </a:r>
            <a:r>
              <a:rPr lang="es-ES" sz="2400" dirty="0">
                <a:latin typeface="+mj-lt"/>
              </a:rPr>
              <a:t> ciudad tiene muchos puntos turísticos.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donde vivimos.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que estás visitando.</a:t>
            </a:r>
            <a:endParaRPr lang="pt-BR" i="1" dirty="0"/>
          </a:p>
        </p:txBody>
      </p:sp>
      <p:grpSp>
        <p:nvGrpSpPr>
          <p:cNvPr id="31747" name="Grupo 4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3" name="CaixaDeTexto 2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4213" y="115888"/>
            <a:ext cx="793115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3600" b="1" dirty="0">
                <a:solidFill>
                  <a:srgbClr val="C00000"/>
                </a:solidFill>
                <a:latin typeface="+mj-lt"/>
              </a:rPr>
              <a:t>Los demostrativos: práctica </a:t>
            </a:r>
          </a:p>
          <a:p>
            <a:pPr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Arial"/>
                <a:cs typeface="Arial"/>
              </a:rPr>
              <a:t>►</a:t>
            </a:r>
            <a:r>
              <a:rPr lang="es-ES" sz="2400" dirty="0">
                <a:latin typeface="+mj-lt"/>
              </a:rPr>
              <a:t>Opción correcta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I. </a:t>
            </a:r>
            <a:r>
              <a:rPr lang="es-ES" sz="2400" u="sng" dirty="0">
                <a:latin typeface="+mj-lt"/>
              </a:rPr>
              <a:t>Esta</a:t>
            </a:r>
            <a:r>
              <a:rPr lang="es-ES" sz="2400" dirty="0">
                <a:latin typeface="+mj-lt"/>
              </a:rPr>
              <a:t> tienda solo vende productos orgánicos.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u="sng" dirty="0">
                <a:solidFill>
                  <a:srgbClr val="C00000"/>
                </a:solidFill>
                <a:latin typeface="+mj-lt"/>
              </a:rPr>
              <a:t>Es la tienda donde estamos.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tienda que está al otro lado de la calle.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II. Terminé mi carrera </a:t>
            </a:r>
            <a:r>
              <a:rPr lang="es-ES" sz="2400" u="sng" dirty="0">
                <a:latin typeface="+mj-lt"/>
              </a:rPr>
              <a:t>ese</a:t>
            </a:r>
            <a:r>
              <a:rPr lang="es-ES" sz="2400" dirty="0">
                <a:latin typeface="+mj-lt"/>
              </a:rPr>
              <a:t> año.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u="sng" dirty="0">
                <a:solidFill>
                  <a:srgbClr val="C00000"/>
                </a:solidFill>
                <a:latin typeface="+mj-lt"/>
              </a:rPr>
              <a:t>Hace algún tiempo que me gradué.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Acabo de graduarme.</a:t>
            </a:r>
          </a:p>
          <a:p>
            <a:pPr marL="457200" indent="-457200">
              <a:defRPr/>
            </a:pPr>
            <a:endParaRPr lang="es-ES" sz="2400" dirty="0">
              <a:latin typeface="+mj-lt"/>
            </a:endParaRPr>
          </a:p>
          <a:p>
            <a:pPr marL="457200" indent="-457200">
              <a:defRPr/>
            </a:pPr>
            <a:r>
              <a:rPr lang="es-ES" sz="2400" dirty="0">
                <a:latin typeface="+mj-lt"/>
              </a:rPr>
              <a:t>III. </a:t>
            </a:r>
            <a:r>
              <a:rPr lang="es-ES" sz="2400" u="sng" dirty="0">
                <a:latin typeface="+mj-lt"/>
              </a:rPr>
              <a:t>Esa</a:t>
            </a:r>
            <a:r>
              <a:rPr lang="es-ES" sz="2400" dirty="0">
                <a:latin typeface="+mj-lt"/>
              </a:rPr>
              <a:t> ciudad tiene muchos puntos turísticos.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dirty="0">
                <a:latin typeface="+mj-lt"/>
              </a:rPr>
              <a:t>Es la ciudad donde vivimos.</a:t>
            </a:r>
          </a:p>
          <a:p>
            <a:pPr marL="457200" indent="-457200">
              <a:buFontTx/>
              <a:buChar char="-"/>
              <a:defRPr/>
            </a:pPr>
            <a:r>
              <a:rPr lang="es-ES" sz="2400" i="1" u="sng" dirty="0">
                <a:solidFill>
                  <a:srgbClr val="C00000"/>
                </a:solidFill>
                <a:latin typeface="+mj-lt"/>
              </a:rPr>
              <a:t>Es la ciudad que estás visitando.</a:t>
            </a:r>
            <a:endParaRPr lang="pt-BR" i="1" u="sng" dirty="0">
              <a:solidFill>
                <a:srgbClr val="C00000"/>
              </a:solidFill>
            </a:endParaRPr>
          </a:p>
        </p:txBody>
      </p:sp>
      <p:grpSp>
        <p:nvGrpSpPr>
          <p:cNvPr id="32771" name="Grupo 4"/>
          <p:cNvGrpSpPr>
            <a:grpSpLocks/>
          </p:cNvGrpSpPr>
          <p:nvPr/>
        </p:nvGrpSpPr>
        <p:grpSpPr bwMode="auto">
          <a:xfrm>
            <a:off x="7380288" y="0"/>
            <a:ext cx="1763712" cy="769938"/>
            <a:chOff x="7380312" y="0"/>
            <a:chExt cx="1763688" cy="769938"/>
          </a:xfrm>
        </p:grpSpPr>
        <p:sp>
          <p:nvSpPr>
            <p:cNvPr id="3" name="CaixaDeTexto 2"/>
            <p:cNvSpPr txBox="1"/>
            <p:nvPr/>
          </p:nvSpPr>
          <p:spPr>
            <a:xfrm>
              <a:off x="7380312" y="0"/>
              <a:ext cx="1295382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1.28</a:t>
              </a:r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8712206" y="0"/>
              <a:ext cx="431794" cy="7699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pt-BR" sz="4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Subtítulo"/>
          <p:cNvSpPr>
            <a:spLocks noGrp="1"/>
          </p:cNvSpPr>
          <p:nvPr>
            <p:ph type="subTitle" idx="1"/>
          </p:nvPr>
        </p:nvSpPr>
        <p:spPr>
          <a:xfrm>
            <a:off x="395536" y="434086"/>
            <a:ext cx="8280920" cy="5572125"/>
          </a:xfrm>
        </p:spPr>
        <p:txBody>
          <a:bodyPr/>
          <a:lstStyle/>
          <a:p>
            <a:pPr eaLnBrk="1" hangingPunct="1"/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Este/ esta/ estos/ estas / esto</a:t>
            </a:r>
          </a:p>
          <a:p>
            <a:pPr eaLnBrk="1" hangingPunct="1"/>
            <a:endParaRPr lang="es-ES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Este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móvil me costó caro.      </a:t>
            </a:r>
            <a:endParaRPr lang="es-ES" sz="2400" dirty="0">
              <a:solidFill>
                <a:srgbClr val="C00000"/>
              </a:solidFill>
              <a:latin typeface="Trebuchet MS" pitchFamily="34" charset="0"/>
            </a:endParaRP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Esta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chica de la foto es mi hermana.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Estas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calles son peatonales.</a:t>
            </a:r>
          </a:p>
          <a:p>
            <a:pPr algn="l" eaLnBrk="1" hangingPunct="1"/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            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Este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es el móvil que me costó caro.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Esta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es mi hermana.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Estas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son las calles peatonales.</a:t>
            </a:r>
          </a:p>
          <a:p>
            <a:pPr algn="l" eaLnBrk="1" hangingPunct="1"/>
            <a:endParaRPr lang="es-ES" sz="240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Esto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es mi universidad. / ¿Qué significa </a:t>
            </a:r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esto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?</a:t>
            </a:r>
          </a:p>
          <a:p>
            <a:pPr eaLnBrk="1" hangingPunct="1"/>
            <a:endParaRPr lang="es-ES" sz="2400" dirty="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Para objetos, personas, lugares, etc.:</a:t>
            </a:r>
          </a:p>
          <a:p>
            <a:pPr eaLnBrk="1" hangingPunct="1"/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cerca del hablante o relacionadas con él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42988" y="5832475"/>
            <a:ext cx="6985000" cy="9019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Subtítulo"/>
          <p:cNvSpPr>
            <a:spLocks noGrp="1"/>
          </p:cNvSpPr>
          <p:nvPr>
            <p:ph type="subTitle" idx="1"/>
          </p:nvPr>
        </p:nvSpPr>
        <p:spPr>
          <a:xfrm>
            <a:off x="395536" y="434086"/>
            <a:ext cx="8280920" cy="5572125"/>
          </a:xfrm>
        </p:spPr>
        <p:txBody>
          <a:bodyPr/>
          <a:lstStyle/>
          <a:p>
            <a:pPr eaLnBrk="1" hangingPunct="1"/>
            <a:r>
              <a:rPr lang="es-ES" b="1" dirty="0">
                <a:solidFill>
                  <a:srgbClr val="C00000"/>
                </a:solidFill>
                <a:latin typeface="Trebuchet MS" pitchFamily="34" charset="0"/>
              </a:rPr>
              <a:t>Este/ esta/ estos/ estas / esto</a:t>
            </a:r>
          </a:p>
          <a:p>
            <a:pPr eaLnBrk="1" hangingPunct="1"/>
            <a:endParaRPr lang="es-ES" sz="2400" dirty="0">
              <a:solidFill>
                <a:schemeClr val="tx1"/>
              </a:solidFill>
              <a:latin typeface="Comic Sans MS" pitchFamily="66" charset="0"/>
            </a:endParaRP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Este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móvil me costó caro.      </a:t>
            </a:r>
            <a:endParaRPr lang="es-ES" sz="2400" dirty="0">
              <a:solidFill>
                <a:srgbClr val="C00000"/>
              </a:solidFill>
              <a:latin typeface="Trebuchet MS" pitchFamily="34" charset="0"/>
            </a:endParaRP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Esta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chica de la foto es mi hermana.       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adjetivo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Estas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calles son peatonales.</a:t>
            </a:r>
          </a:p>
          <a:p>
            <a:pPr algn="l" eaLnBrk="1" hangingPunct="1"/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             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Este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es el móvil que me costó caro.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Esta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es mi hermana.</a:t>
            </a: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Estas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son las calles peatonales.                   </a:t>
            </a:r>
            <a:r>
              <a:rPr lang="es-ES" sz="2400" dirty="0">
                <a:solidFill>
                  <a:srgbClr val="C00000"/>
                </a:solidFill>
                <a:latin typeface="Trebuchet MS" pitchFamily="34" charset="0"/>
              </a:rPr>
              <a:t>pronombre</a:t>
            </a:r>
          </a:p>
          <a:p>
            <a:pPr algn="l" eaLnBrk="1" hangingPunct="1"/>
            <a:endParaRPr lang="es-ES" sz="2400" dirty="0">
              <a:solidFill>
                <a:schemeClr val="tx1"/>
              </a:solidFill>
              <a:latin typeface="Trebuchet MS" pitchFamily="34" charset="0"/>
            </a:endParaRPr>
          </a:p>
          <a:p>
            <a:pPr algn="l" eaLnBrk="1" hangingPunct="1"/>
            <a:r>
              <a:rPr lang="es-ES" sz="2400" u="sng" dirty="0">
                <a:solidFill>
                  <a:schemeClr val="tx1"/>
                </a:solidFill>
                <a:highlight>
                  <a:srgbClr val="00FFFF"/>
                </a:highlight>
                <a:latin typeface="Trebuchet MS" pitchFamily="34" charset="0"/>
              </a:rPr>
              <a:t>Esto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 es mi universidad. / ¿Qué es </a:t>
            </a:r>
            <a:r>
              <a:rPr lang="es-ES" sz="2400" u="sng" dirty="0">
                <a:solidFill>
                  <a:schemeClr val="tx1"/>
                </a:solidFill>
                <a:latin typeface="Trebuchet MS" pitchFamily="34" charset="0"/>
              </a:rPr>
              <a:t>esto</a:t>
            </a:r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?</a:t>
            </a:r>
          </a:p>
          <a:p>
            <a:pPr eaLnBrk="1" hangingPunct="1"/>
            <a:endParaRPr lang="es-ES" sz="2400" dirty="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Para objetos, personas, lugares, etc.:</a:t>
            </a:r>
          </a:p>
          <a:p>
            <a:pPr eaLnBrk="1" hangingPunct="1"/>
            <a:r>
              <a:rPr lang="es-ES" sz="2400" dirty="0">
                <a:solidFill>
                  <a:schemeClr val="tx1"/>
                </a:solidFill>
                <a:latin typeface="Trebuchet MS" pitchFamily="34" charset="0"/>
              </a:rPr>
              <a:t>cerca del hablante o relacionadas con él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42988" y="5832475"/>
            <a:ext cx="6985000" cy="9019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Chave Direita 1">
            <a:extLst>
              <a:ext uri="{FF2B5EF4-FFF2-40B4-BE49-F238E27FC236}">
                <a16:creationId xmlns:a16="http://schemas.microsoft.com/office/drawing/2014/main" id="{031820F5-4444-4025-934B-CEEBF7FE7798}"/>
              </a:ext>
            </a:extLst>
          </p:cNvPr>
          <p:cNvSpPr/>
          <p:nvPr/>
        </p:nvSpPr>
        <p:spPr>
          <a:xfrm>
            <a:off x="5508104" y="1484784"/>
            <a:ext cx="504056" cy="1224136"/>
          </a:xfrm>
          <a:prstGeom prst="righ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have Direita 4">
            <a:extLst>
              <a:ext uri="{FF2B5EF4-FFF2-40B4-BE49-F238E27FC236}">
                <a16:creationId xmlns:a16="http://schemas.microsoft.com/office/drawing/2014/main" id="{30D1A646-5D43-401D-BE41-A73868AC194C}"/>
              </a:ext>
            </a:extLst>
          </p:cNvPr>
          <p:cNvSpPr/>
          <p:nvPr/>
        </p:nvSpPr>
        <p:spPr>
          <a:xfrm>
            <a:off x="5652120" y="3212976"/>
            <a:ext cx="734920" cy="2232248"/>
          </a:xfrm>
          <a:prstGeom prst="rightBrac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633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27088" y="3933825"/>
          <a:ext cx="7429500" cy="27562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8766"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2º</a:t>
                      </a:r>
                      <a:r>
                        <a:rPr lang="es-ES" sz="2800" baseline="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 grupo</a:t>
                      </a:r>
                      <a:endParaRPr lang="es-ES" sz="2800" noProof="0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MASC.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FEM.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NEUTRO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766">
                <a:tc>
                  <a:txBody>
                    <a:bodyPr/>
                    <a:lstStyle/>
                    <a:p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singular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ese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esa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eso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766">
                <a:tc>
                  <a:txBody>
                    <a:bodyPr/>
                    <a:lstStyle/>
                    <a:p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plural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esos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esas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2400" noProof="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67" name="CaixaDeTexto 2"/>
          <p:cNvSpPr txBox="1">
            <a:spLocks noChangeArrowheads="1"/>
          </p:cNvSpPr>
          <p:nvPr/>
        </p:nvSpPr>
        <p:spPr bwMode="auto">
          <a:xfrm>
            <a:off x="1835150" y="0"/>
            <a:ext cx="5133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800">
                <a:solidFill>
                  <a:srgbClr val="C00000"/>
                </a:solidFill>
                <a:latin typeface="Trebuchet MS" pitchFamily="34" charset="0"/>
              </a:rPr>
              <a:t>Los demostrativos</a:t>
            </a:r>
          </a:p>
        </p:txBody>
      </p:sp>
      <p:sp>
        <p:nvSpPr>
          <p:cNvPr id="6168" name="CaixaDeTexto 3"/>
          <p:cNvSpPr txBox="1">
            <a:spLocks noChangeArrowheads="1"/>
          </p:cNvSpPr>
          <p:nvPr/>
        </p:nvSpPr>
        <p:spPr bwMode="auto">
          <a:xfrm>
            <a:off x="503238" y="908050"/>
            <a:ext cx="8137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>
                <a:latin typeface="Trebuchet MS" pitchFamily="34" charset="0"/>
              </a:rPr>
              <a:t>Personas, objetos y lugares cerca del interlocutor</a:t>
            </a:r>
          </a:p>
        </p:txBody>
      </p:sp>
      <p:grpSp>
        <p:nvGrpSpPr>
          <p:cNvPr id="6169" name="Grupo 10"/>
          <p:cNvGrpSpPr>
            <a:grpSpLocks/>
          </p:cNvGrpSpPr>
          <p:nvPr/>
        </p:nvGrpSpPr>
        <p:grpSpPr bwMode="auto">
          <a:xfrm>
            <a:off x="1835150" y="1628775"/>
            <a:ext cx="6265863" cy="2160588"/>
            <a:chOff x="1835150" y="1628775"/>
            <a:chExt cx="6265863" cy="2160588"/>
          </a:xfrm>
        </p:grpSpPr>
        <p:pic>
          <p:nvPicPr>
            <p:cNvPr id="6170" name="Picture 28" descr="http://t3.gstatic.com/images?q=tbn:ANd9GcQxI1g7HaugDzzJvphUsxiqx7FMjnaqngsLnqHQBwnqY0-651i6&amp;t=1"/>
            <p:cNvPicPr>
              <a:picLocks noChangeAspect="1" noChangeArrowheads="1"/>
            </p:cNvPicPr>
            <p:nvPr/>
          </p:nvPicPr>
          <p:blipFill>
            <a:blip r:embed="rId2" cstate="print"/>
            <a:srcRect l="36580" t="22221" r="38052" b="25926"/>
            <a:stretch>
              <a:fillRect/>
            </a:stretch>
          </p:blipFill>
          <p:spPr bwMode="auto">
            <a:xfrm>
              <a:off x="2051050" y="1700213"/>
              <a:ext cx="865188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1" name="CaixaDeTexto 6"/>
            <p:cNvSpPr txBox="1">
              <a:spLocks noChangeArrowheads="1"/>
            </p:cNvSpPr>
            <p:nvPr/>
          </p:nvSpPr>
          <p:spPr bwMode="auto">
            <a:xfrm>
              <a:off x="1835150" y="3284538"/>
              <a:ext cx="122396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latin typeface="Trebuchet MS" pitchFamily="34" charset="0"/>
                </a:rPr>
                <a:t>hablante</a:t>
              </a:r>
            </a:p>
          </p:txBody>
        </p:sp>
        <p:pic>
          <p:nvPicPr>
            <p:cNvPr id="6172" name="Picture 28" descr="http://t3.gstatic.com/images?q=tbn:ANd9GcQxI1g7HaugDzzJvphUsxiqx7FMjnaqngsLnqHQBwnqY0-651i6&amp;t=1"/>
            <p:cNvPicPr>
              <a:picLocks noChangeAspect="1" noChangeArrowheads="1"/>
            </p:cNvPicPr>
            <p:nvPr/>
          </p:nvPicPr>
          <p:blipFill>
            <a:blip r:embed="rId2" cstate="print"/>
            <a:srcRect l="36580" t="22221" r="38052" b="25926"/>
            <a:stretch>
              <a:fillRect/>
            </a:stretch>
          </p:blipFill>
          <p:spPr bwMode="auto">
            <a:xfrm>
              <a:off x="5580063" y="1773238"/>
              <a:ext cx="863600" cy="151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3" name="CaixaDeTexto 8"/>
            <p:cNvSpPr txBox="1">
              <a:spLocks noChangeArrowheads="1"/>
            </p:cNvSpPr>
            <p:nvPr/>
          </p:nvSpPr>
          <p:spPr bwMode="auto">
            <a:xfrm>
              <a:off x="5219700" y="3284538"/>
              <a:ext cx="1584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latin typeface="Trebuchet MS" pitchFamily="34" charset="0"/>
                </a:rPr>
                <a:t>interlocutor</a:t>
              </a:r>
            </a:p>
          </p:txBody>
        </p:sp>
        <p:sp>
          <p:nvSpPr>
            <p:cNvPr id="10" name="Elipse 9"/>
            <p:cNvSpPr/>
            <p:nvPr/>
          </p:nvSpPr>
          <p:spPr>
            <a:xfrm>
              <a:off x="4500563" y="1628775"/>
              <a:ext cx="3600450" cy="2160588"/>
            </a:xfrm>
            <a:prstGeom prst="ellipse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6175" name="CaixaDeTexto 10"/>
            <p:cNvSpPr txBox="1">
              <a:spLocks noChangeArrowheads="1"/>
            </p:cNvSpPr>
            <p:nvPr/>
          </p:nvSpPr>
          <p:spPr bwMode="auto">
            <a:xfrm>
              <a:off x="6372225" y="2708275"/>
              <a:ext cx="151288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solidFill>
                    <a:srgbClr val="C00000"/>
                  </a:solidFill>
                  <a:latin typeface="Trebuchet MS" pitchFamily="34" charset="0"/>
                </a:rPr>
                <a:t>lo señalado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Subtítulo"/>
          <p:cNvSpPr>
            <a:spLocks noGrp="1"/>
          </p:cNvSpPr>
          <p:nvPr>
            <p:ph type="subTitle" idx="1"/>
          </p:nvPr>
        </p:nvSpPr>
        <p:spPr>
          <a:xfrm>
            <a:off x="684213" y="260350"/>
            <a:ext cx="7715250" cy="5572125"/>
          </a:xfrm>
        </p:spPr>
        <p:txBody>
          <a:bodyPr/>
          <a:lstStyle/>
          <a:p>
            <a:pPr eaLnBrk="1" hangingPunct="1"/>
            <a:r>
              <a:rPr lang="es-ES" b="1">
                <a:solidFill>
                  <a:srgbClr val="C00000"/>
                </a:solidFill>
                <a:latin typeface="Trebuchet MS" pitchFamily="34" charset="0"/>
              </a:rPr>
              <a:t>Ese/ esa/ esos/ esas / eso</a:t>
            </a:r>
          </a:p>
          <a:p>
            <a:pPr eaLnBrk="1" hangingPunct="1"/>
            <a:endParaRPr lang="es-ES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r>
              <a:rPr lang="es-ES" sz="2700">
                <a:solidFill>
                  <a:schemeClr val="tx1"/>
                </a:solidFill>
                <a:latin typeface="Trebuchet MS" pitchFamily="34" charset="0"/>
              </a:rPr>
              <a:t>Para objetos, personas, lugares, etc.:</a:t>
            </a:r>
          </a:p>
          <a:p>
            <a:pPr eaLnBrk="1" hangingPunct="1"/>
            <a:r>
              <a:rPr lang="es-ES" sz="2700" b="1">
                <a:solidFill>
                  <a:schemeClr val="tx1"/>
                </a:solidFill>
                <a:latin typeface="Trebuchet MS" pitchFamily="34" charset="0"/>
              </a:rPr>
              <a:t>cerca del interlocutor</a:t>
            </a:r>
            <a:r>
              <a:rPr lang="es-ES" sz="2700">
                <a:solidFill>
                  <a:schemeClr val="tx1"/>
                </a:solidFill>
                <a:latin typeface="Trebuchet MS" pitchFamily="34" charset="0"/>
              </a:rPr>
              <a:t> o relacionados con él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42988" y="5373688"/>
            <a:ext cx="6985000" cy="1079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7172" name="Imagem 7"/>
          <p:cNvPicPr>
            <a:picLocks noChangeAspect="1" noChangeArrowheads="1"/>
          </p:cNvPicPr>
          <p:nvPr/>
        </p:nvPicPr>
        <p:blipFill>
          <a:blip r:embed="rId2" cstate="print"/>
          <a:srcRect l="34126" t="3571" r="33932" b="7143"/>
          <a:stretch>
            <a:fillRect/>
          </a:stretch>
        </p:blipFill>
        <p:spPr bwMode="auto">
          <a:xfrm>
            <a:off x="3851275" y="1268413"/>
            <a:ext cx="417671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 explicativo retangular com cantos arredondados 10"/>
          <p:cNvSpPr/>
          <p:nvPr/>
        </p:nvSpPr>
        <p:spPr>
          <a:xfrm>
            <a:off x="827088" y="2565400"/>
            <a:ext cx="2305050" cy="1727200"/>
          </a:xfrm>
          <a:prstGeom prst="wedgeRoundRectCallout">
            <a:avLst>
              <a:gd name="adj1" fmla="val 135212"/>
              <a:gd name="adj2" fmla="val -813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 b="1" dirty="0"/>
              <a:t>¿Cuánto te ha costado ese bolso?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827088" y="3933825"/>
          <a:ext cx="7429500" cy="27562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57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8766"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3</a:t>
                      </a:r>
                      <a:r>
                        <a:rPr lang="es-ES" sz="2800" baseline="3000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er</a:t>
                      </a:r>
                      <a:r>
                        <a:rPr lang="es-ES" sz="2800" baseline="0" noProof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 grupo</a:t>
                      </a:r>
                      <a:endParaRPr lang="es-ES" sz="2800" noProof="0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MASC.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FEM.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NEUTRO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8766">
                <a:tc>
                  <a:txBody>
                    <a:bodyPr/>
                    <a:lstStyle/>
                    <a:p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singular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aquel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aquella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aquello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8766">
                <a:tc>
                  <a:txBody>
                    <a:bodyPr/>
                    <a:lstStyle/>
                    <a:p>
                      <a:r>
                        <a:rPr lang="es-ES" sz="2800" b="1" noProof="0" dirty="0">
                          <a:solidFill>
                            <a:srgbClr val="FF0000"/>
                          </a:solidFill>
                          <a:latin typeface="Trebuchet MS" pitchFamily="34" charset="0"/>
                        </a:rPr>
                        <a:t>plural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aquellos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b="1" noProof="0" dirty="0">
                          <a:latin typeface="Trebuchet MS" pitchFamily="34" charset="0"/>
                        </a:rPr>
                        <a:t>aquellas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 sz="2400" noProof="0" dirty="0">
                        <a:latin typeface="Comic Sans MS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39" name="CaixaDeTexto 2"/>
          <p:cNvSpPr txBox="1">
            <a:spLocks noChangeArrowheads="1"/>
          </p:cNvSpPr>
          <p:nvPr/>
        </p:nvSpPr>
        <p:spPr bwMode="auto">
          <a:xfrm>
            <a:off x="1835150" y="0"/>
            <a:ext cx="51339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4800">
                <a:solidFill>
                  <a:srgbClr val="C00000"/>
                </a:solidFill>
                <a:latin typeface="Trebuchet MS" pitchFamily="34" charset="0"/>
              </a:rPr>
              <a:t>Los demostrativos</a:t>
            </a:r>
          </a:p>
        </p:txBody>
      </p:sp>
      <p:grpSp>
        <p:nvGrpSpPr>
          <p:cNvPr id="9240" name="Grupo 10"/>
          <p:cNvGrpSpPr>
            <a:grpSpLocks/>
          </p:cNvGrpSpPr>
          <p:nvPr/>
        </p:nvGrpSpPr>
        <p:grpSpPr bwMode="auto">
          <a:xfrm>
            <a:off x="1331913" y="1628775"/>
            <a:ext cx="6769100" cy="2160588"/>
            <a:chOff x="1331913" y="1628775"/>
            <a:chExt cx="6769100" cy="2160588"/>
          </a:xfrm>
        </p:grpSpPr>
        <p:pic>
          <p:nvPicPr>
            <p:cNvPr id="9242" name="Picture 28" descr="http://t3.gstatic.com/images?q=tbn:ANd9GcQxI1g7HaugDzzJvphUsxiqx7FMjnaqngsLnqHQBwnqY0-651i6&amp;t=1"/>
            <p:cNvPicPr>
              <a:picLocks noChangeAspect="1" noChangeArrowheads="1"/>
            </p:cNvPicPr>
            <p:nvPr/>
          </p:nvPicPr>
          <p:blipFill>
            <a:blip r:embed="rId2" cstate="print"/>
            <a:srcRect l="36580" t="22221" r="38052" b="25926"/>
            <a:stretch>
              <a:fillRect/>
            </a:stretch>
          </p:blipFill>
          <p:spPr bwMode="auto">
            <a:xfrm>
              <a:off x="1476375" y="1700213"/>
              <a:ext cx="863600" cy="1512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3" name="CaixaDeTexto 6"/>
            <p:cNvSpPr txBox="1">
              <a:spLocks noChangeArrowheads="1"/>
            </p:cNvSpPr>
            <p:nvPr/>
          </p:nvSpPr>
          <p:spPr bwMode="auto">
            <a:xfrm>
              <a:off x="1331913" y="3284538"/>
              <a:ext cx="1223962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latin typeface="Trebuchet MS" pitchFamily="34" charset="0"/>
                </a:rPr>
                <a:t>hablante</a:t>
              </a:r>
            </a:p>
          </p:txBody>
        </p:sp>
        <p:pic>
          <p:nvPicPr>
            <p:cNvPr id="9244" name="Picture 28" descr="http://t3.gstatic.com/images?q=tbn:ANd9GcQxI1g7HaugDzzJvphUsxiqx7FMjnaqngsLnqHQBwnqY0-651i6&amp;t=1"/>
            <p:cNvPicPr>
              <a:picLocks noChangeAspect="1" noChangeArrowheads="1"/>
            </p:cNvPicPr>
            <p:nvPr/>
          </p:nvPicPr>
          <p:blipFill>
            <a:blip r:embed="rId2" cstate="print"/>
            <a:srcRect l="36580" t="22221" r="38052" b="25926"/>
            <a:stretch>
              <a:fillRect/>
            </a:stretch>
          </p:blipFill>
          <p:spPr bwMode="auto">
            <a:xfrm>
              <a:off x="2843213" y="1773238"/>
              <a:ext cx="865187" cy="1511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5" name="CaixaDeTexto 8"/>
            <p:cNvSpPr txBox="1">
              <a:spLocks noChangeArrowheads="1"/>
            </p:cNvSpPr>
            <p:nvPr/>
          </p:nvSpPr>
          <p:spPr bwMode="auto">
            <a:xfrm>
              <a:off x="2771775" y="3284538"/>
              <a:ext cx="158432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latin typeface="Trebuchet MS" pitchFamily="34" charset="0"/>
                </a:rPr>
                <a:t>interlocutor</a:t>
              </a:r>
            </a:p>
          </p:txBody>
        </p:sp>
        <p:sp>
          <p:nvSpPr>
            <p:cNvPr id="10" name="Elipse 9"/>
            <p:cNvSpPr/>
            <p:nvPr/>
          </p:nvSpPr>
          <p:spPr>
            <a:xfrm>
              <a:off x="4500563" y="1628775"/>
              <a:ext cx="3600450" cy="2160588"/>
            </a:xfrm>
            <a:prstGeom prst="ellipse">
              <a:avLst/>
            </a:prstGeom>
            <a:noFill/>
            <a:ln w="381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9247" name="CaixaDeTexto 10"/>
            <p:cNvSpPr txBox="1">
              <a:spLocks noChangeArrowheads="1"/>
            </p:cNvSpPr>
            <p:nvPr/>
          </p:nvSpPr>
          <p:spPr bwMode="auto">
            <a:xfrm>
              <a:off x="5580063" y="2565400"/>
              <a:ext cx="151288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2000" i="1">
                  <a:solidFill>
                    <a:srgbClr val="C00000"/>
                  </a:solidFill>
                  <a:latin typeface="Trebuchet MS" pitchFamily="34" charset="0"/>
                </a:rPr>
                <a:t>lo señalado</a:t>
              </a:r>
            </a:p>
          </p:txBody>
        </p:sp>
      </p:grpSp>
      <p:sp>
        <p:nvSpPr>
          <p:cNvPr id="9241" name="CaixaDeTexto 3"/>
          <p:cNvSpPr txBox="1">
            <a:spLocks noChangeArrowheads="1"/>
          </p:cNvSpPr>
          <p:nvPr/>
        </p:nvSpPr>
        <p:spPr bwMode="auto">
          <a:xfrm>
            <a:off x="395288" y="981075"/>
            <a:ext cx="82772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200">
                <a:latin typeface="Trebuchet MS" pitchFamily="34" charset="0"/>
              </a:rPr>
              <a:t>Personas, objetos y lugares lejos del hablante y del interlocutor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Subtítulo"/>
          <p:cNvSpPr>
            <a:spLocks noGrp="1"/>
          </p:cNvSpPr>
          <p:nvPr>
            <p:ph type="subTitle" idx="1"/>
          </p:nvPr>
        </p:nvSpPr>
        <p:spPr>
          <a:xfrm>
            <a:off x="684213" y="260350"/>
            <a:ext cx="7715250" cy="5572125"/>
          </a:xfrm>
        </p:spPr>
        <p:txBody>
          <a:bodyPr/>
          <a:lstStyle/>
          <a:p>
            <a:pPr eaLnBrk="1" hangingPunct="1"/>
            <a:r>
              <a:rPr lang="es-ES" sz="2900" b="1">
                <a:solidFill>
                  <a:srgbClr val="C00000"/>
                </a:solidFill>
                <a:latin typeface="Trebuchet MS" pitchFamily="34" charset="0"/>
              </a:rPr>
              <a:t>Aquel/ aquella/ aquellos/ aquellas / aquello</a:t>
            </a:r>
          </a:p>
          <a:p>
            <a:pPr eaLnBrk="1" hangingPunct="1"/>
            <a:endParaRPr lang="es-ES">
              <a:solidFill>
                <a:schemeClr val="tx1"/>
              </a:solidFill>
              <a:latin typeface="Comic Sans MS" pitchFamily="66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  <a:p>
            <a:pPr eaLnBrk="1" hangingPunct="1"/>
            <a:r>
              <a:rPr lang="es-ES" sz="2700">
                <a:solidFill>
                  <a:schemeClr val="tx1"/>
                </a:solidFill>
                <a:latin typeface="Trebuchet MS" pitchFamily="34" charset="0"/>
              </a:rPr>
              <a:t>Para objetos, personas, lugares, etc.:</a:t>
            </a:r>
          </a:p>
          <a:p>
            <a:pPr eaLnBrk="1" hangingPunct="1"/>
            <a:r>
              <a:rPr lang="es-ES" sz="2700" b="1">
                <a:solidFill>
                  <a:schemeClr val="tx1"/>
                </a:solidFill>
                <a:latin typeface="Trebuchet MS" pitchFamily="34" charset="0"/>
              </a:rPr>
              <a:t>lejos del hablante y del interlocutor</a:t>
            </a:r>
            <a:endParaRPr lang="es-ES" sz="270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042988" y="5373688"/>
            <a:ext cx="6985000" cy="10795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10244" name="Imagem 7"/>
          <p:cNvPicPr>
            <a:picLocks noChangeAspect="1" noChangeArrowheads="1"/>
          </p:cNvPicPr>
          <p:nvPr/>
        </p:nvPicPr>
        <p:blipFill>
          <a:blip r:embed="rId2" cstate="print"/>
          <a:srcRect l="67151" t="4881" r="937" b="6413"/>
          <a:stretch>
            <a:fillRect/>
          </a:stretch>
        </p:blipFill>
        <p:spPr bwMode="auto">
          <a:xfrm>
            <a:off x="1042988" y="1268413"/>
            <a:ext cx="3960812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 explicativo retangular com cantos arredondados 10"/>
          <p:cNvSpPr/>
          <p:nvPr/>
        </p:nvSpPr>
        <p:spPr>
          <a:xfrm>
            <a:off x="5940425" y="1412875"/>
            <a:ext cx="2447925" cy="1728788"/>
          </a:xfrm>
          <a:prstGeom prst="wedgeRoundRectCallout">
            <a:avLst>
              <a:gd name="adj1" fmla="val -203782"/>
              <a:gd name="adj2" fmla="val -275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3200" b="1" dirty="0"/>
              <a:t>Aquel árbol tiene más de 100 años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ci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2154</Words>
  <Application>Microsoft Office PowerPoint</Application>
  <PresentationFormat>Apresentação na tela (4:3)</PresentationFormat>
  <Paragraphs>464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Comic Sans MS</vt:lpstr>
      <vt:lpstr>Trebuchet MS</vt:lpstr>
      <vt:lpstr>Tema de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demostrativos</dc:title>
  <dc:creator>sala</dc:creator>
  <cp:lastModifiedBy>Benivaldo Araújo</cp:lastModifiedBy>
  <cp:revision>122</cp:revision>
  <dcterms:modified xsi:type="dcterms:W3CDTF">2019-02-13T11:20:23Z</dcterms:modified>
</cp:coreProperties>
</file>