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6858000" cx="12192000"/>
  <p:notesSz cx="6858000" cy="9144000"/>
  <p:embeddedFontLst>
    <p:embeddedFont>
      <p:font typeface="Constantia"/>
      <p:regular r:id="rId32"/>
      <p:bold r:id="rId33"/>
      <p:italic r:id="rId34"/>
      <p:boldItalic r:id="rId35"/>
    </p:embeddedFont>
    <p:embeddedFont>
      <p:font typeface="Gill Sans"/>
      <p:regular r:id="rId36"/>
      <p:bold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8" roundtripDataSignature="AMtx7mjXb2kkvaIivouKjFKRxueQDdWL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Constantia-bold.fntdata"/><Relationship Id="rId10" Type="http://schemas.openxmlformats.org/officeDocument/2006/relationships/slide" Target="slides/slide5.xml"/><Relationship Id="rId32" Type="http://schemas.openxmlformats.org/officeDocument/2006/relationships/font" Target="fonts/Constantia-regular.fntdata"/><Relationship Id="rId13" Type="http://schemas.openxmlformats.org/officeDocument/2006/relationships/slide" Target="slides/slide8.xml"/><Relationship Id="rId35" Type="http://schemas.openxmlformats.org/officeDocument/2006/relationships/font" Target="fonts/Constantia-boldItalic.fntdata"/><Relationship Id="rId12" Type="http://schemas.openxmlformats.org/officeDocument/2006/relationships/slide" Target="slides/slide7.xml"/><Relationship Id="rId34" Type="http://schemas.openxmlformats.org/officeDocument/2006/relationships/font" Target="fonts/Constantia-italic.fntdata"/><Relationship Id="rId15" Type="http://schemas.openxmlformats.org/officeDocument/2006/relationships/slide" Target="slides/slide10.xml"/><Relationship Id="rId37" Type="http://schemas.openxmlformats.org/officeDocument/2006/relationships/font" Target="fonts/GillSans-bold.fntdata"/><Relationship Id="rId14" Type="http://schemas.openxmlformats.org/officeDocument/2006/relationships/slide" Target="slides/slide9.xml"/><Relationship Id="rId36" Type="http://schemas.openxmlformats.org/officeDocument/2006/relationships/font" Target="fonts/GillSans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customschemas.google.com/relationships/presentationmetadata" Target="meta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26e5c1f0af_0_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26e5c1f0af_0_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126e5c1f0af_0_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26e5c1f0a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26e5c1f0a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126e5c1f0a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26e5c1f0af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26e5c1f0af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126e5c1f0af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6e5c1f0af_0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26e5c1f0af_0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126e5c1f0af_0_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26e5c1f0af_0_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26e5c1f0af_0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126e5c1f0af_0_1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6e5c1f0af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26e5c1f0af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126e5c1f0af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26e5c1f0af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26e5c1f0af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126e5c1f0af_0_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26e5c1f0af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126e5c1f0af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23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8000"/>
              <a:buFont typeface="Calibri"/>
              <a:buNone/>
              <a:defRPr sz="8000">
                <a:solidFill>
                  <a:srgbClr val="FEFEF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" type="subTitle"/>
          </p:nvPr>
        </p:nvSpPr>
        <p:spPr>
          <a:xfrm>
            <a:off x="1100051" y="4645152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EFEFE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cxnSp>
        <p:nvCxnSpPr>
          <p:cNvPr id="21" name="Google Shape;21;p23"/>
          <p:cNvCxnSpPr/>
          <p:nvPr/>
        </p:nvCxnSpPr>
        <p:spPr>
          <a:xfrm>
            <a:off x="1207658" y="4474741"/>
            <a:ext cx="9875520" cy="0"/>
          </a:xfrm>
          <a:prstGeom prst="straightConnector1">
            <a:avLst/>
          </a:prstGeom>
          <a:noFill/>
          <a:ln cap="flat" cmpd="sng" w="12700">
            <a:solidFill>
              <a:srgbClr val="FEFEF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23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1"/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31"/>
          <p:cNvSpPr txBox="1"/>
          <p:nvPr>
            <p:ph type="title"/>
          </p:nvPr>
        </p:nvSpPr>
        <p:spPr>
          <a:xfrm>
            <a:off x="643466" y="786383"/>
            <a:ext cx="3517567" cy="20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1"/>
          <p:cNvSpPr txBox="1"/>
          <p:nvPr>
            <p:ph idx="1" type="body"/>
          </p:nvPr>
        </p:nvSpPr>
        <p:spPr>
          <a:xfrm>
            <a:off x="5458984" y="812799"/>
            <a:ext cx="5928344" cy="5294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1" name="Google Shape;91;p31"/>
          <p:cNvSpPr txBox="1"/>
          <p:nvPr>
            <p:ph idx="2" type="body"/>
          </p:nvPr>
        </p:nvSpPr>
        <p:spPr>
          <a:xfrm>
            <a:off x="643465" y="3043050"/>
            <a:ext cx="3517567" cy="30645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92" name="Google Shape;92;p31"/>
          <p:cNvSpPr txBox="1"/>
          <p:nvPr>
            <p:ph idx="10" type="dt"/>
          </p:nvPr>
        </p:nvSpPr>
        <p:spPr>
          <a:xfrm>
            <a:off x="643464" y="6446520"/>
            <a:ext cx="35175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1"/>
          <p:cNvSpPr txBox="1"/>
          <p:nvPr>
            <p:ph idx="11" type="ftr"/>
          </p:nvPr>
        </p:nvSpPr>
        <p:spPr>
          <a:xfrm>
            <a:off x="5458983" y="6446520"/>
            <a:ext cx="533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1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2"/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2"/>
          <p:cNvSpPr/>
          <p:nvPr>
            <p:ph idx="2" type="pic"/>
          </p:nvPr>
        </p:nvSpPr>
        <p:spPr>
          <a:xfrm>
            <a:off x="15" y="0"/>
            <a:ext cx="12191985" cy="457835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8" name="Google Shape;98;p32"/>
          <p:cNvSpPr txBox="1"/>
          <p:nvPr>
            <p:ph type="title"/>
          </p:nvPr>
        </p:nvSpPr>
        <p:spPr>
          <a:xfrm>
            <a:off x="1097279" y="4799362"/>
            <a:ext cx="10113645" cy="74368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2"/>
          <p:cNvSpPr txBox="1"/>
          <p:nvPr>
            <p:ph idx="1" type="body"/>
          </p:nvPr>
        </p:nvSpPr>
        <p:spPr>
          <a:xfrm>
            <a:off x="1097279" y="5715000"/>
            <a:ext cx="10113264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00" name="Google Shape;100;p32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2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2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3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3"/>
          <p:cNvSpPr txBox="1"/>
          <p:nvPr>
            <p:ph idx="1" type="body"/>
          </p:nvPr>
        </p:nvSpPr>
        <p:spPr>
          <a:xfrm rot="5400000">
            <a:off x="4246035" y="-1040554"/>
            <a:ext cx="3760891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6" name="Google Shape;106;p33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3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3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34"/>
          <p:cNvSpPr txBox="1"/>
          <p:nvPr>
            <p:ph type="title"/>
          </p:nvPr>
        </p:nvSpPr>
        <p:spPr>
          <a:xfrm rot="5400000">
            <a:off x="7159401" y="1977801"/>
            <a:ext cx="575989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34"/>
          <p:cNvSpPr txBox="1"/>
          <p:nvPr>
            <p:ph idx="1" type="body"/>
          </p:nvPr>
        </p:nvSpPr>
        <p:spPr>
          <a:xfrm rot="5400000">
            <a:off x="1825401" y="-574899"/>
            <a:ext cx="575989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13" name="Google Shape;113;p34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4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34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5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EFEFE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8" name="Google Shape;28;p25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5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5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4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4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4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22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2"/>
          <p:cNvSpPr txBox="1"/>
          <p:nvPr>
            <p:ph idx="1" type="subTitle"/>
          </p:nvPr>
        </p:nvSpPr>
        <p:spPr>
          <a:xfrm>
            <a:off x="1100051" y="4645152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cxnSp>
        <p:nvCxnSpPr>
          <p:cNvPr id="49" name="Google Shape;49;p22"/>
          <p:cNvCxnSpPr/>
          <p:nvPr/>
        </p:nvCxnSpPr>
        <p:spPr>
          <a:xfrm>
            <a:off x="1207658" y="4474741"/>
            <a:ext cx="987552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" name="Google Shape;50;p22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2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2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26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b="0"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" type="body"/>
          </p:nvPr>
        </p:nvSpPr>
        <p:spPr>
          <a:xfrm>
            <a:off x="1097280" y="466344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cxnSp>
        <p:nvCxnSpPr>
          <p:cNvPr id="57" name="Google Shape;57;p26"/>
          <p:cNvCxnSpPr/>
          <p:nvPr/>
        </p:nvCxnSpPr>
        <p:spPr>
          <a:xfrm>
            <a:off x="1207658" y="4485132"/>
            <a:ext cx="987552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26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6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6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 txBox="1"/>
          <p:nvPr>
            <p:ph idx="1" type="body"/>
          </p:nvPr>
        </p:nvSpPr>
        <p:spPr>
          <a:xfrm>
            <a:off x="1097280" y="2120900"/>
            <a:ext cx="4639736" cy="37481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4" name="Google Shape;64;p27"/>
          <p:cNvSpPr txBox="1"/>
          <p:nvPr>
            <p:ph idx="2" type="body"/>
          </p:nvPr>
        </p:nvSpPr>
        <p:spPr>
          <a:xfrm>
            <a:off x="6515944" y="2120900"/>
            <a:ext cx="4639736" cy="3748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5" name="Google Shape;65;p27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7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7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 txBox="1"/>
          <p:nvPr>
            <p:ph idx="1" type="body"/>
          </p:nvPr>
        </p:nvSpPr>
        <p:spPr>
          <a:xfrm>
            <a:off x="1097280" y="2057400"/>
            <a:ext cx="4639736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71" name="Google Shape;71;p28"/>
          <p:cNvSpPr txBox="1"/>
          <p:nvPr>
            <p:ph idx="2" type="body"/>
          </p:nvPr>
        </p:nvSpPr>
        <p:spPr>
          <a:xfrm>
            <a:off x="1097280" y="2958274"/>
            <a:ext cx="4639736" cy="2910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2" name="Google Shape;72;p28"/>
          <p:cNvSpPr txBox="1"/>
          <p:nvPr>
            <p:ph idx="3" type="body"/>
          </p:nvPr>
        </p:nvSpPr>
        <p:spPr>
          <a:xfrm>
            <a:off x="6515944" y="2057400"/>
            <a:ext cx="4639736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73" name="Google Shape;73;p28"/>
          <p:cNvSpPr txBox="1"/>
          <p:nvPr>
            <p:ph idx="4" type="body"/>
          </p:nvPr>
        </p:nvSpPr>
        <p:spPr>
          <a:xfrm>
            <a:off x="6515944" y="2958273"/>
            <a:ext cx="4639736" cy="2910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4" name="Google Shape;74;p28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8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8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9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9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9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9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30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0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0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1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1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21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EFEFE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1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1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21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cxnSp>
        <p:nvCxnSpPr>
          <p:cNvPr id="16" name="Google Shape;16;p21"/>
          <p:cNvCxnSpPr/>
          <p:nvPr/>
        </p:nvCxnSpPr>
        <p:spPr>
          <a:xfrm>
            <a:off x="1193532" y="1897380"/>
            <a:ext cx="9966960" cy="0"/>
          </a:xfrm>
          <a:prstGeom prst="straightConnector1">
            <a:avLst/>
          </a:prstGeom>
          <a:noFill/>
          <a:ln cap="flat" cmpd="sng" w="12700">
            <a:solidFill>
              <a:srgbClr val="FEFEF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20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4" name="Google Shape;34;p20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20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20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20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cxnSp>
        <p:nvCxnSpPr>
          <p:cNvPr id="38" name="Google Shape;38;p20"/>
          <p:cNvCxnSpPr/>
          <p:nvPr/>
        </p:nvCxnSpPr>
        <p:spPr>
          <a:xfrm>
            <a:off x="1193532" y="1897380"/>
            <a:ext cx="996696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abdem.com.br/wp-content/uploads/2019/12/Elegibilidade-SITE-2020.pdf" TargetMode="External"/><Relationship Id="rId4" Type="http://schemas.openxmlformats.org/officeDocument/2006/relationships/hyperlink" Target="https://cpb.org.br/noticia/detalhe/3102/conheca-as-modalidades-e-provas-paralimpicaspara-pessoas-com-defciencia-intelectual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youtube.com/watch?v=3_tt0jW5sOU" TargetMode="External"/><Relationship Id="rId4" Type="http://schemas.openxmlformats.org/officeDocument/2006/relationships/image" Target="../media/image1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youtube.com/watch?v=9Aaor3Q0GMo" TargetMode="External"/><Relationship Id="rId4" Type="http://schemas.openxmlformats.org/officeDocument/2006/relationships/image" Target="../media/image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youtube.com/watch?v=Q2EifdOzKqc" TargetMode="External"/><Relationship Id="rId4" Type="http://schemas.openxmlformats.org/officeDocument/2006/relationships/image" Target="../media/image1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youtube.com/shorts/xeodF0_iZNg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newpsi.bvs-psi.org.br/uploads/linha%20do%20tempo%20DSM/linha.html" TargetMode="External"/><Relationship Id="rId4" Type="http://schemas.openxmlformats.org/officeDocument/2006/relationships/hyperlink" Target="http://www.niip.com.br/wp-content/uploads/2018/06/Manual-Diagnosico-e-Estatistico-de-Transtornos-Mentais-DSM-5-1-pdf" TargetMode="External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"/>
          <p:cNvSpPr/>
          <p:nvPr/>
        </p:nvSpPr>
        <p:spPr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"/>
          <p:cNvSpPr txBox="1"/>
          <p:nvPr>
            <p:ph type="ctrTitle"/>
          </p:nvPr>
        </p:nvSpPr>
        <p:spPr>
          <a:xfrm>
            <a:off x="-157968" y="382846"/>
            <a:ext cx="4944809" cy="36434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000"/>
              <a:buFont typeface="Calibri"/>
              <a:buNone/>
            </a:pPr>
            <a:r>
              <a:t/>
            </a:r>
            <a:endParaRPr sz="50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Gill Sans"/>
              <a:buNone/>
            </a:pPr>
            <a:r>
              <a:rPr b="1" lang="pt-BR" sz="5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Deficiência Intelectual</a:t>
            </a:r>
            <a:endParaRPr sz="56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800"/>
              <a:buFont typeface="Calibri"/>
              <a:buNone/>
            </a:pPr>
            <a:br>
              <a:rPr lang="pt-BR" sz="3800"/>
            </a:br>
            <a:endParaRPr sz="3800">
              <a:solidFill>
                <a:srgbClr val="FFFFFF"/>
              </a:solidFill>
            </a:endParaRPr>
          </a:p>
        </p:txBody>
      </p:sp>
      <p:sp>
        <p:nvSpPr>
          <p:cNvPr id="123" name="Google Shape;123;p1"/>
          <p:cNvSpPr txBox="1"/>
          <p:nvPr>
            <p:ph idx="1" type="subTitle"/>
          </p:nvPr>
        </p:nvSpPr>
        <p:spPr>
          <a:xfrm>
            <a:off x="233211" y="3918853"/>
            <a:ext cx="4162453" cy="23498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800">
                <a:solidFill>
                  <a:srgbClr val="FFFFFF"/>
                </a:solidFill>
              </a:rPr>
              <a:t>PROF. DR.  MICHELE CARBINATTO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pt-BR" sz="1800">
                <a:solidFill>
                  <a:srgbClr val="FFFFFF"/>
                </a:solidFill>
              </a:rPr>
              <a:t>PROF. ME. LIONELA CORRÊA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pt-BR" sz="1800">
                <a:solidFill>
                  <a:srgbClr val="FFFFFF"/>
                </a:solidFill>
              </a:rPr>
              <a:t>PROFª ENOLY FRAZÃO </a:t>
            </a:r>
            <a:endParaRPr/>
          </a:p>
        </p:txBody>
      </p:sp>
      <p:cxnSp>
        <p:nvCxnSpPr>
          <p:cNvPr id="124" name="Google Shape;124;p1"/>
          <p:cNvCxnSpPr/>
          <p:nvPr/>
        </p:nvCxnSpPr>
        <p:spPr>
          <a:xfrm>
            <a:off x="622797" y="3651268"/>
            <a:ext cx="338328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Pequenos corações rosa com luz do sol" id="125" name="Google Shape;125;p1"/>
          <p:cNvPicPr preferRelativeResize="0"/>
          <p:nvPr/>
        </p:nvPicPr>
        <p:blipFill rotWithShape="1">
          <a:blip r:embed="rId3">
            <a:alphaModFix/>
          </a:blip>
          <a:srcRect b="2" l="14209" r="11965" t="0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8135" y="1719648"/>
            <a:ext cx="7573992" cy="5143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8"/>
          <p:cNvSpPr txBox="1"/>
          <p:nvPr>
            <p:ph type="title"/>
          </p:nvPr>
        </p:nvSpPr>
        <p:spPr>
          <a:xfrm>
            <a:off x="6411685" y="634946"/>
            <a:ext cx="5127171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pt-BR"/>
              <a:t>4.</a:t>
            </a:r>
            <a:r>
              <a:rPr lang="pt-BR"/>
              <a:t> </a:t>
            </a:r>
            <a:r>
              <a:rPr b="1" lang="pt-BR"/>
              <a:t>Autocuidado</a:t>
            </a:r>
            <a:endParaRPr/>
          </a:p>
        </p:txBody>
      </p:sp>
      <p:pic>
        <p:nvPicPr>
          <p:cNvPr descr="Desenho de personagem de desenho animado&#10;&#10;Descrição gerada automaticamente" id="215" name="Google Shape;215;p8"/>
          <p:cNvPicPr preferRelativeResize="0"/>
          <p:nvPr/>
        </p:nvPicPr>
        <p:blipFill rotWithShape="1">
          <a:blip r:embed="rId3">
            <a:alphaModFix/>
          </a:blip>
          <a:srcRect b="7050" l="0" r="0" t="-7050"/>
          <a:stretch/>
        </p:blipFill>
        <p:spPr>
          <a:xfrm>
            <a:off x="505817" y="1381006"/>
            <a:ext cx="5115347" cy="51153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6" name="Google Shape;216;p8"/>
          <p:cNvCxnSpPr/>
          <p:nvPr/>
        </p:nvCxnSpPr>
        <p:spPr>
          <a:xfrm>
            <a:off x="6514044" y="2246569"/>
            <a:ext cx="457200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7" name="Google Shape;217;p8"/>
          <p:cNvSpPr txBox="1"/>
          <p:nvPr>
            <p:ph idx="1" type="body"/>
          </p:nvPr>
        </p:nvSpPr>
        <p:spPr>
          <a:xfrm>
            <a:off x="6411684" y="2407436"/>
            <a:ext cx="5127172" cy="3461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254000" lvl="0" marL="9144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 "/>
            </a:pPr>
            <a:r>
              <a:rPr lang="pt-BR" sz="4000"/>
              <a:t>Diz respeito a ações cotidianas que implicam a higiene pessoal, uso de sanitário e alimentação.</a:t>
            </a:r>
            <a:endParaRPr sz="4000"/>
          </a:p>
          <a:p>
            <a:pPr indent="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18" name="Google Shape;218;p8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8"/>
          <p:cNvSpPr/>
          <p:nvPr/>
        </p:nvSpPr>
        <p:spPr>
          <a:xfrm>
            <a:off x="0" y="123575"/>
            <a:ext cx="3690300" cy="977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Domínio prático</a:t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9"/>
          <p:cNvSpPr txBox="1"/>
          <p:nvPr>
            <p:ph type="title"/>
          </p:nvPr>
        </p:nvSpPr>
        <p:spPr>
          <a:xfrm>
            <a:off x="6411685" y="634946"/>
            <a:ext cx="5127171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pt-BR"/>
              <a:t>5. Comunicação</a:t>
            </a:r>
            <a:r>
              <a:rPr lang="pt-BR"/>
              <a:t> </a:t>
            </a:r>
            <a:endParaRPr/>
          </a:p>
        </p:txBody>
      </p:sp>
      <p:pic>
        <p:nvPicPr>
          <p:cNvPr descr="Ícone&#10;&#10;Descrição gerada automaticamente" id="226" name="Google Shape;22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842" y="2085699"/>
            <a:ext cx="5115346" cy="3836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p9"/>
          <p:cNvCxnSpPr/>
          <p:nvPr/>
        </p:nvCxnSpPr>
        <p:spPr>
          <a:xfrm>
            <a:off x="6514044" y="2246569"/>
            <a:ext cx="457200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8" name="Google Shape;228;p9"/>
          <p:cNvSpPr txBox="1"/>
          <p:nvPr>
            <p:ph idx="1" type="body"/>
          </p:nvPr>
        </p:nvSpPr>
        <p:spPr>
          <a:xfrm>
            <a:off x="6411684" y="2407436"/>
            <a:ext cx="5127172" cy="3461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254000" lvl="0" marL="9144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 "/>
            </a:pPr>
            <a:r>
              <a:rPr lang="pt-BR" sz="4000"/>
              <a:t>Capacidade de expressão de forma falada, escrita e gestual.</a:t>
            </a:r>
            <a:endParaRPr sz="4000"/>
          </a:p>
          <a:p>
            <a:pPr indent="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9"/>
          <p:cNvSpPr/>
          <p:nvPr/>
        </p:nvSpPr>
        <p:spPr>
          <a:xfrm>
            <a:off x="0" y="0"/>
            <a:ext cx="3690300" cy="893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Domínio social </a:t>
            </a:r>
            <a:endParaRPr sz="2400"/>
          </a:p>
        </p:txBody>
      </p:sp>
      <p:sp>
        <p:nvSpPr>
          <p:cNvPr id="231" name="Google Shape;231;p9"/>
          <p:cNvSpPr/>
          <p:nvPr/>
        </p:nvSpPr>
        <p:spPr>
          <a:xfrm>
            <a:off x="24600" y="1087600"/>
            <a:ext cx="3641100" cy="998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Domínio conceitual</a:t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0"/>
          <p:cNvSpPr/>
          <p:nvPr/>
        </p:nvSpPr>
        <p:spPr>
          <a:xfrm>
            <a:off x="0" y="-131725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0"/>
          <p:cNvSpPr txBox="1"/>
          <p:nvPr>
            <p:ph type="title"/>
          </p:nvPr>
        </p:nvSpPr>
        <p:spPr>
          <a:xfrm>
            <a:off x="7859485" y="634946"/>
            <a:ext cx="3690257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</a:pPr>
            <a:r>
              <a:rPr b="1" lang="pt-BR" sz="4400"/>
              <a:t>6. Trabalho</a:t>
            </a:r>
            <a:endParaRPr sz="4400"/>
          </a:p>
        </p:txBody>
      </p:sp>
      <p:pic>
        <p:nvPicPr>
          <p:cNvPr descr="Calendário&#10;&#10;Descrição gerada automaticamente" id="238" name="Google Shape;238;p10"/>
          <p:cNvPicPr preferRelativeResize="0"/>
          <p:nvPr/>
        </p:nvPicPr>
        <p:blipFill rotWithShape="1">
          <a:blip r:embed="rId3">
            <a:alphaModFix/>
          </a:blip>
          <a:srcRect b="3864" l="0" r="3" t="0"/>
          <a:stretch/>
        </p:blipFill>
        <p:spPr>
          <a:xfrm>
            <a:off x="1097950" y="2007027"/>
            <a:ext cx="5542100" cy="4262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10"/>
          <p:cNvCxnSpPr/>
          <p:nvPr/>
        </p:nvCxnSpPr>
        <p:spPr>
          <a:xfrm>
            <a:off x="7942633" y="2250460"/>
            <a:ext cx="347472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0" name="Google Shape;240;p10"/>
          <p:cNvSpPr txBox="1"/>
          <p:nvPr>
            <p:ph idx="1" type="body"/>
          </p:nvPr>
        </p:nvSpPr>
        <p:spPr>
          <a:xfrm>
            <a:off x="7859485" y="2407436"/>
            <a:ext cx="4150332" cy="3461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lnSpcReduction="10000"/>
          </a:bodyPr>
          <a:lstStyle/>
          <a:p>
            <a:pPr indent="-1905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 "/>
            </a:pPr>
            <a:r>
              <a:rPr lang="pt-BR" sz="3000"/>
              <a:t>Refere-se à realização de atividades independentes em tempo parcial ou total, aceitação de hierarquia, cooperação e conclusão de tarefas. </a:t>
            </a:r>
            <a:endParaRPr sz="3000"/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br>
              <a:rPr lang="pt-BR"/>
            </a:br>
            <a:endParaRPr/>
          </a:p>
        </p:txBody>
      </p:sp>
      <p:sp>
        <p:nvSpPr>
          <p:cNvPr id="241" name="Google Shape;241;p10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0"/>
          <p:cNvSpPr/>
          <p:nvPr/>
        </p:nvSpPr>
        <p:spPr>
          <a:xfrm>
            <a:off x="0" y="-131725"/>
            <a:ext cx="4379400" cy="84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Domínio conceitual</a:t>
            </a:r>
            <a:endParaRPr sz="2400"/>
          </a:p>
        </p:txBody>
      </p:sp>
      <p:sp>
        <p:nvSpPr>
          <p:cNvPr id="243" name="Google Shape;243;p10"/>
          <p:cNvSpPr/>
          <p:nvPr/>
        </p:nvSpPr>
        <p:spPr>
          <a:xfrm>
            <a:off x="0" y="843425"/>
            <a:ext cx="4379400" cy="84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Domínio conceitual</a:t>
            </a:r>
            <a:endParaRPr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1"/>
          <p:cNvSpPr txBox="1"/>
          <p:nvPr>
            <p:ph type="title"/>
          </p:nvPr>
        </p:nvSpPr>
        <p:spPr>
          <a:xfrm>
            <a:off x="7859485" y="634946"/>
            <a:ext cx="3690257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pt-BR"/>
              <a:t>7. Lazer</a:t>
            </a:r>
            <a:r>
              <a:rPr lang="pt-BR"/>
              <a:t> </a:t>
            </a:r>
            <a:endParaRPr/>
          </a:p>
        </p:txBody>
      </p:sp>
      <p:pic>
        <p:nvPicPr>
          <p:cNvPr descr="Diagrama&#10;&#10;Descrição gerada automaticamente" id="250" name="Google Shape;25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324" y="1778061"/>
            <a:ext cx="6583227" cy="43778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p11"/>
          <p:cNvCxnSpPr/>
          <p:nvPr/>
        </p:nvCxnSpPr>
        <p:spPr>
          <a:xfrm>
            <a:off x="7898967" y="2246569"/>
            <a:ext cx="347472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2" name="Google Shape;252;p11"/>
          <p:cNvSpPr txBox="1"/>
          <p:nvPr>
            <p:ph idx="1" type="body"/>
          </p:nvPr>
        </p:nvSpPr>
        <p:spPr>
          <a:xfrm>
            <a:off x="7859485" y="2407436"/>
            <a:ext cx="3690257" cy="3461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254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 "/>
            </a:pPr>
            <a:r>
              <a:rPr lang="pt-BR" sz="4000"/>
              <a:t>Participação em atividades de entretenimento individual ou coletivo</a:t>
            </a:r>
            <a:endParaRPr sz="4000"/>
          </a:p>
        </p:txBody>
      </p:sp>
      <p:sp>
        <p:nvSpPr>
          <p:cNvPr id="253" name="Google Shape;253;p1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1"/>
          <p:cNvSpPr/>
          <p:nvPr/>
        </p:nvSpPr>
        <p:spPr>
          <a:xfrm>
            <a:off x="0" y="0"/>
            <a:ext cx="3690300" cy="736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Domínio social </a:t>
            </a:r>
            <a:endParaRPr sz="2400"/>
          </a:p>
        </p:txBody>
      </p:sp>
      <p:sp>
        <p:nvSpPr>
          <p:cNvPr id="255" name="Google Shape;255;p11"/>
          <p:cNvSpPr/>
          <p:nvPr/>
        </p:nvSpPr>
        <p:spPr>
          <a:xfrm>
            <a:off x="0" y="893750"/>
            <a:ext cx="3690300" cy="736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Domínio prático</a:t>
            </a:r>
            <a:endParaRPr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2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2"/>
          <p:cNvSpPr txBox="1"/>
          <p:nvPr>
            <p:ph type="title"/>
          </p:nvPr>
        </p:nvSpPr>
        <p:spPr>
          <a:xfrm>
            <a:off x="8347587" y="634946"/>
            <a:ext cx="3202155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pt-BR"/>
              <a:t>8. Função acadêmica </a:t>
            </a:r>
            <a:endParaRPr b="1"/>
          </a:p>
        </p:txBody>
      </p:sp>
      <p:pic>
        <p:nvPicPr>
          <p:cNvPr id="262" name="Google Shape;26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7625" y="1805625"/>
            <a:ext cx="6324450" cy="4063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p12"/>
          <p:cNvCxnSpPr/>
          <p:nvPr/>
        </p:nvCxnSpPr>
        <p:spPr>
          <a:xfrm>
            <a:off x="7898967" y="2246569"/>
            <a:ext cx="347472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4" name="Google Shape;264;p12"/>
          <p:cNvSpPr txBox="1"/>
          <p:nvPr>
            <p:ph idx="1" type="body"/>
          </p:nvPr>
        </p:nvSpPr>
        <p:spPr>
          <a:xfrm>
            <a:off x="7758843" y="2407436"/>
            <a:ext cx="3891540" cy="3461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254000" lvl="0" marL="9144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 "/>
            </a:pPr>
            <a:r>
              <a:rPr lang="pt-BR" sz="4000"/>
              <a:t>Habilidade para aprendizagem de conteúdos curriculares ligados  à vida cotidiana.</a:t>
            </a:r>
            <a:endParaRPr sz="4000"/>
          </a:p>
        </p:txBody>
      </p:sp>
      <p:sp>
        <p:nvSpPr>
          <p:cNvPr id="265" name="Google Shape;265;p12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2"/>
          <p:cNvSpPr/>
          <p:nvPr/>
        </p:nvSpPr>
        <p:spPr>
          <a:xfrm>
            <a:off x="0" y="215425"/>
            <a:ext cx="3912300" cy="937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Domínio conceitual</a:t>
            </a:r>
            <a:endParaRPr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3"/>
          <p:cNvSpPr txBox="1"/>
          <p:nvPr>
            <p:ph type="title"/>
          </p:nvPr>
        </p:nvSpPr>
        <p:spPr>
          <a:xfrm>
            <a:off x="8082116" y="634946"/>
            <a:ext cx="3467626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pt-BR"/>
              <a:t>9. Saúde e segurança</a:t>
            </a:r>
            <a:endParaRPr b="1"/>
          </a:p>
        </p:txBody>
      </p:sp>
      <p:pic>
        <p:nvPicPr>
          <p:cNvPr descr="Ícone&#10;&#10;Descrição gerada automaticamente" id="273" name="Google Shape;27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649" y="1500557"/>
            <a:ext cx="6583227" cy="43943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" name="Google Shape;274;p13"/>
          <p:cNvCxnSpPr/>
          <p:nvPr/>
        </p:nvCxnSpPr>
        <p:spPr>
          <a:xfrm>
            <a:off x="7898967" y="2246569"/>
            <a:ext cx="347472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5" name="Google Shape;275;p13"/>
          <p:cNvSpPr txBox="1"/>
          <p:nvPr>
            <p:ph idx="1" type="body"/>
          </p:nvPr>
        </p:nvSpPr>
        <p:spPr>
          <a:xfrm>
            <a:off x="7859485" y="2229805"/>
            <a:ext cx="3690257" cy="4394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203200" lvl="0" marL="9144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 "/>
            </a:pPr>
            <a:r>
              <a:rPr lang="pt-BR" sz="3200"/>
              <a:t>Cuidados com a própria saúde, conhecimentos das leis  de trânsito, desenvolvimento de hábitos saudáveis, evitar  doenças e situações  de perigo.</a:t>
            </a:r>
            <a:endParaRPr sz="3200"/>
          </a:p>
          <a:p>
            <a:pPr indent="-2032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3200"/>
              <a:buChar char=" "/>
            </a:pPr>
            <a:br>
              <a:rPr lang="pt-BR" sz="3200"/>
            </a:br>
            <a:endParaRPr sz="3200"/>
          </a:p>
        </p:txBody>
      </p:sp>
      <p:sp>
        <p:nvSpPr>
          <p:cNvPr id="276" name="Google Shape;276;p13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3"/>
          <p:cNvSpPr/>
          <p:nvPr/>
        </p:nvSpPr>
        <p:spPr>
          <a:xfrm>
            <a:off x="0" y="100900"/>
            <a:ext cx="3690300" cy="893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Domínio prático</a:t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4"/>
          <p:cNvSpPr/>
          <p:nvPr/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4"/>
          <p:cNvSpPr/>
          <p:nvPr/>
        </p:nvSpPr>
        <p:spPr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b="1" lang="pt-BR">
                <a:solidFill>
                  <a:srgbClr val="FFFFFF"/>
                </a:solidFill>
              </a:rPr>
              <a:t>Etiologia – Fatores 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85" name="Google Shape;285;p14"/>
          <p:cNvSpPr txBox="1"/>
          <p:nvPr>
            <p:ph idx="1" type="body"/>
          </p:nvPr>
        </p:nvSpPr>
        <p:spPr>
          <a:xfrm>
            <a:off x="1096963" y="2086222"/>
            <a:ext cx="10058400" cy="4314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92500" lnSpcReduction="10000"/>
          </a:bodyPr>
          <a:lstStyle/>
          <a:p>
            <a:pPr indent="-176212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pt-BR" sz="3000"/>
              <a:t>Genética: Fenilcetonuria, Galactosemia, Down, Rett, X Frágil etc.</a:t>
            </a:r>
            <a:endParaRPr sz="3000"/>
          </a:p>
          <a:p>
            <a:pPr indent="-176212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pt-BR" sz="3000"/>
              <a:t>Complicações Pré-Natais: Álcool, Raio x, Rubéola, Malária etc.</a:t>
            </a:r>
            <a:endParaRPr/>
          </a:p>
          <a:p>
            <a:pPr indent="-176212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pt-BR" sz="3000"/>
              <a:t>Complicações no parto: hipoxia (que causam a paralisia cerebral), icterícia, etc.</a:t>
            </a:r>
            <a:endParaRPr/>
          </a:p>
          <a:p>
            <a:pPr indent="-176212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pt-BR" sz="3000"/>
              <a:t>Complicações Pós-Natais: desnutrição, febres altas, envenenamento etc.</a:t>
            </a:r>
            <a:endParaRPr/>
          </a:p>
          <a:p>
            <a:pPr indent="-176212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pt-BR" sz="3000"/>
              <a:t>Casos desconhecidos. </a:t>
            </a:r>
            <a:r>
              <a:rPr lang="pt-BR"/>
              <a:t>    </a:t>
            </a:r>
            <a:endParaRPr/>
          </a:p>
          <a:p>
            <a:pPr indent="-117475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 "/>
            </a:pPr>
            <a:br>
              <a:rPr lang="pt-BR"/>
            </a:br>
            <a:endParaRPr/>
          </a:p>
        </p:txBody>
      </p:sp>
      <p:sp>
        <p:nvSpPr>
          <p:cNvPr id="286" name="Google Shape;286;p14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5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2" name="Google Shape;292;p15"/>
          <p:cNvCxnSpPr/>
          <p:nvPr/>
        </p:nvCxnSpPr>
        <p:spPr>
          <a:xfrm>
            <a:off x="1207658" y="4474741"/>
            <a:ext cx="987552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Uma imagem contendo Logotipo&#10;&#10;Descrição gerada automaticamente" id="293" name="Google Shape;293;p15"/>
          <p:cNvPicPr preferRelativeResize="0"/>
          <p:nvPr/>
        </p:nvPicPr>
        <p:blipFill rotWithShape="1">
          <a:blip r:embed="rId3">
            <a:alphaModFix/>
          </a:blip>
          <a:srcRect b="18236" l="0" r="0" t="676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5"/>
          <p:cNvSpPr/>
          <p:nvPr/>
        </p:nvSpPr>
        <p:spPr>
          <a:xfrm>
            <a:off x="0" y="0"/>
            <a:ext cx="12191999" cy="332334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7000">
                <a:srgbClr val="000000">
                  <a:alpha val="29803"/>
                </a:srgbClr>
              </a:gs>
              <a:gs pos="100000">
                <a:srgbClr val="000000">
                  <a:alpha val="29803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5"/>
          <p:cNvSpPr txBox="1"/>
          <p:nvPr>
            <p:ph type="title"/>
          </p:nvPr>
        </p:nvSpPr>
        <p:spPr>
          <a:xfrm>
            <a:off x="315639" y="324805"/>
            <a:ext cx="11553273" cy="42262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alibri"/>
              <a:buNone/>
            </a:pPr>
            <a:br>
              <a:rPr lang="pt-BR" sz="11500">
                <a:solidFill>
                  <a:schemeClr val="lt1"/>
                </a:solidFill>
              </a:rPr>
            </a:br>
            <a:endParaRPr sz="11500">
              <a:solidFill>
                <a:schemeClr val="lt1"/>
              </a:solidFill>
            </a:endParaRPr>
          </a:p>
        </p:txBody>
      </p:sp>
      <p:sp>
        <p:nvSpPr>
          <p:cNvPr id="296" name="Google Shape;296;p15"/>
          <p:cNvSpPr/>
          <p:nvPr/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8999">
                <a:srgbClr val="000000">
                  <a:alpha val="29803"/>
                </a:srgbClr>
              </a:gs>
              <a:gs pos="100000">
                <a:srgbClr val="000000">
                  <a:alpha val="29803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26e5c1f0af_0_85"/>
          <p:cNvSpPr txBox="1"/>
          <p:nvPr>
            <p:ph type="title"/>
          </p:nvPr>
        </p:nvSpPr>
        <p:spPr>
          <a:xfrm>
            <a:off x="69225" y="2805450"/>
            <a:ext cx="4464600" cy="1247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400"/>
              <a:t>Elegibilidade </a:t>
            </a:r>
            <a:endParaRPr sz="6400"/>
          </a:p>
        </p:txBody>
      </p:sp>
      <p:sp>
        <p:nvSpPr>
          <p:cNvPr id="303" name="Google Shape;303;g126e5c1f0af_0_85"/>
          <p:cNvSpPr txBox="1"/>
          <p:nvPr>
            <p:ph idx="1" type="body"/>
          </p:nvPr>
        </p:nvSpPr>
        <p:spPr>
          <a:xfrm>
            <a:off x="5458984" y="812799"/>
            <a:ext cx="5928300" cy="5294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chrome-extension://efaidnbmnnnibpcajpcglclefindmkaj/</a:t>
            </a:r>
            <a:r>
              <a:rPr lang="pt-BR" u="sng">
                <a:solidFill>
                  <a:schemeClr val="hlink"/>
                </a:solidFill>
                <a:hlinkClick r:id="rId3"/>
              </a:rPr>
              <a:t>http://abdem.com.br/wp-content/uploads/2019/12/Elegibilidade-SITE-2020.pdf</a:t>
            </a:r>
            <a:r>
              <a:rPr lang="pt-BR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https://cpb.org.br/noticia/detalhe/3102/conheca-as-modalidades-e-provas-paralimpicaspara-pessoas-com-defciencia-intelectual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9" name="Google Shape;309;p16"/>
          <p:cNvCxnSpPr/>
          <p:nvPr/>
        </p:nvCxnSpPr>
        <p:spPr>
          <a:xfrm>
            <a:off x="1207658" y="4474741"/>
            <a:ext cx="987552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Sección curva de una pista de atletismo en un estadio deportivo" id="310" name="Google Shape;310;p16"/>
          <p:cNvPicPr preferRelativeResize="0"/>
          <p:nvPr/>
        </p:nvPicPr>
        <p:blipFill rotWithShape="1">
          <a:blip r:embed="rId3">
            <a:alphaModFix/>
          </a:blip>
          <a:srcRect b="-2" l="0" r="-2" t="1566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6"/>
          <p:cNvSpPr/>
          <p:nvPr/>
        </p:nvSpPr>
        <p:spPr>
          <a:xfrm>
            <a:off x="0" y="0"/>
            <a:ext cx="12191999" cy="332334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7000">
                <a:srgbClr val="000000">
                  <a:alpha val="29803"/>
                </a:srgbClr>
              </a:gs>
              <a:gs pos="100000">
                <a:srgbClr val="000000">
                  <a:alpha val="29803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6"/>
          <p:cNvSpPr txBox="1"/>
          <p:nvPr>
            <p:ph type="title"/>
          </p:nvPr>
        </p:nvSpPr>
        <p:spPr>
          <a:xfrm>
            <a:off x="315639" y="324805"/>
            <a:ext cx="11553273" cy="42262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alibri"/>
              <a:buNone/>
            </a:pPr>
            <a:r>
              <a:rPr lang="pt-BR" sz="11500">
                <a:solidFill>
                  <a:schemeClr val="lt1"/>
                </a:solidFill>
              </a:rPr>
              <a:t>Atletismo</a:t>
            </a:r>
            <a:endParaRPr/>
          </a:p>
        </p:txBody>
      </p:sp>
      <p:sp>
        <p:nvSpPr>
          <p:cNvPr id="313" name="Google Shape;313;p16"/>
          <p:cNvSpPr/>
          <p:nvPr/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8999">
                <a:srgbClr val="000000">
                  <a:alpha val="29803"/>
                </a:srgbClr>
              </a:gs>
              <a:gs pos="100000">
                <a:srgbClr val="000000">
                  <a:alpha val="29803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6"/>
          <p:cNvSpPr txBox="1"/>
          <p:nvPr/>
        </p:nvSpPr>
        <p:spPr>
          <a:xfrm>
            <a:off x="439947" y="2150853"/>
            <a:ext cx="4295954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5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Classificação: </a:t>
            </a:r>
            <a:endParaRPr/>
          </a:p>
          <a:p>
            <a:pPr indent="-3175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onstantia"/>
              <a:buChar char="•"/>
            </a:pPr>
            <a:r>
              <a:rPr lang="pt-BR" sz="50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 20</a:t>
            </a:r>
            <a:endParaRPr sz="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onstantia"/>
              <a:buChar char="•"/>
            </a:pPr>
            <a:r>
              <a:rPr lang="pt-BR" sz="50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F20</a:t>
            </a:r>
            <a:endParaRPr/>
          </a:p>
        </p:txBody>
      </p:sp>
      <p:sp>
        <p:nvSpPr>
          <p:cNvPr id="315" name="Google Shape;315;p16"/>
          <p:cNvSpPr txBox="1"/>
          <p:nvPr/>
        </p:nvSpPr>
        <p:spPr>
          <a:xfrm>
            <a:off x="2682815" y="3315419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16" name="Google Shape;316;p16"/>
          <p:cNvSpPr/>
          <p:nvPr/>
        </p:nvSpPr>
        <p:spPr>
          <a:xfrm>
            <a:off x="2432649" y="3201838"/>
            <a:ext cx="1682149" cy="119332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T – Track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F - Field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6"/>
          <p:cNvSpPr/>
          <p:nvPr/>
        </p:nvSpPr>
        <p:spPr>
          <a:xfrm>
            <a:off x="6816845" y="1058712"/>
            <a:ext cx="4715772" cy="92015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400 m</a:t>
            </a:r>
            <a:endParaRPr/>
          </a:p>
        </p:txBody>
      </p:sp>
      <p:sp>
        <p:nvSpPr>
          <p:cNvPr id="318" name="Google Shape;318;p16"/>
          <p:cNvSpPr/>
          <p:nvPr/>
        </p:nvSpPr>
        <p:spPr>
          <a:xfrm>
            <a:off x="6816845" y="2280787"/>
            <a:ext cx="4715772" cy="92015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1500 m </a:t>
            </a:r>
            <a:endParaRPr/>
          </a:p>
        </p:txBody>
      </p:sp>
      <p:sp>
        <p:nvSpPr>
          <p:cNvPr id="319" name="Google Shape;319;p16"/>
          <p:cNvSpPr/>
          <p:nvPr/>
        </p:nvSpPr>
        <p:spPr>
          <a:xfrm>
            <a:off x="6816845" y="3474109"/>
            <a:ext cx="4715772" cy="92015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Salto em distância </a:t>
            </a:r>
            <a:endParaRPr/>
          </a:p>
        </p:txBody>
      </p:sp>
      <p:sp>
        <p:nvSpPr>
          <p:cNvPr id="320" name="Google Shape;320;p16"/>
          <p:cNvSpPr/>
          <p:nvPr/>
        </p:nvSpPr>
        <p:spPr>
          <a:xfrm>
            <a:off x="6816845" y="4710562"/>
            <a:ext cx="4715772" cy="92015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Arremesso de peso 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"/>
          <p:cNvSpPr/>
          <p:nvPr/>
        </p:nvSpPr>
        <p:spPr>
          <a:xfrm>
            <a:off x="0" y="-81125"/>
            <a:ext cx="12192000" cy="651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" name="Google Shape;132;p2"/>
          <p:cNvCxnSpPr/>
          <p:nvPr/>
        </p:nvCxnSpPr>
        <p:spPr>
          <a:xfrm>
            <a:off x="5242903" y="1917852"/>
            <a:ext cx="594360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3" name="Google Shape;133;p2"/>
          <p:cNvSpPr txBox="1"/>
          <p:nvPr/>
        </p:nvSpPr>
        <p:spPr>
          <a:xfrm>
            <a:off x="145950" y="3135800"/>
            <a:ext cx="11900100" cy="3417000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acordo com a AAMR ( Associação Americana de Retardo Mental – 1992), as que condições envolvem o diagnóstico de uma pessoa com deficiência mental s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ão</a:t>
            </a: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QI igual ou inferior a 70 pontos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/>
          </a:p>
          <a:p>
            <a:pPr indent="-3238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duas dificuldades, no mínimo das habilidades adaptativas </a:t>
            </a:r>
            <a:endParaRPr sz="2400"/>
          </a:p>
          <a:p>
            <a:pPr indent="-3238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idade de início da deficiência até 18 anos.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⮚"/>
            </a:pPr>
            <a:r>
              <a:rPr lang="pt-BR" sz="24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 DI deve ser diagnosticada após os 5 anos, quando é possível mensurar a inteligência por meio de testes de QI. Antes disso, o termo bastante utilizado, apesar de muito controverso, é o atraso no desenvolvimento neuropsicomoto.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"/>
          <p:cNvSpPr/>
          <p:nvPr/>
        </p:nvSpPr>
        <p:spPr>
          <a:xfrm>
            <a:off x="6162575" y="214600"/>
            <a:ext cx="5406600" cy="25551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Caracteriza-se por dificuldades significativas, tanto no funcionamento intelectual como na conduta adaptativa 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 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domínios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prátic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</a:t>
            </a: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sociais e conceituais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(intelectual).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eficiência Intelectual: o que é e como tratar | Reab.me" id="135" name="Google Shape;13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2425"/>
            <a:ext cx="5786275" cy="298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26e5c1f0af_0_0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126e5c1f0af_0_0"/>
          <p:cNvSpPr txBox="1"/>
          <p:nvPr>
            <p:ph idx="1" type="body"/>
          </p:nvPr>
        </p:nvSpPr>
        <p:spPr>
          <a:xfrm>
            <a:off x="1097280" y="2108201"/>
            <a:ext cx="10058400" cy="37608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descr="Daniel Martins conquista segunda medalha de ouro do atletismo paralímpico brasileiro Rio 2016, Jornal Hoje" id="328" name="Google Shape;328;g126e5c1f0af_0_0" title="Daniel Martins no Jornal Hoj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6200" y="106650"/>
            <a:ext cx="9001800" cy="675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26e5c1f0af_0_7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126e5c1f0af_0_7"/>
          <p:cNvSpPr txBox="1"/>
          <p:nvPr>
            <p:ph idx="1" type="body"/>
          </p:nvPr>
        </p:nvSpPr>
        <p:spPr>
          <a:xfrm>
            <a:off x="1097280" y="2108201"/>
            <a:ext cx="10058400" cy="37608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descr="Centro de Formação Esportiva - Esportes Paralímpicos. &#10;&#10;O componente lúdico está presente em todas as nossas aulas. Dessa forma os alunos praticam o Atletismo de forma descontraída e adquirem novas habilidades. &#10;&#10;#EscolaDeEsportesCPB" id="336" name="Google Shape;336;g126e5c1f0af_0_7" title="Iniciação ao Atletismo Paralímpico - Alunos com deficiência física, intelectual e visual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7275" y="0"/>
            <a:ext cx="10058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7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oto aérea de uma piscina" id="342" name="Google Shape;342;p17"/>
          <p:cNvPicPr preferRelativeResize="0"/>
          <p:nvPr/>
        </p:nvPicPr>
        <p:blipFill rotWithShape="1">
          <a:blip r:embed="rId3">
            <a:alphaModFix amt="35000"/>
          </a:blip>
          <a:srcRect b="5857" l="0" r="0" t="19142"/>
          <a:stretch/>
        </p:blipFill>
        <p:spPr>
          <a:xfrm>
            <a:off x="86284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7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000"/>
              <a:buFont typeface="Calibri"/>
              <a:buNone/>
            </a:pPr>
            <a:r>
              <a:rPr b="1" lang="pt-BR" sz="5000"/>
              <a:t>Natação </a:t>
            </a:r>
            <a:endParaRPr/>
          </a:p>
        </p:txBody>
      </p:sp>
      <p:cxnSp>
        <p:nvCxnSpPr>
          <p:cNvPr id="344" name="Google Shape;344;p17"/>
          <p:cNvCxnSpPr/>
          <p:nvPr/>
        </p:nvCxnSpPr>
        <p:spPr>
          <a:xfrm>
            <a:off x="1193532" y="1910746"/>
            <a:ext cx="996696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5" name="Google Shape;345;p17"/>
          <p:cNvSpPr txBox="1"/>
          <p:nvPr/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Classificação: </a:t>
            </a:r>
            <a:endParaRPr sz="4000">
              <a:solidFill>
                <a:srgbClr val="FEFEF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alibri"/>
              <a:buChar char="•"/>
            </a:pPr>
            <a:r>
              <a:rPr lang="pt-BR" sz="400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S 14</a:t>
            </a:r>
            <a:endParaRPr sz="4000">
              <a:solidFill>
                <a:srgbClr val="FEFEF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alibri"/>
              <a:buChar char="•"/>
            </a:pPr>
            <a:r>
              <a:rPr lang="pt-BR" sz="400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SB14</a:t>
            </a:r>
            <a:endParaRPr sz="4000">
              <a:solidFill>
                <a:srgbClr val="FEFEF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alibri"/>
              <a:buChar char="•"/>
            </a:pPr>
            <a:r>
              <a:rPr lang="pt-BR" sz="400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SM14</a:t>
            </a:r>
            <a:endParaRPr sz="4000">
              <a:solidFill>
                <a:srgbClr val="FEFEF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EFEF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7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7"/>
          <p:cNvSpPr/>
          <p:nvPr/>
        </p:nvSpPr>
        <p:spPr>
          <a:xfrm>
            <a:off x="3006845" y="2985279"/>
            <a:ext cx="3694979" cy="1523998"/>
          </a:xfrm>
          <a:prstGeom prst="roundRect">
            <a:avLst>
              <a:gd fmla="val 16667" name="adj"/>
            </a:avLst>
          </a:prstGeom>
          <a:solidFill>
            <a:srgbClr val="77DFE5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 – swimming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SB – breaststroke 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SM - medley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7"/>
          <p:cNvSpPr/>
          <p:nvPr/>
        </p:nvSpPr>
        <p:spPr>
          <a:xfrm>
            <a:off x="7276022" y="2236758"/>
            <a:ext cx="4313206" cy="92015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200m livres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7"/>
          <p:cNvSpPr/>
          <p:nvPr/>
        </p:nvSpPr>
        <p:spPr>
          <a:xfrm>
            <a:off x="7275124" y="237407"/>
            <a:ext cx="4313207" cy="1595885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5875">
            <a:solidFill>
              <a:srgbClr val="7181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100m costas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100m borboleta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100m peito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7"/>
          <p:cNvSpPr/>
          <p:nvPr/>
        </p:nvSpPr>
        <p:spPr>
          <a:xfrm>
            <a:off x="7333531" y="3588229"/>
            <a:ext cx="4313206" cy="92015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200m medley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7"/>
          <p:cNvSpPr/>
          <p:nvPr/>
        </p:nvSpPr>
        <p:spPr>
          <a:xfrm>
            <a:off x="7333532" y="4824683"/>
            <a:ext cx="4313206" cy="92015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4x100m livre misto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26e5c1f0af_0_94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126e5c1f0af_0_94"/>
          <p:cNvSpPr txBox="1"/>
          <p:nvPr>
            <p:ph idx="1" type="body"/>
          </p:nvPr>
        </p:nvSpPr>
        <p:spPr>
          <a:xfrm>
            <a:off x="1097280" y="2108201"/>
            <a:ext cx="10058400" cy="37608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359" name="Google Shape;359;g126e5c1f0af_0_94" title="Natação Paralímpica – Categoria para deficientes intelectuais   VIDEO 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8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p18"/>
          <p:cNvPicPr preferRelativeResize="0"/>
          <p:nvPr>
            <p:ph idx="1" type="body"/>
          </p:nvPr>
        </p:nvPicPr>
        <p:blipFill rotWithShape="1">
          <a:blip r:embed="rId3">
            <a:alphaModFix amt="35000"/>
          </a:blip>
          <a:srcRect b="0" l="0" r="0"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8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alibri"/>
              <a:buNone/>
            </a:pPr>
            <a:r>
              <a:rPr lang="pt-BR"/>
              <a:t>Tênis de mesa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alibri"/>
              <a:buNone/>
            </a:pPr>
            <a:r>
              <a:t/>
            </a:r>
            <a:endParaRPr/>
          </a:p>
        </p:txBody>
      </p:sp>
      <p:cxnSp>
        <p:nvCxnSpPr>
          <p:cNvPr id="367" name="Google Shape;367;p18"/>
          <p:cNvCxnSpPr/>
          <p:nvPr/>
        </p:nvCxnSpPr>
        <p:spPr>
          <a:xfrm>
            <a:off x="1193532" y="1910746"/>
            <a:ext cx="996696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8" name="Google Shape;368;p18"/>
          <p:cNvSpPr txBox="1"/>
          <p:nvPr/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Classificação: </a:t>
            </a:r>
            <a:endParaRPr sz="5000">
              <a:solidFill>
                <a:srgbClr val="FEFEF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5000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T11 </a:t>
            </a:r>
            <a:endParaRPr sz="5000">
              <a:solidFill>
                <a:srgbClr val="FEFEF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8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8"/>
          <p:cNvSpPr/>
          <p:nvPr/>
        </p:nvSpPr>
        <p:spPr>
          <a:xfrm>
            <a:off x="7248165" y="2553958"/>
            <a:ext cx="2947356" cy="747622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individual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8"/>
          <p:cNvSpPr/>
          <p:nvPr/>
        </p:nvSpPr>
        <p:spPr>
          <a:xfrm>
            <a:off x="2215192" y="2926871"/>
            <a:ext cx="2616678" cy="1178942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 Tennis – Table Tennis</a:t>
            </a:r>
            <a:endParaRPr/>
          </a:p>
        </p:txBody>
      </p:sp>
      <p:sp>
        <p:nvSpPr>
          <p:cNvPr id="372" name="Google Shape;372;p18"/>
          <p:cNvSpPr/>
          <p:nvPr/>
        </p:nvSpPr>
        <p:spPr>
          <a:xfrm>
            <a:off x="7205032" y="3732901"/>
            <a:ext cx="2947356" cy="747622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5875">
            <a:solidFill>
              <a:srgbClr val="147E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Equipe 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26e5c1f0af_0_100"/>
          <p:cNvSpPr txBox="1"/>
          <p:nvPr>
            <p:ph idx="1" type="body"/>
          </p:nvPr>
        </p:nvSpPr>
        <p:spPr>
          <a:xfrm>
            <a:off x="1097280" y="2108201"/>
            <a:ext cx="10058400" cy="37608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2800" u="sng">
                <a:solidFill>
                  <a:schemeClr val="hlink"/>
                </a:solidFill>
                <a:hlinkClick r:id="rId3"/>
              </a:rPr>
              <a:t>https://www.youtube.com/shorts/xeodF0_iZNg</a:t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 sz="2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9"/>
          <p:cNvSpPr/>
          <p:nvPr/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9"/>
          <p:cNvSpPr/>
          <p:nvPr/>
        </p:nvSpPr>
        <p:spPr>
          <a:xfrm>
            <a:off x="1507" y="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19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lang="pt-BR">
                <a:solidFill>
                  <a:srgbClr val="FFFFFF"/>
                </a:solidFill>
              </a:rPr>
              <a:t>Instruções e dicas para ensino 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6" name="Google Shape;386;p19"/>
          <p:cNvSpPr txBox="1"/>
          <p:nvPr>
            <p:ph idx="1" type="body"/>
          </p:nvPr>
        </p:nvSpPr>
        <p:spPr>
          <a:xfrm>
            <a:off x="1096968" y="2675700"/>
            <a:ext cx="3849000" cy="31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19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19"/>
          <p:cNvSpPr txBox="1"/>
          <p:nvPr/>
        </p:nvSpPr>
        <p:spPr>
          <a:xfrm>
            <a:off x="910625" y="2131400"/>
            <a:ext cx="10835400" cy="3817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AutoNum type="arabicPeriod"/>
            </a:pPr>
            <a:r>
              <a:rPr lang="pt-BR" sz="2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Tratar de acordo com a idade</a:t>
            </a:r>
            <a:endParaRPr sz="2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AutoNum type="arabicPeriod"/>
            </a:pPr>
            <a:r>
              <a:rPr lang="pt-BR" sz="2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Não tenha receio de orientá - las (Repita quantas vezes for necessário)</a:t>
            </a:r>
            <a:endParaRPr sz="2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AutoNum type="arabicPeriod"/>
            </a:pPr>
            <a:r>
              <a:rPr lang="pt-BR" sz="2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Use materiais ou descubra a melhor forma de captar atenção do aluno</a:t>
            </a:r>
            <a:endParaRPr sz="2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AutoNum type="arabicPeriod"/>
            </a:pPr>
            <a:r>
              <a:rPr lang="pt-BR" sz="2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Cada aluno tem um rítmo</a:t>
            </a:r>
            <a:endParaRPr sz="2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AutoNum type="arabicPeriod"/>
            </a:pPr>
            <a:r>
              <a:rPr lang="pt-BR" sz="2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Uma informação de cada vez principalmente se o exercicios for muito complexo. </a:t>
            </a:r>
            <a:endParaRPr sz="2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AutoNum type="arabicPeriod"/>
            </a:pPr>
            <a:r>
              <a:rPr lang="pt-BR" sz="2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Valorize as potencialidades</a:t>
            </a:r>
            <a:endParaRPr sz="2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26e5c1f0af_0_22"/>
          <p:cNvSpPr txBox="1"/>
          <p:nvPr>
            <p:ph idx="1" type="body"/>
          </p:nvPr>
        </p:nvSpPr>
        <p:spPr>
          <a:xfrm>
            <a:off x="5030350" y="0"/>
            <a:ext cx="6698400" cy="48960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406400" lvl="0" marL="457200" rtl="0" algn="l">
              <a:spcBef>
                <a:spcPts val="1200"/>
              </a:spcBef>
              <a:spcAft>
                <a:spcPts val="0"/>
              </a:spcAft>
              <a:buSzPts val="2800"/>
              <a:buChar char="-"/>
            </a:pPr>
            <a:r>
              <a:rPr lang="pt-BR" sz="3000" u="sng">
                <a:solidFill>
                  <a:schemeClr val="hlink"/>
                </a:solidFill>
                <a:hlinkClick r:id="rId3"/>
              </a:rPr>
              <a:t>http://newpsi.bvs-psi.org.br/uploads/linha%20do%20tempo%20DSM/linha.html</a:t>
            </a:r>
            <a:endParaRPr sz="3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http://www.niip.com.br/wp-content/uploads/2018/06/Manual-Diagnosico-e-Estatistico-de-Transtornos-Mentais-DSM-5-1-pdf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g126e5c1f0af_0_22"/>
          <p:cNvPicPr preferRelativeResize="0"/>
          <p:nvPr/>
        </p:nvPicPr>
        <p:blipFill rotWithShape="1">
          <a:blip r:embed="rId5">
            <a:alphaModFix/>
          </a:blip>
          <a:srcRect b="6583" l="25523" r="27514" t="5519"/>
          <a:stretch/>
        </p:blipFill>
        <p:spPr>
          <a:xfrm>
            <a:off x="1" y="0"/>
            <a:ext cx="5030359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8" name="Google Shape;148;p4"/>
          <p:cNvCxnSpPr/>
          <p:nvPr/>
        </p:nvCxnSpPr>
        <p:spPr>
          <a:xfrm>
            <a:off x="1207658" y="4474741"/>
            <a:ext cx="9875520" cy="0"/>
          </a:xfrm>
          <a:prstGeom prst="straightConnector1">
            <a:avLst/>
          </a:prstGeom>
          <a:noFill/>
          <a:ln cap="flat" cmpd="sng" w="12700">
            <a:solidFill>
              <a:srgbClr val="FEFEF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9" name="Google Shape;149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ersonas trabajando en ideas" id="150" name="Google Shape;150;p4"/>
          <p:cNvPicPr preferRelativeResize="0"/>
          <p:nvPr/>
        </p:nvPicPr>
        <p:blipFill rotWithShape="1">
          <a:blip r:embed="rId3">
            <a:alphaModFix amt="35000"/>
          </a:blip>
          <a:srcRect b="6861" l="0" r="0" t="7260"/>
          <a:stretch/>
        </p:blipFill>
        <p:spPr>
          <a:xfrm>
            <a:off x="20" y="975"/>
            <a:ext cx="121919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-9144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Gill Sans"/>
              <a:buNone/>
            </a:pPr>
            <a:r>
              <a:rPr lang="pt-BR" sz="8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 Domínios adaptativos </a:t>
            </a:r>
            <a:endParaRPr/>
          </a:p>
        </p:txBody>
      </p:sp>
      <p:cxnSp>
        <p:nvCxnSpPr>
          <p:cNvPr id="152" name="Google Shape;152;p4"/>
          <p:cNvCxnSpPr/>
          <p:nvPr/>
        </p:nvCxnSpPr>
        <p:spPr>
          <a:xfrm>
            <a:off x="1207658" y="4474741"/>
            <a:ext cx="9875520" cy="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3" name="Google Shape;153;p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26e5c1f0af_0_62"/>
          <p:cNvSpPr txBox="1"/>
          <p:nvPr>
            <p:ph idx="4294967295" type="body"/>
          </p:nvPr>
        </p:nvSpPr>
        <p:spPr>
          <a:xfrm>
            <a:off x="231700" y="393725"/>
            <a:ext cx="5644800" cy="2654400"/>
          </a:xfrm>
          <a:prstGeom prst="rect">
            <a:avLst/>
          </a:prstGeom>
          <a:solidFill>
            <a:srgbClr val="EAD1DC"/>
          </a:solidFill>
        </p:spPr>
        <p:txBody>
          <a:bodyPr anchorCtr="0" anchor="t" bIns="45700" lIns="0" spcFirstLastPara="1" rIns="0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BR" sz="3600">
                <a:solidFill>
                  <a:schemeClr val="dk1"/>
                </a:solidFill>
              </a:rPr>
              <a:t>Domínio conceitual: </a:t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200"/>
              </a:spcAft>
              <a:buNone/>
            </a:pPr>
            <a:r>
              <a:rPr lang="pt-BR" sz="2800"/>
              <a:t>E</a:t>
            </a:r>
            <a:r>
              <a:rPr lang="pt-BR" sz="2800"/>
              <a:t>nvolve competência em termos de memória, linguagem, leitura, escrita, raciocínio matemático, aquisição de conhecimentos práticos, solução de problemas e julgamento em situações novas, entre outros</a:t>
            </a:r>
            <a:endParaRPr sz="2800"/>
          </a:p>
        </p:txBody>
      </p:sp>
      <p:sp>
        <p:nvSpPr>
          <p:cNvPr id="160" name="Google Shape;160;g126e5c1f0af_0_62"/>
          <p:cNvSpPr txBox="1"/>
          <p:nvPr>
            <p:ph idx="4294967295" type="body"/>
          </p:nvPr>
        </p:nvSpPr>
        <p:spPr>
          <a:xfrm>
            <a:off x="6326600" y="393725"/>
            <a:ext cx="5644800" cy="2654400"/>
          </a:xfrm>
          <a:prstGeom prst="rect">
            <a:avLst/>
          </a:prstGeom>
          <a:solidFill>
            <a:srgbClr val="D9D2E9"/>
          </a:solidFill>
        </p:spPr>
        <p:txBody>
          <a:bodyPr anchorCtr="0" anchor="t" bIns="45700" lIns="0" spcFirstLastPara="1" rIns="0" wrap="square" tIns="45700">
            <a:normAutofit fontScale="85000" lnSpcReduction="10000"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BR" sz="3600">
                <a:solidFill>
                  <a:schemeClr val="dk1"/>
                </a:solidFill>
              </a:rPr>
              <a:t>Domínio prático </a:t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200"/>
              </a:spcAft>
              <a:buNone/>
            </a:pPr>
            <a:r>
              <a:rPr lang="pt-BR" sz="2788"/>
              <a:t> Envolve aprendizagem e autogestão em todos os cenários de vida, inclusive cuidados pessoais, responsabilidades profissionais, controle do dinheiro, recreação, autocontrole comportamental e organização de tarefas escolares e profissionais, entre outros</a:t>
            </a:r>
            <a:endParaRPr sz="2788"/>
          </a:p>
        </p:txBody>
      </p:sp>
      <p:sp>
        <p:nvSpPr>
          <p:cNvPr id="161" name="Google Shape;161;g126e5c1f0af_0_62"/>
          <p:cNvSpPr txBox="1"/>
          <p:nvPr>
            <p:ph idx="4294967295" type="body"/>
          </p:nvPr>
        </p:nvSpPr>
        <p:spPr>
          <a:xfrm>
            <a:off x="3149875" y="3525700"/>
            <a:ext cx="5644800" cy="26544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45700" lIns="0" spcFirstLastPara="1" rIns="0" wrap="square" tIns="45700">
            <a:normAutofit lnSpcReduction="10000"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BR" sz="3600">
                <a:solidFill>
                  <a:schemeClr val="dk1"/>
                </a:solidFill>
              </a:rPr>
              <a:t>Domínio Social: </a:t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200"/>
              </a:spcAft>
              <a:buNone/>
            </a:pPr>
            <a:r>
              <a:rPr lang="pt-BR" sz="2500"/>
              <a:t>Envolve percepção de pensamentos, sentimentos e experiências dos outros; empatia; habilidades de comunicação interpessoal; habilidades de amizade; julgamento social; entre outros</a:t>
            </a:r>
            <a:endParaRPr sz="25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26e5c1f0af_0_46"/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7" name="Google Shape;167;g126e5c1f0af_0_46"/>
          <p:cNvCxnSpPr/>
          <p:nvPr/>
        </p:nvCxnSpPr>
        <p:spPr>
          <a:xfrm>
            <a:off x="1207658" y="4474741"/>
            <a:ext cx="9875400" cy="0"/>
          </a:xfrm>
          <a:prstGeom prst="straightConnector1">
            <a:avLst/>
          </a:prstGeom>
          <a:noFill/>
          <a:ln cap="flat" cmpd="sng" w="12700">
            <a:solidFill>
              <a:srgbClr val="FEFEF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8" name="Google Shape;168;g126e5c1f0af_0_4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ersonas trabajando en ideas" id="169" name="Google Shape;169;g126e5c1f0af_0_46"/>
          <p:cNvPicPr preferRelativeResize="0"/>
          <p:nvPr/>
        </p:nvPicPr>
        <p:blipFill rotWithShape="1">
          <a:blip r:embed="rId3">
            <a:alphaModFix amt="35000"/>
          </a:blip>
          <a:srcRect b="6853" l="0" r="0" t="7265"/>
          <a:stretch/>
        </p:blipFill>
        <p:spPr>
          <a:xfrm>
            <a:off x="20" y="975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126e5c1f0af_0_46"/>
          <p:cNvSpPr txBox="1"/>
          <p:nvPr>
            <p:ph type="title"/>
          </p:nvPr>
        </p:nvSpPr>
        <p:spPr>
          <a:xfrm>
            <a:off x="1097280" y="758952"/>
            <a:ext cx="100584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-9144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Gill Sans"/>
              <a:buNone/>
            </a:pPr>
            <a:r>
              <a:rPr lang="pt-BR" sz="8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Habilidades adaptativas</a:t>
            </a:r>
            <a:endParaRPr/>
          </a:p>
        </p:txBody>
      </p:sp>
      <p:cxnSp>
        <p:nvCxnSpPr>
          <p:cNvPr id="171" name="Google Shape;171;g126e5c1f0af_0_46"/>
          <p:cNvCxnSpPr/>
          <p:nvPr/>
        </p:nvCxnSpPr>
        <p:spPr>
          <a:xfrm>
            <a:off x="1207658" y="4474741"/>
            <a:ext cx="9875400" cy="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2" name="Google Shape;172;g126e5c1f0af_0_46"/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rgbClr val="262626">
              <a:alpha val="949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 txBox="1"/>
          <p:nvPr>
            <p:ph type="title"/>
          </p:nvPr>
        </p:nvSpPr>
        <p:spPr>
          <a:xfrm>
            <a:off x="7234960" y="634946"/>
            <a:ext cx="348062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pt-BR"/>
              <a:t>1. Vida social </a:t>
            </a:r>
            <a:endParaRPr/>
          </a:p>
        </p:txBody>
      </p:sp>
      <p:pic>
        <p:nvPicPr>
          <p:cNvPr descr="Mãos segurando os pulsos uma da outra e interligadas para formar um círculo" id="179" name="Google Shape;179;p5"/>
          <p:cNvPicPr preferRelativeResize="0"/>
          <p:nvPr/>
        </p:nvPicPr>
        <p:blipFill rotWithShape="1">
          <a:blip r:embed="rId3">
            <a:alphaModFix/>
          </a:blip>
          <a:srcRect b="15602" l="0" r="-2" t="0"/>
          <a:stretch/>
        </p:blipFill>
        <p:spPr>
          <a:xfrm>
            <a:off x="426817" y="3109868"/>
            <a:ext cx="5115346" cy="28816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5"/>
          <p:cNvCxnSpPr/>
          <p:nvPr/>
        </p:nvCxnSpPr>
        <p:spPr>
          <a:xfrm>
            <a:off x="6514044" y="2246569"/>
            <a:ext cx="457200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1" name="Google Shape;181;p5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5"/>
          <p:cNvSpPr txBox="1"/>
          <p:nvPr/>
        </p:nvSpPr>
        <p:spPr>
          <a:xfrm>
            <a:off x="5947184" y="2587066"/>
            <a:ext cx="5601624" cy="3490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254000" lvl="0" marL="9144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Char char=" "/>
            </a:pPr>
            <a:r>
              <a:rPr b="0" i="0" lang="pt-BR" sz="4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Relação que implicam cooperar em respeitar limites no convívio com os outros </a:t>
            </a:r>
            <a:endParaRPr b="0" i="0" sz="40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"/>
          <p:cNvSpPr/>
          <p:nvPr/>
        </p:nvSpPr>
        <p:spPr>
          <a:xfrm>
            <a:off x="0" y="285000"/>
            <a:ext cx="3912300" cy="1098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pt-BR" sz="2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Domínio social </a:t>
            </a:r>
            <a:endParaRPr sz="600"/>
          </a:p>
        </p:txBody>
      </p:sp>
      <p:sp>
        <p:nvSpPr>
          <p:cNvPr id="184" name="Google Shape;184;p5"/>
          <p:cNvSpPr/>
          <p:nvPr/>
        </p:nvSpPr>
        <p:spPr>
          <a:xfrm>
            <a:off x="0" y="1522225"/>
            <a:ext cx="3912300" cy="1178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7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Domínio prático</a:t>
            </a:r>
            <a:endParaRPr sz="2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 txBox="1"/>
          <p:nvPr>
            <p:ph type="title"/>
          </p:nvPr>
        </p:nvSpPr>
        <p:spPr>
          <a:xfrm>
            <a:off x="6411685" y="634946"/>
            <a:ext cx="5127171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pt-BR"/>
              <a:t>2. Autonomia</a:t>
            </a:r>
            <a:endParaRPr/>
          </a:p>
        </p:txBody>
      </p:sp>
      <p:pic>
        <p:nvPicPr>
          <p:cNvPr id="191" name="Google Shape;19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025" y="2086363"/>
            <a:ext cx="4031875" cy="4132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6"/>
          <p:cNvCxnSpPr/>
          <p:nvPr/>
        </p:nvCxnSpPr>
        <p:spPr>
          <a:xfrm>
            <a:off x="6514044" y="2246569"/>
            <a:ext cx="457200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p6"/>
          <p:cNvSpPr txBox="1"/>
          <p:nvPr>
            <p:ph idx="1" type="body"/>
          </p:nvPr>
        </p:nvSpPr>
        <p:spPr>
          <a:xfrm>
            <a:off x="5937232" y="2407436"/>
            <a:ext cx="5601624" cy="3490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254000" lvl="0" marL="9144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 "/>
            </a:pPr>
            <a:r>
              <a:rPr lang="pt-BR" sz="4000"/>
              <a:t>iniciativa, cumprimento de tarefas e atendimento dos próprios interesses</a:t>
            </a:r>
            <a:endParaRPr sz="4000"/>
          </a:p>
          <a:p>
            <a:pPr indent="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194" name="Google Shape;194;p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6"/>
          <p:cNvSpPr/>
          <p:nvPr/>
        </p:nvSpPr>
        <p:spPr>
          <a:xfrm>
            <a:off x="0" y="0"/>
            <a:ext cx="3641100" cy="998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Domínio conceitual</a:t>
            </a:r>
            <a:endParaRPr sz="2400"/>
          </a:p>
        </p:txBody>
      </p:sp>
      <p:sp>
        <p:nvSpPr>
          <p:cNvPr id="196" name="Google Shape;196;p6"/>
          <p:cNvSpPr/>
          <p:nvPr/>
        </p:nvSpPr>
        <p:spPr>
          <a:xfrm>
            <a:off x="0" y="1088275"/>
            <a:ext cx="3641100" cy="998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Domínio prático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7"/>
          <p:cNvSpPr txBox="1"/>
          <p:nvPr>
            <p:ph type="title"/>
          </p:nvPr>
        </p:nvSpPr>
        <p:spPr>
          <a:xfrm>
            <a:off x="7859485" y="634946"/>
            <a:ext cx="3690257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pt-BR"/>
              <a:t>3. Vida familiar</a:t>
            </a:r>
            <a:endParaRPr/>
          </a:p>
        </p:txBody>
      </p:sp>
      <p:pic>
        <p:nvPicPr>
          <p:cNvPr descr="Pessoas em pé na cozinha&#10;&#10;Descrição gerada automaticamente" id="203" name="Google Shape;203;p7"/>
          <p:cNvPicPr preferRelativeResize="0"/>
          <p:nvPr/>
        </p:nvPicPr>
        <p:blipFill rotWithShape="1">
          <a:blip r:embed="rId3">
            <a:alphaModFix/>
          </a:blip>
          <a:srcRect b="-1" l="3908" r="9302" t="0"/>
          <a:stretch/>
        </p:blipFill>
        <p:spPr>
          <a:xfrm>
            <a:off x="1710550" y="2250450"/>
            <a:ext cx="5141525" cy="39544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Google Shape;204;p7"/>
          <p:cNvCxnSpPr/>
          <p:nvPr/>
        </p:nvCxnSpPr>
        <p:spPr>
          <a:xfrm>
            <a:off x="7942633" y="2250460"/>
            <a:ext cx="347472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5" name="Google Shape;205;p7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7"/>
          <p:cNvSpPr txBox="1"/>
          <p:nvPr/>
        </p:nvSpPr>
        <p:spPr>
          <a:xfrm>
            <a:off x="7180685" y="2250455"/>
            <a:ext cx="4369200" cy="3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254000" lvl="0" marL="9144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Char char=" "/>
            </a:pPr>
            <a:r>
              <a:rPr b="0" i="0" lang="pt-BR" sz="4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Envolve cuidados com os pertences em ambiente doméstico com familiares  </a:t>
            </a:r>
            <a:endParaRPr b="0" i="0" sz="20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7"/>
          <p:cNvSpPr/>
          <p:nvPr/>
        </p:nvSpPr>
        <p:spPr>
          <a:xfrm>
            <a:off x="0" y="0"/>
            <a:ext cx="3690300" cy="893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Domínio social </a:t>
            </a:r>
            <a:endParaRPr sz="2400"/>
          </a:p>
        </p:txBody>
      </p:sp>
      <p:sp>
        <p:nvSpPr>
          <p:cNvPr id="208" name="Google Shape;208;p7"/>
          <p:cNvSpPr/>
          <p:nvPr/>
        </p:nvSpPr>
        <p:spPr>
          <a:xfrm>
            <a:off x="0" y="913475"/>
            <a:ext cx="3690300" cy="977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Domínio prático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etrospectVTI">
  <a:themeElements>
    <a:clrScheme name="Retrospect">
      <a:dk1>
        <a:srgbClr val="000000"/>
      </a:dk1>
      <a:lt1>
        <a:srgbClr val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RetrospectVTI">
  <a:themeElements>
    <a:clrScheme name="Retrospect">
      <a:dk1>
        <a:srgbClr val="000000"/>
      </a:dk1>
      <a:lt1>
        <a:srgbClr val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2022-05-02T23:01:27Z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