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8" r:id="rId2"/>
    <p:sldId id="319" r:id="rId3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7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02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91D746-8210-4017-82B9-51DD83D4F1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0AF568-7B6C-4FE7-A075-D0C2AF0F3744}" type="datetimeFigureOut">
              <a:rPr lang="pt-BR"/>
              <a:pPr>
                <a:defRPr/>
              </a:pPr>
              <a:t>26/09/2019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D3ADD0-AA24-4F35-8400-E41B517C2B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D3ADD0-AA24-4F35-8400-E41B517C2B92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14313"/>
            <a:ext cx="121443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 userDrawn="1"/>
        </p:nvSpPr>
        <p:spPr>
          <a:xfrm>
            <a:off x="1714500" y="571500"/>
            <a:ext cx="62706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Escola Politécnica da Universidade de São Paulo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Departamento de Engenharia de Produção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3286124"/>
            <a:ext cx="8429684" cy="1470025"/>
          </a:xfrm>
        </p:spPr>
        <p:txBody>
          <a:bodyPr/>
          <a:lstStyle>
            <a:lvl1pPr algn="l">
              <a:defRPr sz="4400" b="1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5643578"/>
            <a:ext cx="6612615" cy="500066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13"/>
          </p:nvPr>
        </p:nvSpPr>
        <p:spPr>
          <a:xfrm>
            <a:off x="1928813" y="2285993"/>
            <a:ext cx="5286375" cy="500070"/>
          </a:xfrm>
        </p:spPr>
        <p:txBody>
          <a:bodyPr>
            <a:norm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Espaço Reservado para Texto 17"/>
          <p:cNvSpPr>
            <a:spLocks noGrp="1"/>
          </p:cNvSpPr>
          <p:nvPr>
            <p:ph type="body" sz="quarter" idx="14"/>
          </p:nvPr>
        </p:nvSpPr>
        <p:spPr>
          <a:xfrm>
            <a:off x="428596" y="4949828"/>
            <a:ext cx="5286375" cy="500070"/>
          </a:xfrm>
        </p:spPr>
        <p:txBody>
          <a:bodyPr>
            <a:normAutofit/>
          </a:bodyPr>
          <a:lstStyle>
            <a:lvl1pPr algn="l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11"/>
          <p:cNvSpPr>
            <a:spLocks noGrp="1"/>
          </p:cNvSpPr>
          <p:nvPr>
            <p:ph type="body" sz="quarter" idx="10"/>
          </p:nvPr>
        </p:nvSpPr>
        <p:spPr>
          <a:xfrm>
            <a:off x="1142976" y="1928813"/>
            <a:ext cx="6643688" cy="35718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83768" y="1600201"/>
            <a:ext cx="6203032" cy="4326882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400" baseline="0"/>
            </a:lvl1pPr>
            <a:lvl2pPr>
              <a:buFontTx/>
              <a:buBlip>
                <a:blip r:embed="rId3"/>
              </a:buBlip>
              <a:defRPr sz="2000" baseline="0"/>
            </a:lvl2pPr>
            <a:lvl3pPr>
              <a:buSzPct val="75000"/>
              <a:buFontTx/>
              <a:buBlip>
                <a:blip r:embed="rId2"/>
              </a:buBlip>
              <a:defRPr sz="1600"/>
            </a:lvl3pPr>
            <a:lvl4pPr>
              <a:buSzPct val="75000"/>
              <a:buFontTx/>
              <a:buBlip>
                <a:blip r:embed="rId3"/>
              </a:buBlip>
              <a:defRPr/>
            </a:lvl4pPr>
          </a:lstStyle>
          <a:p>
            <a:pPr lvl="0"/>
            <a:r>
              <a:rPr lang="en-GB" dirty="0" smtClean="0"/>
              <a:t>Type some stuff</a:t>
            </a:r>
          </a:p>
          <a:p>
            <a:pPr lvl="0"/>
            <a:r>
              <a:rPr lang="en-GB" dirty="0" smtClean="0"/>
              <a:t>And some more here</a:t>
            </a:r>
          </a:p>
          <a:p>
            <a:pPr lvl="1"/>
            <a:r>
              <a:rPr lang="en-GB" dirty="0" smtClean="0"/>
              <a:t>Keep Going – that’s it!</a:t>
            </a:r>
          </a:p>
          <a:p>
            <a:pPr lvl="0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405037" y="390099"/>
            <a:ext cx="6224029" cy="379648"/>
          </a:xfrm>
          <a:prstGeom prst="rect">
            <a:avLst/>
          </a:prstGeom>
        </p:spPr>
        <p:txBody>
          <a:bodyPr vert="horz"/>
          <a:lstStyle>
            <a:lvl1pPr algn="l">
              <a:defRPr sz="2200" b="1">
                <a:solidFill>
                  <a:srgbClr val="00A3A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05049" y="730747"/>
            <a:ext cx="6233888" cy="38539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cap="all">
                <a:solidFill>
                  <a:srgbClr val="00A3A4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04365" y="4387580"/>
            <a:ext cx="1962204" cy="15587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i="1" baseline="0">
                <a:solidFill>
                  <a:srgbClr val="00A3A4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0A3A4"/>
                </a:solidFill>
              </a:defRPr>
            </a:lvl2pPr>
            <a:lvl3pPr>
              <a:defRPr sz="2000">
                <a:solidFill>
                  <a:srgbClr val="00A3A4"/>
                </a:solidFill>
              </a:defRPr>
            </a:lvl3pPr>
            <a:lvl4pPr>
              <a:defRPr sz="2000">
                <a:solidFill>
                  <a:srgbClr val="00A3A4"/>
                </a:solidFill>
              </a:defRPr>
            </a:lvl4pPr>
            <a:lvl5pPr>
              <a:defRPr sz="2000">
                <a:solidFill>
                  <a:srgbClr val="00A3A4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  <a:r>
              <a:rPr lang="en-US" dirty="0" err="1" smtClean="0"/>
              <a:t>Lorum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doohicky</a:t>
            </a:r>
            <a:r>
              <a:rPr lang="en-US" dirty="0" smtClean="0"/>
              <a:t> </a:t>
            </a:r>
            <a:r>
              <a:rPr lang="en-US" dirty="0" err="1" smtClean="0"/>
              <a:t>nonses</a:t>
            </a:r>
            <a:r>
              <a:rPr lang="en-US" dirty="0" smtClean="0"/>
              <a:t> </a:t>
            </a:r>
            <a:r>
              <a:rPr lang="en-US" dirty="0" err="1" smtClean="0"/>
              <a:t>booh</a:t>
            </a:r>
            <a:r>
              <a:rPr lang="en-US" dirty="0" smtClean="0"/>
              <a:t> </a:t>
            </a:r>
            <a:r>
              <a:rPr lang="en-US" dirty="0" err="1" smtClean="0"/>
              <a:t>yahh</a:t>
            </a:r>
            <a:r>
              <a:rPr lang="en-US" dirty="0" smtClean="0"/>
              <a:t> </a:t>
            </a:r>
            <a:r>
              <a:rPr lang="en-US" dirty="0" err="1" smtClean="0"/>
              <a:t>misbah</a:t>
            </a:r>
            <a:r>
              <a:rPr lang="en-US" dirty="0" smtClean="0"/>
              <a:t> etc etc , more placeholder text. . . . . . . . .”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87868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2" r:id="rId3"/>
    <p:sldLayoutId id="2147483673" r:id="rId4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18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6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02680" y="1484784"/>
            <a:ext cx="786972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Fazer a leitura do livro do </a:t>
            </a:r>
            <a:r>
              <a:rPr lang="pt-BR" sz="1400" i="1" dirty="0" err="1" smtClean="0">
                <a:solidFill>
                  <a:srgbClr val="0000FF"/>
                </a:solidFill>
                <a:latin typeface="Arial" charset="0"/>
              </a:rPr>
              <a:t>Osterwalder</a:t>
            </a: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 (Business </a:t>
            </a:r>
            <a:r>
              <a:rPr lang="pt-BR" sz="1400" i="1" dirty="0" err="1" smtClean="0">
                <a:solidFill>
                  <a:srgbClr val="0000FF"/>
                </a:solidFill>
                <a:latin typeface="Arial" charset="0"/>
              </a:rPr>
              <a:t>Model</a:t>
            </a: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pt-BR" sz="1400" i="1" dirty="0" err="1" smtClean="0">
                <a:solidFill>
                  <a:srgbClr val="0000FF"/>
                </a:solidFill>
                <a:latin typeface="Arial" charset="0"/>
              </a:rPr>
              <a:t>Canvas</a:t>
            </a: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) (até página 45);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</a:rPr>
              <a:t>Identificar um bloco do </a:t>
            </a:r>
            <a:r>
              <a:rPr lang="pt-BR" sz="1400" i="1" dirty="0" err="1" smtClean="0">
                <a:solidFill>
                  <a:srgbClr val="0000FF"/>
                </a:solidFill>
              </a:rPr>
              <a:t>Canvas</a:t>
            </a:r>
            <a:r>
              <a:rPr lang="pt-BR" sz="1400" i="1" dirty="0" smtClean="0">
                <a:solidFill>
                  <a:srgbClr val="0000FF"/>
                </a:solidFill>
              </a:rPr>
              <a:t> (aquele designado em classe, para sua equipe);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Os alunos que ainda não têm equipe, providenciem um grupo para o exercício;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</a:rPr>
              <a:t>É responsabilidade de cada um encontrar equipe e produto para esta e as próximas atividades;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Alunos que não estiveram presentes na aula de 26/09, adotem como seu número de bloco o último dígito do número USP. Aluno com número USP  terminando por zero pode escolher qualquer bloco.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endParaRPr lang="pt-BR" sz="1400" i="1" dirty="0" smtClean="0">
              <a:solidFill>
                <a:srgbClr val="0000FF"/>
              </a:solidFill>
            </a:endParaRP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Para o bloco do seu estudo, elaborar as principais perguntas que devem ser respondidas ao desenvolver esse bloco.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</a:rPr>
              <a:t>Usar o formato do CANVAS para preencher a resposta.</a:t>
            </a:r>
          </a:p>
          <a:p>
            <a:pPr defTabSz="914400">
              <a:buClrTx/>
              <a:buSzTx/>
              <a:buFont typeface="Arial" pitchFamily="34" charset="0"/>
              <a:buChar char="•"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Postar a resposta individual no </a:t>
            </a:r>
            <a:r>
              <a:rPr lang="pt-BR" sz="1400" i="1" dirty="0" err="1" smtClean="0">
                <a:solidFill>
                  <a:srgbClr val="0000FF"/>
                </a:solidFill>
                <a:latin typeface="Arial" charset="0"/>
              </a:rPr>
              <a:t>e-disciplinas</a:t>
            </a: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 e trazer uma cópia em papel para trabalho em classe (30/09/2019)</a:t>
            </a:r>
            <a:endParaRPr lang="pt-BR" sz="1400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3528" y="960983"/>
            <a:ext cx="84673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Num USP: ______________________ Nome: ______________________________________________</a:t>
            </a:r>
            <a:endParaRPr lang="en-US" sz="1400" b="1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755576" y="205016"/>
          <a:ext cx="7704856" cy="487680"/>
        </p:xfrm>
        <a:graphic>
          <a:graphicData uri="http://schemas.openxmlformats.org/drawingml/2006/table">
            <a:tbl>
              <a:tblPr/>
              <a:tblGrid>
                <a:gridCol w="720080"/>
                <a:gridCol w="5154829"/>
                <a:gridCol w="965851"/>
                <a:gridCol w="864096"/>
              </a:tblGrid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Ex 01 – Estrutura do Modelo de Negócios CANVAS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800" dirty="0">
                          <a:solidFill>
                            <a:srgbClr val="00B050"/>
                          </a:solidFill>
                          <a:latin typeface="Bernard MT Condensed"/>
                          <a:ea typeface="Calibri"/>
                          <a:cs typeface="Times New Roman"/>
                        </a:rPr>
                        <a:t>PRO </a:t>
                      </a:r>
                      <a:r>
                        <a:rPr lang="pt-BR" sz="800" dirty="0" smtClean="0">
                          <a:solidFill>
                            <a:srgbClr val="00B050"/>
                          </a:solidFill>
                          <a:latin typeface="Bernard MT Condensed"/>
                          <a:ea typeface="Calibri"/>
                          <a:cs typeface="Times New Roman"/>
                        </a:rPr>
                        <a:t>3213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800" dirty="0" err="1" smtClean="0">
                          <a:solidFill>
                            <a:srgbClr val="0070C0"/>
                          </a:solidFill>
                          <a:latin typeface="Bernard MT Condensed"/>
                          <a:ea typeface="Calibri"/>
                          <a:cs typeface="Times New Roman"/>
                        </a:rPr>
                        <a:t>Admnistração</a:t>
                      </a:r>
                      <a:r>
                        <a:rPr lang="pt-BR" sz="800" dirty="0" smtClean="0">
                          <a:solidFill>
                            <a:srgbClr val="0070C0"/>
                          </a:solidFill>
                          <a:latin typeface="Bernard MT Condensed"/>
                          <a:ea typeface="Calibri"/>
                          <a:cs typeface="Times New Roman"/>
                        </a:rPr>
                        <a:t> de Empresas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Imagem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582" y="273596"/>
            <a:ext cx="400050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34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nvas_pigneur_osterwald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3" r="923"/>
          <a:stretch/>
        </p:blipFill>
        <p:spPr>
          <a:xfrm>
            <a:off x="0" y="1045994"/>
            <a:ext cx="9143999" cy="5695374"/>
          </a:xfrm>
        </p:spPr>
      </p:pic>
      <p:sp>
        <p:nvSpPr>
          <p:cNvPr id="3" name="CaixaDeTexto 2"/>
          <p:cNvSpPr txBox="1"/>
          <p:nvPr/>
        </p:nvSpPr>
        <p:spPr>
          <a:xfrm>
            <a:off x="7465155" y="1218238"/>
            <a:ext cx="8512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1-Segmentos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de clientes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652120" y="3573596"/>
            <a:ext cx="6480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3-Canais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52120" y="1218238"/>
            <a:ext cx="108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4-Relacionamento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com clientes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92747" y="1196752"/>
            <a:ext cx="7792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2-Proposta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de valor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44008" y="5363924"/>
            <a:ext cx="73609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5-Fontes de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receita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92546" y="3574757"/>
            <a:ext cx="7072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6-Recursos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principais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92547" y="1218238"/>
            <a:ext cx="75212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7-Atividades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chave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1218238"/>
            <a:ext cx="71045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8-Parcerias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Principais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5394702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smtClean="0">
                <a:solidFill>
                  <a:srgbClr val="0000FF"/>
                </a:solidFill>
              </a:rPr>
              <a:t>9-Estrutura</a:t>
            </a:r>
            <a:endParaRPr lang="pt-BR" sz="800" dirty="0" smtClean="0">
              <a:solidFill>
                <a:srgbClr val="0000FF"/>
              </a:solidFill>
            </a:endParaRPr>
          </a:p>
          <a:p>
            <a:r>
              <a:rPr lang="pt-BR" sz="800" dirty="0" smtClean="0">
                <a:solidFill>
                  <a:srgbClr val="0000FF"/>
                </a:solidFill>
              </a:rPr>
              <a:t>de custo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02680" y="384919"/>
            <a:ext cx="42384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pt-BR" sz="1400" i="1" smtClean="0">
                <a:solidFill>
                  <a:srgbClr val="0000FF"/>
                </a:solidFill>
                <a:latin typeface="Arial" charset="0"/>
              </a:rPr>
              <a:t>Ex 01 - Estrutura </a:t>
            </a: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do Modelo de Negócios CANVAS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228184" y="44624"/>
            <a:ext cx="27302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pt-BR" sz="1400" i="1" smtClean="0">
                <a:solidFill>
                  <a:srgbClr val="0000FF"/>
                </a:solidFill>
                <a:latin typeface="Arial" charset="0"/>
              </a:rPr>
              <a:t>Aluno:                                         </a:t>
            </a:r>
            <a:endParaRPr lang="en-US" sz="14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heme/theme1.xml><?xml version="1.0" encoding="utf-8"?>
<a:theme xmlns:a="http://schemas.openxmlformats.org/drawingml/2006/main" name="Template">
  <a:themeElements>
    <a:clrScheme name="Laboratório Ecodesig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B7DDE8"/>
      </a:accent2>
      <a:accent3>
        <a:srgbClr val="76923C"/>
      </a:accent3>
      <a:accent4>
        <a:srgbClr val="92CDD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1174</TotalTime>
  <Words>202</Words>
  <Application>Microsoft Office PowerPoint</Application>
  <PresentationFormat>Apresentação na tela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Template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1: Introdução ao curso</dc:title>
  <dc:creator>Eduardo</dc:creator>
  <cp:lastModifiedBy>Clovis</cp:lastModifiedBy>
  <cp:revision>232</cp:revision>
  <dcterms:created xsi:type="dcterms:W3CDTF">2015-08-03T14:51:03Z</dcterms:created>
  <dcterms:modified xsi:type="dcterms:W3CDTF">2019-09-27T02:21:06Z</dcterms:modified>
</cp:coreProperties>
</file>