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9"/>
  </p:notesMasterIdLst>
  <p:sldIdLst>
    <p:sldId id="256" r:id="rId2"/>
    <p:sldId id="332" r:id="rId3"/>
    <p:sldId id="259" r:id="rId4"/>
    <p:sldId id="260" r:id="rId5"/>
    <p:sldId id="261" r:id="rId6"/>
    <p:sldId id="298" r:id="rId7"/>
    <p:sldId id="262" r:id="rId8"/>
    <p:sldId id="263" r:id="rId9"/>
    <p:sldId id="320" r:id="rId10"/>
    <p:sldId id="330" r:id="rId11"/>
    <p:sldId id="307" r:id="rId12"/>
    <p:sldId id="297" r:id="rId13"/>
    <p:sldId id="304" r:id="rId14"/>
    <p:sldId id="323" r:id="rId15"/>
    <p:sldId id="324" r:id="rId16"/>
    <p:sldId id="302" r:id="rId17"/>
    <p:sldId id="306" r:id="rId18"/>
    <p:sldId id="269" r:id="rId19"/>
    <p:sldId id="305" r:id="rId20"/>
    <p:sldId id="270" r:id="rId21"/>
    <p:sldId id="272" r:id="rId22"/>
    <p:sldId id="333" r:id="rId23"/>
    <p:sldId id="326" r:id="rId24"/>
    <p:sldId id="309" r:id="rId25"/>
    <p:sldId id="331" r:id="rId26"/>
    <p:sldId id="321" r:id="rId27"/>
    <p:sldId id="268" r:id="rId28"/>
    <p:sldId id="273" r:id="rId29"/>
    <p:sldId id="310" r:id="rId30"/>
    <p:sldId id="312" r:id="rId31"/>
    <p:sldId id="274" r:id="rId32"/>
    <p:sldId id="322" r:id="rId33"/>
    <p:sldId id="328" r:id="rId34"/>
    <p:sldId id="336" r:id="rId35"/>
    <p:sldId id="313" r:id="rId36"/>
    <p:sldId id="337" r:id="rId37"/>
    <p:sldId id="338" r:id="rId38"/>
  </p:sldIdLst>
  <p:sldSz cx="15119350" cy="106807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4">
          <p15:clr>
            <a:srgbClr val="A4A3A4"/>
          </p15:clr>
        </p15:guide>
        <p15:guide id="2" pos="476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0" autoAdjust="0"/>
    <p:restoredTop sz="95238" autoAdjust="0"/>
  </p:normalViewPr>
  <p:slideViewPr>
    <p:cSldViewPr snapToGrid="0">
      <p:cViewPr varScale="1">
        <p:scale>
          <a:sx n="72" d="100"/>
          <a:sy n="72" d="100"/>
        </p:scale>
        <p:origin x="1350" y="60"/>
      </p:cViewPr>
      <p:guideLst>
        <p:guide orient="horz" pos="3364"/>
        <p:guide pos="476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LONDON%20MASTER'S\1%20Evolution%20of%20BE%20(Rosa)\excise%201_%20London%20walk_29.9.16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LONDON%20MASTER'S\1%20Evolution%20of%20BE%20(Rosa)\excise%201_%20London%20walk_29.9.16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LONDON%20MASTER'S\1%20Evolution%20of%20BE%20(Rosa)\excise%201_%20London%20walk_29.9.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User Impression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'interview findings'!$A$21</c:f>
              <c:strCache>
                <c:ptCount val="1"/>
                <c:pt idx="0">
                  <c:v>Thermal</c:v>
                </c:pt>
              </c:strCache>
            </c:strRef>
          </c:tx>
          <c:invertIfNegative val="0"/>
          <c:cat>
            <c:numRef>
              <c:f>'interview findings'!$B$20:$H$20</c:f>
              <c:numCache>
                <c:formatCode>General</c:formatCode>
                <c:ptCount val="7"/>
                <c:pt idx="0">
                  <c:v>3</c:v>
                </c:pt>
                <c:pt idx="1">
                  <c:v>2</c:v>
                </c:pt>
                <c:pt idx="2">
                  <c:v>1</c:v>
                </c:pt>
                <c:pt idx="3">
                  <c:v>0</c:v>
                </c:pt>
                <c:pt idx="4">
                  <c:v>-1</c:v>
                </c:pt>
                <c:pt idx="5">
                  <c:v>-2</c:v>
                </c:pt>
                <c:pt idx="6">
                  <c:v>-3</c:v>
                </c:pt>
              </c:numCache>
            </c:numRef>
          </c:cat>
          <c:val>
            <c:numRef>
              <c:f>'interview findings'!$B$21:$H$21</c:f>
              <c:numCache>
                <c:formatCode>0%</c:formatCode>
                <c:ptCount val="7"/>
                <c:pt idx="0">
                  <c:v>0.1</c:v>
                </c:pt>
                <c:pt idx="1">
                  <c:v>0.2</c:v>
                </c:pt>
                <c:pt idx="2">
                  <c:v>0.1</c:v>
                </c:pt>
                <c:pt idx="3">
                  <c:v>0.2</c:v>
                </c:pt>
                <c:pt idx="4">
                  <c:v>0.2</c:v>
                </c:pt>
                <c:pt idx="5">
                  <c:v>0.1</c:v>
                </c:pt>
                <c:pt idx="6">
                  <c:v>0.1</c:v>
                </c:pt>
              </c:numCache>
            </c:numRef>
          </c:val>
        </c:ser>
        <c:ser>
          <c:idx val="1"/>
          <c:order val="1"/>
          <c:tx>
            <c:strRef>
              <c:f>'interview findings'!$A$22</c:f>
              <c:strCache>
                <c:ptCount val="1"/>
                <c:pt idx="0">
                  <c:v>Daylight</c:v>
                </c:pt>
              </c:strCache>
            </c:strRef>
          </c:tx>
          <c:invertIfNegative val="0"/>
          <c:cat>
            <c:numRef>
              <c:f>'interview findings'!$B$20:$H$20</c:f>
              <c:numCache>
                <c:formatCode>General</c:formatCode>
                <c:ptCount val="7"/>
                <c:pt idx="0">
                  <c:v>3</c:v>
                </c:pt>
                <c:pt idx="1">
                  <c:v>2</c:v>
                </c:pt>
                <c:pt idx="2">
                  <c:v>1</c:v>
                </c:pt>
                <c:pt idx="3">
                  <c:v>0</c:v>
                </c:pt>
                <c:pt idx="4">
                  <c:v>-1</c:v>
                </c:pt>
                <c:pt idx="5">
                  <c:v>-2</c:v>
                </c:pt>
                <c:pt idx="6">
                  <c:v>-3</c:v>
                </c:pt>
              </c:numCache>
            </c:numRef>
          </c:cat>
          <c:val>
            <c:numRef>
              <c:f>'interview findings'!$B$22:$H$22</c:f>
              <c:numCache>
                <c:formatCode>0%</c:formatCode>
                <c:ptCount val="7"/>
                <c:pt idx="0">
                  <c:v>0.1</c:v>
                </c:pt>
                <c:pt idx="1">
                  <c:v>0.5</c:v>
                </c:pt>
                <c:pt idx="2">
                  <c:v>0.1</c:v>
                </c:pt>
                <c:pt idx="3">
                  <c:v>0.3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'interview findings'!$A$23</c:f>
              <c:strCache>
                <c:ptCount val="1"/>
                <c:pt idx="0">
                  <c:v>Ventilation</c:v>
                </c:pt>
              </c:strCache>
            </c:strRef>
          </c:tx>
          <c:invertIfNegative val="0"/>
          <c:cat>
            <c:numRef>
              <c:f>'interview findings'!$B$20:$H$20</c:f>
              <c:numCache>
                <c:formatCode>General</c:formatCode>
                <c:ptCount val="7"/>
                <c:pt idx="0">
                  <c:v>3</c:v>
                </c:pt>
                <c:pt idx="1">
                  <c:v>2</c:v>
                </c:pt>
                <c:pt idx="2">
                  <c:v>1</c:v>
                </c:pt>
                <c:pt idx="3">
                  <c:v>0</c:v>
                </c:pt>
                <c:pt idx="4">
                  <c:v>-1</c:v>
                </c:pt>
                <c:pt idx="5">
                  <c:v>-2</c:v>
                </c:pt>
                <c:pt idx="6">
                  <c:v>-3</c:v>
                </c:pt>
              </c:numCache>
            </c:numRef>
          </c:cat>
          <c:val>
            <c:numRef>
              <c:f>'interview findings'!$B$23:$H$23</c:f>
              <c:numCache>
                <c:formatCode>0%</c:formatCode>
                <c:ptCount val="7"/>
                <c:pt idx="0">
                  <c:v>0.1</c:v>
                </c:pt>
                <c:pt idx="1">
                  <c:v>0.3</c:v>
                </c:pt>
                <c:pt idx="2">
                  <c:v>0.3</c:v>
                </c:pt>
                <c:pt idx="3">
                  <c:v>0.2</c:v>
                </c:pt>
                <c:pt idx="4">
                  <c:v>0</c:v>
                </c:pt>
                <c:pt idx="5">
                  <c:v>0</c:v>
                </c:pt>
                <c:pt idx="6">
                  <c:v>0.1</c:v>
                </c:pt>
              </c:numCache>
            </c:numRef>
          </c:val>
        </c:ser>
        <c:ser>
          <c:idx val="3"/>
          <c:order val="3"/>
          <c:tx>
            <c:strRef>
              <c:f>'interview findings'!$A$24</c:f>
              <c:strCache>
                <c:ptCount val="1"/>
                <c:pt idx="0">
                  <c:v>Noise</c:v>
                </c:pt>
              </c:strCache>
            </c:strRef>
          </c:tx>
          <c:invertIfNegative val="0"/>
          <c:cat>
            <c:numRef>
              <c:f>'interview findings'!$B$20:$H$20</c:f>
              <c:numCache>
                <c:formatCode>General</c:formatCode>
                <c:ptCount val="7"/>
                <c:pt idx="0">
                  <c:v>3</c:v>
                </c:pt>
                <c:pt idx="1">
                  <c:v>2</c:v>
                </c:pt>
                <c:pt idx="2">
                  <c:v>1</c:v>
                </c:pt>
                <c:pt idx="3">
                  <c:v>0</c:v>
                </c:pt>
                <c:pt idx="4">
                  <c:v>-1</c:v>
                </c:pt>
                <c:pt idx="5">
                  <c:v>-2</c:v>
                </c:pt>
                <c:pt idx="6">
                  <c:v>-3</c:v>
                </c:pt>
              </c:numCache>
            </c:numRef>
          </c:cat>
          <c:val>
            <c:numRef>
              <c:f>'interview findings'!$B$24:$H$24</c:f>
              <c:numCache>
                <c:formatCode>0%</c:formatCode>
                <c:ptCount val="7"/>
                <c:pt idx="0">
                  <c:v>0.3</c:v>
                </c:pt>
                <c:pt idx="1">
                  <c:v>0</c:v>
                </c:pt>
                <c:pt idx="2">
                  <c:v>0</c:v>
                </c:pt>
                <c:pt idx="3">
                  <c:v>0.4</c:v>
                </c:pt>
                <c:pt idx="4">
                  <c:v>0</c:v>
                </c:pt>
                <c:pt idx="5">
                  <c:v>0</c:v>
                </c:pt>
                <c:pt idx="6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3881872"/>
        <c:axId val="223882432"/>
      </c:barChart>
      <c:catAx>
        <c:axId val="2238818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Comfort Scale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23882432"/>
        <c:crosses val="autoZero"/>
        <c:auto val="1"/>
        <c:lblAlgn val="ctr"/>
        <c:lblOffset val="100"/>
        <c:noMultiLvlLbl val="0"/>
      </c:catAx>
      <c:valAx>
        <c:axId val="22388243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Impression percentage</a:t>
                </a:r>
              </a:p>
            </c:rich>
          </c:tx>
          <c:overlay val="0"/>
        </c:title>
        <c:numFmt formatCode="0%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2388187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8"/>
    </mc:Choice>
    <mc:Fallback>
      <c:style val="48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dirty="0"/>
              <a:t>Overall impression</a:t>
            </a:r>
          </a:p>
        </c:rich>
      </c:tx>
      <c:layout>
        <c:manualLayout>
          <c:xMode val="edge"/>
          <c:yMode val="edge"/>
          <c:x val="5.9804181937288599E-2"/>
          <c:y val="1.5813933507390399E-2"/>
        </c:manualLayout>
      </c:layout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'interview findings'!$A$30</c:f>
              <c:strCache>
                <c:ptCount val="1"/>
                <c:pt idx="0">
                  <c:v>Overall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'interview findings'!$B$29:$H$29</c:f>
              <c:numCache>
                <c:formatCode>General</c:formatCode>
                <c:ptCount val="7"/>
                <c:pt idx="0">
                  <c:v>3</c:v>
                </c:pt>
                <c:pt idx="1">
                  <c:v>2</c:v>
                </c:pt>
                <c:pt idx="2">
                  <c:v>1</c:v>
                </c:pt>
                <c:pt idx="3">
                  <c:v>0</c:v>
                </c:pt>
                <c:pt idx="4">
                  <c:v>-1</c:v>
                </c:pt>
                <c:pt idx="5">
                  <c:v>-2</c:v>
                </c:pt>
                <c:pt idx="6">
                  <c:v>-3</c:v>
                </c:pt>
              </c:numCache>
            </c:numRef>
          </c:cat>
          <c:val>
            <c:numRef>
              <c:f>'interview findings'!$B$30:$H$30</c:f>
              <c:numCache>
                <c:formatCode>0%</c:formatCode>
                <c:ptCount val="7"/>
                <c:pt idx="0">
                  <c:v>0.5</c:v>
                </c:pt>
                <c:pt idx="1">
                  <c:v>0.3</c:v>
                </c:pt>
                <c:pt idx="2">
                  <c:v>0</c:v>
                </c:pt>
                <c:pt idx="3">
                  <c:v>0.1</c:v>
                </c:pt>
                <c:pt idx="4">
                  <c:v>0</c:v>
                </c:pt>
                <c:pt idx="5">
                  <c:v>0</c:v>
                </c:pt>
                <c:pt idx="6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3885232"/>
        <c:axId val="223884672"/>
      </c:barChart>
      <c:valAx>
        <c:axId val="223884672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Impression Percentage </a:t>
                </a:r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crossAx val="223885232"/>
        <c:crosses val="autoZero"/>
        <c:crossBetween val="between"/>
      </c:valAx>
      <c:catAx>
        <c:axId val="223885232"/>
        <c:scaling>
          <c:orientation val="minMax"/>
        </c:scaling>
        <c:delete val="0"/>
        <c:axPos val="l"/>
        <c:title>
          <c:tx>
            <c:rich>
              <a:bodyPr rot="0" vert="wordArtVert"/>
              <a:lstStyle/>
              <a:p>
                <a:pPr>
                  <a:defRPr/>
                </a:pPr>
                <a:r>
                  <a:rPr lang="en-US"/>
                  <a:t>Comfort scale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2388467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8"/>
    </mc:Choice>
    <mc:Fallback>
      <c:style val="4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Outdoor impression</a:t>
            </a:r>
          </a:p>
        </c:rich>
      </c:tx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line3DChart>
        <c:grouping val="standard"/>
        <c:varyColors val="0"/>
        <c:ser>
          <c:idx val="0"/>
          <c:order val="0"/>
          <c:tx>
            <c:strRef>
              <c:f>'interview findings'!$A$25</c:f>
              <c:strCache>
                <c:ptCount val="1"/>
                <c:pt idx="0">
                  <c:v>Wind</c:v>
                </c:pt>
              </c:strCache>
            </c:strRef>
          </c:tx>
          <c:cat>
            <c:numRef>
              <c:f>'interview findings'!$B$20:$H$20</c:f>
              <c:numCache>
                <c:formatCode>General</c:formatCode>
                <c:ptCount val="7"/>
                <c:pt idx="0">
                  <c:v>3</c:v>
                </c:pt>
                <c:pt idx="1">
                  <c:v>2</c:v>
                </c:pt>
                <c:pt idx="2">
                  <c:v>1</c:v>
                </c:pt>
                <c:pt idx="3">
                  <c:v>0</c:v>
                </c:pt>
                <c:pt idx="4">
                  <c:v>-1</c:v>
                </c:pt>
                <c:pt idx="5">
                  <c:v>-2</c:v>
                </c:pt>
                <c:pt idx="6">
                  <c:v>-3</c:v>
                </c:pt>
              </c:numCache>
            </c:numRef>
          </c:cat>
          <c:val>
            <c:numRef>
              <c:f>'interview findings'!$A$25:$H$25</c:f>
              <c:numCache>
                <c:formatCode>0%</c:formatCode>
                <c:ptCount val="8"/>
                <c:pt idx="0" formatCode="General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0.4</c:v>
                </c:pt>
                <c:pt idx="5">
                  <c:v>0</c:v>
                </c:pt>
                <c:pt idx="6">
                  <c:v>0.3</c:v>
                </c:pt>
                <c:pt idx="7">
                  <c:v>0.3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9592848"/>
        <c:axId val="249593408"/>
        <c:axId val="225136352"/>
      </c:line3DChart>
      <c:catAx>
        <c:axId val="2495928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Comfort scale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49593408"/>
        <c:crosses val="autoZero"/>
        <c:auto val="1"/>
        <c:lblAlgn val="ctr"/>
        <c:lblOffset val="100"/>
        <c:noMultiLvlLbl val="0"/>
      </c:catAx>
      <c:valAx>
        <c:axId val="249593408"/>
        <c:scaling>
          <c:orientation val="minMax"/>
        </c:scaling>
        <c:delete val="0"/>
        <c:axPos val="l"/>
        <c:majorGridlines/>
        <c:title>
          <c:tx>
            <c:rich>
              <a:bodyPr rot="0" vert="wordArtVert"/>
              <a:lstStyle/>
              <a:p>
                <a:pPr>
                  <a:defRPr/>
                </a:pPr>
                <a:r>
                  <a:rPr lang="en-US"/>
                  <a:t>Impression %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49592848"/>
        <c:crosses val="autoZero"/>
        <c:crossBetween val="between"/>
      </c:valAx>
      <c:serAx>
        <c:axId val="225136352"/>
        <c:scaling>
          <c:orientation val="minMax"/>
        </c:scaling>
        <c:delete val="1"/>
        <c:axPos val="b"/>
        <c:majorTickMark val="out"/>
        <c:minorTickMark val="none"/>
        <c:tickLblPos val="nextTo"/>
        <c:crossAx val="249593408"/>
        <c:crosses val="autoZero"/>
      </c:serAx>
    </c:plotArea>
    <c:legend>
      <c:legendPos val="r"/>
      <c:layout>
        <c:manualLayout>
          <c:xMode val="edge"/>
          <c:yMode val="edge"/>
          <c:x val="0.81030643044619399"/>
          <c:y val="0.76855459734199905"/>
          <c:w val="0.10745734908136501"/>
          <c:h val="7.6541432320959904E-2"/>
        </c:manualLayout>
      </c:layout>
      <c:overlay val="1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D4659-1E71-45B1-B0CE-53235C61E819}" type="datetimeFigureOut">
              <a:rPr lang="en-GB" smtClean="0"/>
              <a:t>03/11/2016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4600" y="1143000"/>
            <a:ext cx="4368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6A6DFD-4AAB-4690-98D6-716B53A7E3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081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Thermal</a:t>
            </a:r>
            <a:r>
              <a:rPr lang="en-GB" baseline="0" dirty="0" smtClean="0"/>
              <a:t> conductivity , </a:t>
            </a:r>
            <a:r>
              <a:rPr lang="en-GB" baseline="0" dirty="0" err="1" smtClean="0"/>
              <a:t>emmissibility</a:t>
            </a:r>
            <a:r>
              <a:rPr lang="en-GB" baseline="0" dirty="0" smtClean="0"/>
              <a:t> :</a:t>
            </a:r>
          </a:p>
          <a:p>
            <a:r>
              <a:rPr lang="en-GB" baseline="0" dirty="0" smtClean="0"/>
              <a:t>Brick: 0.6-1,0.75,     Concrete Stone: 1.7,0.63,     asphalt:0.7,0.93,     water:0.5,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A6DFD-4AAB-4690-98D6-716B53A7E32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109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Thermal</a:t>
            </a:r>
            <a:r>
              <a:rPr lang="en-GB" baseline="0" dirty="0" smtClean="0"/>
              <a:t> conductivity , </a:t>
            </a:r>
            <a:r>
              <a:rPr lang="en-GB" baseline="0" dirty="0" err="1" smtClean="0"/>
              <a:t>emmissibility</a:t>
            </a:r>
            <a:r>
              <a:rPr lang="en-GB" baseline="0" dirty="0" smtClean="0"/>
              <a:t> :</a:t>
            </a:r>
          </a:p>
          <a:p>
            <a:r>
              <a:rPr lang="en-GB" baseline="0" dirty="0" smtClean="0"/>
              <a:t>Brick: 0.6-1,0.75,     Concrete Stone: 1.7,0.63,     asphalt:0.7,0.93,     water:0.5,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A6DFD-4AAB-4690-98D6-716B53A7E32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717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Wind</a:t>
            </a:r>
            <a:r>
              <a:rPr lang="en-GB" baseline="0" dirty="0" smtClean="0"/>
              <a:t> should be kept in section’s slide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A6DFD-4AAB-4690-98D6-716B53A7E32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222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A6DFD-4AAB-4690-98D6-716B53A7E32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00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A6DFD-4AAB-4690-98D6-716B53A7E322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65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7976"/>
            <a:ext cx="12851448" cy="3718466"/>
          </a:xfrm>
        </p:spPr>
        <p:txBody>
          <a:bodyPr anchor="b"/>
          <a:lstStyle>
            <a:lvl1pPr algn="ctr">
              <a:defRPr sz="934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09841"/>
            <a:ext cx="11339513" cy="2578696"/>
          </a:xfrm>
        </p:spPr>
        <p:txBody>
          <a:bodyPr/>
          <a:lstStyle>
            <a:lvl1pPr marL="0" indent="0" algn="ctr">
              <a:buNone/>
              <a:defRPr sz="3738"/>
            </a:lvl1pPr>
            <a:lvl2pPr marL="712043" indent="0" algn="ctr">
              <a:buNone/>
              <a:defRPr sz="3115"/>
            </a:lvl2pPr>
            <a:lvl3pPr marL="1424087" indent="0" algn="ctr">
              <a:buNone/>
              <a:defRPr sz="2803"/>
            </a:lvl3pPr>
            <a:lvl4pPr marL="2136130" indent="0" algn="ctr">
              <a:buNone/>
              <a:defRPr sz="2492"/>
            </a:lvl4pPr>
            <a:lvl5pPr marL="2848173" indent="0" algn="ctr">
              <a:buNone/>
              <a:defRPr sz="2492"/>
            </a:lvl5pPr>
            <a:lvl6pPr marL="3560216" indent="0" algn="ctr">
              <a:buNone/>
              <a:defRPr sz="2492"/>
            </a:lvl6pPr>
            <a:lvl7pPr marL="4272260" indent="0" algn="ctr">
              <a:buNone/>
              <a:defRPr sz="2492"/>
            </a:lvl7pPr>
            <a:lvl8pPr marL="4984303" indent="0" algn="ctr">
              <a:buNone/>
              <a:defRPr sz="2492"/>
            </a:lvl8pPr>
            <a:lvl9pPr marL="5696346" indent="0" algn="ctr">
              <a:buNone/>
              <a:defRPr sz="2492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A03A-12B0-41D1-A7BB-E663A7BF5EA2}" type="datetimeFigureOut">
              <a:rPr lang="en-GB" smtClean="0"/>
              <a:t>03/11/2016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09E1-EBF0-406E-AF04-05A43C7A5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240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A03A-12B0-41D1-A7BB-E663A7BF5EA2}" type="datetimeFigureOut">
              <a:rPr lang="en-GB" smtClean="0"/>
              <a:t>03/11/2016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09E1-EBF0-406E-AF04-05A43C7A5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035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8648"/>
            <a:ext cx="3260110" cy="9051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8648"/>
            <a:ext cx="9591338" cy="9051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A03A-12B0-41D1-A7BB-E663A7BF5EA2}" type="datetimeFigureOut">
              <a:rPr lang="en-GB" smtClean="0"/>
              <a:t>03/11/2016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09E1-EBF0-406E-AF04-05A43C7A5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317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A03A-12B0-41D1-A7BB-E663A7BF5EA2}" type="datetimeFigureOut">
              <a:rPr lang="en-GB" smtClean="0"/>
              <a:t>03/11/2016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09E1-EBF0-406E-AF04-05A43C7A5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873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2761"/>
            <a:ext cx="13040439" cy="4442874"/>
          </a:xfrm>
        </p:spPr>
        <p:txBody>
          <a:bodyPr anchor="b"/>
          <a:lstStyle>
            <a:lvl1pPr>
              <a:defRPr sz="934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47666"/>
            <a:ext cx="13040439" cy="2336402"/>
          </a:xfrm>
        </p:spPr>
        <p:txBody>
          <a:bodyPr/>
          <a:lstStyle>
            <a:lvl1pPr marL="0" indent="0">
              <a:buNone/>
              <a:defRPr sz="3738">
                <a:solidFill>
                  <a:schemeClr val="tx1"/>
                </a:solidFill>
              </a:defRPr>
            </a:lvl1pPr>
            <a:lvl2pPr marL="712043" indent="0">
              <a:buNone/>
              <a:defRPr sz="3115">
                <a:solidFill>
                  <a:schemeClr val="tx1">
                    <a:tint val="75000"/>
                  </a:schemeClr>
                </a:solidFill>
              </a:defRPr>
            </a:lvl2pPr>
            <a:lvl3pPr marL="1424087" indent="0">
              <a:buNone/>
              <a:defRPr sz="2803">
                <a:solidFill>
                  <a:schemeClr val="tx1">
                    <a:tint val="75000"/>
                  </a:schemeClr>
                </a:solidFill>
              </a:defRPr>
            </a:lvl3pPr>
            <a:lvl4pPr marL="2136130" indent="0">
              <a:buNone/>
              <a:defRPr sz="2492">
                <a:solidFill>
                  <a:schemeClr val="tx1">
                    <a:tint val="75000"/>
                  </a:schemeClr>
                </a:solidFill>
              </a:defRPr>
            </a:lvl4pPr>
            <a:lvl5pPr marL="2848173" indent="0">
              <a:buNone/>
              <a:defRPr sz="2492">
                <a:solidFill>
                  <a:schemeClr val="tx1">
                    <a:tint val="75000"/>
                  </a:schemeClr>
                </a:solidFill>
              </a:defRPr>
            </a:lvl5pPr>
            <a:lvl6pPr marL="3560216" indent="0">
              <a:buNone/>
              <a:defRPr sz="2492">
                <a:solidFill>
                  <a:schemeClr val="tx1">
                    <a:tint val="75000"/>
                  </a:schemeClr>
                </a:solidFill>
              </a:defRPr>
            </a:lvl6pPr>
            <a:lvl7pPr marL="4272260" indent="0">
              <a:buNone/>
              <a:defRPr sz="2492">
                <a:solidFill>
                  <a:schemeClr val="tx1">
                    <a:tint val="75000"/>
                  </a:schemeClr>
                </a:solidFill>
              </a:defRPr>
            </a:lvl7pPr>
            <a:lvl8pPr marL="4984303" indent="0">
              <a:buNone/>
              <a:defRPr sz="2492">
                <a:solidFill>
                  <a:schemeClr val="tx1">
                    <a:tint val="75000"/>
                  </a:schemeClr>
                </a:solidFill>
              </a:defRPr>
            </a:lvl8pPr>
            <a:lvl9pPr marL="5696346" indent="0">
              <a:buNone/>
              <a:defRPr sz="24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A03A-12B0-41D1-A7BB-E663A7BF5EA2}" type="datetimeFigureOut">
              <a:rPr lang="en-GB" smtClean="0"/>
              <a:t>03/11/2016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09E1-EBF0-406E-AF04-05A43C7A5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326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3242"/>
            <a:ext cx="6425724" cy="677680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3242"/>
            <a:ext cx="6425724" cy="677680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A03A-12B0-41D1-A7BB-E663A7BF5EA2}" type="datetimeFigureOut">
              <a:rPr lang="en-GB" smtClean="0"/>
              <a:t>03/11/2016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09E1-EBF0-406E-AF04-05A43C7A5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147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8651"/>
            <a:ext cx="13040439" cy="20644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18256"/>
            <a:ext cx="6396193" cy="1283167"/>
          </a:xfrm>
        </p:spPr>
        <p:txBody>
          <a:bodyPr anchor="b"/>
          <a:lstStyle>
            <a:lvl1pPr marL="0" indent="0">
              <a:buNone/>
              <a:defRPr sz="3738" b="1"/>
            </a:lvl1pPr>
            <a:lvl2pPr marL="712043" indent="0">
              <a:buNone/>
              <a:defRPr sz="3115" b="1"/>
            </a:lvl2pPr>
            <a:lvl3pPr marL="1424087" indent="0">
              <a:buNone/>
              <a:defRPr sz="2803" b="1"/>
            </a:lvl3pPr>
            <a:lvl4pPr marL="2136130" indent="0">
              <a:buNone/>
              <a:defRPr sz="2492" b="1"/>
            </a:lvl4pPr>
            <a:lvl5pPr marL="2848173" indent="0">
              <a:buNone/>
              <a:defRPr sz="2492" b="1"/>
            </a:lvl5pPr>
            <a:lvl6pPr marL="3560216" indent="0">
              <a:buNone/>
              <a:defRPr sz="2492" b="1"/>
            </a:lvl6pPr>
            <a:lvl7pPr marL="4272260" indent="0">
              <a:buNone/>
              <a:defRPr sz="2492" b="1"/>
            </a:lvl7pPr>
            <a:lvl8pPr marL="4984303" indent="0">
              <a:buNone/>
              <a:defRPr sz="2492" b="1"/>
            </a:lvl8pPr>
            <a:lvl9pPr marL="5696346" indent="0">
              <a:buNone/>
              <a:defRPr sz="2492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1422"/>
            <a:ext cx="6396193" cy="573840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18256"/>
            <a:ext cx="6427693" cy="1283167"/>
          </a:xfrm>
        </p:spPr>
        <p:txBody>
          <a:bodyPr anchor="b"/>
          <a:lstStyle>
            <a:lvl1pPr marL="0" indent="0">
              <a:buNone/>
              <a:defRPr sz="3738" b="1"/>
            </a:lvl1pPr>
            <a:lvl2pPr marL="712043" indent="0">
              <a:buNone/>
              <a:defRPr sz="3115" b="1"/>
            </a:lvl2pPr>
            <a:lvl3pPr marL="1424087" indent="0">
              <a:buNone/>
              <a:defRPr sz="2803" b="1"/>
            </a:lvl3pPr>
            <a:lvl4pPr marL="2136130" indent="0">
              <a:buNone/>
              <a:defRPr sz="2492" b="1"/>
            </a:lvl4pPr>
            <a:lvl5pPr marL="2848173" indent="0">
              <a:buNone/>
              <a:defRPr sz="2492" b="1"/>
            </a:lvl5pPr>
            <a:lvl6pPr marL="3560216" indent="0">
              <a:buNone/>
              <a:defRPr sz="2492" b="1"/>
            </a:lvl6pPr>
            <a:lvl7pPr marL="4272260" indent="0">
              <a:buNone/>
              <a:defRPr sz="2492" b="1"/>
            </a:lvl7pPr>
            <a:lvl8pPr marL="4984303" indent="0">
              <a:buNone/>
              <a:defRPr sz="2492" b="1"/>
            </a:lvl8pPr>
            <a:lvl9pPr marL="5696346" indent="0">
              <a:buNone/>
              <a:defRPr sz="2492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1422"/>
            <a:ext cx="6427693" cy="573840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A03A-12B0-41D1-A7BB-E663A7BF5EA2}" type="datetimeFigureOut">
              <a:rPr lang="en-GB" smtClean="0"/>
              <a:t>03/11/2016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09E1-EBF0-406E-AF04-05A43C7A5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794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A03A-12B0-41D1-A7BB-E663A7BF5EA2}" type="datetimeFigureOut">
              <a:rPr lang="en-GB" smtClean="0"/>
              <a:t>03/11/2016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09E1-EBF0-406E-AF04-05A43C7A5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41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A03A-12B0-41D1-A7BB-E663A7BF5EA2}" type="datetimeFigureOut">
              <a:rPr lang="en-GB" smtClean="0"/>
              <a:t>03/11/2016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09E1-EBF0-406E-AF04-05A43C7A5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100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047"/>
            <a:ext cx="4876384" cy="2492163"/>
          </a:xfrm>
        </p:spPr>
        <p:txBody>
          <a:bodyPr anchor="b"/>
          <a:lstStyle>
            <a:lvl1pPr>
              <a:defRPr sz="498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7825"/>
            <a:ext cx="7654171" cy="7590220"/>
          </a:xfrm>
        </p:spPr>
        <p:txBody>
          <a:bodyPr/>
          <a:lstStyle>
            <a:lvl1pPr>
              <a:defRPr sz="4984"/>
            </a:lvl1pPr>
            <a:lvl2pPr>
              <a:defRPr sz="4361"/>
            </a:lvl2pPr>
            <a:lvl3pPr>
              <a:defRPr sz="3738"/>
            </a:lvl3pPr>
            <a:lvl4pPr>
              <a:defRPr sz="3115"/>
            </a:lvl4pPr>
            <a:lvl5pPr>
              <a:defRPr sz="3115"/>
            </a:lvl5pPr>
            <a:lvl6pPr>
              <a:defRPr sz="3115"/>
            </a:lvl6pPr>
            <a:lvl7pPr>
              <a:defRPr sz="3115"/>
            </a:lvl7pPr>
            <a:lvl8pPr>
              <a:defRPr sz="3115"/>
            </a:lvl8pPr>
            <a:lvl9pPr>
              <a:defRPr sz="311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4210"/>
            <a:ext cx="4876384" cy="5936195"/>
          </a:xfrm>
        </p:spPr>
        <p:txBody>
          <a:bodyPr/>
          <a:lstStyle>
            <a:lvl1pPr marL="0" indent="0">
              <a:buNone/>
              <a:defRPr sz="2492"/>
            </a:lvl1pPr>
            <a:lvl2pPr marL="712043" indent="0">
              <a:buNone/>
              <a:defRPr sz="2180"/>
            </a:lvl2pPr>
            <a:lvl3pPr marL="1424087" indent="0">
              <a:buNone/>
              <a:defRPr sz="1869"/>
            </a:lvl3pPr>
            <a:lvl4pPr marL="2136130" indent="0">
              <a:buNone/>
              <a:defRPr sz="1557"/>
            </a:lvl4pPr>
            <a:lvl5pPr marL="2848173" indent="0">
              <a:buNone/>
              <a:defRPr sz="1557"/>
            </a:lvl5pPr>
            <a:lvl6pPr marL="3560216" indent="0">
              <a:buNone/>
              <a:defRPr sz="1557"/>
            </a:lvl6pPr>
            <a:lvl7pPr marL="4272260" indent="0">
              <a:buNone/>
              <a:defRPr sz="1557"/>
            </a:lvl7pPr>
            <a:lvl8pPr marL="4984303" indent="0">
              <a:buNone/>
              <a:defRPr sz="1557"/>
            </a:lvl8pPr>
            <a:lvl9pPr marL="5696346" indent="0">
              <a:buNone/>
              <a:defRPr sz="155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A03A-12B0-41D1-A7BB-E663A7BF5EA2}" type="datetimeFigureOut">
              <a:rPr lang="en-GB" smtClean="0"/>
              <a:t>03/11/2016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09E1-EBF0-406E-AF04-05A43C7A5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573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047"/>
            <a:ext cx="4876384" cy="2492163"/>
          </a:xfrm>
        </p:spPr>
        <p:txBody>
          <a:bodyPr anchor="b"/>
          <a:lstStyle>
            <a:lvl1pPr>
              <a:defRPr sz="498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7825"/>
            <a:ext cx="7654171" cy="7590220"/>
          </a:xfrm>
        </p:spPr>
        <p:txBody>
          <a:bodyPr anchor="t"/>
          <a:lstStyle>
            <a:lvl1pPr marL="0" indent="0">
              <a:buNone/>
              <a:defRPr sz="4984"/>
            </a:lvl1pPr>
            <a:lvl2pPr marL="712043" indent="0">
              <a:buNone/>
              <a:defRPr sz="4361"/>
            </a:lvl2pPr>
            <a:lvl3pPr marL="1424087" indent="0">
              <a:buNone/>
              <a:defRPr sz="3738"/>
            </a:lvl3pPr>
            <a:lvl4pPr marL="2136130" indent="0">
              <a:buNone/>
              <a:defRPr sz="3115"/>
            </a:lvl4pPr>
            <a:lvl5pPr marL="2848173" indent="0">
              <a:buNone/>
              <a:defRPr sz="3115"/>
            </a:lvl5pPr>
            <a:lvl6pPr marL="3560216" indent="0">
              <a:buNone/>
              <a:defRPr sz="3115"/>
            </a:lvl6pPr>
            <a:lvl7pPr marL="4272260" indent="0">
              <a:buNone/>
              <a:defRPr sz="3115"/>
            </a:lvl7pPr>
            <a:lvl8pPr marL="4984303" indent="0">
              <a:buNone/>
              <a:defRPr sz="3115"/>
            </a:lvl8pPr>
            <a:lvl9pPr marL="5696346" indent="0">
              <a:buNone/>
              <a:defRPr sz="3115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4210"/>
            <a:ext cx="4876384" cy="5936195"/>
          </a:xfrm>
        </p:spPr>
        <p:txBody>
          <a:bodyPr/>
          <a:lstStyle>
            <a:lvl1pPr marL="0" indent="0">
              <a:buNone/>
              <a:defRPr sz="2492"/>
            </a:lvl1pPr>
            <a:lvl2pPr marL="712043" indent="0">
              <a:buNone/>
              <a:defRPr sz="2180"/>
            </a:lvl2pPr>
            <a:lvl3pPr marL="1424087" indent="0">
              <a:buNone/>
              <a:defRPr sz="1869"/>
            </a:lvl3pPr>
            <a:lvl4pPr marL="2136130" indent="0">
              <a:buNone/>
              <a:defRPr sz="1557"/>
            </a:lvl4pPr>
            <a:lvl5pPr marL="2848173" indent="0">
              <a:buNone/>
              <a:defRPr sz="1557"/>
            </a:lvl5pPr>
            <a:lvl6pPr marL="3560216" indent="0">
              <a:buNone/>
              <a:defRPr sz="1557"/>
            </a:lvl6pPr>
            <a:lvl7pPr marL="4272260" indent="0">
              <a:buNone/>
              <a:defRPr sz="1557"/>
            </a:lvl7pPr>
            <a:lvl8pPr marL="4984303" indent="0">
              <a:buNone/>
              <a:defRPr sz="1557"/>
            </a:lvl8pPr>
            <a:lvl9pPr marL="5696346" indent="0">
              <a:buNone/>
              <a:defRPr sz="155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A03A-12B0-41D1-A7BB-E663A7BF5EA2}" type="datetimeFigureOut">
              <a:rPr lang="en-GB" smtClean="0"/>
              <a:t>03/11/2016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609E1-EBF0-406E-AF04-05A43C7A5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677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8651"/>
            <a:ext cx="13040439" cy="2064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3242"/>
            <a:ext cx="13040439" cy="6776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899429"/>
            <a:ext cx="3401854" cy="568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8A03A-12B0-41D1-A7BB-E663A7BF5EA2}" type="datetimeFigureOut">
              <a:rPr lang="en-GB" smtClean="0"/>
              <a:t>03/11/2016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899429"/>
            <a:ext cx="5102781" cy="568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899429"/>
            <a:ext cx="3401854" cy="568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609E1-EBF0-406E-AF04-05A43C7A5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269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1424087" rtl="0" eaLnBrk="1" latinLnBrk="0" hangingPunct="1">
        <a:lnSpc>
          <a:spcPct val="90000"/>
        </a:lnSpc>
        <a:spcBef>
          <a:spcPct val="0"/>
        </a:spcBef>
        <a:buNone/>
        <a:defRPr sz="68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022" indent="-356022" algn="l" defTabSz="1424087" rtl="0" eaLnBrk="1" latinLnBrk="0" hangingPunct="1">
        <a:lnSpc>
          <a:spcPct val="90000"/>
        </a:lnSpc>
        <a:spcBef>
          <a:spcPts val="1557"/>
        </a:spcBef>
        <a:buFont typeface="Arial" panose="020B0604020202020204" pitchFamily="34" charset="0"/>
        <a:buChar char="•"/>
        <a:defRPr sz="4361" kern="1200">
          <a:solidFill>
            <a:schemeClr val="tx1"/>
          </a:solidFill>
          <a:latin typeface="+mn-lt"/>
          <a:ea typeface="+mn-ea"/>
          <a:cs typeface="+mn-cs"/>
        </a:defRPr>
      </a:lvl1pPr>
      <a:lvl2pPr marL="1068065" indent="-356022" algn="l" defTabSz="1424087" rtl="0" eaLnBrk="1" latinLnBrk="0" hangingPunct="1">
        <a:lnSpc>
          <a:spcPct val="90000"/>
        </a:lnSpc>
        <a:spcBef>
          <a:spcPts val="779"/>
        </a:spcBef>
        <a:buFont typeface="Arial" panose="020B0604020202020204" pitchFamily="34" charset="0"/>
        <a:buChar char="•"/>
        <a:defRPr sz="3738" kern="1200">
          <a:solidFill>
            <a:schemeClr val="tx1"/>
          </a:solidFill>
          <a:latin typeface="+mn-lt"/>
          <a:ea typeface="+mn-ea"/>
          <a:cs typeface="+mn-cs"/>
        </a:defRPr>
      </a:lvl2pPr>
      <a:lvl3pPr marL="1780108" indent="-356022" algn="l" defTabSz="1424087" rtl="0" eaLnBrk="1" latinLnBrk="0" hangingPunct="1">
        <a:lnSpc>
          <a:spcPct val="90000"/>
        </a:lnSpc>
        <a:spcBef>
          <a:spcPts val="779"/>
        </a:spcBef>
        <a:buFont typeface="Arial" panose="020B0604020202020204" pitchFamily="34" charset="0"/>
        <a:buChar char="•"/>
        <a:defRPr sz="3115" kern="1200">
          <a:solidFill>
            <a:schemeClr val="tx1"/>
          </a:solidFill>
          <a:latin typeface="+mn-lt"/>
          <a:ea typeface="+mn-ea"/>
          <a:cs typeface="+mn-cs"/>
        </a:defRPr>
      </a:lvl3pPr>
      <a:lvl4pPr marL="2492151" indent="-356022" algn="l" defTabSz="1424087" rtl="0" eaLnBrk="1" latinLnBrk="0" hangingPunct="1">
        <a:lnSpc>
          <a:spcPct val="90000"/>
        </a:lnSpc>
        <a:spcBef>
          <a:spcPts val="779"/>
        </a:spcBef>
        <a:buFont typeface="Arial" panose="020B0604020202020204" pitchFamily="34" charset="0"/>
        <a:buChar char="•"/>
        <a:defRPr sz="2803" kern="1200">
          <a:solidFill>
            <a:schemeClr val="tx1"/>
          </a:solidFill>
          <a:latin typeface="+mn-lt"/>
          <a:ea typeface="+mn-ea"/>
          <a:cs typeface="+mn-cs"/>
        </a:defRPr>
      </a:lvl4pPr>
      <a:lvl5pPr marL="3204195" indent="-356022" algn="l" defTabSz="1424087" rtl="0" eaLnBrk="1" latinLnBrk="0" hangingPunct="1">
        <a:lnSpc>
          <a:spcPct val="90000"/>
        </a:lnSpc>
        <a:spcBef>
          <a:spcPts val="779"/>
        </a:spcBef>
        <a:buFont typeface="Arial" panose="020B0604020202020204" pitchFamily="34" charset="0"/>
        <a:buChar char="•"/>
        <a:defRPr sz="2803" kern="1200">
          <a:solidFill>
            <a:schemeClr val="tx1"/>
          </a:solidFill>
          <a:latin typeface="+mn-lt"/>
          <a:ea typeface="+mn-ea"/>
          <a:cs typeface="+mn-cs"/>
        </a:defRPr>
      </a:lvl5pPr>
      <a:lvl6pPr marL="3916238" indent="-356022" algn="l" defTabSz="1424087" rtl="0" eaLnBrk="1" latinLnBrk="0" hangingPunct="1">
        <a:lnSpc>
          <a:spcPct val="90000"/>
        </a:lnSpc>
        <a:spcBef>
          <a:spcPts val="779"/>
        </a:spcBef>
        <a:buFont typeface="Arial" panose="020B0604020202020204" pitchFamily="34" charset="0"/>
        <a:buChar char="•"/>
        <a:defRPr sz="2803" kern="1200">
          <a:solidFill>
            <a:schemeClr val="tx1"/>
          </a:solidFill>
          <a:latin typeface="+mn-lt"/>
          <a:ea typeface="+mn-ea"/>
          <a:cs typeface="+mn-cs"/>
        </a:defRPr>
      </a:lvl6pPr>
      <a:lvl7pPr marL="4628281" indent="-356022" algn="l" defTabSz="1424087" rtl="0" eaLnBrk="1" latinLnBrk="0" hangingPunct="1">
        <a:lnSpc>
          <a:spcPct val="90000"/>
        </a:lnSpc>
        <a:spcBef>
          <a:spcPts val="779"/>
        </a:spcBef>
        <a:buFont typeface="Arial" panose="020B0604020202020204" pitchFamily="34" charset="0"/>
        <a:buChar char="•"/>
        <a:defRPr sz="2803" kern="1200">
          <a:solidFill>
            <a:schemeClr val="tx1"/>
          </a:solidFill>
          <a:latin typeface="+mn-lt"/>
          <a:ea typeface="+mn-ea"/>
          <a:cs typeface="+mn-cs"/>
        </a:defRPr>
      </a:lvl7pPr>
      <a:lvl8pPr marL="5340325" indent="-356022" algn="l" defTabSz="1424087" rtl="0" eaLnBrk="1" latinLnBrk="0" hangingPunct="1">
        <a:lnSpc>
          <a:spcPct val="90000"/>
        </a:lnSpc>
        <a:spcBef>
          <a:spcPts val="779"/>
        </a:spcBef>
        <a:buFont typeface="Arial" panose="020B0604020202020204" pitchFamily="34" charset="0"/>
        <a:buChar char="•"/>
        <a:defRPr sz="2803" kern="1200">
          <a:solidFill>
            <a:schemeClr val="tx1"/>
          </a:solidFill>
          <a:latin typeface="+mn-lt"/>
          <a:ea typeface="+mn-ea"/>
          <a:cs typeface="+mn-cs"/>
        </a:defRPr>
      </a:lvl8pPr>
      <a:lvl9pPr marL="6052368" indent="-356022" algn="l" defTabSz="1424087" rtl="0" eaLnBrk="1" latinLnBrk="0" hangingPunct="1">
        <a:lnSpc>
          <a:spcPct val="90000"/>
        </a:lnSpc>
        <a:spcBef>
          <a:spcPts val="779"/>
        </a:spcBef>
        <a:buFont typeface="Arial" panose="020B0604020202020204" pitchFamily="34" charset="0"/>
        <a:buChar char="•"/>
        <a:defRPr sz="28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4087" rtl="0" eaLnBrk="1" latinLnBrk="0" hangingPunct="1">
        <a:defRPr sz="2803" kern="1200">
          <a:solidFill>
            <a:schemeClr val="tx1"/>
          </a:solidFill>
          <a:latin typeface="+mn-lt"/>
          <a:ea typeface="+mn-ea"/>
          <a:cs typeface="+mn-cs"/>
        </a:defRPr>
      </a:lvl1pPr>
      <a:lvl2pPr marL="712043" algn="l" defTabSz="1424087" rtl="0" eaLnBrk="1" latinLnBrk="0" hangingPunct="1">
        <a:defRPr sz="2803" kern="1200">
          <a:solidFill>
            <a:schemeClr val="tx1"/>
          </a:solidFill>
          <a:latin typeface="+mn-lt"/>
          <a:ea typeface="+mn-ea"/>
          <a:cs typeface="+mn-cs"/>
        </a:defRPr>
      </a:lvl2pPr>
      <a:lvl3pPr marL="1424087" algn="l" defTabSz="1424087" rtl="0" eaLnBrk="1" latinLnBrk="0" hangingPunct="1">
        <a:defRPr sz="2803" kern="1200">
          <a:solidFill>
            <a:schemeClr val="tx1"/>
          </a:solidFill>
          <a:latin typeface="+mn-lt"/>
          <a:ea typeface="+mn-ea"/>
          <a:cs typeface="+mn-cs"/>
        </a:defRPr>
      </a:lvl3pPr>
      <a:lvl4pPr marL="2136130" algn="l" defTabSz="1424087" rtl="0" eaLnBrk="1" latinLnBrk="0" hangingPunct="1">
        <a:defRPr sz="2803" kern="1200">
          <a:solidFill>
            <a:schemeClr val="tx1"/>
          </a:solidFill>
          <a:latin typeface="+mn-lt"/>
          <a:ea typeface="+mn-ea"/>
          <a:cs typeface="+mn-cs"/>
        </a:defRPr>
      </a:lvl4pPr>
      <a:lvl5pPr marL="2848173" algn="l" defTabSz="1424087" rtl="0" eaLnBrk="1" latinLnBrk="0" hangingPunct="1">
        <a:defRPr sz="2803" kern="1200">
          <a:solidFill>
            <a:schemeClr val="tx1"/>
          </a:solidFill>
          <a:latin typeface="+mn-lt"/>
          <a:ea typeface="+mn-ea"/>
          <a:cs typeface="+mn-cs"/>
        </a:defRPr>
      </a:lvl5pPr>
      <a:lvl6pPr marL="3560216" algn="l" defTabSz="1424087" rtl="0" eaLnBrk="1" latinLnBrk="0" hangingPunct="1">
        <a:defRPr sz="2803" kern="1200">
          <a:solidFill>
            <a:schemeClr val="tx1"/>
          </a:solidFill>
          <a:latin typeface="+mn-lt"/>
          <a:ea typeface="+mn-ea"/>
          <a:cs typeface="+mn-cs"/>
        </a:defRPr>
      </a:lvl6pPr>
      <a:lvl7pPr marL="4272260" algn="l" defTabSz="1424087" rtl="0" eaLnBrk="1" latinLnBrk="0" hangingPunct="1">
        <a:defRPr sz="2803" kern="1200">
          <a:solidFill>
            <a:schemeClr val="tx1"/>
          </a:solidFill>
          <a:latin typeface="+mn-lt"/>
          <a:ea typeface="+mn-ea"/>
          <a:cs typeface="+mn-cs"/>
        </a:defRPr>
      </a:lvl7pPr>
      <a:lvl8pPr marL="4984303" algn="l" defTabSz="1424087" rtl="0" eaLnBrk="1" latinLnBrk="0" hangingPunct="1">
        <a:defRPr sz="2803" kern="1200">
          <a:solidFill>
            <a:schemeClr val="tx1"/>
          </a:solidFill>
          <a:latin typeface="+mn-lt"/>
          <a:ea typeface="+mn-ea"/>
          <a:cs typeface="+mn-cs"/>
        </a:defRPr>
      </a:lvl8pPr>
      <a:lvl9pPr marL="5696346" algn="l" defTabSz="1424087" rtl="0" eaLnBrk="1" latinLnBrk="0" hangingPunct="1">
        <a:defRPr sz="28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23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logs.lse.ac.uk/sustainability/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JP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g"/><Relationship Id="rId4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png"/><Relationship Id="rId4" Type="http://schemas.openxmlformats.org/officeDocument/2006/relationships/image" Target="../media/image120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7" Type="http://schemas.openxmlformats.org/officeDocument/2006/relationships/image" Target="../media/image94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G"/><Relationship Id="rId5" Type="http://schemas.openxmlformats.org/officeDocument/2006/relationships/image" Target="../media/image127.jpg"/><Relationship Id="rId4" Type="http://schemas.openxmlformats.org/officeDocument/2006/relationships/image" Target="../media/image126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G"/><Relationship Id="rId3" Type="http://schemas.openxmlformats.org/officeDocument/2006/relationships/image" Target="../media/image128.jpeg"/><Relationship Id="rId7" Type="http://schemas.openxmlformats.org/officeDocument/2006/relationships/image" Target="../media/image1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jpg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119350" cy="107190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8300" y="330200"/>
            <a:ext cx="63373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/>
              <a:t>Golden Lane Estate</a:t>
            </a:r>
          </a:p>
          <a:p>
            <a:r>
              <a:rPr lang="en-GB" sz="4400" dirty="0" smtClean="0"/>
              <a:t>Since 1957</a:t>
            </a:r>
            <a:endParaRPr lang="en-GB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10147300" y="10109200"/>
            <a:ext cx="558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DEEPENDRA, HASSAN, OGUZ, SANJOG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08178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4" y="681024"/>
            <a:ext cx="6084474" cy="47491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18459" y="404025"/>
            <a:ext cx="46808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 </a:t>
            </a:r>
            <a:endParaRPr lang="en-US" sz="30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779930"/>
            <a:ext cx="15120000" cy="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0" y="87783"/>
            <a:ext cx="151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TOOLS USED FOR MEASUREMENTS</a:t>
            </a:r>
            <a:endParaRPr lang="en-GB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8" r="16386"/>
          <a:stretch/>
        </p:blipFill>
        <p:spPr>
          <a:xfrm>
            <a:off x="7979823" y="1240367"/>
            <a:ext cx="1855698" cy="35761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0" r="16965"/>
          <a:stretch/>
        </p:blipFill>
        <p:spPr>
          <a:xfrm>
            <a:off x="1541790" y="5769951"/>
            <a:ext cx="2796209" cy="4164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089" y="1084009"/>
            <a:ext cx="4413340" cy="44133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450" y="6136083"/>
            <a:ext cx="3388933" cy="35564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834" y="6136083"/>
            <a:ext cx="3371850" cy="35718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73236" y="4641273"/>
            <a:ext cx="130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Lux Meter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316131" y="4729574"/>
            <a:ext cx="1519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Anemometer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1864595" y="5769951"/>
            <a:ext cx="1934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Decibel Meter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541790" y="9934632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Infrared Thermometer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958297" y="9879213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Logger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1958887" y="9749966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Logger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64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2998826" y="1035135"/>
            <a:ext cx="10545257" cy="5488240"/>
            <a:chOff x="2015043" y="1300046"/>
            <a:chExt cx="10780010" cy="5636115"/>
          </a:xfrm>
        </p:grpSpPr>
        <p:grpSp>
          <p:nvGrpSpPr>
            <p:cNvPr id="22" name="Group 21"/>
            <p:cNvGrpSpPr/>
            <p:nvPr/>
          </p:nvGrpSpPr>
          <p:grpSpPr>
            <a:xfrm>
              <a:off x="2015043" y="1300046"/>
              <a:ext cx="1785889" cy="5610416"/>
              <a:chOff x="416954" y="1326202"/>
              <a:chExt cx="1785889" cy="5610416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954" y="1326202"/>
                <a:ext cx="1785889" cy="5154806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575868" y="6474952"/>
                <a:ext cx="1555811" cy="461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Daily Average Dry </a:t>
                </a:r>
              </a:p>
              <a:p>
                <a:r>
                  <a:rPr lang="en-US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Bulb Temperature (℃</a:t>
                </a:r>
                <a:r>
                  <a:rPr lang="en-US" sz="9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</a:t>
                </a:r>
                <a:endPara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4744212" y="1310075"/>
              <a:ext cx="1836047" cy="5578347"/>
              <a:chOff x="3326866" y="1358271"/>
              <a:chExt cx="1836047" cy="5578347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6866" y="1358271"/>
                <a:ext cx="1807809" cy="5167492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3530670" y="6474952"/>
                <a:ext cx="1632243" cy="461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Daily Average Relative</a:t>
                </a:r>
              </a:p>
              <a:p>
                <a:r>
                  <a:rPr lang="en-US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      Humidity (%)</a:t>
                </a:r>
                <a:endPara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7833500" y="1307003"/>
              <a:ext cx="1763476" cy="5578347"/>
              <a:chOff x="6258700" y="1358271"/>
              <a:chExt cx="1763476" cy="557834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8700" y="1358271"/>
                <a:ext cx="1763476" cy="5135423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6527646" y="6474952"/>
                <a:ext cx="1314015" cy="461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Daily Average Air</a:t>
                </a:r>
              </a:p>
              <a:p>
                <a:r>
                  <a:rPr lang="en-US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  Velocity (m/s)</a:t>
                </a:r>
                <a:endPara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10720999" y="1339875"/>
              <a:ext cx="2074054" cy="5596286"/>
              <a:chOff x="9146199" y="1391143"/>
              <a:chExt cx="2074054" cy="5596286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9376098" y="6525763"/>
                <a:ext cx="1844155" cy="461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Daily Average Diffuse</a:t>
                </a:r>
              </a:p>
              <a:p>
                <a:r>
                  <a:rPr lang="en-US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  </a:t>
                </a:r>
                <a:r>
                  <a:rPr lang="en-US" sz="12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Illuminance</a:t>
                </a:r>
                <a:r>
                  <a:rPr lang="en-US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(</a:t>
                </a:r>
                <a:r>
                  <a:rPr lang="en-US" sz="12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klux</a:t>
                </a:r>
                <a:r>
                  <a:rPr lang="en-US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</a:t>
                </a:r>
                <a:endPara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46199" y="1391143"/>
                <a:ext cx="1760484" cy="5134620"/>
              </a:xfrm>
              <a:prstGeom prst="rect">
                <a:avLst/>
              </a:prstGeom>
            </p:spPr>
          </p:pic>
        </p:grpSp>
      </p:grpSp>
      <p:sp>
        <p:nvSpPr>
          <p:cNvPr id="10" name="TextBox 9"/>
          <p:cNvSpPr txBox="1"/>
          <p:nvPr/>
        </p:nvSpPr>
        <p:spPr>
          <a:xfrm>
            <a:off x="4026282" y="10038440"/>
            <a:ext cx="3338442" cy="318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Average of data collected at site on various dates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7025" y="7132056"/>
            <a:ext cx="2631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WEATHER STATION DATA</a:t>
            </a:r>
            <a:endParaRPr lang="en-GB" b="1" dirty="0">
              <a:solidFill>
                <a:srgbClr val="FF0000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065445"/>
              </p:ext>
            </p:extLst>
          </p:nvPr>
        </p:nvGraphicFramePr>
        <p:xfrm>
          <a:off x="4274710" y="6642234"/>
          <a:ext cx="7338964" cy="139099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369008">
                  <a:extLst>
                    <a:ext uri="{9D8B030D-6E8A-4147-A177-3AD203B41FA5}">
                      <a16:colId xmlns="" xmlns:a16="http://schemas.microsoft.com/office/drawing/2014/main" val="2789863517"/>
                    </a:ext>
                  </a:extLst>
                </a:gridCol>
                <a:gridCol w="1242489">
                  <a:extLst>
                    <a:ext uri="{9D8B030D-6E8A-4147-A177-3AD203B41FA5}">
                      <a16:colId xmlns="" xmlns:a16="http://schemas.microsoft.com/office/drawing/2014/main" val="1355804018"/>
                    </a:ext>
                  </a:extLst>
                </a:gridCol>
                <a:gridCol w="1242489">
                  <a:extLst>
                    <a:ext uri="{9D8B030D-6E8A-4147-A177-3AD203B41FA5}">
                      <a16:colId xmlns="" xmlns:a16="http://schemas.microsoft.com/office/drawing/2014/main" val="2478433952"/>
                    </a:ext>
                  </a:extLst>
                </a:gridCol>
                <a:gridCol w="1242489">
                  <a:extLst>
                    <a:ext uri="{9D8B030D-6E8A-4147-A177-3AD203B41FA5}">
                      <a16:colId xmlns="" xmlns:a16="http://schemas.microsoft.com/office/drawing/2014/main" val="3346222162"/>
                    </a:ext>
                  </a:extLst>
                </a:gridCol>
                <a:gridCol w="1242489">
                  <a:extLst>
                    <a:ext uri="{9D8B030D-6E8A-4147-A177-3AD203B41FA5}">
                      <a16:colId xmlns="" xmlns:a16="http://schemas.microsoft.com/office/drawing/2014/main" val="306325514"/>
                    </a:ext>
                  </a:extLst>
                </a:gridCol>
              </a:tblGrid>
              <a:tr h="34774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effectLst/>
                        </a:rPr>
                        <a:t> </a:t>
                      </a:r>
                      <a:endParaRPr lang="en-GB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81" marR="11481" marT="11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100" u="none" strike="noStrike" dirty="0" smtClean="0">
                          <a:effectLst/>
                        </a:rPr>
                        <a:t>30</a:t>
                      </a:r>
                      <a:r>
                        <a:rPr lang="en-GB" sz="2100" u="none" strike="noStrike" baseline="30000" dirty="0" smtClean="0">
                          <a:effectLst/>
                        </a:rPr>
                        <a:t>th</a:t>
                      </a:r>
                      <a:r>
                        <a:rPr lang="en-GB" sz="2100" u="none" strike="noStrike" dirty="0" smtClean="0">
                          <a:effectLst/>
                        </a:rPr>
                        <a:t>Sept.</a:t>
                      </a:r>
                      <a:endParaRPr lang="en-GB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81" marR="11481" marT="11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100" u="none" strike="noStrike" dirty="0" smtClean="0">
                          <a:effectLst/>
                        </a:rPr>
                        <a:t>5</a:t>
                      </a:r>
                      <a:r>
                        <a:rPr lang="en-GB" sz="2100" u="none" strike="noStrike" baseline="30000" dirty="0" smtClean="0">
                          <a:effectLst/>
                        </a:rPr>
                        <a:t>th</a:t>
                      </a:r>
                      <a:r>
                        <a:rPr lang="en-GB" sz="2100" u="none" strike="noStrike" dirty="0" smtClean="0">
                          <a:effectLst/>
                        </a:rPr>
                        <a:t> Oct.</a:t>
                      </a:r>
                      <a:endParaRPr lang="en-GB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81" marR="11481" marT="11481" marB="0" anchor="b"/>
                </a:tc>
                <a:tc>
                  <a:txBody>
                    <a:bodyPr/>
                    <a:lstStyle/>
                    <a:p>
                      <a:pPr marL="0" marR="0" lvl="0" indent="0" algn="r" defTabSz="14240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u="none" strike="noStrike" baseline="0" dirty="0" smtClean="0">
                          <a:effectLst/>
                        </a:rPr>
                        <a:t>6</a:t>
                      </a:r>
                      <a:r>
                        <a:rPr lang="en-GB" sz="2100" u="none" strike="noStrike" baseline="30000" dirty="0" smtClean="0">
                          <a:effectLst/>
                        </a:rPr>
                        <a:t>th</a:t>
                      </a:r>
                      <a:r>
                        <a:rPr lang="en-GB" sz="2100" u="none" strike="noStrike" dirty="0" smtClean="0">
                          <a:effectLst/>
                        </a:rPr>
                        <a:t> Oct.</a:t>
                      </a:r>
                      <a:endParaRPr lang="en-GB" sz="2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81" marR="11481" marT="11481" marB="0" anchor="b"/>
                </a:tc>
                <a:tc>
                  <a:txBody>
                    <a:bodyPr/>
                    <a:lstStyle/>
                    <a:p>
                      <a:pPr marL="0" marR="0" lvl="0" indent="0" algn="r" defTabSz="14240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u="none" strike="noStrike" baseline="0" dirty="0" smtClean="0">
                          <a:effectLst/>
                        </a:rPr>
                        <a:t>14</a:t>
                      </a:r>
                      <a:r>
                        <a:rPr lang="en-GB" sz="2100" u="none" strike="noStrike" baseline="30000" dirty="0" smtClean="0">
                          <a:effectLst/>
                        </a:rPr>
                        <a:t>th</a:t>
                      </a:r>
                      <a:r>
                        <a:rPr lang="en-GB" sz="2100" u="none" strike="noStrike" dirty="0" smtClean="0">
                          <a:effectLst/>
                        </a:rPr>
                        <a:t> Oct.</a:t>
                      </a:r>
                      <a:endParaRPr lang="en-GB" sz="2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81" marR="11481" marT="11481" marB="0" anchor="b"/>
                </a:tc>
                <a:extLst>
                  <a:ext uri="{0D108BD9-81ED-4DB2-BD59-A6C34878D82A}">
                    <a16:rowId xmlns="" xmlns:a16="http://schemas.microsoft.com/office/drawing/2014/main" val="246803747"/>
                  </a:ext>
                </a:extLst>
              </a:tr>
              <a:tr h="34774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effectLst/>
                        </a:rPr>
                        <a:t>Temperature (</a:t>
                      </a:r>
                      <a:r>
                        <a:rPr lang="en-GB" sz="2100" u="none" strike="noStrike" dirty="0" err="1">
                          <a:effectLst/>
                        </a:rPr>
                        <a:t>Avg</a:t>
                      </a:r>
                      <a:r>
                        <a:rPr lang="en-GB" sz="2100" u="none" strike="noStrike" dirty="0">
                          <a:effectLst/>
                        </a:rPr>
                        <a:t>)</a:t>
                      </a:r>
                      <a:endParaRPr lang="en-GB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81" marR="11481" marT="11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100" u="none" strike="noStrike" dirty="0" smtClean="0">
                          <a:effectLst/>
                        </a:rPr>
                        <a:t>14.1</a:t>
                      </a:r>
                      <a:endParaRPr lang="en-GB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81" marR="11481" marT="11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100" u="none" strike="noStrike">
                          <a:effectLst/>
                        </a:rPr>
                        <a:t>13.4</a:t>
                      </a:r>
                      <a:endParaRPr lang="en-GB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81" marR="11481" marT="11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100" u="none" strike="noStrike" dirty="0">
                          <a:effectLst/>
                        </a:rPr>
                        <a:t>11.4</a:t>
                      </a:r>
                      <a:endParaRPr lang="en-GB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81" marR="11481" marT="11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100" u="none" strike="noStrike">
                          <a:effectLst/>
                        </a:rPr>
                        <a:t>11.3</a:t>
                      </a:r>
                      <a:endParaRPr lang="en-GB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81" marR="11481" marT="11481" marB="0" anchor="b"/>
                </a:tc>
                <a:extLst>
                  <a:ext uri="{0D108BD9-81ED-4DB2-BD59-A6C34878D82A}">
                    <a16:rowId xmlns="" xmlns:a16="http://schemas.microsoft.com/office/drawing/2014/main" val="2275737767"/>
                  </a:ext>
                </a:extLst>
              </a:tr>
              <a:tr h="34774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effectLst/>
                        </a:rPr>
                        <a:t>RH (</a:t>
                      </a:r>
                      <a:r>
                        <a:rPr lang="en-GB" sz="2100" u="none" strike="noStrike" dirty="0" err="1">
                          <a:effectLst/>
                        </a:rPr>
                        <a:t>Avg</a:t>
                      </a:r>
                      <a:r>
                        <a:rPr lang="en-GB" sz="2100" u="none" strike="noStrike" dirty="0">
                          <a:effectLst/>
                        </a:rPr>
                        <a:t>)</a:t>
                      </a:r>
                      <a:endParaRPr lang="en-GB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81" marR="11481" marT="11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100" u="none" strike="noStrike" dirty="0" smtClean="0">
                          <a:effectLst/>
                        </a:rPr>
                        <a:t>77.39</a:t>
                      </a:r>
                      <a:endParaRPr lang="en-GB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81" marR="11481" marT="11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100" u="none" strike="noStrike">
                          <a:effectLst/>
                        </a:rPr>
                        <a:t>62.7</a:t>
                      </a:r>
                      <a:endParaRPr lang="en-GB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81" marR="11481" marT="11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100" u="none" strike="noStrike" dirty="0">
                          <a:effectLst/>
                        </a:rPr>
                        <a:t>62.7</a:t>
                      </a:r>
                      <a:endParaRPr lang="en-GB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81" marR="11481" marT="11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100" u="none" strike="noStrike">
                          <a:effectLst/>
                        </a:rPr>
                        <a:t>75.8</a:t>
                      </a:r>
                      <a:endParaRPr lang="en-GB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81" marR="11481" marT="11481" marB="0" anchor="b"/>
                </a:tc>
                <a:extLst>
                  <a:ext uri="{0D108BD9-81ED-4DB2-BD59-A6C34878D82A}">
                    <a16:rowId xmlns="" xmlns:a16="http://schemas.microsoft.com/office/drawing/2014/main" val="633510239"/>
                  </a:ext>
                </a:extLst>
              </a:tr>
              <a:tr h="34774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effectLst/>
                        </a:rPr>
                        <a:t>Air velocity (</a:t>
                      </a:r>
                      <a:r>
                        <a:rPr lang="en-GB" sz="2100" u="none" strike="noStrike" dirty="0" err="1">
                          <a:effectLst/>
                        </a:rPr>
                        <a:t>Avg</a:t>
                      </a:r>
                      <a:r>
                        <a:rPr lang="en-GB" sz="2100" u="none" strike="noStrike" dirty="0">
                          <a:effectLst/>
                        </a:rPr>
                        <a:t>)</a:t>
                      </a:r>
                      <a:endParaRPr lang="en-GB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81" marR="11481" marT="11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100" u="none" strike="noStrike" dirty="0" smtClean="0">
                          <a:effectLst/>
                        </a:rPr>
                        <a:t>3.63</a:t>
                      </a:r>
                      <a:endParaRPr lang="en-GB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81" marR="11481" marT="11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100" u="none" strike="noStrike" dirty="0" smtClean="0">
                          <a:effectLst/>
                        </a:rPr>
                        <a:t>6.16</a:t>
                      </a:r>
                      <a:endParaRPr lang="en-GB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81" marR="11481" marT="11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4.51</a:t>
                      </a:r>
                      <a:endParaRPr lang="en-GB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81" marR="11481" marT="114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3.28</a:t>
                      </a:r>
                      <a:endParaRPr lang="en-GB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81" marR="11481" marT="11481" marB="0" anchor="b"/>
                </a:tc>
                <a:extLst>
                  <a:ext uri="{0D108BD9-81ED-4DB2-BD59-A6C34878D82A}">
                    <a16:rowId xmlns="" xmlns:a16="http://schemas.microsoft.com/office/drawing/2014/main" val="3521350523"/>
                  </a:ext>
                </a:extLst>
              </a:tr>
            </a:tbl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4274710" y="8033226"/>
            <a:ext cx="7882384" cy="2279997"/>
            <a:chOff x="575868" y="7186436"/>
            <a:chExt cx="7988378" cy="231065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288" y="7650065"/>
              <a:ext cx="7984958" cy="184702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45081" y="7404805"/>
              <a:ext cx="358226" cy="37599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767" y="7489717"/>
              <a:ext cx="277323" cy="29107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3791" y="7382417"/>
              <a:ext cx="494919" cy="42076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1193" y="7429885"/>
              <a:ext cx="411937" cy="41075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75868" y="7186436"/>
              <a:ext cx="2631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67025" y="3232712"/>
            <a:ext cx="2631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METEONORM DATA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7025" y="9197684"/>
            <a:ext cx="3371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AVERAGE ON SITE WEATHER DATA</a:t>
            </a:r>
            <a:endParaRPr lang="en-GB" b="1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0" y="779930"/>
            <a:ext cx="15120000" cy="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0" y="87783"/>
            <a:ext cx="151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WEATHER DATA</a:t>
            </a:r>
            <a:endParaRPr lang="en-GB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329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17714" y="1594377"/>
            <a:ext cx="14901636" cy="8318879"/>
            <a:chOff x="0" y="1034967"/>
            <a:chExt cx="15119350" cy="8366042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5335855"/>
              <a:ext cx="4733185" cy="3971112"/>
              <a:chOff x="831215" y="6329934"/>
              <a:chExt cx="4846320" cy="406603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215" y="6329934"/>
                <a:ext cx="4846320" cy="4066032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781" t="88262" r="12068" b="6428"/>
              <a:stretch/>
            </p:blipFill>
            <p:spPr>
              <a:xfrm rot="10800000">
                <a:off x="4413250" y="9918700"/>
                <a:ext cx="685800" cy="215900"/>
              </a:xfrm>
              <a:prstGeom prst="rect">
                <a:avLst/>
              </a:prstGeom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0" y="1034967"/>
              <a:ext cx="4733185" cy="3971113"/>
              <a:chOff x="831215" y="1649434"/>
              <a:chExt cx="4846320" cy="4066032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215" y="1649434"/>
                <a:ext cx="4846320" cy="4066032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258" t="87963" r="8267" b="6415"/>
              <a:stretch/>
            </p:blipFill>
            <p:spPr>
              <a:xfrm rot="10800000">
                <a:off x="4394199" y="5226050"/>
                <a:ext cx="895350" cy="228600"/>
              </a:xfrm>
              <a:prstGeom prst="rect">
                <a:avLst/>
              </a:prstGeom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014" y="5297520"/>
              <a:ext cx="4890964" cy="4103489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4733185" y="1034967"/>
              <a:ext cx="4942623" cy="4146829"/>
              <a:chOff x="462915" y="2583434"/>
              <a:chExt cx="4846320" cy="4066032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462915" y="2583434"/>
                <a:ext cx="4846320" cy="4066032"/>
                <a:chOff x="462915" y="2583434"/>
                <a:chExt cx="4846320" cy="4066032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2915" y="2583434"/>
                  <a:ext cx="4846320" cy="4066032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816" t="87950" r="11543" b="5178"/>
                <a:stretch/>
              </p:blipFill>
              <p:spPr>
                <a:xfrm rot="10800000">
                  <a:off x="3936999" y="6146800"/>
                  <a:ext cx="806451" cy="279400"/>
                </a:xfrm>
                <a:prstGeom prst="rect">
                  <a:avLst/>
                </a:prstGeom>
              </p:spPr>
            </p:pic>
          </p:grpSp>
          <p:sp>
            <p:nvSpPr>
              <p:cNvPr id="15" name="Rectangle 14"/>
              <p:cNvSpPr/>
              <p:nvPr/>
            </p:nvSpPr>
            <p:spPr>
              <a:xfrm>
                <a:off x="4025900" y="6426200"/>
                <a:ext cx="361950" cy="120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886198" y="6341689"/>
                <a:ext cx="7048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smtClean="0"/>
                  <a:t>09-18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9727619" y="1034967"/>
              <a:ext cx="5080554" cy="4262553"/>
              <a:chOff x="5750830" y="1428200"/>
              <a:chExt cx="4846320" cy="4066032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0830" y="1428200"/>
                <a:ext cx="4846320" cy="4066032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651" t="87626" r="9446" b="6401"/>
              <a:stretch/>
            </p:blipFill>
            <p:spPr>
              <a:xfrm rot="10800000">
                <a:off x="9310688" y="4980919"/>
                <a:ext cx="819150" cy="242889"/>
              </a:xfrm>
              <a:prstGeom prst="rect">
                <a:avLst/>
              </a:prstGeom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9306216" y="5223809"/>
                <a:ext cx="609309" cy="2054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9306216" y="5167778"/>
                <a:ext cx="7048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smtClean="0"/>
                  <a:t>50-80+</a:t>
                </a: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9675807" y="5618294"/>
              <a:ext cx="5443543" cy="3650709"/>
              <a:chOff x="1269469" y="1352838"/>
              <a:chExt cx="13355229" cy="8620853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9469" y="1352838"/>
                <a:ext cx="12520187" cy="8620853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661" r="-1" b="63542"/>
              <a:stretch/>
            </p:blipFill>
            <p:spPr>
              <a:xfrm>
                <a:off x="11493499" y="1352838"/>
                <a:ext cx="3131199" cy="4285962"/>
              </a:xfrm>
              <a:prstGeom prst="rect">
                <a:avLst/>
              </a:prstGeom>
            </p:spPr>
          </p:pic>
        </p:grpSp>
      </p:grpSp>
      <p:cxnSp>
        <p:nvCxnSpPr>
          <p:cNvPr id="27" name="Straight Connector 26"/>
          <p:cNvCxnSpPr/>
          <p:nvPr/>
        </p:nvCxnSpPr>
        <p:spPr>
          <a:xfrm>
            <a:off x="0" y="779930"/>
            <a:ext cx="15120000" cy="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0" y="87783"/>
            <a:ext cx="151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ON-SITE MEASUREMENTS</a:t>
            </a:r>
            <a:endParaRPr lang="en-GB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72189" y="794856"/>
            <a:ext cx="3160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(20.10.16  11:30-13:00)</a:t>
            </a:r>
          </a:p>
          <a:p>
            <a:r>
              <a:rPr lang="en-GB" dirty="0" smtClean="0"/>
              <a:t>(T:13</a:t>
            </a:r>
            <a:r>
              <a:rPr lang="en-GB" i="1" baseline="30000" dirty="0" smtClean="0"/>
              <a:t>o</a:t>
            </a:r>
            <a:r>
              <a:rPr lang="en-GB" i="1" dirty="0" smtClean="0"/>
              <a:t>C, </a:t>
            </a:r>
            <a:r>
              <a:rPr lang="en-GB" dirty="0" smtClean="0"/>
              <a:t>RH:72%, W:N 3.33 m/s)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645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880" r="8885"/>
          <a:stretch/>
        </p:blipFill>
        <p:spPr>
          <a:xfrm>
            <a:off x="10513079" y="6431082"/>
            <a:ext cx="4412389" cy="34910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4087" y="1386146"/>
            <a:ext cx="7581381" cy="473635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0" y="779930"/>
            <a:ext cx="15120000" cy="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87783"/>
            <a:ext cx="151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USER EXPERIENCE DATA</a:t>
            </a:r>
            <a:endParaRPr lang="en-GB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9215093"/>
              </p:ext>
            </p:extLst>
          </p:nvPr>
        </p:nvGraphicFramePr>
        <p:xfrm>
          <a:off x="167317" y="1386146"/>
          <a:ext cx="6972973" cy="4736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878624"/>
              </p:ext>
            </p:extLst>
          </p:nvPr>
        </p:nvGraphicFramePr>
        <p:xfrm>
          <a:off x="4903076" y="6464337"/>
          <a:ext cx="5499644" cy="3470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5643919"/>
              </p:ext>
            </p:extLst>
          </p:nvPr>
        </p:nvGraphicFramePr>
        <p:xfrm>
          <a:off x="167317" y="6464337"/>
          <a:ext cx="4625400" cy="3470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78926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3"/>
          <a:stretch/>
        </p:blipFill>
        <p:spPr>
          <a:xfrm>
            <a:off x="921311" y="7318680"/>
            <a:ext cx="10019958" cy="29804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08" y="3529242"/>
            <a:ext cx="13203584" cy="45072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11" y="501575"/>
            <a:ext cx="13077547" cy="3947212"/>
          </a:xfrm>
          <a:prstGeom prst="rect">
            <a:avLst/>
          </a:prstGeom>
        </p:spPr>
      </p:pic>
      <p:cxnSp>
        <p:nvCxnSpPr>
          <p:cNvPr id="50" name="Straight Connector 49"/>
          <p:cNvCxnSpPr/>
          <p:nvPr/>
        </p:nvCxnSpPr>
        <p:spPr>
          <a:xfrm>
            <a:off x="0" y="779930"/>
            <a:ext cx="15120000" cy="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0" y="87783"/>
            <a:ext cx="151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 PATTERN ANALYSIS</a:t>
            </a:r>
            <a:endParaRPr lang="en-GB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062" y="7546920"/>
            <a:ext cx="3486264" cy="297689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182666" y="4261122"/>
            <a:ext cx="1816192" cy="276999"/>
            <a:chOff x="10506931" y="4206345"/>
            <a:chExt cx="1816192" cy="2769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637556" y="4419365"/>
              <a:ext cx="1527998" cy="6397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506931" y="4214067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0</a:t>
              </a:r>
              <a:endParaRPr lang="en-US" sz="11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809662" y="4206345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5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072876" y="4206345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10</a:t>
              </a:r>
              <a:endParaRPr lang="en-US" sz="11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994187" y="4214067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25</a:t>
              </a:r>
              <a:endParaRPr lang="en-US" sz="1100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495063" y="7655530"/>
            <a:ext cx="1816192" cy="276999"/>
            <a:chOff x="10506931" y="4206345"/>
            <a:chExt cx="1816192" cy="27699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637556" y="4419365"/>
              <a:ext cx="1527998" cy="6397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506931" y="4214067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0</a:t>
              </a:r>
              <a:endParaRPr lang="en-US" sz="11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809662" y="4206345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5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1072876" y="4206345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10</a:t>
              </a:r>
              <a:endParaRPr lang="en-US" sz="11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994187" y="4214067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25</a:t>
              </a:r>
              <a:endParaRPr lang="en-US" sz="1100" b="1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273103" y="10246815"/>
            <a:ext cx="1816192" cy="276999"/>
            <a:chOff x="10506931" y="4206345"/>
            <a:chExt cx="1816192" cy="27699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637556" y="4419365"/>
              <a:ext cx="1527998" cy="63979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0506931" y="4214067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0</a:t>
              </a:r>
              <a:endParaRPr lang="en-US" sz="11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809662" y="4206345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5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072876" y="4206345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10</a:t>
              </a:r>
              <a:endParaRPr lang="en-US" sz="11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1994187" y="4214067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25</a:t>
              </a:r>
              <a:endParaRPr lang="en-US" sz="1100" b="1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760726" y="3960823"/>
            <a:ext cx="1275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A-A SECTION</a:t>
            </a:r>
            <a:endParaRPr lang="en-US" sz="1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9991914" y="7369674"/>
            <a:ext cx="1245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C-C SECTION</a:t>
            </a:r>
            <a:endParaRPr lang="en-US" sz="1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9774044" y="9975997"/>
            <a:ext cx="1258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B-B SECTION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65725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8" r="41493" b="12296"/>
          <a:stretch/>
        </p:blipFill>
        <p:spPr>
          <a:xfrm rot="5400000">
            <a:off x="8723472" y="1177899"/>
            <a:ext cx="6110881" cy="621999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779930"/>
            <a:ext cx="15120000" cy="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87783"/>
            <a:ext cx="151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CFD ANLAYSIS FOR WIND</a:t>
            </a:r>
            <a:endParaRPr lang="en-GB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1" t="77513" r="26805" b="11873"/>
          <a:stretch/>
        </p:blipFill>
        <p:spPr>
          <a:xfrm>
            <a:off x="7391495" y="7827381"/>
            <a:ext cx="7543705" cy="22500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3" b="35643"/>
          <a:stretch/>
        </p:blipFill>
        <p:spPr>
          <a:xfrm>
            <a:off x="225285" y="7827381"/>
            <a:ext cx="7050614" cy="22500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5" t="5879" r="31110" b="20537"/>
          <a:stretch/>
        </p:blipFill>
        <p:spPr>
          <a:xfrm rot="10800000">
            <a:off x="230581" y="1250967"/>
            <a:ext cx="6662625" cy="6105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02" b="52890"/>
          <a:stretch/>
        </p:blipFill>
        <p:spPr>
          <a:xfrm>
            <a:off x="7059997" y="1250966"/>
            <a:ext cx="1401145" cy="24861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2429" y="7329568"/>
            <a:ext cx="2334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15 </a:t>
            </a:r>
            <a:r>
              <a:rPr lang="en-US" dirty="0" err="1" smtClean="0"/>
              <a:t>mtr</a:t>
            </a:r>
            <a:r>
              <a:rPr lang="en-US" dirty="0" smtClean="0"/>
              <a:t>. from ground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510992" y="7329568"/>
            <a:ext cx="2217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5 </a:t>
            </a:r>
            <a:r>
              <a:rPr lang="en-US" dirty="0" err="1" smtClean="0"/>
              <a:t>mtr</a:t>
            </a:r>
            <a:r>
              <a:rPr lang="en-US" dirty="0" smtClean="0"/>
              <a:t>. from ground</a:t>
            </a:r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5" y="1250966"/>
            <a:ext cx="526206" cy="53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183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17" y="925051"/>
            <a:ext cx="4668129" cy="46701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6017564" y="3013812"/>
            <a:ext cx="30437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22 DECEMBER (SHORTEST DAY)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6484269" y="8037552"/>
            <a:ext cx="22670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21 JUNE (LONGEST DAY)</a:t>
            </a:r>
            <a:endParaRPr lang="en-GB" sz="2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551" y="5792075"/>
            <a:ext cx="4674153" cy="47160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919574"/>
            <a:ext cx="4597400" cy="46757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5792075"/>
            <a:ext cx="4519477" cy="459652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0" y="779930"/>
            <a:ext cx="15120000" cy="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87783"/>
            <a:ext cx="151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 SHADE – RADIATION ANLAYSIS</a:t>
            </a:r>
            <a:endParaRPr lang="en-GB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406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16200000">
            <a:off x="5988193" y="2645512"/>
            <a:ext cx="30437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20 MARCH (EQUINOX)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6306778" y="7860060"/>
            <a:ext cx="2622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23 SEPTEMBER (EQUINOX)</a:t>
            </a:r>
            <a:endParaRPr lang="en-GB" sz="2000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551" y="919574"/>
            <a:ext cx="4674153" cy="47538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551" y="5792075"/>
            <a:ext cx="4662479" cy="46798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737" y="919575"/>
            <a:ext cx="4774563" cy="47556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737" y="5792454"/>
            <a:ext cx="4774563" cy="475562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0" y="779930"/>
            <a:ext cx="15120000" cy="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87783"/>
            <a:ext cx="151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 SHADE – RADIATION ANLAYSIS</a:t>
            </a:r>
            <a:endParaRPr lang="en-GB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26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5" y="6709490"/>
            <a:ext cx="2562258" cy="3431997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-1527338" y="778583"/>
            <a:ext cx="10313115" cy="5471108"/>
            <a:chOff x="-1527338" y="778583"/>
            <a:chExt cx="10313115" cy="547110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338" y="778583"/>
              <a:ext cx="10313115" cy="5471108"/>
            </a:xfrm>
            <a:prstGeom prst="rect">
              <a:avLst/>
            </a:prstGeom>
          </p:spPr>
        </p:pic>
        <p:grpSp>
          <p:nvGrpSpPr>
            <p:cNvPr id="46" name="Group 45"/>
            <p:cNvGrpSpPr/>
            <p:nvPr/>
          </p:nvGrpSpPr>
          <p:grpSpPr>
            <a:xfrm>
              <a:off x="1016000" y="913368"/>
              <a:ext cx="1397000" cy="369332"/>
              <a:chOff x="1016000" y="913368"/>
              <a:chExt cx="1397000" cy="369332"/>
            </a:xfrm>
          </p:grpSpPr>
          <p:cxnSp>
            <p:nvCxnSpPr>
              <p:cNvPr id="43" name="Straight Arrow Connector 42"/>
              <p:cNvCxnSpPr/>
              <p:nvPr/>
            </p:nvCxnSpPr>
            <p:spPr>
              <a:xfrm flipH="1">
                <a:off x="1016000" y="1130300"/>
                <a:ext cx="1397000" cy="12700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 rot="21274998">
                <a:off x="1016000" y="913368"/>
                <a:ext cx="4026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chemeClr val="accent1"/>
                    </a:solidFill>
                  </a:rPr>
                  <a:t>SE</a:t>
                </a:r>
                <a:endParaRPr lang="en-GB" dirty="0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90" name="Group 89"/>
          <p:cNvGrpSpPr/>
          <p:nvPr/>
        </p:nvGrpSpPr>
        <p:grpSpPr>
          <a:xfrm>
            <a:off x="7792300" y="1591348"/>
            <a:ext cx="2985591" cy="4135099"/>
            <a:chOff x="7967664" y="1591348"/>
            <a:chExt cx="2985591" cy="413509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664" y="1591348"/>
              <a:ext cx="2985591" cy="4035302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9267729" y="5357115"/>
              <a:ext cx="1685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South East View</a:t>
              </a:r>
              <a:endParaRPr lang="en-GB" dirty="0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11641969" y="1620963"/>
            <a:ext cx="3158651" cy="4105484"/>
            <a:chOff x="11641969" y="1620963"/>
            <a:chExt cx="3158651" cy="410548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41969" y="1620963"/>
              <a:ext cx="3158651" cy="3736152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12817517" y="5357115"/>
              <a:ext cx="17802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North West View</a:t>
              </a:r>
              <a:endParaRPr lang="en-GB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799921" y="6858698"/>
            <a:ext cx="12173311" cy="3569762"/>
            <a:chOff x="111454" y="6838121"/>
            <a:chExt cx="12207374" cy="3579751"/>
          </a:xfrm>
        </p:grpSpPr>
        <p:grpSp>
          <p:nvGrpSpPr>
            <p:cNvPr id="88" name="Group 87"/>
            <p:cNvGrpSpPr/>
            <p:nvPr/>
          </p:nvGrpSpPr>
          <p:grpSpPr>
            <a:xfrm>
              <a:off x="9051760" y="6838121"/>
              <a:ext cx="3267068" cy="3307637"/>
              <a:chOff x="10955537" y="6397828"/>
              <a:chExt cx="3632963" cy="3678076"/>
            </a:xfrm>
          </p:grpSpPr>
          <p:grpSp>
            <p:nvGrpSpPr>
              <p:cNvPr id="67" name="Group 66"/>
              <p:cNvGrpSpPr/>
              <p:nvPr/>
            </p:nvGrpSpPr>
            <p:grpSpPr>
              <a:xfrm>
                <a:off x="10955537" y="6397828"/>
                <a:ext cx="3632963" cy="3678076"/>
                <a:chOff x="10955537" y="6397828"/>
                <a:chExt cx="3632963" cy="3678076"/>
              </a:xfrm>
            </p:grpSpPr>
            <p:grpSp>
              <p:nvGrpSpPr>
                <p:cNvPr id="30" name="Group 29"/>
                <p:cNvGrpSpPr/>
                <p:nvPr/>
              </p:nvGrpSpPr>
              <p:grpSpPr>
                <a:xfrm>
                  <a:off x="10955537" y="6397828"/>
                  <a:ext cx="3632963" cy="3678076"/>
                  <a:chOff x="756721" y="1294217"/>
                  <a:chExt cx="5098185" cy="5161492"/>
                </a:xfrm>
              </p:grpSpPr>
              <p:grpSp>
                <p:nvGrpSpPr>
                  <p:cNvPr id="23" name="Group 22"/>
                  <p:cNvGrpSpPr/>
                  <p:nvPr/>
                </p:nvGrpSpPr>
                <p:grpSpPr>
                  <a:xfrm>
                    <a:off x="756721" y="1294217"/>
                    <a:ext cx="5098185" cy="5161492"/>
                    <a:chOff x="872835" y="1409104"/>
                    <a:chExt cx="5098185" cy="5161492"/>
                  </a:xfrm>
                </p:grpSpPr>
                <p:pic>
                  <p:nvPicPr>
                    <p:cNvPr id="2" name="Picture 1"/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72835" y="1409104"/>
                      <a:ext cx="5098185" cy="5143842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6" name="Group 5"/>
                    <p:cNvGrpSpPr/>
                    <p:nvPr/>
                  </p:nvGrpSpPr>
                  <p:grpSpPr>
                    <a:xfrm>
                      <a:off x="4411824" y="5261235"/>
                      <a:ext cx="1559196" cy="1309361"/>
                      <a:chOff x="1342726" y="8981473"/>
                      <a:chExt cx="1802120" cy="1513361"/>
                    </a:xfrm>
                  </p:grpSpPr>
                  <p:pic>
                    <p:nvPicPr>
                      <p:cNvPr id="4" name="Picture 3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7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8006"/>
                      <a:stretch/>
                    </p:blipFill>
                    <p:spPr>
                      <a:xfrm>
                        <a:off x="1342726" y="8981473"/>
                        <a:ext cx="1802120" cy="1513361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5" name="Rectangle 4"/>
                      <p:cNvSpPr/>
                      <p:nvPr/>
                    </p:nvSpPr>
                    <p:spPr>
                      <a:xfrm rot="20405745">
                        <a:off x="2417170" y="9640293"/>
                        <a:ext cx="292894" cy="4948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22" name="Rectangle 21"/>
                  <p:cNvSpPr/>
                  <p:nvPr/>
                </p:nvSpPr>
                <p:spPr>
                  <a:xfrm rot="20462341">
                    <a:off x="3437496" y="3773698"/>
                    <a:ext cx="237540" cy="457200"/>
                  </a:xfrm>
                  <a:prstGeom prst="rect">
                    <a:avLst/>
                  </a:prstGeom>
                  <a:noFill/>
                  <a:ln w="57150">
                    <a:solidFill>
                      <a:schemeClr val="bg2">
                        <a:lumMod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49" name="TextBox 48"/>
                <p:cNvSpPr txBox="1"/>
                <p:nvPr/>
              </p:nvSpPr>
              <p:spPr>
                <a:xfrm>
                  <a:off x="11451263" y="8400910"/>
                  <a:ext cx="26321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 smtClean="0"/>
                    <a:t>1</a:t>
                  </a:r>
                  <a:endParaRPr lang="en-GB" sz="1200" dirty="0"/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12101439" y="8931950"/>
                  <a:ext cx="26321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/>
                    <a:t>2</a:t>
                  </a:r>
                </a:p>
              </p:txBody>
            </p:sp>
          </p:grpSp>
          <p:sp>
            <p:nvSpPr>
              <p:cNvPr id="32" name="Isosceles Triangle 31"/>
              <p:cNvSpPr/>
              <p:nvPr/>
            </p:nvSpPr>
            <p:spPr>
              <a:xfrm rot="4104265">
                <a:off x="12306006" y="8901692"/>
                <a:ext cx="117294" cy="166993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Isosceles Triangle 35"/>
              <p:cNvSpPr/>
              <p:nvPr/>
            </p:nvSpPr>
            <p:spPr>
              <a:xfrm rot="5400000">
                <a:off x="11499825" y="8349791"/>
                <a:ext cx="117294" cy="166993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111454" y="6838121"/>
              <a:ext cx="4404529" cy="3579751"/>
              <a:chOff x="523582" y="6439978"/>
              <a:chExt cx="4847901" cy="3940098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3582" y="6439978"/>
                <a:ext cx="4847901" cy="3635926"/>
              </a:xfrm>
              <a:prstGeom prst="rect">
                <a:avLst/>
              </a:prstGeom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5086358" y="10103077"/>
                <a:ext cx="263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 smtClean="0"/>
                  <a:t>1</a:t>
                </a:r>
                <a:endParaRPr lang="en-GB" sz="1200" dirty="0"/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4589220" y="6838121"/>
              <a:ext cx="4389303" cy="3541954"/>
              <a:chOff x="5732222" y="6439978"/>
              <a:chExt cx="4882696" cy="3940098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2222" y="6439978"/>
                <a:ext cx="4882696" cy="3662021"/>
              </a:xfrm>
              <a:prstGeom prst="rect">
                <a:avLst/>
              </a:prstGeom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10250104" y="10103077"/>
                <a:ext cx="263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 smtClean="0"/>
                  <a:t>2</a:t>
                </a:r>
                <a:endParaRPr lang="en-GB" sz="1200" dirty="0"/>
              </a:p>
            </p:txBody>
          </p:sp>
        </p:grpSp>
      </p:grpSp>
      <p:cxnSp>
        <p:nvCxnSpPr>
          <p:cNvPr id="34" name="Straight Connector 33"/>
          <p:cNvCxnSpPr/>
          <p:nvPr/>
        </p:nvCxnSpPr>
        <p:spPr>
          <a:xfrm>
            <a:off x="0" y="779930"/>
            <a:ext cx="15120000" cy="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0" y="87783"/>
            <a:ext cx="151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BAYER HOUSR FLAT NO. 4</a:t>
            </a:r>
            <a:endParaRPr lang="en-GB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289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8" t="57770" r="1966" b="7536"/>
          <a:stretch/>
        </p:blipFill>
        <p:spPr>
          <a:xfrm>
            <a:off x="9917047" y="5619335"/>
            <a:ext cx="4035051" cy="49165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" t="58792" r="41383" b="6981"/>
          <a:stretch/>
        </p:blipFill>
        <p:spPr>
          <a:xfrm>
            <a:off x="8503410" y="862031"/>
            <a:ext cx="6340889" cy="4850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7" t="722" r="13982" b="51311"/>
          <a:stretch/>
        </p:blipFill>
        <p:spPr>
          <a:xfrm>
            <a:off x="0" y="729034"/>
            <a:ext cx="8050275" cy="67974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57511">
            <a:off x="348438" y="907168"/>
            <a:ext cx="608643" cy="615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52758" y="7685521"/>
            <a:ext cx="56353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Planning characteristics</a:t>
            </a:r>
          </a:p>
          <a:p>
            <a:pPr marL="342900" indent="-342900">
              <a:buAutoNum type="arabicPeriod"/>
            </a:pPr>
            <a:r>
              <a:rPr lang="en-US" dirty="0" smtClean="0"/>
              <a:t>Large glass opening on south east side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/>
              <a:t>Brick </a:t>
            </a:r>
            <a:r>
              <a:rPr lang="en-US" dirty="0"/>
              <a:t>wall on North side and between </a:t>
            </a:r>
            <a:r>
              <a:rPr lang="en-US" dirty="0" smtClean="0"/>
              <a:t>units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Service spaces on North side</a:t>
            </a:r>
          </a:p>
          <a:p>
            <a:pPr marL="342900" indent="-342900">
              <a:buAutoNum type="arabicPeriod"/>
            </a:pPr>
            <a:r>
              <a:rPr lang="en-US" dirty="0" smtClean="0"/>
              <a:t>Almost in original state</a:t>
            </a:r>
          </a:p>
          <a:p>
            <a:pPr marL="342900" indent="-342900">
              <a:buAutoNum type="arabicPeriod"/>
            </a:pPr>
            <a:r>
              <a:rPr lang="en-US" dirty="0" smtClean="0"/>
              <a:t>Single glazed windows</a:t>
            </a:r>
          </a:p>
          <a:p>
            <a:pPr marL="342900" indent="-342900">
              <a:buAutoNum type="arabicPeriod"/>
            </a:pPr>
            <a:endParaRPr lang="en-US" b="1" dirty="0" smtClean="0"/>
          </a:p>
          <a:p>
            <a:pPr marL="342900" indent="-342900">
              <a:buAutoNum type="arabicPeriod"/>
            </a:pPr>
            <a:endParaRPr lang="en-US" b="1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779930"/>
            <a:ext cx="15120000" cy="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87783"/>
            <a:ext cx="151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BAYER HOUSE FLAT NO. 4</a:t>
            </a:r>
            <a:endParaRPr lang="en-GB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806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87783"/>
            <a:ext cx="151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endParaRPr lang="en-GB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52400" y="1222752"/>
            <a:ext cx="14756546" cy="4239802"/>
            <a:chOff x="241300" y="1066800"/>
            <a:chExt cx="14756546" cy="423980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300" y="1066800"/>
              <a:ext cx="5060950" cy="423980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375150" y="4766819"/>
              <a:ext cx="927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London</a:t>
              </a:r>
              <a:endParaRPr lang="en-GB" dirty="0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2771775" y="1280315"/>
              <a:ext cx="3516313" cy="15771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984500" y="2959100"/>
              <a:ext cx="3303588" cy="16372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269" y="1146417"/>
              <a:ext cx="4989512" cy="362536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359900" y="4771783"/>
              <a:ext cx="1670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City Of London</a:t>
              </a:r>
              <a:endParaRPr lang="en-GB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1455400" y="1303578"/>
              <a:ext cx="3542446" cy="3498054"/>
              <a:chOff x="10589950" y="5484046"/>
              <a:chExt cx="3820934" cy="3773052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57537" y="6096150"/>
                <a:ext cx="3571156" cy="2263490"/>
              </a:xfrm>
              <a:prstGeom prst="rect">
                <a:avLst/>
              </a:prstGeom>
            </p:spPr>
          </p:pic>
          <p:sp>
            <p:nvSpPr>
              <p:cNvPr id="15" name="Oval 14"/>
              <p:cNvSpPr/>
              <p:nvPr/>
            </p:nvSpPr>
            <p:spPr>
              <a:xfrm>
                <a:off x="10589950" y="5484046"/>
                <a:ext cx="3820934" cy="3773052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2" name="Straight Connector 21"/>
            <p:cNvCxnSpPr/>
            <p:nvPr/>
          </p:nvCxnSpPr>
          <p:spPr>
            <a:xfrm>
              <a:off x="10822781" y="3186701"/>
              <a:ext cx="63261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4067519" y="1839315"/>
            <a:ext cx="6684243" cy="8290436"/>
            <a:chOff x="4067519" y="1839315"/>
            <a:chExt cx="6684243" cy="8290436"/>
          </a:xfrm>
        </p:grpSpPr>
        <p:sp>
          <p:nvSpPr>
            <p:cNvPr id="37" name="Oval 36"/>
            <p:cNvSpPr/>
            <p:nvPr/>
          </p:nvSpPr>
          <p:spPr>
            <a:xfrm>
              <a:off x="8015287" y="1839315"/>
              <a:ext cx="187706" cy="187706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9" name="Straight Connector 38"/>
            <p:cNvCxnSpPr>
              <a:stCxn id="37" idx="4"/>
              <a:endCxn id="42" idx="0"/>
            </p:cNvCxnSpPr>
            <p:nvPr/>
          </p:nvCxnSpPr>
          <p:spPr>
            <a:xfrm flipH="1">
              <a:off x="7409641" y="2027021"/>
              <a:ext cx="699499" cy="395797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/>
            <p:cNvGrpSpPr/>
            <p:nvPr/>
          </p:nvGrpSpPr>
          <p:grpSpPr>
            <a:xfrm>
              <a:off x="4067519" y="5984992"/>
              <a:ext cx="6684243" cy="4144759"/>
              <a:chOff x="4067519" y="5984992"/>
              <a:chExt cx="6684243" cy="4144759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67519" y="5984992"/>
                <a:ext cx="6684243" cy="3966647"/>
              </a:xfrm>
              <a:prstGeom prst="ellipse">
                <a:avLst/>
              </a:prstGeom>
              <a:ln w="28575" cap="rnd">
                <a:solidFill>
                  <a:srgbClr val="333333"/>
                </a:solidFill>
                <a:prstDash val="dashDot"/>
              </a:ln>
              <a:effectLst>
                <a:outerShdw blurRad="381000" dist="292100" dir="5400000" sx="-80000" sy="-18000" rotWithShape="0">
                  <a:srgbClr val="000000">
                    <a:alpha val="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8708805" y="9760419"/>
                <a:ext cx="20398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Golden Lane Estate</a:t>
                </a:r>
                <a:endParaRPr lang="en-GB" dirty="0"/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10751761" y="5536948"/>
            <a:ext cx="4212771" cy="4040250"/>
            <a:chOff x="10751761" y="5536948"/>
            <a:chExt cx="4212771" cy="4040250"/>
          </a:xfrm>
        </p:grpSpPr>
        <p:sp>
          <p:nvSpPr>
            <p:cNvPr id="7" name="TextBox 6"/>
            <p:cNvSpPr txBox="1"/>
            <p:nvPr/>
          </p:nvSpPr>
          <p:spPr>
            <a:xfrm>
              <a:off x="10751761" y="5883879"/>
              <a:ext cx="4212771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GB" dirty="0" smtClean="0"/>
                <a:t>The </a:t>
              </a:r>
              <a:r>
                <a:rPr lang="en-GB" dirty="0"/>
                <a:t>north of the City contains over 50% of the Square Mile’s </a:t>
              </a:r>
              <a:r>
                <a:rPr lang="en-GB" dirty="0" smtClean="0"/>
                <a:t>residential </a:t>
              </a:r>
              <a:r>
                <a:rPr lang="en-GB" dirty="0"/>
                <a:t>population, with the highest concentration at </a:t>
              </a:r>
              <a:r>
                <a:rPr lang="en-GB" dirty="0" smtClean="0"/>
                <a:t>the Barbican </a:t>
              </a:r>
              <a:r>
                <a:rPr lang="en-GB" dirty="0"/>
                <a:t>and Golden Lane estates</a:t>
              </a:r>
              <a:r>
                <a:rPr lang="en-GB" dirty="0" smtClean="0"/>
                <a:t>.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en-GB" dirty="0"/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GB" dirty="0" smtClean="0"/>
                <a:t>Plan </a:t>
              </a:r>
              <a:r>
                <a:rPr lang="en-GB" dirty="0"/>
                <a:t>to lead the potential </a:t>
              </a:r>
              <a:r>
                <a:rPr lang="en-GB" dirty="0" smtClean="0"/>
                <a:t>development </a:t>
              </a:r>
              <a:r>
                <a:rPr lang="en-GB" dirty="0"/>
                <a:t>as a ‘</a:t>
              </a:r>
              <a:r>
                <a:rPr lang="en-GB" dirty="0" err="1" smtClean="0"/>
                <a:t>ecodesign</a:t>
              </a:r>
              <a:r>
                <a:rPr lang="en-GB" dirty="0"/>
                <a:t>’ </a:t>
              </a:r>
              <a:r>
                <a:rPr lang="en-GB" dirty="0" smtClean="0"/>
                <a:t>district </a:t>
              </a:r>
              <a:r>
                <a:rPr lang="en-GB" dirty="0"/>
                <a:t>by </a:t>
              </a:r>
              <a:r>
                <a:rPr lang="en-GB" dirty="0" smtClean="0"/>
                <a:t>capitalising </a:t>
              </a:r>
              <a:r>
                <a:rPr lang="en-GB" dirty="0"/>
                <a:t>on mixed use character, improved public </a:t>
              </a:r>
              <a:r>
                <a:rPr lang="en-GB" dirty="0" smtClean="0"/>
                <a:t>transport</a:t>
              </a:r>
              <a:r>
                <a:rPr lang="en-GB" dirty="0"/>
                <a:t>, low car ownership </a:t>
              </a:r>
              <a:r>
                <a:rPr lang="en-GB" dirty="0" smtClean="0"/>
                <a:t>levels, opportunities </a:t>
              </a:r>
              <a:r>
                <a:rPr lang="en-GB" dirty="0"/>
                <a:t>for improved </a:t>
              </a:r>
              <a:r>
                <a:rPr lang="en-GB" dirty="0" smtClean="0"/>
                <a:t>cycle </a:t>
              </a:r>
              <a:r>
                <a:rPr lang="en-GB" dirty="0"/>
                <a:t>infrastructure and the combined cooling heat and </a:t>
              </a:r>
              <a:r>
                <a:rPr lang="en-GB" dirty="0" smtClean="0"/>
                <a:t>power network </a:t>
              </a:r>
              <a:r>
                <a:rPr lang="en-GB" dirty="0"/>
                <a:t>in the area</a:t>
              </a:r>
              <a:r>
                <a:rPr lang="en-GB" dirty="0" smtClean="0"/>
                <a:t>. </a:t>
              </a:r>
              <a:endParaRPr lang="en-GB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1004931" y="5536948"/>
              <a:ext cx="20398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/>
                <a:t>Golden Lane Estate</a:t>
              </a:r>
              <a:endParaRPr lang="en-GB" b="1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78707" y="5514547"/>
            <a:ext cx="3788609" cy="3961292"/>
            <a:chOff x="178707" y="5514547"/>
            <a:chExt cx="5034643" cy="2140466"/>
          </a:xfrm>
        </p:grpSpPr>
        <p:sp>
          <p:nvSpPr>
            <p:cNvPr id="28" name="TextBox 27"/>
            <p:cNvSpPr txBox="1"/>
            <p:nvPr/>
          </p:nvSpPr>
          <p:spPr>
            <a:xfrm>
              <a:off x="178707" y="5900687"/>
              <a:ext cx="503464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dirty="0" smtClean="0"/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GB" dirty="0"/>
                <a:t>The City is a major business and financial centre. </a:t>
              </a:r>
              <a:endParaRPr lang="en-GB" dirty="0" smtClean="0"/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GB" dirty="0" smtClean="0"/>
                <a:t>Throughout </a:t>
              </a:r>
              <a:r>
                <a:rPr lang="en-GB" dirty="0"/>
                <a:t>the 19th century, the City was the world's primary business </a:t>
              </a:r>
              <a:r>
                <a:rPr lang="en-GB" dirty="0" smtClean="0"/>
                <a:t>centre.</a:t>
              </a:r>
              <a:endParaRPr lang="en-GB" dirty="0"/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GB" dirty="0" smtClean="0"/>
                <a:t>Fixed Resident Population: 7,000 (2011)</a:t>
              </a:r>
              <a:br>
                <a:rPr lang="en-GB" dirty="0" smtClean="0"/>
              </a:br>
              <a:r>
                <a:rPr lang="en-GB" dirty="0" smtClean="0"/>
                <a:t>Non Resident commuting population: 300,000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95376" y="5514547"/>
              <a:ext cx="20398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/>
                <a:t>City Of London</a:t>
              </a:r>
              <a:endParaRPr lang="en-GB" b="1" dirty="0"/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0" y="779930"/>
            <a:ext cx="15120000" cy="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511862" y="4782202"/>
            <a:ext cx="23294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Source: City of London, Local plan, Jan 2015 , pg. 18</a:t>
            </a:r>
            <a:endParaRPr lang="en-GB" sz="800" dirty="0"/>
          </a:p>
        </p:txBody>
      </p:sp>
      <p:sp>
        <p:nvSpPr>
          <p:cNvPr id="29" name="TextBox 28"/>
          <p:cNvSpPr txBox="1"/>
          <p:nvPr/>
        </p:nvSpPr>
        <p:spPr>
          <a:xfrm>
            <a:off x="13044755" y="4922771"/>
            <a:ext cx="2015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Source: </a:t>
            </a:r>
            <a:r>
              <a:rPr lang="en-GB" sz="800" dirty="0" smtClean="0">
                <a:hlinkClick r:id="rId6"/>
              </a:rPr>
              <a:t>http</a:t>
            </a:r>
            <a:r>
              <a:rPr lang="en-GB" sz="800" dirty="0">
                <a:hlinkClick r:id="rId6"/>
              </a:rPr>
              <a:t>://blogs.lse.ac.uk</a:t>
            </a:r>
            <a:r>
              <a:rPr lang="en-GB" sz="800" dirty="0" smtClean="0">
                <a:hlinkClick r:id="rId6"/>
              </a:rPr>
              <a:t>/</a:t>
            </a:r>
          </a:p>
          <a:p>
            <a:r>
              <a:rPr lang="en-GB" sz="800" dirty="0" smtClean="0">
                <a:hlinkClick r:id="rId6"/>
              </a:rPr>
              <a:t>sustainability/</a:t>
            </a:r>
            <a:r>
              <a:rPr lang="en-GB" sz="800" dirty="0" smtClean="0"/>
              <a:t>2014/09/26/</a:t>
            </a:r>
            <a:r>
              <a:rPr lang="en-GB" sz="800" dirty="0" err="1" smtClean="0"/>
              <a:t>urban_greening</a:t>
            </a:r>
            <a:r>
              <a:rPr lang="en-GB" sz="800" dirty="0"/>
              <a:t>/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535625" y="9404165"/>
            <a:ext cx="38587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/>
              <a:t>Source: Google earth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55443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3259" y="1195770"/>
            <a:ext cx="35705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Observation</a:t>
            </a:r>
            <a:endParaRPr lang="en-US" sz="3000" dirty="0"/>
          </a:p>
        </p:txBody>
      </p:sp>
      <p:sp>
        <p:nvSpPr>
          <p:cNvPr id="2" name="TextBox 1"/>
          <p:cNvSpPr txBox="1"/>
          <p:nvPr/>
        </p:nvSpPr>
        <p:spPr>
          <a:xfrm>
            <a:off x="763259" y="1734859"/>
            <a:ext cx="593188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Placement of the  radiators near the sliding door.</a:t>
            </a:r>
          </a:p>
          <a:p>
            <a:pPr marL="342900" indent="-342900">
              <a:buAutoNum type="arabicPeriod"/>
            </a:pPr>
            <a:r>
              <a:rPr lang="en-US" dirty="0" smtClean="0"/>
              <a:t>The sliding door usage as the primary ventilation strategy.</a:t>
            </a:r>
          </a:p>
          <a:p>
            <a:pPr marL="342900" indent="-342900">
              <a:buAutoNum type="arabicPeriod"/>
            </a:pPr>
            <a:r>
              <a:rPr lang="en-US" dirty="0" smtClean="0"/>
              <a:t>Concentrating of radiator only along one side.</a:t>
            </a:r>
          </a:p>
          <a:p>
            <a:pPr marL="342900" indent="-342900">
              <a:buAutoNum type="arabicPeriod"/>
            </a:pPr>
            <a:r>
              <a:rPr lang="en-US" dirty="0" smtClean="0"/>
              <a:t>Continuous use of radiator</a:t>
            </a:r>
          </a:p>
          <a:p>
            <a:pPr marL="342900" indent="-342900">
              <a:buAutoNum type="arabicPeriod"/>
            </a:pPr>
            <a:r>
              <a:rPr lang="en-US" dirty="0" smtClean="0"/>
              <a:t>Problem with high electric  bills and over heated water in </a:t>
            </a:r>
            <a:br>
              <a:rPr lang="en-US" dirty="0" smtClean="0"/>
            </a:br>
            <a:r>
              <a:rPr lang="en-US" dirty="0" smtClean="0"/>
              <a:t>taps.</a:t>
            </a:r>
          </a:p>
          <a:p>
            <a:pPr marL="342900" indent="-342900">
              <a:buAutoNum type="arabicPeriod"/>
            </a:pPr>
            <a:r>
              <a:rPr lang="en-US" dirty="0" smtClean="0"/>
              <a:t>Single glazed windows.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54157" y="4173696"/>
            <a:ext cx="9684502" cy="6020723"/>
            <a:chOff x="1415143" y="4694236"/>
            <a:chExt cx="8089900" cy="5267325"/>
          </a:xfrm>
        </p:grpSpPr>
        <p:pic>
          <p:nvPicPr>
            <p:cNvPr id="3074" name="Picture 2" descr="F:\WESTMINSTER\Semester 1\EBE\Project\23.10.2016\23-10-16\3d Flats Work OZ\Images Bayer House Flat\Bayer House No 4-20145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3" r="7094"/>
            <a:stretch/>
          </p:blipFill>
          <p:spPr bwMode="auto">
            <a:xfrm>
              <a:off x="1415143" y="4694236"/>
              <a:ext cx="8089900" cy="5267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Curved Connector 9"/>
            <p:cNvCxnSpPr/>
            <p:nvPr/>
          </p:nvCxnSpPr>
          <p:spPr>
            <a:xfrm rot="10800000" flipV="1">
              <a:off x="3913759" y="8407400"/>
              <a:ext cx="1162050" cy="590550"/>
            </a:xfrm>
            <a:prstGeom prst="curvedConnector3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Curved Connector 13"/>
            <p:cNvCxnSpPr/>
            <p:nvPr/>
          </p:nvCxnSpPr>
          <p:spPr>
            <a:xfrm rot="10800000" flipV="1">
              <a:off x="3913759" y="8248650"/>
              <a:ext cx="1162050" cy="590550"/>
            </a:xfrm>
            <a:prstGeom prst="curvedConnector3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Curved Connector 14"/>
            <p:cNvCxnSpPr/>
            <p:nvPr/>
          </p:nvCxnSpPr>
          <p:spPr>
            <a:xfrm rot="10800000" flipV="1">
              <a:off x="3913759" y="8702675"/>
              <a:ext cx="1162050" cy="590550"/>
            </a:xfrm>
            <a:prstGeom prst="curvedConnector3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Curved Connector 15"/>
            <p:cNvCxnSpPr/>
            <p:nvPr/>
          </p:nvCxnSpPr>
          <p:spPr>
            <a:xfrm rot="10800000" flipV="1">
              <a:off x="3913759" y="8543925"/>
              <a:ext cx="1162050" cy="590550"/>
            </a:xfrm>
            <a:prstGeom prst="curvedConnector3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085" y="4182023"/>
            <a:ext cx="3844925" cy="28836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085" y="7310725"/>
            <a:ext cx="3844925" cy="2883694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0" y="779930"/>
            <a:ext cx="15120000" cy="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87783"/>
            <a:ext cx="151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BAYER HOUSE </a:t>
            </a:r>
            <a:endParaRPr lang="en-GB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078" y="1034967"/>
            <a:ext cx="3844925" cy="28836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139" y="1034967"/>
            <a:ext cx="3943520" cy="288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7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60" y="856525"/>
            <a:ext cx="13451608" cy="951184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779930"/>
            <a:ext cx="15120000" cy="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87783"/>
            <a:ext cx="151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BAYER HOUSE MEASUREMENTS</a:t>
            </a:r>
            <a:endParaRPr lang="en-GB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18234" y="9158649"/>
            <a:ext cx="39820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WEATHER CONDITIONS (10 am-12 noon)</a:t>
            </a:r>
          </a:p>
          <a:p>
            <a:r>
              <a:rPr lang="en-US" dirty="0" smtClean="0"/>
              <a:t>Avg. Temp. : 12</a:t>
            </a:r>
            <a:r>
              <a:rPr lang="en-US" dirty="0"/>
              <a:t>° </a:t>
            </a:r>
            <a:r>
              <a:rPr lang="en-US" dirty="0" smtClean="0"/>
              <a:t>C</a:t>
            </a:r>
          </a:p>
          <a:p>
            <a:r>
              <a:rPr lang="en-US" dirty="0" smtClean="0"/>
              <a:t>Avg. Humidity : 70%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16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733" y="5594474"/>
            <a:ext cx="4441219" cy="49169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88" y="5583967"/>
            <a:ext cx="4479479" cy="49169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391" y="841120"/>
            <a:ext cx="4489918" cy="49169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5" y="1015098"/>
            <a:ext cx="4480948" cy="4877223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0" y="779930"/>
            <a:ext cx="15120000" cy="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0" y="87783"/>
            <a:ext cx="151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RADIATION AND SHADOW ANALYSIS</a:t>
            </a:r>
            <a:endParaRPr lang="en-GB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150897" y="5282483"/>
            <a:ext cx="30437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22 DECEMBER (SHORTEST DAY)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63660" y="5265343"/>
            <a:ext cx="22670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21 JUNE (LONGEST DAY)</a:t>
            </a:r>
            <a:endParaRPr lang="en-GB" sz="20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698" y="856525"/>
            <a:ext cx="4897057" cy="44462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761941" y="5301092"/>
            <a:ext cx="2106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20 MARCH (EQUINOX)</a:t>
            </a:r>
            <a:endParaRPr lang="en-GB" sz="20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698" y="5719158"/>
            <a:ext cx="4912839" cy="44462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0539864">
            <a:off x="2478347" y="3065502"/>
            <a:ext cx="288860" cy="39733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20539864">
            <a:off x="7446564" y="2826346"/>
            <a:ext cx="288860" cy="39733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20539864">
            <a:off x="2928423" y="7655334"/>
            <a:ext cx="288860" cy="39733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20539864">
            <a:off x="7415569" y="7607005"/>
            <a:ext cx="288860" cy="39733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9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7" t="37836" r="42629" b="46412"/>
          <a:stretch/>
        </p:blipFill>
        <p:spPr>
          <a:xfrm>
            <a:off x="9851932" y="338624"/>
            <a:ext cx="5063367" cy="54155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1722" y="1855769"/>
            <a:ext cx="9343902" cy="3091529"/>
            <a:chOff x="6879771" y="2029194"/>
            <a:chExt cx="9343902" cy="3091529"/>
          </a:xfrm>
        </p:grpSpPr>
        <p:pic>
          <p:nvPicPr>
            <p:cNvPr id="4099" name="Picture 3" descr="C:\Users\Deependra\Desktop\section A-A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9771" y="2029194"/>
              <a:ext cx="7495028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2136582" y="4751391"/>
              <a:ext cx="40870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sun path on Dec 23</a:t>
              </a:r>
              <a:r>
                <a:rPr lang="en-GB" baseline="30000" dirty="0" smtClean="0"/>
                <a:t>rd</a:t>
              </a:r>
              <a:r>
                <a:rPr lang="en-GB" dirty="0" smtClean="0"/>
                <a:t> </a:t>
              </a:r>
              <a:endParaRPr lang="en-GB" dirty="0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9762187" y="5448299"/>
            <a:ext cx="535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Spandrel panels acting as reflectors also as </a:t>
            </a:r>
            <a:r>
              <a:rPr lang="en-GB" dirty="0" err="1" smtClean="0"/>
              <a:t>trombe</a:t>
            </a:r>
            <a:r>
              <a:rPr lang="en-GB" dirty="0" smtClean="0"/>
              <a:t> wall</a:t>
            </a:r>
            <a:endParaRPr lang="en-GB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0" y="779930"/>
            <a:ext cx="15120000" cy="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0" y="87783"/>
            <a:ext cx="151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BAYER HOUSE- DAYLIGHTING AND SOLAR GAIN</a:t>
            </a:r>
            <a:endParaRPr lang="en-GB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34" y="5247118"/>
            <a:ext cx="6401339" cy="480560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639150" y="7223914"/>
            <a:ext cx="2677160" cy="2073288"/>
            <a:chOff x="12408300" y="8710923"/>
            <a:chExt cx="3567196" cy="1552699"/>
          </a:xfrm>
        </p:grpSpPr>
        <p:sp>
          <p:nvSpPr>
            <p:cNvPr id="8" name="TextBox 7"/>
            <p:cNvSpPr txBox="1"/>
            <p:nvPr/>
          </p:nvSpPr>
          <p:spPr>
            <a:xfrm>
              <a:off x="12488145" y="8710923"/>
              <a:ext cx="3487351" cy="691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Minimal sun infiltration in </a:t>
              </a:r>
            </a:p>
            <a:p>
              <a:r>
                <a:rPr lang="en-US" dirty="0" smtClean="0"/>
                <a:t>summer to full sun infiltration in winter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408300" y="9779580"/>
              <a:ext cx="3486880" cy="484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Overhang projection        factor of  0.29</a:t>
              </a:r>
              <a:endParaRPr lang="en-US" dirty="0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77"/>
          <a:stretch/>
        </p:blipFill>
        <p:spPr>
          <a:xfrm>
            <a:off x="9196109" y="6005064"/>
            <a:ext cx="5883485" cy="44421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98275" y="1950499"/>
            <a:ext cx="738227" cy="678748"/>
            <a:chOff x="4577542" y="3500393"/>
            <a:chExt cx="738227" cy="67874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5588" flipH="1">
              <a:off x="4694638" y="3500393"/>
              <a:ext cx="621131" cy="67874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577542" y="3602182"/>
              <a:ext cx="550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15</a:t>
              </a:r>
              <a:r>
                <a:rPr lang="en-US" dirty="0"/>
                <a:t>° 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084295" y="10052723"/>
            <a:ext cx="1686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Sun Penetration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2788152" y="2769292"/>
            <a:ext cx="1601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Solar Radiation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12695723" y="4489172"/>
            <a:ext cx="178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Aluminium panel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12615041" y="1611501"/>
            <a:ext cx="1823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Single glazed wall</a:t>
            </a:r>
            <a:endParaRPr lang="en-GB" dirty="0"/>
          </a:p>
        </p:txBody>
      </p:sp>
      <p:cxnSp>
        <p:nvCxnSpPr>
          <p:cNvPr id="7" name="Curved Connector 6"/>
          <p:cNvCxnSpPr/>
          <p:nvPr/>
        </p:nvCxnSpPr>
        <p:spPr>
          <a:xfrm>
            <a:off x="12137851" y="1237129"/>
            <a:ext cx="557872" cy="80683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>
            <a:off x="12124404" y="1613647"/>
            <a:ext cx="557872" cy="80683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4" name="Curved Connector 23"/>
          <p:cNvCxnSpPr/>
          <p:nvPr/>
        </p:nvCxnSpPr>
        <p:spPr>
          <a:xfrm>
            <a:off x="12124404" y="2151530"/>
            <a:ext cx="557872" cy="80683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2230100" y="4460875"/>
            <a:ext cx="279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12226925" y="3876675"/>
            <a:ext cx="279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12230100" y="3181350"/>
            <a:ext cx="279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504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0" y="779930"/>
            <a:ext cx="15120000" cy="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0" y="87783"/>
            <a:ext cx="151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BAYER HOUSE-DAYLIGHT ANALYSIS</a:t>
            </a:r>
            <a:endParaRPr lang="en-GB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2025" y="1200110"/>
            <a:ext cx="4228571" cy="7114286"/>
            <a:chOff x="1076753" y="1200110"/>
            <a:chExt cx="4228571" cy="711428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753" y="1200110"/>
              <a:ext cx="4228571" cy="711428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849216" y="3378115"/>
              <a:ext cx="15016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LIVING ROOM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191982" y="6281531"/>
              <a:ext cx="999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KITCHEN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649018" y="1492975"/>
              <a:ext cx="10707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BALCONY</a:t>
              </a:r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99752" y="7718189"/>
            <a:ext cx="3720534" cy="1778144"/>
            <a:chOff x="199752" y="7718189"/>
            <a:chExt cx="3720534" cy="177814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752" y="7718189"/>
              <a:ext cx="3720534" cy="177814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76898" y="8859013"/>
              <a:ext cx="3105149" cy="4088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0%           DAYLIGHT FACTOR        10%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167107" y="935404"/>
            <a:ext cx="4923547" cy="8560929"/>
            <a:chOff x="5508480" y="1000050"/>
            <a:chExt cx="4923547" cy="8560929"/>
          </a:xfrm>
        </p:grpSpPr>
        <p:grpSp>
          <p:nvGrpSpPr>
            <p:cNvPr id="9" name="Group 8"/>
            <p:cNvGrpSpPr/>
            <p:nvPr/>
          </p:nvGrpSpPr>
          <p:grpSpPr>
            <a:xfrm>
              <a:off x="5508480" y="1000050"/>
              <a:ext cx="4923547" cy="7858963"/>
              <a:chOff x="8901037" y="1092815"/>
              <a:chExt cx="4923547" cy="785896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01037" y="1092815"/>
                <a:ext cx="4923547" cy="7858963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11043353" y="6268278"/>
                <a:ext cx="1359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BEDROOM 1</a:t>
                </a:r>
                <a:endParaRPr lang="en-US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1043353" y="3008783"/>
                <a:ext cx="1359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BEDROOM 2</a:t>
                </a:r>
                <a:endParaRPr lang="en-US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9824153" y="6327697"/>
                <a:ext cx="83304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WASH-</a:t>
                </a:r>
              </a:p>
              <a:p>
                <a:r>
                  <a:rPr lang="en-US" dirty="0" smtClean="0"/>
                  <a:t>ROOM</a:t>
                </a:r>
                <a:endParaRPr lang="en-US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9652298" y="7684684"/>
                <a:ext cx="10707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BALCONY</a:t>
                </a:r>
                <a:endParaRPr lang="en-US" dirty="0"/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0529" y="7782835"/>
              <a:ext cx="3720534" cy="1778144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6098221" y="8859013"/>
              <a:ext cx="3105149" cy="4088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0%           DAYLIGHT FACTOR        10%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167" y="3036038"/>
            <a:ext cx="6032041" cy="450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5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4" t="6897" r="30419"/>
          <a:stretch/>
        </p:blipFill>
        <p:spPr>
          <a:xfrm>
            <a:off x="540884" y="6393332"/>
            <a:ext cx="8653670" cy="3999272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0" y="779930"/>
            <a:ext cx="15120000" cy="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0" y="87783"/>
            <a:ext cx="151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BAYER HOUSE-VENTILATION AND WIND ANALYSIS</a:t>
            </a:r>
            <a:endParaRPr lang="en-GB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25" y="1297032"/>
            <a:ext cx="8121965" cy="503527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553823" y="4890251"/>
            <a:ext cx="5234368" cy="5281245"/>
            <a:chOff x="2053042" y="5716572"/>
            <a:chExt cx="4201803" cy="423943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3042" y="5716572"/>
              <a:ext cx="4201803" cy="4239432"/>
            </a:xfrm>
            <a:prstGeom prst="rect">
              <a:avLst/>
            </a:prstGeom>
          </p:spPr>
        </p:pic>
        <p:cxnSp>
          <p:nvCxnSpPr>
            <p:cNvPr id="14" name="Curved Connector 13"/>
            <p:cNvCxnSpPr/>
            <p:nvPr/>
          </p:nvCxnSpPr>
          <p:spPr>
            <a:xfrm rot="10800000" flipV="1">
              <a:off x="4003966" y="7536872"/>
              <a:ext cx="692727" cy="195777"/>
            </a:xfrm>
            <a:prstGeom prst="curvedConnector3">
              <a:avLst/>
            </a:prstGeom>
            <a:ln w="3810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/>
            <p:nvPr/>
          </p:nvCxnSpPr>
          <p:spPr>
            <a:xfrm rot="10800000" flipV="1">
              <a:off x="4003966" y="7439891"/>
              <a:ext cx="692727" cy="195777"/>
            </a:xfrm>
            <a:prstGeom prst="curvedConnector3">
              <a:avLst/>
            </a:prstGeom>
            <a:ln w="3810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0800000" flipV="1">
              <a:off x="4003965" y="7342910"/>
              <a:ext cx="692727" cy="195777"/>
            </a:xfrm>
            <a:prstGeom prst="curvedConnector3">
              <a:avLst/>
            </a:prstGeom>
            <a:ln w="3810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8" idx="1"/>
              <a:endCxn id="18" idx="1"/>
            </p:cNvCxnSpPr>
            <p:nvPr/>
          </p:nvCxnSpPr>
          <p:spPr>
            <a:xfrm>
              <a:off x="3489028" y="7061472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01" name="Group 4100"/>
            <p:cNvGrpSpPr/>
            <p:nvPr/>
          </p:nvGrpSpPr>
          <p:grpSpPr>
            <a:xfrm>
              <a:off x="3422073" y="6996545"/>
              <a:ext cx="457200" cy="443346"/>
              <a:chOff x="3422073" y="6996545"/>
              <a:chExt cx="457200" cy="443346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3422073" y="6996545"/>
                <a:ext cx="457200" cy="443346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3490913" y="7081838"/>
                <a:ext cx="14287" cy="61912"/>
              </a:xfrm>
              <a:prstGeom prst="line">
                <a:avLst/>
              </a:prstGeom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100" name="Straight Connector 4099"/>
              <p:cNvCxnSpPr>
                <a:stCxn id="18" idx="1"/>
              </p:cNvCxnSpPr>
              <p:nvPr/>
            </p:nvCxnSpPr>
            <p:spPr>
              <a:xfrm flipH="1">
                <a:off x="3422073" y="7061472"/>
                <a:ext cx="66955" cy="20366"/>
              </a:xfrm>
              <a:prstGeom prst="line">
                <a:avLst/>
              </a:prstGeom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/>
            <p:cNvGrpSpPr/>
            <p:nvPr/>
          </p:nvGrpSpPr>
          <p:grpSpPr>
            <a:xfrm>
              <a:off x="4468092" y="8624983"/>
              <a:ext cx="457200" cy="443346"/>
              <a:chOff x="3422073" y="6996545"/>
              <a:chExt cx="457200" cy="443346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3422073" y="6996545"/>
                <a:ext cx="457200" cy="443346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>
                <a:off x="3490913" y="7081838"/>
                <a:ext cx="14287" cy="61912"/>
              </a:xfrm>
              <a:prstGeom prst="line">
                <a:avLst/>
              </a:prstGeom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stCxn id="49" idx="1"/>
              </p:cNvCxnSpPr>
              <p:nvPr/>
            </p:nvCxnSpPr>
            <p:spPr>
              <a:xfrm flipH="1">
                <a:off x="3422073" y="7061472"/>
                <a:ext cx="66955" cy="20366"/>
              </a:xfrm>
              <a:prstGeom prst="line">
                <a:avLst/>
              </a:prstGeom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</p:grpSp>
        <p:cxnSp>
          <p:nvCxnSpPr>
            <p:cNvPr id="52" name="Curved Connector 51"/>
            <p:cNvCxnSpPr/>
            <p:nvPr/>
          </p:nvCxnSpPr>
          <p:spPr>
            <a:xfrm rot="10800000" flipV="1">
              <a:off x="3009661" y="8817129"/>
              <a:ext cx="692727" cy="195777"/>
            </a:xfrm>
            <a:prstGeom prst="curvedConnector3">
              <a:avLst/>
            </a:prstGeom>
            <a:ln w="3810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3" name="Curved Connector 52"/>
            <p:cNvCxnSpPr/>
            <p:nvPr/>
          </p:nvCxnSpPr>
          <p:spPr>
            <a:xfrm rot="10800000" flipV="1">
              <a:off x="3009661" y="8720148"/>
              <a:ext cx="692727" cy="195777"/>
            </a:xfrm>
            <a:prstGeom prst="curvedConnector3">
              <a:avLst/>
            </a:prstGeom>
            <a:ln w="3810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/>
            <p:nvPr/>
          </p:nvCxnSpPr>
          <p:spPr>
            <a:xfrm rot="10800000" flipV="1">
              <a:off x="3009660" y="8623167"/>
              <a:ext cx="692727" cy="195777"/>
            </a:xfrm>
            <a:prstGeom prst="curvedConnector3">
              <a:avLst/>
            </a:prstGeom>
            <a:ln w="3810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823" y="1075051"/>
            <a:ext cx="4615678" cy="34617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69932" y="4472958"/>
            <a:ext cx="1707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Grating on Floor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24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0" y="779930"/>
            <a:ext cx="15120000" cy="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0" y="87783"/>
            <a:ext cx="151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BAYER HOUSE-INFERENCE</a:t>
            </a:r>
            <a:endParaRPr lang="en-GB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9" y="1116692"/>
            <a:ext cx="12984244" cy="917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1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86" y="958023"/>
            <a:ext cx="3512066" cy="35223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38" y="4969016"/>
            <a:ext cx="5259326" cy="47248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18459" y="404025"/>
            <a:ext cx="46808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 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612369" y="9693825"/>
            <a:ext cx="493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Bar chart showing the comfort levels in different  Rooms for different  parameters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04548" y="4433144"/>
            <a:ext cx="4938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Occupancy hours on weekdays</a:t>
            </a:r>
            <a:endParaRPr lang="en-US" dirty="0"/>
          </a:p>
        </p:txBody>
      </p:sp>
      <p:pic>
        <p:nvPicPr>
          <p:cNvPr id="2051" name="Picture 3" descr="F:\WESTMINSTER\Semester 1\EBE\Project\23.10.2016\Spot measurement\thermal comfort bayer hous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742" y="1622508"/>
            <a:ext cx="9330608" cy="799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433883" y="9693825"/>
            <a:ext cx="6597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Computation of Comfort index using adaptive method</a:t>
            </a:r>
            <a:endParaRPr lang="en-US" sz="2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779930"/>
            <a:ext cx="15120000" cy="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87783"/>
            <a:ext cx="151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BAYER HOUSE COMFORT ANALYSIS</a:t>
            </a:r>
            <a:endParaRPr lang="en-GB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580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08" y="1044670"/>
            <a:ext cx="7145404" cy="5295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477" y="3913549"/>
            <a:ext cx="5086350" cy="18719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477" y="1434661"/>
            <a:ext cx="5086350" cy="1882413"/>
          </a:xfrm>
          <a:prstGeom prst="rect">
            <a:avLst/>
          </a:prstGeom>
        </p:spPr>
      </p:pic>
      <p:sp>
        <p:nvSpPr>
          <p:cNvPr id="14" name="Isosceles Triangle 13"/>
          <p:cNvSpPr/>
          <p:nvPr/>
        </p:nvSpPr>
        <p:spPr>
          <a:xfrm rot="3213676">
            <a:off x="12541225" y="9175291"/>
            <a:ext cx="117294" cy="166993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12550794" y="915450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1</a:t>
            </a:r>
            <a:endParaRPr lang="en-GB" sz="1200" dirty="0"/>
          </a:p>
        </p:txBody>
      </p:sp>
      <p:sp>
        <p:nvSpPr>
          <p:cNvPr id="16" name="Isosceles Triangle 15"/>
          <p:cNvSpPr/>
          <p:nvPr/>
        </p:nvSpPr>
        <p:spPr>
          <a:xfrm rot="10800000">
            <a:off x="14030299" y="8297835"/>
            <a:ext cx="117294" cy="166993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13957338" y="806923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177888" y="6779611"/>
            <a:ext cx="11789178" cy="3370433"/>
            <a:chOff x="647789" y="6493531"/>
            <a:chExt cx="14043720" cy="401498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0050" y="6508735"/>
              <a:ext cx="3771459" cy="376039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4055" y="6508735"/>
              <a:ext cx="5013866" cy="376039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89" y="6493531"/>
              <a:ext cx="5034137" cy="377560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075156" y="1023152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1</a:t>
              </a:r>
              <a:endParaRPr lang="en-GB" sz="1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378459" y="1023152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2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 rot="1798891">
            <a:off x="2979134" y="979560"/>
            <a:ext cx="1418641" cy="369332"/>
            <a:chOff x="994359" y="913368"/>
            <a:chExt cx="1418641" cy="369332"/>
          </a:xfrm>
        </p:grpSpPr>
        <p:cxnSp>
          <p:nvCxnSpPr>
            <p:cNvPr id="23" name="Straight Arrow Connector 22"/>
            <p:cNvCxnSpPr/>
            <p:nvPr/>
          </p:nvCxnSpPr>
          <p:spPr>
            <a:xfrm flipH="1">
              <a:off x="1016000" y="1130300"/>
              <a:ext cx="1397000" cy="12700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 rot="21274998">
              <a:off x="994359" y="913368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accent1"/>
                  </a:solidFill>
                </a:rPr>
                <a:t>NE</a:t>
              </a:r>
              <a:endParaRPr lang="en-GB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2440077" y="5887911"/>
            <a:ext cx="1687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North East View</a:t>
            </a:r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12440077" y="3324586"/>
            <a:ext cx="1778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South West View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 rot="20301019">
            <a:off x="14065328" y="8252351"/>
            <a:ext cx="264894" cy="284795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/>
          <p:cNvCxnSpPr/>
          <p:nvPr/>
        </p:nvCxnSpPr>
        <p:spPr>
          <a:xfrm>
            <a:off x="0" y="779930"/>
            <a:ext cx="15120000" cy="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0" y="87783"/>
            <a:ext cx="151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STANLEY COHEN HOUSE FLAT NO.10</a:t>
            </a:r>
            <a:endParaRPr lang="en-GB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3" y="6631216"/>
            <a:ext cx="2953572" cy="331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2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6" t="2420" r="10724" b="53449"/>
          <a:stretch/>
        </p:blipFill>
        <p:spPr>
          <a:xfrm>
            <a:off x="0" y="1475506"/>
            <a:ext cx="8123583" cy="62676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0201" y="8317711"/>
            <a:ext cx="4918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Planning characteristics</a:t>
            </a:r>
          </a:p>
          <a:p>
            <a:pPr marL="342900" indent="-342900">
              <a:buAutoNum type="arabicPeriod"/>
            </a:pPr>
            <a:r>
              <a:rPr lang="en-US" dirty="0" smtClean="0"/>
              <a:t>North east –south west orientation</a:t>
            </a:r>
          </a:p>
          <a:p>
            <a:pPr marL="342900" indent="-342900">
              <a:buAutoNum type="arabicPeriod"/>
            </a:pPr>
            <a:r>
              <a:rPr lang="en-US" dirty="0" smtClean="0"/>
              <a:t>Black painted external walls</a:t>
            </a:r>
          </a:p>
          <a:p>
            <a:pPr marL="342900" indent="-342900">
              <a:buAutoNum type="arabicPeriod"/>
            </a:pPr>
            <a:r>
              <a:rPr lang="en-US" dirty="0" smtClean="0"/>
              <a:t>Bedrooms along external street</a:t>
            </a:r>
          </a:p>
          <a:p>
            <a:pPr marL="342900" indent="-342900">
              <a:buAutoNum type="arabicPeriod"/>
            </a:pPr>
            <a:r>
              <a:rPr lang="en-US" dirty="0" smtClean="0"/>
              <a:t>Renovated flat with double glazing and wall insulation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39114" flipH="1" flipV="1">
            <a:off x="600850" y="889820"/>
            <a:ext cx="602864" cy="61568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0" y="779930"/>
            <a:ext cx="15120000" cy="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87783"/>
            <a:ext cx="151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STANLEY COHEN HOUSE FLAT NO.10</a:t>
            </a:r>
            <a:endParaRPr lang="en-GB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1" t="75964" r="30980" b="1646"/>
          <a:stretch/>
        </p:blipFill>
        <p:spPr>
          <a:xfrm>
            <a:off x="7861501" y="4859649"/>
            <a:ext cx="4233614" cy="31798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" t="54152" r="31094" b="25982"/>
          <a:stretch/>
        </p:blipFill>
        <p:spPr>
          <a:xfrm>
            <a:off x="7397044" y="2406313"/>
            <a:ext cx="7493382" cy="282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0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63037" y="1012676"/>
            <a:ext cx="6153247" cy="4354426"/>
            <a:chOff x="267383" y="6038482"/>
            <a:chExt cx="6153247" cy="4354426"/>
          </a:xfrm>
        </p:grpSpPr>
        <p:grpSp>
          <p:nvGrpSpPr>
            <p:cNvPr id="3" name="Group 2"/>
            <p:cNvGrpSpPr/>
            <p:nvPr/>
          </p:nvGrpSpPr>
          <p:grpSpPr>
            <a:xfrm>
              <a:off x="267383" y="6407814"/>
              <a:ext cx="6153247" cy="3985094"/>
              <a:chOff x="395101" y="5044914"/>
              <a:chExt cx="4194463" cy="3985094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405492" y="5044914"/>
                <a:ext cx="4184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Architects: Chamberlin</a:t>
                </a:r>
                <a:r>
                  <a:rPr lang="en-US" dirty="0"/>
                  <a:t>, Powell </a:t>
                </a:r>
                <a:r>
                  <a:rPr lang="en-US" dirty="0" smtClean="0"/>
                  <a:t>and Bonn </a:t>
                </a:r>
                <a:endParaRPr lang="en-US" dirty="0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405492" y="6128123"/>
                <a:ext cx="3422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Design Philosophy of Le Corbusier</a:t>
                </a:r>
                <a:endParaRPr lang="en-US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405492" y="6585323"/>
                <a:ext cx="342207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Block </a:t>
                </a:r>
                <a:r>
                  <a:rPr lang="en-US" dirty="0"/>
                  <a:t>of 11 </a:t>
                </a:r>
                <a:r>
                  <a:rPr lang="en-US" dirty="0" err="1"/>
                  <a:t>storeys</a:t>
                </a:r>
                <a:r>
                  <a:rPr lang="en-US" dirty="0"/>
                  <a:t> as the dominating feature and 12 low blocks and </a:t>
                </a:r>
                <a:r>
                  <a:rPr lang="en-US" dirty="0" smtClean="0"/>
                  <a:t>a community </a:t>
                </a:r>
                <a:r>
                  <a:rPr lang="en-US" dirty="0" err="1"/>
                  <a:t>centre</a:t>
                </a:r>
                <a:r>
                  <a:rPr lang="en-US" dirty="0"/>
                  <a:t> all arranged as an inward looking layout around a series of </a:t>
                </a:r>
                <a:r>
                  <a:rPr lang="en-US" dirty="0" smtClean="0"/>
                  <a:t>courts- an </a:t>
                </a:r>
                <a:r>
                  <a:rPr lang="en-US" dirty="0"/>
                  <a:t>urban village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98564" y="5481792"/>
                <a:ext cx="1981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Construction Period:</a:t>
                </a:r>
                <a:br>
                  <a:rPr lang="en-US" dirty="0" smtClean="0"/>
                </a:br>
                <a:r>
                  <a:rPr lang="en-US" dirty="0" smtClean="0"/>
                  <a:t>1953- 1962</a:t>
                </a:r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05492" y="7737346"/>
                <a:ext cx="344285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dirty="0" smtClean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Each dwelling had central heating and hot water system.</a:t>
                </a:r>
                <a:endParaRPr lang="en-US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395101" y="8660676"/>
                <a:ext cx="344285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The buildings are Grade II and II* listed.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282626" y="6038482"/>
              <a:ext cx="61380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History</a:t>
              </a:r>
              <a:endParaRPr lang="en-US" b="1" dirty="0"/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0" y="5541667"/>
            <a:ext cx="5136243" cy="443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471329" y="6726210"/>
            <a:ext cx="45241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In mid 19</a:t>
            </a:r>
            <a:r>
              <a:rPr lang="en-GB" baseline="30000" dirty="0"/>
              <a:t>th</a:t>
            </a:r>
            <a:r>
              <a:rPr lang="en-GB" dirty="0"/>
              <a:t> century because of the 2</a:t>
            </a:r>
            <a:r>
              <a:rPr lang="en-GB" baseline="30000" dirty="0"/>
              <a:t>nd</a:t>
            </a:r>
            <a:r>
              <a:rPr lang="en-GB" dirty="0"/>
              <a:t> world war , the population of the city dropped from 130,000 to just 5,000 by 1952</a:t>
            </a:r>
            <a:r>
              <a:rPr lang="en-GB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Housing estates were developed to bring back the displaced population into the centre.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Business and commerce </a:t>
            </a:r>
            <a:r>
              <a:rPr lang="en-GB" dirty="0"/>
              <a:t>had become </a:t>
            </a:r>
            <a:r>
              <a:rPr lang="en-GB" dirty="0" smtClean="0"/>
              <a:t>the </a:t>
            </a:r>
            <a:r>
              <a:rPr lang="en-GB" dirty="0"/>
              <a:t>main uses of land in the City</a:t>
            </a:r>
            <a:r>
              <a:rPr lang="en-GB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/>
          </a:p>
          <a:p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329" y="1197342"/>
            <a:ext cx="4524137" cy="53442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54168" y="1034967"/>
            <a:ext cx="457003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The Competition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The </a:t>
            </a:r>
            <a:r>
              <a:rPr lang="en-GB" dirty="0"/>
              <a:t>construction of </a:t>
            </a:r>
            <a:r>
              <a:rPr lang="en-GB" dirty="0" smtClean="0"/>
              <a:t>the scheme </a:t>
            </a:r>
            <a:r>
              <a:rPr lang="en-GB" dirty="0"/>
              <a:t>had to be economical and the minimum amount of steel </a:t>
            </a:r>
            <a:r>
              <a:rPr lang="en-GB" dirty="0" smtClean="0"/>
              <a:t>was </a:t>
            </a:r>
            <a:r>
              <a:rPr lang="en-GB" dirty="0"/>
              <a:t>to be specified as this was an expensive and scarce material </a:t>
            </a:r>
            <a:r>
              <a:rPr lang="en-GB" dirty="0" smtClean="0"/>
              <a:t>after </a:t>
            </a:r>
            <a:r>
              <a:rPr lang="en-GB" dirty="0"/>
              <a:t>the war</a:t>
            </a:r>
            <a:r>
              <a:rPr lang="en-GB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It lead to the use of brick masonry built as a frame structure as well as load bearing. </a:t>
            </a:r>
            <a:br>
              <a:rPr lang="en-GB" dirty="0" smtClean="0"/>
            </a:br>
            <a:r>
              <a:rPr lang="en-GB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Other requirements: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Daylight and ventilation, especially to living rooms and bathrooms.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 drying room or cupboard and a balcony sufficiently large.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4168" y="5541668"/>
            <a:ext cx="4570031" cy="4439324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0" y="779930"/>
            <a:ext cx="15120000" cy="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87783"/>
            <a:ext cx="151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GOLDEN LANE ESTATE</a:t>
            </a:r>
            <a:endParaRPr lang="en-GB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01907" y="9986280"/>
            <a:ext cx="41013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/>
              <a:t>Source: Twentieth Century Architects: Chamberlin, Powell &amp; Bon by </a:t>
            </a:r>
            <a:r>
              <a:rPr lang="en-GB" sz="800" dirty="0" err="1" smtClean="0"/>
              <a:t>Elain</a:t>
            </a:r>
            <a:r>
              <a:rPr lang="en-GB" sz="800" dirty="0" smtClean="0"/>
              <a:t> Hardwood</a:t>
            </a:r>
            <a:endParaRPr lang="en-GB" sz="800" dirty="0"/>
          </a:p>
        </p:txBody>
      </p:sp>
      <p:sp>
        <p:nvSpPr>
          <p:cNvPr id="20" name="TextBox 19"/>
          <p:cNvSpPr txBox="1"/>
          <p:nvPr/>
        </p:nvSpPr>
        <p:spPr>
          <a:xfrm>
            <a:off x="6416283" y="6526155"/>
            <a:ext cx="41013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/>
              <a:t>Source: Twentieth Century Architects: Chamberlin, Powell &amp; Bon by </a:t>
            </a:r>
            <a:r>
              <a:rPr lang="en-GB" sz="800" dirty="0" err="1" smtClean="0"/>
              <a:t>Elain</a:t>
            </a:r>
            <a:r>
              <a:rPr lang="en-GB" sz="800" dirty="0" smtClean="0"/>
              <a:t> Hardwood</a:t>
            </a:r>
            <a:endParaRPr lang="en-GB" sz="800" dirty="0"/>
          </a:p>
        </p:txBody>
      </p:sp>
      <p:sp>
        <p:nvSpPr>
          <p:cNvPr id="21" name="TextBox 20"/>
          <p:cNvSpPr txBox="1"/>
          <p:nvPr/>
        </p:nvSpPr>
        <p:spPr>
          <a:xfrm>
            <a:off x="12174691" y="9945531"/>
            <a:ext cx="41013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Source: http://www.wikiwand.com/en/Golden_Lane,_London</a:t>
            </a:r>
          </a:p>
        </p:txBody>
      </p:sp>
    </p:spTree>
    <p:extLst>
      <p:ext uri="{BB962C8B-B14F-4D97-AF65-F5344CB8AC3E}">
        <p14:creationId xmlns:p14="http://schemas.microsoft.com/office/powerpoint/2010/main" val="76852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593" y="1052255"/>
            <a:ext cx="3821875" cy="28664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593" y="4182023"/>
            <a:ext cx="3844925" cy="28836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593" y="7329849"/>
            <a:ext cx="3819427" cy="28645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2" y="1257334"/>
            <a:ext cx="10447916" cy="472294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2032" y="6453810"/>
            <a:ext cx="7474229" cy="2308324"/>
            <a:chOff x="212032" y="6180682"/>
            <a:chExt cx="7474229" cy="2308324"/>
          </a:xfrm>
        </p:grpSpPr>
        <p:sp>
          <p:nvSpPr>
            <p:cNvPr id="4" name="TextBox 3"/>
            <p:cNvSpPr txBox="1"/>
            <p:nvPr/>
          </p:nvSpPr>
          <p:spPr>
            <a:xfrm>
              <a:off x="212032" y="6180682"/>
              <a:ext cx="357051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/>
                <a:t>Observation</a:t>
              </a:r>
              <a:endParaRPr lang="en-US" sz="3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12032" y="6734680"/>
              <a:ext cx="747422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dirty="0" smtClean="0"/>
                <a:t>The exterior doors had seepage issues.</a:t>
              </a:r>
            </a:p>
            <a:p>
              <a:pPr marL="342900" indent="-342900">
                <a:buAutoNum type="arabicPeriod"/>
              </a:pPr>
              <a:r>
                <a:rPr lang="en-US" dirty="0" smtClean="0"/>
                <a:t>Kitchen and toilet fitted with mechanical extract</a:t>
              </a:r>
            </a:p>
            <a:p>
              <a:pPr marL="342900" indent="-342900">
                <a:buAutoNum type="arabicPeriod"/>
              </a:pPr>
              <a:r>
                <a:rPr lang="en-US" dirty="0" smtClean="0"/>
                <a:t>The radiators are rarely operated unless very cold</a:t>
              </a:r>
            </a:p>
            <a:p>
              <a:pPr marL="342900" indent="-342900">
                <a:buAutoNum type="arabicPeriod"/>
              </a:pPr>
              <a:r>
                <a:rPr lang="en-US" dirty="0" smtClean="0"/>
                <a:t>The living room is used primarily in the evening and morning hours only.</a:t>
              </a:r>
            </a:p>
            <a:p>
              <a:pPr marL="342900" indent="-342900">
                <a:buAutoNum type="arabicPeriod"/>
              </a:pPr>
              <a:r>
                <a:rPr lang="en-US" dirty="0" smtClean="0"/>
                <a:t>Sound issues on the side overlooking the road</a:t>
              </a:r>
            </a:p>
            <a:p>
              <a:pPr marL="342900" indent="-342900">
                <a:buAutoNum type="arabicPeriod"/>
              </a:pPr>
              <a:r>
                <a:rPr lang="en-US" dirty="0" smtClean="0"/>
                <a:t>Double glazed windows in the living area</a:t>
              </a:r>
              <a:endParaRPr lang="en-US" dirty="0"/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0" y="779930"/>
            <a:ext cx="15120000" cy="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87783"/>
            <a:ext cx="151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STANLEY COHEN HOUSE</a:t>
            </a:r>
            <a:endParaRPr lang="en-GB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57" y="6095080"/>
            <a:ext cx="2981740" cy="40993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62191" y="10194419"/>
            <a:ext cx="2526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Double Glazing Window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1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21" y="779930"/>
            <a:ext cx="13556228" cy="958581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0" y="779930"/>
            <a:ext cx="15120000" cy="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87783"/>
            <a:ext cx="151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STANLEY COHEN HOUSE-SPOT MEASUREMENTS</a:t>
            </a:r>
            <a:endParaRPr lang="en-GB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16451" y="9519013"/>
            <a:ext cx="35780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WEATHER CONDITIONS (2 pm-3 pm)</a:t>
            </a:r>
          </a:p>
          <a:p>
            <a:r>
              <a:rPr lang="en-US" dirty="0" smtClean="0"/>
              <a:t>Avg. Temp. : 14°</a:t>
            </a:r>
            <a:r>
              <a:rPr lang="en-US" dirty="0"/>
              <a:t> </a:t>
            </a:r>
            <a:r>
              <a:rPr lang="en-US" dirty="0" smtClean="0"/>
              <a:t>C</a:t>
            </a:r>
          </a:p>
          <a:p>
            <a:r>
              <a:rPr lang="en-US" dirty="0" smtClean="0"/>
              <a:t>Avg. Humidity : 63%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99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0" y="779930"/>
            <a:ext cx="15120000" cy="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0" y="87783"/>
            <a:ext cx="151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RADIATION AND SHADOW ANALYSIS</a:t>
            </a:r>
            <a:endParaRPr lang="en-GB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997957" y="5526380"/>
            <a:ext cx="30437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22 DECEMBER (SHORTEST DAY)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757877" y="5529520"/>
            <a:ext cx="22670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21 JUNE (LONGEST DAY)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761941" y="5526380"/>
            <a:ext cx="2106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20 MARCH (EQUINOX)</a:t>
            </a:r>
            <a:endParaRPr lang="en-GB" sz="2000" b="1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5039">
            <a:off x="6441921" y="1128018"/>
            <a:ext cx="1957132" cy="39981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8348">
            <a:off x="1031278" y="1229883"/>
            <a:ext cx="2653443" cy="39801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5198">
            <a:off x="989875" y="6292946"/>
            <a:ext cx="2619317" cy="39142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5253">
            <a:off x="6282850" y="6257847"/>
            <a:ext cx="2267093" cy="40746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816" y="1029682"/>
            <a:ext cx="4620123" cy="41948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816" y="6010706"/>
            <a:ext cx="4648165" cy="42067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20195498">
            <a:off x="2030835" y="3626160"/>
            <a:ext cx="471667" cy="28996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0195498">
            <a:off x="7254892" y="3399417"/>
            <a:ext cx="471667" cy="28996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9823282">
            <a:off x="2382788" y="8694640"/>
            <a:ext cx="508841" cy="31880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 rot="19724300">
            <a:off x="7387408" y="8787775"/>
            <a:ext cx="545972" cy="33326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68493" y="1421363"/>
            <a:ext cx="7591263" cy="4177603"/>
            <a:chOff x="12046044" y="1672224"/>
            <a:chExt cx="6680369" cy="39121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24" b="8882"/>
            <a:stretch/>
          </p:blipFill>
          <p:spPr>
            <a:xfrm>
              <a:off x="12046044" y="1672224"/>
              <a:ext cx="6680369" cy="340769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4290338" y="5238526"/>
              <a:ext cx="2076483" cy="3458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Indirect </a:t>
              </a:r>
              <a:r>
                <a:rPr lang="en-GB" dirty="0"/>
                <a:t>S</a:t>
              </a:r>
              <a:r>
                <a:rPr lang="en-GB" dirty="0" smtClean="0"/>
                <a:t>olar Radiation</a:t>
              </a:r>
              <a:endParaRPr lang="en-GB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940365" y="906032"/>
            <a:ext cx="4272399" cy="4868139"/>
            <a:chOff x="9906000" y="5653968"/>
            <a:chExt cx="4272399" cy="486813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6841" y="5653968"/>
              <a:ext cx="3441558" cy="486813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63150" y="7042954"/>
              <a:ext cx="1969581" cy="1292733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4100" y="7709704"/>
              <a:ext cx="1969581" cy="1292733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9906000" y="8300254"/>
              <a:ext cx="1969581" cy="1292733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11875581" y="8411925"/>
              <a:ext cx="57150" cy="1463645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Curved Connector 18"/>
            <p:cNvCxnSpPr/>
            <p:nvPr/>
          </p:nvCxnSpPr>
          <p:spPr>
            <a:xfrm>
              <a:off x="12001500" y="8763000"/>
              <a:ext cx="1012821" cy="127000"/>
            </a:xfrm>
            <a:prstGeom prst="curvedConnector3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/>
            <p:nvPr/>
          </p:nvCxnSpPr>
          <p:spPr>
            <a:xfrm>
              <a:off x="12001500" y="9074150"/>
              <a:ext cx="1012821" cy="127000"/>
            </a:xfrm>
            <a:prstGeom prst="curvedConnector3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Curved Connector 21"/>
            <p:cNvCxnSpPr/>
            <p:nvPr/>
          </p:nvCxnSpPr>
          <p:spPr>
            <a:xfrm>
              <a:off x="12020550" y="9328150"/>
              <a:ext cx="1012821" cy="127000"/>
            </a:xfrm>
            <a:prstGeom prst="curvedConnector3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rot="10800000">
              <a:off x="11550651" y="7439026"/>
              <a:ext cx="401131" cy="79375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/>
            <p:nvPr/>
          </p:nvCxnSpPr>
          <p:spPr>
            <a:xfrm rot="10800000">
              <a:off x="11550651" y="7191376"/>
              <a:ext cx="401131" cy="79375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10800000">
              <a:off x="11550651" y="6931026"/>
              <a:ext cx="401131" cy="79375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Curved Connector 31"/>
            <p:cNvCxnSpPr/>
            <p:nvPr/>
          </p:nvCxnSpPr>
          <p:spPr>
            <a:xfrm rot="10800000">
              <a:off x="11493501" y="9172576"/>
              <a:ext cx="401131" cy="79375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 rot="10800000">
              <a:off x="11493501" y="8924926"/>
              <a:ext cx="401131" cy="79375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Curved Connector 33"/>
            <p:cNvCxnSpPr/>
            <p:nvPr/>
          </p:nvCxnSpPr>
          <p:spPr>
            <a:xfrm rot="10800000">
              <a:off x="11493501" y="8664576"/>
              <a:ext cx="401131" cy="79375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/>
          <p:cNvCxnSpPr/>
          <p:nvPr/>
        </p:nvCxnSpPr>
        <p:spPr>
          <a:xfrm>
            <a:off x="0" y="779930"/>
            <a:ext cx="15120000" cy="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0" y="87783"/>
            <a:ext cx="151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STANLEY COHEN HOUSE-SOLAR GAIN AND WIND ANALYSIS</a:t>
            </a:r>
            <a:endParaRPr lang="en-GB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2"/>
          <a:stretch/>
        </p:blipFill>
        <p:spPr>
          <a:xfrm>
            <a:off x="203651" y="914268"/>
            <a:ext cx="3068711" cy="51154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3" t="5185" b="40594"/>
          <a:stretch/>
        </p:blipFill>
        <p:spPr>
          <a:xfrm>
            <a:off x="12492252" y="5681967"/>
            <a:ext cx="2453567" cy="397646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2492252" y="5368916"/>
            <a:ext cx="2465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CROSS SECTIONAL WALL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1780508" y="4537750"/>
            <a:ext cx="938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Heat </a:t>
            </a:r>
          </a:p>
          <a:p>
            <a:pPr algn="ctr"/>
            <a:r>
              <a:rPr lang="en-US" dirty="0" smtClean="0"/>
              <a:t>Transfer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51" y="6459475"/>
            <a:ext cx="5820490" cy="3640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17" y="5954748"/>
            <a:ext cx="5478674" cy="429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8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618459" y="404025"/>
            <a:ext cx="46808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 </a:t>
            </a:r>
            <a:endParaRPr lang="en-US" sz="30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779930"/>
            <a:ext cx="15120000" cy="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0" y="87783"/>
            <a:ext cx="151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STANLEY COHEN HOUSE- DAYLIGHT ANALYSIS</a:t>
            </a:r>
            <a:endParaRPr lang="en-GB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220" y="4703391"/>
            <a:ext cx="6202017" cy="3721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52" y="3109054"/>
            <a:ext cx="8327936" cy="546059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503453" y="8259407"/>
            <a:ext cx="3720534" cy="1778144"/>
            <a:chOff x="199752" y="7763341"/>
            <a:chExt cx="3720534" cy="177814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752" y="7763341"/>
              <a:ext cx="3720534" cy="177814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76898" y="8859013"/>
              <a:ext cx="3105149" cy="4088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0%           DAYLIGHT FACTOR        10%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440" y="1584230"/>
            <a:ext cx="6325797" cy="26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9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618459" y="404025"/>
            <a:ext cx="46808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 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612369" y="9693825"/>
            <a:ext cx="493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Bar chart showing the comfort levels in different  Rooms for different  parameters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95220" y="4810560"/>
            <a:ext cx="4938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Occupancy hours on weekdays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205533" y="9322938"/>
            <a:ext cx="6597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Computation of Comfort index using adaptive method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252" y="1075519"/>
            <a:ext cx="3377299" cy="37936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38" y="5238750"/>
            <a:ext cx="5162389" cy="4410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65" y="2181813"/>
            <a:ext cx="9259185" cy="7064181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0" y="779930"/>
            <a:ext cx="15120000" cy="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0" y="87783"/>
            <a:ext cx="151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STANLEY COHEN HOUSE-COMFORT ANALYSIS</a:t>
            </a:r>
            <a:endParaRPr lang="en-GB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99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618459" y="404025"/>
            <a:ext cx="46808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 </a:t>
            </a:r>
            <a:endParaRPr lang="en-US" sz="3000" dirty="0"/>
          </a:p>
        </p:txBody>
      </p:sp>
      <p:sp>
        <p:nvSpPr>
          <p:cNvPr id="2" name="TextBox 1"/>
          <p:cNvSpPr txBox="1"/>
          <p:nvPr/>
        </p:nvSpPr>
        <p:spPr>
          <a:xfrm>
            <a:off x="5336415" y="3740125"/>
            <a:ext cx="66224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Q AND A</a:t>
            </a:r>
          </a:p>
          <a:p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60460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618459" y="404025"/>
            <a:ext cx="46808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 </a:t>
            </a:r>
            <a:endParaRPr lang="en-US" sz="3000" dirty="0"/>
          </a:p>
        </p:txBody>
      </p:sp>
      <p:sp>
        <p:nvSpPr>
          <p:cNvPr id="2" name="TextBox 1"/>
          <p:cNvSpPr txBox="1"/>
          <p:nvPr/>
        </p:nvSpPr>
        <p:spPr>
          <a:xfrm>
            <a:off x="4369626" y="3900549"/>
            <a:ext cx="70796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THANK YOU !</a:t>
            </a:r>
          </a:p>
          <a:p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414285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916" y="843381"/>
            <a:ext cx="6241142" cy="4589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44" y="5724474"/>
            <a:ext cx="6241142" cy="45894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915" y="5724475"/>
            <a:ext cx="6241142" cy="45894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34036" y="5429421"/>
            <a:ext cx="1363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Traffic Route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2547479" y="5429421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Pedestrian Route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760582" y="10317258"/>
            <a:ext cx="133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Green Areas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2631348" y="10313885"/>
            <a:ext cx="1703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Building Heights</a:t>
            </a:r>
          </a:p>
          <a:p>
            <a:endParaRPr lang="en-GB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779930"/>
            <a:ext cx="15120000" cy="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87783"/>
            <a:ext cx="151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 CONTEXT</a:t>
            </a:r>
            <a:endParaRPr lang="en-GB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56344" y="843381"/>
            <a:ext cx="6241142" cy="4590011"/>
            <a:chOff x="856344" y="843381"/>
            <a:chExt cx="6241142" cy="459001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344" y="843381"/>
              <a:ext cx="6241142" cy="458941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36" t="92363" b="678"/>
            <a:stretch/>
          </p:blipFill>
          <p:spPr>
            <a:xfrm>
              <a:off x="5494906" y="4982818"/>
              <a:ext cx="1590116" cy="450574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803253" y="5316075"/>
            <a:ext cx="596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038606" y="5316075"/>
            <a:ext cx="596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3252" y="10218176"/>
            <a:ext cx="596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38605" y="10224925"/>
            <a:ext cx="596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3861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59543" y="905339"/>
            <a:ext cx="13237028" cy="9710848"/>
            <a:chOff x="739259" y="646994"/>
            <a:chExt cx="8404741" cy="616582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259" y="646994"/>
              <a:ext cx="4143930" cy="191897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3189" y="740048"/>
              <a:ext cx="4027982" cy="182592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259" y="4937281"/>
              <a:ext cx="4068643" cy="187553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3189" y="2869017"/>
              <a:ext cx="4260811" cy="194305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260" y="2869017"/>
              <a:ext cx="4035942" cy="182291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6538" y="4827543"/>
              <a:ext cx="4247462" cy="1985273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0" y="779930"/>
            <a:ext cx="15120000" cy="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87783"/>
            <a:ext cx="151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CLIMATE OF LONDON</a:t>
            </a:r>
            <a:endParaRPr lang="en-GB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068674" y="10465256"/>
            <a:ext cx="41013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Source: </a:t>
            </a:r>
            <a:r>
              <a:rPr lang="en-GB" sz="800" dirty="0" err="1" smtClean="0"/>
              <a:t>Meteonorm</a:t>
            </a:r>
            <a:r>
              <a:rPr lang="en-GB" sz="800" dirty="0" smtClean="0"/>
              <a:t> data, London weather C.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95013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traight Connector 49"/>
          <p:cNvCxnSpPr/>
          <p:nvPr/>
        </p:nvCxnSpPr>
        <p:spPr>
          <a:xfrm>
            <a:off x="0" y="779930"/>
            <a:ext cx="15120000" cy="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0" y="87783"/>
            <a:ext cx="151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 PATTERN ANALYSIS</a:t>
            </a:r>
            <a:endParaRPr lang="en-GB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793" y="5800962"/>
            <a:ext cx="4770023" cy="4438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950"/>
          <a:stretch/>
        </p:blipFill>
        <p:spPr>
          <a:xfrm>
            <a:off x="1736793" y="899381"/>
            <a:ext cx="4770023" cy="44667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" r="2297"/>
          <a:stretch/>
        </p:blipFill>
        <p:spPr>
          <a:xfrm>
            <a:off x="8332499" y="5800962"/>
            <a:ext cx="4757232" cy="4466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r="3516"/>
          <a:stretch/>
        </p:blipFill>
        <p:spPr>
          <a:xfrm>
            <a:off x="8332498" y="882971"/>
            <a:ext cx="4753283" cy="44389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84499" y="10239905"/>
            <a:ext cx="1341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14 OCTOBER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90707" y="5393170"/>
            <a:ext cx="1341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6 OCTOBER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58604" y="5393170"/>
            <a:ext cx="1593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30 SEPTEMBER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890707" y="10239905"/>
            <a:ext cx="1593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ENTIRE YEAR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6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69046" y="1379732"/>
            <a:ext cx="13435912" cy="8620853"/>
            <a:chOff x="1269469" y="1352838"/>
            <a:chExt cx="13435912" cy="86208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408"/>
            <a:stretch/>
          </p:blipFill>
          <p:spPr>
            <a:xfrm>
              <a:off x="1269469" y="1352838"/>
              <a:ext cx="10090307" cy="862085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61" r="-1" b="63542"/>
            <a:stretch/>
          </p:blipFill>
          <p:spPr>
            <a:xfrm>
              <a:off x="11574182" y="1567401"/>
              <a:ext cx="3131199" cy="4285962"/>
            </a:xfrm>
            <a:prstGeom prst="rect">
              <a:avLst/>
            </a:prstGeom>
          </p:spPr>
        </p:pic>
      </p:grpSp>
      <p:cxnSp>
        <p:nvCxnSpPr>
          <p:cNvPr id="6" name="Straight Connector 5"/>
          <p:cNvCxnSpPr/>
          <p:nvPr/>
        </p:nvCxnSpPr>
        <p:spPr>
          <a:xfrm>
            <a:off x="0" y="779930"/>
            <a:ext cx="15120000" cy="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87783"/>
            <a:ext cx="151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 PLAN</a:t>
            </a:r>
            <a:endParaRPr lang="en-GB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73759" y="1252796"/>
            <a:ext cx="1621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LEGENDS: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77641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61" r="-1" b="63542"/>
          <a:stretch/>
        </p:blipFill>
        <p:spPr>
          <a:xfrm>
            <a:off x="12258222" y="2055193"/>
            <a:ext cx="2554487" cy="349656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258222" y="1685861"/>
            <a:ext cx="163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LEGEND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12244277" y="5723888"/>
            <a:ext cx="28750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/>
              <a:t>SITE CHARACTERISTICS</a:t>
            </a:r>
          </a:p>
          <a:p>
            <a:r>
              <a:rPr lang="en-GB" dirty="0" smtClean="0"/>
              <a:t>Total Area  28,000 sq. </a:t>
            </a:r>
            <a:r>
              <a:rPr lang="en-GB" dirty="0" err="1" smtClean="0"/>
              <a:t>mtr</a:t>
            </a:r>
            <a:endParaRPr lang="en-GB" dirty="0" smtClean="0"/>
          </a:p>
          <a:p>
            <a:r>
              <a:rPr lang="en-GB" dirty="0" smtClean="0"/>
              <a:t>Total Residential building: 9</a:t>
            </a:r>
          </a:p>
          <a:p>
            <a:r>
              <a:rPr lang="en-GB" dirty="0"/>
              <a:t>No. of Dwellings: 580</a:t>
            </a:r>
          </a:p>
          <a:p>
            <a:r>
              <a:rPr lang="en-GB" dirty="0" smtClean="0"/>
              <a:t>Total Population : Around 1500</a:t>
            </a:r>
          </a:p>
          <a:p>
            <a:r>
              <a:rPr lang="en-GB" dirty="0" smtClean="0"/>
              <a:t>Maisonettes building : 5</a:t>
            </a:r>
          </a:p>
          <a:p>
            <a:r>
              <a:rPr lang="en-GB" dirty="0" smtClean="0"/>
              <a:t>Flat system buildings : 4 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604126" y="8237161"/>
            <a:ext cx="2875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/>
              <a:t>MATERIALS:</a:t>
            </a:r>
            <a:endParaRPr lang="en-GB" dirty="0" smtClean="0"/>
          </a:p>
        </p:txBody>
      </p:sp>
      <p:grpSp>
        <p:nvGrpSpPr>
          <p:cNvPr id="26" name="Group 25"/>
          <p:cNvGrpSpPr/>
          <p:nvPr/>
        </p:nvGrpSpPr>
        <p:grpSpPr>
          <a:xfrm>
            <a:off x="832770" y="8606493"/>
            <a:ext cx="7424552" cy="1803631"/>
            <a:chOff x="390827" y="8726985"/>
            <a:chExt cx="7424552" cy="1803631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711" y="8729653"/>
              <a:ext cx="1559458" cy="1037748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9145" y="8726985"/>
              <a:ext cx="1573313" cy="1040416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064533" y="9062527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71%</a:t>
              </a:r>
              <a:endParaRPr lang="en-GB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926582" y="9062527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17%</a:t>
              </a:r>
              <a:endParaRPr lang="en-GB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0827" y="9903626"/>
              <a:ext cx="16369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Concrete:19,880 </a:t>
              </a:r>
            </a:p>
            <a:p>
              <a:r>
                <a:rPr lang="en-GB" sz="1600" dirty="0" smtClean="0"/>
                <a:t>                  Sq. </a:t>
              </a:r>
              <a:r>
                <a:rPr lang="en-GB" sz="1600" dirty="0" err="1" smtClean="0"/>
                <a:t>Mtr</a:t>
              </a:r>
              <a:endParaRPr lang="en-GB" sz="16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319064" y="9921844"/>
              <a:ext cx="16369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Grass: 4,760 </a:t>
              </a:r>
            </a:p>
            <a:p>
              <a:r>
                <a:rPr lang="en-GB" sz="1600" dirty="0" smtClean="0"/>
                <a:t>                  Sq. </a:t>
              </a:r>
              <a:r>
                <a:rPr lang="en-GB" sz="1600" dirty="0" err="1" smtClean="0"/>
                <a:t>Mtr</a:t>
              </a:r>
              <a:endParaRPr lang="en-GB" sz="16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75296" y="9062527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17%</a:t>
              </a:r>
              <a:endParaRPr lang="en-GB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267778" y="9921844"/>
              <a:ext cx="16369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Asphalt: 3,080 </a:t>
              </a:r>
            </a:p>
            <a:p>
              <a:r>
                <a:rPr lang="en-GB" sz="1600" dirty="0" smtClean="0"/>
                <a:t>                  Sq. </a:t>
              </a:r>
              <a:r>
                <a:rPr lang="en-GB" sz="1600" dirty="0" err="1" smtClean="0"/>
                <a:t>Mtr</a:t>
              </a:r>
              <a:endParaRPr lang="en-GB" sz="1600" dirty="0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4201" y="8726985"/>
              <a:ext cx="1620564" cy="1047579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813300" y="9062527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11%</a:t>
              </a:r>
              <a:endParaRPr lang="en-GB" dirty="0"/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8290" y="8748259"/>
              <a:ext cx="1614202" cy="1019142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6807586" y="9062527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1%</a:t>
              </a:r>
              <a:endParaRPr lang="en-GB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78392" y="9945841"/>
              <a:ext cx="16369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W</a:t>
              </a:r>
              <a:r>
                <a:rPr lang="en-GB" sz="1600" dirty="0" smtClean="0"/>
                <a:t>ater: 208 </a:t>
              </a:r>
            </a:p>
            <a:p>
              <a:r>
                <a:rPr lang="en-GB" sz="1600" dirty="0" smtClean="0"/>
                <a:t>                  Sq. </a:t>
              </a:r>
              <a:r>
                <a:rPr lang="en-GB" sz="1600" dirty="0" err="1" smtClean="0"/>
                <a:t>Mtr</a:t>
              </a:r>
              <a:endParaRPr lang="en-GB" sz="1600" dirty="0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13" y="1349235"/>
            <a:ext cx="11214238" cy="6888410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0" y="779930"/>
            <a:ext cx="15120000" cy="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0" y="87783"/>
            <a:ext cx="151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AERIAL VIEW</a:t>
            </a:r>
            <a:endParaRPr lang="en-GB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449" y="8638227"/>
            <a:ext cx="5649389" cy="180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6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183"/>
            <a:ext cx="15104605" cy="10680700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0" y="779930"/>
            <a:ext cx="15120000" cy="0"/>
          </a:xfrm>
          <a:prstGeom prst="line">
            <a:avLst/>
          </a:prstGeom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0" y="87783"/>
            <a:ext cx="151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 PHOTOS</a:t>
            </a:r>
            <a:endParaRPr lang="en-GB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551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1849</TotalTime>
  <Words>1201</Words>
  <Application>Microsoft Office PowerPoint</Application>
  <PresentationFormat>Custom</PresentationFormat>
  <Paragraphs>289</Paragraphs>
  <Slides>37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Westminster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Syed Jafri</dc:creator>
  <cp:lastModifiedBy>sanjog shrestha</cp:lastModifiedBy>
  <cp:revision>251</cp:revision>
  <dcterms:created xsi:type="dcterms:W3CDTF">2016-10-23T15:28:54Z</dcterms:created>
  <dcterms:modified xsi:type="dcterms:W3CDTF">2016-11-03T10:25:12Z</dcterms:modified>
</cp:coreProperties>
</file>