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sldIdLst>
    <p:sldId id="256" r:id="rId2"/>
    <p:sldId id="540" r:id="rId3"/>
    <p:sldId id="534" r:id="rId4"/>
    <p:sldId id="537" r:id="rId5"/>
    <p:sldId id="429" r:id="rId6"/>
    <p:sldId id="535" r:id="rId7"/>
    <p:sldId id="536" r:id="rId8"/>
    <p:sldId id="512" r:id="rId9"/>
    <p:sldId id="519" r:id="rId10"/>
    <p:sldId id="517" r:id="rId11"/>
    <p:sldId id="520" r:id="rId12"/>
    <p:sldId id="506" r:id="rId13"/>
    <p:sldId id="508" r:id="rId14"/>
    <p:sldId id="408" r:id="rId15"/>
    <p:sldId id="505" r:id="rId16"/>
    <p:sldId id="521" r:id="rId17"/>
    <p:sldId id="451" r:id="rId18"/>
    <p:sldId id="453" r:id="rId19"/>
    <p:sldId id="474" r:id="rId20"/>
    <p:sldId id="477" r:id="rId21"/>
    <p:sldId id="459" r:id="rId22"/>
    <p:sldId id="460" r:id="rId23"/>
    <p:sldId id="461" r:id="rId24"/>
    <p:sldId id="530" r:id="rId25"/>
    <p:sldId id="531" r:id="rId26"/>
    <p:sldId id="502" r:id="rId27"/>
    <p:sldId id="394" r:id="rId28"/>
    <p:sldId id="402" r:id="rId29"/>
    <p:sldId id="541" r:id="rId30"/>
    <p:sldId id="542" r:id="rId31"/>
    <p:sldId id="543" r:id="rId32"/>
    <p:sldId id="544" r:id="rId33"/>
    <p:sldId id="545" r:id="rId34"/>
    <p:sldId id="546" r:id="rId35"/>
    <p:sldId id="471" r:id="rId36"/>
  </p:sldIdLst>
  <p:sldSz cx="9144000" cy="6858000" type="screen4x3"/>
  <p:notesSz cx="9144000" cy="6858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4737"/>
  </p:normalViewPr>
  <p:slideViewPr>
    <p:cSldViewPr>
      <p:cViewPr varScale="1">
        <p:scale>
          <a:sx n="105" d="100"/>
          <a:sy n="105" d="100"/>
        </p:scale>
        <p:origin x="5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seida Dogo de Resende" userId="7725d159-321f-478e-868f-6c22c7757f85" providerId="ADAL" clId="{322E788C-3167-4CC3-9F2A-D21891F7FCEB}"/>
    <pc:docChg chg="custSel modSld">
      <pc:chgData name="Briseida Dogo de Resende" userId="7725d159-321f-478e-868f-6c22c7757f85" providerId="ADAL" clId="{322E788C-3167-4CC3-9F2A-D21891F7FCEB}" dt="2023-11-21T16:48:01.629" v="3" actId="27636"/>
      <pc:docMkLst>
        <pc:docMk/>
      </pc:docMkLst>
      <pc:sldChg chg="modSp mod">
        <pc:chgData name="Briseida Dogo de Resende" userId="7725d159-321f-478e-868f-6c22c7757f85" providerId="ADAL" clId="{322E788C-3167-4CC3-9F2A-D21891F7FCEB}" dt="2023-11-21T16:48:01.629" v="3" actId="27636"/>
        <pc:sldMkLst>
          <pc:docMk/>
          <pc:sldMk cId="572660336" sldId="534"/>
        </pc:sldMkLst>
        <pc:spChg chg="mod">
          <ac:chgData name="Briseida Dogo de Resende" userId="7725d159-321f-478e-868f-6c22c7757f85" providerId="ADAL" clId="{322E788C-3167-4CC3-9F2A-D21891F7FCEB}" dt="2023-11-21T16:48:01.629" v="3" actId="27636"/>
          <ac:spMkLst>
            <pc:docMk/>
            <pc:sldMk cId="572660336" sldId="53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C362E3-9B08-43C4-BBE5-A2766858B2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039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0B58F-6A8B-47B1-B21D-34BC68BC6A2C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C1324-E110-4AAF-85A5-86D286AE469D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E818A-B973-474E-9E33-8C13D7059D41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96DE-1712-48CF-A846-3A9E485A1DBB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0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3AC36-0751-431F-9CBA-B835001E7DB9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25E49B-BA02-4F68-902A-082C5C28B3D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61783-390E-4E77-8D96-B2B40E7F67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F9138-DB26-4B39-8642-1C551289D9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8A48-CAB3-46AA-A213-E6F95EDD4E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3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EA2BA-1F76-4389-9822-B90A7078106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E6F2F1DF-37F1-448E-8115-465CB94987C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B33C1-75F3-4C05-99AE-24477BA725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63E71-34A3-4517-B6AA-BA1B910B01E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96E20-3017-46A0-8809-CA5F036D6D4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31DE-5A2B-4ADC-BFA4-BDF1E85D7DE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C96A5-BDE4-4C19-AAE3-54434D0DA1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3EDA8EA-1CB5-4087-BD57-083AC97D736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FF43970-19C5-4DFD-910B-9F6BF78FA63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Motivação e Emoção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PSE 1444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/>
              <a:t>Escrevendo</a:t>
            </a:r>
            <a:r>
              <a:rPr lang="en-US" dirty="0"/>
              <a:t> um </a:t>
            </a:r>
            <a:r>
              <a:rPr lang="en-US" dirty="0" err="1"/>
              <a:t>projeto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Científico</a:t>
            </a:r>
            <a:endParaRPr lang="pt-B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Psicologia</a:t>
            </a:r>
          </a:p>
        </p:txBody>
      </p:sp>
      <p:pic>
        <p:nvPicPr>
          <p:cNvPr id="7174" name="Picture 6" descr="esultado de imagem para researcher mon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6" y="2567888"/>
            <a:ext cx="3012127" cy="19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468560" y="45811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 err="1"/>
              <a:t>http</a:t>
            </a:r>
            <a:r>
              <a:rPr lang="pt-BR" sz="800" dirty="0"/>
              <a:t>://</a:t>
            </a:r>
            <a:r>
              <a:rPr lang="pt-BR" sz="800" dirty="0" err="1"/>
              <a:t>www.animalequality.net</a:t>
            </a:r>
            <a:r>
              <a:rPr lang="pt-BR" sz="800" dirty="0"/>
              <a:t>/</a:t>
            </a:r>
            <a:r>
              <a:rPr lang="pt-BR" sz="800" dirty="0" err="1"/>
              <a:t>news</a:t>
            </a:r>
            <a:r>
              <a:rPr lang="pt-BR" sz="800" dirty="0"/>
              <a:t>/</a:t>
            </a:r>
            <a:r>
              <a:rPr lang="pt-BR" sz="800" dirty="0" err="1"/>
              <a:t>Monkeys</a:t>
            </a:r>
            <a:r>
              <a:rPr lang="pt-BR" sz="800" dirty="0"/>
              <a:t>-</a:t>
            </a:r>
            <a:r>
              <a:rPr lang="pt-BR" sz="800" dirty="0" err="1"/>
              <a:t>Made</a:t>
            </a:r>
            <a:r>
              <a:rPr lang="pt-BR" sz="800" dirty="0"/>
              <a:t>-</a:t>
            </a:r>
            <a:r>
              <a:rPr lang="pt-BR" sz="800" dirty="0" err="1"/>
              <a:t>Obese</a:t>
            </a:r>
            <a:r>
              <a:rPr lang="pt-BR" sz="800" dirty="0"/>
              <a:t>-for-</a:t>
            </a:r>
            <a:r>
              <a:rPr lang="pt-BR" sz="800" dirty="0" err="1"/>
              <a:t>Experiments</a:t>
            </a:r>
            <a:endParaRPr lang="pt-BR" sz="800" dirty="0"/>
          </a:p>
        </p:txBody>
      </p:sp>
      <p:pic>
        <p:nvPicPr>
          <p:cNvPr id="7176" name="Picture 8" descr="esultado de imagem para social science experi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918">
            <a:off x="4263198" y="2594609"/>
            <a:ext cx="3147718" cy="20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sultado de imagem para psicolog na es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83">
            <a:off x="1062338" y="4283353"/>
            <a:ext cx="3329953" cy="22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2FB45E-FF41-FA4F-9946-F84901D63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67">
            <a:off x="4602614" y="4581128"/>
            <a:ext cx="3275653" cy="19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738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É preciso situar a pesquisa numa perspectiva de descoberta, devolvendo-lhe seu caráter de desafio.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736596" cy="36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científica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A especificação de questões é o primeiro passo inicial crucial no processo científico, e as consequências podem ser muito negativas se este primeiro passo é negligenciado.</a:t>
            </a:r>
          </a:p>
          <a:p>
            <a:pPr lvl="8">
              <a:buNone/>
            </a:pPr>
            <a:r>
              <a:rPr lang="pt-BR" dirty="0"/>
              <a:t>					Michel e Moore, 1995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9832" y="3429000"/>
            <a:ext cx="2520280" cy="3077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pt-BR" sz="20000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31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ultado de imagem para calvin curiosidade é a essência do pensamento cientí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732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Projeto Científico</a:t>
            </a:r>
          </a:p>
        </p:txBody>
      </p:sp>
    </p:spTree>
    <p:extLst>
      <p:ext uri="{BB962C8B-B14F-4D97-AF65-F5344CB8AC3E}">
        <p14:creationId xmlns:p14="http://schemas.microsoft.com/office/powerpoint/2010/main" val="200398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>
          <a:xfrm>
            <a:off x="467544" y="2348880"/>
            <a:ext cx="8352928" cy="1362075"/>
          </a:xfrm>
        </p:spPr>
        <p:txBody>
          <a:bodyPr>
            <a:normAutofit fontScale="90000"/>
          </a:bodyPr>
          <a:lstStyle/>
          <a:p>
            <a:r>
              <a:rPr lang="pt-BR" sz="8000" dirty="0"/>
              <a:t>Projeto</a:t>
            </a:r>
            <a:r>
              <a:rPr lang="pt-BR" dirty="0"/>
              <a:t>                 </a:t>
            </a:r>
            <a:r>
              <a:rPr lang="pt-BR" sz="8000" dirty="0" err="1"/>
              <a:t>Relat</a:t>
            </a:r>
            <a:r>
              <a:rPr lang="en-US" sz="8000" dirty="0" err="1"/>
              <a:t>ório</a:t>
            </a:r>
            <a:endParaRPr lang="pt-BR" sz="8000" dirty="0"/>
          </a:p>
        </p:txBody>
      </p:sp>
      <p:sp>
        <p:nvSpPr>
          <p:cNvPr id="11" name="Diferente de 10"/>
          <p:cNvSpPr/>
          <p:nvPr/>
        </p:nvSpPr>
        <p:spPr>
          <a:xfrm>
            <a:off x="3945632" y="2658616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68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introdução</a:t>
            </a:r>
            <a:br>
              <a:rPr lang="pt-BR" dirty="0"/>
            </a:br>
            <a:r>
              <a:rPr lang="pt-BR" sz="2000" dirty="0"/>
              <a:t>(Martin &amp; </a:t>
            </a:r>
            <a:r>
              <a:rPr lang="pt-BR" sz="2000" dirty="0" err="1"/>
              <a:t>Bateson</a:t>
            </a:r>
            <a:r>
              <a:rPr lang="pt-BR" sz="2000" dirty="0"/>
              <a:t>, 1993)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Definição da questão: ideia clara sobre o que investigar. 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000" dirty="0"/>
              <a:t>Descrição ou formulação de perguntas? 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000" dirty="0"/>
              <a:t>Quantitativo? Qualitativo?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000" dirty="0"/>
              <a:t>Hipótese? Previsões?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800" dirty="0"/>
              <a:t>Levantamento Bibliográfico: revisão – situar a pesquisa dentro do contexto científico e justificar</a:t>
            </a:r>
          </a:p>
          <a:p>
            <a:pPr marL="80772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dirty="0"/>
              <a:t>Google acadêmico</a:t>
            </a:r>
          </a:p>
          <a:p>
            <a:pPr marL="80772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dirty="0" err="1"/>
              <a:t>SciElo</a:t>
            </a:r>
            <a:endParaRPr lang="pt-BR" dirty="0"/>
          </a:p>
          <a:p>
            <a:pPr marL="80772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dirty="0" err="1"/>
              <a:t>PsychoInfo</a:t>
            </a:r>
            <a:endParaRPr lang="pt-BR" dirty="0"/>
          </a:p>
          <a:p>
            <a:pPr marL="80772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dirty="0"/>
              <a:t>Web </a:t>
            </a:r>
            <a:r>
              <a:rPr lang="pt-BR" dirty="0" err="1"/>
              <a:t>of</a:t>
            </a:r>
            <a:r>
              <a:rPr lang="pt-BR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3372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Como responder a </a:t>
            </a:r>
            <a:r>
              <a:rPr lang="en-US" dirty="0" err="1"/>
              <a:t>questão</a:t>
            </a:r>
            <a:r>
              <a:rPr lang="en-US" dirty="0"/>
              <a:t> </a:t>
            </a:r>
            <a:r>
              <a:rPr lang="en-US" dirty="0" err="1"/>
              <a:t>colocada</a:t>
            </a:r>
            <a:r>
              <a:rPr lang="en-US" dirty="0"/>
              <a:t>?</a:t>
            </a:r>
          </a:p>
          <a:p>
            <a:r>
              <a:rPr lang="pt-BR" dirty="0" err="1"/>
              <a:t>Ex</a:t>
            </a:r>
            <a:r>
              <a:rPr lang="pt-BR" dirty="0"/>
              <a:t>: "O presente trabalho visou a investigar a influência de hormônios reprodutivos femininos sobre a percepção da “</a:t>
            </a:r>
            <a:r>
              <a:rPr lang="pt-BR" dirty="0" err="1"/>
              <a:t>fofura</a:t>
            </a:r>
            <a:r>
              <a:rPr lang="pt-BR" dirty="0"/>
              <a:t>” infantil em duas fases diferentes do ciclo de vida da mulher."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4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b="0" dirty="0"/>
              <a:t>Lugar/Instrumento/Participantes/</a:t>
            </a:r>
            <a:br>
              <a:rPr lang="pt-BR" b="0" dirty="0"/>
            </a:br>
            <a:r>
              <a:rPr lang="pt-BR" b="0" dirty="0"/>
              <a:t>Procedimento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Método de amostragem restringe os tipos de processos comportamentais que podem ser estudados.</a:t>
            </a:r>
          </a:p>
          <a:p>
            <a:pPr eaLnBrk="1" hangingPunct="1">
              <a:defRPr/>
            </a:pPr>
            <a:r>
              <a:rPr lang="pt-BR" sz="2800" dirty="0"/>
              <a:t>Para cada problema de pesquisa comportamental há um método de amostragem mais adequado.</a:t>
            </a:r>
          </a:p>
          <a:p>
            <a:pPr eaLnBrk="1" hangingPunct="1">
              <a:defRPr/>
            </a:pPr>
            <a:r>
              <a:rPr lang="pt-BR" sz="2800" dirty="0"/>
              <a:t>Importante: formulação exata da questão a ser investigada.</a:t>
            </a:r>
          </a:p>
          <a:p>
            <a:pPr eaLnBrk="1" hangingPunct="1">
              <a:defRPr/>
            </a:pPr>
            <a:r>
              <a:rPr lang="pt-BR" sz="2800" dirty="0"/>
              <a:t>Sempre haverá perda de informação. Qual informação pode ser perdida?</a:t>
            </a:r>
          </a:p>
        </p:txBody>
      </p:sp>
    </p:spTree>
    <p:extLst>
      <p:ext uri="{BB962C8B-B14F-4D97-AF65-F5344CB8AC3E}">
        <p14:creationId xmlns:p14="http://schemas.microsoft.com/office/powerpoint/2010/main" val="315001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ultado de imagem para calvin curiosidade é a essência do pensamento científi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883"/>
            <a:ext cx="4833737" cy="65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678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/>
              <a:t>Registro do Comportamento:</a:t>
            </a:r>
            <a:br>
              <a:rPr lang="pt-BR" sz="4000" dirty="0"/>
            </a:br>
            <a:r>
              <a:rPr lang="pt-BR" sz="4000" dirty="0"/>
              <a:t>Tomar decisões</a:t>
            </a:r>
            <a:br>
              <a:rPr lang="pt-BR" sz="4000" dirty="0"/>
            </a:br>
            <a:endParaRPr lang="pt-BR" sz="1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/>
              <a:t>Registro naturalístico do comportamento: anotações, planilhas, gravações.</a:t>
            </a:r>
          </a:p>
          <a:p>
            <a:pPr eaLnBrk="1" hangingPunct="1">
              <a:defRPr/>
            </a:pPr>
            <a:r>
              <a:rPr lang="pt-BR" sz="2800" dirty="0"/>
              <a:t>Instrumentos: testes, questionários, jogos</a:t>
            </a:r>
          </a:p>
          <a:p>
            <a:pPr eaLnBrk="1" hangingPunct="1">
              <a:defRPr/>
            </a:pPr>
            <a:r>
              <a:rPr lang="pt-BR" sz="2800" dirty="0"/>
              <a:t>Ambiente virtual, presencial</a:t>
            </a:r>
          </a:p>
          <a:p>
            <a:pPr eaLnBrk="1" hangingPunct="1">
              <a:defRPr/>
            </a:pPr>
            <a:endParaRPr lang="pt-BR" sz="2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ADB523-7E5C-2C47-9154-27194C0C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2090168"/>
            <a:ext cx="2454429" cy="194795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7C6A161-0E9E-DE4C-BD84-60290907F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15" y="4038127"/>
            <a:ext cx="3492500" cy="23241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1A428DA-75FD-2D4D-84F1-CAD157017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80" y="3699031"/>
            <a:ext cx="3194620" cy="178898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C8073C5-4898-8446-8A60-AD6381580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152"/>
            <a:ext cx="2634864" cy="17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Transcrição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Filmes: Assistir e transcrever</a:t>
            </a:r>
          </a:p>
          <a:p>
            <a:pPr>
              <a:defRPr/>
            </a:pPr>
            <a:r>
              <a:rPr lang="pt-BR" dirty="0"/>
              <a:t>Uso de programas: </a:t>
            </a:r>
          </a:p>
          <a:p>
            <a:pPr lvl="1">
              <a:defRPr/>
            </a:pPr>
            <a:r>
              <a:rPr lang="pt-BR" dirty="0" err="1"/>
              <a:t>Observer</a:t>
            </a:r>
            <a:endParaRPr lang="pt-BR" dirty="0"/>
          </a:p>
          <a:p>
            <a:pPr lvl="1">
              <a:defRPr/>
            </a:pPr>
            <a:r>
              <a:rPr lang="pt-BR" dirty="0"/>
              <a:t>Interact</a:t>
            </a:r>
          </a:p>
          <a:p>
            <a:pPr lvl="1">
              <a:defRPr/>
            </a:pPr>
            <a:r>
              <a:rPr lang="pt-BR" dirty="0" err="1"/>
              <a:t>EthoLog</a:t>
            </a:r>
            <a:endParaRPr lang="pt-BR" dirty="0"/>
          </a:p>
          <a:p>
            <a:pPr lvl="1">
              <a:defRPr/>
            </a:pPr>
            <a:r>
              <a:rPr lang="pt-BR" dirty="0" err="1"/>
              <a:t>Ellan</a:t>
            </a:r>
            <a:endParaRPr lang="pt-BR" dirty="0"/>
          </a:p>
          <a:p>
            <a:pPr lvl="1">
              <a:defRPr/>
            </a:pPr>
            <a:r>
              <a:rPr lang="pt-BR" dirty="0" err="1"/>
              <a:t>Solomon</a:t>
            </a:r>
            <a:endParaRPr lang="pt-BR" dirty="0"/>
          </a:p>
          <a:p>
            <a:pPr lvl="1">
              <a:defRPr/>
            </a:pPr>
            <a:r>
              <a:rPr lang="pt-BR" dirty="0"/>
              <a:t>Boris</a:t>
            </a:r>
          </a:p>
          <a:p>
            <a:pPr>
              <a:defRPr/>
            </a:pPr>
            <a:r>
              <a:rPr lang="pt-BR" dirty="0"/>
              <a:t>Questionários: Tabulação</a:t>
            </a:r>
          </a:p>
          <a:p>
            <a:pPr>
              <a:defRPr/>
            </a:pPr>
            <a:r>
              <a:rPr lang="pt-BR" dirty="0"/>
              <a:t>Trabalhar dados brutos</a:t>
            </a:r>
          </a:p>
        </p:txBody>
      </p:sp>
      <p:pic>
        <p:nvPicPr>
          <p:cNvPr id="46084" name="Picture 1026" descr="main0"/>
          <p:cNvPicPr>
            <a:picLocks noChangeAspect="1" noChangeArrowheads="1"/>
          </p:cNvPicPr>
          <p:nvPr/>
        </p:nvPicPr>
        <p:blipFill>
          <a:blip r:embed="rId2" cstate="print"/>
          <a:srcRect l="177" b="249"/>
          <a:stretch>
            <a:fillRect/>
          </a:stretch>
        </p:blipFill>
        <p:spPr bwMode="auto">
          <a:xfrm>
            <a:off x="5076825" y="4005263"/>
            <a:ext cx="33115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6047"/>
            <a:ext cx="3229620" cy="2454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781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152400"/>
            <a:ext cx="32210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Dados Tabulados</a:t>
            </a:r>
          </a:p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Ex: Arquivo .REP no Excel</a:t>
            </a:r>
            <a:endParaRPr lang="pt-BR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107" name="Picture 3" descr="Excel_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847725"/>
            <a:ext cx="4391025" cy="570547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76BFEFA-A806-2F45-B242-D18C1E34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Métodos de Análise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estatística</a:t>
            </a:r>
          </a:p>
          <a:p>
            <a:pPr lvl="1">
              <a:defRPr/>
            </a:pPr>
            <a:r>
              <a:rPr lang="pt-BR" dirty="0"/>
              <a:t>Dados paramétricos ou não paramétricos</a:t>
            </a:r>
          </a:p>
          <a:p>
            <a:pPr>
              <a:defRPr/>
            </a:pPr>
            <a:r>
              <a:rPr lang="pt-BR" dirty="0"/>
              <a:t>Análise de clusters ou conglomerados</a:t>
            </a:r>
          </a:p>
          <a:p>
            <a:pPr>
              <a:defRPr/>
            </a:pPr>
            <a:r>
              <a:rPr lang="pt-BR" dirty="0"/>
              <a:t>Árvores geradoras mínimas</a:t>
            </a:r>
          </a:p>
          <a:p>
            <a:pPr lvl="1">
              <a:defRPr/>
            </a:pPr>
            <a:endParaRPr lang="pt-BR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041650" cy="216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149725"/>
            <a:ext cx="264795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4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221163"/>
            <a:ext cx="3009900" cy="18716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1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Análise dos dados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b="1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664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Cronograma: </a:t>
            </a:r>
            <a:r>
              <a:rPr lang="pt-BR" b="1" dirty="0"/>
              <a:t>Planejamento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A554665-62BA-7C45-B238-6B7BB11C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4" y="1988840"/>
            <a:ext cx="7956376" cy="41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9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 APA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781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28208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pt-BR" dirty="0"/>
              <a:t>CONEP: Humanos</a:t>
            </a:r>
          </a:p>
          <a:p>
            <a:pPr eaLnBrk="1" hangingPunct="1">
              <a:defRPr/>
            </a:pPr>
            <a:r>
              <a:rPr lang="pt-BR" dirty="0"/>
              <a:t>CEUA: Não humanos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sz="6400" dirty="0"/>
              <a:t>Termo de Consentimento Livre e Esclarecido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Aspectos Éticos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CUIDADO com o Plágio!!!!!!!!!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772400" cy="2485256"/>
          </a:xfrm>
          <a:ln w="1270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pt-BR" b="1" dirty="0"/>
              <a:t>O plágio acadêmico se configura quando a pessoa retira, seja de livros ou da Internet, ideias, conceitos ou frases de outro autor (que as formulou e as publicou), sem lhe dar o devido crédito, sem citá-lo como fonte de pesquisa.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 Título </a:t>
            </a:r>
            <a:r>
              <a:rPr lang="pt-BR" b="1" dirty="0" err="1"/>
              <a:t>Influêcia</a:t>
            </a:r>
            <a:r>
              <a:rPr lang="pt-BR" b="1" dirty="0"/>
              <a:t> do apego entre tutor e cão na produção comunicativa canina, em Situação de Alimento Inacessível </a:t>
            </a:r>
            <a:endParaRPr lang="pt-BR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292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508104" y="332656"/>
            <a:ext cx="3178696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Uma observa</a:t>
            </a:r>
            <a:r>
              <a:rPr lang="en-US" sz="2400" dirty="0" err="1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ção</a:t>
            </a:r>
            <a:r>
              <a:rPr lang="pt-BR" sz="2400" dirty="0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clínica  </a:t>
            </a:r>
            <a:r>
              <a:rPr lang="en-US" sz="2400" dirty="0" err="1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é</a:t>
            </a:r>
            <a:r>
              <a:rPr lang="pt-BR" sz="2400" dirty="0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tão</a:t>
            </a:r>
            <a:r>
              <a:rPr lang="pt-BR" sz="2400" dirty="0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observa</a:t>
            </a:r>
            <a:r>
              <a:rPr lang="en-US" sz="2400" dirty="0" err="1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ção</a:t>
            </a:r>
            <a:r>
              <a:rPr lang="pt-BR" sz="2400" dirty="0"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quanto um registro de laboratório; a pessoa que se presta a participar de um experimento não difere, ontologicamente, da que poderá recorrer ao profissional, buscando auxílio do ponto de vista de seu ajustamento emocional. </a:t>
            </a:r>
          </a:p>
          <a:p>
            <a:endParaRPr lang="pt-BR" dirty="0"/>
          </a:p>
        </p:txBody>
      </p:sp>
      <p:sp>
        <p:nvSpPr>
          <p:cNvPr id="4" name="AutoShape 2" descr="esultado de imagem para cesar ade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esultado de imagem para cesar 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12976"/>
            <a:ext cx="50196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Retangular 5"/>
          <p:cNvSpPr/>
          <p:nvPr/>
        </p:nvSpPr>
        <p:spPr>
          <a:xfrm>
            <a:off x="5436096" y="304800"/>
            <a:ext cx="3312368" cy="4708376"/>
          </a:xfrm>
          <a:prstGeom prst="wedgeRectCallout">
            <a:avLst>
              <a:gd name="adj1" fmla="val -49733"/>
              <a:gd name="adj2" fmla="val 600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28529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Cesar Ades</a:t>
            </a: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Resumo: </a:t>
            </a:r>
            <a:r>
              <a:rPr lang="pt-BR" b="1" dirty="0"/>
              <a:t>Resumo: Os </a:t>
            </a:r>
            <a:r>
              <a:rPr lang="pt-BR" b="1" dirty="0" err="1"/>
              <a:t>cães</a:t>
            </a:r>
            <a:r>
              <a:rPr lang="pt-BR" b="1" dirty="0"/>
              <a:t> (</a:t>
            </a:r>
            <a:r>
              <a:rPr lang="pt-BR" b="1" i="1" dirty="0"/>
              <a:t>Canis </a:t>
            </a:r>
            <a:r>
              <a:rPr lang="pt-BR" b="1" i="1" dirty="0" err="1"/>
              <a:t>familiaris</a:t>
            </a:r>
            <a:r>
              <a:rPr lang="pt-BR" b="1" dirty="0"/>
              <a:t>) exibem </a:t>
            </a:r>
            <a:r>
              <a:rPr lang="pt-BR" b="1" dirty="0" err="1"/>
              <a:t>comunicação</a:t>
            </a:r>
            <a:r>
              <a:rPr lang="pt-BR" b="1" dirty="0"/>
              <a:t> referencial e intencional em </a:t>
            </a:r>
            <a:r>
              <a:rPr lang="pt-BR" b="1" dirty="0" err="1"/>
              <a:t>situações</a:t>
            </a:r>
            <a:r>
              <a:rPr lang="pt-BR" b="1" dirty="0"/>
              <a:t> que exigem </a:t>
            </a:r>
            <a:r>
              <a:rPr lang="pt-BR" b="1" dirty="0" err="1"/>
              <a:t>cooperação</a:t>
            </a:r>
            <a:r>
              <a:rPr lang="pt-BR" b="1" dirty="0"/>
              <a:t> conosco. O principal sinal comunicativo nessa </a:t>
            </a:r>
            <a:r>
              <a:rPr lang="pt-BR" b="1" dirty="0" err="1"/>
              <a:t>interação</a:t>
            </a:r>
            <a:r>
              <a:rPr lang="pt-BR" b="1" dirty="0"/>
              <a:t> é a </a:t>
            </a:r>
            <a:r>
              <a:rPr lang="pt-BR" b="1" dirty="0" err="1"/>
              <a:t>alternância</a:t>
            </a:r>
            <a:r>
              <a:rPr lang="pt-BR" b="1" dirty="0"/>
              <a:t> de olhares entre o receptor (humano) e o referente (objeto ou alimento de interesse). Considerando que a </a:t>
            </a:r>
            <a:r>
              <a:rPr lang="pt-BR" b="1" dirty="0" err="1"/>
              <a:t>interação</a:t>
            </a:r>
            <a:r>
              <a:rPr lang="pt-BR" b="1" dirty="0"/>
              <a:t> entre os </a:t>
            </a:r>
            <a:r>
              <a:rPr lang="pt-BR" b="1" dirty="0" err="1"/>
              <a:t>indivíduos</a:t>
            </a:r>
            <a:r>
              <a:rPr lang="pt-BR" b="1" dirty="0"/>
              <a:t> dessas duas </a:t>
            </a:r>
            <a:r>
              <a:rPr lang="pt-BR" b="1" dirty="0" err="1"/>
              <a:t>espécies</a:t>
            </a:r>
            <a:r>
              <a:rPr lang="pt-BR" b="1" dirty="0"/>
              <a:t> assemelha-se em muitos aspectos </a:t>
            </a:r>
            <a:r>
              <a:rPr lang="pt-BR" b="1" dirty="0" err="1"/>
              <a:t>àquela</a:t>
            </a:r>
            <a:r>
              <a:rPr lang="pt-BR" b="1" dirty="0"/>
              <a:t> estabelecida entre cuidadores e infantes e que possui, portanto, </a:t>
            </a:r>
            <a:r>
              <a:rPr lang="pt-BR" b="1" dirty="0" err="1"/>
              <a:t>características</a:t>
            </a:r>
            <a:r>
              <a:rPr lang="pt-BR" b="1" dirty="0"/>
              <a:t> de apego - como as postuladas pela Etologia </a:t>
            </a:r>
            <a:r>
              <a:rPr lang="pt-BR" b="1" dirty="0" err="1"/>
              <a:t>clássica</a:t>
            </a:r>
            <a:r>
              <a:rPr lang="pt-BR" b="1" dirty="0"/>
              <a:t> - torna-se relevante o estudo de como a </a:t>
            </a:r>
            <a:r>
              <a:rPr lang="pt-BR" b="1" dirty="0" err="1"/>
              <a:t>comunicação</a:t>
            </a:r>
            <a:r>
              <a:rPr lang="pt-BR" b="1" dirty="0"/>
              <a:t> </a:t>
            </a:r>
            <a:r>
              <a:rPr lang="pt-BR" b="1" dirty="0" err="1"/>
              <a:t>heterospecífica</a:t>
            </a:r>
            <a:r>
              <a:rPr lang="pt-BR" b="1" dirty="0"/>
              <a:t> pode variar de acordo com as diferentes </a:t>
            </a:r>
            <a:r>
              <a:rPr lang="pt-BR" b="1" dirty="0" err="1"/>
              <a:t>vinculações</a:t>
            </a:r>
            <a:r>
              <a:rPr lang="pt-BR" b="1" dirty="0"/>
              <a:t> afetivas presentes nessas </a:t>
            </a:r>
            <a:r>
              <a:rPr lang="pt-BR" b="1" dirty="0" err="1"/>
              <a:t>relações</a:t>
            </a:r>
            <a:r>
              <a:rPr lang="pt-BR" b="1" dirty="0"/>
              <a:t>. Desse modo, o objetivo principal desta pesquisa é o de examinar a </a:t>
            </a:r>
            <a:r>
              <a:rPr lang="pt-BR" b="1" dirty="0" err="1"/>
              <a:t>produção</a:t>
            </a:r>
            <a:r>
              <a:rPr lang="pt-BR" b="1" dirty="0"/>
              <a:t> comunicativa canina em </a:t>
            </a:r>
            <a:r>
              <a:rPr lang="pt-BR" b="1" dirty="0" err="1"/>
              <a:t>situações</a:t>
            </a:r>
            <a:r>
              <a:rPr lang="pt-BR" b="1" dirty="0"/>
              <a:t> nas quais um alimento de interesse </a:t>
            </a:r>
            <a:r>
              <a:rPr lang="pt-BR" b="1" dirty="0" err="1"/>
              <a:t>estara</a:t>
            </a:r>
            <a:r>
              <a:rPr lang="pt-BR" b="1" dirty="0"/>
              <a:t>́ </a:t>
            </a:r>
            <a:r>
              <a:rPr lang="pt-BR" b="1" dirty="0" err="1"/>
              <a:t>inacessível</a:t>
            </a:r>
            <a:r>
              <a:rPr lang="pt-BR" b="1" dirty="0"/>
              <a:t> aos </a:t>
            </a:r>
            <a:r>
              <a:rPr lang="pt-BR" b="1" dirty="0" err="1"/>
              <a:t>cães</a:t>
            </a:r>
            <a:r>
              <a:rPr lang="pt-BR" b="1" dirty="0"/>
              <a:t> (em cima de uma mesa de altura </a:t>
            </a:r>
            <a:r>
              <a:rPr lang="pt-BR" b="1" dirty="0" err="1"/>
              <a:t>regulável</a:t>
            </a:r>
            <a:r>
              <a:rPr lang="pt-BR" b="1" dirty="0"/>
              <a:t>), comparando grupos de </a:t>
            </a:r>
            <a:r>
              <a:rPr lang="pt-BR" b="1" dirty="0" err="1"/>
              <a:t>díades</a:t>
            </a:r>
            <a:r>
              <a:rPr lang="pt-BR" b="1" dirty="0"/>
              <a:t> </a:t>
            </a:r>
            <a:r>
              <a:rPr lang="pt-BR" b="1" dirty="0" err="1"/>
              <a:t>cão-tutor</a:t>
            </a:r>
            <a:r>
              <a:rPr lang="pt-BR" b="1" dirty="0"/>
              <a:t> possuidores de diferentes </a:t>
            </a:r>
            <a:r>
              <a:rPr lang="pt-BR" b="1" dirty="0" err="1"/>
              <a:t>vínculos</a:t>
            </a:r>
            <a:r>
              <a:rPr lang="pt-BR" b="1" dirty="0"/>
              <a:t> afetivos relacionados ao apego. Para isso, na Primeira Fase do projeto </a:t>
            </a:r>
            <a:r>
              <a:rPr lang="pt-BR" b="1" dirty="0" err="1"/>
              <a:t>sera</a:t>
            </a:r>
            <a:r>
              <a:rPr lang="pt-BR" b="1" dirty="0"/>
              <a:t>́ validado o </a:t>
            </a:r>
            <a:r>
              <a:rPr lang="pt-BR" b="1" dirty="0" err="1"/>
              <a:t>questionário</a:t>
            </a:r>
            <a:r>
              <a:rPr lang="pt-BR" b="1" dirty="0"/>
              <a:t> MDORS (</a:t>
            </a:r>
            <a:r>
              <a:rPr lang="pt-BR" b="1" i="1" dirty="0" err="1"/>
              <a:t>Monash</a:t>
            </a:r>
            <a:r>
              <a:rPr lang="pt-BR" b="1" i="1" dirty="0"/>
              <a:t> </a:t>
            </a:r>
            <a:r>
              <a:rPr lang="pt-BR" b="1" i="1" dirty="0" err="1"/>
              <a:t>Dog-Owner</a:t>
            </a:r>
            <a:r>
              <a:rPr lang="pt-BR" b="1" i="1" dirty="0"/>
              <a:t> </a:t>
            </a:r>
            <a:r>
              <a:rPr lang="pt-BR" b="1" i="1" dirty="0" err="1"/>
              <a:t>Relationship</a:t>
            </a:r>
            <a:r>
              <a:rPr lang="pt-BR" b="1" i="1" dirty="0"/>
              <a:t> </a:t>
            </a:r>
            <a:r>
              <a:rPr lang="pt-BR" b="1" i="1" dirty="0" err="1"/>
              <a:t>Scale</a:t>
            </a:r>
            <a:r>
              <a:rPr lang="pt-BR" b="1" dirty="0"/>
              <a:t>) para o </a:t>
            </a:r>
            <a:r>
              <a:rPr lang="pt-BR" b="1" dirty="0" err="1"/>
              <a:t>português</a:t>
            </a:r>
            <a:r>
              <a:rPr lang="pt-BR" b="1" dirty="0"/>
              <a:t> e para a cultura brasileira. A partir de sua </a:t>
            </a:r>
            <a:r>
              <a:rPr lang="pt-BR" b="1" dirty="0" err="1"/>
              <a:t>análise</a:t>
            </a:r>
            <a:r>
              <a:rPr lang="pt-BR" b="1" dirty="0"/>
              <a:t>, </a:t>
            </a:r>
            <a:r>
              <a:rPr lang="pt-BR" b="1" dirty="0" err="1"/>
              <a:t>serão</a:t>
            </a:r>
            <a:r>
              <a:rPr lang="pt-BR" b="1" dirty="0"/>
              <a:t> recrutados grupos formados por </a:t>
            </a:r>
            <a:r>
              <a:rPr lang="pt-BR" b="1" dirty="0" err="1"/>
              <a:t>díades</a:t>
            </a:r>
            <a:r>
              <a:rPr lang="pt-BR" b="1" dirty="0"/>
              <a:t> </a:t>
            </a:r>
            <a:r>
              <a:rPr lang="pt-BR" b="1" dirty="0" err="1"/>
              <a:t>tutor-cão</a:t>
            </a:r>
            <a:r>
              <a:rPr lang="pt-BR" b="1" dirty="0"/>
              <a:t> possuidores de diferentes </a:t>
            </a:r>
            <a:r>
              <a:rPr lang="pt-BR" b="1" dirty="0" err="1"/>
              <a:t>vínculos</a:t>
            </a:r>
            <a:r>
              <a:rPr lang="pt-BR" b="1" dirty="0"/>
              <a:t> afetivos (de acordo com a </a:t>
            </a:r>
            <a:r>
              <a:rPr lang="pt-BR" b="1" dirty="0" err="1"/>
              <a:t>percepção</a:t>
            </a:r>
            <a:r>
              <a:rPr lang="pt-BR" b="1" dirty="0"/>
              <a:t> do tutor). Na Segunda Fase tais grupos </a:t>
            </a:r>
            <a:r>
              <a:rPr lang="pt-BR" b="1" dirty="0" err="1"/>
              <a:t>irão</a:t>
            </a:r>
            <a:r>
              <a:rPr lang="pt-BR" b="1" dirty="0"/>
              <a:t> participar de um Teste de </a:t>
            </a:r>
            <a:r>
              <a:rPr lang="pt-BR" b="1" dirty="0" err="1"/>
              <a:t>Situação</a:t>
            </a:r>
            <a:r>
              <a:rPr lang="pt-BR" b="1" dirty="0"/>
              <a:t> Estranha de </a:t>
            </a:r>
            <a:r>
              <a:rPr lang="pt-BR" b="1" dirty="0" err="1"/>
              <a:t>Ainsworth</a:t>
            </a:r>
            <a:r>
              <a:rPr lang="pt-BR" b="1" dirty="0"/>
              <a:t> Adaptado, que servirá para classificar os </a:t>
            </a:r>
            <a:r>
              <a:rPr lang="pt-BR" b="1" dirty="0" err="1"/>
              <a:t>cães</a:t>
            </a:r>
            <a:r>
              <a:rPr lang="pt-BR" b="1" dirty="0"/>
              <a:t> de acordo com suas respostas comportamentais </a:t>
            </a:r>
            <a:r>
              <a:rPr lang="pt-BR" b="1" dirty="0" err="1"/>
              <a:t>às</a:t>
            </a:r>
            <a:r>
              <a:rPr lang="pt-BR" b="1" dirty="0"/>
              <a:t> </a:t>
            </a:r>
            <a:r>
              <a:rPr lang="pt-BR" b="1" dirty="0" err="1"/>
              <a:t>situações</a:t>
            </a:r>
            <a:r>
              <a:rPr lang="pt-BR" b="1" dirty="0"/>
              <a:t> de </a:t>
            </a:r>
            <a:r>
              <a:rPr lang="pt-BR" b="1" dirty="0" err="1"/>
              <a:t>separação</a:t>
            </a:r>
            <a:r>
              <a:rPr lang="pt-BR" b="1" dirty="0"/>
              <a:t> e </a:t>
            </a:r>
            <a:r>
              <a:rPr lang="pt-BR" b="1" dirty="0" err="1"/>
              <a:t>reunião</a:t>
            </a:r>
            <a:r>
              <a:rPr lang="pt-BR" b="1" dirty="0"/>
              <a:t> com seus tutores e de </a:t>
            </a:r>
            <a:r>
              <a:rPr lang="pt-BR" b="1" dirty="0" err="1"/>
              <a:t>presença</a:t>
            </a:r>
            <a:r>
              <a:rPr lang="pt-BR" b="1" dirty="0"/>
              <a:t> ou </a:t>
            </a:r>
            <a:r>
              <a:rPr lang="pt-BR" b="1" dirty="0" err="1"/>
              <a:t>não</a:t>
            </a:r>
            <a:r>
              <a:rPr lang="pt-BR" b="1" dirty="0"/>
              <a:t> de uma pessoa estranha (indicativos do </a:t>
            </a:r>
            <a:r>
              <a:rPr lang="pt-BR" b="1" dirty="0" err="1"/>
              <a:t>padrão</a:t>
            </a:r>
            <a:r>
              <a:rPr lang="pt-BR" b="1" dirty="0"/>
              <a:t> de apego </a:t>
            </a:r>
            <a:r>
              <a:rPr lang="pt-BR" b="1" i="1" dirty="0"/>
              <a:t>canino</a:t>
            </a:r>
            <a:r>
              <a:rPr lang="pt-BR" b="1" dirty="0"/>
              <a:t>). Por </a:t>
            </a:r>
            <a:r>
              <a:rPr lang="pt-BR" b="1" dirty="0" err="1"/>
              <a:t>último</a:t>
            </a:r>
            <a:r>
              <a:rPr lang="pt-BR" b="1" dirty="0"/>
              <a:t>, na Terceira Fase (separada temporalmente da segunda), as </a:t>
            </a:r>
            <a:r>
              <a:rPr lang="pt-BR" b="1" dirty="0" err="1"/>
              <a:t>díades</a:t>
            </a:r>
            <a:r>
              <a:rPr lang="pt-BR" b="1" dirty="0"/>
              <a:t> </a:t>
            </a:r>
            <a:r>
              <a:rPr lang="pt-BR" b="1" dirty="0" err="1"/>
              <a:t>serão</a:t>
            </a:r>
            <a:r>
              <a:rPr lang="pt-BR" b="1" dirty="0"/>
              <a:t> analisadas numa </a:t>
            </a:r>
            <a:r>
              <a:rPr lang="pt-BR" b="1" dirty="0" err="1"/>
              <a:t>Situação</a:t>
            </a:r>
            <a:r>
              <a:rPr lang="pt-BR" b="1" dirty="0"/>
              <a:t> de Alimento </a:t>
            </a:r>
            <a:r>
              <a:rPr lang="pt-BR" b="1" dirty="0" err="1"/>
              <a:t>Inacessível</a:t>
            </a:r>
            <a:r>
              <a:rPr lang="pt-BR" b="1" dirty="0"/>
              <a:t>, objetivando verificar a </a:t>
            </a:r>
            <a:r>
              <a:rPr lang="pt-BR" b="1" dirty="0" err="1"/>
              <a:t>comunicação</a:t>
            </a:r>
            <a:r>
              <a:rPr lang="pt-BR" b="1" dirty="0"/>
              <a:t> </a:t>
            </a:r>
            <a:r>
              <a:rPr lang="pt-BR" b="1" dirty="0" err="1"/>
              <a:t>cão-tutor</a:t>
            </a:r>
            <a:r>
              <a:rPr lang="pt-BR" b="1" dirty="0"/>
              <a:t>. Os resultados da Terceira Fase </a:t>
            </a:r>
            <a:r>
              <a:rPr lang="pt-BR" b="1" dirty="0" err="1"/>
              <a:t>serão</a:t>
            </a:r>
            <a:r>
              <a:rPr lang="pt-BR" b="1" dirty="0"/>
              <a:t> comparados </a:t>
            </a:r>
            <a:r>
              <a:rPr lang="pt-BR" b="1" dirty="0" err="1"/>
              <a:t>àqueles</a:t>
            </a:r>
            <a:r>
              <a:rPr lang="pt-BR" b="1" dirty="0"/>
              <a:t> obtidos na Primeira e na Segunda Fase, permitindo estabelecer </a:t>
            </a:r>
            <a:r>
              <a:rPr lang="pt-BR" b="1" dirty="0" err="1"/>
              <a:t>correlações</a:t>
            </a:r>
            <a:r>
              <a:rPr lang="pt-BR" b="1" dirty="0"/>
              <a:t> entre a </a:t>
            </a:r>
            <a:r>
              <a:rPr lang="pt-BR" b="1" dirty="0" err="1"/>
              <a:t>comunicação</a:t>
            </a:r>
            <a:r>
              <a:rPr lang="pt-BR" b="1" dirty="0"/>
              <a:t> canina e os </a:t>
            </a:r>
            <a:r>
              <a:rPr lang="pt-BR" b="1" dirty="0" err="1"/>
              <a:t>padrões</a:t>
            </a:r>
            <a:r>
              <a:rPr lang="pt-BR" b="1" dirty="0"/>
              <a:t> de </a:t>
            </a:r>
            <a:r>
              <a:rPr lang="pt-BR" b="1" dirty="0" err="1"/>
              <a:t>vinculação</a:t>
            </a:r>
            <a:r>
              <a:rPr lang="pt-BR" b="1" dirty="0"/>
              <a:t> afetiva constatados nos grupos. Do mesmo modo, os dados da Segunda Fase </a:t>
            </a:r>
            <a:r>
              <a:rPr lang="pt-BR" b="1" dirty="0" err="1"/>
              <a:t>serão</a:t>
            </a:r>
            <a:r>
              <a:rPr lang="pt-BR" b="1" dirty="0"/>
              <a:t> comparados com os da Primeira Fase, buscando por eventuais </a:t>
            </a:r>
            <a:r>
              <a:rPr lang="pt-BR" b="1" dirty="0" err="1"/>
              <a:t>correlações</a:t>
            </a:r>
            <a:r>
              <a:rPr lang="pt-BR" b="1" dirty="0"/>
              <a:t> entre o </a:t>
            </a:r>
            <a:r>
              <a:rPr lang="pt-BR" b="1" dirty="0" err="1"/>
              <a:t>padrão</a:t>
            </a:r>
            <a:r>
              <a:rPr lang="pt-BR" b="1" dirty="0"/>
              <a:t> do apego canino e a </a:t>
            </a:r>
            <a:r>
              <a:rPr lang="pt-BR" b="1" dirty="0" err="1"/>
              <a:t>percepção</a:t>
            </a:r>
            <a:r>
              <a:rPr lang="pt-BR" b="1" dirty="0"/>
              <a:t> do tutor sobre a </a:t>
            </a:r>
            <a:r>
              <a:rPr lang="pt-BR" b="1" dirty="0" err="1"/>
              <a:t>relação</a:t>
            </a:r>
            <a:r>
              <a:rPr lang="pt-BR" b="1" dirty="0"/>
              <a:t> estabelecida. Esperamos concluir, a partir da </a:t>
            </a:r>
            <a:r>
              <a:rPr lang="pt-BR" b="1" dirty="0" err="1"/>
              <a:t>análise</a:t>
            </a:r>
            <a:r>
              <a:rPr lang="pt-BR" b="1" dirty="0"/>
              <a:t> conjunta dos dados das </a:t>
            </a:r>
            <a:r>
              <a:rPr lang="pt-BR" b="1" dirty="0" err="1"/>
              <a:t>três</a:t>
            </a:r>
            <a:r>
              <a:rPr lang="pt-BR" b="1" dirty="0"/>
              <a:t> fases deste projeto, uma </a:t>
            </a:r>
            <a:r>
              <a:rPr lang="pt-BR" b="1" dirty="0" err="1"/>
              <a:t>relação</a:t>
            </a:r>
            <a:r>
              <a:rPr lang="pt-BR" b="1" dirty="0"/>
              <a:t> importante entre o </a:t>
            </a:r>
            <a:r>
              <a:rPr lang="pt-BR" b="1" dirty="0" err="1"/>
              <a:t>vínculo</a:t>
            </a:r>
            <a:r>
              <a:rPr lang="pt-BR" b="1" dirty="0"/>
              <a:t> afetivo </a:t>
            </a:r>
            <a:r>
              <a:rPr lang="pt-BR" b="1" dirty="0" err="1"/>
              <a:t>tutor-cão</a:t>
            </a:r>
            <a:r>
              <a:rPr lang="pt-BR" b="1" dirty="0"/>
              <a:t> e a </a:t>
            </a:r>
            <a:r>
              <a:rPr lang="pt-BR" b="1" dirty="0" err="1"/>
              <a:t>comunicação</a:t>
            </a:r>
            <a:r>
              <a:rPr lang="pt-BR" b="1" dirty="0"/>
              <a:t> estabelecida nas </a:t>
            </a:r>
            <a:r>
              <a:rPr lang="pt-BR" b="1" dirty="0" err="1"/>
              <a:t>díades</a:t>
            </a:r>
            <a:r>
              <a:rPr lang="pt-BR" b="1" dirty="0"/>
              <a:t>. </a:t>
            </a:r>
            <a:endParaRPr lang="pt-BR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0325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</a:t>
            </a:r>
            <a:r>
              <a:rPr lang="pt-BR" sz="2400" b="1" dirty="0"/>
              <a:t>embasamento teórico, revisão da literatura: A antiga </a:t>
            </a:r>
            <a:r>
              <a:rPr lang="pt-BR" sz="2400" b="1" dirty="0" err="1"/>
              <a:t>relação</a:t>
            </a:r>
            <a:r>
              <a:rPr lang="pt-BR" sz="2400" b="1" dirty="0"/>
              <a:t> afetiva entre humanos e </a:t>
            </a:r>
            <a:r>
              <a:rPr lang="pt-BR" sz="2400" b="1" dirty="0" err="1"/>
              <a:t>cães</a:t>
            </a:r>
            <a:r>
              <a:rPr lang="pt-BR" sz="2400" b="1" dirty="0"/>
              <a:t> (Teoria do Apego), A </a:t>
            </a:r>
            <a:r>
              <a:rPr lang="pt-BR" sz="2400" b="1" dirty="0" err="1"/>
              <a:t>comunicação</a:t>
            </a:r>
            <a:r>
              <a:rPr lang="pt-BR" sz="2400" b="1" dirty="0"/>
              <a:t> entre </a:t>
            </a:r>
            <a:r>
              <a:rPr lang="pt-BR" sz="2400" b="1" dirty="0" err="1"/>
              <a:t>cão</a:t>
            </a:r>
            <a:r>
              <a:rPr lang="pt-BR" sz="2400" b="1" dirty="0"/>
              <a:t> e humano nas </a:t>
            </a:r>
            <a:r>
              <a:rPr lang="pt-BR" sz="2400" b="1" dirty="0" err="1"/>
              <a:t>Situações</a:t>
            </a:r>
            <a:r>
              <a:rPr lang="pt-BR" sz="2400" b="1" dirty="0"/>
              <a:t> de Objeto </a:t>
            </a:r>
            <a:r>
              <a:rPr lang="pt-BR" sz="2400" b="1" dirty="0" err="1"/>
              <a:t>Inacessível</a:t>
            </a:r>
            <a:r>
              <a:rPr lang="pt-BR" sz="2400" b="1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75802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lvl="2"/>
            <a:r>
              <a:rPr lang="pt-BR" sz="2100" b="1" dirty="0"/>
              <a:t>Objetivo Principal </a:t>
            </a:r>
            <a:endParaRPr lang="pt-BR" sz="2100" dirty="0"/>
          </a:p>
          <a:p>
            <a:pPr lvl="2"/>
            <a:r>
              <a:rPr lang="pt-BR" sz="2100" b="1" dirty="0"/>
              <a:t>O projeto em </a:t>
            </a:r>
            <a:r>
              <a:rPr lang="pt-BR" sz="2100" b="1" dirty="0" err="1"/>
              <a:t>questão</a:t>
            </a:r>
            <a:r>
              <a:rPr lang="pt-BR" sz="2100" b="1" dirty="0"/>
              <a:t> é dividido em </a:t>
            </a:r>
            <a:r>
              <a:rPr lang="pt-BR" sz="2100" b="1" dirty="0" err="1"/>
              <a:t>três</a:t>
            </a:r>
            <a:r>
              <a:rPr lang="pt-BR" sz="2100" b="1" dirty="0"/>
              <a:t> fases com diferentes objetivos </a:t>
            </a:r>
            <a:r>
              <a:rPr lang="pt-BR" sz="2100" b="1" dirty="0" err="1"/>
              <a:t>interrelacionados</a:t>
            </a:r>
            <a:r>
              <a:rPr lang="pt-BR" sz="2100" b="1" dirty="0"/>
              <a:t> que </a:t>
            </a:r>
            <a:r>
              <a:rPr lang="pt-BR" sz="2100" b="1" dirty="0" err="1"/>
              <a:t>servirão</a:t>
            </a:r>
            <a:r>
              <a:rPr lang="pt-BR" sz="2100" b="1" dirty="0"/>
              <a:t> para responder a seguinte pergunta norteadora: “A </a:t>
            </a:r>
            <a:r>
              <a:rPr lang="pt-BR" sz="2100" b="1" dirty="0" err="1"/>
              <a:t>percepção</a:t>
            </a:r>
            <a:r>
              <a:rPr lang="pt-BR" sz="2100" b="1" dirty="0"/>
              <a:t> do tutor sobre sua </a:t>
            </a:r>
            <a:r>
              <a:rPr lang="pt-BR" sz="2100" b="1" dirty="0" err="1"/>
              <a:t>relação</a:t>
            </a:r>
            <a:r>
              <a:rPr lang="pt-BR" sz="2100" b="1" dirty="0"/>
              <a:t> com o </a:t>
            </a:r>
            <a:r>
              <a:rPr lang="pt-BR" sz="2100" b="1" dirty="0" err="1"/>
              <a:t>cão</a:t>
            </a:r>
            <a:r>
              <a:rPr lang="pt-BR" sz="2100" b="1" dirty="0"/>
              <a:t> e o </a:t>
            </a:r>
            <a:r>
              <a:rPr lang="pt-BR" sz="2100" b="1" dirty="0" err="1"/>
              <a:t>padrão</a:t>
            </a:r>
            <a:r>
              <a:rPr lang="pt-BR" sz="2100" b="1" dirty="0"/>
              <a:t> de apego canino exercem efeitos na </a:t>
            </a:r>
            <a:r>
              <a:rPr lang="pt-BR" sz="2100" b="1" dirty="0" err="1"/>
              <a:t>produção</a:t>
            </a:r>
            <a:r>
              <a:rPr lang="pt-BR" sz="2100" b="1" dirty="0"/>
              <a:t> comunicativa canina, numa </a:t>
            </a:r>
            <a:r>
              <a:rPr lang="pt-BR" sz="2100" b="1" dirty="0" err="1"/>
              <a:t>Situação</a:t>
            </a:r>
            <a:r>
              <a:rPr lang="pt-BR" sz="2100" b="1" dirty="0"/>
              <a:t> de Alimento </a:t>
            </a:r>
            <a:r>
              <a:rPr lang="pt-BR" sz="2100" b="1" dirty="0" err="1"/>
              <a:t>Inacessível</a:t>
            </a:r>
            <a:r>
              <a:rPr lang="pt-BR" sz="2100" b="1" dirty="0"/>
              <a:t>?”. </a:t>
            </a:r>
          </a:p>
          <a:p>
            <a:pPr marL="1005840" lvl="2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1700" b="1" dirty="0"/>
              <a:t>Objetivos </a:t>
            </a:r>
            <a:r>
              <a:rPr lang="pt-BR" sz="1700" b="1" dirty="0" err="1"/>
              <a:t>Específicos</a:t>
            </a:r>
            <a:br>
              <a:rPr lang="pt-BR" sz="1700" b="1" dirty="0"/>
            </a:br>
            <a:r>
              <a:rPr lang="pt-BR" sz="1700" b="1" dirty="0" err="1"/>
              <a:t>Validação</a:t>
            </a:r>
            <a:r>
              <a:rPr lang="pt-BR" sz="1700" b="1" dirty="0"/>
              <a:t> e </a:t>
            </a:r>
            <a:r>
              <a:rPr lang="pt-BR" sz="1700" b="1" dirty="0" err="1"/>
              <a:t>aplicação</a:t>
            </a:r>
            <a:r>
              <a:rPr lang="pt-BR" sz="1700" b="1" dirty="0"/>
              <a:t> do </a:t>
            </a:r>
            <a:r>
              <a:rPr lang="pt-BR" sz="1700" b="1" dirty="0" err="1"/>
              <a:t>questionário</a:t>
            </a:r>
            <a:r>
              <a:rPr lang="pt-BR" sz="1700" b="1" dirty="0"/>
              <a:t> MDORS, teste situação estranha, situação de alimento inacessível.</a:t>
            </a:r>
            <a:endParaRPr lang="pt-BR" sz="1700" dirty="0"/>
          </a:p>
          <a:p>
            <a:pPr marL="80772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93206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literatura, </a:t>
            </a:r>
            <a:r>
              <a:rPr lang="pt-BR" sz="2400" dirty="0" err="1"/>
              <a:t>Hipotese</a:t>
            </a:r>
            <a:endParaRPr lang="pt-BR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807720" lvl="1" indent="-533400">
              <a:lnSpc>
                <a:spcPct val="90000"/>
              </a:lnSpc>
              <a:defRPr/>
            </a:pPr>
            <a:r>
              <a:rPr lang="pt-BR" b="1" dirty="0"/>
              <a:t>Primeira Fase: </a:t>
            </a:r>
            <a:r>
              <a:rPr lang="pt-BR" b="1" dirty="0" err="1"/>
              <a:t>validação</a:t>
            </a:r>
            <a:r>
              <a:rPr lang="pt-BR" b="1" dirty="0"/>
              <a:t> e </a:t>
            </a:r>
            <a:r>
              <a:rPr lang="pt-BR" b="1" dirty="0" err="1"/>
              <a:t>aplicação</a:t>
            </a:r>
            <a:r>
              <a:rPr lang="pt-BR" b="1" dirty="0"/>
              <a:t> do </a:t>
            </a:r>
            <a:r>
              <a:rPr lang="pt-BR" b="1" dirty="0" err="1"/>
              <a:t>questionário</a:t>
            </a:r>
            <a:r>
              <a:rPr lang="pt-BR" b="1" dirty="0"/>
              <a:t> MDORS </a:t>
            </a:r>
            <a:endParaRPr lang="pt-BR" sz="2000" dirty="0"/>
          </a:p>
          <a:p>
            <a:pPr marL="807720" lvl="1" indent="-533400">
              <a:lnSpc>
                <a:spcPct val="90000"/>
              </a:lnSpc>
              <a:defRPr/>
            </a:pPr>
            <a:r>
              <a:rPr lang="pt-BR" b="1" dirty="0"/>
              <a:t>Ambiente experimental e coleta de dados das Segunda e Terceira Fases </a:t>
            </a:r>
            <a:endParaRPr lang="pt-BR" sz="2000" dirty="0"/>
          </a:p>
          <a:p>
            <a:pPr marL="807720" lvl="1" indent="-533400">
              <a:lnSpc>
                <a:spcPct val="90000"/>
              </a:lnSpc>
              <a:defRPr/>
            </a:pPr>
            <a:r>
              <a:rPr lang="pt-BR" b="1" dirty="0"/>
              <a:t>Segunda </a:t>
            </a:r>
            <a:r>
              <a:rPr lang="pt-BR" b="1" dirty="0" err="1"/>
              <a:t>faseTeste</a:t>
            </a:r>
            <a:r>
              <a:rPr lang="pt-BR" b="1" dirty="0"/>
              <a:t> da </a:t>
            </a:r>
            <a:r>
              <a:rPr lang="pt-BR" b="1" dirty="0" err="1"/>
              <a:t>Situação</a:t>
            </a:r>
            <a:r>
              <a:rPr lang="pt-BR" b="1" dirty="0"/>
              <a:t> Estranha de </a:t>
            </a:r>
            <a:r>
              <a:rPr lang="pt-BR" b="1" dirty="0" err="1"/>
              <a:t>Ainsworth</a:t>
            </a:r>
            <a:r>
              <a:rPr lang="pt-BR" b="1" dirty="0"/>
              <a:t> Adaptado 4.3.1 Sujeitos experimentais: </a:t>
            </a:r>
            <a:r>
              <a:rPr lang="pt-BR" dirty="0"/>
              <a:t>100 </a:t>
            </a:r>
            <a:r>
              <a:rPr lang="pt-BR" dirty="0" err="1"/>
              <a:t>díades</a:t>
            </a:r>
            <a:r>
              <a:rPr lang="pt-BR" dirty="0"/>
              <a:t> </a:t>
            </a:r>
            <a:r>
              <a:rPr lang="pt-BR" dirty="0" err="1"/>
              <a:t>tutor-cão</a:t>
            </a:r>
            <a:r>
              <a:rPr lang="pt-BR" dirty="0"/>
              <a:t>, obtidas a partir do total de </a:t>
            </a:r>
            <a:r>
              <a:rPr lang="pt-BR" dirty="0" err="1"/>
              <a:t>questionários</a:t>
            </a:r>
            <a:r>
              <a:rPr lang="pt-BR" dirty="0"/>
              <a:t> MDORS respondidos. </a:t>
            </a:r>
            <a:r>
              <a:rPr lang="pt-BR" b="1" dirty="0" err="1"/>
              <a:t>Condições</a:t>
            </a:r>
            <a:r>
              <a:rPr lang="pt-BR" b="1" dirty="0"/>
              <a:t> experimentais </a:t>
            </a:r>
          </a:p>
          <a:p>
            <a:pPr marL="807720" lvl="1" indent="-533400">
              <a:lnSpc>
                <a:spcPct val="90000"/>
              </a:lnSpc>
              <a:defRPr/>
            </a:pPr>
            <a:r>
              <a:rPr lang="pt-BR" b="1" dirty="0"/>
              <a:t>Terceira Fase: </a:t>
            </a:r>
            <a:r>
              <a:rPr lang="pt-BR" b="1" dirty="0" err="1"/>
              <a:t>Situação</a:t>
            </a:r>
            <a:r>
              <a:rPr lang="pt-BR" b="1" dirty="0"/>
              <a:t> de Alimento </a:t>
            </a:r>
            <a:r>
              <a:rPr lang="pt-BR" b="1" dirty="0" err="1"/>
              <a:t>Inacessível</a:t>
            </a:r>
            <a:r>
              <a:rPr lang="pt-BR" b="1" dirty="0"/>
              <a:t> : </a:t>
            </a:r>
            <a:r>
              <a:rPr lang="pt-BR" dirty="0"/>
              <a:t>Espera-se testar, nesta fase, a amostra total de 100 </a:t>
            </a:r>
            <a:r>
              <a:rPr lang="pt-BR" dirty="0" err="1"/>
              <a:t>díades</a:t>
            </a:r>
            <a:r>
              <a:rPr lang="pt-BR" dirty="0"/>
              <a:t> </a:t>
            </a:r>
            <a:r>
              <a:rPr lang="pt-BR" dirty="0" err="1"/>
              <a:t>cão-tutor</a:t>
            </a:r>
            <a:r>
              <a:rPr lang="pt-BR" dirty="0"/>
              <a:t>, divididas nos dois grupos </a:t>
            </a:r>
            <a:r>
              <a:rPr lang="pt-BR" b="1" dirty="0" err="1"/>
              <a:t>Condições</a:t>
            </a:r>
            <a:r>
              <a:rPr lang="pt-BR" b="1" dirty="0"/>
              <a:t> experimentais , </a:t>
            </a:r>
            <a:r>
              <a:rPr lang="pt-BR" b="1" dirty="0" err="1"/>
              <a:t>Etograma</a:t>
            </a:r>
            <a:r>
              <a:rPr lang="pt-BR" b="1" dirty="0"/>
              <a:t> </a:t>
            </a:r>
            <a:endParaRPr lang="pt-BR" sz="2000" dirty="0"/>
          </a:p>
          <a:p>
            <a:pPr marL="274320" lvl="1" indent="0">
              <a:lnSpc>
                <a:spcPct val="90000"/>
              </a:lnSpc>
              <a:buNone/>
              <a:defRPr/>
            </a:pPr>
            <a:endParaRPr lang="pt-BR" sz="22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8159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Pesquisa Científica: o projeto</a:t>
            </a:r>
            <a:endParaRPr lang="pt-BR" sz="2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Página de rosto: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Sumário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Resumo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Introdução: embasamento teórico, revisão da literatura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Objetivos: gerais e específicos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Sujeitos, instrumentos, procedimentos, local, equipamento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Cronograma: </a:t>
            </a:r>
            <a:r>
              <a:rPr lang="pt-BR" b="1" dirty="0"/>
              <a:t>Levando em conta a </a:t>
            </a:r>
            <a:r>
              <a:rPr lang="pt-BR" b="1" dirty="0" err="1"/>
              <a:t>duração</a:t>
            </a:r>
            <a:r>
              <a:rPr lang="pt-BR" b="1" dirty="0"/>
              <a:t> de quatro anos do doutorado, as atividades a serem desenvolvidas, em cada semestre, estão discriminadas no Quadro 5 </a:t>
            </a:r>
            <a:endParaRPr lang="pt-BR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2400" dirty="0"/>
              <a:t>Referências bibliográficas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9316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1076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Ciência pode ser crítica e transformadora!</a:t>
            </a:r>
          </a:p>
        </p:txBody>
      </p:sp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Ciência crítica e transformadora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 err="1"/>
              <a:t>Jeanete</a:t>
            </a:r>
            <a:r>
              <a:rPr lang="pt-BR" sz="2800" dirty="0"/>
              <a:t> </a:t>
            </a:r>
            <a:r>
              <a:rPr lang="pt-BR" sz="2800" dirty="0" err="1"/>
              <a:t>Liasch</a:t>
            </a:r>
            <a:r>
              <a:rPr lang="pt-BR" sz="2800" dirty="0"/>
              <a:t> Martins de Sá, 1989:</a:t>
            </a:r>
          </a:p>
          <a:p>
            <a:pPr lvl="1">
              <a:lnSpc>
                <a:spcPct val="90000"/>
              </a:lnSpc>
            </a:pPr>
            <a:r>
              <a:rPr lang="pt-BR" sz="2800" dirty="0"/>
              <a:t>Questionar a ciência não significa negá-la: é repensá-la em seu caráter sociocultural, é estabelecer vínculos entre o processo científico e as necessidades sociais. Em termos de organização curricular, implica na adoção de modelo alternativo de  currículo, assentado em modelo integrativo.</a:t>
            </a:r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5616" y="322138"/>
            <a:ext cx="7772400" cy="2746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pple Chancery" charset="0"/>
                <a:ea typeface="Apple Chancery" charset="0"/>
                <a:cs typeface="Apple Chancery" charset="0"/>
              </a:rPr>
              <a:t>A condição ideal para a formação de uma atitude de pesquisa envolve o planejamento multidisciplinar. Uma das perspectivas mais atraentes, para uma possível reforma curricular, consiste em visualizar as diversas disciplinas, sejam elas teóricas ou </a:t>
            </a:r>
            <a:r>
              <a:rPr lang="pt-BR" dirty="0" err="1">
                <a:latin typeface="Apple Chancery" charset="0"/>
                <a:ea typeface="Apple Chancery" charset="0"/>
                <a:cs typeface="Apple Chancery" charset="0"/>
              </a:rPr>
              <a:t>pr</a:t>
            </a:r>
            <a:r>
              <a:rPr lang="en-US" dirty="0" err="1">
                <a:latin typeface="Apple Chancery" charset="0"/>
                <a:ea typeface="Apple Chancery" charset="0"/>
                <a:cs typeface="Apple Chancery" charset="0"/>
              </a:rPr>
              <a:t>á</a:t>
            </a:r>
            <a:r>
              <a:rPr lang="pt-BR" dirty="0">
                <a:latin typeface="Apple Chancery" charset="0"/>
                <a:ea typeface="Apple Chancery" charset="0"/>
                <a:cs typeface="Apple Chancery" charset="0"/>
              </a:rPr>
              <a:t>ticas, não mais como elementos </a:t>
            </a:r>
            <a:r>
              <a:rPr lang="pt-BR" dirty="0" err="1">
                <a:latin typeface="Apple Chancery" charset="0"/>
                <a:ea typeface="Apple Chancery" charset="0"/>
                <a:cs typeface="Apple Chancery" charset="0"/>
              </a:rPr>
              <a:t>mon</a:t>
            </a:r>
            <a:r>
              <a:rPr lang="en-US" dirty="0" err="1">
                <a:latin typeface="Apple Chancery" charset="0"/>
                <a:ea typeface="Apple Chancery" charset="0"/>
                <a:cs typeface="Apple Chancery" charset="0"/>
              </a:rPr>
              <a:t>ó</a:t>
            </a:r>
            <a:r>
              <a:rPr lang="pt-BR" dirty="0" err="1">
                <a:latin typeface="Apple Chancery" charset="0"/>
                <a:ea typeface="Apple Chancery" charset="0"/>
                <a:cs typeface="Apple Chancery" charset="0"/>
              </a:rPr>
              <a:t>dicos</a:t>
            </a:r>
            <a:r>
              <a:rPr lang="pt-BR" dirty="0">
                <a:latin typeface="Apple Chancery" charset="0"/>
                <a:ea typeface="Apple Chancery" charset="0"/>
                <a:cs typeface="Apple Chancery" charset="0"/>
              </a:rPr>
              <a:t>, autossuficientes, mas como vetores em interação. </a:t>
            </a:r>
          </a:p>
        </p:txBody>
      </p:sp>
      <p:pic>
        <p:nvPicPr>
          <p:cNvPr id="2050" name="Picture 2" descr="esultado de imagem para cesar 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79043"/>
            <a:ext cx="5472608" cy="307616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Balão Retangular 3"/>
          <p:cNvSpPr/>
          <p:nvPr/>
        </p:nvSpPr>
        <p:spPr>
          <a:xfrm>
            <a:off x="1041376" y="213739"/>
            <a:ext cx="7920880" cy="280831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548680"/>
            <a:ext cx="7772400" cy="2269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pple Chancery" charset="0"/>
                <a:ea typeface="Apple Chancery" charset="0"/>
                <a:cs typeface="Apple Chancery" charset="0"/>
              </a:rPr>
              <a:t>Uma medida talvez proveitosa seria reexaminar a distribuição temporal que, conforme a tradição, coloca as matérias que incluem uma certa ênfase em pesquisa (especialmente em área básica) no início do curso, separando-as das matérias profissionalizantes, mas tardiamente apresentadas.</a:t>
            </a:r>
          </a:p>
          <a:p>
            <a:endParaRPr lang="pt-BR" dirty="0"/>
          </a:p>
        </p:txBody>
      </p:sp>
      <p:pic>
        <p:nvPicPr>
          <p:cNvPr id="4098" name="Picture 2" descr="esultado de imagem para cesar 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2585"/>
            <a:ext cx="4236021" cy="31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Retangular 3"/>
          <p:cNvSpPr/>
          <p:nvPr/>
        </p:nvSpPr>
        <p:spPr>
          <a:xfrm>
            <a:off x="827584" y="428501"/>
            <a:ext cx="7836421" cy="2376264"/>
          </a:xfrm>
          <a:prstGeom prst="wedgeRectCallout">
            <a:avLst>
              <a:gd name="adj1" fmla="val -5518"/>
              <a:gd name="adj2" fmla="val 78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Treino em pesquisa: Cesar Ades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Pesquisa </a:t>
            </a:r>
            <a:r>
              <a:rPr lang="en-US" dirty="0"/>
              <a:t>e </a:t>
            </a:r>
            <a:r>
              <a:rPr lang="en-US" dirty="0" err="1"/>
              <a:t>formação</a:t>
            </a:r>
            <a:r>
              <a:rPr lang="en-US" dirty="0"/>
              <a:t> do </a:t>
            </a:r>
            <a:r>
              <a:rPr lang="en-US" dirty="0" err="1"/>
              <a:t>psicólogo</a:t>
            </a:r>
            <a:r>
              <a:rPr lang="en-US" dirty="0"/>
              <a:t>: para </a:t>
            </a:r>
            <a:r>
              <a:rPr lang="en-US" dirty="0" err="1"/>
              <a:t>que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Treino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Pesquisa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Padronizado</a:t>
            </a:r>
            <a:endParaRPr lang="en-US" dirty="0"/>
          </a:p>
          <a:p>
            <a:pPr lvl="1"/>
            <a:r>
              <a:rPr lang="en-US" dirty="0" err="1"/>
              <a:t>Criativo</a:t>
            </a:r>
            <a:endParaRPr lang="pt-BR" dirty="0"/>
          </a:p>
        </p:txBody>
      </p:sp>
      <p:pic>
        <p:nvPicPr>
          <p:cNvPr id="7170" name="Picture 2" descr="esultado de imagem para cesar 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0" y="2996952"/>
            <a:ext cx="44862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5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Treino Criativo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5AA791-5ADC-B44E-BAEA-098E1F5B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28702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41A68115-B926-BF45-A034-F2F559E4E30D}"/>
              </a:ext>
            </a:extLst>
          </p:cNvPr>
          <p:cNvSpPr/>
          <p:nvPr/>
        </p:nvSpPr>
        <p:spPr>
          <a:xfrm>
            <a:off x="840160" y="1417638"/>
            <a:ext cx="7920880" cy="1867346"/>
          </a:xfrm>
          <a:prstGeom prst="wedgeRoundRectCallout">
            <a:avLst>
              <a:gd name="adj1" fmla="val -6210"/>
              <a:gd name="adj2" fmla="val 71641"/>
              <a:gd name="adj3" fmla="val 16667"/>
            </a:avLst>
          </a:prstGeom>
          <a:solidFill>
            <a:schemeClr val="accent1">
              <a:alpha val="11000"/>
            </a:schemeClr>
          </a:solidFill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Cumpre, dentro desta perspectiva, reconciliar aos olhos do aluno a pesquisa e o campo da aplicação e da atuação social.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57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4312</TotalTime>
  <Words>1675</Words>
  <Application>Microsoft Macintosh PowerPoint</Application>
  <PresentationFormat>Apresentação na tela (4:3)</PresentationFormat>
  <Paragraphs>180</Paragraphs>
  <Slides>35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Abadi MT Condensed Extra Bold</vt:lpstr>
      <vt:lpstr>Apple Chancery</vt:lpstr>
      <vt:lpstr>Arial</vt:lpstr>
      <vt:lpstr>Franklin Gothic Book</vt:lpstr>
      <vt:lpstr>Garamond</vt:lpstr>
      <vt:lpstr>Perpetua</vt:lpstr>
      <vt:lpstr>Times New Roman</vt:lpstr>
      <vt:lpstr>Wingdings</vt:lpstr>
      <vt:lpstr>Wingdings 2</vt:lpstr>
      <vt:lpstr>Patrimônio Líquido</vt:lpstr>
      <vt:lpstr>Escrevendo um projeto:  O Método Científico</vt:lpstr>
      <vt:lpstr>Apresentação do PowerPoint</vt:lpstr>
      <vt:lpstr>Apresentação do PowerPoint</vt:lpstr>
      <vt:lpstr>Apresentação do PowerPoint</vt:lpstr>
      <vt:lpstr>Ciência crítica e transformadora</vt:lpstr>
      <vt:lpstr>Apresentação do PowerPoint</vt:lpstr>
      <vt:lpstr>Apresentação do PowerPoint</vt:lpstr>
      <vt:lpstr>Treino em pesquisa: Cesar Ades</vt:lpstr>
      <vt:lpstr>Treino Criativo</vt:lpstr>
      <vt:lpstr>Pesquisa e Psicologia</vt:lpstr>
      <vt:lpstr>É preciso situar a pesquisa numa perspectiva de descoberta, devolvendo-lhe seu caráter de desafio. </vt:lpstr>
      <vt:lpstr>Pesquisa científica</vt:lpstr>
      <vt:lpstr>Apresentação do PowerPoint</vt:lpstr>
      <vt:lpstr>Projeto Científico</vt:lpstr>
      <vt:lpstr>Projeto                 Relatório</vt:lpstr>
      <vt:lpstr>Pesquisa Científica: o projeto</vt:lpstr>
      <vt:lpstr>Pesquisa Científica: introdução (Martin &amp; Bateson, 1993)</vt:lpstr>
      <vt:lpstr>Objetivos</vt:lpstr>
      <vt:lpstr>Lugar/Instrumento/Participantes/ Procedimento</vt:lpstr>
      <vt:lpstr>Registro do Comportamento: Tomar decisões </vt:lpstr>
      <vt:lpstr>Transcrição de Dados</vt:lpstr>
      <vt:lpstr>Apresentação do PowerPoint</vt:lpstr>
      <vt:lpstr>Métodos de Análise</vt:lpstr>
      <vt:lpstr>Pesquisa Científica: o projeto</vt:lpstr>
      <vt:lpstr>Cronograma: Planejamento</vt:lpstr>
      <vt:lpstr>Referências: APA</vt:lpstr>
      <vt:lpstr>Aspectos Éticos</vt:lpstr>
      <vt:lpstr>CUIDADO com o Plágio!!!!!!!!!</vt:lpstr>
      <vt:lpstr>Pesquisa Científica: o projeto</vt:lpstr>
      <vt:lpstr>Pesquisa Científica: o projeto</vt:lpstr>
      <vt:lpstr>Pesquisa Científica: o projeto</vt:lpstr>
      <vt:lpstr>Pesquisa Científica: o projeto</vt:lpstr>
      <vt:lpstr>Pesquisa Científica: o projeto</vt:lpstr>
      <vt:lpstr>Pesquisa Científica: o projeto</vt:lpstr>
      <vt:lpstr>FIM</vt:lpstr>
    </vt:vector>
  </TitlesOfParts>
  <Company>usp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Observação de Primatas:  Desenvolvimento do macaco-prego</dc:title>
  <dc:creator>cebus apella</dc:creator>
  <cp:lastModifiedBy>Briseida Dogo de Resende</cp:lastModifiedBy>
  <cp:revision>335</cp:revision>
  <dcterms:created xsi:type="dcterms:W3CDTF">2004-04-14T17:27:10Z</dcterms:created>
  <dcterms:modified xsi:type="dcterms:W3CDTF">2023-11-22T14:49:36Z</dcterms:modified>
</cp:coreProperties>
</file>