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370" r:id="rId5"/>
    <p:sldId id="304" r:id="rId6"/>
    <p:sldId id="371" r:id="rId7"/>
    <p:sldId id="372" r:id="rId8"/>
    <p:sldId id="375" r:id="rId9"/>
    <p:sldId id="355" r:id="rId10"/>
    <p:sldId id="362" r:id="rId11"/>
    <p:sldId id="366" r:id="rId12"/>
    <p:sldId id="356" r:id="rId13"/>
    <p:sldId id="359" r:id="rId14"/>
    <p:sldId id="369" r:id="rId15"/>
    <p:sldId id="365" r:id="rId16"/>
    <p:sldId id="307" r:id="rId17"/>
    <p:sldId id="270" r:id="rId18"/>
    <p:sldId id="376" r:id="rId19"/>
    <p:sldId id="305" r:id="rId20"/>
    <p:sldId id="259" r:id="rId21"/>
    <p:sldId id="306" r:id="rId22"/>
    <p:sldId id="334" r:id="rId23"/>
    <p:sldId id="329" r:id="rId24"/>
    <p:sldId id="357" r:id="rId25"/>
    <p:sldId id="353" r:id="rId26"/>
    <p:sldId id="332" r:id="rId27"/>
    <p:sldId id="309" r:id="rId28"/>
    <p:sldId id="337" r:id="rId29"/>
    <p:sldId id="338" r:id="rId30"/>
    <p:sldId id="377" r:id="rId31"/>
    <p:sldId id="378" r:id="rId32"/>
    <p:sldId id="310" r:id="rId33"/>
    <p:sldId id="311" r:id="rId34"/>
    <p:sldId id="312" r:id="rId35"/>
    <p:sldId id="313" r:id="rId36"/>
    <p:sldId id="314" r:id="rId37"/>
    <p:sldId id="315" r:id="rId38"/>
    <p:sldId id="316" r:id="rId39"/>
    <p:sldId id="317" r:id="rId40"/>
    <p:sldId id="386" r:id="rId41"/>
    <p:sldId id="387" r:id="rId42"/>
    <p:sldId id="275" r:id="rId43"/>
    <p:sldId id="276" r:id="rId44"/>
    <p:sldId id="277" r:id="rId45"/>
    <p:sldId id="278" r:id="rId46"/>
    <p:sldId id="279" r:id="rId47"/>
    <p:sldId id="280" r:id="rId48"/>
    <p:sldId id="281" r:id="rId49"/>
    <p:sldId id="282" r:id="rId50"/>
    <p:sldId id="388" r:id="rId51"/>
    <p:sldId id="389" r:id="rId52"/>
    <p:sldId id="390" r:id="rId53"/>
    <p:sldId id="335" r:id="rId54"/>
    <p:sldId id="303" r:id="rId5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7D22CAA-ED44-43FE-A7E5-45E583910E55}" type="datetimeFigureOut">
              <a:rPr lang="pt-BR" smtClean="0"/>
              <a:t>28/02/2019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422724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7D22CAA-ED44-43FE-A7E5-45E583910E55}" type="datetimeFigureOut">
              <a:rPr lang="pt-BR" smtClean="0"/>
              <a:t>28/02/2019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233911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7D22CAA-ED44-43FE-A7E5-45E583910E55}" type="datetimeFigureOut">
              <a:rPr lang="pt-BR" smtClean="0"/>
              <a:t>28/02/2019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2726835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274639"/>
            <a:ext cx="10972800" cy="5851526"/>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609600" y="6245225"/>
            <a:ext cx="2844800" cy="476250"/>
          </a:xfrm>
        </p:spPr>
        <p:txBody>
          <a:bodyPr/>
          <a:lstStyle>
            <a:lvl1pPr>
              <a:defRPr/>
            </a:lvl1pPr>
          </a:lstStyle>
          <a:p>
            <a:endParaRPr lang="pt-BR"/>
          </a:p>
        </p:txBody>
      </p:sp>
      <p:sp>
        <p:nvSpPr>
          <p:cNvPr id="4" name="Espaço Reservado para Rodapé 3"/>
          <p:cNvSpPr>
            <a:spLocks noGrp="1"/>
          </p:cNvSpPr>
          <p:nvPr>
            <p:ph type="ftr" sz="quarter" idx="11"/>
          </p:nvPr>
        </p:nvSpPr>
        <p:spPr>
          <a:xfrm>
            <a:off x="4165600" y="6245225"/>
            <a:ext cx="3860800" cy="476250"/>
          </a:xfrm>
        </p:spPr>
        <p:txBody>
          <a:bodyPr/>
          <a:lstStyle>
            <a:lvl1pPr>
              <a:defRPr/>
            </a:lvl1pPr>
          </a:lstStyle>
          <a:p>
            <a:endParaRPr lang="pt-BR"/>
          </a:p>
        </p:txBody>
      </p:sp>
      <p:sp>
        <p:nvSpPr>
          <p:cNvPr id="5" name="Espaço Reservado para Número de Slide 4"/>
          <p:cNvSpPr>
            <a:spLocks noGrp="1"/>
          </p:cNvSpPr>
          <p:nvPr>
            <p:ph type="sldNum" sz="quarter" idx="12"/>
          </p:nvPr>
        </p:nvSpPr>
        <p:spPr>
          <a:xfrm>
            <a:off x="8737600" y="6245225"/>
            <a:ext cx="2844800" cy="476250"/>
          </a:xfrm>
        </p:spPr>
        <p:txBody>
          <a:bodyPr/>
          <a:lstStyle>
            <a:lvl1pPr>
              <a:defRPr/>
            </a:lvl1pPr>
          </a:lstStyle>
          <a:p>
            <a:fld id="{1F0BF610-000D-49D3-A6BC-38CADBB87A08}" type="slidenum">
              <a:rPr lang="pt-BR"/>
              <a:pPr/>
              <a:t>‹nº›</a:t>
            </a:fld>
            <a:endParaRPr lang="pt-BR"/>
          </a:p>
        </p:txBody>
      </p:sp>
    </p:spTree>
    <p:extLst>
      <p:ext uri="{BB962C8B-B14F-4D97-AF65-F5344CB8AC3E}">
        <p14:creationId xmlns:p14="http://schemas.microsoft.com/office/powerpoint/2010/main" val="349804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ítulo e 4 partes de conteúdo">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609600" y="274638"/>
            <a:ext cx="10972800" cy="1143000"/>
          </a:xfrm>
        </p:spPr>
        <p:txBody>
          <a:bodyPr/>
          <a:lstStyle/>
          <a:p>
            <a:r>
              <a:rPr lang="pt-BR" smtClean="0"/>
              <a:t>Clique para editar o estilo do título mestre</a:t>
            </a:r>
            <a:endParaRPr lang="pt-BR"/>
          </a:p>
        </p:txBody>
      </p:sp>
      <p:sp>
        <p:nvSpPr>
          <p:cNvPr id="3" name="Espaço Reservado para Conteúdo 2"/>
          <p:cNvSpPr>
            <a:spLocks noGrp="1"/>
          </p:cNvSpPr>
          <p:nvPr>
            <p:ph sz="quarter" idx="1"/>
          </p:nvPr>
        </p:nvSpPr>
        <p:spPr>
          <a:xfrm>
            <a:off x="609600" y="1600200"/>
            <a:ext cx="53848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6197600" y="1600200"/>
            <a:ext cx="53848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609600" y="3938591"/>
            <a:ext cx="53848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Conteúdo 5"/>
          <p:cNvSpPr>
            <a:spLocks noGrp="1"/>
          </p:cNvSpPr>
          <p:nvPr>
            <p:ph sz="quarter" idx="4"/>
          </p:nvPr>
        </p:nvSpPr>
        <p:spPr>
          <a:xfrm>
            <a:off x="6197600" y="3938591"/>
            <a:ext cx="53848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609600" y="6245225"/>
            <a:ext cx="2844800" cy="476250"/>
          </a:xfrm>
        </p:spPr>
        <p:txBody>
          <a:bodyPr/>
          <a:lstStyle>
            <a:lvl1pPr>
              <a:defRPr/>
            </a:lvl1pPr>
          </a:lstStyle>
          <a:p>
            <a:endParaRPr lang="pt-BR"/>
          </a:p>
        </p:txBody>
      </p:sp>
      <p:sp>
        <p:nvSpPr>
          <p:cNvPr id="8" name="Espaço Reservado para Rodapé 7"/>
          <p:cNvSpPr>
            <a:spLocks noGrp="1"/>
          </p:cNvSpPr>
          <p:nvPr>
            <p:ph type="ftr" sz="quarter" idx="11"/>
          </p:nvPr>
        </p:nvSpPr>
        <p:spPr>
          <a:xfrm>
            <a:off x="4165600" y="6245225"/>
            <a:ext cx="3860800" cy="476250"/>
          </a:xfrm>
        </p:spPr>
        <p:txBody>
          <a:bodyPr/>
          <a:lstStyle>
            <a:lvl1pPr>
              <a:defRPr/>
            </a:lvl1pPr>
          </a:lstStyle>
          <a:p>
            <a:endParaRPr lang="pt-BR"/>
          </a:p>
        </p:txBody>
      </p:sp>
      <p:sp>
        <p:nvSpPr>
          <p:cNvPr id="9" name="Espaço Reservado para Número de Slide 8"/>
          <p:cNvSpPr>
            <a:spLocks noGrp="1"/>
          </p:cNvSpPr>
          <p:nvPr>
            <p:ph type="sldNum" sz="quarter" idx="12"/>
          </p:nvPr>
        </p:nvSpPr>
        <p:spPr>
          <a:xfrm>
            <a:off x="8737600" y="6245225"/>
            <a:ext cx="2844800" cy="476250"/>
          </a:xfrm>
        </p:spPr>
        <p:txBody>
          <a:bodyPr/>
          <a:lstStyle>
            <a:lvl1pPr>
              <a:defRPr/>
            </a:lvl1pPr>
          </a:lstStyle>
          <a:p>
            <a:fld id="{BD96AA13-45B3-46BB-B44F-24F78E6362D0}" type="slidenum">
              <a:rPr lang="pt-BR"/>
              <a:pPr/>
              <a:t>‹nº›</a:t>
            </a:fld>
            <a:endParaRPr lang="pt-BR"/>
          </a:p>
        </p:txBody>
      </p:sp>
    </p:spTree>
    <p:extLst>
      <p:ext uri="{BB962C8B-B14F-4D97-AF65-F5344CB8AC3E}">
        <p14:creationId xmlns:p14="http://schemas.microsoft.com/office/powerpoint/2010/main" val="47774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7D22CAA-ED44-43FE-A7E5-45E583910E55}" type="datetimeFigureOut">
              <a:rPr lang="pt-BR" smtClean="0"/>
              <a:t>28/02/2019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288947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57D22CAA-ED44-43FE-A7E5-45E583910E55}" type="datetimeFigureOut">
              <a:rPr lang="pt-BR" smtClean="0"/>
              <a:t>28/02/2019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118004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7D22CAA-ED44-43FE-A7E5-45E583910E55}" type="datetimeFigureOut">
              <a:rPr lang="pt-BR" smtClean="0"/>
              <a:t>28/02/2019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32625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7D22CAA-ED44-43FE-A7E5-45E583910E55}" type="datetimeFigureOut">
              <a:rPr lang="pt-BR" smtClean="0"/>
              <a:t>28/02/2019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353502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7D22CAA-ED44-43FE-A7E5-45E583910E55}" type="datetimeFigureOut">
              <a:rPr lang="pt-BR" smtClean="0"/>
              <a:t>28/02/2019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378719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7D22CAA-ED44-43FE-A7E5-45E583910E55}" type="datetimeFigureOut">
              <a:rPr lang="pt-BR" smtClean="0"/>
              <a:t>28/02/2019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3340761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57D22CAA-ED44-43FE-A7E5-45E583910E55}" type="datetimeFigureOut">
              <a:rPr lang="pt-BR" smtClean="0"/>
              <a:t>28/02/2019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287270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57D22CAA-ED44-43FE-A7E5-45E583910E55}" type="datetimeFigureOut">
              <a:rPr lang="pt-BR" smtClean="0"/>
              <a:t>28/02/2019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340612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22CAA-ED44-43FE-A7E5-45E583910E55}" type="datetimeFigureOut">
              <a:rPr lang="pt-BR" smtClean="0"/>
              <a:t>28/02/2019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AC94E-DF5F-48F3-88B0-BD4AB8475B60}" type="slidenum">
              <a:rPr lang="pt-BR" smtClean="0"/>
              <a:t>‹nº›</a:t>
            </a:fld>
            <a:endParaRPr lang="pt-BR"/>
          </a:p>
        </p:txBody>
      </p:sp>
    </p:spTree>
    <p:extLst>
      <p:ext uri="{BB962C8B-B14F-4D97-AF65-F5344CB8AC3E}">
        <p14:creationId xmlns:p14="http://schemas.microsoft.com/office/powerpoint/2010/main" val="454894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noticias.uol.com.br/cotidiano/ultimas-noticias/2011/09/15/lider-que-levou-o-google-a-aldeias-indigenas-denuncia-sofrer-ameacas-de-morte.htm" TargetMode="Externa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dirty="0"/>
          </a:p>
        </p:txBody>
      </p:sp>
      <p:sp>
        <p:nvSpPr>
          <p:cNvPr id="3" name="Subtítulo 2"/>
          <p:cNvSpPr>
            <a:spLocks noGrp="1"/>
          </p:cNvSpPr>
          <p:nvPr>
            <p:ph type="subTitle" idx="1"/>
          </p:nvPr>
        </p:nvSpPr>
        <p:spPr>
          <a:xfrm>
            <a:off x="1524000" y="3602037"/>
            <a:ext cx="10526038" cy="3100213"/>
          </a:xfrm>
        </p:spPr>
        <p:txBody>
          <a:bodyPr>
            <a:normAutofit/>
          </a:bodyPr>
          <a:lstStyle/>
          <a:p>
            <a:endParaRPr lang="pt-BR" dirty="0" smtClean="0"/>
          </a:p>
          <a:p>
            <a:endParaRPr lang="pt-BR" dirty="0"/>
          </a:p>
          <a:p>
            <a:pPr algn="r"/>
            <a:r>
              <a:rPr lang="pt-BR" sz="3800" b="1" dirty="0" smtClean="0">
                <a:solidFill>
                  <a:srgbClr val="C00000"/>
                </a:solidFill>
              </a:rPr>
              <a:t>INFORMAÇÃO</a:t>
            </a:r>
            <a:r>
              <a:rPr lang="pt-BR" sz="3800" b="1" dirty="0" smtClean="0">
                <a:solidFill>
                  <a:srgbClr val="C00000"/>
                </a:solidFill>
              </a:rPr>
              <a:t>, CONHECIMENTO E </a:t>
            </a:r>
            <a:r>
              <a:rPr lang="pt-BR" sz="3800" b="1" dirty="0" smtClean="0">
                <a:solidFill>
                  <a:srgbClr val="C00000"/>
                </a:solidFill>
              </a:rPr>
              <a:t>CULTURA</a:t>
            </a:r>
          </a:p>
          <a:p>
            <a:pPr algn="r"/>
            <a:r>
              <a:rPr lang="pt-BR" sz="3800" b="1" dirty="0" smtClean="0">
                <a:solidFill>
                  <a:srgbClr val="C00000"/>
                </a:solidFill>
              </a:rPr>
              <a:t>2019</a:t>
            </a:r>
            <a:endParaRPr lang="pt-BR" sz="3800" b="1" dirty="0">
              <a:solidFill>
                <a:srgbClr val="C00000"/>
              </a:solidFill>
            </a:endParaRPr>
          </a:p>
        </p:txBody>
      </p:sp>
      <p:sp>
        <p:nvSpPr>
          <p:cNvPr id="4" name="Retângulo 3"/>
          <p:cNvSpPr/>
          <p:nvPr/>
        </p:nvSpPr>
        <p:spPr>
          <a:xfrm>
            <a:off x="4121063" y="315397"/>
            <a:ext cx="2640821" cy="923330"/>
          </a:xfrm>
          <a:prstGeom prst="rect">
            <a:avLst/>
          </a:prstGeom>
        </p:spPr>
        <p:txBody>
          <a:bodyPr wrap="square">
            <a:spAutoFit/>
          </a:bodyPr>
          <a:lstStyle/>
          <a:p>
            <a:pPr algn="ctr"/>
            <a:r>
              <a:rPr lang="pt-BR" sz="5400" dirty="0">
                <a:solidFill>
                  <a:srgbClr val="C00000"/>
                </a:solidFill>
              </a:rPr>
              <a:t>Aula 1</a:t>
            </a:r>
          </a:p>
        </p:txBody>
      </p:sp>
    </p:spTree>
    <p:extLst>
      <p:ext uri="{BB962C8B-B14F-4D97-AF65-F5344CB8AC3E}">
        <p14:creationId xmlns:p14="http://schemas.microsoft.com/office/powerpoint/2010/main" val="1488281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lvl="0"/>
            <a:r>
              <a:rPr lang="pt-BR" dirty="0" smtClean="0"/>
              <a:t>Enfoque </a:t>
            </a:r>
            <a:r>
              <a:rPr lang="pt-BR" dirty="0"/>
              <a:t>cultural e humanístico, ou seja, trabalhar a partir dos contextos socioculturais onde a informação e o conhecimento são produzidos, circulam e são apropriados. Compreender o sentido social da </a:t>
            </a:r>
            <a:r>
              <a:rPr lang="pt-BR" dirty="0" smtClean="0"/>
              <a:t>informação e do conhecimento.</a:t>
            </a:r>
          </a:p>
          <a:p>
            <a:pPr marL="0" lvl="0" indent="0">
              <a:buNone/>
            </a:pPr>
            <a:endParaRPr lang="pt-BR" dirty="0"/>
          </a:p>
          <a:p>
            <a:endParaRPr lang="pt-BR" dirty="0"/>
          </a:p>
        </p:txBody>
      </p:sp>
    </p:spTree>
    <p:extLst>
      <p:ext uri="{BB962C8B-B14F-4D97-AF65-F5344CB8AC3E}">
        <p14:creationId xmlns:p14="http://schemas.microsoft.com/office/powerpoint/2010/main" val="433161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77500" lnSpcReduction="20000"/>
          </a:bodyPr>
          <a:lstStyle/>
          <a:p>
            <a:r>
              <a:rPr lang="pt-BR" dirty="0"/>
              <a:t>Necessária reflexão crítica sobre os processos de produção, circulação e apropriação da informação e do conhecimento frente às transformações do mundo contemporâneo</a:t>
            </a:r>
          </a:p>
          <a:p>
            <a:pPr lvl="0"/>
            <a:r>
              <a:rPr lang="pt-BR" dirty="0" smtClean="0"/>
              <a:t>O </a:t>
            </a:r>
            <a:r>
              <a:rPr lang="pt-BR" dirty="0"/>
              <a:t>conhecimento é socialmente situado. Relação conhecimento sociedade</a:t>
            </a:r>
            <a:r>
              <a:rPr lang="pt-BR" dirty="0" smtClean="0"/>
              <a:t>. (BURKE)</a:t>
            </a:r>
            <a:endParaRPr lang="pt-BR" dirty="0"/>
          </a:p>
          <a:p>
            <a:pPr lvl="0"/>
            <a:r>
              <a:rPr lang="pt-BR" dirty="0"/>
              <a:t>Conhecimento de quem, para quem? Quem o define?</a:t>
            </a:r>
          </a:p>
          <a:p>
            <a:pPr lvl="0"/>
            <a:r>
              <a:rPr lang="pt-BR" dirty="0" smtClean="0"/>
              <a:t>Entender </a:t>
            </a:r>
            <a:r>
              <a:rPr lang="pt-BR" dirty="0"/>
              <a:t>o “sistema de conhecimento” em que vivemos, entendendo de onde vem. Aquilo que os indivíduos acreditam ser conhecimento (ou verdade), é influenciado, não determinado, por seu meio social (sistemas alheios parecem contraditórios, frágeis, irreais, místicos). [“o que eu não conheço não é conhecimento”].</a:t>
            </a:r>
          </a:p>
          <a:p>
            <a:pPr lvl="0"/>
            <a:r>
              <a:rPr lang="pt-BR" dirty="0" smtClean="0">
                <a:solidFill>
                  <a:srgbClr val="C00000"/>
                </a:solidFill>
              </a:rPr>
              <a:t>Lévi-Strauss</a:t>
            </a:r>
            <a:r>
              <a:rPr lang="pt-BR" dirty="0" smtClean="0"/>
              <a:t>: </a:t>
            </a:r>
            <a:r>
              <a:rPr lang="pt-BR" dirty="0"/>
              <a:t>Cru X </a:t>
            </a:r>
            <a:r>
              <a:rPr lang="pt-BR" dirty="0" smtClean="0"/>
              <a:t>Cozido.</a:t>
            </a:r>
            <a:endParaRPr lang="pt-BR" dirty="0"/>
          </a:p>
          <a:p>
            <a:pPr lvl="0"/>
            <a:r>
              <a:rPr lang="pt-BR" dirty="0"/>
              <a:t>O que é conhecimento? Distinto de informação (o que é relativamente “cru”, específico e prático). Conhecimento (cozido, processado ou sistematizado pelo pensamento).</a:t>
            </a:r>
          </a:p>
          <a:p>
            <a:pPr marL="0" indent="0">
              <a:buNone/>
            </a:pPr>
            <a:endParaRPr lang="pt-BR" dirty="0"/>
          </a:p>
        </p:txBody>
      </p:sp>
    </p:spTree>
    <p:extLst>
      <p:ext uri="{BB962C8B-B14F-4D97-AF65-F5344CB8AC3E}">
        <p14:creationId xmlns:p14="http://schemas.microsoft.com/office/powerpoint/2010/main" val="2229542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3600" dirty="0" smtClean="0"/>
              <a:t/>
            </a:r>
            <a:br>
              <a:rPr lang="pt-BR" sz="3600" dirty="0" smtClean="0"/>
            </a:br>
            <a:r>
              <a:rPr lang="pt-BR" sz="3600" dirty="0" smtClean="0"/>
              <a:t>Geopolítica </a:t>
            </a:r>
            <a:r>
              <a:rPr lang="pt-BR" sz="3600" dirty="0"/>
              <a:t>do conhecimento e da informação: semiperiferia e </a:t>
            </a:r>
            <a:r>
              <a:rPr lang="pt-BR" sz="3600" dirty="0" smtClean="0"/>
              <a:t>estratégias </a:t>
            </a:r>
            <a:r>
              <a:rPr lang="pt-BR" sz="3600" dirty="0"/>
              <a:t>de desenvolvimento </a:t>
            </a:r>
            <a:br>
              <a:rPr lang="pt-BR" sz="3600" dirty="0"/>
            </a:br>
            <a:r>
              <a:rPr lang="pt-BR" sz="3600" dirty="0"/>
              <a:t> </a:t>
            </a:r>
            <a:r>
              <a:rPr lang="pt-BR" sz="3600" dirty="0" smtClean="0">
                <a:solidFill>
                  <a:srgbClr val="C00000"/>
                </a:solidFill>
              </a:rPr>
              <a:t>Maíra Baumgarten</a:t>
            </a:r>
            <a:r>
              <a:rPr lang="pt-BR" sz="3600" dirty="0"/>
              <a:t/>
            </a:r>
            <a:br>
              <a:rPr lang="pt-BR" sz="3600" dirty="0"/>
            </a:br>
            <a:r>
              <a:rPr lang="pt-BR" dirty="0"/>
              <a:t> </a:t>
            </a:r>
          </a:p>
        </p:txBody>
      </p:sp>
      <p:sp>
        <p:nvSpPr>
          <p:cNvPr id="3" name="Espaço Reservado para Conteúdo 2"/>
          <p:cNvSpPr>
            <a:spLocks noGrp="1"/>
          </p:cNvSpPr>
          <p:nvPr>
            <p:ph idx="1"/>
          </p:nvPr>
        </p:nvSpPr>
        <p:spPr/>
        <p:txBody>
          <a:bodyPr>
            <a:normAutofit fontScale="92500" lnSpcReduction="10000"/>
          </a:bodyPr>
          <a:lstStyle/>
          <a:p>
            <a:pPr marL="0" indent="0">
              <a:buNone/>
            </a:pPr>
            <a:r>
              <a:rPr lang="pt-BR" dirty="0" smtClean="0"/>
              <a:t>“A </a:t>
            </a:r>
            <a:r>
              <a:rPr lang="pt-BR" dirty="0"/>
              <a:t>análise da relação entre desenvolvimento econômico capitalista, conhecimento e </a:t>
            </a:r>
            <a:r>
              <a:rPr lang="pt-BR" dirty="0" smtClean="0"/>
              <a:t>sustentabilidade </a:t>
            </a:r>
            <a:r>
              <a:rPr lang="pt-BR" dirty="0"/>
              <a:t>social e natural, no terço final do século XX, indica enormes contradições, </a:t>
            </a:r>
            <a:r>
              <a:rPr lang="pt-BR" dirty="0" smtClean="0"/>
              <a:t>tanto </a:t>
            </a:r>
            <a:r>
              <a:rPr lang="pt-BR" dirty="0"/>
              <a:t>em termos de diferenças entre o discurso e a prática do Estado, quanto relativamente à </a:t>
            </a:r>
            <a:r>
              <a:rPr lang="pt-BR" dirty="0" smtClean="0"/>
              <a:t>própria </a:t>
            </a:r>
            <a:r>
              <a:rPr lang="pt-BR" dirty="0"/>
              <a:t>ação dos vários atores sociais </a:t>
            </a:r>
            <a:r>
              <a:rPr lang="pt-BR" dirty="0" smtClean="0"/>
              <a:t>envolvidos.</a:t>
            </a:r>
          </a:p>
          <a:p>
            <a:pPr marL="0" indent="0">
              <a:buNone/>
            </a:pPr>
            <a:r>
              <a:rPr lang="pt-BR" dirty="0" smtClean="0"/>
              <a:t>Não </a:t>
            </a:r>
            <a:r>
              <a:rPr lang="pt-BR" dirty="0"/>
              <a:t>obstante, ao lado das realidades/potencialidades sombrias do conhecimento atual há, </a:t>
            </a:r>
            <a:r>
              <a:rPr lang="pt-BR" dirty="0" smtClean="0"/>
              <a:t>também</a:t>
            </a:r>
            <a:r>
              <a:rPr lang="pt-BR" dirty="0"/>
              <a:t>, extraordinários avanços no sentido da solução de carências humanas em </a:t>
            </a:r>
            <a:r>
              <a:rPr lang="pt-BR" dirty="0" smtClean="0"/>
              <a:t>áreas vitais </a:t>
            </a:r>
            <a:r>
              <a:rPr lang="pt-BR" dirty="0"/>
              <a:t>como a produção de alimentos, a medicina, a comunicação. Poderosos instrumentos </a:t>
            </a:r>
            <a:r>
              <a:rPr lang="pt-BR" dirty="0" smtClean="0"/>
              <a:t>de </a:t>
            </a:r>
            <a:r>
              <a:rPr lang="pt-BR" dirty="0"/>
              <a:t>elevação da qualidade de vida são criados, mas o acesso a esses bens é restrito. O caráter </a:t>
            </a:r>
            <a:r>
              <a:rPr lang="pt-BR" dirty="0" smtClean="0"/>
              <a:t>ambivalente </a:t>
            </a:r>
            <a:r>
              <a:rPr lang="pt-BR" dirty="0"/>
              <a:t>do conhecimento técnico-científico remete à sua articulação aos </a:t>
            </a:r>
            <a:r>
              <a:rPr lang="pt-BR" dirty="0" smtClean="0"/>
              <a:t>interesses presentes </a:t>
            </a:r>
            <a:r>
              <a:rPr lang="pt-BR" dirty="0"/>
              <a:t>na </a:t>
            </a:r>
            <a:r>
              <a:rPr lang="pt-BR" dirty="0" smtClean="0"/>
              <a:t>sociedade”. </a:t>
            </a:r>
            <a:endParaRPr lang="pt-BR" dirty="0"/>
          </a:p>
        </p:txBody>
      </p:sp>
    </p:spTree>
    <p:extLst>
      <p:ext uri="{BB962C8B-B14F-4D97-AF65-F5344CB8AC3E}">
        <p14:creationId xmlns:p14="http://schemas.microsoft.com/office/powerpoint/2010/main" val="1674161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pPr lvl="0"/>
            <a:r>
              <a:rPr lang="pt-BR" dirty="0" err="1" smtClean="0">
                <a:solidFill>
                  <a:srgbClr val="C00000"/>
                </a:solidFill>
              </a:rPr>
              <a:t>BSSantos</a:t>
            </a:r>
            <a:r>
              <a:rPr lang="pt-BR" dirty="0"/>
              <a:t>: A desqualificação dos saberes não-ocidentais consistiu, entre outros dispositivos conceituais, na sua designação como tradicionais e, portanto, como resíduos de um passado sem futuro. Este último caberia exclusivamente à modernidade ocidental. </a:t>
            </a:r>
          </a:p>
          <a:p>
            <a:pPr lvl="0"/>
            <a:r>
              <a:rPr lang="pt-BR" dirty="0">
                <a:solidFill>
                  <a:srgbClr val="C00000"/>
                </a:solidFill>
              </a:rPr>
              <a:t>DESQUALIFICAÇÃO dos sujeitos, de seus saberes e de suas culturas </a:t>
            </a:r>
            <a:r>
              <a:rPr lang="pt-BR" dirty="0"/>
              <a:t>– ciência serviu como instrumento de dominação, discriminação e racismo.</a:t>
            </a:r>
          </a:p>
          <a:p>
            <a:pPr lvl="0"/>
            <a:r>
              <a:rPr lang="pt-BR" dirty="0" err="1">
                <a:solidFill>
                  <a:srgbClr val="C00000"/>
                </a:solidFill>
              </a:rPr>
              <a:t>Nilma</a:t>
            </a:r>
            <a:r>
              <a:rPr lang="pt-BR" dirty="0">
                <a:solidFill>
                  <a:srgbClr val="C00000"/>
                </a:solidFill>
              </a:rPr>
              <a:t> Gomes</a:t>
            </a:r>
            <a:r>
              <a:rPr lang="pt-BR" dirty="0"/>
              <a:t>:</a:t>
            </a:r>
            <a:r>
              <a:rPr lang="pt-BR" b="1" dirty="0"/>
              <a:t> </a:t>
            </a:r>
            <a:r>
              <a:rPr lang="pt-BR" dirty="0"/>
              <a:t>Uma sociedade e uma universidade que se pretendem democráticas são reconhecidas não somente pela contribuição teórica para o campo da produção do conhecimento e para o avanço tecnológico que conseguem provocar na sociedade. Esse reconhecimento passa, necessariamente, pela sua capacidade de se colocar diante dos problemas e demandas sociais do seu tempo e gerar conhecimentos e ações que impulsionam a sociedade e a própria ciência a se democratizarem cada vez mais e se redefinirem por dentro e por fora. </a:t>
            </a:r>
          </a:p>
          <a:p>
            <a:pPr algn="just">
              <a:lnSpc>
                <a:spcPct val="150000"/>
              </a:lnSpc>
              <a:spcAft>
                <a:spcPts val="800"/>
              </a:spcAft>
            </a:pPr>
            <a:endParaRPr lang="pt-BR" dirty="0" smtClean="0">
              <a:latin typeface="Calibri" panose="020F0502020204030204" pitchFamily="34" charset="0"/>
              <a:ea typeface="Calibri" panose="020F0502020204030204" pitchFamily="34" charset="0"/>
              <a:cs typeface="Times New Roman" panose="02020603050405020304" pitchFamily="18" charset="0"/>
            </a:endParaRPr>
          </a:p>
          <a:p>
            <a:endParaRPr lang="pt-BR" dirty="0"/>
          </a:p>
          <a:p>
            <a:endParaRPr lang="pt-BR" dirty="0"/>
          </a:p>
        </p:txBody>
      </p:sp>
    </p:spTree>
    <p:extLst>
      <p:ext uri="{BB962C8B-B14F-4D97-AF65-F5344CB8AC3E}">
        <p14:creationId xmlns:p14="http://schemas.microsoft.com/office/powerpoint/2010/main" val="2153118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solidFill>
                  <a:srgbClr val="C00000"/>
                </a:solidFill>
              </a:rPr>
              <a:t>Néstor</a:t>
            </a:r>
            <a:r>
              <a:rPr lang="pt-BR" dirty="0" smtClean="0">
                <a:solidFill>
                  <a:srgbClr val="C00000"/>
                </a:solidFill>
              </a:rPr>
              <a:t> García </a:t>
            </a:r>
            <a:r>
              <a:rPr lang="pt-BR" dirty="0" err="1" smtClean="0">
                <a:solidFill>
                  <a:srgbClr val="C00000"/>
                </a:solidFill>
              </a:rPr>
              <a:t>Canclini</a:t>
            </a:r>
            <a:r>
              <a:rPr lang="pt-BR" dirty="0" smtClean="0">
                <a:solidFill>
                  <a:srgbClr val="C00000"/>
                </a:solidFill>
              </a:rPr>
              <a:t/>
            </a:r>
            <a:br>
              <a:rPr lang="pt-BR" dirty="0" smtClean="0">
                <a:solidFill>
                  <a:srgbClr val="C00000"/>
                </a:solidFill>
              </a:rPr>
            </a:br>
            <a:r>
              <a:rPr lang="pt-BR" sz="3200" dirty="0" smtClean="0"/>
              <a:t>Diferentes, desiguais e desconectados</a:t>
            </a:r>
            <a:endParaRPr lang="pt-BR" dirty="0">
              <a:solidFill>
                <a:srgbClr val="C00000"/>
              </a:solidFill>
            </a:endParaRPr>
          </a:p>
        </p:txBody>
      </p:sp>
      <p:sp>
        <p:nvSpPr>
          <p:cNvPr id="3" name="Espaço Reservado para Conteúdo 2"/>
          <p:cNvSpPr>
            <a:spLocks noGrp="1"/>
          </p:cNvSpPr>
          <p:nvPr>
            <p:ph idx="1"/>
          </p:nvPr>
        </p:nvSpPr>
        <p:spPr/>
        <p:txBody>
          <a:bodyPr>
            <a:normAutofit/>
          </a:bodyPr>
          <a:lstStyle/>
          <a:p>
            <a:pPr marL="0" indent="0">
              <a:buNone/>
            </a:pPr>
            <a:r>
              <a:rPr lang="pt-BR" dirty="0" smtClean="0"/>
              <a:t>“</a:t>
            </a:r>
            <a:r>
              <a:rPr lang="pt-BR" dirty="0"/>
              <a:t>Diversidade aparece no núcleo da sociedade do conhecimento – </a:t>
            </a:r>
            <a:r>
              <a:rPr lang="pt-BR" dirty="0" smtClean="0"/>
              <a:t>é o </a:t>
            </a:r>
            <a:r>
              <a:rPr lang="pt-BR" dirty="0"/>
              <a:t>componente que a distingue da sociedade da informação e é o ponto onde se articulam a problemática da diferença e a problemática da conexão. Podemos nos conectar com os outros unicamente para obter informação, como o faríamos com uma máquina provedora de dados. Conhecer os outros, ao contrário, é tratar com sua diferença”.</a:t>
            </a:r>
          </a:p>
          <a:p>
            <a:endParaRPr lang="pt-BR" dirty="0"/>
          </a:p>
        </p:txBody>
      </p:sp>
    </p:spTree>
    <p:extLst>
      <p:ext uri="{BB962C8B-B14F-4D97-AF65-F5344CB8AC3E}">
        <p14:creationId xmlns:p14="http://schemas.microsoft.com/office/powerpoint/2010/main" val="3620246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Conhecimento para quê? Para quem? Como adensar a qualidade da democracia a partir desses </a:t>
            </a:r>
            <a:r>
              <a:rPr lang="pt-BR" dirty="0" smtClean="0"/>
              <a:t>pilares: informação, conhecimento e cultura? </a:t>
            </a:r>
            <a:endParaRPr lang="pt-BR" dirty="0"/>
          </a:p>
          <a:p>
            <a:endParaRPr lang="pt-BR" dirty="0"/>
          </a:p>
        </p:txBody>
      </p:sp>
    </p:spTree>
    <p:extLst>
      <p:ext uri="{BB962C8B-B14F-4D97-AF65-F5344CB8AC3E}">
        <p14:creationId xmlns:p14="http://schemas.microsoft.com/office/powerpoint/2010/main" val="3914726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4000" dirty="0" smtClean="0">
                <a:solidFill>
                  <a:srgbClr val="FF0000"/>
                </a:solidFill>
              </a:rPr>
              <a:t/>
            </a:r>
            <a:br>
              <a:rPr lang="pt-BR" sz="4000" dirty="0" smtClean="0">
                <a:solidFill>
                  <a:srgbClr val="FF0000"/>
                </a:solidFill>
              </a:rPr>
            </a:br>
            <a:r>
              <a:rPr lang="pt-BR" dirty="0" smtClean="0">
                <a:solidFill>
                  <a:srgbClr val="C00000"/>
                </a:solidFill>
              </a:rPr>
              <a:t>Boaventura de Sousa Santos</a:t>
            </a:r>
            <a:endParaRPr lang="pt-BR" dirty="0">
              <a:solidFill>
                <a:srgbClr val="C00000"/>
              </a:solidFill>
            </a:endParaRPr>
          </a:p>
        </p:txBody>
      </p:sp>
      <p:sp>
        <p:nvSpPr>
          <p:cNvPr id="3" name="Espaço Reservado para Conteúdo 2"/>
          <p:cNvSpPr>
            <a:spLocks noGrp="1"/>
          </p:cNvSpPr>
          <p:nvPr>
            <p:ph idx="1"/>
          </p:nvPr>
        </p:nvSpPr>
        <p:spPr/>
        <p:txBody>
          <a:bodyPr>
            <a:normAutofit/>
          </a:bodyPr>
          <a:lstStyle/>
          <a:p>
            <a:pPr marL="0" indent="0" algn="ctr">
              <a:buNone/>
            </a:pPr>
            <a:endParaRPr lang="pt-BR" sz="3200" b="1" dirty="0" smtClean="0"/>
          </a:p>
          <a:p>
            <a:pPr marL="0" indent="0" algn="ctr">
              <a:buNone/>
            </a:pPr>
            <a:endParaRPr lang="pt-BR" sz="3200" b="1" dirty="0" smtClean="0"/>
          </a:p>
          <a:p>
            <a:pPr marL="0" indent="0" algn="ctr">
              <a:buNone/>
            </a:pPr>
            <a:r>
              <a:rPr lang="pt-BR" sz="3200" b="1" dirty="0" smtClean="0"/>
              <a:t>Para onde vai a democracia</a:t>
            </a:r>
            <a:r>
              <a:rPr lang="pt-BR" sz="6000" b="1" dirty="0" smtClean="0">
                <a:solidFill>
                  <a:srgbClr val="C00000"/>
                </a:solidFill>
              </a:rPr>
              <a:t>?</a:t>
            </a:r>
          </a:p>
          <a:p>
            <a:pPr marL="0" indent="0">
              <a:buNone/>
            </a:pPr>
            <a:endParaRPr lang="pt-BR" dirty="0" smtClean="0"/>
          </a:p>
        </p:txBody>
      </p:sp>
    </p:spTree>
    <p:extLst>
      <p:ext uri="{BB962C8B-B14F-4D97-AF65-F5344CB8AC3E}">
        <p14:creationId xmlns:p14="http://schemas.microsoft.com/office/powerpoint/2010/main" val="3379646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 difícil democracia </a:t>
            </a:r>
            <a:r>
              <a:rPr lang="pt-BR" b="1" dirty="0" smtClean="0">
                <a:solidFill>
                  <a:srgbClr val="FF0000"/>
                </a:solidFill>
              </a:rPr>
              <a:t/>
            </a:r>
            <a:br>
              <a:rPr lang="pt-BR" b="1" dirty="0" smtClean="0">
                <a:solidFill>
                  <a:srgbClr val="FF0000"/>
                </a:solidFill>
              </a:rPr>
            </a:br>
            <a:r>
              <a:rPr lang="pt-BR" dirty="0" smtClean="0">
                <a:solidFill>
                  <a:srgbClr val="C00000"/>
                </a:solidFill>
              </a:rPr>
              <a:t>Boaventura de Sousa Santos</a:t>
            </a:r>
            <a:endParaRPr lang="pt-BR" dirty="0">
              <a:solidFill>
                <a:srgbClr val="C00000"/>
              </a:solidFill>
            </a:endParaRPr>
          </a:p>
        </p:txBody>
      </p:sp>
      <p:sp>
        <p:nvSpPr>
          <p:cNvPr id="3" name="Espaço Reservado para Conteúdo 2"/>
          <p:cNvSpPr>
            <a:spLocks noGrp="1"/>
          </p:cNvSpPr>
          <p:nvPr>
            <p:ph idx="1"/>
          </p:nvPr>
        </p:nvSpPr>
        <p:spPr/>
        <p:txBody>
          <a:bodyPr>
            <a:normAutofit/>
          </a:bodyPr>
          <a:lstStyle/>
          <a:p>
            <a:pPr marL="0" indent="0">
              <a:buNone/>
            </a:pPr>
            <a:endParaRPr lang="pt-BR" dirty="0" smtClean="0"/>
          </a:p>
          <a:p>
            <a:pPr marL="0" indent="0">
              <a:buNone/>
            </a:pPr>
            <a:r>
              <a:rPr lang="pt-BR" dirty="0" smtClean="0"/>
              <a:t>“A segunda década do milênio está dominada, talvez como nunca, pelo monopólio de uma concepção de democracia de tão baixa intensidade que facilmente se confunde com a </a:t>
            </a:r>
            <a:r>
              <a:rPr lang="pt-BR" dirty="0" err="1" smtClean="0"/>
              <a:t>antidemocracia</a:t>
            </a:r>
            <a:r>
              <a:rPr lang="pt-BR" dirty="0" smtClean="0"/>
              <a:t>. Com cada vez mais infeliz convicção, </a:t>
            </a:r>
            <a:r>
              <a:rPr lang="pt-BR" dirty="0" smtClean="0">
                <a:solidFill>
                  <a:srgbClr val="C00000"/>
                </a:solidFill>
              </a:rPr>
              <a:t>vivemos em sociedades politicamente democráticas e socialmente fascistas.”</a:t>
            </a:r>
            <a:endParaRPr lang="pt-BR" dirty="0">
              <a:solidFill>
                <a:srgbClr val="C00000"/>
              </a:solidFill>
            </a:endParaRPr>
          </a:p>
        </p:txBody>
      </p:sp>
    </p:spTree>
    <p:extLst>
      <p:ext uri="{BB962C8B-B14F-4D97-AF65-F5344CB8AC3E}">
        <p14:creationId xmlns:p14="http://schemas.microsoft.com/office/powerpoint/2010/main" val="1621387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
            </a:r>
            <a:br>
              <a:rPr lang="pt-BR" dirty="0" smtClean="0"/>
            </a:br>
            <a:r>
              <a:rPr lang="pt-BR" dirty="0" smtClean="0"/>
              <a:t/>
            </a:r>
            <a:br>
              <a:rPr lang="pt-BR" dirty="0" smtClean="0"/>
            </a:br>
            <a:r>
              <a:rPr lang="pt-BR" sz="4900" b="1" dirty="0" smtClean="0"/>
              <a:t>O ódio à democracia </a:t>
            </a:r>
            <a:r>
              <a:rPr lang="pt-BR" sz="4000" dirty="0" smtClean="0"/>
              <a:t>(2005)</a:t>
            </a:r>
            <a:r>
              <a:rPr lang="pt-BR" dirty="0"/>
              <a:t/>
            </a:r>
            <a:br>
              <a:rPr lang="pt-BR" dirty="0"/>
            </a:br>
            <a:r>
              <a:rPr lang="pt-BR" sz="4900" dirty="0" smtClean="0">
                <a:solidFill>
                  <a:srgbClr val="C00000"/>
                </a:solidFill>
              </a:rPr>
              <a:t>Jacques </a:t>
            </a:r>
            <a:r>
              <a:rPr lang="pt-BR" sz="4900" dirty="0" err="1">
                <a:solidFill>
                  <a:srgbClr val="C00000"/>
                </a:solidFill>
              </a:rPr>
              <a:t>Rancière</a:t>
            </a:r>
            <a:r>
              <a:rPr lang="pt-BR" sz="4900" dirty="0">
                <a:solidFill>
                  <a:srgbClr val="C00000"/>
                </a:solidFill>
              </a:rPr>
              <a:t> </a:t>
            </a:r>
            <a:r>
              <a:rPr lang="pt-BR" dirty="0" smtClean="0"/>
              <a:t/>
            </a:r>
            <a:br>
              <a:rPr lang="pt-BR" dirty="0" smtClean="0"/>
            </a:br>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pPr marL="0" indent="0" algn="just">
              <a:buNone/>
            </a:pPr>
            <a:endParaRPr lang="pt-BR" dirty="0"/>
          </a:p>
          <a:p>
            <a:pPr marL="0" indent="0" algn="just">
              <a:buNone/>
            </a:pPr>
            <a:r>
              <a:rPr lang="pt-BR" dirty="0" smtClean="0"/>
              <a:t>“A intensidade </a:t>
            </a:r>
            <a:r>
              <a:rPr lang="pt-BR" dirty="0"/>
              <a:t>da vida democrática, </a:t>
            </a:r>
            <a:r>
              <a:rPr lang="pt-BR" dirty="0" smtClean="0"/>
              <a:t>advém da </a:t>
            </a:r>
            <a:r>
              <a:rPr lang="pt-BR" dirty="0"/>
              <a:t>constante e conflituosa expansão que opera em seu interior, </a:t>
            </a:r>
            <a:r>
              <a:rPr lang="pt-BR" dirty="0" smtClean="0"/>
              <a:t>cujo cerne é o</a:t>
            </a:r>
            <a:r>
              <a:rPr lang="pt-BR" dirty="0" smtClean="0">
                <a:solidFill>
                  <a:srgbClr val="C00000"/>
                </a:solidFill>
              </a:rPr>
              <a:t> poder de qualquer um </a:t>
            </a:r>
            <a:r>
              <a:rPr lang="pt-BR" dirty="0">
                <a:solidFill>
                  <a:srgbClr val="C00000"/>
                </a:solidFill>
              </a:rPr>
              <a:t>para governar, </a:t>
            </a:r>
            <a:r>
              <a:rPr lang="pt-BR" dirty="0"/>
              <a:t>para adentrar as esferas antes reservadas a </a:t>
            </a:r>
            <a:r>
              <a:rPr lang="pt-BR" dirty="0" smtClean="0"/>
              <a:t>poucos.”</a:t>
            </a:r>
          </a:p>
          <a:p>
            <a:pPr marL="0" indent="0">
              <a:buNone/>
            </a:pPr>
            <a:r>
              <a:rPr lang="pt-BR" dirty="0" smtClean="0">
                <a:solidFill>
                  <a:srgbClr val="FF0000"/>
                </a:solidFill>
              </a:rPr>
              <a:t>_________________________________________________________</a:t>
            </a:r>
          </a:p>
          <a:p>
            <a:pPr marL="0" indent="0" algn="just">
              <a:buNone/>
            </a:pPr>
            <a:r>
              <a:rPr lang="pt-BR" sz="2200" dirty="0" smtClean="0"/>
              <a:t>“A verdadeira democracia é precisamente essa luta de democracias, a democracia contestando a si mesma, se expondo ao seu próprio limite.”</a:t>
            </a:r>
            <a:endParaRPr lang="pt-BR" sz="2200" dirty="0"/>
          </a:p>
        </p:txBody>
      </p:sp>
    </p:spTree>
    <p:extLst>
      <p:ext uri="{BB962C8B-B14F-4D97-AF65-F5344CB8AC3E}">
        <p14:creationId xmlns:p14="http://schemas.microsoft.com/office/powerpoint/2010/main" val="989670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pt-BR" dirty="0" err="1" smtClean="0">
                <a:solidFill>
                  <a:srgbClr val="C00000"/>
                </a:solidFill>
              </a:rPr>
              <a:t>Jesús</a:t>
            </a:r>
            <a:r>
              <a:rPr lang="pt-BR" dirty="0" smtClean="0">
                <a:solidFill>
                  <a:srgbClr val="C00000"/>
                </a:solidFill>
              </a:rPr>
              <a:t> Martín-</a:t>
            </a:r>
            <a:r>
              <a:rPr lang="pt-BR" dirty="0" err="1" smtClean="0">
                <a:solidFill>
                  <a:srgbClr val="C00000"/>
                </a:solidFill>
              </a:rPr>
              <a:t>Barbero</a:t>
            </a:r>
            <a:endParaRPr lang="pt-BR" dirty="0">
              <a:solidFill>
                <a:srgbClr val="C00000"/>
              </a:solidFill>
            </a:endParaRPr>
          </a:p>
        </p:txBody>
      </p:sp>
      <p:sp>
        <p:nvSpPr>
          <p:cNvPr id="5" name="Espaço Reservado para Conteúdo 4"/>
          <p:cNvSpPr>
            <a:spLocks noGrp="1"/>
          </p:cNvSpPr>
          <p:nvPr>
            <p:ph idx="1"/>
          </p:nvPr>
        </p:nvSpPr>
        <p:spPr/>
        <p:txBody>
          <a:bodyPr>
            <a:normAutofit fontScale="92500" lnSpcReduction="20000"/>
          </a:bodyPr>
          <a:lstStyle/>
          <a:p>
            <a:pPr algn="ctr">
              <a:buNone/>
            </a:pPr>
            <a:r>
              <a:rPr lang="pt-BR" dirty="0" smtClean="0"/>
              <a:t>Sociedade em mutação</a:t>
            </a:r>
          </a:p>
          <a:p>
            <a:pPr algn="ctr">
              <a:buNone/>
            </a:pPr>
            <a:r>
              <a:rPr lang="pt-BR" dirty="0" smtClean="0">
                <a:solidFill>
                  <a:srgbClr val="FF0000"/>
                </a:solidFill>
              </a:rPr>
              <a:t>↓</a:t>
            </a:r>
          </a:p>
          <a:p>
            <a:pPr algn="ctr">
              <a:buNone/>
            </a:pPr>
            <a:r>
              <a:rPr lang="pt-BR" dirty="0" smtClean="0"/>
              <a:t>Sociedade de falas estendidas</a:t>
            </a:r>
          </a:p>
          <a:p>
            <a:pPr algn="ctr">
              <a:buNone/>
            </a:pPr>
            <a:r>
              <a:rPr lang="pt-BR" dirty="0" smtClean="0">
                <a:solidFill>
                  <a:srgbClr val="FF0000"/>
                </a:solidFill>
              </a:rPr>
              <a:t>↓</a:t>
            </a:r>
          </a:p>
          <a:p>
            <a:pPr algn="ctr">
              <a:buNone/>
            </a:pPr>
            <a:r>
              <a:rPr lang="pt-BR" dirty="0" smtClean="0"/>
              <a:t>Ruídos = entrechoque das falas do mundo</a:t>
            </a:r>
          </a:p>
          <a:p>
            <a:pPr algn="ctr">
              <a:buNone/>
            </a:pPr>
            <a:r>
              <a:rPr lang="pt-BR" dirty="0" smtClean="0">
                <a:solidFill>
                  <a:srgbClr val="FF0000"/>
                </a:solidFill>
                <a:latin typeface="Times New Roman" panose="02020603050405020304" pitchFamily="18" charset="0"/>
                <a:cs typeface="Times New Roman" panose="02020603050405020304" pitchFamily="18" charset="0"/>
              </a:rPr>
              <a:t>ꜜ</a:t>
            </a:r>
            <a:endParaRPr lang="pt-BR" dirty="0">
              <a:solidFill>
                <a:srgbClr val="FF0000"/>
              </a:solidFill>
            </a:endParaRPr>
          </a:p>
          <a:p>
            <a:pPr algn="ctr">
              <a:buNone/>
            </a:pPr>
            <a:r>
              <a:rPr lang="pt-BR" dirty="0" smtClean="0"/>
              <a:t>Novo ecossistema </a:t>
            </a:r>
            <a:r>
              <a:rPr lang="pt-BR" dirty="0" smtClean="0"/>
              <a:t>comunicativo</a:t>
            </a:r>
          </a:p>
          <a:p>
            <a:pPr algn="ctr">
              <a:buNone/>
            </a:pPr>
            <a:endParaRPr lang="pt-BR" dirty="0"/>
          </a:p>
          <a:p>
            <a:pPr algn="ctr">
              <a:buNone/>
            </a:pPr>
            <a:endParaRPr lang="pt-BR" sz="1400" dirty="0" smtClean="0"/>
          </a:p>
          <a:p>
            <a:pPr algn="ctr">
              <a:buNone/>
            </a:pPr>
            <a:endParaRPr lang="pt-BR" sz="1400" dirty="0"/>
          </a:p>
          <a:p>
            <a:pPr algn="ctr">
              <a:buNone/>
            </a:pPr>
            <a:r>
              <a:rPr lang="pt-BR" sz="1400" dirty="0" smtClean="0"/>
              <a:t>“</a:t>
            </a:r>
            <a:r>
              <a:rPr lang="pt-BR" sz="1400" dirty="0" err="1" smtClean="0"/>
              <a:t>Pasamos</a:t>
            </a:r>
            <a:r>
              <a:rPr lang="pt-BR" sz="1400" dirty="0" smtClean="0"/>
              <a:t> de una </a:t>
            </a:r>
            <a:r>
              <a:rPr lang="pt-BR" sz="1400" dirty="0" err="1" smtClean="0"/>
              <a:t>sociedad</a:t>
            </a:r>
            <a:r>
              <a:rPr lang="pt-BR" sz="1400" dirty="0" smtClean="0"/>
              <a:t> </a:t>
            </a:r>
            <a:r>
              <a:rPr lang="pt-BR" sz="1400" dirty="0" err="1" smtClean="0"/>
              <a:t>en</a:t>
            </a:r>
            <a:r>
              <a:rPr lang="pt-BR" sz="1400" dirty="0" smtClean="0"/>
              <a:t> </a:t>
            </a:r>
            <a:r>
              <a:rPr lang="pt-BR" sz="1400" dirty="0" err="1" smtClean="0"/>
              <a:t>la</a:t>
            </a:r>
            <a:r>
              <a:rPr lang="pt-BR" sz="1400" dirty="0" smtClean="0"/>
              <a:t> que </a:t>
            </a:r>
            <a:r>
              <a:rPr lang="pt-BR" sz="1400" dirty="0" err="1" smtClean="0"/>
              <a:t>hablaban</a:t>
            </a:r>
            <a:r>
              <a:rPr lang="pt-BR" sz="1400" dirty="0" smtClean="0"/>
              <a:t> </a:t>
            </a:r>
            <a:r>
              <a:rPr lang="pt-BR" sz="1400" dirty="0" err="1" smtClean="0"/>
              <a:t>muy</a:t>
            </a:r>
            <a:r>
              <a:rPr lang="pt-BR" sz="1400" dirty="0" smtClean="0"/>
              <a:t> </a:t>
            </a:r>
            <a:r>
              <a:rPr lang="pt-BR" sz="1400" dirty="0" err="1" smtClean="0"/>
              <a:t>poquitos</a:t>
            </a:r>
            <a:r>
              <a:rPr lang="pt-BR" sz="1400" dirty="0" smtClean="0"/>
              <a:t> a una </a:t>
            </a:r>
            <a:r>
              <a:rPr lang="pt-BR" sz="1400" dirty="0" err="1" smtClean="0"/>
              <a:t>sociedad</a:t>
            </a:r>
            <a:r>
              <a:rPr lang="pt-BR" sz="1400" dirty="0" smtClean="0"/>
              <a:t> de </a:t>
            </a:r>
            <a:r>
              <a:rPr lang="pt-BR" sz="1400" dirty="0" err="1" smtClean="0"/>
              <a:t>hablas</a:t>
            </a:r>
            <a:r>
              <a:rPr lang="pt-BR" sz="1400" dirty="0" smtClean="0"/>
              <a:t> </a:t>
            </a:r>
            <a:r>
              <a:rPr lang="pt-BR" sz="1400" dirty="0" err="1" smtClean="0"/>
              <a:t>extendidas</a:t>
            </a:r>
            <a:r>
              <a:rPr lang="pt-BR" sz="1400" dirty="0" smtClean="0"/>
              <a:t>. </a:t>
            </a:r>
            <a:r>
              <a:rPr lang="pt-BR" sz="1400" dirty="0" err="1" smtClean="0"/>
              <a:t>Lo</a:t>
            </a:r>
            <a:r>
              <a:rPr lang="pt-BR" sz="1400" dirty="0" smtClean="0"/>
              <a:t> importante es </a:t>
            </a:r>
            <a:r>
              <a:rPr lang="pt-BR" sz="1400" dirty="0" err="1" smtClean="0"/>
              <a:t>la</a:t>
            </a:r>
            <a:r>
              <a:rPr lang="pt-BR" sz="1400" dirty="0" smtClean="0"/>
              <a:t> </a:t>
            </a:r>
            <a:r>
              <a:rPr lang="pt-BR" sz="1400" dirty="0" err="1" smtClean="0"/>
              <a:t>amplitud</a:t>
            </a:r>
            <a:r>
              <a:rPr lang="pt-BR" sz="1400" dirty="0" smtClean="0"/>
              <a:t> </a:t>
            </a:r>
            <a:r>
              <a:rPr lang="pt-BR" sz="1400" dirty="0" err="1" smtClean="0"/>
              <a:t>del</a:t>
            </a:r>
            <a:r>
              <a:rPr lang="pt-BR" sz="1400" dirty="0" smtClean="0"/>
              <a:t> </a:t>
            </a:r>
            <a:r>
              <a:rPr lang="pt-BR" sz="1400" dirty="0" err="1" smtClean="0"/>
              <a:t>habla</a:t>
            </a:r>
            <a:r>
              <a:rPr lang="pt-BR" sz="1400" dirty="0" smtClean="0"/>
              <a:t>, esta </a:t>
            </a:r>
            <a:r>
              <a:rPr lang="pt-BR" sz="1400" dirty="0" err="1" smtClean="0"/>
              <a:t>información</a:t>
            </a:r>
            <a:r>
              <a:rPr lang="pt-BR" sz="1400" dirty="0" smtClean="0"/>
              <a:t> social que </a:t>
            </a:r>
            <a:r>
              <a:rPr lang="pt-BR" sz="1400" dirty="0" err="1" smtClean="0"/>
              <a:t>crece</a:t>
            </a:r>
            <a:r>
              <a:rPr lang="pt-BR" sz="1400" dirty="0" smtClean="0"/>
              <a:t> y </a:t>
            </a:r>
            <a:r>
              <a:rPr lang="pt-BR" sz="1400" dirty="0" err="1" smtClean="0"/>
              <a:t>crece</a:t>
            </a:r>
            <a:r>
              <a:rPr lang="pt-BR" sz="1400" dirty="0" smtClean="0"/>
              <a:t> y </a:t>
            </a:r>
            <a:r>
              <a:rPr lang="pt-BR" sz="1400" dirty="0" err="1" smtClean="0"/>
              <a:t>en</a:t>
            </a:r>
            <a:r>
              <a:rPr lang="pt-BR" sz="1400" dirty="0" smtClean="0"/>
              <a:t> </a:t>
            </a:r>
            <a:r>
              <a:rPr lang="pt-BR" sz="1400" dirty="0" err="1" smtClean="0"/>
              <a:t>la</a:t>
            </a:r>
            <a:r>
              <a:rPr lang="pt-BR" sz="1400" dirty="0" smtClean="0"/>
              <a:t> </a:t>
            </a:r>
            <a:r>
              <a:rPr lang="pt-BR" sz="1400" dirty="0" err="1" smtClean="0"/>
              <a:t>cual</a:t>
            </a:r>
            <a:r>
              <a:rPr lang="pt-BR" sz="1400" dirty="0" smtClean="0"/>
              <a:t> </a:t>
            </a:r>
            <a:r>
              <a:rPr lang="pt-BR" sz="1400" dirty="0" err="1" smtClean="0"/>
              <a:t>habría</a:t>
            </a:r>
            <a:r>
              <a:rPr lang="pt-BR" sz="1400" dirty="0" smtClean="0"/>
              <a:t> que meter </a:t>
            </a:r>
            <a:r>
              <a:rPr lang="pt-BR" sz="1400" dirty="0" err="1" smtClean="0"/>
              <a:t>la</a:t>
            </a:r>
            <a:r>
              <a:rPr lang="pt-BR" sz="1400" dirty="0" smtClean="0"/>
              <a:t> </a:t>
            </a:r>
            <a:r>
              <a:rPr lang="pt-BR" sz="1400" dirty="0" err="1" smtClean="0"/>
              <a:t>creación</a:t>
            </a:r>
            <a:r>
              <a:rPr lang="pt-BR" sz="1400" dirty="0" smtClean="0"/>
              <a:t> </a:t>
            </a:r>
            <a:r>
              <a:rPr lang="pt-BR" sz="1400" dirty="0" err="1" smtClean="0"/>
              <a:t>en</a:t>
            </a:r>
            <a:r>
              <a:rPr lang="pt-BR" sz="1400" dirty="0" smtClean="0"/>
              <a:t> </a:t>
            </a:r>
            <a:r>
              <a:rPr lang="pt-BR" sz="1400" dirty="0" err="1" smtClean="0"/>
              <a:t>colectvo</a:t>
            </a:r>
            <a:r>
              <a:rPr lang="pt-BR" sz="1400" dirty="0" smtClean="0"/>
              <a:t>, </a:t>
            </a:r>
            <a:r>
              <a:rPr lang="pt-BR" sz="1400" dirty="0" err="1" smtClean="0"/>
              <a:t>los</a:t>
            </a:r>
            <a:r>
              <a:rPr lang="pt-BR" sz="1400" dirty="0" smtClean="0"/>
              <a:t> </a:t>
            </a:r>
            <a:r>
              <a:rPr lang="pt-BR" sz="1400" dirty="0" err="1" smtClean="0"/>
              <a:t>nuevos</a:t>
            </a:r>
            <a:r>
              <a:rPr lang="pt-BR" sz="1400" dirty="0" smtClean="0"/>
              <a:t> modos de </a:t>
            </a:r>
            <a:r>
              <a:rPr lang="pt-BR" sz="1400" dirty="0" err="1" smtClean="0"/>
              <a:t>creatividad</a:t>
            </a:r>
            <a:r>
              <a:rPr lang="pt-BR" sz="1400" dirty="0" smtClean="0"/>
              <a:t>, de </a:t>
            </a:r>
            <a:r>
              <a:rPr lang="pt-BR" sz="1400" dirty="0" err="1" smtClean="0"/>
              <a:t>habla</a:t>
            </a:r>
            <a:r>
              <a:rPr lang="pt-BR" sz="1400" dirty="0" smtClean="0"/>
              <a:t>, de </a:t>
            </a:r>
            <a:r>
              <a:rPr lang="pt-BR" sz="1400" dirty="0" err="1" smtClean="0"/>
              <a:t>hacerse</a:t>
            </a:r>
            <a:r>
              <a:rPr lang="pt-BR" sz="1400" dirty="0" smtClean="0"/>
              <a:t> presentes”. </a:t>
            </a:r>
          </a:p>
          <a:p>
            <a:pPr algn="ctr">
              <a:buNone/>
            </a:pPr>
            <a:endParaRPr lang="pt-BR" dirty="0"/>
          </a:p>
        </p:txBody>
      </p:sp>
    </p:spTree>
    <p:extLst>
      <p:ext uri="{BB962C8B-B14F-4D97-AF65-F5344CB8AC3E}">
        <p14:creationId xmlns:p14="http://schemas.microsoft.com/office/powerpoint/2010/main" val="847408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endParaRPr lang="pt-BR" dirty="0"/>
          </a:p>
        </p:txBody>
      </p:sp>
      <p:sp>
        <p:nvSpPr>
          <p:cNvPr id="8" name="Espaço Reservado para Conteúdo 7"/>
          <p:cNvSpPr>
            <a:spLocks noGrp="1"/>
          </p:cNvSpPr>
          <p:nvPr>
            <p:ph idx="1"/>
          </p:nvPr>
        </p:nvSpPr>
        <p:spPr/>
        <p:txBody>
          <a:bodyPr>
            <a:normAutofit/>
          </a:bodyPr>
          <a:lstStyle/>
          <a:p>
            <a:pPr algn="ctr">
              <a:buNone/>
            </a:pPr>
            <a:endParaRPr lang="pt-BR" sz="4800" b="1" dirty="0" smtClean="0">
              <a:solidFill>
                <a:srgbClr val="FF0000"/>
              </a:solidFill>
            </a:endParaRPr>
          </a:p>
          <a:p>
            <a:pPr algn="ctr">
              <a:buNone/>
            </a:pPr>
            <a:r>
              <a:rPr lang="pt-BR" sz="4800" b="1" dirty="0" smtClean="0">
                <a:solidFill>
                  <a:srgbClr val="C00000"/>
                </a:solidFill>
              </a:rPr>
              <a:t>PRECEITOS que norteiam as reflexões</a:t>
            </a:r>
            <a:endParaRPr lang="pt-BR" sz="4800" b="1" dirty="0">
              <a:solidFill>
                <a:srgbClr val="C00000"/>
              </a:solidFill>
            </a:endParaRPr>
          </a:p>
        </p:txBody>
      </p:sp>
      <p:pic>
        <p:nvPicPr>
          <p:cNvPr id="9" name="Espaço Reservado para Conteúdo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226231" y="3943686"/>
            <a:ext cx="1213727" cy="2185988"/>
          </a:xfrm>
        </p:spPr>
      </p:pic>
    </p:spTree>
    <p:extLst>
      <p:ext uri="{BB962C8B-B14F-4D97-AF65-F5344CB8AC3E}">
        <p14:creationId xmlns:p14="http://schemas.microsoft.com/office/powerpoint/2010/main" val="4250263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400" dirty="0" smtClean="0"/>
              <a:t>GEORGE YÚDICE. </a:t>
            </a:r>
            <a:r>
              <a:rPr lang="pt-BR" sz="2400" dirty="0">
                <a:solidFill>
                  <a:srgbClr val="C00000"/>
                </a:solidFill>
              </a:rPr>
              <a:t>A amplitude da fala será a realização da diversidade tão desejada desde os anos 1980? </a:t>
            </a:r>
            <a:r>
              <a:rPr lang="pt-BR" sz="2400" dirty="0"/>
              <a:t>Entrevista com </a:t>
            </a:r>
            <a:r>
              <a:rPr lang="pt-BR" sz="2400" dirty="0" err="1"/>
              <a:t>Jesús</a:t>
            </a:r>
            <a:r>
              <a:rPr lang="pt-BR" sz="2400" dirty="0"/>
              <a:t> Martín-</a:t>
            </a:r>
            <a:r>
              <a:rPr lang="pt-BR" sz="2400" dirty="0" err="1"/>
              <a:t>Barbero</a:t>
            </a:r>
            <a:r>
              <a:rPr lang="pt-BR" sz="2400" dirty="0"/>
              <a:t>. </a:t>
            </a:r>
            <a:r>
              <a:rPr lang="pt-BR" sz="2400" dirty="0" smtClean="0"/>
              <a:t>2016.</a:t>
            </a:r>
            <a:endParaRPr lang="pt-BR" sz="2400" dirty="0"/>
          </a:p>
        </p:txBody>
      </p:sp>
      <p:sp>
        <p:nvSpPr>
          <p:cNvPr id="3" name="Espaço Reservado para Conteúdo 2"/>
          <p:cNvSpPr>
            <a:spLocks noGrp="1"/>
          </p:cNvSpPr>
          <p:nvPr>
            <p:ph idx="1"/>
          </p:nvPr>
        </p:nvSpPr>
        <p:spPr/>
        <p:txBody>
          <a:bodyPr>
            <a:normAutofit fontScale="92500"/>
          </a:bodyPr>
          <a:lstStyle/>
          <a:p>
            <a:r>
              <a:rPr lang="pt-BR" dirty="0" smtClean="0"/>
              <a:t>Mutação da sociedade </a:t>
            </a:r>
            <a:r>
              <a:rPr lang="pt-BR" dirty="0" err="1" smtClean="0"/>
              <a:t>coconstituída</a:t>
            </a:r>
            <a:r>
              <a:rPr lang="pt-BR" dirty="0" smtClean="0"/>
              <a:t> pelas novas tecnologias: proliferação das falas e dos falantes: fala social ampliada: ruído (prenhe de falas tecendo informação social): escape dos lugares de autoridade e poder.</a:t>
            </a:r>
          </a:p>
          <a:p>
            <a:r>
              <a:rPr lang="pt-BR" dirty="0" smtClean="0"/>
              <a:t>Motor é a informação</a:t>
            </a:r>
          </a:p>
          <a:p>
            <a:r>
              <a:rPr lang="pt-BR" dirty="0" smtClean="0"/>
              <a:t>Os usuários intervêm no que se produz e se emite</a:t>
            </a:r>
          </a:p>
          <a:p>
            <a:r>
              <a:rPr lang="pt-BR" dirty="0" smtClean="0"/>
              <a:t>O mundo na era da internet tornou-se um tumulto de vozes que geram informação, da qual provém um conhecimento que ‘sabemos entre todos’</a:t>
            </a:r>
          </a:p>
          <a:p>
            <a:r>
              <a:rPr lang="pt-BR" dirty="0" smtClean="0"/>
              <a:t>Otimismo em relação ao uso multitudinário da internet + apropriação do valor dos dados gerados pelas pessoas ao expressar-se + internet como forma de controle – entrecruzamento de vozes</a:t>
            </a:r>
          </a:p>
        </p:txBody>
      </p:sp>
    </p:spTree>
    <p:extLst>
      <p:ext uri="{BB962C8B-B14F-4D97-AF65-F5344CB8AC3E}">
        <p14:creationId xmlns:p14="http://schemas.microsoft.com/office/powerpoint/2010/main" val="357830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a:t/>
            </a:r>
            <a:br>
              <a:rPr lang="pt-BR" dirty="0"/>
            </a:br>
            <a:r>
              <a:rPr lang="pt-BR" dirty="0" err="1">
                <a:solidFill>
                  <a:srgbClr val="C00000"/>
                </a:solidFill>
              </a:rPr>
              <a:t>Néstor</a:t>
            </a:r>
            <a:r>
              <a:rPr lang="pt-BR" dirty="0">
                <a:solidFill>
                  <a:srgbClr val="C00000"/>
                </a:solidFill>
              </a:rPr>
              <a:t> García </a:t>
            </a:r>
            <a:r>
              <a:rPr lang="pt-BR" dirty="0" err="1">
                <a:solidFill>
                  <a:srgbClr val="C00000"/>
                </a:solidFill>
              </a:rPr>
              <a:t>Canclini</a:t>
            </a:r>
            <a:endParaRPr lang="pt-BR" dirty="0">
              <a:solidFill>
                <a:srgbClr val="C00000"/>
              </a:solidFill>
            </a:endParaRPr>
          </a:p>
        </p:txBody>
      </p:sp>
      <p:sp>
        <p:nvSpPr>
          <p:cNvPr id="3" name="Espaço Reservado para Conteúdo 2"/>
          <p:cNvSpPr>
            <a:spLocks noGrp="1"/>
          </p:cNvSpPr>
          <p:nvPr>
            <p:ph idx="1"/>
          </p:nvPr>
        </p:nvSpPr>
        <p:spPr/>
        <p:txBody>
          <a:bodyPr/>
          <a:lstStyle/>
          <a:p>
            <a:pPr marL="0" indent="0" algn="ctr">
              <a:buNone/>
            </a:pPr>
            <a:endParaRPr lang="pt-BR" sz="2000" dirty="0" smtClean="0"/>
          </a:p>
          <a:p>
            <a:pPr marL="0" indent="0" algn="ctr">
              <a:buNone/>
            </a:pPr>
            <a:r>
              <a:rPr lang="pt-BR" dirty="0"/>
              <a:t>M</a:t>
            </a:r>
            <a:r>
              <a:rPr lang="pt-BR" dirty="0" smtClean="0"/>
              <a:t>undo </a:t>
            </a:r>
            <a:r>
              <a:rPr lang="pt-BR" dirty="0">
                <a:solidFill>
                  <a:srgbClr val="C00000"/>
                </a:solidFill>
              </a:rPr>
              <a:t>intercultural</a:t>
            </a:r>
            <a:r>
              <a:rPr lang="pt-BR" dirty="0"/>
              <a:t> globalizado = os diferentes se encontram em um </a:t>
            </a:r>
          </a:p>
          <a:p>
            <a:pPr marL="0" indent="0" algn="ctr">
              <a:buNone/>
            </a:pPr>
            <a:r>
              <a:rPr lang="pt-BR" dirty="0"/>
              <a:t>mesmo mundo e devem conviver em relações de negociação, conflito </a:t>
            </a:r>
          </a:p>
          <a:p>
            <a:pPr marL="0" indent="0" algn="ctr">
              <a:buNone/>
            </a:pPr>
            <a:r>
              <a:rPr lang="pt-BR" dirty="0"/>
              <a:t>e trocas recíprocas - confrontação e entrelaçamento</a:t>
            </a:r>
          </a:p>
        </p:txBody>
      </p:sp>
    </p:spTree>
    <p:extLst>
      <p:ext uri="{BB962C8B-B14F-4D97-AF65-F5344CB8AC3E}">
        <p14:creationId xmlns:p14="http://schemas.microsoft.com/office/powerpoint/2010/main" val="2052375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marL="0" indent="0" algn="ctr">
              <a:buNone/>
            </a:pPr>
            <a:r>
              <a:rPr lang="pt-BR" dirty="0">
                <a:solidFill>
                  <a:srgbClr val="C00000"/>
                </a:solidFill>
              </a:rPr>
              <a:t>A questão do outro, o drama do reconhecimento, talvez seja hoje a questão política central</a:t>
            </a:r>
          </a:p>
        </p:txBody>
      </p:sp>
    </p:spTree>
    <p:extLst>
      <p:ext uri="{BB962C8B-B14F-4D97-AF65-F5344CB8AC3E}">
        <p14:creationId xmlns:p14="http://schemas.microsoft.com/office/powerpoint/2010/main" val="3568923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70000" lnSpcReduction="20000"/>
          </a:bodyPr>
          <a:lstStyle/>
          <a:p>
            <a:pPr lvl="0"/>
            <a:r>
              <a:rPr lang="pt-BR" dirty="0" smtClean="0">
                <a:solidFill>
                  <a:srgbClr val="C00000"/>
                </a:solidFill>
              </a:rPr>
              <a:t>Manuela Carneiro da Cunha</a:t>
            </a:r>
            <a:r>
              <a:rPr lang="pt-BR" dirty="0" smtClean="0"/>
              <a:t>: </a:t>
            </a:r>
            <a:r>
              <a:rPr lang="pt-BR" dirty="0"/>
              <a:t>“Numa surpreendente mudança de rumo ideológico, as populações tradicionais da Amazônia, que até recentemente eram consideradas ‘entraves ao desenvolvimento’, ou na melhor das hipóteses como candidatas a ele, foram promovidas à linha de frente da modernidade. Essa mudança ocorreu basicamente pela associação entre essas populações e os conhecimentos tradicionais e a conservação ambiental. </a:t>
            </a:r>
            <a:endParaRPr lang="pt-BR" dirty="0" smtClean="0"/>
          </a:p>
          <a:p>
            <a:pPr lvl="0"/>
            <a:r>
              <a:rPr lang="pt-BR" dirty="0" smtClean="0">
                <a:solidFill>
                  <a:srgbClr val="C00000"/>
                </a:solidFill>
              </a:rPr>
              <a:t>Eduardo Viveiros de Castro</a:t>
            </a:r>
            <a:r>
              <a:rPr lang="pt-BR" dirty="0" smtClean="0"/>
              <a:t>: </a:t>
            </a:r>
            <a:r>
              <a:rPr lang="pt-BR" dirty="0"/>
              <a:t>“Devastamos mais da metade de nosso país pensando que era preciso deixar a natureza para entrar na história; mais eis que esta última, com sua costumeira predileção pela ironia, exige-nos agora como passaporte justamente a natureza</a:t>
            </a:r>
            <a:r>
              <a:rPr lang="pt-BR" dirty="0" smtClean="0"/>
              <a:t>”</a:t>
            </a:r>
            <a:r>
              <a:rPr lang="pt-BR" dirty="0"/>
              <a:t> </a:t>
            </a:r>
          </a:p>
          <a:p>
            <a:pPr lvl="0"/>
            <a:r>
              <a:rPr lang="pt-BR" dirty="0" err="1" smtClean="0">
                <a:solidFill>
                  <a:srgbClr val="C00000"/>
                </a:solidFill>
              </a:rPr>
              <a:t>Laymert</a:t>
            </a:r>
            <a:r>
              <a:rPr lang="pt-BR" dirty="0" smtClean="0">
                <a:solidFill>
                  <a:srgbClr val="C00000"/>
                </a:solidFill>
              </a:rPr>
              <a:t> Garcia dos Santos</a:t>
            </a:r>
            <a:r>
              <a:rPr lang="pt-BR" dirty="0" smtClean="0"/>
              <a:t>: </a:t>
            </a:r>
            <a:r>
              <a:rPr lang="pt-BR" dirty="0"/>
              <a:t>fazer com, pôr em comum, anunciar outros devires, cooperar, compartilhar</a:t>
            </a:r>
            <a:r>
              <a:rPr lang="pt-BR" dirty="0" smtClean="0"/>
              <a:t>.</a:t>
            </a:r>
            <a:endParaRPr lang="pt-BR" dirty="0"/>
          </a:p>
          <a:p>
            <a:pPr lvl="0"/>
            <a:r>
              <a:rPr lang="pt-BR" dirty="0" smtClean="0">
                <a:solidFill>
                  <a:srgbClr val="C00000"/>
                </a:solidFill>
              </a:rPr>
              <a:t>Boaventura de Sousa Santos</a:t>
            </a:r>
            <a:r>
              <a:rPr lang="pt-BR" dirty="0" smtClean="0"/>
              <a:t>: </a:t>
            </a:r>
            <a:r>
              <a:rPr lang="pt-BR" dirty="0"/>
              <a:t>a epistemologia dominante eliminou da reflexão epistemológica o contexto cultural e político da produção e reprodução do conhecimento. Supressão de saberes (e sua consequência, seu impacto em outras práticas sociais) – designação “conhecimentos tradicionais” implica resíduos de um passado sem </a:t>
            </a:r>
            <a:r>
              <a:rPr lang="pt-BR" dirty="0" smtClean="0"/>
              <a:t>futuro</a:t>
            </a:r>
            <a:r>
              <a:rPr lang="pt-BR" dirty="0"/>
              <a:t>.</a:t>
            </a:r>
          </a:p>
          <a:p>
            <a:endParaRPr lang="pt-BR" dirty="0"/>
          </a:p>
        </p:txBody>
      </p:sp>
    </p:spTree>
    <p:extLst>
      <p:ext uri="{BB962C8B-B14F-4D97-AF65-F5344CB8AC3E}">
        <p14:creationId xmlns:p14="http://schemas.microsoft.com/office/powerpoint/2010/main" val="2457369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Bernardo Toro</a:t>
            </a:r>
            <a:endParaRPr lang="pt-BR" dirty="0">
              <a:solidFill>
                <a:srgbClr val="C00000"/>
              </a:solidFill>
            </a:endParaRPr>
          </a:p>
        </p:txBody>
      </p:sp>
      <p:sp>
        <p:nvSpPr>
          <p:cNvPr id="3" name="Espaço Reservado para Conteúdo 2"/>
          <p:cNvSpPr>
            <a:spLocks noGrp="1"/>
          </p:cNvSpPr>
          <p:nvPr>
            <p:ph idx="1"/>
          </p:nvPr>
        </p:nvSpPr>
        <p:spPr/>
        <p:txBody>
          <a:bodyPr>
            <a:normAutofit lnSpcReduction="10000"/>
          </a:bodyPr>
          <a:lstStyle/>
          <a:p>
            <a:pPr marL="0" indent="0">
              <a:buNone/>
            </a:pPr>
            <a:r>
              <a:rPr lang="pt-BR" dirty="0" smtClean="0"/>
              <a:t>“O que é cultura hoje, ou o que é cultura do ponto de vista democrático? É a criação de condições estáveis para que os diferentes sentidos, que produzem os diferentes grupos de uma sociedade, possam circular e competir em igualdade de condições.</a:t>
            </a:r>
          </a:p>
          <a:p>
            <a:pPr marL="0" indent="0">
              <a:buNone/>
            </a:pPr>
            <a:r>
              <a:rPr lang="pt-BR" dirty="0" smtClean="0"/>
              <a:t>O sentido é a razão de existência para alguém no mundo (...) se os sentidos não circulam e não competem, não existem.</a:t>
            </a:r>
          </a:p>
          <a:p>
            <a:pPr marL="0" indent="0">
              <a:buNone/>
            </a:pPr>
            <a:r>
              <a:rPr lang="pt-BR" dirty="0" smtClean="0"/>
              <a:t>(...) O desafio que tem a cultura, a comunicação e a política é como estruturar arquiteturas para que todos nós possamos circular e competir. De alguma maneira, é a vantagem que têm invenções como o </a:t>
            </a:r>
            <a:r>
              <a:rPr lang="pt-BR" dirty="0" err="1" smtClean="0"/>
              <a:t>twitter</a:t>
            </a:r>
            <a:r>
              <a:rPr lang="pt-BR" dirty="0" smtClean="0"/>
              <a:t>, o </a:t>
            </a:r>
            <a:r>
              <a:rPr lang="pt-BR" dirty="0" err="1" smtClean="0"/>
              <a:t>facebook</a:t>
            </a:r>
            <a:r>
              <a:rPr lang="pt-BR" dirty="0" smtClean="0"/>
              <a:t>, o </a:t>
            </a:r>
            <a:r>
              <a:rPr lang="pt-BR" dirty="0" err="1" smtClean="0"/>
              <a:t>youtube</a:t>
            </a:r>
            <a:r>
              <a:rPr lang="pt-BR" dirty="0"/>
              <a:t> </a:t>
            </a:r>
            <a:r>
              <a:rPr lang="pt-BR" dirty="0" smtClean="0"/>
              <a:t>ou até mesmo a própria internet: é possível realizar um jogo de sentido com poucos recursos.”</a:t>
            </a:r>
            <a:endParaRPr lang="pt-BR" dirty="0"/>
          </a:p>
        </p:txBody>
      </p:sp>
    </p:spTree>
    <p:extLst>
      <p:ext uri="{BB962C8B-B14F-4D97-AF65-F5344CB8AC3E}">
        <p14:creationId xmlns:p14="http://schemas.microsoft.com/office/powerpoint/2010/main" val="785548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Raymond Williams</a:t>
            </a:r>
            <a:endParaRPr lang="en-US" dirty="0">
              <a:solidFill>
                <a:srgbClr val="C00000"/>
              </a:solidFill>
            </a:endParaRPr>
          </a:p>
        </p:txBody>
      </p:sp>
      <p:sp>
        <p:nvSpPr>
          <p:cNvPr id="3" name="Espaço Reservado para Conteúdo 2"/>
          <p:cNvSpPr>
            <a:spLocks noGrp="1"/>
          </p:cNvSpPr>
          <p:nvPr>
            <p:ph idx="1"/>
          </p:nvPr>
        </p:nvSpPr>
        <p:spPr/>
        <p:txBody>
          <a:bodyPr/>
          <a:lstStyle/>
          <a:p>
            <a:pPr>
              <a:buNone/>
            </a:pPr>
            <a:endParaRPr lang="en-US" dirty="0" smtClean="0"/>
          </a:p>
          <a:p>
            <a:pPr algn="ctr">
              <a:buNone/>
            </a:pPr>
            <a:r>
              <a:rPr lang="en-US" sz="4000" dirty="0" err="1"/>
              <a:t>Cultura</a:t>
            </a:r>
            <a:r>
              <a:rPr lang="en-US" sz="4000" dirty="0"/>
              <a:t> é a soma das </a:t>
            </a:r>
            <a:r>
              <a:rPr lang="en-US" sz="4000" dirty="0" err="1"/>
              <a:t>descrições</a:t>
            </a:r>
            <a:r>
              <a:rPr lang="en-US" sz="4000" dirty="0"/>
              <a:t> </a:t>
            </a:r>
            <a:r>
              <a:rPr lang="en-US" sz="4000" dirty="0" err="1"/>
              <a:t>disponíveis</a:t>
            </a:r>
            <a:r>
              <a:rPr lang="en-US" sz="4000" dirty="0"/>
              <a:t> </a:t>
            </a:r>
            <a:r>
              <a:rPr lang="en-US" sz="4000" dirty="0" err="1"/>
              <a:t>pelas</a:t>
            </a:r>
            <a:r>
              <a:rPr lang="en-US" sz="4000" dirty="0"/>
              <a:t> </a:t>
            </a:r>
            <a:r>
              <a:rPr lang="en-US" sz="4000" dirty="0" err="1"/>
              <a:t>quais</a:t>
            </a:r>
            <a:r>
              <a:rPr lang="en-US" sz="4000" dirty="0"/>
              <a:t> as </a:t>
            </a:r>
            <a:r>
              <a:rPr lang="en-US" sz="4000" dirty="0" err="1"/>
              <a:t>sociedades</a:t>
            </a:r>
            <a:r>
              <a:rPr lang="en-US" sz="4000" dirty="0"/>
              <a:t> </a:t>
            </a:r>
            <a:r>
              <a:rPr lang="en-US" sz="4000" dirty="0" err="1"/>
              <a:t>dão</a:t>
            </a:r>
            <a:r>
              <a:rPr lang="en-US" sz="4000" dirty="0"/>
              <a:t> </a:t>
            </a:r>
            <a:r>
              <a:rPr lang="en-US" sz="4000" dirty="0" err="1"/>
              <a:t>sentido</a:t>
            </a:r>
            <a:r>
              <a:rPr lang="en-US" sz="4000" dirty="0"/>
              <a:t> e </a:t>
            </a:r>
            <a:r>
              <a:rPr lang="en-US" sz="4000" dirty="0" err="1"/>
              <a:t>refletem</a:t>
            </a:r>
            <a:r>
              <a:rPr lang="en-US" sz="4000" dirty="0"/>
              <a:t> as </a:t>
            </a:r>
            <a:r>
              <a:rPr lang="en-US" sz="4000" dirty="0" err="1"/>
              <a:t>suas</a:t>
            </a:r>
            <a:r>
              <a:rPr lang="en-US" sz="4000" dirty="0"/>
              <a:t> </a:t>
            </a:r>
            <a:r>
              <a:rPr lang="en-US" sz="4000" dirty="0" err="1"/>
              <a:t>experiências</a:t>
            </a:r>
            <a:r>
              <a:rPr lang="en-US" sz="4000" dirty="0"/>
              <a:t>.</a:t>
            </a:r>
          </a:p>
          <a:p>
            <a:pPr>
              <a:buNone/>
            </a:pPr>
            <a:endParaRPr lang="en-US" dirty="0"/>
          </a:p>
        </p:txBody>
      </p:sp>
    </p:spTree>
    <p:extLst>
      <p:ext uri="{BB962C8B-B14F-4D97-AF65-F5344CB8AC3E}">
        <p14:creationId xmlns:p14="http://schemas.microsoft.com/office/powerpoint/2010/main" val="1495845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
            </a:r>
            <a:br>
              <a:rPr lang="pt-BR" dirty="0" smtClean="0"/>
            </a:br>
            <a:r>
              <a:rPr lang="pt-BR" sz="2700" dirty="0" smtClean="0"/>
              <a:t>Entrevista com o </a:t>
            </a:r>
            <a:r>
              <a:rPr lang="pt-BR" sz="2700" dirty="0"/>
              <a:t> filósofo </a:t>
            </a:r>
            <a:r>
              <a:rPr lang="pt-BR" sz="2700" dirty="0" smtClean="0"/>
              <a:t>sul-coreano</a:t>
            </a:r>
            <a:br>
              <a:rPr lang="pt-BR" sz="2700" dirty="0" smtClean="0"/>
            </a:br>
            <a:r>
              <a:rPr lang="pt-BR" dirty="0" smtClean="0"/>
              <a:t> </a:t>
            </a:r>
            <a:r>
              <a:rPr lang="pt-BR" dirty="0" err="1">
                <a:solidFill>
                  <a:srgbClr val="C00000"/>
                </a:solidFill>
              </a:rPr>
              <a:t>Byung-Chul</a:t>
            </a:r>
            <a:r>
              <a:rPr lang="pt-BR" dirty="0">
                <a:solidFill>
                  <a:srgbClr val="C00000"/>
                </a:solidFill>
              </a:rPr>
              <a:t> </a:t>
            </a:r>
            <a:r>
              <a:rPr lang="pt-BR" dirty="0" err="1" smtClean="0">
                <a:solidFill>
                  <a:srgbClr val="C00000"/>
                </a:solidFill>
              </a:rPr>
              <a:t>Han</a:t>
            </a:r>
            <a:r>
              <a:rPr lang="pt-BR" dirty="0" smtClean="0">
                <a:solidFill>
                  <a:srgbClr val="C00000"/>
                </a:solidFill>
              </a:rPr>
              <a:t> </a:t>
            </a:r>
            <a:r>
              <a:rPr lang="pt-BR" dirty="0" smtClean="0"/>
              <a:t/>
            </a:r>
            <a:br>
              <a:rPr lang="pt-BR" dirty="0" smtClean="0"/>
            </a:br>
            <a:r>
              <a:rPr lang="pt-BR" dirty="0" smtClean="0"/>
              <a:t>                                                              </a:t>
            </a:r>
            <a:r>
              <a:rPr lang="pt-BR" sz="3600" dirty="0" smtClean="0"/>
              <a:t>El País, 07/02/2018</a:t>
            </a:r>
            <a:r>
              <a:rPr lang="pt-BR" b="1" dirty="0"/>
              <a:t/>
            </a:r>
            <a:br>
              <a:rPr lang="pt-BR" b="1" dirty="0"/>
            </a:br>
            <a:endParaRPr lang="pt-BR" dirty="0"/>
          </a:p>
        </p:txBody>
      </p:sp>
      <p:sp>
        <p:nvSpPr>
          <p:cNvPr id="3" name="Espaço Reservado para Conteúdo 2"/>
          <p:cNvSpPr>
            <a:spLocks noGrp="1"/>
          </p:cNvSpPr>
          <p:nvPr>
            <p:ph idx="1"/>
          </p:nvPr>
        </p:nvSpPr>
        <p:spPr/>
        <p:txBody>
          <a:bodyPr>
            <a:normAutofit fontScale="77500" lnSpcReduction="20000"/>
          </a:bodyPr>
          <a:lstStyle/>
          <a:p>
            <a:pPr fontAlgn="base"/>
            <a:r>
              <a:rPr lang="pt-BR" b="1" dirty="0"/>
              <a:t>‘Big </a:t>
            </a:r>
            <a:r>
              <a:rPr lang="pt-BR" b="1" dirty="0" err="1"/>
              <a:t>data’</a:t>
            </a:r>
            <a:r>
              <a:rPr lang="pt-BR" dirty="0" err="1"/>
              <a:t>.”Os</a:t>
            </a:r>
            <a:r>
              <a:rPr lang="pt-BR" dirty="0"/>
              <a:t> </a:t>
            </a:r>
            <a:r>
              <a:rPr lang="pt-BR" dirty="0" err="1" smtClean="0"/>
              <a:t>macrodados</a:t>
            </a:r>
            <a:r>
              <a:rPr lang="pt-BR" dirty="0"/>
              <a:t> </a:t>
            </a:r>
            <a:r>
              <a:rPr lang="pt-BR" dirty="0" smtClean="0"/>
              <a:t>tornam </a:t>
            </a:r>
            <a:r>
              <a:rPr lang="pt-BR" dirty="0"/>
              <a:t>supérfluo o pensamento porque se tudo é quantificável, tudo é igual... Estamos em pleno </a:t>
            </a:r>
            <a:r>
              <a:rPr lang="pt-BR" dirty="0" err="1"/>
              <a:t>dataísmo</a:t>
            </a:r>
            <a:r>
              <a:rPr lang="pt-BR" dirty="0"/>
              <a:t>: o homem não é mais soberano de si mesmo, mas resultado de uma operação algorítmica que o domina sem que ele perceba; vemos isso na China com a concessão de vistos segundo os dados geridos pelo Estado ou na técnica do reconhecimento facial”. A revolta implicaria em deixar de compartilhar dados ou sair das redes sociais? “Não podemos nos recusar a fornecê-los: uma serra também pode cortar cabeças... É preciso ajustar o sistema: o </a:t>
            </a:r>
            <a:r>
              <a:rPr lang="pt-BR" i="1" dirty="0" err="1"/>
              <a:t>ebook</a:t>
            </a:r>
            <a:r>
              <a:rPr lang="pt-BR" dirty="0"/>
              <a:t> foi feito para que eu o leia, não para que eu seja lido através de algoritmos... Ou será que o algoritmo agora fará o homem? Nos Estados Unidos vimos a influência do </a:t>
            </a:r>
            <a:r>
              <a:rPr lang="pt-BR" dirty="0" err="1"/>
              <a:t>Facebook</a:t>
            </a:r>
            <a:r>
              <a:rPr lang="pt-BR" dirty="0"/>
              <a:t> </a:t>
            </a:r>
            <a:r>
              <a:rPr lang="pt-BR" dirty="0" smtClean="0"/>
              <a:t>nas eleições... </a:t>
            </a:r>
            <a:r>
              <a:rPr lang="pt-BR" dirty="0"/>
              <a:t>Precisamos de uma carta digital que recupere a dignidade humana e pensar em uma renda básica para as profissões que serão devoradas pelas novas tecnologias”.</a:t>
            </a:r>
          </a:p>
          <a:p>
            <a:pPr fontAlgn="base"/>
            <a:r>
              <a:rPr lang="pt-BR" b="1" dirty="0"/>
              <a:t>Comunicação</a:t>
            </a:r>
            <a:r>
              <a:rPr lang="pt-BR" dirty="0"/>
              <a:t>. “Sem a presença do outro, a comunicação degenera em um intercâmbio de informação: as relações são substituídas pelas conexões, e assim só se conecta com o igual; a comunicação digital é somente visual, perdemos todos os sentidos; vivemos uma fase em que a comunicação está debilitada como nunca: a comunicação global e dos </a:t>
            </a:r>
            <a:r>
              <a:rPr lang="pt-BR" i="1" dirty="0" err="1"/>
              <a:t>likes</a:t>
            </a:r>
            <a:r>
              <a:rPr lang="pt-BR" dirty="0"/>
              <a:t> só tolera os mais iguais; o igual não dói!”</a:t>
            </a:r>
          </a:p>
          <a:p>
            <a:endParaRPr lang="pt-BR" dirty="0"/>
          </a:p>
        </p:txBody>
      </p:sp>
    </p:spTree>
    <p:extLst>
      <p:ext uri="{BB962C8B-B14F-4D97-AF65-F5344CB8AC3E}">
        <p14:creationId xmlns:p14="http://schemas.microsoft.com/office/powerpoint/2010/main" val="165590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a:solidFill>
                  <a:srgbClr val="C00000"/>
                </a:solidFill>
              </a:rPr>
              <a:t>Multiplicidade de desejos que busca espaço na arena pública</a:t>
            </a:r>
          </a:p>
        </p:txBody>
      </p:sp>
      <p:sp>
        <p:nvSpPr>
          <p:cNvPr id="3" name="Espaço Reservado para Conteúdo 2"/>
          <p:cNvSpPr>
            <a:spLocks noGrp="1"/>
          </p:cNvSpPr>
          <p:nvPr>
            <p:ph idx="1"/>
          </p:nvPr>
        </p:nvSpPr>
        <p:spPr>
          <a:xfrm>
            <a:off x="1952596" y="1571613"/>
            <a:ext cx="8229600" cy="4525963"/>
          </a:xfrm>
        </p:spPr>
        <p:txBody>
          <a:bodyPr>
            <a:normAutofit fontScale="92500"/>
          </a:bodyPr>
          <a:lstStyle/>
          <a:p>
            <a:pPr algn="just"/>
            <a:r>
              <a:rPr lang="pt-BR" dirty="0" smtClean="0"/>
              <a:t>Razão de ser da democracia é o </a:t>
            </a:r>
            <a:r>
              <a:rPr lang="pt-BR" dirty="0" smtClean="0">
                <a:solidFill>
                  <a:srgbClr val="C00000"/>
                </a:solidFill>
              </a:rPr>
              <a:t>reconhecimento do outro </a:t>
            </a:r>
          </a:p>
          <a:p>
            <a:pPr algn="just"/>
            <a:r>
              <a:rPr lang="pt-BR" dirty="0" smtClean="0">
                <a:solidFill>
                  <a:srgbClr val="C00000"/>
                </a:solidFill>
              </a:rPr>
              <a:t>Democracia</a:t>
            </a:r>
            <a:r>
              <a:rPr lang="pt-BR" dirty="0" smtClean="0">
                <a:solidFill>
                  <a:srgbClr val="FF0000"/>
                </a:solidFill>
              </a:rPr>
              <a:t> </a:t>
            </a:r>
            <a:r>
              <a:rPr lang="pt-BR" dirty="0" smtClean="0"/>
              <a:t>é invenção: cria, subverte e recria ininterruptamente os direitos, reinstituindo o social e o político.</a:t>
            </a:r>
          </a:p>
          <a:p>
            <a:pPr algn="just"/>
            <a:r>
              <a:rPr lang="pt-BR" dirty="0" smtClean="0"/>
              <a:t>Tem como princípio fundamental a ampliação dos direitos, cuja matéria-prima é o</a:t>
            </a:r>
            <a:r>
              <a:rPr lang="pt-BR" dirty="0" smtClean="0">
                <a:solidFill>
                  <a:srgbClr val="FF0000"/>
                </a:solidFill>
              </a:rPr>
              <a:t> </a:t>
            </a:r>
            <a:r>
              <a:rPr lang="pt-BR" dirty="0" smtClean="0">
                <a:solidFill>
                  <a:srgbClr val="C00000"/>
                </a:solidFill>
              </a:rPr>
              <a:t>desejo</a:t>
            </a:r>
            <a:r>
              <a:rPr lang="pt-BR" dirty="0" smtClean="0"/>
              <a:t>. </a:t>
            </a:r>
          </a:p>
          <a:p>
            <a:pPr algn="just"/>
            <a:r>
              <a:rPr lang="pt-BR" dirty="0" smtClean="0"/>
              <a:t>Democracia não chegará a um momento em que estará consolidada: </a:t>
            </a:r>
            <a:r>
              <a:rPr lang="pt-BR" dirty="0" smtClean="0">
                <a:solidFill>
                  <a:srgbClr val="C00000"/>
                </a:solidFill>
              </a:rPr>
              <a:t>permanente condição de desejo</a:t>
            </a:r>
            <a:r>
              <a:rPr lang="pt-BR" b="1" dirty="0" smtClean="0">
                <a:solidFill>
                  <a:srgbClr val="C00000"/>
                </a:solidFill>
              </a:rPr>
              <a:t>.</a:t>
            </a:r>
          </a:p>
          <a:p>
            <a:pPr algn="just"/>
            <a:r>
              <a:rPr lang="pt-BR" dirty="0"/>
              <a:t>R</a:t>
            </a:r>
            <a:r>
              <a:rPr lang="pt-BR" dirty="0" smtClean="0"/>
              <a:t>egime </a:t>
            </a:r>
            <a:r>
              <a:rPr lang="pt-BR" dirty="0"/>
              <a:t>democrático não pode apenas satisfazer desejos; precisa respeitar esse espaço público, </a:t>
            </a:r>
            <a:r>
              <a:rPr lang="pt-BR" dirty="0">
                <a:solidFill>
                  <a:srgbClr val="C00000"/>
                </a:solidFill>
              </a:rPr>
              <a:t>o do bem comum</a:t>
            </a:r>
            <a:r>
              <a:rPr lang="pt-BR" dirty="0"/>
              <a:t>.</a:t>
            </a:r>
          </a:p>
          <a:p>
            <a:pPr algn="just"/>
            <a:endParaRPr lang="pt-BR" b="1" dirty="0" smtClean="0">
              <a:solidFill>
                <a:srgbClr val="C00000"/>
              </a:solidFill>
            </a:endParaRPr>
          </a:p>
          <a:p>
            <a:pPr algn="just"/>
            <a:endParaRPr lang="pt-BR" b="1" dirty="0" smtClean="0">
              <a:solidFill>
                <a:srgbClr val="C00000"/>
              </a:solidFill>
            </a:endParaRPr>
          </a:p>
          <a:p>
            <a:pPr algn="just"/>
            <a:endParaRPr lang="pt-BR" dirty="0"/>
          </a:p>
        </p:txBody>
      </p:sp>
    </p:spTree>
    <p:extLst>
      <p:ext uri="{BB962C8B-B14F-4D97-AF65-F5344CB8AC3E}">
        <p14:creationId xmlns:p14="http://schemas.microsoft.com/office/powerpoint/2010/main" val="3640054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Desenvolvimento – Amartya </a:t>
            </a:r>
            <a:r>
              <a:rPr lang="pt-BR" dirty="0" err="1" smtClean="0">
                <a:solidFill>
                  <a:srgbClr val="C00000"/>
                </a:solidFill>
              </a:rPr>
              <a:t>Sen</a:t>
            </a:r>
            <a:endParaRPr lang="pt-BR" dirty="0">
              <a:solidFill>
                <a:srgbClr val="C00000"/>
              </a:solidFill>
            </a:endParaRPr>
          </a:p>
        </p:txBody>
      </p:sp>
      <p:sp>
        <p:nvSpPr>
          <p:cNvPr id="3" name="Espaço Reservado para Conteúdo 2"/>
          <p:cNvSpPr>
            <a:spLocks noGrp="1"/>
          </p:cNvSpPr>
          <p:nvPr>
            <p:ph idx="1"/>
          </p:nvPr>
        </p:nvSpPr>
        <p:spPr/>
        <p:txBody>
          <a:bodyPr>
            <a:normAutofit/>
          </a:bodyPr>
          <a:lstStyle/>
          <a:p>
            <a:r>
              <a:rPr lang="pt-BR" dirty="0"/>
              <a:t>O desenvolvimento humano é o </a:t>
            </a:r>
            <a:r>
              <a:rPr lang="pt-BR" dirty="0">
                <a:solidFill>
                  <a:srgbClr val="C00000"/>
                </a:solidFill>
              </a:rPr>
              <a:t>processo de alargamento das escolhas </a:t>
            </a:r>
            <a:r>
              <a:rPr lang="pt-BR" dirty="0"/>
              <a:t>à disposição das pessoas, para elas fazerem e serem o que valorizam na vida</a:t>
            </a:r>
            <a:r>
              <a:rPr lang="pt-BR" dirty="0" smtClean="0"/>
              <a:t>.</a:t>
            </a:r>
          </a:p>
          <a:p>
            <a:r>
              <a:rPr lang="pt-BR" dirty="0" smtClean="0"/>
              <a:t>Expansão das </a:t>
            </a:r>
            <a:r>
              <a:rPr lang="pt-BR" dirty="0"/>
              <a:t>liberdades reais que as pessoas desfrutam para escolher o tipo de vida que desejam levar</a:t>
            </a:r>
            <a:r>
              <a:rPr lang="pt-BR" dirty="0" smtClean="0"/>
              <a:t>.</a:t>
            </a:r>
            <a:endParaRPr lang="pt-BR" dirty="0"/>
          </a:p>
          <a:p>
            <a:pPr>
              <a:buNone/>
            </a:pPr>
            <a:r>
              <a:rPr lang="pt-BR" dirty="0" smtClean="0"/>
              <a:t> </a:t>
            </a:r>
            <a:endParaRPr lang="pt-BR" dirty="0"/>
          </a:p>
        </p:txBody>
      </p:sp>
    </p:spTree>
    <p:extLst>
      <p:ext uri="{BB962C8B-B14F-4D97-AF65-F5344CB8AC3E}">
        <p14:creationId xmlns:p14="http://schemas.microsoft.com/office/powerpoint/2010/main" val="1417584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2"/>
          <p:cNvSpPr>
            <a:spLocks noGrp="1"/>
          </p:cNvSpPr>
          <p:nvPr>
            <p:ph type="title"/>
          </p:nvPr>
        </p:nvSpPr>
        <p:spPr/>
        <p:txBody>
          <a:bodyPr/>
          <a:lstStyle/>
          <a:p>
            <a:pPr algn="ctr"/>
            <a:r>
              <a:rPr lang="pt-BR" dirty="0" smtClean="0">
                <a:solidFill>
                  <a:srgbClr val="C00000"/>
                </a:solidFill>
              </a:rPr>
              <a:t>Perspectiva anterior</a:t>
            </a:r>
          </a:p>
        </p:txBody>
      </p:sp>
      <p:sp>
        <p:nvSpPr>
          <p:cNvPr id="7171" name="Espaço Reservado para Conteúdo 3"/>
          <p:cNvSpPr>
            <a:spLocks noGrp="1"/>
          </p:cNvSpPr>
          <p:nvPr>
            <p:ph idx="1"/>
          </p:nvPr>
        </p:nvSpPr>
        <p:spPr>
          <a:xfrm>
            <a:off x="2024063" y="1643063"/>
            <a:ext cx="8229600" cy="4525962"/>
          </a:xfrm>
        </p:spPr>
        <p:txBody>
          <a:bodyPr/>
          <a:lstStyle/>
          <a:p>
            <a:r>
              <a:rPr lang="pt-BR" sz="2400" dirty="0"/>
              <a:t>Diversidade como entrave ao desenvolvimento</a:t>
            </a:r>
          </a:p>
          <a:p>
            <a:r>
              <a:rPr lang="pt-BR" sz="2400" dirty="0"/>
              <a:t>Diferenças como fruto de diferentes estágios civilizatórios</a:t>
            </a:r>
          </a:p>
          <a:p>
            <a:pPr algn="ctr">
              <a:buFontTx/>
              <a:buNone/>
            </a:pPr>
            <a:r>
              <a:rPr lang="pt-BR" sz="2400" dirty="0"/>
              <a:t>↓</a:t>
            </a:r>
          </a:p>
          <a:p>
            <a:pPr algn="ctr">
              <a:buFontTx/>
              <a:buNone/>
            </a:pPr>
            <a:r>
              <a:rPr lang="pt-BR" sz="2400" dirty="0"/>
              <a:t>Necessária mediação dos mais desenvolvidos em direção ao desenvolvimento</a:t>
            </a:r>
          </a:p>
        </p:txBody>
      </p:sp>
    </p:spTree>
    <p:extLst>
      <p:ext uri="{BB962C8B-B14F-4D97-AF65-F5344CB8AC3E}">
        <p14:creationId xmlns:p14="http://schemas.microsoft.com/office/powerpoint/2010/main" val="3116528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b="1" dirty="0" smtClean="0">
                <a:solidFill>
                  <a:srgbClr val="C00000"/>
                </a:solidFill>
              </a:rPr>
              <a:t>Thomas Mann </a:t>
            </a:r>
            <a:r>
              <a:rPr lang="pt-BR" dirty="0" smtClean="0">
                <a:solidFill>
                  <a:srgbClr val="FF0000"/>
                </a:solidFill>
              </a:rPr>
              <a:t/>
            </a:r>
            <a:br>
              <a:rPr lang="pt-BR" dirty="0" smtClean="0">
                <a:solidFill>
                  <a:srgbClr val="FF0000"/>
                </a:solidFill>
              </a:rPr>
            </a:br>
            <a:r>
              <a:rPr lang="pt-BR" dirty="0" smtClean="0"/>
              <a:t>Travessia marítima com Dom Quixote</a:t>
            </a:r>
            <a:endParaRPr lang="pt-BR" dirty="0"/>
          </a:p>
        </p:txBody>
      </p:sp>
      <p:sp>
        <p:nvSpPr>
          <p:cNvPr id="3" name="Espaço Reservado para Conteúdo 2"/>
          <p:cNvSpPr>
            <a:spLocks noGrp="1"/>
          </p:cNvSpPr>
          <p:nvPr>
            <p:ph idx="1"/>
          </p:nvPr>
        </p:nvSpPr>
        <p:spPr/>
        <p:txBody>
          <a:bodyPr/>
          <a:lstStyle/>
          <a:p>
            <a:pPr>
              <a:buNone/>
            </a:pPr>
            <a:r>
              <a:rPr lang="pt-BR" dirty="0" smtClean="0"/>
              <a:t>   </a:t>
            </a:r>
          </a:p>
          <a:p>
            <a:pPr>
              <a:buNone/>
            </a:pPr>
            <a:r>
              <a:rPr lang="pt-BR" dirty="0" smtClean="0"/>
              <a:t>    É preciso acolher o presente em toda a sua complexidade, em todas as suas contradições, pois </a:t>
            </a:r>
            <a:r>
              <a:rPr lang="pt-BR" dirty="0" smtClean="0">
                <a:solidFill>
                  <a:srgbClr val="C00000"/>
                </a:solidFill>
              </a:rPr>
              <a:t>o futuro nasce do que é múltiplo</a:t>
            </a:r>
            <a:r>
              <a:rPr lang="pt-BR" dirty="0" smtClean="0"/>
              <a:t>, não do que é único.</a:t>
            </a:r>
          </a:p>
          <a:p>
            <a:pPr>
              <a:buNone/>
            </a:pPr>
            <a:endParaRPr lang="pt-BR" dirty="0"/>
          </a:p>
        </p:txBody>
      </p:sp>
    </p:spTree>
    <p:extLst>
      <p:ext uri="{BB962C8B-B14F-4D97-AF65-F5344CB8AC3E}">
        <p14:creationId xmlns:p14="http://schemas.microsoft.com/office/powerpoint/2010/main" val="1135670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b="1" dirty="0" err="1" smtClean="0"/>
              <a:t>Redes</a:t>
            </a:r>
            <a:r>
              <a:rPr lang="en-US" b="1" dirty="0" smtClean="0"/>
              <a:t> de </a:t>
            </a:r>
            <a:r>
              <a:rPr lang="en-US" b="1" dirty="0" err="1" smtClean="0"/>
              <a:t>indignação</a:t>
            </a:r>
            <a:r>
              <a:rPr lang="en-US" b="1" dirty="0" smtClean="0"/>
              <a:t> e de </a:t>
            </a:r>
            <a:r>
              <a:rPr lang="en-US" b="1" dirty="0" err="1" smtClean="0"/>
              <a:t>esperança</a:t>
            </a:r>
            <a:r>
              <a:rPr lang="en-US" b="1" dirty="0" smtClean="0"/>
              <a:t> </a:t>
            </a:r>
            <a:r>
              <a:rPr lang="en-US" sz="3600" dirty="0" smtClean="0"/>
              <a:t>(2013)</a:t>
            </a:r>
            <a:r>
              <a:rPr lang="en-US" dirty="0" smtClean="0">
                <a:solidFill>
                  <a:srgbClr val="FF0000"/>
                </a:solidFill>
              </a:rPr>
              <a:t/>
            </a:r>
            <a:br>
              <a:rPr lang="en-US" dirty="0" smtClean="0">
                <a:solidFill>
                  <a:srgbClr val="FF0000"/>
                </a:solidFill>
              </a:rPr>
            </a:br>
            <a:r>
              <a:rPr lang="en-US" dirty="0" smtClean="0">
                <a:solidFill>
                  <a:srgbClr val="C00000"/>
                </a:solidFill>
              </a:rPr>
              <a:t>Manuel Castells</a:t>
            </a:r>
            <a:endParaRPr lang="en-US" dirty="0">
              <a:solidFill>
                <a:srgbClr val="C00000"/>
              </a:solidFill>
            </a:endParaRPr>
          </a:p>
        </p:txBody>
      </p:sp>
      <p:sp>
        <p:nvSpPr>
          <p:cNvPr id="3" name="Espaço Reservado para Conteúdo 2"/>
          <p:cNvSpPr>
            <a:spLocks noGrp="1"/>
          </p:cNvSpPr>
          <p:nvPr>
            <p:ph idx="1"/>
          </p:nvPr>
        </p:nvSpPr>
        <p:spPr/>
        <p:txBody>
          <a:bodyPr>
            <a:normAutofit/>
          </a:bodyPr>
          <a:lstStyle/>
          <a:p>
            <a:pPr lvl="0" algn="just"/>
            <a:r>
              <a:rPr lang="en-US" dirty="0" err="1" smtClean="0"/>
              <a:t>Paisagem</a:t>
            </a:r>
            <a:r>
              <a:rPr lang="en-US" dirty="0" smtClean="0"/>
              <a:t> de um </a:t>
            </a:r>
            <a:r>
              <a:rPr lang="en-US" dirty="0" err="1" smtClean="0"/>
              <a:t>mundo</a:t>
            </a:r>
            <a:r>
              <a:rPr lang="en-US" dirty="0" smtClean="0"/>
              <a:t> </a:t>
            </a:r>
            <a:r>
              <a:rPr lang="en-US" dirty="0" err="1" smtClean="0"/>
              <a:t>em</a:t>
            </a:r>
            <a:r>
              <a:rPr lang="en-US" dirty="0" smtClean="0"/>
              <a:t> </a:t>
            </a:r>
            <a:r>
              <a:rPr lang="en-US" dirty="0" err="1" smtClean="0"/>
              <a:t>crise</a:t>
            </a:r>
            <a:r>
              <a:rPr lang="en-US" dirty="0" smtClean="0"/>
              <a:t> à </a:t>
            </a:r>
            <a:r>
              <a:rPr lang="en-US" dirty="0" err="1" smtClean="0"/>
              <a:t>procura</a:t>
            </a:r>
            <a:r>
              <a:rPr lang="en-US" dirty="0" smtClean="0"/>
              <a:t> de novas </a:t>
            </a:r>
            <a:r>
              <a:rPr lang="en-US" dirty="0" err="1" smtClean="0"/>
              <a:t>formas</a:t>
            </a:r>
            <a:r>
              <a:rPr lang="en-US" dirty="0" smtClean="0"/>
              <a:t> de </a:t>
            </a:r>
            <a:r>
              <a:rPr lang="en-US" dirty="0" err="1" smtClean="0"/>
              <a:t>convivência</a:t>
            </a:r>
            <a:r>
              <a:rPr lang="en-US" dirty="0" smtClean="0"/>
              <a:t>.</a:t>
            </a:r>
            <a:endParaRPr lang="pt-BR" dirty="0" smtClean="0"/>
          </a:p>
          <a:p>
            <a:pPr algn="just"/>
            <a:r>
              <a:rPr lang="en-US" dirty="0" err="1"/>
              <a:t>R</a:t>
            </a:r>
            <a:r>
              <a:rPr lang="en-US" dirty="0" err="1" smtClean="0"/>
              <a:t>ejeição</a:t>
            </a:r>
            <a:r>
              <a:rPr lang="en-US" dirty="0" smtClean="0"/>
              <a:t> à forma </a:t>
            </a:r>
            <a:r>
              <a:rPr lang="en-US" dirty="0" err="1" smtClean="0"/>
              <a:t>atual</a:t>
            </a:r>
            <a:r>
              <a:rPr lang="en-US" dirty="0" smtClean="0"/>
              <a:t> de </a:t>
            </a:r>
            <a:r>
              <a:rPr lang="en-US" dirty="0" err="1" smtClean="0"/>
              <a:t>democracia</a:t>
            </a:r>
            <a:r>
              <a:rPr lang="en-US" dirty="0" smtClean="0"/>
              <a:t>.</a:t>
            </a:r>
          </a:p>
          <a:p>
            <a:pPr algn="just"/>
            <a:r>
              <a:rPr lang="en-US" dirty="0" err="1" smtClean="0"/>
              <a:t>Reconstrução</a:t>
            </a:r>
            <a:r>
              <a:rPr lang="en-US" dirty="0" smtClean="0"/>
              <a:t> das </a:t>
            </a:r>
            <a:r>
              <a:rPr lang="en-US" dirty="0" err="1" smtClean="0"/>
              <a:t>instituições</a:t>
            </a:r>
            <a:r>
              <a:rPr lang="en-US" dirty="0" smtClean="0"/>
              <a:t> com  </a:t>
            </a:r>
            <a:r>
              <a:rPr lang="en-US" dirty="0" err="1" smtClean="0"/>
              <a:t>maior</a:t>
            </a:r>
            <a:r>
              <a:rPr lang="en-US" dirty="0" smtClean="0"/>
              <a:t> </a:t>
            </a:r>
            <a:r>
              <a:rPr lang="en-US" dirty="0" err="1" smtClean="0"/>
              <a:t>participação</a:t>
            </a:r>
            <a:r>
              <a:rPr lang="en-US" dirty="0" smtClean="0"/>
              <a:t>.</a:t>
            </a:r>
            <a:endParaRPr lang="pt-BR" dirty="0" smtClean="0"/>
          </a:p>
          <a:p>
            <a:pPr lvl="0" algn="just"/>
            <a:r>
              <a:rPr lang="en-US" dirty="0" err="1" smtClean="0"/>
              <a:t>Espaços</a:t>
            </a:r>
            <a:r>
              <a:rPr lang="en-US" dirty="0" smtClean="0"/>
              <a:t> de </a:t>
            </a:r>
            <a:r>
              <a:rPr lang="en-US" dirty="0" err="1" smtClean="0"/>
              <a:t>autonomia</a:t>
            </a:r>
            <a:r>
              <a:rPr lang="en-US" dirty="0" smtClean="0"/>
              <a:t>.</a:t>
            </a:r>
            <a:endParaRPr lang="pt-BR" dirty="0" smtClean="0"/>
          </a:p>
          <a:p>
            <a:pPr marL="0" indent="0">
              <a:buNone/>
            </a:pPr>
            <a:endParaRPr lang="pt-BR" dirty="0" smtClean="0"/>
          </a:p>
          <a:p>
            <a:endParaRPr lang="en-US" dirty="0"/>
          </a:p>
        </p:txBody>
      </p:sp>
    </p:spTree>
    <p:extLst>
      <p:ext uri="{BB962C8B-B14F-4D97-AF65-F5344CB8AC3E}">
        <p14:creationId xmlns:p14="http://schemas.microsoft.com/office/powerpoint/2010/main" val="2070514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Paul </a:t>
            </a:r>
            <a:r>
              <a:rPr lang="pt-BR" dirty="0" err="1" smtClean="0">
                <a:solidFill>
                  <a:srgbClr val="C00000"/>
                </a:solidFill>
              </a:rPr>
              <a:t>Preciado</a:t>
            </a:r>
            <a:endParaRPr lang="pt-BR" dirty="0">
              <a:solidFill>
                <a:srgbClr val="C00000"/>
              </a:solidFill>
            </a:endParaRPr>
          </a:p>
        </p:txBody>
      </p:sp>
      <p:sp>
        <p:nvSpPr>
          <p:cNvPr id="3" name="Espaço Reservado para Conteúdo 2"/>
          <p:cNvSpPr>
            <a:spLocks noGrp="1"/>
          </p:cNvSpPr>
          <p:nvPr>
            <p:ph idx="1"/>
          </p:nvPr>
        </p:nvSpPr>
        <p:spPr/>
        <p:txBody>
          <a:bodyPr/>
          <a:lstStyle/>
          <a:p>
            <a:pPr marL="0" indent="0" algn="ctr">
              <a:buNone/>
            </a:pPr>
            <a:r>
              <a:rPr lang="pt-BR" dirty="0" smtClean="0"/>
              <a:t>Política toma a forma de uma batalha entre diferentes âmbitos de visibilidade</a:t>
            </a:r>
            <a:endParaRPr lang="pt-BR" dirty="0"/>
          </a:p>
        </p:txBody>
      </p:sp>
    </p:spTree>
    <p:extLst>
      <p:ext uri="{BB962C8B-B14F-4D97-AF65-F5344CB8AC3E}">
        <p14:creationId xmlns:p14="http://schemas.microsoft.com/office/powerpoint/2010/main" val="2344896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sz="quarter"/>
          </p:nvPr>
        </p:nvSpPr>
        <p:spPr/>
        <p:txBody>
          <a:bodyPr>
            <a:normAutofit fontScale="90000"/>
          </a:bodyPr>
          <a:lstStyle/>
          <a:p>
            <a:pPr algn="ctr"/>
            <a:r>
              <a:rPr lang="pt-BR" b="1" dirty="0" smtClean="0">
                <a:solidFill>
                  <a:srgbClr val="FF0000"/>
                </a:solidFill>
              </a:rPr>
              <a:t/>
            </a:r>
            <a:br>
              <a:rPr lang="pt-BR" b="1" dirty="0" smtClean="0">
                <a:solidFill>
                  <a:srgbClr val="FF0000"/>
                </a:solidFill>
              </a:rPr>
            </a:br>
            <a:r>
              <a:rPr lang="pt-BR" b="1" dirty="0" smtClean="0">
                <a:solidFill>
                  <a:srgbClr val="FF0000"/>
                </a:solidFill>
              </a:rPr>
              <a:t/>
            </a:r>
            <a:br>
              <a:rPr lang="pt-BR" b="1" dirty="0" smtClean="0">
                <a:solidFill>
                  <a:srgbClr val="FF0000"/>
                </a:solidFill>
              </a:rPr>
            </a:br>
            <a:r>
              <a:rPr lang="pt-BR" b="1" dirty="0">
                <a:solidFill>
                  <a:srgbClr val="C00000"/>
                </a:solidFill>
              </a:rPr>
              <a:t>Corpos saíram às ruas</a:t>
            </a:r>
            <a:r>
              <a:rPr lang="pt-BR" dirty="0"/>
              <a:t/>
            </a:r>
            <a:br>
              <a:rPr lang="pt-BR" dirty="0"/>
            </a:br>
            <a:r>
              <a:rPr lang="pt-BR" dirty="0"/>
              <a:t/>
            </a:r>
            <a:br>
              <a:rPr lang="pt-BR" dirty="0"/>
            </a:br>
            <a:r>
              <a:rPr lang="pt-BR" b="1" dirty="0">
                <a:solidFill>
                  <a:srgbClr val="FF0000"/>
                </a:solidFill>
              </a:rPr>
              <a:t/>
            </a:r>
            <a:br>
              <a:rPr lang="pt-BR" b="1" dirty="0">
                <a:solidFill>
                  <a:srgbClr val="FF0000"/>
                </a:solidFill>
              </a:rPr>
            </a:br>
            <a:endParaRPr lang="pt-BR" dirty="0"/>
          </a:p>
        </p:txBody>
      </p:sp>
      <p:pic>
        <p:nvPicPr>
          <p:cNvPr id="5" name="Espaço Reservado para Conteúdo 4" descr="imagesCAANM7IW.jpg"/>
          <p:cNvPicPr>
            <a:picLocks noGrp="1" noChangeAspect="1"/>
          </p:cNvPicPr>
          <p:nvPr>
            <p:ph sz="quarter" idx="1"/>
          </p:nvPr>
        </p:nvPicPr>
        <p:blipFill>
          <a:blip r:embed="rId2"/>
          <a:stretch>
            <a:fillRect/>
          </a:stretch>
        </p:blipFill>
        <p:spPr>
          <a:xfrm>
            <a:off x="2690813" y="1821657"/>
            <a:ext cx="2619375" cy="1743075"/>
          </a:xfrm>
          <a:prstGeom prst="rect">
            <a:avLst/>
          </a:prstGeom>
          <a:solidFill>
            <a:srgbClr val="FFFFFF">
              <a:shade val="85000"/>
            </a:srgbClr>
          </a:solidFill>
          <a:ln w="1905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Espaço Reservado para Conteúdo 13" descr="marcha da maconha.jpg"/>
          <p:cNvPicPr>
            <a:picLocks noGrp="1" noChangeAspect="1"/>
          </p:cNvPicPr>
          <p:nvPr>
            <p:ph sz="quarter" idx="4"/>
          </p:nvPr>
        </p:nvPicPr>
        <p:blipFill>
          <a:blip r:embed="rId3"/>
          <a:stretch>
            <a:fillRect/>
          </a:stretch>
        </p:blipFill>
        <p:spPr>
          <a:xfrm>
            <a:off x="6881813" y="4160839"/>
            <a:ext cx="2619375" cy="1743075"/>
          </a:xfrm>
          <a:prstGeom prst="rect">
            <a:avLst/>
          </a:prstGeom>
          <a:ln w="1905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Espaço Reservado para Conteúdo 12" descr="marcha conservadora.jpg"/>
          <p:cNvPicPr>
            <a:picLocks noGrp="1" noChangeAspect="1"/>
          </p:cNvPicPr>
          <p:nvPr>
            <p:ph sz="quarter" idx="3"/>
          </p:nvPr>
        </p:nvPicPr>
        <p:blipFill>
          <a:blip r:embed="rId4"/>
          <a:stretch>
            <a:fillRect/>
          </a:stretch>
        </p:blipFill>
        <p:spPr>
          <a:xfrm>
            <a:off x="2571750" y="4232275"/>
            <a:ext cx="2857500" cy="1600200"/>
          </a:xfrm>
          <a:prstGeom prst="rect">
            <a:avLst/>
          </a:prstGeom>
          <a:ln w="1905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Espaço Reservado para Conteúdo 15" descr="marcha das vadias.jpg"/>
          <p:cNvPicPr>
            <a:picLocks noGrp="1" noChangeAspect="1"/>
          </p:cNvPicPr>
          <p:nvPr>
            <p:ph sz="quarter" idx="2"/>
          </p:nvPr>
        </p:nvPicPr>
        <p:blipFill>
          <a:blip r:embed="rId5"/>
          <a:stretch>
            <a:fillRect/>
          </a:stretch>
        </p:blipFill>
        <p:spPr>
          <a:xfrm>
            <a:off x="6958013" y="1769269"/>
            <a:ext cx="2466975" cy="1847850"/>
          </a:xfrm>
          <a:prstGeom prst="rect">
            <a:avLst/>
          </a:prstGeom>
          <a:ln w="1905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 name="Imagem 1" descr="Recorte de Te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098" y="1417638"/>
            <a:ext cx="10421804" cy="4963218"/>
          </a:xfrm>
          <a:prstGeom prst="rect">
            <a:avLst/>
          </a:prstGeom>
        </p:spPr>
      </p:pic>
    </p:spTree>
    <p:extLst>
      <p:ext uri="{BB962C8B-B14F-4D97-AF65-F5344CB8AC3E}">
        <p14:creationId xmlns:p14="http://schemas.microsoft.com/office/powerpoint/2010/main" val="1071980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sz="quarter"/>
          </p:nvPr>
        </p:nvSpPr>
        <p:spPr/>
        <p:txBody>
          <a:bodyPr/>
          <a:lstStyle/>
          <a:p>
            <a:pPr algn="ctr"/>
            <a:r>
              <a:rPr lang="pt-BR" b="1" dirty="0">
                <a:solidFill>
                  <a:srgbClr val="C00000"/>
                </a:solidFill>
              </a:rPr>
              <a:t>Corpos saíram às ruas</a:t>
            </a:r>
            <a:endParaRPr lang="pt-BR" dirty="0">
              <a:solidFill>
                <a:srgbClr val="C00000"/>
              </a:solidFill>
            </a:endParaRPr>
          </a:p>
        </p:txBody>
      </p:sp>
      <p:pic>
        <p:nvPicPr>
          <p:cNvPr id="7" name="Espaço Reservado para Conteúdo 6" descr="Recorte de Tela"/>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7345235" y="1600200"/>
            <a:ext cx="3089529" cy="2185988"/>
          </a:xfrm>
        </p:spPr>
      </p:pic>
      <p:pic>
        <p:nvPicPr>
          <p:cNvPr id="2050" name="Picture 2" descr="http://f.i.uol.com.br/fotografia/2015/05/30/516593-970x600-1.jpe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1534993" y="1600200"/>
            <a:ext cx="3534013" cy="21859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sapp2.correiobraziliense.com.br/app/noticia_127983242361/2013/06/22/372873/20130623103559106104u.JP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1114425" y="3938588"/>
            <a:ext cx="4375150" cy="21875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mokebuddies.com.br/wp-content/uploads/2016/04/maes-pela-legalizacao-puxam-marcha-da-maconha-que-muda-rota-impeachment-curitiba.jpg"/>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6944528" y="3938588"/>
            <a:ext cx="3890943" cy="218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56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solidFill>
                  <a:srgbClr val="C00000"/>
                </a:solidFill>
              </a:rPr>
              <a:t>Corpos saíram às ruas</a:t>
            </a:r>
            <a:endParaRPr lang="pt-BR" dirty="0">
              <a:solidFill>
                <a:srgbClr val="C00000"/>
              </a:solidFill>
            </a:endParaRPr>
          </a:p>
        </p:txBody>
      </p:sp>
      <p:pic>
        <p:nvPicPr>
          <p:cNvPr id="3074" name="Picture 2" descr="https://i1.wp.com/folhavideira.com/wp-content/uploads/2017/06/41cc3d_534b92fce2e44d5c9ea7599e8431a95f-mv2.jpg?resize=678%2C38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4337" y="1825625"/>
            <a:ext cx="774332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540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solidFill>
                  <a:srgbClr val="C00000"/>
                </a:solidFill>
              </a:rPr>
              <a:t>Corpos saíram às ruas</a:t>
            </a:r>
            <a:endParaRPr lang="pt-BR" dirty="0"/>
          </a:p>
        </p:txBody>
      </p:sp>
      <p:sp>
        <p:nvSpPr>
          <p:cNvPr id="3" name="Espaço Reservado para Conteúdo 2"/>
          <p:cNvSpPr>
            <a:spLocks noGrp="1"/>
          </p:cNvSpPr>
          <p:nvPr>
            <p:ph idx="1"/>
          </p:nvPr>
        </p:nvSpPr>
        <p:spPr>
          <a:blipFill>
            <a:blip r:embed="rId2"/>
            <a:stretch>
              <a:fillRect/>
            </a:stretch>
          </a:blipFill>
        </p:spPr>
        <p:txBody>
          <a:bodyPr/>
          <a:lstStyle/>
          <a:p>
            <a:endParaRPr lang="pt-BR" dirty="0"/>
          </a:p>
        </p:txBody>
      </p:sp>
    </p:spTree>
    <p:extLst>
      <p:ext uri="{BB962C8B-B14F-4D97-AF65-F5344CB8AC3E}">
        <p14:creationId xmlns:p14="http://schemas.microsoft.com/office/powerpoint/2010/main" val="1570310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solidFill>
                  <a:srgbClr val="C00000"/>
                </a:solidFill>
              </a:rPr>
              <a:t>Corpos saíram às ruas</a:t>
            </a:r>
            <a:endParaRPr lang="pt-BR" dirty="0"/>
          </a:p>
        </p:txBody>
      </p:sp>
      <p:sp>
        <p:nvSpPr>
          <p:cNvPr id="3" name="Espaço Reservado para Conteúdo 2"/>
          <p:cNvSpPr>
            <a:spLocks noGrp="1"/>
          </p:cNvSpPr>
          <p:nvPr>
            <p:ph idx="1"/>
          </p:nvPr>
        </p:nvSpPr>
        <p:spPr>
          <a:blipFill>
            <a:blip r:embed="rId2"/>
            <a:stretch>
              <a:fillRect/>
            </a:stretch>
          </a:blipFill>
        </p:spPr>
        <p:txBody>
          <a:bodyPr/>
          <a:lstStyle/>
          <a:p>
            <a:endParaRPr lang="pt-BR" dirty="0"/>
          </a:p>
        </p:txBody>
      </p:sp>
    </p:spTree>
    <p:extLst>
      <p:ext uri="{BB962C8B-B14F-4D97-AF65-F5344CB8AC3E}">
        <p14:creationId xmlns:p14="http://schemas.microsoft.com/office/powerpoint/2010/main" val="3645803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solidFill>
                  <a:srgbClr val="C00000"/>
                </a:solidFill>
              </a:rPr>
              <a:t>Corpos saíram às ruas</a:t>
            </a:r>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48658" y="2828699"/>
            <a:ext cx="2476500" cy="164973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1180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sCA7J7FXT.jpg"/>
          <p:cNvPicPr>
            <a:picLocks noGrp="1" noChangeAspect="1"/>
          </p:cNvPicPr>
          <p:nvPr>
            <p:ph idx="1"/>
          </p:nvPr>
        </p:nvPicPr>
        <p:blipFill>
          <a:blip r:embed="rId2" cstate="print"/>
          <a:stretch>
            <a:fillRect/>
          </a:stretch>
        </p:blipFill>
        <p:spPr>
          <a:xfrm>
            <a:off x="3799695" y="1974647"/>
            <a:ext cx="4057364" cy="3600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038258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Espaço Reservado para Conteúdo 3" descr="tumblr_m6769v9fpj1r19k00o1_500.jpg"/>
          <p:cNvPicPr>
            <a:picLocks noGrp="1" noChangeAspect="1"/>
          </p:cNvPicPr>
          <p:nvPr>
            <p:ph idx="1"/>
          </p:nvPr>
        </p:nvPicPr>
        <p:blipFill>
          <a:blip r:embed="rId2" cstate="print"/>
          <a:stretch>
            <a:fillRect/>
          </a:stretch>
        </p:blipFill>
        <p:spPr>
          <a:xfrm>
            <a:off x="3395701" y="980728"/>
            <a:ext cx="5474007" cy="484632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541357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solidFill>
                  <a:srgbClr val="C00000"/>
                </a:solidFill>
              </a:rPr>
              <a:t/>
            </a:r>
            <a:br>
              <a:rPr lang="pt-BR" dirty="0" smtClean="0">
                <a:solidFill>
                  <a:srgbClr val="C00000"/>
                </a:solidFill>
              </a:rPr>
            </a:br>
            <a:r>
              <a:rPr lang="pt-BR" sz="4000" dirty="0" err="1" smtClean="0">
                <a:latin typeface="+mn-lt"/>
              </a:rPr>
              <a:t>Nuevas</a:t>
            </a:r>
            <a:r>
              <a:rPr lang="pt-BR" sz="4000" dirty="0" smtClean="0">
                <a:latin typeface="+mn-lt"/>
              </a:rPr>
              <a:t> </a:t>
            </a:r>
            <a:r>
              <a:rPr lang="pt-BR" sz="4000" dirty="0" err="1" smtClean="0">
                <a:latin typeface="+mn-lt"/>
              </a:rPr>
              <a:t>minorías</a:t>
            </a:r>
            <a:r>
              <a:rPr lang="pt-BR" sz="4000" dirty="0" smtClean="0">
                <a:latin typeface="+mn-lt"/>
              </a:rPr>
              <a:t>, </a:t>
            </a:r>
            <a:r>
              <a:rPr lang="pt-BR" sz="4000" dirty="0" err="1" smtClean="0">
                <a:latin typeface="+mn-lt"/>
              </a:rPr>
              <a:t>nuevos</a:t>
            </a:r>
            <a:r>
              <a:rPr lang="pt-BR" sz="4000" dirty="0" smtClean="0">
                <a:latin typeface="+mn-lt"/>
              </a:rPr>
              <a:t> </a:t>
            </a:r>
            <a:r>
              <a:rPr lang="pt-BR" sz="4000" dirty="0" err="1" smtClean="0">
                <a:latin typeface="+mn-lt"/>
              </a:rPr>
              <a:t>derechos</a:t>
            </a:r>
            <a:r>
              <a:rPr lang="pt-BR" sz="4000" dirty="0" smtClean="0">
                <a:latin typeface="+mn-lt"/>
              </a:rPr>
              <a:t> </a:t>
            </a:r>
            <a:r>
              <a:rPr lang="pt-BR" sz="3100" dirty="0" smtClean="0">
                <a:latin typeface="+mn-lt"/>
              </a:rPr>
              <a:t>(2015)</a:t>
            </a:r>
            <a:r>
              <a:rPr lang="pt-BR" dirty="0" smtClean="0">
                <a:solidFill>
                  <a:srgbClr val="C00000"/>
                </a:solidFill>
              </a:rPr>
              <a:t/>
            </a:r>
            <a:br>
              <a:rPr lang="pt-BR" dirty="0" smtClean="0">
                <a:solidFill>
                  <a:srgbClr val="C00000"/>
                </a:solidFill>
              </a:rPr>
            </a:br>
            <a:r>
              <a:rPr lang="pt-BR" sz="4900" dirty="0" err="1" smtClean="0">
                <a:solidFill>
                  <a:srgbClr val="C00000"/>
                </a:solidFill>
                <a:latin typeface="+mn-lt"/>
              </a:rPr>
              <a:t>Homi</a:t>
            </a:r>
            <a:r>
              <a:rPr lang="pt-BR" sz="4900" dirty="0" smtClean="0">
                <a:solidFill>
                  <a:srgbClr val="C00000"/>
                </a:solidFill>
                <a:latin typeface="+mn-lt"/>
              </a:rPr>
              <a:t> </a:t>
            </a:r>
            <a:r>
              <a:rPr lang="pt-BR" sz="4900" dirty="0" err="1">
                <a:solidFill>
                  <a:srgbClr val="C00000"/>
                </a:solidFill>
                <a:latin typeface="+mn-lt"/>
              </a:rPr>
              <a:t>B</a:t>
            </a:r>
            <a:r>
              <a:rPr lang="pt-BR" sz="4900" dirty="0" err="1" smtClean="0">
                <a:solidFill>
                  <a:srgbClr val="C00000"/>
                </a:solidFill>
                <a:latin typeface="+mn-lt"/>
              </a:rPr>
              <a:t>habha</a:t>
            </a:r>
            <a:r>
              <a:rPr lang="pt-BR" dirty="0" smtClean="0"/>
              <a:t/>
            </a:r>
            <a:br>
              <a:rPr lang="pt-BR" dirty="0" smtClean="0"/>
            </a:br>
            <a:endParaRPr lang="pt-BR" dirty="0"/>
          </a:p>
        </p:txBody>
      </p:sp>
      <p:sp>
        <p:nvSpPr>
          <p:cNvPr id="3" name="Espaço Reservado para Conteúdo 2"/>
          <p:cNvSpPr>
            <a:spLocks noGrp="1"/>
          </p:cNvSpPr>
          <p:nvPr>
            <p:ph idx="1"/>
          </p:nvPr>
        </p:nvSpPr>
        <p:spPr/>
        <p:txBody>
          <a:bodyPr/>
          <a:lstStyle/>
          <a:p>
            <a:pPr marL="0" indent="0" algn="ctr">
              <a:buNone/>
            </a:pPr>
            <a:endParaRPr lang="pt-BR" dirty="0" smtClean="0"/>
          </a:p>
          <a:p>
            <a:pPr marL="0" indent="0" algn="ctr">
              <a:buNone/>
            </a:pPr>
            <a:endParaRPr lang="pt-BR" sz="3200" dirty="0" smtClean="0"/>
          </a:p>
          <a:p>
            <a:pPr marL="0" indent="0" algn="ctr">
              <a:buNone/>
            </a:pPr>
            <a:r>
              <a:rPr lang="pt-BR" sz="3200" dirty="0" smtClean="0"/>
              <a:t>Cada época tem opacidades particulares e missões urgentes.</a:t>
            </a:r>
            <a:endParaRPr lang="pt-BR" sz="3200" dirty="0"/>
          </a:p>
        </p:txBody>
      </p:sp>
    </p:spTree>
    <p:extLst>
      <p:ext uri="{BB962C8B-B14F-4D97-AF65-F5344CB8AC3E}">
        <p14:creationId xmlns:p14="http://schemas.microsoft.com/office/powerpoint/2010/main" val="1160196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smtClean="0"/>
              <a:t>Midiativismo</a:t>
            </a:r>
            <a:endParaRPr lang="pt-BR" b="1" dirty="0"/>
          </a:p>
        </p:txBody>
      </p:sp>
      <p:pic>
        <p:nvPicPr>
          <p:cNvPr id="8" name="Espaço Reservado para Conteúd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8557" y="1278352"/>
            <a:ext cx="2143125" cy="2143125"/>
          </a:xfr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066" y="1552433"/>
            <a:ext cx="4896000" cy="4896000"/>
          </a:xfrm>
          <a:prstGeom prst="rect">
            <a:avLst/>
          </a:prstGeo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141" y="3728722"/>
            <a:ext cx="2828925" cy="1609725"/>
          </a:xfrm>
          <a:prstGeom prst="rect">
            <a:avLst/>
          </a:prstGeom>
        </p:spPr>
      </p:pic>
    </p:spTree>
    <p:extLst>
      <p:ext uri="{BB962C8B-B14F-4D97-AF65-F5344CB8AC3E}">
        <p14:creationId xmlns:p14="http://schemas.microsoft.com/office/powerpoint/2010/main" val="39782227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
            </a:r>
            <a:br>
              <a:rPr lang="en-US" dirty="0" smtClean="0"/>
            </a:br>
            <a:r>
              <a:rPr lang="en-US" dirty="0" smtClean="0">
                <a:solidFill>
                  <a:srgbClr val="C00000"/>
                </a:solidFill>
              </a:rPr>
              <a:t>E-democracy</a:t>
            </a:r>
            <a:r>
              <a:rPr lang="en-US" dirty="0"/>
              <a:t/>
            </a:r>
            <a:br>
              <a:rPr lang="en-US" dirty="0"/>
            </a:br>
            <a:r>
              <a:rPr lang="en-US" sz="3600" dirty="0"/>
              <a:t>From Wikipedia, the free encyclopedia</a:t>
            </a:r>
            <a:r>
              <a:rPr lang="en-US" dirty="0"/>
              <a:t/>
            </a:r>
            <a:br>
              <a:rPr lang="en-US" dirty="0"/>
            </a:br>
            <a:endParaRPr lang="pt-BR" dirty="0"/>
          </a:p>
        </p:txBody>
      </p:sp>
      <p:sp>
        <p:nvSpPr>
          <p:cNvPr id="3" name="Espaço Reservado para Conteúdo 2"/>
          <p:cNvSpPr>
            <a:spLocks noGrp="1"/>
          </p:cNvSpPr>
          <p:nvPr>
            <p:ph idx="1"/>
          </p:nvPr>
        </p:nvSpPr>
        <p:spPr/>
        <p:txBody>
          <a:bodyPr/>
          <a:lstStyle/>
          <a:p>
            <a:pPr marL="0" indent="0" algn="just">
              <a:buNone/>
            </a:pPr>
            <a:r>
              <a:rPr lang="en-US" b="1" dirty="0"/>
              <a:t>E-democracy</a:t>
            </a:r>
            <a:r>
              <a:rPr lang="en-US" dirty="0"/>
              <a:t> (a combination of the words electronic and democracy), also known as digital democracy or Internet democracy, incorporates 21st-century information and communications technology to promote democracy.  E-democracy encompasses social, economic and cultural conditions that enable the free and equal practice of political self-determination.</a:t>
            </a:r>
            <a:endParaRPr lang="pt-BR" dirty="0"/>
          </a:p>
        </p:txBody>
      </p:sp>
    </p:spTree>
    <p:extLst>
      <p:ext uri="{BB962C8B-B14F-4D97-AF65-F5344CB8AC3E}">
        <p14:creationId xmlns:p14="http://schemas.microsoft.com/office/powerpoint/2010/main" val="1026728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smtClean="0">
                <a:solidFill>
                  <a:srgbClr val="C00000"/>
                </a:solidFill>
              </a:rPr>
              <a:t>Liquid</a:t>
            </a:r>
            <a:r>
              <a:rPr lang="pt-BR" b="1" dirty="0" smtClean="0">
                <a:solidFill>
                  <a:srgbClr val="C00000"/>
                </a:solidFill>
              </a:rPr>
              <a:t> </a:t>
            </a:r>
            <a:r>
              <a:rPr lang="pt-BR" b="1" dirty="0" err="1" smtClean="0">
                <a:solidFill>
                  <a:srgbClr val="C00000"/>
                </a:solidFill>
              </a:rPr>
              <a:t>Democracy</a:t>
            </a:r>
            <a:endParaRPr lang="pt-BR" b="1" dirty="0">
              <a:solidFill>
                <a:srgbClr val="C00000"/>
              </a:solidFill>
            </a:endParaRPr>
          </a:p>
        </p:txBody>
      </p:sp>
      <p:pic>
        <p:nvPicPr>
          <p:cNvPr id="4" name="Espaço Reservado para Conteúdo 3"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3283" y="1825625"/>
            <a:ext cx="8105434" cy="4351338"/>
          </a:xfrm>
        </p:spPr>
      </p:pic>
      <p:sp>
        <p:nvSpPr>
          <p:cNvPr id="5" name="CaixaDeTexto 4"/>
          <p:cNvSpPr txBox="1"/>
          <p:nvPr/>
        </p:nvSpPr>
        <p:spPr>
          <a:xfrm>
            <a:off x="186813" y="6488668"/>
            <a:ext cx="471949" cy="36933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42773580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pt-BR" b="1" dirty="0" smtClean="0">
                <a:solidFill>
                  <a:srgbClr val="C00000"/>
                </a:solidFill>
              </a:rPr>
              <a:t>E-</a:t>
            </a:r>
            <a:r>
              <a:rPr lang="pt-BR" b="1" dirty="0" err="1" smtClean="0">
                <a:solidFill>
                  <a:srgbClr val="C00000"/>
                </a:solidFill>
              </a:rPr>
              <a:t>Democracy</a:t>
            </a:r>
            <a:endParaRPr lang="pt-BR" b="1" dirty="0">
              <a:solidFill>
                <a:srgbClr val="C00000"/>
              </a:solidFill>
            </a:endParaRPr>
          </a:p>
        </p:txBody>
      </p:sp>
      <p:pic>
        <p:nvPicPr>
          <p:cNvPr id="10" name="Espaço Reservado para Conteúdo 9"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8004" y="1825625"/>
            <a:ext cx="7995992" cy="4351338"/>
          </a:xfrm>
        </p:spPr>
      </p:pic>
      <p:sp>
        <p:nvSpPr>
          <p:cNvPr id="4" name="CaixaDeTexto 3"/>
          <p:cNvSpPr txBox="1"/>
          <p:nvPr/>
        </p:nvSpPr>
        <p:spPr>
          <a:xfrm>
            <a:off x="137652" y="6341806"/>
            <a:ext cx="403122" cy="646331"/>
          </a:xfrm>
          <a:prstGeom prst="rect">
            <a:avLst/>
          </a:prstGeom>
          <a:noFill/>
        </p:spPr>
        <p:txBody>
          <a:bodyPr wrap="square" rtlCol="0">
            <a:spAutoFit/>
          </a:bodyPr>
          <a:lstStyle/>
          <a:p>
            <a:r>
              <a:rPr lang="pt-BR" b="1" dirty="0" smtClean="0">
                <a:solidFill>
                  <a:srgbClr val="FF0000"/>
                </a:solidFill>
              </a:rPr>
              <a:t>??</a:t>
            </a:r>
          </a:p>
          <a:p>
            <a:endParaRPr lang="pt-BR" dirty="0"/>
          </a:p>
        </p:txBody>
      </p:sp>
    </p:spTree>
    <p:extLst>
      <p:ext uri="{BB962C8B-B14F-4D97-AF65-F5344CB8AC3E}">
        <p14:creationId xmlns:p14="http://schemas.microsoft.com/office/powerpoint/2010/main" val="23667959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pPr algn="ctr"/>
            <a:r>
              <a:rPr lang="pt-BR" dirty="0" err="1" smtClean="0">
                <a:solidFill>
                  <a:srgbClr val="C00000"/>
                </a:solidFill>
              </a:rPr>
              <a:t>MediaLab</a:t>
            </a:r>
            <a:r>
              <a:rPr lang="pt-BR" dirty="0" smtClean="0">
                <a:solidFill>
                  <a:srgbClr val="C00000"/>
                </a:solidFill>
              </a:rPr>
              <a:t> Prado - Madrid</a:t>
            </a:r>
            <a:endParaRPr lang="pt-BR" dirty="0">
              <a:solidFill>
                <a:srgbClr val="C00000"/>
              </a:solidFill>
            </a:endParaRPr>
          </a:p>
        </p:txBody>
      </p:sp>
      <p:pic>
        <p:nvPicPr>
          <p:cNvPr id="15" name="Espaço Reservado para Conteúdo 14"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3108" y="1825625"/>
            <a:ext cx="7265784" cy="4351338"/>
          </a:xfrm>
        </p:spPr>
      </p:pic>
      <p:sp>
        <p:nvSpPr>
          <p:cNvPr id="16" name="CaixaDeTexto 15"/>
          <p:cNvSpPr txBox="1"/>
          <p:nvPr/>
        </p:nvSpPr>
        <p:spPr>
          <a:xfrm>
            <a:off x="9852338" y="141669"/>
            <a:ext cx="2086377" cy="6740307"/>
          </a:xfrm>
          <a:prstGeom prst="rect">
            <a:avLst/>
          </a:prstGeom>
          <a:noFill/>
        </p:spPr>
        <p:txBody>
          <a:bodyPr wrap="square" rtlCol="0">
            <a:spAutoFit/>
          </a:bodyPr>
          <a:lstStyle/>
          <a:p>
            <a:endParaRPr lang="en-US" dirty="0" smtClean="0"/>
          </a:p>
          <a:p>
            <a:endParaRPr lang="en-US" dirty="0"/>
          </a:p>
          <a:p>
            <a:r>
              <a:rPr lang="en-US" dirty="0" smtClean="0"/>
              <a:t>This </a:t>
            </a:r>
            <a:r>
              <a:rPr lang="en-US" dirty="0"/>
              <a:t>is the call for projects of  the international workshop Collective Intelligence for Democracy from November 3th to November 18th. Come with us to have two weeks of collaborative work, of multidisciplinary teams around projects related to commons, oriented democracy citizen participation and the tools and methodologies that facilitate these processes.</a:t>
            </a:r>
          </a:p>
          <a:p>
            <a:r>
              <a:rPr lang="en-US" dirty="0"/>
              <a:t> </a:t>
            </a:r>
          </a:p>
        </p:txBody>
      </p:sp>
      <p:sp>
        <p:nvSpPr>
          <p:cNvPr id="17" name="CaixaDeTexto 16"/>
          <p:cNvSpPr txBox="1"/>
          <p:nvPr/>
        </p:nvSpPr>
        <p:spPr>
          <a:xfrm>
            <a:off x="463639" y="418667"/>
            <a:ext cx="1999469" cy="6186309"/>
          </a:xfrm>
          <a:prstGeom prst="rect">
            <a:avLst/>
          </a:prstGeom>
          <a:noFill/>
        </p:spPr>
        <p:txBody>
          <a:bodyPr wrap="square" rtlCol="0">
            <a:spAutoFit/>
          </a:bodyPr>
          <a:lstStyle/>
          <a:p>
            <a:r>
              <a:rPr lang="es-ES" b="1" dirty="0" err="1"/>
              <a:t>Medialab</a:t>
            </a:r>
            <a:r>
              <a:rPr lang="es-ES" b="1" dirty="0"/>
              <a:t>-Prado </a:t>
            </a:r>
            <a:r>
              <a:rPr lang="es-ES" dirty="0"/>
              <a:t>es un laboratorio ciudadano de producción, investigación y difusión de proyectos culturales que explora las formas de experimentación y aprendizaje colaborativo que han surgido de las redes digitales. Es un proyecto perteneciente al Área de Gobierno de Cultura y Deportes </a:t>
            </a:r>
            <a:r>
              <a:rPr lang="es-ES" dirty="0" smtClean="0"/>
              <a:t>del</a:t>
            </a:r>
            <a:r>
              <a:rPr lang="es-ES" dirty="0"/>
              <a:t> Ayuntamiento de Madrid. </a:t>
            </a:r>
            <a:endParaRPr lang="pt-BR" dirty="0"/>
          </a:p>
        </p:txBody>
      </p:sp>
      <p:sp>
        <p:nvSpPr>
          <p:cNvPr id="6" name="CaixaDeTexto 5"/>
          <p:cNvSpPr txBox="1"/>
          <p:nvPr/>
        </p:nvSpPr>
        <p:spPr>
          <a:xfrm>
            <a:off x="0" y="6479458"/>
            <a:ext cx="403123" cy="37854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24239755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pt-BR" b="1" dirty="0" smtClean="0">
                <a:solidFill>
                  <a:srgbClr val="C00000"/>
                </a:solidFill>
              </a:rPr>
              <a:t>Open </a:t>
            </a:r>
            <a:r>
              <a:rPr lang="pt-BR" b="1" dirty="0" err="1" smtClean="0">
                <a:solidFill>
                  <a:srgbClr val="C00000"/>
                </a:solidFill>
              </a:rPr>
              <a:t>Ministry</a:t>
            </a:r>
            <a:endParaRPr lang="pt-BR" b="1" dirty="0">
              <a:solidFill>
                <a:srgbClr val="C00000"/>
              </a:solidFill>
            </a:endParaRPr>
          </a:p>
        </p:txBody>
      </p:sp>
      <p:pic>
        <p:nvPicPr>
          <p:cNvPr id="9" name="Espaço Reservado para Conteúdo 8"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8333" y="1825625"/>
            <a:ext cx="8955334" cy="4351338"/>
          </a:xfrm>
        </p:spPr>
      </p:pic>
      <p:sp>
        <p:nvSpPr>
          <p:cNvPr id="4" name="CaixaDeTexto 3"/>
          <p:cNvSpPr txBox="1"/>
          <p:nvPr/>
        </p:nvSpPr>
        <p:spPr>
          <a:xfrm>
            <a:off x="0" y="6263148"/>
            <a:ext cx="580103" cy="36933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32323023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pt-BR" b="1" dirty="0" err="1" smtClean="0">
                <a:solidFill>
                  <a:srgbClr val="C00000"/>
                </a:solidFill>
              </a:rPr>
              <a:t>Your</a:t>
            </a:r>
            <a:r>
              <a:rPr lang="pt-BR" b="1" dirty="0" smtClean="0">
                <a:solidFill>
                  <a:srgbClr val="C00000"/>
                </a:solidFill>
              </a:rPr>
              <a:t> </a:t>
            </a:r>
            <a:r>
              <a:rPr lang="pt-BR" b="1" dirty="0" err="1" smtClean="0">
                <a:solidFill>
                  <a:srgbClr val="C00000"/>
                </a:solidFill>
              </a:rPr>
              <a:t>Priorities</a:t>
            </a:r>
            <a:endParaRPr lang="pt-BR" b="1" dirty="0">
              <a:solidFill>
                <a:srgbClr val="C00000"/>
              </a:solidFill>
            </a:endParaRPr>
          </a:p>
        </p:txBody>
      </p:sp>
      <p:pic>
        <p:nvPicPr>
          <p:cNvPr id="9" name="Espaço Reservado para Conteúdo 8"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1832" y="1825625"/>
            <a:ext cx="8988336" cy="4351338"/>
          </a:xfrm>
        </p:spPr>
      </p:pic>
      <p:sp>
        <p:nvSpPr>
          <p:cNvPr id="4" name="CaixaDeTexto 3"/>
          <p:cNvSpPr txBox="1"/>
          <p:nvPr/>
        </p:nvSpPr>
        <p:spPr>
          <a:xfrm>
            <a:off x="117986" y="6243484"/>
            <a:ext cx="560439" cy="36933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37528037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C00000"/>
                </a:solidFill>
              </a:rPr>
              <a:t>WAGL – </a:t>
            </a:r>
            <a:r>
              <a:rPr lang="pt-BR" b="1" dirty="0" err="1" smtClean="0">
                <a:solidFill>
                  <a:srgbClr val="C00000"/>
                </a:solidFill>
              </a:rPr>
              <a:t>We</a:t>
            </a:r>
            <a:r>
              <a:rPr lang="pt-BR" b="1" dirty="0" smtClean="0">
                <a:solidFill>
                  <a:srgbClr val="C00000"/>
                </a:solidFill>
              </a:rPr>
              <a:t> </a:t>
            </a:r>
            <a:r>
              <a:rPr lang="pt-BR" b="1" dirty="0" err="1" smtClean="0">
                <a:solidFill>
                  <a:srgbClr val="C00000"/>
                </a:solidFill>
              </a:rPr>
              <a:t>all</a:t>
            </a:r>
            <a:r>
              <a:rPr lang="pt-BR" b="1" dirty="0" smtClean="0">
                <a:solidFill>
                  <a:srgbClr val="C00000"/>
                </a:solidFill>
              </a:rPr>
              <a:t> </a:t>
            </a:r>
            <a:r>
              <a:rPr lang="pt-BR" b="1" dirty="0" err="1" smtClean="0">
                <a:solidFill>
                  <a:srgbClr val="C00000"/>
                </a:solidFill>
              </a:rPr>
              <a:t>govern</a:t>
            </a:r>
            <a:r>
              <a:rPr lang="pt-BR" b="1" dirty="0" smtClean="0">
                <a:solidFill>
                  <a:srgbClr val="C00000"/>
                </a:solidFill>
              </a:rPr>
              <a:t> </a:t>
            </a:r>
            <a:r>
              <a:rPr lang="pt-BR" b="1" dirty="0" err="1" smtClean="0">
                <a:solidFill>
                  <a:srgbClr val="C00000"/>
                </a:solidFill>
              </a:rPr>
              <a:t>lab</a:t>
            </a:r>
            <a:endParaRPr lang="pt-BR" b="1" dirty="0">
              <a:solidFill>
                <a:srgbClr val="C00000"/>
              </a:solidFill>
            </a:endParaRPr>
          </a:p>
        </p:txBody>
      </p:sp>
      <p:pic>
        <p:nvPicPr>
          <p:cNvPr id="4" name="Espaço Reservado para Conteúdo 3"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4829" y="1825625"/>
            <a:ext cx="9222341" cy="4351338"/>
          </a:xfrm>
        </p:spPr>
      </p:pic>
      <p:sp>
        <p:nvSpPr>
          <p:cNvPr id="5" name="CaixaDeTexto 4"/>
          <p:cNvSpPr txBox="1"/>
          <p:nvPr/>
        </p:nvSpPr>
        <p:spPr>
          <a:xfrm>
            <a:off x="157316" y="6548284"/>
            <a:ext cx="619432" cy="36933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41526303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solidFill>
                  <a:srgbClr val="C00000"/>
                </a:solidFill>
              </a:rPr>
              <a:t>POL.IS</a:t>
            </a:r>
            <a:endParaRPr lang="pt-BR" b="1" dirty="0">
              <a:solidFill>
                <a:srgbClr val="C00000"/>
              </a:solidFill>
            </a:endParaRPr>
          </a:p>
        </p:txBody>
      </p:sp>
      <p:pic>
        <p:nvPicPr>
          <p:cNvPr id="8" name="Espaço Reservado para Conteúdo 7" descr="Recorte de Tel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636913" y="3688869"/>
            <a:ext cx="5181600" cy="2326327"/>
          </a:xfrm>
        </p:spPr>
      </p:pic>
      <p:pic>
        <p:nvPicPr>
          <p:cNvPr id="9" name="Espaço Reservado para Conteúdo 8" descr="Recorte de Tela"/>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1406" y="1987391"/>
            <a:ext cx="5181600" cy="1701478"/>
          </a:xfrm>
        </p:spPr>
      </p:pic>
      <p:sp>
        <p:nvSpPr>
          <p:cNvPr id="5" name="CaixaDeTexto 4"/>
          <p:cNvSpPr txBox="1"/>
          <p:nvPr/>
        </p:nvSpPr>
        <p:spPr>
          <a:xfrm>
            <a:off x="157316" y="6518787"/>
            <a:ext cx="599768" cy="646331"/>
          </a:xfrm>
          <a:prstGeom prst="rect">
            <a:avLst/>
          </a:prstGeom>
          <a:noFill/>
        </p:spPr>
        <p:txBody>
          <a:bodyPr wrap="square" rtlCol="0">
            <a:spAutoFit/>
          </a:bodyPr>
          <a:lstStyle/>
          <a:p>
            <a:r>
              <a:rPr lang="pt-BR" b="1" dirty="0" smtClean="0">
                <a:solidFill>
                  <a:srgbClr val="FF0000"/>
                </a:solidFill>
              </a:rPr>
              <a:t>??</a:t>
            </a:r>
          </a:p>
          <a:p>
            <a:endParaRPr lang="pt-BR" dirty="0"/>
          </a:p>
        </p:txBody>
      </p:sp>
    </p:spTree>
    <p:extLst>
      <p:ext uri="{BB962C8B-B14F-4D97-AF65-F5344CB8AC3E}">
        <p14:creationId xmlns:p14="http://schemas.microsoft.com/office/powerpoint/2010/main" val="42622063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solidFill>
                  <a:srgbClr val="C00000"/>
                </a:solidFill>
              </a:rPr>
              <a:t>CO Bologna</a:t>
            </a:r>
            <a:endParaRPr lang="pt-BR" b="1" dirty="0">
              <a:solidFill>
                <a:srgbClr val="C00000"/>
              </a:solidFill>
            </a:endParaRPr>
          </a:p>
        </p:txBody>
      </p:sp>
      <p:pic>
        <p:nvPicPr>
          <p:cNvPr id="6" name="Espaço Reservado para Conteúdo 5"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780" y="1825625"/>
            <a:ext cx="9772440" cy="4351338"/>
          </a:xfrm>
        </p:spPr>
      </p:pic>
      <p:sp>
        <p:nvSpPr>
          <p:cNvPr id="5" name="CaixaDeTexto 4"/>
          <p:cNvSpPr txBox="1"/>
          <p:nvPr/>
        </p:nvSpPr>
        <p:spPr>
          <a:xfrm>
            <a:off x="147484" y="6459794"/>
            <a:ext cx="491613" cy="36933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559693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marL="0" indent="0" algn="ctr">
              <a:buNone/>
            </a:pPr>
            <a:endParaRPr lang="pt-BR" sz="4000" b="1" dirty="0" smtClean="0"/>
          </a:p>
          <a:p>
            <a:pPr marL="0" indent="0" algn="ctr">
              <a:buNone/>
            </a:pPr>
            <a:r>
              <a:rPr lang="pt-BR" sz="4000" b="1" dirty="0" smtClean="0">
                <a:solidFill>
                  <a:srgbClr val="C00000"/>
                </a:solidFill>
              </a:rPr>
              <a:t>CONTEXTO</a:t>
            </a:r>
            <a:endParaRPr lang="pt-BR" sz="4000" b="1" dirty="0">
              <a:solidFill>
                <a:srgbClr val="C00000"/>
              </a:solidFill>
            </a:endParaRPr>
          </a:p>
        </p:txBody>
      </p:sp>
    </p:spTree>
    <p:extLst>
      <p:ext uri="{BB962C8B-B14F-4D97-AF65-F5344CB8AC3E}">
        <p14:creationId xmlns:p14="http://schemas.microsoft.com/office/powerpoint/2010/main" val="4956879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normAutofit fontScale="90000"/>
          </a:bodyPr>
          <a:lstStyle/>
          <a:p>
            <a:pPr algn="ctr"/>
            <a:r>
              <a:rPr lang="pt-BR" dirty="0" smtClean="0">
                <a:solidFill>
                  <a:srgbClr val="FF0000"/>
                </a:solidFill>
              </a:rPr>
              <a:t/>
            </a:r>
            <a:br>
              <a:rPr lang="pt-BR" dirty="0" smtClean="0">
                <a:solidFill>
                  <a:srgbClr val="FF0000"/>
                </a:solidFill>
              </a:rPr>
            </a:br>
            <a:r>
              <a:rPr lang="pt-BR" dirty="0" err="1" smtClean="0">
                <a:solidFill>
                  <a:srgbClr val="FF0000"/>
                </a:solidFill>
              </a:rPr>
              <a:t>MediaLab</a:t>
            </a:r>
            <a:r>
              <a:rPr lang="pt-BR" dirty="0" smtClean="0">
                <a:solidFill>
                  <a:srgbClr val="FF0000"/>
                </a:solidFill>
              </a:rPr>
              <a:t> Prado – Madrid</a:t>
            </a:r>
            <a:br>
              <a:rPr lang="pt-BR" dirty="0" smtClean="0">
                <a:solidFill>
                  <a:srgbClr val="FF0000"/>
                </a:solidFill>
              </a:rPr>
            </a:br>
            <a:r>
              <a:rPr lang="es-ES" b="1" dirty="0"/>
              <a:t>Inteligencia Colectiva para la Democracia </a:t>
            </a:r>
            <a:br>
              <a:rPr lang="es-ES" b="1" dirty="0"/>
            </a:br>
            <a:endParaRPr lang="pt-BR" dirty="0">
              <a:solidFill>
                <a:srgbClr val="FF0000"/>
              </a:solidFill>
            </a:endParaRPr>
          </a:p>
        </p:txBody>
      </p:sp>
      <p:sp>
        <p:nvSpPr>
          <p:cNvPr id="16" name="CaixaDeTexto 15"/>
          <p:cNvSpPr txBox="1"/>
          <p:nvPr/>
        </p:nvSpPr>
        <p:spPr>
          <a:xfrm>
            <a:off x="9852338" y="141669"/>
            <a:ext cx="2086377" cy="923330"/>
          </a:xfrm>
          <a:prstGeom prst="rect">
            <a:avLst/>
          </a:prstGeom>
          <a:noFill/>
        </p:spPr>
        <p:txBody>
          <a:bodyPr wrap="square" rtlCol="0">
            <a:spAutoFit/>
          </a:bodyPr>
          <a:lstStyle/>
          <a:p>
            <a:endParaRPr lang="en-US" dirty="0" smtClean="0"/>
          </a:p>
          <a:p>
            <a:endParaRPr lang="en-US" dirty="0"/>
          </a:p>
          <a:p>
            <a:r>
              <a:rPr lang="en-US" dirty="0"/>
              <a:t> </a:t>
            </a:r>
          </a:p>
        </p:txBody>
      </p:sp>
      <p:sp>
        <p:nvSpPr>
          <p:cNvPr id="17" name="CaixaDeTexto 16"/>
          <p:cNvSpPr txBox="1"/>
          <p:nvPr/>
        </p:nvSpPr>
        <p:spPr>
          <a:xfrm>
            <a:off x="463639" y="418667"/>
            <a:ext cx="1999469" cy="6186309"/>
          </a:xfrm>
          <a:prstGeom prst="rect">
            <a:avLst/>
          </a:prstGeom>
          <a:noFill/>
        </p:spPr>
        <p:txBody>
          <a:bodyPr wrap="square" rtlCol="0">
            <a:spAutoFit/>
          </a:bodyPr>
          <a:lstStyle/>
          <a:p>
            <a:endParaRPr lang="es-ES" b="1" dirty="0" smtClean="0"/>
          </a:p>
          <a:p>
            <a:endParaRPr lang="es-ES" b="1" dirty="0"/>
          </a:p>
          <a:p>
            <a:endParaRPr lang="es-ES" b="1" dirty="0" smtClean="0"/>
          </a:p>
          <a:p>
            <a:pPr algn="just"/>
            <a:endParaRPr lang="es-ES" dirty="0" smtClean="0"/>
          </a:p>
          <a:p>
            <a:pPr algn="just"/>
            <a:endParaRPr lang="es-ES" dirty="0"/>
          </a:p>
          <a:p>
            <a:pPr algn="just"/>
            <a:endParaRPr lang="es-ES" dirty="0" smtClean="0"/>
          </a:p>
          <a:p>
            <a:pPr algn="just"/>
            <a:endParaRPr lang="es-ES" dirty="0"/>
          </a:p>
          <a:p>
            <a:pPr algn="just"/>
            <a:endParaRPr lang="es-ES" dirty="0" smtClean="0"/>
          </a:p>
          <a:p>
            <a:pPr algn="just"/>
            <a:r>
              <a:rPr lang="es-ES" dirty="0" smtClean="0"/>
              <a:t>Laboratorio </a:t>
            </a:r>
            <a:r>
              <a:rPr lang="es-ES" dirty="0"/>
              <a:t>ciudadano de producción, investigación y difusión de proyectos culturales que explora las formas de experimentación y aprendizaje colaborativo que han surgido de las redes </a:t>
            </a:r>
            <a:r>
              <a:rPr lang="es-ES" dirty="0" smtClean="0"/>
              <a:t>digitales</a:t>
            </a:r>
            <a:endParaRPr lang="pt-BR" dirty="0"/>
          </a:p>
        </p:txBody>
      </p:sp>
      <p:pic>
        <p:nvPicPr>
          <p:cNvPr id="3" name="Espaço Reservado para Conteúd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2572544"/>
            <a:ext cx="5334000" cy="2857500"/>
          </a:xfrm>
        </p:spPr>
      </p:pic>
      <p:sp>
        <p:nvSpPr>
          <p:cNvPr id="4" name="CaixaDeTexto 3"/>
          <p:cNvSpPr txBox="1"/>
          <p:nvPr/>
        </p:nvSpPr>
        <p:spPr>
          <a:xfrm>
            <a:off x="9075761" y="1937982"/>
            <a:ext cx="2975212" cy="4770537"/>
          </a:xfrm>
          <a:prstGeom prst="rect">
            <a:avLst/>
          </a:prstGeom>
          <a:noFill/>
        </p:spPr>
        <p:txBody>
          <a:bodyPr wrap="square" rtlCol="0">
            <a:spAutoFit/>
          </a:bodyPr>
          <a:lstStyle/>
          <a:p>
            <a:pPr algn="just"/>
            <a:r>
              <a:rPr lang="es-ES" sz="1600" b="1" dirty="0"/>
              <a:t>¿Cómo te imaginas la democracia del futuro? </a:t>
            </a:r>
            <a:r>
              <a:rPr lang="es-ES" sz="1600" dirty="0"/>
              <a:t>Desde </a:t>
            </a:r>
            <a:r>
              <a:rPr lang="es-ES" sz="1600" dirty="0" err="1"/>
              <a:t>ParticipaLab</a:t>
            </a:r>
            <a:r>
              <a:rPr lang="es-ES" sz="1600" dirty="0"/>
              <a:t> creemos que será una democracia radical, en la cual la ciudadanía formulará políticas públicas y podrá tomar decisiones de manera directa. Hasta el 18 de julio se reciben las propuestas de proyectos y del 5 al 17 de noviembre se celebrará el taller internacional Inteligencia Colectiva para la Democracia. Durante quince días, equipos multidisciplinares realizarán proyectos relacionados con la democracia, la participación ciudadana y las herramientas y metodologías que facilitan estos procesos.</a:t>
            </a:r>
            <a:endParaRPr lang="pt-BR" sz="1600" dirty="0"/>
          </a:p>
        </p:txBody>
      </p:sp>
    </p:spTree>
    <p:extLst>
      <p:ext uri="{BB962C8B-B14F-4D97-AF65-F5344CB8AC3E}">
        <p14:creationId xmlns:p14="http://schemas.microsoft.com/office/powerpoint/2010/main" val="3068035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3100" dirty="0" smtClean="0">
                <a:latin typeface="+mn-lt"/>
              </a:rPr>
              <a:t>Economia </a:t>
            </a:r>
            <a:r>
              <a:rPr lang="pt-BR" sz="3100" dirty="0">
                <a:latin typeface="+mn-lt"/>
              </a:rPr>
              <a:t>de plataforma e novas formas colaborativas de </a:t>
            </a:r>
            <a:r>
              <a:rPr lang="pt-BR" sz="3100" dirty="0" smtClean="0">
                <a:latin typeface="+mn-lt"/>
              </a:rPr>
              <a:t>produção</a:t>
            </a:r>
            <a:r>
              <a:rPr lang="pt-BR" dirty="0" smtClean="0"/>
              <a:t/>
            </a:r>
            <a:br>
              <a:rPr lang="pt-BR" dirty="0" smtClean="0"/>
            </a:br>
            <a:r>
              <a:rPr lang="pt-BR" sz="3100" dirty="0" err="1" smtClean="0">
                <a:solidFill>
                  <a:srgbClr val="C00000"/>
                </a:solidFill>
                <a:latin typeface="+mn-lt"/>
              </a:rPr>
              <a:t>Liinc</a:t>
            </a:r>
            <a:r>
              <a:rPr lang="pt-BR" sz="3100" dirty="0" smtClean="0">
                <a:solidFill>
                  <a:srgbClr val="C00000"/>
                </a:solidFill>
                <a:latin typeface="+mn-lt"/>
              </a:rPr>
              <a:t> em Revista (IBICT) - </a:t>
            </a:r>
            <a:r>
              <a:rPr lang="pt-BR" sz="3200" dirty="0"/>
              <a:t>v. 14, n. 1 (2018</a:t>
            </a:r>
            <a:r>
              <a:rPr lang="pt-BR" sz="3200" dirty="0" smtClean="0"/>
              <a:t>)</a:t>
            </a:r>
            <a:endParaRPr lang="pt-BR" sz="3100" dirty="0">
              <a:solidFill>
                <a:srgbClr val="C00000"/>
              </a:solidFill>
              <a:latin typeface="+mn-lt"/>
            </a:endParaRPr>
          </a:p>
        </p:txBody>
      </p:sp>
      <p:sp>
        <p:nvSpPr>
          <p:cNvPr id="3" name="Espaço Reservado para Conteúdo 2"/>
          <p:cNvSpPr>
            <a:spLocks noGrp="1"/>
          </p:cNvSpPr>
          <p:nvPr>
            <p:ph idx="1"/>
          </p:nvPr>
        </p:nvSpPr>
        <p:spPr/>
        <p:txBody>
          <a:bodyPr>
            <a:normAutofit/>
          </a:bodyPr>
          <a:lstStyle/>
          <a:p>
            <a:r>
              <a:rPr lang="pt-BR" dirty="0"/>
              <a:t>As tecnologias digitais estão modificando radicalmente nossas possibilidades de </a:t>
            </a:r>
            <a:r>
              <a:rPr lang="pt-BR" dirty="0">
                <a:solidFill>
                  <a:srgbClr val="C00000"/>
                </a:solidFill>
              </a:rPr>
              <a:t>compartilhar e colaborar</a:t>
            </a:r>
            <a:r>
              <a:rPr lang="pt-BR" dirty="0"/>
              <a:t>, favorecendo a produção aberta e colaborativa de conhecimento e </a:t>
            </a:r>
            <a:r>
              <a:rPr lang="pt-BR" dirty="0" smtClean="0"/>
              <a:t>artefatos.</a:t>
            </a:r>
          </a:p>
          <a:p>
            <a:r>
              <a:rPr lang="pt-BR" dirty="0" smtClean="0"/>
              <a:t>Sem </a:t>
            </a:r>
            <a:r>
              <a:rPr lang="pt-BR" dirty="0"/>
              <a:t>dúvida, as práticas, ainda que crescentes, são incipientes, e seu potencial transformador necessita de mais tempo para materializar-se. Nesse sentido, é </a:t>
            </a:r>
            <a:r>
              <a:rPr lang="pt-BR" dirty="0">
                <a:solidFill>
                  <a:srgbClr val="C00000"/>
                </a:solidFill>
              </a:rPr>
              <a:t>necessário continuar experimentando as formas abertas e colaborativas de produção</a:t>
            </a:r>
            <a:r>
              <a:rPr lang="pt-BR" dirty="0"/>
              <a:t>, acompanhando, especialmente, as mudanças institucionais necessárias para sua promoção ou entorpecimento, e fomentar </a:t>
            </a:r>
            <a:r>
              <a:rPr lang="pt-BR" dirty="0" smtClean="0"/>
              <a:t>debates.</a:t>
            </a:r>
            <a:endParaRPr lang="pt-BR" dirty="0"/>
          </a:p>
          <a:p>
            <a:endParaRPr lang="pt-BR" dirty="0"/>
          </a:p>
        </p:txBody>
      </p:sp>
    </p:spTree>
    <p:extLst>
      <p:ext uri="{BB962C8B-B14F-4D97-AF65-F5344CB8AC3E}">
        <p14:creationId xmlns:p14="http://schemas.microsoft.com/office/powerpoint/2010/main" val="33011502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Ciência Aberta</a:t>
            </a:r>
            <a:br>
              <a:rPr lang="pt-BR" dirty="0"/>
            </a:br>
            <a:r>
              <a:rPr lang="pt-BR" sz="3600" dirty="0">
                <a:solidFill>
                  <a:srgbClr val="C00000"/>
                </a:solidFill>
              </a:rPr>
              <a:t>Sarita </a:t>
            </a:r>
            <a:r>
              <a:rPr lang="pt-BR" sz="3600" dirty="0" err="1">
                <a:solidFill>
                  <a:srgbClr val="C00000"/>
                </a:solidFill>
              </a:rPr>
              <a:t>Albagli</a:t>
            </a:r>
            <a:endParaRPr lang="pt-BR" dirty="0"/>
          </a:p>
        </p:txBody>
      </p:sp>
      <p:sp>
        <p:nvSpPr>
          <p:cNvPr id="3" name="Espaço Reservado para Conteúdo 2"/>
          <p:cNvSpPr>
            <a:spLocks noGrp="1"/>
          </p:cNvSpPr>
          <p:nvPr>
            <p:ph idx="1"/>
          </p:nvPr>
        </p:nvSpPr>
        <p:spPr/>
        <p:txBody>
          <a:bodyPr>
            <a:normAutofit fontScale="92500"/>
          </a:bodyPr>
          <a:lstStyle/>
          <a:p>
            <a:pPr algn="just"/>
            <a:r>
              <a:rPr lang="pt-BR" dirty="0"/>
              <a:t>O movimento pela ciência aberta deve ser pensado no contexto dos movimentos sociais que emergem em meio a mudanças nas condições de produção e circulação da informação, do conhecimento e da cultura, e que vêm desestabilizando arcabouços </a:t>
            </a:r>
            <a:r>
              <a:rPr lang="pt-BR" dirty="0" smtClean="0"/>
              <a:t>epistemológicos </a:t>
            </a:r>
            <a:r>
              <a:rPr lang="pt-BR" dirty="0"/>
              <a:t>e institucionais vigentes.</a:t>
            </a:r>
          </a:p>
          <a:p>
            <a:pPr algn="just"/>
            <a:r>
              <a:rPr lang="pt-BR" dirty="0" smtClean="0">
                <a:solidFill>
                  <a:srgbClr val="C00000"/>
                </a:solidFill>
              </a:rPr>
              <a:t>O </a:t>
            </a:r>
            <a:r>
              <a:rPr lang="pt-BR" dirty="0">
                <a:solidFill>
                  <a:srgbClr val="C00000"/>
                </a:solidFill>
              </a:rPr>
              <a:t>movimento pela ciência aberta, em seu formato atual, reflete, na verdade, novos modos de pensar e de exercer a cientificidade, com repercussões diretas sobre os compromissos, normas e arcabouços institucionais que interferem diretamente na prática científica e nas suas relações com a sociedade</a:t>
            </a:r>
            <a:r>
              <a:rPr lang="pt-BR" dirty="0"/>
              <a:t>. O desenvolvimento e a difusão das plataformas </a:t>
            </a:r>
            <a:r>
              <a:rPr lang="pt-BR" dirty="0" err="1"/>
              <a:t>infocomunicacionais</a:t>
            </a:r>
            <a:r>
              <a:rPr lang="pt-BR" dirty="0"/>
              <a:t>, da ética hacker e da cultura livre digital reverberam nas formas de produzir e circular conhecimento e informação em ciência </a:t>
            </a:r>
            <a:r>
              <a:rPr lang="pt-BR" dirty="0" smtClean="0"/>
              <a:t>.</a:t>
            </a:r>
          </a:p>
        </p:txBody>
      </p:sp>
    </p:spTree>
    <p:extLst>
      <p:ext uri="{BB962C8B-B14F-4D97-AF65-F5344CB8AC3E}">
        <p14:creationId xmlns:p14="http://schemas.microsoft.com/office/powerpoint/2010/main" val="260229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p:nvPr>
        </p:nvSpPr>
        <p:spPr/>
        <p:txBody>
          <a:bodyPr>
            <a:normAutofit/>
          </a:bodyPr>
          <a:lstStyle/>
          <a:p>
            <a:r>
              <a:rPr lang="pt-BR" sz="1600" dirty="0">
                <a:hlinkClick r:id="rId2"/>
              </a:rPr>
              <a:t>https://noticias.uol.com.br/cotidiano/ultimas-noticias/2011/09/15/lider-que-levou-o-google-a-aldeias-indigenas-denuncia-sofrer-ameacas-de-morte.htm#fotoNav=1</a:t>
            </a:r>
            <a:endParaRPr lang="pt-BR" sz="1600" dirty="0"/>
          </a:p>
          <a:p>
            <a:endParaRPr lang="pt-BR" sz="1600" dirty="0"/>
          </a:p>
          <a:p>
            <a:pPr>
              <a:buNone/>
            </a:pPr>
            <a:r>
              <a:rPr lang="pt-BR" sz="1600" dirty="0"/>
              <a:t>SURUÍ</a:t>
            </a:r>
          </a:p>
        </p:txBody>
      </p:sp>
      <p:pic>
        <p:nvPicPr>
          <p:cNvPr id="3" name="Imagem 2" descr="110914indios_f_001.jpg"/>
          <p:cNvPicPr>
            <a:picLocks noChangeAspect="1"/>
          </p:cNvPicPr>
          <p:nvPr/>
        </p:nvPicPr>
        <p:blipFill>
          <a:blip r:embed="rId3"/>
          <a:stretch>
            <a:fillRect/>
          </a:stretch>
        </p:blipFill>
        <p:spPr>
          <a:xfrm>
            <a:off x="1543050" y="1357298"/>
            <a:ext cx="9105900" cy="5500702"/>
          </a:xfrm>
          <a:prstGeom prst="rect">
            <a:avLst/>
          </a:prstGeom>
        </p:spPr>
      </p:pic>
    </p:spTree>
    <p:extLst>
      <p:ext uri="{BB962C8B-B14F-4D97-AF65-F5344CB8AC3E}">
        <p14:creationId xmlns:p14="http://schemas.microsoft.com/office/powerpoint/2010/main" val="1624219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dirty="0" smtClean="0"/>
              <a:t>Diálogo – qualificar discurso </a:t>
            </a:r>
            <a:br>
              <a:rPr lang="pt-BR" sz="2400" dirty="0" smtClean="0"/>
            </a:br>
            <a:r>
              <a:rPr lang="pt-BR" sz="2400" dirty="0" smtClean="0">
                <a:solidFill>
                  <a:srgbClr val="C00000"/>
                </a:solidFill>
              </a:rPr>
              <a:t>X </a:t>
            </a:r>
            <a:r>
              <a:rPr lang="pt-BR" sz="2400" dirty="0" smtClean="0"/>
              <a:t/>
            </a:r>
            <a:br>
              <a:rPr lang="pt-BR" sz="2400" dirty="0" smtClean="0"/>
            </a:br>
            <a:r>
              <a:rPr lang="pt-BR" sz="2400" dirty="0" smtClean="0"/>
              <a:t>ausência de sustentação, de diálogo</a:t>
            </a:r>
            <a:endParaRPr lang="pt-BR" sz="2400"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1593" y="1825625"/>
            <a:ext cx="4368813" cy="4351338"/>
          </a:xfrm>
          <a:prstGeom prst="rect">
            <a:avLst/>
          </a:prstGeom>
        </p:spPr>
      </p:pic>
    </p:spTree>
    <p:extLst>
      <p:ext uri="{BB962C8B-B14F-4D97-AF65-F5344CB8AC3E}">
        <p14:creationId xmlns:p14="http://schemas.microsoft.com/office/powerpoint/2010/main" val="3512044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latin typeface="+mn-lt"/>
              </a:rPr>
              <a:t>Marcos Nobre </a:t>
            </a:r>
            <a:r>
              <a:rPr lang="pt-BR" sz="2800" dirty="0" smtClean="0">
                <a:latin typeface="+mn-lt"/>
              </a:rPr>
              <a:t>(2018)</a:t>
            </a:r>
            <a:endParaRPr lang="pt-BR" sz="2800" dirty="0">
              <a:solidFill>
                <a:srgbClr val="C00000"/>
              </a:solidFill>
              <a:latin typeface="+mn-lt"/>
            </a:endParaRPr>
          </a:p>
        </p:txBody>
      </p:sp>
      <p:sp>
        <p:nvSpPr>
          <p:cNvPr id="3" name="Espaço Reservado para Conteúdo 2"/>
          <p:cNvSpPr>
            <a:spLocks noGrp="1"/>
          </p:cNvSpPr>
          <p:nvPr>
            <p:ph idx="1"/>
          </p:nvPr>
        </p:nvSpPr>
        <p:spPr/>
        <p:txBody>
          <a:bodyPr>
            <a:normAutofit/>
          </a:bodyPr>
          <a:lstStyle/>
          <a:p>
            <a:pPr algn="just"/>
            <a:r>
              <a:rPr lang="pt-BR" dirty="0" smtClean="0"/>
              <a:t>Entender o próprio tempo, apreendê-lo.</a:t>
            </a:r>
          </a:p>
          <a:p>
            <a:pPr algn="just"/>
            <a:r>
              <a:rPr lang="pt-BR" dirty="0" smtClean="0"/>
              <a:t>Conhecimento para a ação </a:t>
            </a:r>
            <a:r>
              <a:rPr lang="pt-BR" dirty="0" smtClean="0">
                <a:solidFill>
                  <a:srgbClr val="C00000"/>
                </a:solidFill>
              </a:rPr>
              <a:t>→ </a:t>
            </a:r>
            <a:r>
              <a:rPr lang="pt-BR" dirty="0" smtClean="0"/>
              <a:t>emancipação dos sujeitos.</a:t>
            </a:r>
          </a:p>
          <a:p>
            <a:pPr algn="just"/>
            <a:r>
              <a:rPr lang="pt-BR" dirty="0" smtClean="0"/>
              <a:t>Vivemos um momento de aceleração da história prefigurando um mundo novo que vai romper com o antigo – mundo plenamente globalizado.</a:t>
            </a:r>
          </a:p>
          <a:p>
            <a:pPr algn="just"/>
            <a:r>
              <a:rPr lang="pt-BR" dirty="0" smtClean="0"/>
              <a:t>Marco: revoltas democráticas 2011 a 2013 – multiplicidade de </a:t>
            </a:r>
            <a:r>
              <a:rPr lang="pt-BR" dirty="0" smtClean="0">
                <a:solidFill>
                  <a:srgbClr val="C00000"/>
                </a:solidFill>
              </a:rPr>
              <a:t>tentativas de encontrar novo caminho </a:t>
            </a:r>
            <a:r>
              <a:rPr lang="pt-BR" dirty="0" smtClean="0"/>
              <a:t>– episódios regressivos.</a:t>
            </a:r>
          </a:p>
          <a:p>
            <a:endParaRPr lang="pt-BR" dirty="0"/>
          </a:p>
          <a:p>
            <a:pPr marL="0" indent="0" algn="r">
              <a:buNone/>
            </a:pPr>
            <a:r>
              <a:rPr lang="pt-BR" sz="1600" dirty="0" smtClean="0"/>
              <a:t>(entrevista acerca do livro Como nasce o novo)</a:t>
            </a:r>
          </a:p>
          <a:p>
            <a:endParaRPr lang="pt-BR" dirty="0" smtClean="0"/>
          </a:p>
        </p:txBody>
      </p:sp>
    </p:spTree>
    <p:extLst>
      <p:ext uri="{BB962C8B-B14F-4D97-AF65-F5344CB8AC3E}">
        <p14:creationId xmlns:p14="http://schemas.microsoft.com/office/powerpoint/2010/main" val="2533574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0" y="218364"/>
            <a:ext cx="10515600" cy="5958599"/>
          </a:xfrm>
        </p:spPr>
        <p:txBody>
          <a:bodyPr>
            <a:normAutofit fontScale="77500" lnSpcReduction="20000"/>
          </a:bodyPr>
          <a:lstStyle/>
          <a:p>
            <a:pPr marL="0" lvl="0" indent="0">
              <a:buNone/>
            </a:pPr>
            <a:r>
              <a:rPr lang="pt-BR" dirty="0" smtClean="0"/>
              <a:t>Apreensão do presente...</a:t>
            </a:r>
          </a:p>
          <a:p>
            <a:pPr lvl="0"/>
            <a:endParaRPr lang="pt-BR" dirty="0" smtClean="0"/>
          </a:p>
          <a:p>
            <a:pPr lvl="0"/>
            <a:r>
              <a:rPr lang="pt-BR" dirty="0" smtClean="0"/>
              <a:t>Entender </a:t>
            </a:r>
            <a:r>
              <a:rPr lang="pt-BR" dirty="0"/>
              <a:t>o contexto, a cultura de fundo</a:t>
            </a:r>
            <a:r>
              <a:rPr lang="pt-BR" dirty="0" smtClean="0"/>
              <a:t>.</a:t>
            </a:r>
            <a:endParaRPr lang="pt-BR" dirty="0" smtClean="0">
              <a:solidFill>
                <a:srgbClr val="C00000"/>
              </a:solidFill>
            </a:endParaRPr>
          </a:p>
          <a:p>
            <a:r>
              <a:rPr lang="pt-BR" dirty="0" smtClean="0">
                <a:solidFill>
                  <a:srgbClr val="C00000"/>
                </a:solidFill>
              </a:rPr>
              <a:t>Interseção de temas</a:t>
            </a:r>
            <a:r>
              <a:rPr lang="pt-BR" dirty="0" smtClean="0"/>
              <a:t>: </a:t>
            </a:r>
            <a:r>
              <a:rPr lang="pt-BR" b="1" dirty="0" smtClean="0"/>
              <a:t>corpo*</a:t>
            </a:r>
            <a:r>
              <a:rPr lang="pt-BR" dirty="0" smtClean="0"/>
              <a:t>, gênero, violência, racismo, machismo, homofobia, autoritarismo...</a:t>
            </a:r>
          </a:p>
          <a:p>
            <a:pPr lvl="0"/>
            <a:r>
              <a:rPr lang="pt-BR" dirty="0" smtClean="0"/>
              <a:t>Direito </a:t>
            </a:r>
            <a:r>
              <a:rPr lang="pt-BR" dirty="0"/>
              <a:t>ao </a:t>
            </a:r>
            <a:r>
              <a:rPr lang="pt-BR" dirty="0" smtClean="0"/>
              <a:t>futuro (e ao passado).</a:t>
            </a:r>
          </a:p>
          <a:p>
            <a:pPr lvl="0"/>
            <a:r>
              <a:rPr lang="pt-BR" dirty="0" smtClean="0"/>
              <a:t>Romper os regimes de invisibilidade e </a:t>
            </a:r>
            <a:r>
              <a:rPr lang="pt-BR" dirty="0" err="1" smtClean="0"/>
              <a:t>silenciamento</a:t>
            </a:r>
            <a:r>
              <a:rPr lang="pt-BR" dirty="0" smtClean="0"/>
              <a:t>.</a:t>
            </a:r>
          </a:p>
          <a:p>
            <a:r>
              <a:rPr lang="pt-BR" dirty="0"/>
              <a:t>D</a:t>
            </a:r>
            <a:r>
              <a:rPr lang="pt-BR" dirty="0" smtClean="0"/>
              <a:t>esafio </a:t>
            </a:r>
            <a:r>
              <a:rPr lang="pt-BR" dirty="0"/>
              <a:t>é a escuta </a:t>
            </a:r>
            <a:r>
              <a:rPr lang="pt-BR" dirty="0" smtClean="0"/>
              <a:t>(“palavras </a:t>
            </a:r>
            <a:r>
              <a:rPr lang="pt-BR" dirty="0"/>
              <a:t>faladas em tom </a:t>
            </a:r>
            <a:r>
              <a:rPr lang="pt-BR" dirty="0" smtClean="0"/>
              <a:t>altíssimo”): exercícios de escuta, espaços de audição → </a:t>
            </a:r>
            <a:r>
              <a:rPr lang="pt-BR" dirty="0" smtClean="0">
                <a:solidFill>
                  <a:srgbClr val="C00000"/>
                </a:solidFill>
              </a:rPr>
              <a:t>conflito</a:t>
            </a:r>
            <a:r>
              <a:rPr lang="pt-BR" dirty="0" smtClean="0"/>
              <a:t>.</a:t>
            </a:r>
          </a:p>
          <a:p>
            <a:endParaRPr lang="pt-BR" dirty="0" smtClean="0"/>
          </a:p>
          <a:p>
            <a:pPr marL="0" indent="0">
              <a:buNone/>
            </a:pPr>
            <a:endParaRPr lang="pt-BR" dirty="0" smtClean="0"/>
          </a:p>
          <a:p>
            <a:pPr marL="0" indent="0" algn="r">
              <a:buNone/>
            </a:pPr>
            <a:r>
              <a:rPr lang="pt-BR" dirty="0" smtClean="0"/>
              <a:t>_____________________________________________________________________________</a:t>
            </a:r>
          </a:p>
          <a:p>
            <a:pPr marL="0" indent="0" algn="r">
              <a:buNone/>
            </a:pPr>
            <a:endParaRPr lang="pt-BR" dirty="0" smtClean="0"/>
          </a:p>
          <a:p>
            <a:pPr marL="0" indent="0" algn="r">
              <a:buNone/>
            </a:pPr>
            <a:endParaRPr lang="pt-BR" dirty="0" smtClean="0"/>
          </a:p>
          <a:p>
            <a:pPr marL="0" indent="0" algn="r">
              <a:buNone/>
            </a:pPr>
            <a:r>
              <a:rPr lang="pt-BR" b="1" dirty="0" smtClean="0"/>
              <a:t>*</a:t>
            </a:r>
            <a:r>
              <a:rPr lang="pt-BR" dirty="0" smtClean="0"/>
              <a:t>[</a:t>
            </a:r>
            <a:r>
              <a:rPr lang="pt-BR" dirty="0"/>
              <a:t>Para o negro existe apenas um destino. E ele é branco - </a:t>
            </a:r>
            <a:r>
              <a:rPr lang="pt-BR" dirty="0">
                <a:solidFill>
                  <a:srgbClr val="C00000"/>
                </a:solidFill>
              </a:rPr>
              <a:t>O conhecimento do corpo é </a:t>
            </a:r>
            <a:r>
              <a:rPr lang="pt-BR" dirty="0" smtClean="0">
                <a:solidFill>
                  <a:srgbClr val="C00000"/>
                </a:solidFill>
              </a:rPr>
              <a:t>unicamente </a:t>
            </a:r>
            <a:r>
              <a:rPr lang="pt-BR" dirty="0">
                <a:solidFill>
                  <a:srgbClr val="C00000"/>
                </a:solidFill>
              </a:rPr>
              <a:t>uma atividade de negação</a:t>
            </a:r>
            <a:r>
              <a:rPr lang="pt-BR" dirty="0"/>
              <a:t>. É um conhecimento em terceira pessoa  Franz </a:t>
            </a:r>
            <a:r>
              <a:rPr lang="pt-BR" dirty="0" err="1"/>
              <a:t>Fanon</a:t>
            </a:r>
            <a:r>
              <a:rPr lang="pt-BR" dirty="0"/>
              <a:t> - Pele negra, máscara branca - 1952</a:t>
            </a:r>
            <a:r>
              <a:rPr lang="pt-BR" dirty="0" smtClean="0"/>
              <a:t>]</a:t>
            </a:r>
            <a:endParaRPr lang="pt-BR" dirty="0"/>
          </a:p>
          <a:p>
            <a:endParaRPr lang="pt-BR" dirty="0" smtClean="0"/>
          </a:p>
          <a:p>
            <a:endParaRPr lang="pt-BR" dirty="0" smtClean="0"/>
          </a:p>
          <a:p>
            <a:pPr marL="0" indent="0">
              <a:buNone/>
            </a:pPr>
            <a:endParaRPr lang="pt-BR" dirty="0"/>
          </a:p>
        </p:txBody>
      </p:sp>
    </p:spTree>
    <p:extLst>
      <p:ext uri="{BB962C8B-B14F-4D97-AF65-F5344CB8AC3E}">
        <p14:creationId xmlns:p14="http://schemas.microsoft.com/office/powerpoint/2010/main" val="2059687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4000" dirty="0" smtClean="0"/>
              <a:t>O fardo da raça (2018)</a:t>
            </a:r>
            <a:r>
              <a:rPr lang="pt-BR" dirty="0" smtClean="0">
                <a:solidFill>
                  <a:srgbClr val="C00000"/>
                </a:solidFill>
              </a:rPr>
              <a:t/>
            </a:r>
            <a:br>
              <a:rPr lang="pt-BR" dirty="0" smtClean="0">
                <a:solidFill>
                  <a:srgbClr val="C00000"/>
                </a:solidFill>
              </a:rPr>
            </a:br>
            <a:r>
              <a:rPr lang="pt-BR" dirty="0" err="1" smtClean="0">
                <a:solidFill>
                  <a:srgbClr val="C00000"/>
                </a:solidFill>
              </a:rPr>
              <a:t>Achille</a:t>
            </a:r>
            <a:r>
              <a:rPr lang="pt-BR" dirty="0" smtClean="0">
                <a:solidFill>
                  <a:srgbClr val="C00000"/>
                </a:solidFill>
              </a:rPr>
              <a:t> </a:t>
            </a:r>
            <a:r>
              <a:rPr lang="pt-BR" dirty="0" err="1" smtClean="0">
                <a:solidFill>
                  <a:srgbClr val="C00000"/>
                </a:solidFill>
              </a:rPr>
              <a:t>Mbembe</a:t>
            </a:r>
            <a:endParaRPr lang="pt-BR"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pPr algn="just"/>
            <a:r>
              <a:rPr lang="pt-BR" dirty="0" smtClean="0"/>
              <a:t>O tempo atual é marcado, entre outras coisas, por uma </a:t>
            </a:r>
            <a:r>
              <a:rPr lang="pt-BR" dirty="0" smtClean="0">
                <a:solidFill>
                  <a:srgbClr val="C00000"/>
                </a:solidFill>
              </a:rPr>
              <a:t>profunda crise das relações entre a democracia, a memória e a ideia de um futuro que possa ser compartilhado por toda a </a:t>
            </a:r>
            <a:r>
              <a:rPr lang="pt-BR" dirty="0" smtClean="0">
                <a:solidFill>
                  <a:srgbClr val="C00000"/>
                </a:solidFill>
              </a:rPr>
              <a:t>humanidade</a:t>
            </a:r>
            <a:r>
              <a:rPr lang="pt-BR" dirty="0"/>
              <a:t>.</a:t>
            </a:r>
            <a:endParaRPr lang="pt-BR" dirty="0" smtClean="0"/>
          </a:p>
          <a:p>
            <a:pPr algn="just"/>
            <a:r>
              <a:rPr lang="pt-BR" dirty="0" smtClean="0"/>
              <a:t>Modo </a:t>
            </a:r>
            <a:r>
              <a:rPr lang="pt-BR" dirty="0"/>
              <a:t>de produção de </a:t>
            </a:r>
            <a:r>
              <a:rPr lang="pt-BR" dirty="0">
                <a:solidFill>
                  <a:srgbClr val="C00000"/>
                </a:solidFill>
              </a:rPr>
              <a:t>novas subespécies humanas </a:t>
            </a:r>
            <a:r>
              <a:rPr lang="pt-BR" dirty="0"/>
              <a:t>fadadas ao abandono e à indiferença, quando não </a:t>
            </a:r>
            <a:r>
              <a:rPr lang="pt-BR" dirty="0" smtClean="0"/>
              <a:t>à </a:t>
            </a:r>
            <a:r>
              <a:rPr lang="pt-BR" dirty="0"/>
              <a:t>destruição: população excedente</a:t>
            </a:r>
            <a:r>
              <a:rPr lang="pt-BR" dirty="0" smtClean="0"/>
              <a:t>.</a:t>
            </a:r>
          </a:p>
          <a:p>
            <a:pPr algn="just"/>
            <a:r>
              <a:rPr lang="pt-BR" dirty="0"/>
              <a:t>A tarefa de uma sociedade democrática é proporcionar um espaço onde o pluralismo –</a:t>
            </a:r>
            <a:r>
              <a:rPr lang="pt-BR" dirty="0">
                <a:solidFill>
                  <a:srgbClr val="C00000"/>
                </a:solidFill>
              </a:rPr>
              <a:t> o maior número possível de manifestações do humano </a:t>
            </a:r>
            <a:r>
              <a:rPr lang="pt-BR" dirty="0"/>
              <a:t>– é expressado e vivido</a:t>
            </a:r>
            <a:r>
              <a:rPr lang="pt-BR" dirty="0" smtClean="0"/>
              <a:t>.</a:t>
            </a:r>
          </a:p>
          <a:p>
            <a:pPr algn="just"/>
            <a:r>
              <a:rPr lang="pt-BR" dirty="0" smtClean="0"/>
              <a:t>Existem </a:t>
            </a:r>
            <a:r>
              <a:rPr lang="pt-BR" dirty="0" smtClean="0">
                <a:solidFill>
                  <a:srgbClr val="C00000"/>
                </a:solidFill>
              </a:rPr>
              <a:t>cronologias plurais do mundo </a:t>
            </a:r>
            <a:r>
              <a:rPr lang="pt-BR" dirty="0" smtClean="0"/>
              <a:t>que habitamos e a tarefa do pensamento é atravessar todos esses feixes. Nesse gesto que implica a circulação, a tradução, o conflito e também os mal-entendidos, existem questões que se dissolvem por si sós e essa dissolução autoriza que surjam, com relativa clareza, demandas </a:t>
            </a:r>
            <a:r>
              <a:rPr lang="pt-BR" dirty="0" smtClean="0"/>
              <a:t>comuns</a:t>
            </a:r>
            <a:r>
              <a:rPr lang="pt-BR" dirty="0"/>
              <a:t>.</a:t>
            </a:r>
            <a:r>
              <a:rPr lang="pt-BR" dirty="0" smtClean="0"/>
              <a:t> </a:t>
            </a:r>
            <a:endParaRPr lang="pt-BR" dirty="0"/>
          </a:p>
        </p:txBody>
      </p:sp>
    </p:spTree>
    <p:extLst>
      <p:ext uri="{BB962C8B-B14F-4D97-AF65-F5344CB8AC3E}">
        <p14:creationId xmlns:p14="http://schemas.microsoft.com/office/powerpoint/2010/main" val="4205461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55000" lnSpcReduction="20000"/>
          </a:bodyPr>
          <a:lstStyle/>
          <a:p>
            <a:pPr lvl="0"/>
            <a:r>
              <a:rPr lang="pt-BR" dirty="0"/>
              <a:t>Nosso tempo tem sido definido em termos de sua relação com </a:t>
            </a:r>
            <a:r>
              <a:rPr lang="pt-BR" dirty="0" smtClean="0"/>
              <a:t>a informação e o conhecimento.</a:t>
            </a:r>
            <a:endParaRPr lang="pt-BR" dirty="0" smtClean="0">
              <a:solidFill>
                <a:srgbClr val="C00000"/>
              </a:solidFill>
            </a:endParaRPr>
          </a:p>
          <a:p>
            <a:r>
              <a:rPr lang="pt-BR" dirty="0" smtClean="0">
                <a:solidFill>
                  <a:srgbClr val="C00000"/>
                </a:solidFill>
              </a:rPr>
              <a:t>Centralidade da informação e do conhecimento no mundo contemporâneo: </a:t>
            </a:r>
            <a:r>
              <a:rPr lang="pt-BR" dirty="0"/>
              <a:t>crescente utilização </a:t>
            </a:r>
            <a:r>
              <a:rPr lang="pt-BR" dirty="0" smtClean="0"/>
              <a:t>de </a:t>
            </a:r>
            <a:r>
              <a:rPr lang="pt-BR" dirty="0"/>
              <a:t>novas tecnologias </a:t>
            </a:r>
            <a:r>
              <a:rPr lang="pt-BR" dirty="0" smtClean="0"/>
              <a:t>(sociedade pós-industrial, sociedade da informação, sociedade do conhecimento).</a:t>
            </a:r>
          </a:p>
          <a:p>
            <a:pPr lvl="0"/>
            <a:r>
              <a:rPr lang="pt-BR" dirty="0">
                <a:solidFill>
                  <a:srgbClr val="C00000"/>
                </a:solidFill>
              </a:rPr>
              <a:t>Milton Santos</a:t>
            </a:r>
            <a:r>
              <a:rPr lang="pt-BR" b="1" dirty="0"/>
              <a:t>:</a:t>
            </a:r>
            <a:r>
              <a:rPr lang="pt-BR" dirty="0"/>
              <a:t> A vida não é um produto da técnica, mas da política, a ação que dá sentido à materialidade. </a:t>
            </a:r>
            <a:endParaRPr lang="pt-BR" dirty="0" smtClean="0"/>
          </a:p>
          <a:p>
            <a:r>
              <a:rPr lang="pt-BR" dirty="0"/>
              <a:t>Desenvolvimento  tecnológico precisa ser pensado em articulação com as relações sociais em meio </a:t>
            </a:r>
            <a:r>
              <a:rPr lang="pt-BR" dirty="0" smtClean="0"/>
              <a:t>aos  </a:t>
            </a:r>
            <a:r>
              <a:rPr lang="pt-BR" dirty="0"/>
              <a:t>quais  </a:t>
            </a:r>
            <a:r>
              <a:rPr lang="pt-BR" dirty="0" smtClean="0"/>
              <a:t>ocorre.</a:t>
            </a:r>
          </a:p>
          <a:p>
            <a:r>
              <a:rPr lang="pt-BR" dirty="0" smtClean="0">
                <a:solidFill>
                  <a:srgbClr val="C00000"/>
                </a:solidFill>
              </a:rPr>
              <a:t>Manuel </a:t>
            </a:r>
            <a:r>
              <a:rPr lang="pt-BR" dirty="0" err="1" smtClean="0">
                <a:solidFill>
                  <a:srgbClr val="C00000"/>
                </a:solidFill>
              </a:rPr>
              <a:t>Castells</a:t>
            </a:r>
            <a:r>
              <a:rPr lang="pt-BR" dirty="0" smtClean="0"/>
              <a:t>: nova </a:t>
            </a:r>
            <a:r>
              <a:rPr lang="pt-BR" dirty="0"/>
              <a:t>economia global “que pode ser considerada o </a:t>
            </a:r>
            <a:r>
              <a:rPr lang="pt-BR" dirty="0" smtClean="0"/>
              <a:t>traço </a:t>
            </a:r>
            <a:r>
              <a:rPr lang="pt-BR" dirty="0"/>
              <a:t>mais típico e importante do capitalismo </a:t>
            </a:r>
            <a:r>
              <a:rPr lang="pt-BR" dirty="0" smtClean="0"/>
              <a:t>informacional”.</a:t>
            </a:r>
          </a:p>
          <a:p>
            <a:pPr lvl="0"/>
            <a:r>
              <a:rPr lang="pt-BR" dirty="0" smtClean="0"/>
              <a:t>Informação </a:t>
            </a:r>
            <a:r>
              <a:rPr lang="pt-BR" dirty="0"/>
              <a:t>compreendida como um fato cultural e político, e não técnico</a:t>
            </a:r>
            <a:r>
              <a:rPr lang="pt-BR" dirty="0" smtClean="0"/>
              <a:t>.</a:t>
            </a:r>
          </a:p>
          <a:p>
            <a:pPr lvl="0"/>
            <a:r>
              <a:rPr lang="pt-BR" dirty="0" err="1">
                <a:solidFill>
                  <a:srgbClr val="C00000"/>
                </a:solidFill>
              </a:rPr>
              <a:t>Capurro</a:t>
            </a:r>
            <a:r>
              <a:rPr lang="pt-BR" dirty="0"/>
              <a:t>: informação é ato de comunicação de conhecimento</a:t>
            </a:r>
          </a:p>
          <a:p>
            <a:pPr lvl="0"/>
            <a:r>
              <a:rPr lang="pt-BR" dirty="0" err="1">
                <a:solidFill>
                  <a:srgbClr val="C00000"/>
                </a:solidFill>
              </a:rPr>
              <a:t>Wersig</a:t>
            </a:r>
            <a:r>
              <a:rPr lang="pt-BR" dirty="0"/>
              <a:t>: informação é conhecimento para </a:t>
            </a:r>
            <a:r>
              <a:rPr lang="pt-BR" dirty="0" smtClean="0"/>
              <a:t>ação</a:t>
            </a:r>
            <a:endParaRPr lang="pt-BR" dirty="0"/>
          </a:p>
          <a:p>
            <a:r>
              <a:rPr lang="pt-BR" dirty="0" smtClean="0"/>
              <a:t>Transformação </a:t>
            </a:r>
            <a:r>
              <a:rPr lang="pt-BR" dirty="0"/>
              <a:t>operada pelo desenvolvimento das tecnologias da informação – surgimento da ‘economia da informação’, com grandes empresas  movidas pelo conhecimento como Microsoft, Apple, Google </a:t>
            </a:r>
            <a:r>
              <a:rPr lang="pt-BR" dirty="0" smtClean="0"/>
              <a:t>etc</a:t>
            </a:r>
            <a:r>
              <a:rPr lang="pt-BR" dirty="0"/>
              <a:t>.</a:t>
            </a:r>
            <a:r>
              <a:rPr lang="pt-BR" dirty="0" smtClean="0"/>
              <a:t> </a:t>
            </a:r>
            <a:r>
              <a:rPr lang="pt-BR" dirty="0"/>
              <a:t>– tudo passa a ser visto pelo viés da informação, por sua utilidade ou rendimento, numa perspectiva instrumental </a:t>
            </a:r>
            <a:endParaRPr lang="pt-BR" dirty="0" smtClean="0"/>
          </a:p>
          <a:p>
            <a:pPr lvl="0"/>
            <a:r>
              <a:rPr lang="pt-BR" dirty="0" smtClean="0"/>
              <a:t>Tensão </a:t>
            </a:r>
            <a:r>
              <a:rPr lang="pt-BR" dirty="0"/>
              <a:t>entre tendências de controle democrático e autoritário que conformam o ambiente tecnológico </a:t>
            </a:r>
          </a:p>
          <a:p>
            <a:pPr lvl="0"/>
            <a:r>
              <a:rPr lang="pt-BR" dirty="0"/>
              <a:t>“Desafio: como defender os ganhos sociais e democráticos que a internet tem promovido e como minimizar ou evitar </a:t>
            </a:r>
            <a:r>
              <a:rPr lang="pt-BR" dirty="0" smtClean="0"/>
              <a:t>a emergência </a:t>
            </a:r>
            <a:r>
              <a:rPr lang="pt-BR" dirty="0"/>
              <a:t>de poderes autoritários no interior da rede e no uso que dela é feito? A resposta é política” (Abdo e Parra</a:t>
            </a:r>
            <a:r>
              <a:rPr lang="pt-BR" dirty="0" smtClean="0"/>
              <a:t>)</a:t>
            </a:r>
          </a:p>
          <a:p>
            <a:pPr marL="0" lvl="0" indent="0">
              <a:buNone/>
            </a:pPr>
            <a:endParaRPr lang="pt-BR" dirty="0" smtClean="0"/>
          </a:p>
          <a:p>
            <a:pPr marL="0" indent="0">
              <a:buNone/>
            </a:pPr>
            <a:r>
              <a:rPr lang="pt-BR" dirty="0" smtClean="0">
                <a:latin typeface="Calibri" panose="020F0502020204030204" pitchFamily="34" charset="0"/>
                <a:ea typeface="Calibri" panose="020F0502020204030204" pitchFamily="34" charset="0"/>
                <a:cs typeface="Times New Roman" panose="02020603050405020304" pitchFamily="18" charset="0"/>
              </a:rPr>
              <a:t>75</a:t>
            </a:r>
            <a:r>
              <a:rPr lang="pt-BR" dirty="0">
                <a:latin typeface="Calibri" panose="020F0502020204030204" pitchFamily="34" charset="0"/>
                <a:ea typeface="Calibri" panose="020F0502020204030204" pitchFamily="34" charset="0"/>
                <a:cs typeface="Times New Roman" panose="02020603050405020304" pitchFamily="18" charset="0"/>
              </a:rPr>
              <a:t>% de analfabetos funcionais no </a:t>
            </a:r>
            <a:r>
              <a:rPr lang="pt-BR" dirty="0" smtClean="0">
                <a:latin typeface="Calibri" panose="020F0502020204030204" pitchFamily="34" charset="0"/>
                <a:ea typeface="Calibri" panose="020F0502020204030204" pitchFamily="34" charset="0"/>
                <a:cs typeface="Times New Roman" panose="02020603050405020304" pitchFamily="18" charset="0"/>
              </a:rPr>
              <a:t>Brasil</a:t>
            </a:r>
            <a:endParaRPr lang="pt-BR" dirty="0" smtClean="0"/>
          </a:p>
          <a:p>
            <a:pPr marL="0" indent="0">
              <a:buNone/>
            </a:pPr>
            <a:endParaRPr lang="pt-BR" dirty="0" smtClean="0"/>
          </a:p>
        </p:txBody>
      </p:sp>
    </p:spTree>
    <p:extLst>
      <p:ext uri="{BB962C8B-B14F-4D97-AF65-F5344CB8AC3E}">
        <p14:creationId xmlns:p14="http://schemas.microsoft.com/office/powerpoint/2010/main" val="77523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2468</Words>
  <Application>Microsoft Office PowerPoint</Application>
  <PresentationFormat>Widescreen</PresentationFormat>
  <Paragraphs>199</Paragraphs>
  <Slides>54</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54</vt:i4>
      </vt:variant>
    </vt:vector>
  </HeadingPairs>
  <TitlesOfParts>
    <vt:vector size="59" baseType="lpstr">
      <vt:lpstr>Arial</vt:lpstr>
      <vt:lpstr>Calibri</vt:lpstr>
      <vt:lpstr>Calibri Light</vt:lpstr>
      <vt:lpstr>Times New Roman</vt:lpstr>
      <vt:lpstr>Tema do Office</vt:lpstr>
      <vt:lpstr>Apresentação do PowerPoint</vt:lpstr>
      <vt:lpstr>Apresentação do PowerPoint</vt:lpstr>
      <vt:lpstr>Thomas Mann  Travessia marítima com Dom Quixote</vt:lpstr>
      <vt:lpstr> Nuevas minorías, nuevos derechos (2015) Homi Bhabha </vt:lpstr>
      <vt:lpstr>Apresentação do PowerPoint</vt:lpstr>
      <vt:lpstr>Marcos Nobre (2018)</vt:lpstr>
      <vt:lpstr>Apresentação do PowerPoint</vt:lpstr>
      <vt:lpstr>O fardo da raça (2018) Achille Mbembe</vt:lpstr>
      <vt:lpstr>Apresentação do PowerPoint</vt:lpstr>
      <vt:lpstr>Apresentação do PowerPoint</vt:lpstr>
      <vt:lpstr>Apresentação do PowerPoint</vt:lpstr>
      <vt:lpstr> Geopolítica do conhecimento e da informação: semiperiferia e estratégias de desenvolvimento   Maíra Baumgarten  </vt:lpstr>
      <vt:lpstr>Apresentação do PowerPoint</vt:lpstr>
      <vt:lpstr>Néstor García Canclini Diferentes, desiguais e desconectados</vt:lpstr>
      <vt:lpstr>Apresentação do PowerPoint</vt:lpstr>
      <vt:lpstr> Boaventura de Sousa Santos</vt:lpstr>
      <vt:lpstr>A difícil democracia  Boaventura de Sousa Santos</vt:lpstr>
      <vt:lpstr>  O ódio à democracia (2005) Jacques Rancière   </vt:lpstr>
      <vt:lpstr>Jesús Martín-Barbero</vt:lpstr>
      <vt:lpstr>GEORGE YÚDICE. A amplitude da fala será a realização da diversidade tão desejada desde os anos 1980? Entrevista com Jesús Martín-Barbero. 2016.</vt:lpstr>
      <vt:lpstr> Néstor García Canclini</vt:lpstr>
      <vt:lpstr>Apresentação do PowerPoint</vt:lpstr>
      <vt:lpstr>Apresentação do PowerPoint</vt:lpstr>
      <vt:lpstr>Bernardo Toro</vt:lpstr>
      <vt:lpstr>Raymond Williams</vt:lpstr>
      <vt:lpstr> Entrevista com o  filósofo sul-coreano  Byung-Chul Han                                                                El País, 07/02/2018 </vt:lpstr>
      <vt:lpstr>Multiplicidade de desejos que busca espaço na arena pública</vt:lpstr>
      <vt:lpstr>Desenvolvimento – Amartya Sen</vt:lpstr>
      <vt:lpstr>Perspectiva anterior</vt:lpstr>
      <vt:lpstr>Redes de indignação e de esperança (2013) Manuel Castells</vt:lpstr>
      <vt:lpstr>Paul Preciado</vt:lpstr>
      <vt:lpstr>  Corpos saíram às ruas   </vt:lpstr>
      <vt:lpstr>Corpos saíram às ruas</vt:lpstr>
      <vt:lpstr>Corpos saíram às ruas</vt:lpstr>
      <vt:lpstr>Corpos saíram às ruas</vt:lpstr>
      <vt:lpstr>Corpos saíram às ruas</vt:lpstr>
      <vt:lpstr>Corpos saíram às ruas</vt:lpstr>
      <vt:lpstr>Apresentação do PowerPoint</vt:lpstr>
      <vt:lpstr>Apresentação do PowerPoint</vt:lpstr>
      <vt:lpstr>Midiativismo</vt:lpstr>
      <vt:lpstr> E-democracy From Wikipedia, the free encyclopedia </vt:lpstr>
      <vt:lpstr>Liquid Democracy</vt:lpstr>
      <vt:lpstr>E-Democracy</vt:lpstr>
      <vt:lpstr>MediaLab Prado - Madrid</vt:lpstr>
      <vt:lpstr>Open Ministry</vt:lpstr>
      <vt:lpstr>Your Priorities</vt:lpstr>
      <vt:lpstr>WAGL – We all govern lab</vt:lpstr>
      <vt:lpstr>POL.IS</vt:lpstr>
      <vt:lpstr>CO Bologna</vt:lpstr>
      <vt:lpstr> MediaLab Prado – Madrid Inteligencia Colectiva para la Democracia  </vt:lpstr>
      <vt:lpstr>Economia de plataforma e novas formas colaborativas de produção Liinc em Revista (IBICT) - v. 14, n. 1 (2018)</vt:lpstr>
      <vt:lpstr>Ciência Aberta Sarita Albagli</vt:lpstr>
      <vt:lpstr>Apresentação do PowerPoint</vt:lpstr>
      <vt:lpstr>Diálogo – qualificar discurso  X  ausência de sustentação, de diálogo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1</dc:title>
  <dc:creator>lucia</dc:creator>
  <cp:lastModifiedBy>lucia maciel barbosa de oliveira</cp:lastModifiedBy>
  <cp:revision>42</cp:revision>
  <dcterms:created xsi:type="dcterms:W3CDTF">2018-02-27T19:16:26Z</dcterms:created>
  <dcterms:modified xsi:type="dcterms:W3CDTF">2019-02-28T15:03:57Z</dcterms:modified>
</cp:coreProperties>
</file>