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7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Fira Sans" panose="020B0503050000020004" pitchFamily="34" charset="0"/>
      <p:regular r:id="rId79"/>
      <p:bold r:id="rId80"/>
      <p:italic r:id="rId81"/>
      <p:boldItalic r:id="rId82"/>
    </p:embeddedFont>
    <p:embeddedFont>
      <p:font typeface="Gill Sans" panose="020B0604020202020204" charset="0"/>
      <p:regular r:id="rId83"/>
      <p:bold r:id="rId84"/>
    </p:embeddedFont>
    <p:embeddedFont>
      <p:font typeface="Proxima Nova" panose="020B0604020202020204" charset="0"/>
      <p:regular r:id="rId85"/>
      <p:bold r:id="rId86"/>
      <p:italic r:id="rId87"/>
      <p:boldItalic r:id="rId88"/>
    </p:embeddedFont>
    <p:embeddedFont>
      <p:font typeface="Proxima Nova Semibold" panose="020B0604020202020204" charset="0"/>
      <p:regular r:id="rId89"/>
      <p:bold r:id="rId90"/>
      <p:boldItalic r:id="rId91"/>
    </p:embeddedFont>
    <p:embeddedFont>
      <p:font typeface="Roboto" panose="02000000000000000000" pitchFamily="2" charset="0"/>
      <p:regular r:id="rId92"/>
      <p:bold r:id="rId93"/>
      <p:italic r:id="rId94"/>
      <p:boldItalic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6" roundtripDataSignature="AMtx7mhy0/8/Cq4HDuZEocQ/1EqM2h9g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6B5B80-17C6-487C-B37F-21A3CC55B828}">
  <a:tblStyle styleId="{BE6B5B80-17C6-487C-B37F-21A3CC55B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8.fntdata"/><Relationship Id="rId90" Type="http://schemas.openxmlformats.org/officeDocument/2006/relationships/font" Target="fonts/font16.fntdata"/><Relationship Id="rId95" Type="http://schemas.openxmlformats.org/officeDocument/2006/relationships/font" Target="fonts/font2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3.fntdata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93" Type="http://schemas.openxmlformats.org/officeDocument/2006/relationships/font" Target="fonts/font19.fntdata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font" Target="fonts/font17.fntdata"/><Relationship Id="rId96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94" Type="http://schemas.openxmlformats.org/officeDocument/2006/relationships/font" Target="fonts/font20.fntdata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3" name="Google Shape;1163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73"/>
          <p:cNvSpPr txBox="1">
            <a:spLocks noGrp="1"/>
          </p:cNvSpPr>
          <p:nvPr>
            <p:ph type="ctrTitle"/>
          </p:nvPr>
        </p:nvSpPr>
        <p:spPr>
          <a:xfrm>
            <a:off x="4886701" y="916300"/>
            <a:ext cx="3800100" cy="18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73"/>
          <p:cNvSpPr txBox="1">
            <a:spLocks noGrp="1"/>
          </p:cNvSpPr>
          <p:nvPr>
            <p:ph type="subTitle" idx="1"/>
          </p:nvPr>
        </p:nvSpPr>
        <p:spPr>
          <a:xfrm>
            <a:off x="4886701" y="2767775"/>
            <a:ext cx="38001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" name="Google Shape;39;p8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8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7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" name="Google Shape;17;p75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" name="Google Shape;18;p7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7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0"/>
          <p:cNvSpPr txBox="1">
            <a:spLocks noGrp="1"/>
          </p:cNvSpPr>
          <p:nvPr>
            <p:ph type="body" idx="1"/>
          </p:nvPr>
        </p:nvSpPr>
        <p:spPr>
          <a:xfrm>
            <a:off x="457200" y="1153454"/>
            <a:ext cx="8229600" cy="3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8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8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8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2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8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36" name="Google Shape;36;p8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72"/>
          <p:cNvSpPr txBox="1">
            <a:spLocks noGrp="1"/>
          </p:cNvSpPr>
          <p:nvPr>
            <p:ph type="body" idx="1"/>
          </p:nvPr>
        </p:nvSpPr>
        <p:spPr>
          <a:xfrm>
            <a:off x="457200" y="1153454"/>
            <a:ext cx="8229600" cy="3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8"/>
          <p:cNvSpPr txBox="1">
            <a:spLocks noGrp="1"/>
          </p:cNvSpPr>
          <p:nvPr>
            <p:ph type="title"/>
          </p:nvPr>
        </p:nvSpPr>
        <p:spPr>
          <a:xfrm>
            <a:off x="1068101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body" idx="1"/>
          </p:nvPr>
        </p:nvSpPr>
        <p:spPr>
          <a:xfrm>
            <a:off x="1068101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raining.galaxyproject.org/training-material/topics/genome-annotation/tutorials/annotation-with-prokka/slides-plain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 txBox="1">
            <a:spLocks noGrp="1"/>
          </p:cNvSpPr>
          <p:nvPr>
            <p:ph type="ctrTitle"/>
          </p:nvPr>
        </p:nvSpPr>
        <p:spPr>
          <a:xfrm>
            <a:off x="5525723" y="935317"/>
            <a:ext cx="3800100" cy="18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>
                <a:latin typeface="Fira Sans"/>
                <a:ea typeface="Fira Sans"/>
                <a:cs typeface="Fira Sans"/>
                <a:sym typeface="Fira Sans"/>
              </a:rPr>
              <a:t>Anotação estrutural e funcional de genomas</a:t>
            </a:r>
            <a:endParaRPr/>
          </a:p>
        </p:txBody>
      </p:sp>
      <p:sp>
        <p:nvSpPr>
          <p:cNvPr id="50" name="Google Shape;50;p1"/>
          <p:cNvSpPr txBox="1">
            <a:spLocks noGrp="1"/>
          </p:cNvSpPr>
          <p:nvPr>
            <p:ph type="subTitle" idx="1"/>
          </p:nvPr>
        </p:nvSpPr>
        <p:spPr>
          <a:xfrm>
            <a:off x="5374933" y="2752681"/>
            <a:ext cx="38001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</a:pPr>
            <a:r>
              <a:rPr lang="pt-BR">
                <a:latin typeface="Fira Sans"/>
                <a:ea typeface="Fira Sans"/>
                <a:cs typeface="Fira Sans"/>
                <a:sym typeface="Fira Sans"/>
              </a:rPr>
              <a:t>CEN5789 - Prof. Dr. Diego M. R. Pachón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</a:pP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</a:pPr>
            <a:r>
              <a:rPr lang="pt-BR">
                <a:latin typeface="Fira Sans"/>
                <a:ea typeface="Fira Sans"/>
                <a:cs typeface="Fira Sans"/>
                <a:sym typeface="Fira Sans"/>
              </a:rPr>
              <a:t>Davi de Souza</a:t>
            </a:r>
            <a:endParaRPr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</a:pPr>
            <a:r>
              <a:rPr lang="pt-BR">
                <a:latin typeface="Fira Sans"/>
                <a:ea typeface="Fira Sans"/>
                <a:cs typeface="Fira Sans"/>
                <a:sym typeface="Fira Sans"/>
              </a:rPr>
              <a:t>Lara Losovoi</a:t>
            </a:r>
            <a:endParaRPr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</a:pPr>
            <a:r>
              <a:rPr lang="pt-BR">
                <a:latin typeface="Fira Sans"/>
                <a:ea typeface="Fira Sans"/>
                <a:cs typeface="Fira Sans"/>
                <a:sym typeface="Fira Sans"/>
              </a:rPr>
              <a:t>Renata Ishiba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51" name="Google Shape;51;p1"/>
          <p:cNvGrpSpPr/>
          <p:nvPr/>
        </p:nvGrpSpPr>
        <p:grpSpPr>
          <a:xfrm>
            <a:off x="-384507" y="-436472"/>
            <a:ext cx="5941495" cy="5943341"/>
            <a:chOff x="1190225" y="238125"/>
            <a:chExt cx="5230650" cy="5232275"/>
          </a:xfrm>
        </p:grpSpPr>
        <p:sp>
          <p:nvSpPr>
            <p:cNvPr id="52" name="Google Shape;52;p1"/>
            <p:cNvSpPr/>
            <p:nvPr/>
          </p:nvSpPr>
          <p:spPr>
            <a:xfrm>
              <a:off x="2153600" y="2157600"/>
              <a:ext cx="3283650" cy="1339075"/>
            </a:xfrm>
            <a:custGeom>
              <a:avLst/>
              <a:gdLst/>
              <a:ahLst/>
              <a:cxnLst/>
              <a:rect l="l" t="t" r="r" b="b"/>
              <a:pathLst>
                <a:path w="131346" h="53563" extrusionOk="0">
                  <a:moveTo>
                    <a:pt x="1" y="1"/>
                  </a:moveTo>
                  <a:cubicBezTo>
                    <a:pt x="10655" y="24547"/>
                    <a:pt x="35104" y="41743"/>
                    <a:pt x="63471" y="41743"/>
                  </a:cubicBezTo>
                  <a:lnTo>
                    <a:pt x="63503" y="41710"/>
                  </a:lnTo>
                  <a:lnTo>
                    <a:pt x="107188" y="41710"/>
                  </a:lnTo>
                  <a:cubicBezTo>
                    <a:pt x="116644" y="41710"/>
                    <a:pt x="125549" y="46082"/>
                    <a:pt x="131346" y="53562"/>
                  </a:cubicBezTo>
                  <a:cubicBezTo>
                    <a:pt x="120692" y="29016"/>
                    <a:pt x="96275" y="11821"/>
                    <a:pt x="67875" y="11821"/>
                  </a:cubicBezTo>
                  <a:lnTo>
                    <a:pt x="67843" y="11853"/>
                  </a:lnTo>
                  <a:lnTo>
                    <a:pt x="24158" y="11853"/>
                  </a:ln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831675" y="3200350"/>
              <a:ext cx="747250" cy="2270050"/>
            </a:xfrm>
            <a:custGeom>
              <a:avLst/>
              <a:gdLst/>
              <a:ahLst/>
              <a:cxnLst/>
              <a:rect l="l" t="t" r="r" b="b"/>
              <a:pathLst>
                <a:path w="29890" h="90802" extrusionOk="0">
                  <a:moveTo>
                    <a:pt x="0" y="0"/>
                  </a:moveTo>
                  <a:lnTo>
                    <a:pt x="0" y="39248"/>
                  </a:lnTo>
                  <a:lnTo>
                    <a:pt x="0" y="75938"/>
                  </a:lnTo>
                  <a:cubicBezTo>
                    <a:pt x="33" y="84163"/>
                    <a:pt x="6703" y="90802"/>
                    <a:pt x="14929" y="90802"/>
                  </a:cubicBezTo>
                  <a:cubicBezTo>
                    <a:pt x="23154" y="90802"/>
                    <a:pt x="29825" y="84163"/>
                    <a:pt x="29890" y="75938"/>
                  </a:cubicBezTo>
                  <a:lnTo>
                    <a:pt x="29890" y="39248"/>
                  </a:lnTo>
                  <a:cubicBezTo>
                    <a:pt x="29890" y="29825"/>
                    <a:pt x="27947" y="20466"/>
                    <a:pt x="24190" y="11820"/>
                  </a:cubicBezTo>
                  <a:cubicBezTo>
                    <a:pt x="18426" y="4339"/>
                    <a:pt x="9488" y="0"/>
                    <a:pt x="6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534550" y="2594775"/>
              <a:ext cx="902700" cy="901900"/>
            </a:xfrm>
            <a:custGeom>
              <a:avLst/>
              <a:gdLst/>
              <a:ahLst/>
              <a:cxnLst/>
              <a:rect l="l" t="t" r="r" b="b"/>
              <a:pathLst>
                <a:path w="36108" h="36076" extrusionOk="0">
                  <a:moveTo>
                    <a:pt x="1" y="1"/>
                  </a:moveTo>
                  <a:cubicBezTo>
                    <a:pt x="7546" y="5765"/>
                    <a:pt x="11950" y="14735"/>
                    <a:pt x="11950" y="24223"/>
                  </a:cubicBezTo>
                  <a:cubicBezTo>
                    <a:pt x="21406" y="24223"/>
                    <a:pt x="30311" y="28595"/>
                    <a:pt x="36108" y="36075"/>
                  </a:cubicBezTo>
                  <a:cubicBezTo>
                    <a:pt x="29081" y="19916"/>
                    <a:pt x="16160" y="6995"/>
                    <a:pt x="1" y="1"/>
                  </a:cubicBezTo>
                  <a:close/>
                </a:path>
              </a:pathLst>
            </a:custGeom>
            <a:solidFill>
              <a:srgbClr val="2E3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011925" y="238125"/>
              <a:ext cx="747275" cy="2215825"/>
            </a:xfrm>
            <a:custGeom>
              <a:avLst/>
              <a:gdLst/>
              <a:ahLst/>
              <a:cxnLst/>
              <a:rect l="l" t="t" r="r" b="b"/>
              <a:pathLst>
                <a:path w="29891" h="88633" extrusionOk="0">
                  <a:moveTo>
                    <a:pt x="14962" y="0"/>
                  </a:moveTo>
                  <a:cubicBezTo>
                    <a:pt x="6704" y="0"/>
                    <a:pt x="1" y="6703"/>
                    <a:pt x="1" y="14961"/>
                  </a:cubicBezTo>
                  <a:lnTo>
                    <a:pt x="1" y="49384"/>
                  </a:lnTo>
                  <a:cubicBezTo>
                    <a:pt x="1" y="58807"/>
                    <a:pt x="1944" y="68134"/>
                    <a:pt x="5700" y="76812"/>
                  </a:cubicBezTo>
                  <a:cubicBezTo>
                    <a:pt x="11464" y="84260"/>
                    <a:pt x="20402" y="88632"/>
                    <a:pt x="29825" y="88632"/>
                  </a:cubicBezTo>
                  <a:lnTo>
                    <a:pt x="29890" y="88632"/>
                  </a:lnTo>
                  <a:lnTo>
                    <a:pt x="29890" y="20434"/>
                  </a:lnTo>
                  <a:lnTo>
                    <a:pt x="29890" y="14961"/>
                  </a:lnTo>
                  <a:cubicBezTo>
                    <a:pt x="29890" y="6703"/>
                    <a:pt x="23219" y="0"/>
                    <a:pt x="14962" y="0"/>
                  </a:cubicBezTo>
                  <a:close/>
                </a:path>
              </a:pathLst>
            </a:custGeom>
            <a:solidFill>
              <a:srgbClr val="287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153600" y="2157600"/>
              <a:ext cx="902700" cy="902700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3109700" y="1201500"/>
              <a:ext cx="1339075" cy="3283650"/>
            </a:xfrm>
            <a:custGeom>
              <a:avLst/>
              <a:gdLst/>
              <a:ahLst/>
              <a:cxnLst/>
              <a:rect l="l" t="t" r="r" b="b"/>
              <a:pathLst>
                <a:path w="53563" h="131346" extrusionOk="0">
                  <a:moveTo>
                    <a:pt x="1" y="1"/>
                  </a:moveTo>
                  <a:cubicBezTo>
                    <a:pt x="7481" y="5797"/>
                    <a:pt x="11853" y="14703"/>
                    <a:pt x="11853" y="24158"/>
                  </a:cubicBezTo>
                  <a:cubicBezTo>
                    <a:pt x="11853" y="24191"/>
                    <a:pt x="11853" y="24223"/>
                    <a:pt x="11853" y="24223"/>
                  </a:cubicBezTo>
                  <a:lnTo>
                    <a:pt x="11853" y="67843"/>
                  </a:lnTo>
                  <a:lnTo>
                    <a:pt x="11821" y="67875"/>
                  </a:lnTo>
                  <a:cubicBezTo>
                    <a:pt x="11821" y="96275"/>
                    <a:pt x="29016" y="120724"/>
                    <a:pt x="53562" y="131346"/>
                  </a:cubicBezTo>
                  <a:cubicBezTo>
                    <a:pt x="46082" y="125549"/>
                    <a:pt x="41710" y="116644"/>
                    <a:pt x="41710" y="107188"/>
                  </a:cubicBezTo>
                  <a:lnTo>
                    <a:pt x="41710" y="107123"/>
                  </a:lnTo>
                  <a:lnTo>
                    <a:pt x="41710" y="63504"/>
                  </a:lnTo>
                  <a:lnTo>
                    <a:pt x="41742" y="63471"/>
                  </a:lnTo>
                  <a:cubicBezTo>
                    <a:pt x="41742" y="35104"/>
                    <a:pt x="24547" y="10655"/>
                    <a:pt x="1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3405200" y="2453100"/>
              <a:ext cx="748075" cy="748075"/>
            </a:xfrm>
            <a:custGeom>
              <a:avLst/>
              <a:gdLst/>
              <a:ahLst/>
              <a:cxnLst/>
              <a:rect l="l" t="t" r="r" b="b"/>
              <a:pathLst>
                <a:path w="29923" h="29923" extrusionOk="0">
                  <a:moveTo>
                    <a:pt x="17811" y="1"/>
                  </a:moveTo>
                  <a:lnTo>
                    <a:pt x="17779" y="33"/>
                  </a:lnTo>
                  <a:lnTo>
                    <a:pt x="33" y="33"/>
                  </a:lnTo>
                  <a:lnTo>
                    <a:pt x="33" y="17779"/>
                  </a:lnTo>
                  <a:lnTo>
                    <a:pt x="1" y="17811"/>
                  </a:lnTo>
                  <a:cubicBezTo>
                    <a:pt x="1" y="21471"/>
                    <a:pt x="292" y="25162"/>
                    <a:pt x="875" y="28789"/>
                  </a:cubicBezTo>
                  <a:cubicBezTo>
                    <a:pt x="5020" y="29534"/>
                    <a:pt x="9230" y="29923"/>
                    <a:pt x="13439" y="29923"/>
                  </a:cubicBezTo>
                  <a:lnTo>
                    <a:pt x="13439" y="29890"/>
                  </a:lnTo>
                  <a:lnTo>
                    <a:pt x="29890" y="29890"/>
                  </a:lnTo>
                  <a:lnTo>
                    <a:pt x="29890" y="13440"/>
                  </a:lnTo>
                  <a:lnTo>
                    <a:pt x="29922" y="13407"/>
                  </a:lnTo>
                  <a:cubicBezTo>
                    <a:pt x="29922" y="9230"/>
                    <a:pt x="29534" y="5020"/>
                    <a:pt x="28789" y="875"/>
                  </a:cubicBezTo>
                  <a:cubicBezTo>
                    <a:pt x="25162" y="292"/>
                    <a:pt x="21470" y="1"/>
                    <a:pt x="17811" y="1"/>
                  </a:cubicBezTo>
                  <a:close/>
                </a:path>
              </a:pathLst>
            </a:custGeom>
            <a:solidFill>
              <a:srgbClr val="2B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4150000" y="3877150"/>
              <a:ext cx="2270875" cy="747250"/>
            </a:xfrm>
            <a:custGeom>
              <a:avLst/>
              <a:gdLst/>
              <a:ahLst/>
              <a:cxnLst/>
              <a:rect l="l" t="t" r="r" b="b"/>
              <a:pathLst>
                <a:path w="90835" h="29890" extrusionOk="0">
                  <a:moveTo>
                    <a:pt x="1" y="0"/>
                  </a:moveTo>
                  <a:lnTo>
                    <a:pt x="1" y="65"/>
                  </a:lnTo>
                  <a:cubicBezTo>
                    <a:pt x="1" y="9489"/>
                    <a:pt x="4373" y="18426"/>
                    <a:pt x="11853" y="24190"/>
                  </a:cubicBezTo>
                  <a:cubicBezTo>
                    <a:pt x="20499" y="27947"/>
                    <a:pt x="29825" y="29890"/>
                    <a:pt x="39281" y="29890"/>
                  </a:cubicBezTo>
                  <a:lnTo>
                    <a:pt x="75971" y="29890"/>
                  </a:lnTo>
                  <a:cubicBezTo>
                    <a:pt x="84196" y="29857"/>
                    <a:pt x="90835" y="23154"/>
                    <a:pt x="90835" y="14929"/>
                  </a:cubicBezTo>
                  <a:cubicBezTo>
                    <a:pt x="90835" y="6704"/>
                    <a:pt x="84196" y="33"/>
                    <a:pt x="7597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4829250" y="3877150"/>
              <a:ext cx="747250" cy="747250"/>
            </a:xfrm>
            <a:custGeom>
              <a:avLst/>
              <a:gdLst/>
              <a:ahLst/>
              <a:cxnLst/>
              <a:rect l="l" t="t" r="r" b="b"/>
              <a:pathLst>
                <a:path w="29890" h="29890" extrusionOk="0">
                  <a:moveTo>
                    <a:pt x="0" y="0"/>
                  </a:moveTo>
                  <a:lnTo>
                    <a:pt x="0" y="28756"/>
                  </a:lnTo>
                  <a:cubicBezTo>
                    <a:pt x="4080" y="29501"/>
                    <a:pt x="8258" y="29890"/>
                    <a:pt x="12403" y="29890"/>
                  </a:cubicBezTo>
                  <a:lnTo>
                    <a:pt x="29889" y="29890"/>
                  </a:lnTo>
                  <a:lnTo>
                    <a:pt x="29889" y="12435"/>
                  </a:lnTo>
                  <a:cubicBezTo>
                    <a:pt x="29889" y="8258"/>
                    <a:pt x="29501" y="4081"/>
                    <a:pt x="28756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3546875" y="3582450"/>
              <a:ext cx="901900" cy="902700"/>
            </a:xfrm>
            <a:custGeom>
              <a:avLst/>
              <a:gdLst/>
              <a:ahLst/>
              <a:cxnLst/>
              <a:rect l="l" t="t" r="r" b="b"/>
              <a:pathLst>
                <a:path w="36076" h="36108" extrusionOk="0">
                  <a:moveTo>
                    <a:pt x="1" y="1"/>
                  </a:moveTo>
                  <a:cubicBezTo>
                    <a:pt x="6995" y="16160"/>
                    <a:pt x="19916" y="29081"/>
                    <a:pt x="36075" y="36108"/>
                  </a:cubicBezTo>
                  <a:cubicBezTo>
                    <a:pt x="28595" y="30311"/>
                    <a:pt x="24223" y="21406"/>
                    <a:pt x="24223" y="11950"/>
                  </a:cubicBezTo>
                  <a:cubicBezTo>
                    <a:pt x="14735" y="11950"/>
                    <a:pt x="5765" y="7546"/>
                    <a:pt x="1" y="1"/>
                  </a:cubicBezTo>
                  <a:close/>
                </a:path>
              </a:pathLst>
            </a:custGeom>
            <a:solidFill>
              <a:srgbClr val="C62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1190225" y="1059825"/>
              <a:ext cx="2215800" cy="747275"/>
            </a:xfrm>
            <a:custGeom>
              <a:avLst/>
              <a:gdLst/>
              <a:ahLst/>
              <a:cxnLst/>
              <a:rect l="l" t="t" r="r" b="b"/>
              <a:pathLst>
                <a:path w="88632" h="29891" extrusionOk="0">
                  <a:moveTo>
                    <a:pt x="14961" y="1"/>
                  </a:moveTo>
                  <a:cubicBezTo>
                    <a:pt x="6703" y="1"/>
                    <a:pt x="0" y="6704"/>
                    <a:pt x="0" y="14962"/>
                  </a:cubicBezTo>
                  <a:cubicBezTo>
                    <a:pt x="0" y="23219"/>
                    <a:pt x="6703" y="29890"/>
                    <a:pt x="14961" y="29890"/>
                  </a:cubicBezTo>
                  <a:lnTo>
                    <a:pt x="88632" y="29890"/>
                  </a:lnTo>
                  <a:lnTo>
                    <a:pt x="88632" y="29825"/>
                  </a:lnTo>
                  <a:cubicBezTo>
                    <a:pt x="88632" y="20402"/>
                    <a:pt x="84260" y="11464"/>
                    <a:pt x="76812" y="5700"/>
                  </a:cubicBezTo>
                  <a:cubicBezTo>
                    <a:pt x="68134" y="1944"/>
                    <a:pt x="58807" y="1"/>
                    <a:pt x="49384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2011925" y="1059825"/>
              <a:ext cx="747275" cy="747275"/>
            </a:xfrm>
            <a:custGeom>
              <a:avLst/>
              <a:gdLst/>
              <a:ahLst/>
              <a:cxnLst/>
              <a:rect l="l" t="t" r="r" b="b"/>
              <a:pathLst>
                <a:path w="29891" h="29891" extrusionOk="0">
                  <a:moveTo>
                    <a:pt x="1" y="1"/>
                  </a:moveTo>
                  <a:lnTo>
                    <a:pt x="1" y="16516"/>
                  </a:lnTo>
                  <a:cubicBezTo>
                    <a:pt x="1" y="21017"/>
                    <a:pt x="454" y="25486"/>
                    <a:pt x="1328" y="29890"/>
                  </a:cubicBezTo>
                  <a:lnTo>
                    <a:pt x="29890" y="29890"/>
                  </a:lnTo>
                  <a:lnTo>
                    <a:pt x="29890" y="16516"/>
                  </a:lnTo>
                  <a:lnTo>
                    <a:pt x="29890" y="1328"/>
                  </a:lnTo>
                  <a:cubicBezTo>
                    <a:pt x="25486" y="454"/>
                    <a:pt x="20985" y="1"/>
                    <a:pt x="16516" y="1"/>
                  </a:cubicBezTo>
                  <a:close/>
                </a:path>
              </a:pathLst>
            </a:custGeom>
            <a:solidFill>
              <a:srgbClr val="29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Procariotos x Eucariotos</a:t>
            </a:r>
            <a:endParaRPr/>
          </a:p>
        </p:txBody>
      </p:sp>
      <p:pic>
        <p:nvPicPr>
          <p:cNvPr id="129" name="Google Shape;12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70" y="1232419"/>
            <a:ext cx="4143073" cy="24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4330" y="1134569"/>
            <a:ext cx="4572000" cy="265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i="1"/>
              <a:t>Splicing </a:t>
            </a:r>
            <a:r>
              <a:rPr lang="pt-BR"/>
              <a:t>alternativo</a:t>
            </a:r>
            <a:endParaRPr i="1"/>
          </a:p>
        </p:txBody>
      </p:sp>
      <p:pic>
        <p:nvPicPr>
          <p:cNvPr id="136" name="Google Shape;13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683" y="854080"/>
            <a:ext cx="7535917" cy="401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Google Shape;141;p12"/>
          <p:cNvGraphicFramePr/>
          <p:nvPr/>
        </p:nvGraphicFramePr>
        <p:xfrm>
          <a:off x="220717" y="98447"/>
          <a:ext cx="8702550" cy="4946603"/>
        </p:xfrm>
        <a:graphic>
          <a:graphicData uri="http://schemas.openxmlformats.org/drawingml/2006/table">
            <a:tbl>
              <a:tblPr>
                <a:noFill/>
                <a:tableStyleId>{BE6B5B80-17C6-487C-B37F-21A3CC55B828}</a:tableStyleId>
              </a:tblPr>
              <a:tblGrid>
                <a:gridCol w="436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b="1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Procarioto</a:t>
                      </a:r>
                      <a:endParaRPr sz="1600" b="1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b="1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Eucarioto</a:t>
                      </a:r>
                      <a:endParaRPr sz="1600" b="1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Pequenos e citoplasmáticos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Grandes e nucleares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solidFill>
                            <a:schemeClr val="dk1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Circulares e não associados a histonas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Lineares e empacotados através de histonas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Poucos genes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Muitos genes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Colinearidade entre genes e produtos proteicos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Interrupções nas sequências (íntrons) e splicing alternativo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Praticamente sem sequências redundantes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Abundância de sequências redundantes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Unidades genéticas acessórias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Sem unidades genéticas acessórias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5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strike="noStrike" cap="none">
                          <a:solidFill>
                            <a:schemeClr val="dk1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Apenas uma origem de replicação em seu cromossomo controlado por um único promotor (operon)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Replicação em vários sítios com vários Fatores Gerais de Transcrição (GTF)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97% dos genes são de codificação/regulação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3% dos genes são de codificação/regulação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3% são sequências não codificantes (inter-espaçadores gênicos)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u="none" strike="noStrike" cap="non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97% são sequências não codificantes (inter-espaçadores gênicos)</a:t>
                      </a:r>
                      <a:endParaRPr sz="1400" u="none" strike="noStrike" cap="non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261" y="392860"/>
            <a:ext cx="6847477" cy="435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6236898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400"/>
              <a:t>Categorias de anotação genômica</a:t>
            </a:r>
            <a:endParaRPr/>
          </a:p>
        </p:txBody>
      </p:sp>
      <p:sp>
        <p:nvSpPr>
          <p:cNvPr id="152" name="Google Shape;152;p14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em nível de nucleotídeo</a:t>
            </a: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:</a:t>
            </a:r>
            <a:endParaRPr/>
          </a:p>
          <a:p>
            <a:pPr marL="254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Onde estão os genes?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em nível de proteína</a:t>
            </a: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: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Quais são os genes?</a:t>
            </a:r>
            <a:endParaRPr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em nível de processo</a:t>
            </a:r>
            <a:r>
              <a:rPr lang="pt-BR" b="1">
                <a:latin typeface="Fira Sans"/>
                <a:ea typeface="Fira Sans"/>
                <a:cs typeface="Fira Sans"/>
                <a:sym typeface="Fira Sans"/>
              </a:rPr>
              <a:t>: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lvl="0" indent="-1905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	Como os genes interagem?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54" name="Google Shape;1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0612" y="0"/>
            <a:ext cx="2916188" cy="5135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6236898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400"/>
              <a:t>Anotação à nível de nucleotídeo</a:t>
            </a:r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pt-BR" sz="18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Onde?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 sz="18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(1) regiões não codificantes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(2) regiões codificantes</a:t>
            </a:r>
            <a:endParaRPr sz="18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 sz="18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Marcadores genéticos conhecidos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62" name="Google Shape;1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0612" y="0"/>
            <a:ext cx="2916188" cy="513530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5"/>
          <p:cNvSpPr/>
          <p:nvPr/>
        </p:nvSpPr>
        <p:spPr>
          <a:xfrm>
            <a:off x="5770612" y="0"/>
            <a:ext cx="3061689" cy="1012375"/>
          </a:xfrm>
          <a:prstGeom prst="rect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6236898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400"/>
              <a:t>Anotação à nível de proteína</a:t>
            </a:r>
            <a:endParaRPr/>
          </a:p>
        </p:txBody>
      </p:sp>
      <p:sp>
        <p:nvSpPr>
          <p:cNvPr id="169" name="Google Shape;169;p16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pt-BR" sz="18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O que?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 sz="18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 sz="18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Compilar um catálogo das proteínas dos organismos, nomeá-las e atribuir prováveis funções.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6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71" name="Google Shape;17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0612" y="0"/>
            <a:ext cx="2916188" cy="513530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/>
          <p:nvPr/>
        </p:nvSpPr>
        <p:spPr>
          <a:xfrm>
            <a:off x="5697861" y="1271752"/>
            <a:ext cx="3061689" cy="1450427"/>
          </a:xfrm>
          <a:prstGeom prst="rect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6236898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400"/>
              <a:t>Anotação à nível de processo</a:t>
            </a:r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pt-BR" sz="18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Como?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 sz="18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Relacionar o genoma aos processos biológicos.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 sz="18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Como os genes e proteínas se relacionam com o ciclo celular, morte celular, metabolismo.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9" name="Google Shape;179;p17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80" name="Google Shape;18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0612" y="0"/>
            <a:ext cx="2916188" cy="513530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7"/>
          <p:cNvSpPr/>
          <p:nvPr/>
        </p:nvSpPr>
        <p:spPr>
          <a:xfrm>
            <a:off x="5625111" y="2860675"/>
            <a:ext cx="3061689" cy="2274634"/>
          </a:xfrm>
          <a:prstGeom prst="rect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Pré-requisitos para uma boa anotação</a:t>
            </a:r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5458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É necessário determinar a qualidade da montagem:</a:t>
            </a:r>
            <a:endParaRPr dirty="0"/>
          </a:p>
          <a:p>
            <a:pPr marL="387350" lvl="0" indent="-28575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2000"/>
              <a:buChar char="●"/>
            </a:pP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Profundidade de sequenciamento (&gt; 60x – </a:t>
            </a:r>
            <a:r>
              <a:rPr lang="pt-BR" sz="1600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Illumina</a:t>
            </a: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~30x por </a:t>
            </a:r>
            <a:r>
              <a:rPr lang="pt-BR" sz="1600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haplotipo</a:t>
            </a: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PacBio</a:t>
            </a: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HiFi</a:t>
            </a: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);</a:t>
            </a:r>
            <a:endParaRPr dirty="0"/>
          </a:p>
          <a:p>
            <a:pPr marL="387350" lvl="0" indent="-28575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2000"/>
              <a:buChar char="●"/>
            </a:pP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Viés de conteúdo GC;</a:t>
            </a:r>
            <a:endParaRPr dirty="0"/>
          </a:p>
          <a:p>
            <a:pPr marL="387350" lvl="0" indent="-28575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2000"/>
              <a:buChar char="●"/>
            </a:pP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Completude do genoma (≥90% completo);</a:t>
            </a:r>
            <a:endParaRPr dirty="0"/>
          </a:p>
          <a:p>
            <a:pPr marL="3873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Contiguidade (N50);</a:t>
            </a:r>
            <a:endParaRPr dirty="0"/>
          </a:p>
          <a:p>
            <a:pPr marL="3873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 sz="1600" dirty="0">
                <a:latin typeface="Fira Sans"/>
                <a:ea typeface="Fira Sans"/>
                <a:cs typeface="Fira Sans"/>
                <a:sym typeface="Fira Sans"/>
              </a:rPr>
              <a:t>Porcentagem</a:t>
            </a: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de lacunas entre </a:t>
            </a:r>
            <a:r>
              <a:rPr lang="pt-BR" sz="1600" i="1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contigs</a:t>
            </a:r>
            <a:r>
              <a:rPr lang="pt-BR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e </a:t>
            </a:r>
            <a:r>
              <a:rPr lang="pt-BR" sz="1600" i="1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scaffolds</a:t>
            </a:r>
            <a:r>
              <a:rPr lang="pt-BR" sz="1600" i="1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;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600" b="1" dirty="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Utilizar bancos de dados preferencialmente curados</a:t>
            </a:r>
            <a:endParaRPr dirty="0"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grpSp>
        <p:nvGrpSpPr>
          <p:cNvPr id="188" name="Google Shape;188;p18"/>
          <p:cNvGrpSpPr/>
          <p:nvPr/>
        </p:nvGrpSpPr>
        <p:grpSpPr>
          <a:xfrm rot="1203300">
            <a:off x="6781307" y="1243672"/>
            <a:ext cx="1158612" cy="3544427"/>
            <a:chOff x="3992694" y="1192179"/>
            <a:chExt cx="1158612" cy="3544426"/>
          </a:xfrm>
        </p:grpSpPr>
        <p:sp>
          <p:nvSpPr>
            <p:cNvPr id="189" name="Google Shape;189;p18"/>
            <p:cNvSpPr/>
            <p:nvPr/>
          </p:nvSpPr>
          <p:spPr>
            <a:xfrm>
              <a:off x="4201112" y="1248680"/>
              <a:ext cx="380782" cy="53277"/>
            </a:xfrm>
            <a:custGeom>
              <a:avLst/>
              <a:gdLst/>
              <a:ahLst/>
              <a:cxnLst/>
              <a:rect l="l" t="t" r="r" b="b"/>
              <a:pathLst>
                <a:path w="5196" h="727" extrusionOk="0">
                  <a:moveTo>
                    <a:pt x="1" y="1"/>
                  </a:moveTo>
                  <a:lnTo>
                    <a:pt x="1" y="727"/>
                  </a:lnTo>
                  <a:lnTo>
                    <a:pt x="5196" y="727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4563206" y="1248680"/>
              <a:ext cx="381295" cy="53277"/>
            </a:xfrm>
            <a:custGeom>
              <a:avLst/>
              <a:gdLst/>
              <a:ahLst/>
              <a:cxnLst/>
              <a:rect l="l" t="t" r="r" b="b"/>
              <a:pathLst>
                <a:path w="5203" h="727" extrusionOk="0">
                  <a:moveTo>
                    <a:pt x="0" y="1"/>
                  </a:moveTo>
                  <a:lnTo>
                    <a:pt x="0" y="727"/>
                  </a:lnTo>
                  <a:lnTo>
                    <a:pt x="5203" y="727"/>
                  </a:lnTo>
                  <a:lnTo>
                    <a:pt x="52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4270218" y="1505465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6"/>
                  </a:lnTo>
                  <a:lnTo>
                    <a:pt x="4238" y="726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8"/>
            <p:cNvSpPr/>
            <p:nvPr/>
          </p:nvSpPr>
          <p:spPr>
            <a:xfrm>
              <a:off x="4565917" y="1505465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8"/>
            <p:cNvSpPr/>
            <p:nvPr/>
          </p:nvSpPr>
          <p:spPr>
            <a:xfrm>
              <a:off x="4037617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565" y="1"/>
                  </a:moveTo>
                  <a:cubicBezTo>
                    <a:pt x="517" y="1"/>
                    <a:pt x="1" y="1266"/>
                    <a:pt x="734" y="2000"/>
                  </a:cubicBezTo>
                  <a:cubicBezTo>
                    <a:pt x="974" y="2237"/>
                    <a:pt x="1269" y="2344"/>
                    <a:pt x="1557" y="2344"/>
                  </a:cubicBezTo>
                  <a:cubicBezTo>
                    <a:pt x="2158" y="2344"/>
                    <a:pt x="2733" y="1880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4037617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565" y="1"/>
                  </a:moveTo>
                  <a:cubicBezTo>
                    <a:pt x="517" y="1"/>
                    <a:pt x="1" y="1266"/>
                    <a:pt x="734" y="2000"/>
                  </a:cubicBezTo>
                  <a:cubicBezTo>
                    <a:pt x="974" y="2237"/>
                    <a:pt x="1269" y="2344"/>
                    <a:pt x="1557" y="2344"/>
                  </a:cubicBezTo>
                  <a:cubicBezTo>
                    <a:pt x="2158" y="2344"/>
                    <a:pt x="2733" y="1880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4197301" y="1452261"/>
              <a:ext cx="200284" cy="171997"/>
            </a:xfrm>
            <a:custGeom>
              <a:avLst/>
              <a:gdLst/>
              <a:ahLst/>
              <a:cxnLst/>
              <a:rect l="l" t="t" r="r" b="b"/>
              <a:pathLst>
                <a:path w="2733" h="2347" extrusionOk="0">
                  <a:moveTo>
                    <a:pt x="1565" y="0"/>
                  </a:moveTo>
                  <a:cubicBezTo>
                    <a:pt x="517" y="0"/>
                    <a:pt x="0" y="1265"/>
                    <a:pt x="734" y="1999"/>
                  </a:cubicBezTo>
                  <a:cubicBezTo>
                    <a:pt x="974" y="2239"/>
                    <a:pt x="1268" y="2346"/>
                    <a:pt x="1556" y="2346"/>
                  </a:cubicBezTo>
                  <a:cubicBezTo>
                    <a:pt x="2158" y="2346"/>
                    <a:pt x="2732" y="1879"/>
                    <a:pt x="2732" y="1175"/>
                  </a:cubicBezTo>
                  <a:cubicBezTo>
                    <a:pt x="2732" y="524"/>
                    <a:pt x="2208" y="0"/>
                    <a:pt x="1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8"/>
            <p:cNvSpPr/>
            <p:nvPr/>
          </p:nvSpPr>
          <p:spPr>
            <a:xfrm>
              <a:off x="4920829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169" y="1"/>
                  </a:moveTo>
                  <a:cubicBezTo>
                    <a:pt x="525" y="1"/>
                    <a:pt x="1" y="525"/>
                    <a:pt x="1" y="1176"/>
                  </a:cubicBezTo>
                  <a:cubicBezTo>
                    <a:pt x="1" y="1880"/>
                    <a:pt x="576" y="2344"/>
                    <a:pt x="1175" y="2344"/>
                  </a:cubicBezTo>
                  <a:cubicBezTo>
                    <a:pt x="1462" y="2344"/>
                    <a:pt x="1754" y="2237"/>
                    <a:pt x="1992" y="2000"/>
                  </a:cubicBezTo>
                  <a:cubicBezTo>
                    <a:pt x="2733" y="1266"/>
                    <a:pt x="2209" y="1"/>
                    <a:pt x="1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4920829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169" y="1"/>
                  </a:moveTo>
                  <a:cubicBezTo>
                    <a:pt x="525" y="1"/>
                    <a:pt x="1" y="525"/>
                    <a:pt x="1" y="1176"/>
                  </a:cubicBezTo>
                  <a:cubicBezTo>
                    <a:pt x="1" y="1880"/>
                    <a:pt x="576" y="2344"/>
                    <a:pt x="1175" y="2344"/>
                  </a:cubicBezTo>
                  <a:cubicBezTo>
                    <a:pt x="1462" y="2344"/>
                    <a:pt x="1754" y="2237"/>
                    <a:pt x="1992" y="2000"/>
                  </a:cubicBezTo>
                  <a:cubicBezTo>
                    <a:pt x="2733" y="1266"/>
                    <a:pt x="2209" y="1"/>
                    <a:pt x="1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8"/>
            <p:cNvSpPr/>
            <p:nvPr/>
          </p:nvSpPr>
          <p:spPr>
            <a:xfrm>
              <a:off x="4761218" y="1452261"/>
              <a:ext cx="171191" cy="171777"/>
            </a:xfrm>
            <a:custGeom>
              <a:avLst/>
              <a:gdLst/>
              <a:ahLst/>
              <a:cxnLst/>
              <a:rect l="l" t="t" r="r" b="b"/>
              <a:pathLst>
                <a:path w="2336" h="2344" extrusionOk="0">
                  <a:moveTo>
                    <a:pt x="1168" y="0"/>
                  </a:moveTo>
                  <a:cubicBezTo>
                    <a:pt x="524" y="0"/>
                    <a:pt x="0" y="524"/>
                    <a:pt x="0" y="1175"/>
                  </a:cubicBezTo>
                  <a:cubicBezTo>
                    <a:pt x="0" y="1819"/>
                    <a:pt x="524" y="2343"/>
                    <a:pt x="1168" y="2343"/>
                  </a:cubicBezTo>
                  <a:cubicBezTo>
                    <a:pt x="1812" y="2343"/>
                    <a:pt x="2336" y="1819"/>
                    <a:pt x="2336" y="1175"/>
                  </a:cubicBezTo>
                  <a:cubicBezTo>
                    <a:pt x="2336" y="524"/>
                    <a:pt x="1812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8"/>
            <p:cNvSpPr/>
            <p:nvPr/>
          </p:nvSpPr>
          <p:spPr>
            <a:xfrm>
              <a:off x="4729413" y="1966784"/>
              <a:ext cx="200284" cy="171630"/>
            </a:xfrm>
            <a:custGeom>
              <a:avLst/>
              <a:gdLst/>
              <a:ahLst/>
              <a:cxnLst/>
              <a:rect l="l" t="t" r="r" b="b"/>
              <a:pathLst>
                <a:path w="2733" h="2342" extrusionOk="0">
                  <a:moveTo>
                    <a:pt x="1565" y="1"/>
                  </a:moveTo>
                  <a:cubicBezTo>
                    <a:pt x="517" y="1"/>
                    <a:pt x="0" y="1258"/>
                    <a:pt x="734" y="1999"/>
                  </a:cubicBezTo>
                  <a:cubicBezTo>
                    <a:pt x="970" y="2236"/>
                    <a:pt x="1262" y="2341"/>
                    <a:pt x="1549" y="2341"/>
                  </a:cubicBezTo>
                  <a:cubicBezTo>
                    <a:pt x="2151" y="2341"/>
                    <a:pt x="2733" y="1874"/>
                    <a:pt x="2733" y="1168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4885726" y="2224082"/>
              <a:ext cx="200284" cy="171630"/>
            </a:xfrm>
            <a:custGeom>
              <a:avLst/>
              <a:gdLst/>
              <a:ahLst/>
              <a:cxnLst/>
              <a:rect l="l" t="t" r="r" b="b"/>
              <a:pathLst>
                <a:path w="2733" h="2342" extrusionOk="0">
                  <a:moveTo>
                    <a:pt x="1565" y="0"/>
                  </a:moveTo>
                  <a:cubicBezTo>
                    <a:pt x="525" y="0"/>
                    <a:pt x="1" y="1258"/>
                    <a:pt x="742" y="1999"/>
                  </a:cubicBezTo>
                  <a:cubicBezTo>
                    <a:pt x="978" y="2235"/>
                    <a:pt x="1269" y="2341"/>
                    <a:pt x="1555" y="2341"/>
                  </a:cubicBezTo>
                  <a:cubicBezTo>
                    <a:pt x="2155" y="2341"/>
                    <a:pt x="2733" y="1873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4951022" y="2478083"/>
              <a:ext cx="200284" cy="171704"/>
            </a:xfrm>
            <a:custGeom>
              <a:avLst/>
              <a:gdLst/>
              <a:ahLst/>
              <a:cxnLst/>
              <a:rect l="l" t="t" r="r" b="b"/>
              <a:pathLst>
                <a:path w="2733" h="2343" extrusionOk="0">
                  <a:moveTo>
                    <a:pt x="1565" y="0"/>
                  </a:moveTo>
                  <a:cubicBezTo>
                    <a:pt x="517" y="0"/>
                    <a:pt x="1" y="1258"/>
                    <a:pt x="734" y="1999"/>
                  </a:cubicBezTo>
                  <a:cubicBezTo>
                    <a:pt x="974" y="2236"/>
                    <a:pt x="1268" y="2343"/>
                    <a:pt x="1555" y="2343"/>
                  </a:cubicBezTo>
                  <a:cubicBezTo>
                    <a:pt x="2157" y="2343"/>
                    <a:pt x="2733" y="1877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8"/>
            <p:cNvSpPr/>
            <p:nvPr/>
          </p:nvSpPr>
          <p:spPr>
            <a:xfrm>
              <a:off x="4932921" y="2750184"/>
              <a:ext cx="200871" cy="171557"/>
            </a:xfrm>
            <a:custGeom>
              <a:avLst/>
              <a:gdLst/>
              <a:ahLst/>
              <a:cxnLst/>
              <a:rect l="l" t="t" r="r" b="b"/>
              <a:pathLst>
                <a:path w="2741" h="2341" extrusionOk="0">
                  <a:moveTo>
                    <a:pt x="1565" y="0"/>
                  </a:moveTo>
                  <a:cubicBezTo>
                    <a:pt x="524" y="0"/>
                    <a:pt x="0" y="1258"/>
                    <a:pt x="742" y="1999"/>
                  </a:cubicBezTo>
                  <a:cubicBezTo>
                    <a:pt x="978" y="2235"/>
                    <a:pt x="1270" y="2341"/>
                    <a:pt x="1556" y="2341"/>
                  </a:cubicBezTo>
                  <a:cubicBezTo>
                    <a:pt x="2159" y="2341"/>
                    <a:pt x="2740" y="1873"/>
                    <a:pt x="2740" y="1168"/>
                  </a:cubicBezTo>
                  <a:cubicBezTo>
                    <a:pt x="2740" y="524"/>
                    <a:pt x="2216" y="0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8"/>
            <p:cNvSpPr/>
            <p:nvPr/>
          </p:nvSpPr>
          <p:spPr>
            <a:xfrm>
              <a:off x="4862129" y="2992605"/>
              <a:ext cx="200358" cy="171484"/>
            </a:xfrm>
            <a:custGeom>
              <a:avLst/>
              <a:gdLst/>
              <a:ahLst/>
              <a:cxnLst/>
              <a:rect l="l" t="t" r="r" b="b"/>
              <a:pathLst>
                <a:path w="2734" h="2340" extrusionOk="0">
                  <a:moveTo>
                    <a:pt x="1565" y="1"/>
                  </a:moveTo>
                  <a:cubicBezTo>
                    <a:pt x="525" y="1"/>
                    <a:pt x="1" y="1258"/>
                    <a:pt x="734" y="1992"/>
                  </a:cubicBezTo>
                  <a:cubicBezTo>
                    <a:pt x="974" y="2232"/>
                    <a:pt x="1269" y="2339"/>
                    <a:pt x="1557" y="2339"/>
                  </a:cubicBezTo>
                  <a:cubicBezTo>
                    <a:pt x="2158" y="2339"/>
                    <a:pt x="2733" y="1872"/>
                    <a:pt x="2733" y="1168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4726115" y="3258697"/>
              <a:ext cx="200284" cy="171410"/>
            </a:xfrm>
            <a:custGeom>
              <a:avLst/>
              <a:gdLst/>
              <a:ahLst/>
              <a:cxnLst/>
              <a:rect l="l" t="t" r="r" b="b"/>
              <a:pathLst>
                <a:path w="2733" h="2339" extrusionOk="0">
                  <a:moveTo>
                    <a:pt x="1565" y="0"/>
                  </a:moveTo>
                  <a:cubicBezTo>
                    <a:pt x="524" y="0"/>
                    <a:pt x="0" y="1258"/>
                    <a:pt x="741" y="1991"/>
                  </a:cubicBezTo>
                  <a:cubicBezTo>
                    <a:pt x="979" y="2232"/>
                    <a:pt x="1272" y="2339"/>
                    <a:pt x="1559" y="2339"/>
                  </a:cubicBezTo>
                  <a:cubicBezTo>
                    <a:pt x="2158" y="2339"/>
                    <a:pt x="2733" y="1871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8"/>
            <p:cNvSpPr/>
            <p:nvPr/>
          </p:nvSpPr>
          <p:spPr>
            <a:xfrm>
              <a:off x="4214303" y="1966784"/>
              <a:ext cx="200284" cy="171630"/>
            </a:xfrm>
            <a:custGeom>
              <a:avLst/>
              <a:gdLst/>
              <a:ahLst/>
              <a:cxnLst/>
              <a:rect l="l" t="t" r="r" b="b"/>
              <a:pathLst>
                <a:path w="2733" h="2342" extrusionOk="0">
                  <a:moveTo>
                    <a:pt x="1168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74"/>
                    <a:pt x="578" y="2341"/>
                    <a:pt x="1181" y="2341"/>
                  </a:cubicBezTo>
                  <a:cubicBezTo>
                    <a:pt x="1468" y="2341"/>
                    <a:pt x="1760" y="2236"/>
                    <a:pt x="1999" y="1999"/>
                  </a:cubicBezTo>
                  <a:cubicBezTo>
                    <a:pt x="2733" y="1258"/>
                    <a:pt x="2209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4057403" y="2224082"/>
              <a:ext cx="171777" cy="171191"/>
            </a:xfrm>
            <a:custGeom>
              <a:avLst/>
              <a:gdLst/>
              <a:ahLst/>
              <a:cxnLst/>
              <a:rect l="l" t="t" r="r" b="b"/>
              <a:pathLst>
                <a:path w="2344" h="2336" extrusionOk="0">
                  <a:moveTo>
                    <a:pt x="1176" y="0"/>
                  </a:moveTo>
                  <a:cubicBezTo>
                    <a:pt x="524" y="0"/>
                    <a:pt x="0" y="524"/>
                    <a:pt x="0" y="1168"/>
                  </a:cubicBezTo>
                  <a:cubicBezTo>
                    <a:pt x="0" y="1812"/>
                    <a:pt x="524" y="2336"/>
                    <a:pt x="1176" y="2336"/>
                  </a:cubicBezTo>
                  <a:cubicBezTo>
                    <a:pt x="1819" y="2336"/>
                    <a:pt x="2343" y="1812"/>
                    <a:pt x="2343" y="1168"/>
                  </a:cubicBezTo>
                  <a:cubicBezTo>
                    <a:pt x="2343" y="524"/>
                    <a:pt x="1819" y="0"/>
                    <a:pt x="1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3992694" y="2478083"/>
              <a:ext cx="200284" cy="171704"/>
            </a:xfrm>
            <a:custGeom>
              <a:avLst/>
              <a:gdLst/>
              <a:ahLst/>
              <a:cxnLst/>
              <a:rect l="l" t="t" r="r" b="b"/>
              <a:pathLst>
                <a:path w="2733" h="2343" extrusionOk="0">
                  <a:moveTo>
                    <a:pt x="1168" y="0"/>
                  </a:moveTo>
                  <a:cubicBezTo>
                    <a:pt x="524" y="0"/>
                    <a:pt x="0" y="524"/>
                    <a:pt x="0" y="1168"/>
                  </a:cubicBezTo>
                  <a:cubicBezTo>
                    <a:pt x="0" y="1877"/>
                    <a:pt x="576" y="2343"/>
                    <a:pt x="1175" y="2343"/>
                  </a:cubicBezTo>
                  <a:cubicBezTo>
                    <a:pt x="1462" y="2343"/>
                    <a:pt x="1754" y="2236"/>
                    <a:pt x="1991" y="1999"/>
                  </a:cubicBezTo>
                  <a:cubicBezTo>
                    <a:pt x="2732" y="1258"/>
                    <a:pt x="2208" y="0"/>
                    <a:pt x="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4010209" y="2750184"/>
              <a:ext cx="200284" cy="171557"/>
            </a:xfrm>
            <a:custGeom>
              <a:avLst/>
              <a:gdLst/>
              <a:ahLst/>
              <a:cxnLst/>
              <a:rect l="l" t="t" r="r" b="b"/>
              <a:pathLst>
                <a:path w="2733" h="2341" extrusionOk="0">
                  <a:moveTo>
                    <a:pt x="1168" y="0"/>
                  </a:moveTo>
                  <a:cubicBezTo>
                    <a:pt x="525" y="0"/>
                    <a:pt x="1" y="524"/>
                    <a:pt x="1" y="1168"/>
                  </a:cubicBezTo>
                  <a:cubicBezTo>
                    <a:pt x="1" y="1873"/>
                    <a:pt x="578" y="2341"/>
                    <a:pt x="1181" y="2341"/>
                  </a:cubicBezTo>
                  <a:cubicBezTo>
                    <a:pt x="1468" y="2341"/>
                    <a:pt x="1760" y="2235"/>
                    <a:pt x="1999" y="1999"/>
                  </a:cubicBezTo>
                  <a:cubicBezTo>
                    <a:pt x="2733" y="1258"/>
                    <a:pt x="2216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4081000" y="2992605"/>
              <a:ext cx="200797" cy="171484"/>
            </a:xfrm>
            <a:custGeom>
              <a:avLst/>
              <a:gdLst/>
              <a:ahLst/>
              <a:cxnLst/>
              <a:rect l="l" t="t" r="r" b="b"/>
              <a:pathLst>
                <a:path w="2740" h="2340" extrusionOk="0">
                  <a:moveTo>
                    <a:pt x="1175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72"/>
                    <a:pt x="578" y="2339"/>
                    <a:pt x="1180" y="2339"/>
                  </a:cubicBezTo>
                  <a:cubicBezTo>
                    <a:pt x="1468" y="2339"/>
                    <a:pt x="1761" y="2232"/>
                    <a:pt x="1999" y="1992"/>
                  </a:cubicBezTo>
                  <a:cubicBezTo>
                    <a:pt x="2740" y="1258"/>
                    <a:pt x="2216" y="1"/>
                    <a:pt x="1175" y="1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8"/>
            <p:cNvSpPr/>
            <p:nvPr/>
          </p:nvSpPr>
          <p:spPr>
            <a:xfrm>
              <a:off x="4217015" y="3258697"/>
              <a:ext cx="200284" cy="171410"/>
            </a:xfrm>
            <a:custGeom>
              <a:avLst/>
              <a:gdLst/>
              <a:ahLst/>
              <a:cxnLst/>
              <a:rect l="l" t="t" r="r" b="b"/>
              <a:pathLst>
                <a:path w="2733" h="2339" extrusionOk="0">
                  <a:moveTo>
                    <a:pt x="1168" y="0"/>
                  </a:moveTo>
                  <a:cubicBezTo>
                    <a:pt x="525" y="0"/>
                    <a:pt x="1" y="524"/>
                    <a:pt x="1" y="1168"/>
                  </a:cubicBezTo>
                  <a:cubicBezTo>
                    <a:pt x="1" y="1871"/>
                    <a:pt x="579" y="2339"/>
                    <a:pt x="1180" y="2339"/>
                  </a:cubicBezTo>
                  <a:cubicBezTo>
                    <a:pt x="1468" y="2339"/>
                    <a:pt x="1762" y="2232"/>
                    <a:pt x="1999" y="1991"/>
                  </a:cubicBezTo>
                  <a:cubicBezTo>
                    <a:pt x="2733" y="1258"/>
                    <a:pt x="2216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4757920" y="3781501"/>
              <a:ext cx="171777" cy="171777"/>
            </a:xfrm>
            <a:custGeom>
              <a:avLst/>
              <a:gdLst/>
              <a:ahLst/>
              <a:cxnLst/>
              <a:rect l="l" t="t" r="r" b="b"/>
              <a:pathLst>
                <a:path w="2344" h="2344" extrusionOk="0">
                  <a:moveTo>
                    <a:pt x="1168" y="0"/>
                  </a:moveTo>
                  <a:cubicBezTo>
                    <a:pt x="525" y="0"/>
                    <a:pt x="1" y="524"/>
                    <a:pt x="1" y="1175"/>
                  </a:cubicBezTo>
                  <a:cubicBezTo>
                    <a:pt x="1" y="1819"/>
                    <a:pt x="525" y="2343"/>
                    <a:pt x="1168" y="2343"/>
                  </a:cubicBezTo>
                  <a:cubicBezTo>
                    <a:pt x="1820" y="2343"/>
                    <a:pt x="2344" y="1819"/>
                    <a:pt x="2344" y="1175"/>
                  </a:cubicBezTo>
                  <a:cubicBezTo>
                    <a:pt x="2344" y="524"/>
                    <a:pt x="1820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8"/>
            <p:cNvSpPr/>
            <p:nvPr/>
          </p:nvSpPr>
          <p:spPr>
            <a:xfrm>
              <a:off x="4885726" y="4038726"/>
              <a:ext cx="200284" cy="171777"/>
            </a:xfrm>
            <a:custGeom>
              <a:avLst/>
              <a:gdLst/>
              <a:ahLst/>
              <a:cxnLst/>
              <a:rect l="l" t="t" r="r" b="b"/>
              <a:pathLst>
                <a:path w="2733" h="2344" extrusionOk="0">
                  <a:moveTo>
                    <a:pt x="1565" y="1"/>
                  </a:moveTo>
                  <a:cubicBezTo>
                    <a:pt x="525" y="1"/>
                    <a:pt x="1" y="1258"/>
                    <a:pt x="742" y="2000"/>
                  </a:cubicBezTo>
                  <a:cubicBezTo>
                    <a:pt x="979" y="2237"/>
                    <a:pt x="1271" y="2343"/>
                    <a:pt x="1558" y="2343"/>
                  </a:cubicBezTo>
                  <a:cubicBezTo>
                    <a:pt x="2157" y="2343"/>
                    <a:pt x="2733" y="1878"/>
                    <a:pt x="2733" y="1169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8"/>
            <p:cNvSpPr/>
            <p:nvPr/>
          </p:nvSpPr>
          <p:spPr>
            <a:xfrm>
              <a:off x="4951022" y="4292726"/>
              <a:ext cx="200284" cy="171997"/>
            </a:xfrm>
            <a:custGeom>
              <a:avLst/>
              <a:gdLst/>
              <a:ahLst/>
              <a:cxnLst/>
              <a:rect l="l" t="t" r="r" b="b"/>
              <a:pathLst>
                <a:path w="2733" h="2347" extrusionOk="0">
                  <a:moveTo>
                    <a:pt x="1565" y="1"/>
                  </a:moveTo>
                  <a:cubicBezTo>
                    <a:pt x="517" y="1"/>
                    <a:pt x="1" y="1266"/>
                    <a:pt x="734" y="1999"/>
                  </a:cubicBezTo>
                  <a:cubicBezTo>
                    <a:pt x="974" y="2239"/>
                    <a:pt x="1268" y="2347"/>
                    <a:pt x="1557" y="2347"/>
                  </a:cubicBezTo>
                  <a:cubicBezTo>
                    <a:pt x="2158" y="2347"/>
                    <a:pt x="2733" y="1879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8"/>
            <p:cNvSpPr/>
            <p:nvPr/>
          </p:nvSpPr>
          <p:spPr>
            <a:xfrm>
              <a:off x="4932921" y="4564828"/>
              <a:ext cx="200871" cy="171777"/>
            </a:xfrm>
            <a:custGeom>
              <a:avLst/>
              <a:gdLst/>
              <a:ahLst/>
              <a:cxnLst/>
              <a:rect l="l" t="t" r="r" b="b"/>
              <a:pathLst>
                <a:path w="2741" h="2344" extrusionOk="0">
                  <a:moveTo>
                    <a:pt x="1565" y="1"/>
                  </a:moveTo>
                  <a:cubicBezTo>
                    <a:pt x="524" y="1"/>
                    <a:pt x="0" y="1258"/>
                    <a:pt x="742" y="1999"/>
                  </a:cubicBezTo>
                  <a:cubicBezTo>
                    <a:pt x="979" y="2237"/>
                    <a:pt x="1272" y="2343"/>
                    <a:pt x="1560" y="2343"/>
                  </a:cubicBezTo>
                  <a:cubicBezTo>
                    <a:pt x="2161" y="2343"/>
                    <a:pt x="2740" y="1877"/>
                    <a:pt x="2740" y="1168"/>
                  </a:cubicBezTo>
                  <a:cubicBezTo>
                    <a:pt x="2740" y="525"/>
                    <a:pt x="2216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8"/>
            <p:cNvSpPr/>
            <p:nvPr/>
          </p:nvSpPr>
          <p:spPr>
            <a:xfrm>
              <a:off x="4225809" y="3781501"/>
              <a:ext cx="200871" cy="171997"/>
            </a:xfrm>
            <a:custGeom>
              <a:avLst/>
              <a:gdLst/>
              <a:ahLst/>
              <a:cxnLst/>
              <a:rect l="l" t="t" r="r" b="b"/>
              <a:pathLst>
                <a:path w="2741" h="2347" extrusionOk="0">
                  <a:moveTo>
                    <a:pt x="1176" y="0"/>
                  </a:moveTo>
                  <a:cubicBezTo>
                    <a:pt x="524" y="0"/>
                    <a:pt x="0" y="524"/>
                    <a:pt x="0" y="1175"/>
                  </a:cubicBezTo>
                  <a:cubicBezTo>
                    <a:pt x="0" y="1879"/>
                    <a:pt x="579" y="2346"/>
                    <a:pt x="1180" y="2346"/>
                  </a:cubicBezTo>
                  <a:cubicBezTo>
                    <a:pt x="1468" y="2346"/>
                    <a:pt x="1761" y="2239"/>
                    <a:pt x="1999" y="1999"/>
                  </a:cubicBezTo>
                  <a:cubicBezTo>
                    <a:pt x="2740" y="1265"/>
                    <a:pt x="2216" y="0"/>
                    <a:pt x="1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8"/>
            <p:cNvSpPr/>
            <p:nvPr/>
          </p:nvSpPr>
          <p:spPr>
            <a:xfrm>
              <a:off x="4069495" y="4038726"/>
              <a:ext cx="200284" cy="171777"/>
            </a:xfrm>
            <a:custGeom>
              <a:avLst/>
              <a:gdLst/>
              <a:ahLst/>
              <a:cxnLst/>
              <a:rect l="l" t="t" r="r" b="b"/>
              <a:pathLst>
                <a:path w="2733" h="2344" extrusionOk="0">
                  <a:moveTo>
                    <a:pt x="1168" y="1"/>
                  </a:moveTo>
                  <a:cubicBezTo>
                    <a:pt x="524" y="1"/>
                    <a:pt x="0" y="525"/>
                    <a:pt x="0" y="1169"/>
                  </a:cubicBezTo>
                  <a:cubicBezTo>
                    <a:pt x="0" y="1878"/>
                    <a:pt x="576" y="2343"/>
                    <a:pt x="1177" y="2343"/>
                  </a:cubicBezTo>
                  <a:cubicBezTo>
                    <a:pt x="1465" y="2343"/>
                    <a:pt x="1759" y="2237"/>
                    <a:pt x="1999" y="2000"/>
                  </a:cubicBezTo>
                  <a:cubicBezTo>
                    <a:pt x="2732" y="1258"/>
                    <a:pt x="2208" y="1"/>
                    <a:pt x="1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8"/>
            <p:cNvSpPr/>
            <p:nvPr/>
          </p:nvSpPr>
          <p:spPr>
            <a:xfrm>
              <a:off x="4004199" y="4292726"/>
              <a:ext cx="200284" cy="171997"/>
            </a:xfrm>
            <a:custGeom>
              <a:avLst/>
              <a:gdLst/>
              <a:ahLst/>
              <a:cxnLst/>
              <a:rect l="l" t="t" r="r" b="b"/>
              <a:pathLst>
                <a:path w="2733" h="2347" extrusionOk="0">
                  <a:moveTo>
                    <a:pt x="1176" y="1"/>
                  </a:moveTo>
                  <a:cubicBezTo>
                    <a:pt x="524" y="1"/>
                    <a:pt x="0" y="525"/>
                    <a:pt x="0" y="1176"/>
                  </a:cubicBezTo>
                  <a:cubicBezTo>
                    <a:pt x="0" y="1879"/>
                    <a:pt x="578" y="2347"/>
                    <a:pt x="1180" y="2347"/>
                  </a:cubicBezTo>
                  <a:cubicBezTo>
                    <a:pt x="1468" y="2347"/>
                    <a:pt x="1761" y="2239"/>
                    <a:pt x="1999" y="1999"/>
                  </a:cubicBezTo>
                  <a:cubicBezTo>
                    <a:pt x="2733" y="1266"/>
                    <a:pt x="2216" y="1"/>
                    <a:pt x="1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8"/>
            <p:cNvSpPr/>
            <p:nvPr/>
          </p:nvSpPr>
          <p:spPr>
            <a:xfrm>
              <a:off x="4022300" y="4564828"/>
              <a:ext cx="171191" cy="171777"/>
            </a:xfrm>
            <a:custGeom>
              <a:avLst/>
              <a:gdLst/>
              <a:ahLst/>
              <a:cxnLst/>
              <a:rect l="l" t="t" r="r" b="b"/>
              <a:pathLst>
                <a:path w="2336" h="2344" extrusionOk="0">
                  <a:moveTo>
                    <a:pt x="1168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20"/>
                    <a:pt x="524" y="2344"/>
                    <a:pt x="1168" y="2344"/>
                  </a:cubicBezTo>
                  <a:cubicBezTo>
                    <a:pt x="1812" y="2344"/>
                    <a:pt x="2336" y="1820"/>
                    <a:pt x="2336" y="1168"/>
                  </a:cubicBezTo>
                  <a:cubicBezTo>
                    <a:pt x="2336" y="525"/>
                    <a:pt x="1812" y="1"/>
                    <a:pt x="1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8"/>
            <p:cNvSpPr/>
            <p:nvPr/>
          </p:nvSpPr>
          <p:spPr>
            <a:xfrm>
              <a:off x="4395313" y="1667275"/>
              <a:ext cx="313874" cy="268365"/>
            </a:xfrm>
            <a:custGeom>
              <a:avLst/>
              <a:gdLst/>
              <a:ahLst/>
              <a:cxnLst/>
              <a:rect l="l" t="t" r="r" b="b"/>
              <a:pathLst>
                <a:path w="4283" h="3662" extrusionOk="0">
                  <a:moveTo>
                    <a:pt x="2448" y="0"/>
                  </a:moveTo>
                  <a:cubicBezTo>
                    <a:pt x="816" y="0"/>
                    <a:pt x="1" y="1969"/>
                    <a:pt x="1153" y="3122"/>
                  </a:cubicBezTo>
                  <a:cubicBezTo>
                    <a:pt x="1526" y="3495"/>
                    <a:pt x="1985" y="3662"/>
                    <a:pt x="2435" y="3662"/>
                  </a:cubicBezTo>
                  <a:cubicBezTo>
                    <a:pt x="3378" y="3662"/>
                    <a:pt x="4282" y="2931"/>
                    <a:pt x="4282" y="1827"/>
                  </a:cubicBezTo>
                  <a:cubicBezTo>
                    <a:pt x="4282" y="816"/>
                    <a:pt x="3459" y="0"/>
                    <a:pt x="2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8"/>
            <p:cNvSpPr/>
            <p:nvPr/>
          </p:nvSpPr>
          <p:spPr>
            <a:xfrm>
              <a:off x="4429317" y="3478694"/>
              <a:ext cx="294674" cy="268438"/>
            </a:xfrm>
            <a:custGeom>
              <a:avLst/>
              <a:gdLst/>
              <a:ahLst/>
              <a:cxnLst/>
              <a:rect l="l" t="t" r="r" b="b"/>
              <a:pathLst>
                <a:path w="4021" h="3663" extrusionOk="0">
                  <a:moveTo>
                    <a:pt x="2011" y="0"/>
                  </a:moveTo>
                  <a:cubicBezTo>
                    <a:pt x="1543" y="0"/>
                    <a:pt x="1075" y="180"/>
                    <a:pt x="719" y="539"/>
                  </a:cubicBezTo>
                  <a:cubicBezTo>
                    <a:pt x="1" y="1250"/>
                    <a:pt x="1" y="2410"/>
                    <a:pt x="719" y="3129"/>
                  </a:cubicBezTo>
                  <a:cubicBezTo>
                    <a:pt x="1075" y="3485"/>
                    <a:pt x="1543" y="3662"/>
                    <a:pt x="2011" y="3662"/>
                  </a:cubicBezTo>
                  <a:cubicBezTo>
                    <a:pt x="2480" y="3662"/>
                    <a:pt x="2950" y="3485"/>
                    <a:pt x="3309" y="3129"/>
                  </a:cubicBezTo>
                  <a:cubicBezTo>
                    <a:pt x="4020" y="2410"/>
                    <a:pt x="4020" y="1250"/>
                    <a:pt x="3309" y="539"/>
                  </a:cubicBezTo>
                  <a:cubicBezTo>
                    <a:pt x="2950" y="180"/>
                    <a:pt x="2480" y="0"/>
                    <a:pt x="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4201112" y="2281683"/>
              <a:ext cx="380782" cy="53277"/>
            </a:xfrm>
            <a:custGeom>
              <a:avLst/>
              <a:gdLst/>
              <a:ahLst/>
              <a:cxnLst/>
              <a:rect l="l" t="t" r="r" b="b"/>
              <a:pathLst>
                <a:path w="5196" h="727" extrusionOk="0">
                  <a:moveTo>
                    <a:pt x="1" y="0"/>
                  </a:moveTo>
                  <a:lnTo>
                    <a:pt x="1" y="726"/>
                  </a:lnTo>
                  <a:lnTo>
                    <a:pt x="5196" y="726"/>
                  </a:lnTo>
                  <a:lnTo>
                    <a:pt x="51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8"/>
            <p:cNvSpPr/>
            <p:nvPr/>
          </p:nvSpPr>
          <p:spPr>
            <a:xfrm>
              <a:off x="4563206" y="2281683"/>
              <a:ext cx="381295" cy="53277"/>
            </a:xfrm>
            <a:custGeom>
              <a:avLst/>
              <a:gdLst/>
              <a:ahLst/>
              <a:cxnLst/>
              <a:rect l="l" t="t" r="r" b="b"/>
              <a:pathLst>
                <a:path w="5203" h="727" extrusionOk="0">
                  <a:moveTo>
                    <a:pt x="0" y="0"/>
                  </a:moveTo>
                  <a:lnTo>
                    <a:pt x="0" y="726"/>
                  </a:lnTo>
                  <a:lnTo>
                    <a:pt x="5203" y="726"/>
                  </a:lnTo>
                  <a:lnTo>
                    <a:pt x="5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4143511" y="2543305"/>
              <a:ext cx="444978" cy="53351"/>
            </a:xfrm>
            <a:custGeom>
              <a:avLst/>
              <a:gdLst/>
              <a:ahLst/>
              <a:cxnLst/>
              <a:rect l="l" t="t" r="r" b="b"/>
              <a:pathLst>
                <a:path w="6072" h="728" extrusionOk="0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8"/>
            <p:cNvSpPr/>
            <p:nvPr/>
          </p:nvSpPr>
          <p:spPr>
            <a:xfrm>
              <a:off x="4567016" y="2543305"/>
              <a:ext cx="445491" cy="53351"/>
            </a:xfrm>
            <a:custGeom>
              <a:avLst/>
              <a:gdLst/>
              <a:ahLst/>
              <a:cxnLst/>
              <a:rect l="l" t="t" r="r" b="b"/>
              <a:pathLst>
                <a:path w="6079" h="728" extrusionOk="0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4567016" y="4618031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4143511" y="4618031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4143511" y="3057388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0"/>
                  </a:moveTo>
                  <a:lnTo>
                    <a:pt x="1" y="726"/>
                  </a:lnTo>
                  <a:lnTo>
                    <a:pt x="6071" y="726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4567016" y="3057388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0"/>
                  </a:moveTo>
                  <a:lnTo>
                    <a:pt x="1" y="726"/>
                  </a:lnTo>
                  <a:lnTo>
                    <a:pt x="6079" y="726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4143511" y="2791296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0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4567016" y="2791296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0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4270218" y="2028782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7"/>
                  </a:lnTo>
                  <a:lnTo>
                    <a:pt x="4238" y="727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4565917" y="2028782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7"/>
                  </a:lnTo>
                  <a:lnTo>
                    <a:pt x="4237" y="727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4270218" y="3319010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1"/>
                  </a:moveTo>
                  <a:lnTo>
                    <a:pt x="1" y="727"/>
                  </a:lnTo>
                  <a:lnTo>
                    <a:pt x="4238" y="727"/>
                  </a:lnTo>
                  <a:lnTo>
                    <a:pt x="4238" y="1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4565917" y="3319010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1"/>
                  </a:moveTo>
                  <a:lnTo>
                    <a:pt x="1" y="727"/>
                  </a:lnTo>
                  <a:lnTo>
                    <a:pt x="4237" y="727"/>
                  </a:lnTo>
                  <a:lnTo>
                    <a:pt x="42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4567016" y="4099625"/>
              <a:ext cx="445491" cy="52764"/>
            </a:xfrm>
            <a:custGeom>
              <a:avLst/>
              <a:gdLst/>
              <a:ahLst/>
              <a:cxnLst/>
              <a:rect l="l" t="t" r="r" b="b"/>
              <a:pathLst>
                <a:path w="6079" h="720" extrusionOk="0">
                  <a:moveTo>
                    <a:pt x="1" y="1"/>
                  </a:moveTo>
                  <a:lnTo>
                    <a:pt x="1" y="719"/>
                  </a:lnTo>
                  <a:lnTo>
                    <a:pt x="6079" y="7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4143511" y="4099625"/>
              <a:ext cx="444978" cy="52764"/>
            </a:xfrm>
            <a:custGeom>
              <a:avLst/>
              <a:gdLst/>
              <a:ahLst/>
              <a:cxnLst/>
              <a:rect l="l" t="t" r="r" b="b"/>
              <a:pathLst>
                <a:path w="6072" h="720" extrusionOk="0">
                  <a:moveTo>
                    <a:pt x="1" y="1"/>
                  </a:moveTo>
                  <a:lnTo>
                    <a:pt x="1" y="719"/>
                  </a:lnTo>
                  <a:lnTo>
                    <a:pt x="6071" y="719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4567016" y="4365130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4143511" y="4365130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>
              <a:off x="4574711" y="3838003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0" y="0"/>
                  </a:moveTo>
                  <a:lnTo>
                    <a:pt x="0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>
              <a:off x="4279012" y="3838003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>
            <a:spLocks noGrp="1"/>
          </p:cNvSpPr>
          <p:nvPr>
            <p:ph type="ctrTitle"/>
          </p:nvPr>
        </p:nvSpPr>
        <p:spPr>
          <a:xfrm>
            <a:off x="4886701" y="937320"/>
            <a:ext cx="3800100" cy="18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/>
              <a:t>Anotação estrutural e funcional</a:t>
            </a:r>
            <a:endParaRPr/>
          </a:p>
        </p:txBody>
      </p:sp>
      <p:grpSp>
        <p:nvGrpSpPr>
          <p:cNvPr id="246" name="Google Shape;246;p19"/>
          <p:cNvGrpSpPr/>
          <p:nvPr/>
        </p:nvGrpSpPr>
        <p:grpSpPr>
          <a:xfrm>
            <a:off x="-384507" y="-436472"/>
            <a:ext cx="5941495" cy="5943341"/>
            <a:chOff x="1190225" y="238125"/>
            <a:chExt cx="5230650" cy="5232275"/>
          </a:xfrm>
        </p:grpSpPr>
        <p:sp>
          <p:nvSpPr>
            <p:cNvPr id="247" name="Google Shape;247;p19"/>
            <p:cNvSpPr/>
            <p:nvPr/>
          </p:nvSpPr>
          <p:spPr>
            <a:xfrm>
              <a:off x="2153600" y="2157600"/>
              <a:ext cx="3283650" cy="1339075"/>
            </a:xfrm>
            <a:custGeom>
              <a:avLst/>
              <a:gdLst/>
              <a:ahLst/>
              <a:cxnLst/>
              <a:rect l="l" t="t" r="r" b="b"/>
              <a:pathLst>
                <a:path w="131346" h="53563" extrusionOk="0">
                  <a:moveTo>
                    <a:pt x="1" y="1"/>
                  </a:moveTo>
                  <a:cubicBezTo>
                    <a:pt x="10655" y="24547"/>
                    <a:pt x="35104" y="41743"/>
                    <a:pt x="63471" y="41743"/>
                  </a:cubicBezTo>
                  <a:lnTo>
                    <a:pt x="63503" y="41710"/>
                  </a:lnTo>
                  <a:lnTo>
                    <a:pt x="107188" y="41710"/>
                  </a:lnTo>
                  <a:cubicBezTo>
                    <a:pt x="116644" y="41710"/>
                    <a:pt x="125549" y="46082"/>
                    <a:pt x="131346" y="53562"/>
                  </a:cubicBezTo>
                  <a:cubicBezTo>
                    <a:pt x="120692" y="29016"/>
                    <a:pt x="96275" y="11821"/>
                    <a:pt x="67875" y="11821"/>
                  </a:cubicBezTo>
                  <a:lnTo>
                    <a:pt x="67843" y="11853"/>
                  </a:lnTo>
                  <a:lnTo>
                    <a:pt x="24158" y="11853"/>
                  </a:ln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4831675" y="3200350"/>
              <a:ext cx="747250" cy="2270050"/>
            </a:xfrm>
            <a:custGeom>
              <a:avLst/>
              <a:gdLst/>
              <a:ahLst/>
              <a:cxnLst/>
              <a:rect l="l" t="t" r="r" b="b"/>
              <a:pathLst>
                <a:path w="29890" h="90802" extrusionOk="0">
                  <a:moveTo>
                    <a:pt x="0" y="0"/>
                  </a:moveTo>
                  <a:lnTo>
                    <a:pt x="0" y="39248"/>
                  </a:lnTo>
                  <a:lnTo>
                    <a:pt x="0" y="75938"/>
                  </a:lnTo>
                  <a:cubicBezTo>
                    <a:pt x="33" y="84163"/>
                    <a:pt x="6703" y="90802"/>
                    <a:pt x="14929" y="90802"/>
                  </a:cubicBezTo>
                  <a:cubicBezTo>
                    <a:pt x="23154" y="90802"/>
                    <a:pt x="29825" y="84163"/>
                    <a:pt x="29890" y="75938"/>
                  </a:cubicBezTo>
                  <a:lnTo>
                    <a:pt x="29890" y="39248"/>
                  </a:lnTo>
                  <a:cubicBezTo>
                    <a:pt x="29890" y="29825"/>
                    <a:pt x="27947" y="20466"/>
                    <a:pt x="24190" y="11820"/>
                  </a:cubicBezTo>
                  <a:cubicBezTo>
                    <a:pt x="18426" y="4339"/>
                    <a:pt x="9488" y="0"/>
                    <a:pt x="6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4534550" y="2594775"/>
              <a:ext cx="902700" cy="901900"/>
            </a:xfrm>
            <a:custGeom>
              <a:avLst/>
              <a:gdLst/>
              <a:ahLst/>
              <a:cxnLst/>
              <a:rect l="l" t="t" r="r" b="b"/>
              <a:pathLst>
                <a:path w="36108" h="36076" extrusionOk="0">
                  <a:moveTo>
                    <a:pt x="1" y="1"/>
                  </a:moveTo>
                  <a:cubicBezTo>
                    <a:pt x="7546" y="5765"/>
                    <a:pt x="11950" y="14735"/>
                    <a:pt x="11950" y="24223"/>
                  </a:cubicBezTo>
                  <a:cubicBezTo>
                    <a:pt x="21406" y="24223"/>
                    <a:pt x="30311" y="28595"/>
                    <a:pt x="36108" y="36075"/>
                  </a:cubicBezTo>
                  <a:cubicBezTo>
                    <a:pt x="29081" y="19916"/>
                    <a:pt x="16160" y="6995"/>
                    <a:pt x="1" y="1"/>
                  </a:cubicBezTo>
                  <a:close/>
                </a:path>
              </a:pathLst>
            </a:custGeom>
            <a:solidFill>
              <a:srgbClr val="2E3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9"/>
            <p:cNvSpPr/>
            <p:nvPr/>
          </p:nvSpPr>
          <p:spPr>
            <a:xfrm>
              <a:off x="2011925" y="238125"/>
              <a:ext cx="747275" cy="2215825"/>
            </a:xfrm>
            <a:custGeom>
              <a:avLst/>
              <a:gdLst/>
              <a:ahLst/>
              <a:cxnLst/>
              <a:rect l="l" t="t" r="r" b="b"/>
              <a:pathLst>
                <a:path w="29891" h="88633" extrusionOk="0">
                  <a:moveTo>
                    <a:pt x="14962" y="0"/>
                  </a:moveTo>
                  <a:cubicBezTo>
                    <a:pt x="6704" y="0"/>
                    <a:pt x="1" y="6703"/>
                    <a:pt x="1" y="14961"/>
                  </a:cubicBezTo>
                  <a:lnTo>
                    <a:pt x="1" y="49384"/>
                  </a:lnTo>
                  <a:cubicBezTo>
                    <a:pt x="1" y="58807"/>
                    <a:pt x="1944" y="68134"/>
                    <a:pt x="5700" y="76812"/>
                  </a:cubicBezTo>
                  <a:cubicBezTo>
                    <a:pt x="11464" y="84260"/>
                    <a:pt x="20402" y="88632"/>
                    <a:pt x="29825" y="88632"/>
                  </a:cubicBezTo>
                  <a:lnTo>
                    <a:pt x="29890" y="88632"/>
                  </a:lnTo>
                  <a:lnTo>
                    <a:pt x="29890" y="20434"/>
                  </a:lnTo>
                  <a:lnTo>
                    <a:pt x="29890" y="14961"/>
                  </a:lnTo>
                  <a:cubicBezTo>
                    <a:pt x="29890" y="6703"/>
                    <a:pt x="23219" y="0"/>
                    <a:pt x="14962" y="0"/>
                  </a:cubicBezTo>
                  <a:close/>
                </a:path>
              </a:pathLst>
            </a:custGeom>
            <a:solidFill>
              <a:srgbClr val="287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2153600" y="2157600"/>
              <a:ext cx="902700" cy="902700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3109700" y="1201500"/>
              <a:ext cx="1339075" cy="3283650"/>
            </a:xfrm>
            <a:custGeom>
              <a:avLst/>
              <a:gdLst/>
              <a:ahLst/>
              <a:cxnLst/>
              <a:rect l="l" t="t" r="r" b="b"/>
              <a:pathLst>
                <a:path w="53563" h="131346" extrusionOk="0">
                  <a:moveTo>
                    <a:pt x="1" y="1"/>
                  </a:moveTo>
                  <a:cubicBezTo>
                    <a:pt x="7481" y="5797"/>
                    <a:pt x="11853" y="14703"/>
                    <a:pt x="11853" y="24158"/>
                  </a:cubicBezTo>
                  <a:cubicBezTo>
                    <a:pt x="11853" y="24191"/>
                    <a:pt x="11853" y="24223"/>
                    <a:pt x="11853" y="24223"/>
                  </a:cubicBezTo>
                  <a:lnTo>
                    <a:pt x="11853" y="67843"/>
                  </a:lnTo>
                  <a:lnTo>
                    <a:pt x="11821" y="67875"/>
                  </a:lnTo>
                  <a:cubicBezTo>
                    <a:pt x="11821" y="96275"/>
                    <a:pt x="29016" y="120724"/>
                    <a:pt x="53562" y="131346"/>
                  </a:cubicBezTo>
                  <a:cubicBezTo>
                    <a:pt x="46082" y="125549"/>
                    <a:pt x="41710" y="116644"/>
                    <a:pt x="41710" y="107188"/>
                  </a:cubicBezTo>
                  <a:lnTo>
                    <a:pt x="41710" y="107123"/>
                  </a:lnTo>
                  <a:lnTo>
                    <a:pt x="41710" y="63504"/>
                  </a:lnTo>
                  <a:lnTo>
                    <a:pt x="41742" y="63471"/>
                  </a:lnTo>
                  <a:cubicBezTo>
                    <a:pt x="41742" y="35104"/>
                    <a:pt x="24547" y="10655"/>
                    <a:pt x="1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3405200" y="2453100"/>
              <a:ext cx="748075" cy="748075"/>
            </a:xfrm>
            <a:custGeom>
              <a:avLst/>
              <a:gdLst/>
              <a:ahLst/>
              <a:cxnLst/>
              <a:rect l="l" t="t" r="r" b="b"/>
              <a:pathLst>
                <a:path w="29923" h="29923" extrusionOk="0">
                  <a:moveTo>
                    <a:pt x="17811" y="1"/>
                  </a:moveTo>
                  <a:lnTo>
                    <a:pt x="17779" y="33"/>
                  </a:lnTo>
                  <a:lnTo>
                    <a:pt x="33" y="33"/>
                  </a:lnTo>
                  <a:lnTo>
                    <a:pt x="33" y="17779"/>
                  </a:lnTo>
                  <a:lnTo>
                    <a:pt x="1" y="17811"/>
                  </a:lnTo>
                  <a:cubicBezTo>
                    <a:pt x="1" y="21471"/>
                    <a:pt x="292" y="25162"/>
                    <a:pt x="875" y="28789"/>
                  </a:cubicBezTo>
                  <a:cubicBezTo>
                    <a:pt x="5020" y="29534"/>
                    <a:pt x="9230" y="29923"/>
                    <a:pt x="13439" y="29923"/>
                  </a:cubicBezTo>
                  <a:lnTo>
                    <a:pt x="13439" y="29890"/>
                  </a:lnTo>
                  <a:lnTo>
                    <a:pt x="29890" y="29890"/>
                  </a:lnTo>
                  <a:lnTo>
                    <a:pt x="29890" y="13440"/>
                  </a:lnTo>
                  <a:lnTo>
                    <a:pt x="29922" y="13407"/>
                  </a:lnTo>
                  <a:cubicBezTo>
                    <a:pt x="29922" y="9230"/>
                    <a:pt x="29534" y="5020"/>
                    <a:pt x="28789" y="875"/>
                  </a:cubicBezTo>
                  <a:cubicBezTo>
                    <a:pt x="25162" y="292"/>
                    <a:pt x="21470" y="1"/>
                    <a:pt x="17811" y="1"/>
                  </a:cubicBezTo>
                  <a:close/>
                </a:path>
              </a:pathLst>
            </a:custGeom>
            <a:solidFill>
              <a:srgbClr val="2B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4150000" y="3877150"/>
              <a:ext cx="2270875" cy="747250"/>
            </a:xfrm>
            <a:custGeom>
              <a:avLst/>
              <a:gdLst/>
              <a:ahLst/>
              <a:cxnLst/>
              <a:rect l="l" t="t" r="r" b="b"/>
              <a:pathLst>
                <a:path w="90835" h="29890" extrusionOk="0">
                  <a:moveTo>
                    <a:pt x="1" y="0"/>
                  </a:moveTo>
                  <a:lnTo>
                    <a:pt x="1" y="65"/>
                  </a:lnTo>
                  <a:cubicBezTo>
                    <a:pt x="1" y="9489"/>
                    <a:pt x="4373" y="18426"/>
                    <a:pt x="11853" y="24190"/>
                  </a:cubicBezTo>
                  <a:cubicBezTo>
                    <a:pt x="20499" y="27947"/>
                    <a:pt x="29825" y="29890"/>
                    <a:pt x="39281" y="29890"/>
                  </a:cubicBezTo>
                  <a:lnTo>
                    <a:pt x="75971" y="29890"/>
                  </a:lnTo>
                  <a:cubicBezTo>
                    <a:pt x="84196" y="29857"/>
                    <a:pt x="90835" y="23154"/>
                    <a:pt x="90835" y="14929"/>
                  </a:cubicBezTo>
                  <a:cubicBezTo>
                    <a:pt x="90835" y="6704"/>
                    <a:pt x="84196" y="33"/>
                    <a:pt x="7597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4829250" y="3877150"/>
              <a:ext cx="747250" cy="747250"/>
            </a:xfrm>
            <a:custGeom>
              <a:avLst/>
              <a:gdLst/>
              <a:ahLst/>
              <a:cxnLst/>
              <a:rect l="l" t="t" r="r" b="b"/>
              <a:pathLst>
                <a:path w="29890" h="29890" extrusionOk="0">
                  <a:moveTo>
                    <a:pt x="0" y="0"/>
                  </a:moveTo>
                  <a:lnTo>
                    <a:pt x="0" y="28756"/>
                  </a:lnTo>
                  <a:cubicBezTo>
                    <a:pt x="4080" y="29501"/>
                    <a:pt x="8258" y="29890"/>
                    <a:pt x="12403" y="29890"/>
                  </a:cubicBezTo>
                  <a:lnTo>
                    <a:pt x="29889" y="29890"/>
                  </a:lnTo>
                  <a:lnTo>
                    <a:pt x="29889" y="12435"/>
                  </a:lnTo>
                  <a:cubicBezTo>
                    <a:pt x="29889" y="8258"/>
                    <a:pt x="29501" y="4081"/>
                    <a:pt x="28756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3546875" y="3582450"/>
              <a:ext cx="901900" cy="902700"/>
            </a:xfrm>
            <a:custGeom>
              <a:avLst/>
              <a:gdLst/>
              <a:ahLst/>
              <a:cxnLst/>
              <a:rect l="l" t="t" r="r" b="b"/>
              <a:pathLst>
                <a:path w="36076" h="36108" extrusionOk="0">
                  <a:moveTo>
                    <a:pt x="1" y="1"/>
                  </a:moveTo>
                  <a:cubicBezTo>
                    <a:pt x="6995" y="16160"/>
                    <a:pt x="19916" y="29081"/>
                    <a:pt x="36075" y="36108"/>
                  </a:cubicBezTo>
                  <a:cubicBezTo>
                    <a:pt x="28595" y="30311"/>
                    <a:pt x="24223" y="21406"/>
                    <a:pt x="24223" y="11950"/>
                  </a:cubicBezTo>
                  <a:cubicBezTo>
                    <a:pt x="14735" y="11950"/>
                    <a:pt x="5765" y="7546"/>
                    <a:pt x="1" y="1"/>
                  </a:cubicBezTo>
                  <a:close/>
                </a:path>
              </a:pathLst>
            </a:custGeom>
            <a:solidFill>
              <a:srgbClr val="C62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1190225" y="1059825"/>
              <a:ext cx="2215800" cy="747275"/>
            </a:xfrm>
            <a:custGeom>
              <a:avLst/>
              <a:gdLst/>
              <a:ahLst/>
              <a:cxnLst/>
              <a:rect l="l" t="t" r="r" b="b"/>
              <a:pathLst>
                <a:path w="88632" h="29891" extrusionOk="0">
                  <a:moveTo>
                    <a:pt x="14961" y="1"/>
                  </a:moveTo>
                  <a:cubicBezTo>
                    <a:pt x="6703" y="1"/>
                    <a:pt x="0" y="6704"/>
                    <a:pt x="0" y="14962"/>
                  </a:cubicBezTo>
                  <a:cubicBezTo>
                    <a:pt x="0" y="23219"/>
                    <a:pt x="6703" y="29890"/>
                    <a:pt x="14961" y="29890"/>
                  </a:cubicBezTo>
                  <a:lnTo>
                    <a:pt x="88632" y="29890"/>
                  </a:lnTo>
                  <a:lnTo>
                    <a:pt x="88632" y="29825"/>
                  </a:lnTo>
                  <a:cubicBezTo>
                    <a:pt x="88632" y="20402"/>
                    <a:pt x="84260" y="11464"/>
                    <a:pt x="76812" y="5700"/>
                  </a:cubicBezTo>
                  <a:cubicBezTo>
                    <a:pt x="68134" y="1944"/>
                    <a:pt x="58807" y="1"/>
                    <a:pt x="49384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2011925" y="1059825"/>
              <a:ext cx="747275" cy="747275"/>
            </a:xfrm>
            <a:custGeom>
              <a:avLst/>
              <a:gdLst/>
              <a:ahLst/>
              <a:cxnLst/>
              <a:rect l="l" t="t" r="r" b="b"/>
              <a:pathLst>
                <a:path w="29891" h="29891" extrusionOk="0">
                  <a:moveTo>
                    <a:pt x="1" y="1"/>
                  </a:moveTo>
                  <a:lnTo>
                    <a:pt x="1" y="16516"/>
                  </a:lnTo>
                  <a:cubicBezTo>
                    <a:pt x="1" y="21017"/>
                    <a:pt x="454" y="25486"/>
                    <a:pt x="1328" y="29890"/>
                  </a:cubicBezTo>
                  <a:lnTo>
                    <a:pt x="29890" y="29890"/>
                  </a:lnTo>
                  <a:lnTo>
                    <a:pt x="29890" y="16516"/>
                  </a:lnTo>
                  <a:lnTo>
                    <a:pt x="29890" y="1328"/>
                  </a:lnTo>
                  <a:cubicBezTo>
                    <a:pt x="25486" y="454"/>
                    <a:pt x="20985" y="1"/>
                    <a:pt x="16516" y="1"/>
                  </a:cubicBezTo>
                  <a:close/>
                </a:path>
              </a:pathLst>
            </a:custGeom>
            <a:solidFill>
              <a:srgbClr val="29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9" name="Google Shape;259;p19"/>
          <p:cNvSpPr txBox="1">
            <a:spLocks noGrp="1"/>
          </p:cNvSpPr>
          <p:nvPr>
            <p:ph type="subTitle" idx="1"/>
          </p:nvPr>
        </p:nvSpPr>
        <p:spPr>
          <a:xfrm>
            <a:off x="4775347" y="2680816"/>
            <a:ext cx="38001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</a:pPr>
            <a:r>
              <a:rPr lang="pt-BR"/>
              <a:t>Uma visão geral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2"/>
          <p:cNvGrpSpPr/>
          <p:nvPr/>
        </p:nvGrpSpPr>
        <p:grpSpPr>
          <a:xfrm>
            <a:off x="93546" y="979714"/>
            <a:ext cx="8919825" cy="3690258"/>
            <a:chOff x="2169" y="0"/>
            <a:chExt cx="10818124" cy="6349500"/>
          </a:xfrm>
        </p:grpSpPr>
        <p:sp>
          <p:nvSpPr>
            <p:cNvPr id="69" name="Google Shape;69;p2"/>
            <p:cNvSpPr/>
            <p:nvPr/>
          </p:nvSpPr>
          <p:spPr>
            <a:xfrm>
              <a:off x="811685" y="0"/>
              <a:ext cx="9199200" cy="6349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212" y="1904831"/>
              <a:ext cx="2045700" cy="2539800"/>
            </a:xfrm>
            <a:prstGeom prst="roundRect">
              <a:avLst>
                <a:gd name="adj" fmla="val 16667"/>
              </a:avLst>
            </a:prstGeom>
            <a:solidFill>
              <a:srgbClr val="CAD3E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1" name="Google Shape;71;p2"/>
            <p:cNvSpPr txBox="1"/>
            <p:nvPr/>
          </p:nvSpPr>
          <p:spPr>
            <a:xfrm>
              <a:off x="2169" y="2004692"/>
              <a:ext cx="2045743" cy="234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Sequenciamento</a:t>
              </a:r>
              <a:br>
                <a:rPr lang="pt-BR" sz="1400" b="1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lang="pt-BR" sz="2400" b="0" i="0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Geração de </a:t>
              </a:r>
              <a:r>
                <a:rPr lang="pt-BR" sz="2400" b="0" i="1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reads</a:t>
              </a:r>
              <a:br>
                <a:rPr lang="pt-BR" sz="3200" b="0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2000" b="0" i="0" u="none" strike="noStrike" cap="none" baseline="-25000">
                <a:solidFill>
                  <a:srgbClr val="01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95308" y="1904831"/>
              <a:ext cx="2045700" cy="2539800"/>
            </a:xfrm>
            <a:prstGeom prst="roundRect">
              <a:avLst>
                <a:gd name="adj" fmla="val 16667"/>
              </a:avLst>
            </a:prstGeom>
            <a:solidFill>
              <a:srgbClr val="98A9C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3" name="Google Shape;73;p2"/>
            <p:cNvSpPr txBox="1"/>
            <p:nvPr/>
          </p:nvSpPr>
          <p:spPr>
            <a:xfrm>
              <a:off x="2233665" y="2004700"/>
              <a:ext cx="2007300" cy="234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Pré-processamento</a:t>
              </a:r>
              <a:br>
                <a:rPr lang="pt-BR" sz="1400" b="1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lang="pt-BR" sz="1600" b="0" i="0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Avaliação da qualidade</a:t>
              </a:r>
              <a:br>
                <a:rPr lang="pt-BR" sz="1400" b="0" i="0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lang="pt-BR" sz="1600" b="0" i="0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Correção de erros e adaptadores</a:t>
              </a:r>
              <a:br>
                <a:rPr lang="pt-BR" sz="1600" b="0" i="0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lang="pt-BR" sz="1600" b="0" i="0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Trimagem</a:t>
              </a:r>
              <a:endParaRPr sz="1400" b="0" i="0" u="none" strike="noStrike" cap="none" baseline="-25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88403" y="1904831"/>
              <a:ext cx="2045700" cy="2539800"/>
            </a:xfrm>
            <a:prstGeom prst="roundRect">
              <a:avLst>
                <a:gd name="adj" fmla="val 16667"/>
              </a:avLst>
            </a:prstGeom>
            <a:solidFill>
              <a:srgbClr val="637FB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5" name="Google Shape;75;p2"/>
            <p:cNvSpPr txBox="1"/>
            <p:nvPr/>
          </p:nvSpPr>
          <p:spPr>
            <a:xfrm>
              <a:off x="4459293" y="2004692"/>
              <a:ext cx="1895923" cy="234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Montagem</a:t>
              </a:r>
              <a:br>
                <a:rPr lang="pt-BR" sz="1600" b="1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lang="pt-BR" sz="1800" b="0" i="0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Construção de </a:t>
              </a:r>
              <a:r>
                <a:rPr lang="pt-BR" sz="1800" b="0" i="1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contigs</a:t>
              </a:r>
              <a:br>
                <a:rPr lang="pt-BR" sz="1800" b="0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lang="pt-BR" sz="1800" b="0" i="0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Por referência ou </a:t>
              </a:r>
              <a:r>
                <a:rPr lang="pt-BR" sz="1800" b="0" i="1" u="none" strike="noStrike" cap="none" baseline="-2500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ab initio</a:t>
              </a:r>
              <a:br>
                <a:rPr lang="pt-BR" sz="2000" b="0" i="0" u="none" strike="noStrike" cap="none" baseline="-2500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endParaRPr sz="2000" b="0" i="0" u="none" strike="noStrike" cap="none" baseline="-25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581498" y="1904831"/>
              <a:ext cx="2045700" cy="2539800"/>
            </a:xfrm>
            <a:prstGeom prst="roundRect">
              <a:avLst>
                <a:gd name="adj" fmla="val 16667"/>
              </a:avLst>
            </a:prstGeom>
            <a:solidFill>
              <a:srgbClr val="202C4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7" name="Google Shape;77;p2"/>
            <p:cNvSpPr txBox="1"/>
            <p:nvPr/>
          </p:nvSpPr>
          <p:spPr>
            <a:xfrm>
              <a:off x="6681359" y="2004691"/>
              <a:ext cx="1845900" cy="2340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 i="0" u="none" strike="noStrike" cap="none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Anotação</a:t>
              </a:r>
              <a:br>
                <a:rPr lang="pt-BR" sz="1400" b="1" i="0" u="none" strike="noStrike" cap="none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lang="pt-BR" sz="1800" b="0" i="0" u="none" strike="noStrike" cap="none" baseline="-25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Estrutural </a:t>
              </a:r>
              <a:br>
                <a:rPr lang="pt-BR" sz="1800" b="0" i="0" u="none" strike="noStrike" cap="none" baseline="-25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lang="pt-BR" sz="1800" b="0" i="0" u="none" strike="noStrike" cap="none" baseline="-25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(CDSs, elementos repetitivos, tRNAs e rRNAs)</a:t>
              </a:r>
              <a:br>
                <a:rPr lang="pt-BR" sz="1800" b="0" i="0" u="none" strike="noStrike" cap="none" baseline="-25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lang="pt-BR" sz="1800" b="0" i="0" u="none" strike="noStrike" cap="none" baseline="-25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Funcional</a:t>
              </a:r>
              <a:endPara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774593" y="1904831"/>
              <a:ext cx="2045700" cy="2539800"/>
            </a:xfrm>
            <a:prstGeom prst="roundRect">
              <a:avLst>
                <a:gd name="adj" fmla="val 16667"/>
              </a:avLst>
            </a:prstGeom>
            <a:solidFill>
              <a:srgbClr val="151D2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9" name="Google Shape;79;p2"/>
            <p:cNvSpPr txBox="1"/>
            <p:nvPr/>
          </p:nvSpPr>
          <p:spPr>
            <a:xfrm>
              <a:off x="8874454" y="2004692"/>
              <a:ext cx="1845900" cy="234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i="0" u="none" strike="noStrike" cap="none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Curadoria</a:t>
              </a:r>
              <a:br>
                <a:rPr lang="pt-BR" sz="1800" b="1" i="0" u="none" strike="noStrike" cap="none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lang="pt-BR" sz="1800" b="0" i="0" u="none" strike="noStrike" cap="none" baseline="-25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Correção de erros de montagem/anotação</a:t>
              </a:r>
              <a:endParaRPr sz="20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"/>
          <p:cNvSpPr txBox="1">
            <a:spLocks noGrp="1"/>
          </p:cNvSpPr>
          <p:nvPr>
            <p:ph type="body" idx="1"/>
          </p:nvPr>
        </p:nvSpPr>
        <p:spPr>
          <a:xfrm>
            <a:off x="703587" y="466927"/>
            <a:ext cx="3999900" cy="420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</a:t>
            </a:r>
            <a:r>
              <a:rPr lang="pt-BR" sz="20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estrutural</a:t>
            </a:r>
            <a:endParaRPr sz="1200" b="1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84048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87303" lvl="0" indent="-28575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2000"/>
              <a:buChar char="●"/>
            </a:pPr>
            <a:r>
              <a:rPr lang="pt-BR">
                <a:latin typeface="Fira Sans"/>
                <a:ea typeface="Fira Sans"/>
                <a:cs typeface="Fira Sans"/>
                <a:sym typeface="Fira Sans"/>
              </a:rPr>
              <a:t>L</a:t>
            </a: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ocalização (ou </a:t>
            </a:r>
            <a:r>
              <a:rPr lang="pt-BR" u="sng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coordenadas</a:t>
            </a: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) dos </a:t>
            </a:r>
            <a:endParaRPr/>
          </a:p>
          <a:p>
            <a:pPr marL="384048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elementos que constituem o genoma.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(1) identificar regiões não codificantes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(2) identificar regiões codificantes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(</a:t>
            </a:r>
            <a:r>
              <a:rPr lang="pt-BR" u="sng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predição de genes</a:t>
            </a: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)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2880"/>
              <a:buNone/>
            </a:pP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2880"/>
              <a:buNone/>
            </a:pP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2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</a:t>
            </a:r>
            <a:r>
              <a:rPr lang="pt-BR" sz="2000" b="1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funcional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00050" lvl="0" indent="-28575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</a:pP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Atribuição de </a:t>
            </a:r>
            <a:r>
              <a:rPr lang="pt-BR" u="sng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funções</a:t>
            </a: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aos elementos 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identificados na anotação estrutural.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65" name="Google Shape;26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3487" y="371244"/>
            <a:ext cx="3999900" cy="4209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"/>
          <p:cNvSpPr txBox="1">
            <a:spLocks noGrp="1"/>
          </p:cNvSpPr>
          <p:nvPr>
            <p:ph type="body" idx="1"/>
          </p:nvPr>
        </p:nvSpPr>
        <p:spPr>
          <a:xfrm>
            <a:off x="4426501" y="1141964"/>
            <a:ext cx="4360147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latin typeface="Fira Sans"/>
              <a:ea typeface="Fira Sans"/>
              <a:cs typeface="Fira Sans"/>
              <a:sym typeface="Fira Sans"/>
            </a:endParaRPr>
          </a:p>
          <a:p>
            <a:pPr marL="457189" lvl="0" indent="-2285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Planejamento das ferramentas;</a:t>
            </a:r>
            <a:endParaRPr sz="1600">
              <a:latin typeface="Fira Sans"/>
              <a:ea typeface="Fira Sans"/>
              <a:cs typeface="Fira Sans"/>
              <a:sym typeface="Fira Sans"/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Avaliação dos recursos computacionais</a:t>
            </a:r>
            <a:endParaRPr sz="1600">
              <a:latin typeface="Fira Sans"/>
              <a:ea typeface="Fira Sans"/>
              <a:cs typeface="Fira Sans"/>
              <a:sym typeface="Fira Sans"/>
            </a:endParaRPr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Tempo e financiamento necessários para a análise; </a:t>
            </a:r>
            <a:b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</a:br>
            <a:b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pt-BR" sz="16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A pergunta científica pode ser respondida com um transcriptoma ou com o re-sequenciamento de uma espécie relacionada?  </a:t>
            </a:r>
            <a:b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>
            <a:off x="457200" y="411163"/>
            <a:ext cx="8229600" cy="60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8823"/>
              <a:buNone/>
            </a:pPr>
            <a:r>
              <a:rPr lang="pt-BR" sz="3400"/>
              <a:t>Antes de realizar uma anotação de genoma</a:t>
            </a:r>
            <a:br>
              <a:rPr lang="pt-BR" sz="3400"/>
            </a:br>
            <a:endParaRPr sz="3400"/>
          </a:p>
        </p:txBody>
      </p:sp>
      <p:grpSp>
        <p:nvGrpSpPr>
          <p:cNvPr id="272" name="Google Shape;272;p21"/>
          <p:cNvGrpSpPr/>
          <p:nvPr/>
        </p:nvGrpSpPr>
        <p:grpSpPr>
          <a:xfrm>
            <a:off x="1707053" y="1355334"/>
            <a:ext cx="1708177" cy="2989659"/>
            <a:chOff x="723427" y="2005057"/>
            <a:chExt cx="1040683" cy="1821408"/>
          </a:xfrm>
        </p:grpSpPr>
        <p:sp>
          <p:nvSpPr>
            <p:cNvPr id="273" name="Google Shape;273;p21"/>
            <p:cNvSpPr/>
            <p:nvPr/>
          </p:nvSpPr>
          <p:spPr>
            <a:xfrm>
              <a:off x="871852" y="3754449"/>
              <a:ext cx="743785" cy="61051"/>
            </a:xfrm>
            <a:custGeom>
              <a:avLst/>
              <a:gdLst/>
              <a:ahLst/>
              <a:cxnLst/>
              <a:rect l="l" t="t" r="r" b="b"/>
              <a:pathLst>
                <a:path w="47075" h="3864" extrusionOk="0">
                  <a:moveTo>
                    <a:pt x="45244" y="0"/>
                  </a:moveTo>
                  <a:cubicBezTo>
                    <a:pt x="32078" y="51"/>
                    <a:pt x="3762" y="1017"/>
                    <a:pt x="1017" y="1017"/>
                  </a:cubicBezTo>
                  <a:lnTo>
                    <a:pt x="814" y="1017"/>
                  </a:lnTo>
                  <a:cubicBezTo>
                    <a:pt x="559" y="1881"/>
                    <a:pt x="305" y="2746"/>
                    <a:pt x="102" y="3610"/>
                  </a:cubicBezTo>
                  <a:cubicBezTo>
                    <a:pt x="102" y="3711"/>
                    <a:pt x="51" y="3762"/>
                    <a:pt x="0" y="3864"/>
                  </a:cubicBezTo>
                  <a:cubicBezTo>
                    <a:pt x="11896" y="3813"/>
                    <a:pt x="35840" y="3559"/>
                    <a:pt x="47074" y="3101"/>
                  </a:cubicBezTo>
                  <a:cubicBezTo>
                    <a:pt x="46515" y="2898"/>
                    <a:pt x="46109" y="2441"/>
                    <a:pt x="45956" y="1881"/>
                  </a:cubicBezTo>
                  <a:cubicBezTo>
                    <a:pt x="45753" y="1221"/>
                    <a:pt x="45499" y="610"/>
                    <a:pt x="45244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1"/>
            <p:cNvSpPr/>
            <p:nvPr/>
          </p:nvSpPr>
          <p:spPr>
            <a:xfrm>
              <a:off x="896753" y="2831555"/>
              <a:ext cx="715677" cy="44998"/>
            </a:xfrm>
            <a:custGeom>
              <a:avLst/>
              <a:gdLst/>
              <a:ahLst/>
              <a:cxnLst/>
              <a:rect l="l" t="t" r="r" b="b"/>
              <a:pathLst>
                <a:path w="45296" h="2848" extrusionOk="0">
                  <a:moveTo>
                    <a:pt x="508" y="1"/>
                  </a:moveTo>
                  <a:cubicBezTo>
                    <a:pt x="254" y="712"/>
                    <a:pt x="102" y="1475"/>
                    <a:pt x="51" y="2238"/>
                  </a:cubicBezTo>
                  <a:cubicBezTo>
                    <a:pt x="0" y="2441"/>
                    <a:pt x="0" y="2644"/>
                    <a:pt x="0" y="2848"/>
                  </a:cubicBezTo>
                  <a:lnTo>
                    <a:pt x="45295" y="2848"/>
                  </a:lnTo>
                  <a:cubicBezTo>
                    <a:pt x="45143" y="1933"/>
                    <a:pt x="44990" y="1068"/>
                    <a:pt x="44736" y="153"/>
                  </a:cubicBezTo>
                  <a:lnTo>
                    <a:pt x="44685" y="1"/>
                  </a:ln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901572" y="2957670"/>
              <a:ext cx="706829" cy="44904"/>
            </a:xfrm>
            <a:custGeom>
              <a:avLst/>
              <a:gdLst/>
              <a:ahLst/>
              <a:cxnLst/>
              <a:rect l="l" t="t" r="r" b="b"/>
              <a:pathLst>
                <a:path w="44736" h="2842" extrusionOk="0">
                  <a:moveTo>
                    <a:pt x="44736" y="0"/>
                  </a:moveTo>
                  <a:lnTo>
                    <a:pt x="44736" y="0"/>
                  </a:lnTo>
                  <a:cubicBezTo>
                    <a:pt x="41362" y="12"/>
                    <a:pt x="37985" y="15"/>
                    <a:pt x="34606" y="15"/>
                  </a:cubicBezTo>
                  <a:cubicBezTo>
                    <a:pt x="28581" y="15"/>
                    <a:pt x="22550" y="3"/>
                    <a:pt x="16522" y="3"/>
                  </a:cubicBezTo>
                  <a:cubicBezTo>
                    <a:pt x="11011" y="3"/>
                    <a:pt x="5502" y="13"/>
                    <a:pt x="0" y="51"/>
                  </a:cubicBezTo>
                  <a:cubicBezTo>
                    <a:pt x="203" y="1017"/>
                    <a:pt x="508" y="1932"/>
                    <a:pt x="915" y="2796"/>
                  </a:cubicBezTo>
                  <a:cubicBezTo>
                    <a:pt x="8735" y="2796"/>
                    <a:pt x="16539" y="2841"/>
                    <a:pt x="24320" y="2841"/>
                  </a:cubicBezTo>
                  <a:cubicBezTo>
                    <a:pt x="30804" y="2841"/>
                    <a:pt x="37272" y="2810"/>
                    <a:pt x="43719" y="2694"/>
                  </a:cubicBezTo>
                  <a:cubicBezTo>
                    <a:pt x="43923" y="2288"/>
                    <a:pt x="44075" y="1881"/>
                    <a:pt x="44228" y="1474"/>
                  </a:cubicBezTo>
                  <a:cubicBezTo>
                    <a:pt x="44431" y="966"/>
                    <a:pt x="44583" y="508"/>
                    <a:pt x="44736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919236" y="3648431"/>
              <a:ext cx="633754" cy="49802"/>
            </a:xfrm>
            <a:custGeom>
              <a:avLst/>
              <a:gdLst/>
              <a:ahLst/>
              <a:cxnLst/>
              <a:rect l="l" t="t" r="r" b="b"/>
              <a:pathLst>
                <a:path w="40111" h="3152" extrusionOk="0">
                  <a:moveTo>
                    <a:pt x="38178" y="0"/>
                  </a:moveTo>
                  <a:cubicBezTo>
                    <a:pt x="28774" y="102"/>
                    <a:pt x="10117" y="254"/>
                    <a:pt x="2288" y="305"/>
                  </a:cubicBezTo>
                  <a:cubicBezTo>
                    <a:pt x="1475" y="1169"/>
                    <a:pt x="712" y="2135"/>
                    <a:pt x="1" y="3152"/>
                  </a:cubicBezTo>
                  <a:cubicBezTo>
                    <a:pt x="5948" y="3050"/>
                    <a:pt x="29638" y="2847"/>
                    <a:pt x="40110" y="2694"/>
                  </a:cubicBezTo>
                  <a:cubicBezTo>
                    <a:pt x="39551" y="1779"/>
                    <a:pt x="38890" y="864"/>
                    <a:pt x="38178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948150" y="2711886"/>
              <a:ext cx="620103" cy="48206"/>
            </a:xfrm>
            <a:custGeom>
              <a:avLst/>
              <a:gdLst/>
              <a:ahLst/>
              <a:cxnLst/>
              <a:rect l="l" t="t" r="r" b="b"/>
              <a:pathLst>
                <a:path w="39247" h="3051" extrusionOk="0">
                  <a:moveTo>
                    <a:pt x="37111" y="0"/>
                  </a:moveTo>
                  <a:cubicBezTo>
                    <a:pt x="34569" y="51"/>
                    <a:pt x="31977" y="51"/>
                    <a:pt x="29435" y="102"/>
                  </a:cubicBezTo>
                  <a:cubicBezTo>
                    <a:pt x="27212" y="167"/>
                    <a:pt x="25000" y="186"/>
                    <a:pt x="22788" y="186"/>
                  </a:cubicBezTo>
                  <a:cubicBezTo>
                    <a:pt x="19839" y="186"/>
                    <a:pt x="16893" y="153"/>
                    <a:pt x="13930" y="153"/>
                  </a:cubicBezTo>
                  <a:lnTo>
                    <a:pt x="2695" y="153"/>
                  </a:lnTo>
                  <a:cubicBezTo>
                    <a:pt x="2237" y="610"/>
                    <a:pt x="1780" y="1017"/>
                    <a:pt x="1322" y="1474"/>
                  </a:cubicBezTo>
                  <a:cubicBezTo>
                    <a:pt x="865" y="1983"/>
                    <a:pt x="407" y="2440"/>
                    <a:pt x="1" y="2999"/>
                  </a:cubicBezTo>
                  <a:cubicBezTo>
                    <a:pt x="7575" y="2949"/>
                    <a:pt x="15150" y="3050"/>
                    <a:pt x="22724" y="2847"/>
                  </a:cubicBezTo>
                  <a:cubicBezTo>
                    <a:pt x="25470" y="2796"/>
                    <a:pt x="28227" y="2783"/>
                    <a:pt x="30985" y="2783"/>
                  </a:cubicBezTo>
                  <a:cubicBezTo>
                    <a:pt x="33743" y="2783"/>
                    <a:pt x="36501" y="2796"/>
                    <a:pt x="39246" y="2796"/>
                  </a:cubicBezTo>
                  <a:cubicBezTo>
                    <a:pt x="38636" y="1830"/>
                    <a:pt x="37924" y="864"/>
                    <a:pt x="37111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934513" y="3070126"/>
              <a:ext cx="616719" cy="45786"/>
            </a:xfrm>
            <a:custGeom>
              <a:avLst/>
              <a:gdLst/>
              <a:ahLst/>
              <a:cxnLst/>
              <a:rect l="l" t="t" r="r" b="b"/>
              <a:pathLst>
                <a:path w="37264" h="3102" extrusionOk="0">
                  <a:moveTo>
                    <a:pt x="37264" y="1"/>
                  </a:moveTo>
                  <a:cubicBezTo>
                    <a:pt x="33756" y="1"/>
                    <a:pt x="30197" y="1"/>
                    <a:pt x="26690" y="102"/>
                  </a:cubicBezTo>
                  <a:cubicBezTo>
                    <a:pt x="24554" y="175"/>
                    <a:pt x="22419" y="189"/>
                    <a:pt x="20283" y="189"/>
                  </a:cubicBezTo>
                  <a:cubicBezTo>
                    <a:pt x="18871" y="189"/>
                    <a:pt x="17459" y="183"/>
                    <a:pt x="16047" y="183"/>
                  </a:cubicBezTo>
                  <a:cubicBezTo>
                    <a:pt x="13596" y="183"/>
                    <a:pt x="11145" y="202"/>
                    <a:pt x="8694" y="306"/>
                  </a:cubicBezTo>
                  <a:cubicBezTo>
                    <a:pt x="7499" y="357"/>
                    <a:pt x="6304" y="369"/>
                    <a:pt x="5116" y="369"/>
                  </a:cubicBezTo>
                  <a:cubicBezTo>
                    <a:pt x="3928" y="369"/>
                    <a:pt x="2746" y="357"/>
                    <a:pt x="1577" y="357"/>
                  </a:cubicBezTo>
                  <a:cubicBezTo>
                    <a:pt x="1017" y="357"/>
                    <a:pt x="509" y="357"/>
                    <a:pt x="1" y="306"/>
                  </a:cubicBezTo>
                  <a:lnTo>
                    <a:pt x="1" y="306"/>
                  </a:lnTo>
                  <a:cubicBezTo>
                    <a:pt x="865" y="1322"/>
                    <a:pt x="1831" y="2238"/>
                    <a:pt x="2847" y="3102"/>
                  </a:cubicBezTo>
                  <a:cubicBezTo>
                    <a:pt x="5084" y="3102"/>
                    <a:pt x="7321" y="3102"/>
                    <a:pt x="9507" y="3051"/>
                  </a:cubicBezTo>
                  <a:cubicBezTo>
                    <a:pt x="11680" y="2956"/>
                    <a:pt x="13847" y="2939"/>
                    <a:pt x="16009" y="2939"/>
                  </a:cubicBezTo>
                  <a:cubicBezTo>
                    <a:pt x="17247" y="2939"/>
                    <a:pt x="18485" y="2945"/>
                    <a:pt x="19721" y="2945"/>
                  </a:cubicBezTo>
                  <a:cubicBezTo>
                    <a:pt x="22131" y="2945"/>
                    <a:pt x="24537" y="2923"/>
                    <a:pt x="26944" y="2797"/>
                  </a:cubicBezTo>
                  <a:cubicBezTo>
                    <a:pt x="27588" y="2763"/>
                    <a:pt x="28226" y="2752"/>
                    <a:pt x="28862" y="2752"/>
                  </a:cubicBezTo>
                  <a:cubicBezTo>
                    <a:pt x="30135" y="2752"/>
                    <a:pt x="31400" y="2797"/>
                    <a:pt x="32688" y="2797"/>
                  </a:cubicBezTo>
                  <a:lnTo>
                    <a:pt x="34874" y="2797"/>
                  </a:lnTo>
                  <a:cubicBezTo>
                    <a:pt x="35738" y="1933"/>
                    <a:pt x="36552" y="967"/>
                    <a:pt x="37264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1050961" y="3530357"/>
              <a:ext cx="391982" cy="44193"/>
            </a:xfrm>
            <a:custGeom>
              <a:avLst/>
              <a:gdLst/>
              <a:ahLst/>
              <a:cxnLst/>
              <a:rect l="l" t="t" r="r" b="b"/>
              <a:pathLst>
                <a:path w="24809" h="2797" extrusionOk="0">
                  <a:moveTo>
                    <a:pt x="4271" y="0"/>
                  </a:moveTo>
                  <a:cubicBezTo>
                    <a:pt x="3102" y="763"/>
                    <a:pt x="1983" y="1525"/>
                    <a:pt x="814" y="2237"/>
                  </a:cubicBezTo>
                  <a:cubicBezTo>
                    <a:pt x="509" y="2440"/>
                    <a:pt x="255" y="2644"/>
                    <a:pt x="1" y="2796"/>
                  </a:cubicBezTo>
                  <a:lnTo>
                    <a:pt x="24809" y="2796"/>
                  </a:lnTo>
                  <a:cubicBezTo>
                    <a:pt x="23589" y="1830"/>
                    <a:pt x="22267" y="864"/>
                    <a:pt x="20945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905585" y="2022295"/>
              <a:ext cx="714871" cy="45425"/>
            </a:xfrm>
            <a:custGeom>
              <a:avLst/>
              <a:gdLst/>
              <a:ahLst/>
              <a:cxnLst/>
              <a:rect l="l" t="t" r="r" b="b"/>
              <a:pathLst>
                <a:path w="45245" h="2875" extrusionOk="0">
                  <a:moveTo>
                    <a:pt x="16427" y="1"/>
                  </a:moveTo>
                  <a:cubicBezTo>
                    <a:pt x="10381" y="1"/>
                    <a:pt x="4597" y="23"/>
                    <a:pt x="0" y="79"/>
                  </a:cubicBezTo>
                  <a:cubicBezTo>
                    <a:pt x="102" y="1044"/>
                    <a:pt x="305" y="1960"/>
                    <a:pt x="661" y="2875"/>
                  </a:cubicBezTo>
                  <a:cubicBezTo>
                    <a:pt x="10381" y="2875"/>
                    <a:pt x="26152" y="2810"/>
                    <a:pt x="36939" y="2810"/>
                  </a:cubicBezTo>
                  <a:cubicBezTo>
                    <a:pt x="39636" y="2810"/>
                    <a:pt x="42021" y="2814"/>
                    <a:pt x="43923" y="2824"/>
                  </a:cubicBezTo>
                  <a:cubicBezTo>
                    <a:pt x="44228" y="2214"/>
                    <a:pt x="44482" y="1553"/>
                    <a:pt x="44736" y="892"/>
                  </a:cubicBezTo>
                  <a:cubicBezTo>
                    <a:pt x="44838" y="587"/>
                    <a:pt x="44990" y="333"/>
                    <a:pt x="45244" y="129"/>
                  </a:cubicBezTo>
                  <a:cubicBezTo>
                    <a:pt x="38010" y="65"/>
                    <a:pt x="26831" y="1"/>
                    <a:pt x="16427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942526" y="2117174"/>
              <a:ext cx="628129" cy="47732"/>
            </a:xfrm>
            <a:custGeom>
              <a:avLst/>
              <a:gdLst/>
              <a:ahLst/>
              <a:cxnLst/>
              <a:rect l="l" t="t" r="r" b="b"/>
              <a:pathLst>
                <a:path w="39755" h="3021" extrusionOk="0">
                  <a:moveTo>
                    <a:pt x="31948" y="1"/>
                  </a:moveTo>
                  <a:cubicBezTo>
                    <a:pt x="21315" y="1"/>
                    <a:pt x="10676" y="225"/>
                    <a:pt x="1" y="225"/>
                  </a:cubicBezTo>
                  <a:cubicBezTo>
                    <a:pt x="357" y="733"/>
                    <a:pt x="763" y="1292"/>
                    <a:pt x="1170" y="1801"/>
                  </a:cubicBezTo>
                  <a:cubicBezTo>
                    <a:pt x="1475" y="2207"/>
                    <a:pt x="1780" y="2614"/>
                    <a:pt x="2136" y="3021"/>
                  </a:cubicBezTo>
                  <a:cubicBezTo>
                    <a:pt x="6101" y="3021"/>
                    <a:pt x="10066" y="3021"/>
                    <a:pt x="14082" y="2868"/>
                  </a:cubicBezTo>
                  <a:cubicBezTo>
                    <a:pt x="15825" y="2803"/>
                    <a:pt x="17568" y="2784"/>
                    <a:pt x="19427" y="2784"/>
                  </a:cubicBezTo>
                  <a:cubicBezTo>
                    <a:pt x="21906" y="2784"/>
                    <a:pt x="24591" y="2817"/>
                    <a:pt x="27757" y="2817"/>
                  </a:cubicBezTo>
                  <a:cubicBezTo>
                    <a:pt x="29206" y="2843"/>
                    <a:pt x="30782" y="2856"/>
                    <a:pt x="32447" y="2856"/>
                  </a:cubicBezTo>
                  <a:cubicBezTo>
                    <a:pt x="34112" y="2856"/>
                    <a:pt x="35866" y="2843"/>
                    <a:pt x="37670" y="2817"/>
                  </a:cubicBezTo>
                  <a:cubicBezTo>
                    <a:pt x="38433" y="1902"/>
                    <a:pt x="39094" y="987"/>
                    <a:pt x="39755" y="21"/>
                  </a:cubicBezTo>
                  <a:lnTo>
                    <a:pt x="37264" y="21"/>
                  </a:lnTo>
                  <a:cubicBezTo>
                    <a:pt x="35492" y="7"/>
                    <a:pt x="33720" y="1"/>
                    <a:pt x="31948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1050961" y="2237190"/>
              <a:ext cx="412064" cy="44983"/>
            </a:xfrm>
            <a:custGeom>
              <a:avLst/>
              <a:gdLst/>
              <a:ahLst/>
              <a:cxnLst/>
              <a:rect l="l" t="t" r="r" b="b"/>
              <a:pathLst>
                <a:path w="26080" h="2847" extrusionOk="0">
                  <a:moveTo>
                    <a:pt x="1" y="0"/>
                  </a:moveTo>
                  <a:cubicBezTo>
                    <a:pt x="1221" y="1017"/>
                    <a:pt x="2542" y="1983"/>
                    <a:pt x="3864" y="2847"/>
                  </a:cubicBezTo>
                  <a:lnTo>
                    <a:pt x="22318" y="2847"/>
                  </a:lnTo>
                  <a:cubicBezTo>
                    <a:pt x="23639" y="1932"/>
                    <a:pt x="24860" y="1017"/>
                    <a:pt x="26080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1071043" y="2604256"/>
              <a:ext cx="387969" cy="46594"/>
            </a:xfrm>
            <a:custGeom>
              <a:avLst/>
              <a:gdLst/>
              <a:ahLst/>
              <a:cxnLst/>
              <a:rect l="l" t="t" r="r" b="b"/>
              <a:pathLst>
                <a:path w="24555" h="2949" extrusionOk="0">
                  <a:moveTo>
                    <a:pt x="20335" y="0"/>
                  </a:moveTo>
                  <a:cubicBezTo>
                    <a:pt x="19318" y="0"/>
                    <a:pt x="18251" y="0"/>
                    <a:pt x="17234" y="51"/>
                  </a:cubicBezTo>
                  <a:cubicBezTo>
                    <a:pt x="12964" y="153"/>
                    <a:pt x="8643" y="153"/>
                    <a:pt x="4322" y="153"/>
                  </a:cubicBezTo>
                  <a:cubicBezTo>
                    <a:pt x="2847" y="1068"/>
                    <a:pt x="1424" y="1983"/>
                    <a:pt x="1" y="2949"/>
                  </a:cubicBezTo>
                  <a:cubicBezTo>
                    <a:pt x="204" y="2949"/>
                    <a:pt x="356" y="2949"/>
                    <a:pt x="560" y="2898"/>
                  </a:cubicBezTo>
                  <a:cubicBezTo>
                    <a:pt x="1232" y="2892"/>
                    <a:pt x="1906" y="2889"/>
                    <a:pt x="2580" y="2889"/>
                  </a:cubicBezTo>
                  <a:cubicBezTo>
                    <a:pt x="4899" y="2889"/>
                    <a:pt x="7226" y="2918"/>
                    <a:pt x="9551" y="2918"/>
                  </a:cubicBezTo>
                  <a:cubicBezTo>
                    <a:pt x="12065" y="2918"/>
                    <a:pt x="14579" y="2884"/>
                    <a:pt x="17081" y="2745"/>
                  </a:cubicBezTo>
                  <a:cubicBezTo>
                    <a:pt x="17776" y="2711"/>
                    <a:pt x="18465" y="2700"/>
                    <a:pt x="19151" y="2700"/>
                  </a:cubicBezTo>
                  <a:cubicBezTo>
                    <a:pt x="20521" y="2700"/>
                    <a:pt x="21877" y="2745"/>
                    <a:pt x="23233" y="2745"/>
                  </a:cubicBezTo>
                  <a:lnTo>
                    <a:pt x="24554" y="2745"/>
                  </a:lnTo>
                  <a:cubicBezTo>
                    <a:pt x="23843" y="2237"/>
                    <a:pt x="23080" y="1729"/>
                    <a:pt x="22318" y="1220"/>
                  </a:cubicBezTo>
                  <a:cubicBezTo>
                    <a:pt x="21657" y="814"/>
                    <a:pt x="20996" y="407"/>
                    <a:pt x="20335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1068641" y="3163292"/>
              <a:ext cx="381538" cy="45788"/>
            </a:xfrm>
            <a:custGeom>
              <a:avLst/>
              <a:gdLst/>
              <a:ahLst/>
              <a:cxnLst/>
              <a:rect l="l" t="t" r="r" b="b"/>
              <a:pathLst>
                <a:path w="24148" h="2898" extrusionOk="0">
                  <a:moveTo>
                    <a:pt x="0" y="0"/>
                  </a:moveTo>
                  <a:lnTo>
                    <a:pt x="0" y="0"/>
                  </a:lnTo>
                  <a:cubicBezTo>
                    <a:pt x="1373" y="966"/>
                    <a:pt x="2745" y="1881"/>
                    <a:pt x="4118" y="2847"/>
                  </a:cubicBezTo>
                  <a:cubicBezTo>
                    <a:pt x="6812" y="2872"/>
                    <a:pt x="9506" y="2872"/>
                    <a:pt x="12207" y="2872"/>
                  </a:cubicBezTo>
                  <a:cubicBezTo>
                    <a:pt x="14908" y="2872"/>
                    <a:pt x="17615" y="2872"/>
                    <a:pt x="20334" y="2898"/>
                  </a:cubicBezTo>
                  <a:cubicBezTo>
                    <a:pt x="21605" y="2034"/>
                    <a:pt x="22876" y="1118"/>
                    <a:pt x="24147" y="203"/>
                  </a:cubicBezTo>
                  <a:cubicBezTo>
                    <a:pt x="22215" y="203"/>
                    <a:pt x="20334" y="153"/>
                    <a:pt x="18403" y="51"/>
                  </a:cubicBezTo>
                  <a:cubicBezTo>
                    <a:pt x="17742" y="17"/>
                    <a:pt x="17081" y="6"/>
                    <a:pt x="16420" y="6"/>
                  </a:cubicBezTo>
                  <a:cubicBezTo>
                    <a:pt x="15098" y="6"/>
                    <a:pt x="13777" y="51"/>
                    <a:pt x="12455" y="51"/>
                  </a:cubicBezTo>
                  <a:cubicBezTo>
                    <a:pt x="11545" y="29"/>
                    <a:pt x="10637" y="21"/>
                    <a:pt x="9731" y="21"/>
                  </a:cubicBezTo>
                  <a:cubicBezTo>
                    <a:pt x="7712" y="21"/>
                    <a:pt x="5699" y="59"/>
                    <a:pt x="3681" y="59"/>
                  </a:cubicBezTo>
                  <a:cubicBezTo>
                    <a:pt x="2457" y="59"/>
                    <a:pt x="1231" y="45"/>
                    <a:pt x="0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1329673" y="2446825"/>
              <a:ext cx="424925" cy="920492"/>
            </a:xfrm>
            <a:custGeom>
              <a:avLst/>
              <a:gdLst/>
              <a:ahLst/>
              <a:cxnLst/>
              <a:rect l="l" t="t" r="r" b="b"/>
              <a:pathLst>
                <a:path w="26894" h="58259" extrusionOk="0">
                  <a:moveTo>
                    <a:pt x="5084" y="0"/>
                  </a:moveTo>
                  <a:cubicBezTo>
                    <a:pt x="4271" y="559"/>
                    <a:pt x="3407" y="1068"/>
                    <a:pt x="2593" y="1627"/>
                  </a:cubicBezTo>
                  <a:cubicBezTo>
                    <a:pt x="4424" y="2542"/>
                    <a:pt x="6152" y="3559"/>
                    <a:pt x="7880" y="4677"/>
                  </a:cubicBezTo>
                  <a:cubicBezTo>
                    <a:pt x="10880" y="6609"/>
                    <a:pt x="13574" y="8947"/>
                    <a:pt x="15963" y="11591"/>
                  </a:cubicBezTo>
                  <a:cubicBezTo>
                    <a:pt x="19471" y="15658"/>
                    <a:pt x="22165" y="20182"/>
                    <a:pt x="22775" y="25672"/>
                  </a:cubicBezTo>
                  <a:cubicBezTo>
                    <a:pt x="22775" y="25978"/>
                    <a:pt x="22928" y="26283"/>
                    <a:pt x="22928" y="26588"/>
                  </a:cubicBezTo>
                  <a:cubicBezTo>
                    <a:pt x="22928" y="27147"/>
                    <a:pt x="22928" y="27706"/>
                    <a:pt x="22928" y="28316"/>
                  </a:cubicBezTo>
                  <a:cubicBezTo>
                    <a:pt x="22928" y="31620"/>
                    <a:pt x="21911" y="34874"/>
                    <a:pt x="20081" y="37670"/>
                  </a:cubicBezTo>
                  <a:cubicBezTo>
                    <a:pt x="18505" y="40364"/>
                    <a:pt x="16573" y="42855"/>
                    <a:pt x="14438" y="45143"/>
                  </a:cubicBezTo>
                  <a:cubicBezTo>
                    <a:pt x="11439" y="48091"/>
                    <a:pt x="8135" y="50786"/>
                    <a:pt x="4627" y="53124"/>
                  </a:cubicBezTo>
                  <a:cubicBezTo>
                    <a:pt x="3102" y="54141"/>
                    <a:pt x="1577" y="55157"/>
                    <a:pt x="1" y="56123"/>
                  </a:cubicBezTo>
                  <a:cubicBezTo>
                    <a:pt x="306" y="56327"/>
                    <a:pt x="560" y="56479"/>
                    <a:pt x="865" y="56632"/>
                  </a:cubicBezTo>
                  <a:cubicBezTo>
                    <a:pt x="1831" y="57191"/>
                    <a:pt x="2746" y="57699"/>
                    <a:pt x="3712" y="58258"/>
                  </a:cubicBezTo>
                  <a:cubicBezTo>
                    <a:pt x="4373" y="57903"/>
                    <a:pt x="5084" y="57547"/>
                    <a:pt x="5745" y="57191"/>
                  </a:cubicBezTo>
                  <a:cubicBezTo>
                    <a:pt x="10371" y="54954"/>
                    <a:pt x="14642" y="51955"/>
                    <a:pt x="18200" y="48244"/>
                  </a:cubicBezTo>
                  <a:cubicBezTo>
                    <a:pt x="20742" y="45600"/>
                    <a:pt x="22877" y="42652"/>
                    <a:pt x="24555" y="39398"/>
                  </a:cubicBezTo>
                  <a:cubicBezTo>
                    <a:pt x="26131" y="36196"/>
                    <a:pt x="26893" y="32637"/>
                    <a:pt x="26741" y="29079"/>
                  </a:cubicBezTo>
                  <a:cubicBezTo>
                    <a:pt x="26588" y="24554"/>
                    <a:pt x="25368" y="20131"/>
                    <a:pt x="23080" y="16268"/>
                  </a:cubicBezTo>
                  <a:cubicBezTo>
                    <a:pt x="20589" y="11693"/>
                    <a:pt x="16878" y="8083"/>
                    <a:pt x="12811" y="4881"/>
                  </a:cubicBezTo>
                  <a:cubicBezTo>
                    <a:pt x="10371" y="3050"/>
                    <a:pt x="7779" y="1373"/>
                    <a:pt x="5084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1255776" y="2482959"/>
              <a:ext cx="420896" cy="840987"/>
            </a:xfrm>
            <a:custGeom>
              <a:avLst/>
              <a:gdLst/>
              <a:ahLst/>
              <a:cxnLst/>
              <a:rect l="l" t="t" r="r" b="b"/>
              <a:pathLst>
                <a:path w="26639" h="53227" extrusionOk="0">
                  <a:moveTo>
                    <a:pt x="6152" y="1"/>
                  </a:moveTo>
                  <a:cubicBezTo>
                    <a:pt x="5898" y="153"/>
                    <a:pt x="5644" y="357"/>
                    <a:pt x="5389" y="509"/>
                  </a:cubicBezTo>
                  <a:cubicBezTo>
                    <a:pt x="3814" y="1424"/>
                    <a:pt x="2238" y="2288"/>
                    <a:pt x="662" y="3204"/>
                  </a:cubicBezTo>
                  <a:cubicBezTo>
                    <a:pt x="3356" y="4627"/>
                    <a:pt x="6050" y="6050"/>
                    <a:pt x="8643" y="7677"/>
                  </a:cubicBezTo>
                  <a:cubicBezTo>
                    <a:pt x="9304" y="8084"/>
                    <a:pt x="9965" y="8491"/>
                    <a:pt x="10626" y="8897"/>
                  </a:cubicBezTo>
                  <a:cubicBezTo>
                    <a:pt x="11388" y="9406"/>
                    <a:pt x="12151" y="9914"/>
                    <a:pt x="12862" y="10422"/>
                  </a:cubicBezTo>
                  <a:cubicBezTo>
                    <a:pt x="14591" y="11541"/>
                    <a:pt x="16167" y="12862"/>
                    <a:pt x="17539" y="14387"/>
                  </a:cubicBezTo>
                  <a:lnTo>
                    <a:pt x="17641" y="14489"/>
                  </a:lnTo>
                  <a:cubicBezTo>
                    <a:pt x="18454" y="15353"/>
                    <a:pt x="19166" y="16319"/>
                    <a:pt x="19776" y="17285"/>
                  </a:cubicBezTo>
                  <a:cubicBezTo>
                    <a:pt x="20691" y="18759"/>
                    <a:pt x="21454" y="20386"/>
                    <a:pt x="21962" y="22064"/>
                  </a:cubicBezTo>
                  <a:lnTo>
                    <a:pt x="22013" y="22216"/>
                  </a:lnTo>
                  <a:cubicBezTo>
                    <a:pt x="22267" y="23131"/>
                    <a:pt x="22420" y="23996"/>
                    <a:pt x="22572" y="24911"/>
                  </a:cubicBezTo>
                  <a:cubicBezTo>
                    <a:pt x="22826" y="26639"/>
                    <a:pt x="22725" y="28367"/>
                    <a:pt x="22318" y="30045"/>
                  </a:cubicBezTo>
                  <a:cubicBezTo>
                    <a:pt x="22165" y="30553"/>
                    <a:pt x="22013" y="31011"/>
                    <a:pt x="21860" y="31519"/>
                  </a:cubicBezTo>
                  <a:cubicBezTo>
                    <a:pt x="21657" y="31926"/>
                    <a:pt x="21505" y="32333"/>
                    <a:pt x="21301" y="32739"/>
                  </a:cubicBezTo>
                  <a:cubicBezTo>
                    <a:pt x="20590" y="34214"/>
                    <a:pt x="19725" y="35637"/>
                    <a:pt x="18709" y="36959"/>
                  </a:cubicBezTo>
                  <a:cubicBezTo>
                    <a:pt x="17997" y="37975"/>
                    <a:pt x="17183" y="38891"/>
                    <a:pt x="16319" y="39755"/>
                  </a:cubicBezTo>
                  <a:cubicBezTo>
                    <a:pt x="15455" y="40670"/>
                    <a:pt x="14540" y="41483"/>
                    <a:pt x="13523" y="42297"/>
                  </a:cubicBezTo>
                  <a:cubicBezTo>
                    <a:pt x="13117" y="42602"/>
                    <a:pt x="12710" y="42957"/>
                    <a:pt x="12303" y="43262"/>
                  </a:cubicBezTo>
                  <a:cubicBezTo>
                    <a:pt x="11032" y="44228"/>
                    <a:pt x="9761" y="45093"/>
                    <a:pt x="8490" y="45957"/>
                  </a:cubicBezTo>
                  <a:cubicBezTo>
                    <a:pt x="5745" y="47787"/>
                    <a:pt x="2899" y="49464"/>
                    <a:pt x="1" y="51040"/>
                  </a:cubicBezTo>
                  <a:cubicBezTo>
                    <a:pt x="1221" y="51803"/>
                    <a:pt x="2441" y="52515"/>
                    <a:pt x="3661" y="53226"/>
                  </a:cubicBezTo>
                  <a:cubicBezTo>
                    <a:pt x="6864" y="51193"/>
                    <a:pt x="10066" y="49058"/>
                    <a:pt x="13167" y="46770"/>
                  </a:cubicBezTo>
                  <a:cubicBezTo>
                    <a:pt x="17844" y="43212"/>
                    <a:pt x="21759" y="38687"/>
                    <a:pt x="24606" y="33502"/>
                  </a:cubicBezTo>
                  <a:cubicBezTo>
                    <a:pt x="25927" y="31214"/>
                    <a:pt x="26639" y="28571"/>
                    <a:pt x="26588" y="25927"/>
                  </a:cubicBezTo>
                  <a:cubicBezTo>
                    <a:pt x="26436" y="21911"/>
                    <a:pt x="25266" y="17997"/>
                    <a:pt x="23182" y="14642"/>
                  </a:cubicBezTo>
                  <a:cubicBezTo>
                    <a:pt x="19522" y="8694"/>
                    <a:pt x="14337" y="4474"/>
                    <a:pt x="8287" y="1119"/>
                  </a:cubicBezTo>
                  <a:cubicBezTo>
                    <a:pt x="7575" y="763"/>
                    <a:pt x="6864" y="357"/>
                    <a:pt x="6152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739322" y="2005057"/>
              <a:ext cx="522901" cy="449810"/>
            </a:xfrm>
            <a:custGeom>
              <a:avLst/>
              <a:gdLst/>
              <a:ahLst/>
              <a:cxnLst/>
              <a:rect l="l" t="t" r="r" b="b"/>
              <a:pathLst>
                <a:path w="33095" h="28469" extrusionOk="0">
                  <a:moveTo>
                    <a:pt x="864" y="0"/>
                  </a:moveTo>
                  <a:cubicBezTo>
                    <a:pt x="305" y="0"/>
                    <a:pt x="0" y="153"/>
                    <a:pt x="153" y="814"/>
                  </a:cubicBezTo>
                  <a:cubicBezTo>
                    <a:pt x="458" y="1830"/>
                    <a:pt x="661" y="2898"/>
                    <a:pt x="1017" y="3966"/>
                  </a:cubicBezTo>
                  <a:cubicBezTo>
                    <a:pt x="3305" y="11235"/>
                    <a:pt x="8083" y="16725"/>
                    <a:pt x="13777" y="21555"/>
                  </a:cubicBezTo>
                  <a:cubicBezTo>
                    <a:pt x="17030" y="24198"/>
                    <a:pt x="20487" y="26486"/>
                    <a:pt x="24198" y="28469"/>
                  </a:cubicBezTo>
                  <a:cubicBezTo>
                    <a:pt x="25723" y="27554"/>
                    <a:pt x="27198" y="26639"/>
                    <a:pt x="28723" y="25723"/>
                  </a:cubicBezTo>
                  <a:cubicBezTo>
                    <a:pt x="27757" y="25317"/>
                    <a:pt x="26842" y="24910"/>
                    <a:pt x="25876" y="24453"/>
                  </a:cubicBezTo>
                  <a:cubicBezTo>
                    <a:pt x="21555" y="22368"/>
                    <a:pt x="17335" y="20081"/>
                    <a:pt x="13675" y="16827"/>
                  </a:cubicBezTo>
                  <a:cubicBezTo>
                    <a:pt x="10218" y="13828"/>
                    <a:pt x="7524" y="10117"/>
                    <a:pt x="5796" y="5847"/>
                  </a:cubicBezTo>
                  <a:cubicBezTo>
                    <a:pt x="5236" y="4321"/>
                    <a:pt x="4830" y="2746"/>
                    <a:pt x="4626" y="1170"/>
                  </a:cubicBezTo>
                  <a:cubicBezTo>
                    <a:pt x="4575" y="814"/>
                    <a:pt x="4423" y="305"/>
                    <a:pt x="4982" y="204"/>
                  </a:cubicBezTo>
                  <a:cubicBezTo>
                    <a:pt x="5036" y="195"/>
                    <a:pt x="5086" y="192"/>
                    <a:pt x="5131" y="192"/>
                  </a:cubicBezTo>
                  <a:cubicBezTo>
                    <a:pt x="5651" y="192"/>
                    <a:pt x="5698" y="690"/>
                    <a:pt x="5745" y="1017"/>
                  </a:cubicBezTo>
                  <a:cubicBezTo>
                    <a:pt x="6101" y="3559"/>
                    <a:pt x="6914" y="6050"/>
                    <a:pt x="8185" y="8287"/>
                  </a:cubicBezTo>
                  <a:cubicBezTo>
                    <a:pt x="9761" y="11235"/>
                    <a:pt x="11896" y="13879"/>
                    <a:pt x="14489" y="16115"/>
                  </a:cubicBezTo>
                  <a:cubicBezTo>
                    <a:pt x="18810" y="19826"/>
                    <a:pt x="23893" y="22368"/>
                    <a:pt x="29078" y="24656"/>
                  </a:cubicBezTo>
                  <a:cubicBezTo>
                    <a:pt x="29333" y="24758"/>
                    <a:pt x="29638" y="24910"/>
                    <a:pt x="29943" y="25012"/>
                  </a:cubicBezTo>
                  <a:cubicBezTo>
                    <a:pt x="30248" y="24859"/>
                    <a:pt x="30502" y="24656"/>
                    <a:pt x="30807" y="24503"/>
                  </a:cubicBezTo>
                  <a:cubicBezTo>
                    <a:pt x="31569" y="24046"/>
                    <a:pt x="32332" y="23588"/>
                    <a:pt x="33095" y="23131"/>
                  </a:cubicBezTo>
                  <a:cubicBezTo>
                    <a:pt x="30756" y="21911"/>
                    <a:pt x="28468" y="20640"/>
                    <a:pt x="26181" y="19267"/>
                  </a:cubicBezTo>
                  <a:cubicBezTo>
                    <a:pt x="25317" y="18708"/>
                    <a:pt x="24452" y="18149"/>
                    <a:pt x="23588" y="17539"/>
                  </a:cubicBezTo>
                  <a:cubicBezTo>
                    <a:pt x="22266" y="16675"/>
                    <a:pt x="20945" y="15709"/>
                    <a:pt x="19725" y="14692"/>
                  </a:cubicBezTo>
                  <a:cubicBezTo>
                    <a:pt x="17996" y="13319"/>
                    <a:pt x="16420" y="11794"/>
                    <a:pt x="14997" y="10117"/>
                  </a:cubicBezTo>
                  <a:cubicBezTo>
                    <a:pt x="14641" y="9710"/>
                    <a:pt x="14336" y="9303"/>
                    <a:pt x="14031" y="8897"/>
                  </a:cubicBezTo>
                  <a:cubicBezTo>
                    <a:pt x="13624" y="8388"/>
                    <a:pt x="13218" y="7829"/>
                    <a:pt x="12862" y="7321"/>
                  </a:cubicBezTo>
                  <a:cubicBezTo>
                    <a:pt x="12201" y="6253"/>
                    <a:pt x="11591" y="5135"/>
                    <a:pt x="11184" y="3966"/>
                  </a:cubicBezTo>
                  <a:cubicBezTo>
                    <a:pt x="10828" y="3051"/>
                    <a:pt x="10625" y="2135"/>
                    <a:pt x="10523" y="1170"/>
                  </a:cubicBezTo>
                  <a:cubicBezTo>
                    <a:pt x="10472" y="966"/>
                    <a:pt x="10472" y="814"/>
                    <a:pt x="10422" y="661"/>
                  </a:cubicBezTo>
                  <a:cubicBezTo>
                    <a:pt x="10422" y="102"/>
                    <a:pt x="10015" y="0"/>
                    <a:pt x="9557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723427" y="3372120"/>
              <a:ext cx="523533" cy="454345"/>
            </a:xfrm>
            <a:custGeom>
              <a:avLst/>
              <a:gdLst/>
              <a:ahLst/>
              <a:cxnLst/>
              <a:rect l="l" t="t" r="r" b="b"/>
              <a:pathLst>
                <a:path w="33135" h="28756" extrusionOk="0">
                  <a:moveTo>
                    <a:pt x="23933" y="0"/>
                  </a:moveTo>
                  <a:cubicBezTo>
                    <a:pt x="23527" y="204"/>
                    <a:pt x="23120" y="407"/>
                    <a:pt x="22764" y="610"/>
                  </a:cubicBezTo>
                  <a:cubicBezTo>
                    <a:pt x="19307" y="2593"/>
                    <a:pt x="16105" y="4881"/>
                    <a:pt x="13054" y="7423"/>
                  </a:cubicBezTo>
                  <a:cubicBezTo>
                    <a:pt x="10665" y="9507"/>
                    <a:pt x="8377" y="11744"/>
                    <a:pt x="6242" y="14133"/>
                  </a:cubicBezTo>
                  <a:cubicBezTo>
                    <a:pt x="3599" y="17031"/>
                    <a:pt x="2125" y="20589"/>
                    <a:pt x="1057" y="24249"/>
                  </a:cubicBezTo>
                  <a:cubicBezTo>
                    <a:pt x="701" y="25317"/>
                    <a:pt x="447" y="26435"/>
                    <a:pt x="244" y="27503"/>
                  </a:cubicBezTo>
                  <a:cubicBezTo>
                    <a:pt x="146" y="27846"/>
                    <a:pt x="1" y="28471"/>
                    <a:pt x="535" y="28471"/>
                  </a:cubicBezTo>
                  <a:cubicBezTo>
                    <a:pt x="556" y="28471"/>
                    <a:pt x="577" y="28471"/>
                    <a:pt x="600" y="28469"/>
                  </a:cubicBezTo>
                  <a:cubicBezTo>
                    <a:pt x="852" y="28469"/>
                    <a:pt x="2231" y="28617"/>
                    <a:pt x="3831" y="28700"/>
                  </a:cubicBezTo>
                  <a:lnTo>
                    <a:pt x="3831" y="28700"/>
                  </a:lnTo>
                  <a:cubicBezTo>
                    <a:pt x="3791" y="28695"/>
                    <a:pt x="3747" y="28686"/>
                    <a:pt x="3701" y="28672"/>
                  </a:cubicBezTo>
                  <a:cubicBezTo>
                    <a:pt x="3243" y="28520"/>
                    <a:pt x="3243" y="28164"/>
                    <a:pt x="3345" y="27757"/>
                  </a:cubicBezTo>
                  <a:cubicBezTo>
                    <a:pt x="4209" y="23944"/>
                    <a:pt x="5480" y="20335"/>
                    <a:pt x="8022" y="17234"/>
                  </a:cubicBezTo>
                  <a:cubicBezTo>
                    <a:pt x="9547" y="15302"/>
                    <a:pt x="11529" y="13879"/>
                    <a:pt x="13512" y="12404"/>
                  </a:cubicBezTo>
                  <a:cubicBezTo>
                    <a:pt x="18392" y="8744"/>
                    <a:pt x="23577" y="5592"/>
                    <a:pt x="28763" y="2390"/>
                  </a:cubicBezTo>
                  <a:cubicBezTo>
                    <a:pt x="27136" y="1627"/>
                    <a:pt x="25509" y="814"/>
                    <a:pt x="23933" y="0"/>
                  </a:cubicBezTo>
                  <a:close/>
                  <a:moveTo>
                    <a:pt x="29881" y="2898"/>
                  </a:moveTo>
                  <a:cubicBezTo>
                    <a:pt x="25763" y="5491"/>
                    <a:pt x="21646" y="8083"/>
                    <a:pt x="17630" y="10829"/>
                  </a:cubicBezTo>
                  <a:cubicBezTo>
                    <a:pt x="14884" y="12709"/>
                    <a:pt x="12088" y="14590"/>
                    <a:pt x="9750" y="16980"/>
                  </a:cubicBezTo>
                  <a:cubicBezTo>
                    <a:pt x="7666" y="19166"/>
                    <a:pt x="6141" y="21860"/>
                    <a:pt x="5327" y="24758"/>
                  </a:cubicBezTo>
                  <a:cubicBezTo>
                    <a:pt x="4971" y="25876"/>
                    <a:pt x="4717" y="26994"/>
                    <a:pt x="4412" y="28062"/>
                  </a:cubicBezTo>
                  <a:cubicBezTo>
                    <a:pt x="4327" y="28361"/>
                    <a:pt x="4242" y="28695"/>
                    <a:pt x="3916" y="28705"/>
                  </a:cubicBezTo>
                  <a:lnTo>
                    <a:pt x="3916" y="28705"/>
                  </a:lnTo>
                  <a:cubicBezTo>
                    <a:pt x="3887" y="28703"/>
                    <a:pt x="3859" y="28702"/>
                    <a:pt x="3831" y="28700"/>
                  </a:cubicBezTo>
                  <a:lnTo>
                    <a:pt x="3831" y="28700"/>
                  </a:lnTo>
                  <a:cubicBezTo>
                    <a:pt x="3856" y="28703"/>
                    <a:pt x="3879" y="28705"/>
                    <a:pt x="3901" y="28705"/>
                  </a:cubicBezTo>
                  <a:cubicBezTo>
                    <a:pt x="3906" y="28705"/>
                    <a:pt x="3911" y="28705"/>
                    <a:pt x="3916" y="28705"/>
                  </a:cubicBezTo>
                  <a:lnTo>
                    <a:pt x="3916" y="28705"/>
                  </a:lnTo>
                  <a:cubicBezTo>
                    <a:pt x="4516" y="28735"/>
                    <a:pt x="5145" y="28756"/>
                    <a:pt x="5755" y="28756"/>
                  </a:cubicBezTo>
                  <a:cubicBezTo>
                    <a:pt x="7428" y="28756"/>
                    <a:pt x="8963" y="28601"/>
                    <a:pt x="9394" y="28062"/>
                  </a:cubicBezTo>
                  <a:cubicBezTo>
                    <a:pt x="9445" y="27960"/>
                    <a:pt x="9496" y="27909"/>
                    <a:pt x="9496" y="27808"/>
                  </a:cubicBezTo>
                  <a:cubicBezTo>
                    <a:pt x="9699" y="26944"/>
                    <a:pt x="9953" y="26079"/>
                    <a:pt x="10208" y="25215"/>
                  </a:cubicBezTo>
                  <a:cubicBezTo>
                    <a:pt x="10716" y="23639"/>
                    <a:pt x="11377" y="22165"/>
                    <a:pt x="12292" y="20792"/>
                  </a:cubicBezTo>
                  <a:lnTo>
                    <a:pt x="12394" y="20640"/>
                  </a:lnTo>
                  <a:cubicBezTo>
                    <a:pt x="13105" y="19623"/>
                    <a:pt x="13868" y="18657"/>
                    <a:pt x="14681" y="17793"/>
                  </a:cubicBezTo>
                  <a:cubicBezTo>
                    <a:pt x="16511" y="15912"/>
                    <a:pt x="18545" y="14285"/>
                    <a:pt x="20731" y="12811"/>
                  </a:cubicBezTo>
                  <a:cubicBezTo>
                    <a:pt x="20985" y="12659"/>
                    <a:pt x="21239" y="12455"/>
                    <a:pt x="21544" y="12252"/>
                  </a:cubicBezTo>
                  <a:cubicBezTo>
                    <a:pt x="22713" y="11540"/>
                    <a:pt x="23882" y="10778"/>
                    <a:pt x="25001" y="10015"/>
                  </a:cubicBezTo>
                  <a:cubicBezTo>
                    <a:pt x="27390" y="8439"/>
                    <a:pt x="29830" y="6863"/>
                    <a:pt x="32169" y="5287"/>
                  </a:cubicBezTo>
                  <a:cubicBezTo>
                    <a:pt x="32525" y="5084"/>
                    <a:pt x="32830" y="4881"/>
                    <a:pt x="33135" y="4677"/>
                  </a:cubicBezTo>
                  <a:cubicBezTo>
                    <a:pt x="32118" y="4017"/>
                    <a:pt x="31000" y="3457"/>
                    <a:pt x="29881" y="2898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809189" y="2008075"/>
              <a:ext cx="403232" cy="403421"/>
            </a:xfrm>
            <a:custGeom>
              <a:avLst/>
              <a:gdLst/>
              <a:ahLst/>
              <a:cxnLst/>
              <a:rect l="l" t="t" r="r" b="b"/>
              <a:pathLst>
                <a:path w="25521" h="25533" extrusionOk="0">
                  <a:moveTo>
                    <a:pt x="709" y="1"/>
                  </a:moveTo>
                  <a:cubicBezTo>
                    <a:pt x="664" y="1"/>
                    <a:pt x="614" y="4"/>
                    <a:pt x="560" y="13"/>
                  </a:cubicBezTo>
                  <a:cubicBezTo>
                    <a:pt x="1" y="114"/>
                    <a:pt x="153" y="623"/>
                    <a:pt x="204" y="979"/>
                  </a:cubicBezTo>
                  <a:cubicBezTo>
                    <a:pt x="408" y="2555"/>
                    <a:pt x="814" y="4130"/>
                    <a:pt x="1374" y="5656"/>
                  </a:cubicBezTo>
                  <a:cubicBezTo>
                    <a:pt x="3102" y="9926"/>
                    <a:pt x="5796" y="13637"/>
                    <a:pt x="9253" y="16636"/>
                  </a:cubicBezTo>
                  <a:cubicBezTo>
                    <a:pt x="12913" y="19890"/>
                    <a:pt x="17133" y="22177"/>
                    <a:pt x="21454" y="24262"/>
                  </a:cubicBezTo>
                  <a:cubicBezTo>
                    <a:pt x="22420" y="24719"/>
                    <a:pt x="23335" y="25126"/>
                    <a:pt x="24301" y="25532"/>
                  </a:cubicBezTo>
                  <a:cubicBezTo>
                    <a:pt x="24707" y="25278"/>
                    <a:pt x="25114" y="25075"/>
                    <a:pt x="25521" y="24821"/>
                  </a:cubicBezTo>
                  <a:cubicBezTo>
                    <a:pt x="25216" y="24719"/>
                    <a:pt x="24911" y="24567"/>
                    <a:pt x="24656" y="24465"/>
                  </a:cubicBezTo>
                  <a:cubicBezTo>
                    <a:pt x="19471" y="22177"/>
                    <a:pt x="14388" y="19635"/>
                    <a:pt x="10067" y="15924"/>
                  </a:cubicBezTo>
                  <a:cubicBezTo>
                    <a:pt x="7474" y="13688"/>
                    <a:pt x="5339" y="11044"/>
                    <a:pt x="3763" y="8096"/>
                  </a:cubicBezTo>
                  <a:cubicBezTo>
                    <a:pt x="2492" y="5859"/>
                    <a:pt x="1679" y="3368"/>
                    <a:pt x="1323" y="826"/>
                  </a:cubicBezTo>
                  <a:cubicBezTo>
                    <a:pt x="1276" y="499"/>
                    <a:pt x="1229" y="1"/>
                    <a:pt x="709" y="1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1313620" y="2472531"/>
              <a:ext cx="378315" cy="861053"/>
            </a:xfrm>
            <a:custGeom>
              <a:avLst/>
              <a:gdLst/>
              <a:ahLst/>
              <a:cxnLst/>
              <a:rect l="l" t="t" r="r" b="b"/>
              <a:pathLst>
                <a:path w="23944" h="54497" extrusionOk="0">
                  <a:moveTo>
                    <a:pt x="3609" y="0"/>
                  </a:moveTo>
                  <a:cubicBezTo>
                    <a:pt x="3254" y="203"/>
                    <a:pt x="2847" y="458"/>
                    <a:pt x="2491" y="661"/>
                  </a:cubicBezTo>
                  <a:cubicBezTo>
                    <a:pt x="3203" y="1017"/>
                    <a:pt x="3914" y="1423"/>
                    <a:pt x="4626" y="1779"/>
                  </a:cubicBezTo>
                  <a:cubicBezTo>
                    <a:pt x="10676" y="5134"/>
                    <a:pt x="15861" y="9354"/>
                    <a:pt x="19521" y="15302"/>
                  </a:cubicBezTo>
                  <a:cubicBezTo>
                    <a:pt x="21605" y="18657"/>
                    <a:pt x="22775" y="22571"/>
                    <a:pt x="22927" y="26587"/>
                  </a:cubicBezTo>
                  <a:cubicBezTo>
                    <a:pt x="22978" y="29231"/>
                    <a:pt x="22266" y="31874"/>
                    <a:pt x="20945" y="34162"/>
                  </a:cubicBezTo>
                  <a:cubicBezTo>
                    <a:pt x="18098" y="39347"/>
                    <a:pt x="14183" y="43821"/>
                    <a:pt x="9506" y="47379"/>
                  </a:cubicBezTo>
                  <a:cubicBezTo>
                    <a:pt x="6405" y="49718"/>
                    <a:pt x="3203" y="51853"/>
                    <a:pt x="0" y="53886"/>
                  </a:cubicBezTo>
                  <a:cubicBezTo>
                    <a:pt x="356" y="54090"/>
                    <a:pt x="661" y="54293"/>
                    <a:pt x="1017" y="54496"/>
                  </a:cubicBezTo>
                  <a:cubicBezTo>
                    <a:pt x="2593" y="53530"/>
                    <a:pt x="4118" y="52514"/>
                    <a:pt x="5643" y="51497"/>
                  </a:cubicBezTo>
                  <a:cubicBezTo>
                    <a:pt x="9151" y="49159"/>
                    <a:pt x="12455" y="46464"/>
                    <a:pt x="15454" y="43516"/>
                  </a:cubicBezTo>
                  <a:cubicBezTo>
                    <a:pt x="17589" y="41228"/>
                    <a:pt x="19521" y="38737"/>
                    <a:pt x="21097" y="36043"/>
                  </a:cubicBezTo>
                  <a:cubicBezTo>
                    <a:pt x="22927" y="33247"/>
                    <a:pt x="23944" y="29993"/>
                    <a:pt x="23944" y="26689"/>
                  </a:cubicBezTo>
                  <a:cubicBezTo>
                    <a:pt x="23944" y="26079"/>
                    <a:pt x="23944" y="25520"/>
                    <a:pt x="23944" y="24961"/>
                  </a:cubicBezTo>
                  <a:cubicBezTo>
                    <a:pt x="23944" y="24656"/>
                    <a:pt x="23791" y="24351"/>
                    <a:pt x="23791" y="24045"/>
                  </a:cubicBezTo>
                  <a:cubicBezTo>
                    <a:pt x="23181" y="18555"/>
                    <a:pt x="20487" y="14031"/>
                    <a:pt x="16979" y="9964"/>
                  </a:cubicBezTo>
                  <a:cubicBezTo>
                    <a:pt x="14590" y="7320"/>
                    <a:pt x="11896" y="4982"/>
                    <a:pt x="8896" y="3050"/>
                  </a:cubicBezTo>
                  <a:cubicBezTo>
                    <a:pt x="7168" y="1932"/>
                    <a:pt x="5440" y="915"/>
                    <a:pt x="3609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774666" y="3409866"/>
              <a:ext cx="420896" cy="415793"/>
            </a:xfrm>
            <a:custGeom>
              <a:avLst/>
              <a:gdLst/>
              <a:ahLst/>
              <a:cxnLst/>
              <a:rect l="l" t="t" r="r" b="b"/>
              <a:pathLst>
                <a:path w="26639" h="26316" extrusionOk="0">
                  <a:moveTo>
                    <a:pt x="25520" y="1"/>
                  </a:moveTo>
                  <a:cubicBezTo>
                    <a:pt x="20334" y="3203"/>
                    <a:pt x="15149" y="6355"/>
                    <a:pt x="10269" y="10015"/>
                  </a:cubicBezTo>
                  <a:cubicBezTo>
                    <a:pt x="8286" y="11490"/>
                    <a:pt x="6304" y="12913"/>
                    <a:pt x="4779" y="14845"/>
                  </a:cubicBezTo>
                  <a:cubicBezTo>
                    <a:pt x="2237" y="17946"/>
                    <a:pt x="966" y="21555"/>
                    <a:pt x="102" y="25368"/>
                  </a:cubicBezTo>
                  <a:cubicBezTo>
                    <a:pt x="0" y="25775"/>
                    <a:pt x="0" y="26131"/>
                    <a:pt x="458" y="26283"/>
                  </a:cubicBezTo>
                  <a:cubicBezTo>
                    <a:pt x="533" y="26306"/>
                    <a:pt x="599" y="26316"/>
                    <a:pt x="658" y="26316"/>
                  </a:cubicBezTo>
                  <a:cubicBezTo>
                    <a:pt x="996" y="26316"/>
                    <a:pt x="1083" y="25976"/>
                    <a:pt x="1169" y="25673"/>
                  </a:cubicBezTo>
                  <a:cubicBezTo>
                    <a:pt x="1474" y="24605"/>
                    <a:pt x="1728" y="23487"/>
                    <a:pt x="2084" y="22369"/>
                  </a:cubicBezTo>
                  <a:cubicBezTo>
                    <a:pt x="2898" y="19471"/>
                    <a:pt x="4423" y="16777"/>
                    <a:pt x="6507" y="14591"/>
                  </a:cubicBezTo>
                  <a:cubicBezTo>
                    <a:pt x="8845" y="12201"/>
                    <a:pt x="11641" y="10320"/>
                    <a:pt x="14387" y="8440"/>
                  </a:cubicBezTo>
                  <a:cubicBezTo>
                    <a:pt x="18403" y="5694"/>
                    <a:pt x="22520" y="3102"/>
                    <a:pt x="26638" y="509"/>
                  </a:cubicBezTo>
                  <a:cubicBezTo>
                    <a:pt x="26587" y="458"/>
                    <a:pt x="26486" y="458"/>
                    <a:pt x="26435" y="407"/>
                  </a:cubicBezTo>
                  <a:cubicBezTo>
                    <a:pt x="26130" y="255"/>
                    <a:pt x="25825" y="102"/>
                    <a:pt x="25520" y="1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835702" y="2019514"/>
              <a:ext cx="928408" cy="1786443"/>
            </a:xfrm>
            <a:custGeom>
              <a:avLst/>
              <a:gdLst/>
              <a:ahLst/>
              <a:cxnLst/>
              <a:rect l="l" t="t" r="r" b="b"/>
              <a:pathLst>
                <a:path w="58760" h="113066" extrusionOk="0">
                  <a:moveTo>
                    <a:pt x="54802" y="0"/>
                  </a:moveTo>
                  <a:cubicBezTo>
                    <a:pt x="54802" y="102"/>
                    <a:pt x="54802" y="153"/>
                    <a:pt x="54802" y="255"/>
                  </a:cubicBezTo>
                  <a:cubicBezTo>
                    <a:pt x="54497" y="2085"/>
                    <a:pt x="53734" y="3813"/>
                    <a:pt x="52667" y="5338"/>
                  </a:cubicBezTo>
                  <a:cubicBezTo>
                    <a:pt x="50583" y="8592"/>
                    <a:pt x="48142" y="11591"/>
                    <a:pt x="45397" y="14336"/>
                  </a:cubicBezTo>
                  <a:cubicBezTo>
                    <a:pt x="42296" y="17234"/>
                    <a:pt x="38992" y="19877"/>
                    <a:pt x="35535" y="22317"/>
                  </a:cubicBezTo>
                  <a:cubicBezTo>
                    <a:pt x="30350" y="26029"/>
                    <a:pt x="24809" y="29028"/>
                    <a:pt x="19420" y="32383"/>
                  </a:cubicBezTo>
                  <a:cubicBezTo>
                    <a:pt x="16116" y="34467"/>
                    <a:pt x="12964" y="36806"/>
                    <a:pt x="10015" y="39348"/>
                  </a:cubicBezTo>
                  <a:cubicBezTo>
                    <a:pt x="6914" y="42042"/>
                    <a:pt x="4423" y="45346"/>
                    <a:pt x="2695" y="49006"/>
                  </a:cubicBezTo>
                  <a:cubicBezTo>
                    <a:pt x="814" y="52768"/>
                    <a:pt x="1" y="56937"/>
                    <a:pt x="407" y="61105"/>
                  </a:cubicBezTo>
                  <a:cubicBezTo>
                    <a:pt x="814" y="65071"/>
                    <a:pt x="2441" y="68782"/>
                    <a:pt x="4982" y="71781"/>
                  </a:cubicBezTo>
                  <a:cubicBezTo>
                    <a:pt x="7016" y="74221"/>
                    <a:pt x="9710" y="75746"/>
                    <a:pt x="12405" y="77271"/>
                  </a:cubicBezTo>
                  <a:cubicBezTo>
                    <a:pt x="16522" y="79610"/>
                    <a:pt x="20742" y="81897"/>
                    <a:pt x="24910" y="84134"/>
                  </a:cubicBezTo>
                  <a:cubicBezTo>
                    <a:pt x="26791" y="85151"/>
                    <a:pt x="28723" y="85964"/>
                    <a:pt x="30604" y="86930"/>
                  </a:cubicBezTo>
                  <a:cubicBezTo>
                    <a:pt x="35586" y="89574"/>
                    <a:pt x="40466" y="92421"/>
                    <a:pt x="44635" y="96233"/>
                  </a:cubicBezTo>
                  <a:cubicBezTo>
                    <a:pt x="48702" y="99995"/>
                    <a:pt x="52158" y="104265"/>
                    <a:pt x="54243" y="109451"/>
                  </a:cubicBezTo>
                  <a:cubicBezTo>
                    <a:pt x="54649" y="110366"/>
                    <a:pt x="54853" y="111332"/>
                    <a:pt x="54904" y="112348"/>
                  </a:cubicBezTo>
                  <a:cubicBezTo>
                    <a:pt x="54904" y="112602"/>
                    <a:pt x="55107" y="112958"/>
                    <a:pt x="54700" y="113060"/>
                  </a:cubicBezTo>
                  <a:cubicBezTo>
                    <a:pt x="55243" y="113060"/>
                    <a:pt x="56056" y="113037"/>
                    <a:pt x="56794" y="113037"/>
                  </a:cubicBezTo>
                  <a:cubicBezTo>
                    <a:pt x="57163" y="113037"/>
                    <a:pt x="57513" y="113043"/>
                    <a:pt x="57801" y="113060"/>
                  </a:cubicBezTo>
                  <a:cubicBezTo>
                    <a:pt x="57855" y="113064"/>
                    <a:pt x="57907" y="113065"/>
                    <a:pt x="57955" y="113065"/>
                  </a:cubicBezTo>
                  <a:cubicBezTo>
                    <a:pt x="58591" y="113065"/>
                    <a:pt x="58760" y="112755"/>
                    <a:pt x="58665" y="112094"/>
                  </a:cubicBezTo>
                  <a:cubicBezTo>
                    <a:pt x="58462" y="110772"/>
                    <a:pt x="58157" y="109552"/>
                    <a:pt x="57750" y="108281"/>
                  </a:cubicBezTo>
                  <a:cubicBezTo>
                    <a:pt x="56734" y="104418"/>
                    <a:pt x="54802" y="100808"/>
                    <a:pt x="52158" y="97758"/>
                  </a:cubicBezTo>
                  <a:cubicBezTo>
                    <a:pt x="49464" y="94861"/>
                    <a:pt x="46414" y="92319"/>
                    <a:pt x="43059" y="90184"/>
                  </a:cubicBezTo>
                  <a:cubicBezTo>
                    <a:pt x="40466" y="88404"/>
                    <a:pt x="37721" y="86829"/>
                    <a:pt x="34976" y="85253"/>
                  </a:cubicBezTo>
                  <a:cubicBezTo>
                    <a:pt x="34010" y="84744"/>
                    <a:pt x="33095" y="84185"/>
                    <a:pt x="32129" y="83677"/>
                  </a:cubicBezTo>
                  <a:cubicBezTo>
                    <a:pt x="31824" y="83524"/>
                    <a:pt x="31570" y="83321"/>
                    <a:pt x="31265" y="83168"/>
                  </a:cubicBezTo>
                  <a:cubicBezTo>
                    <a:pt x="30909" y="82965"/>
                    <a:pt x="30604" y="82762"/>
                    <a:pt x="30248" y="82558"/>
                  </a:cubicBezTo>
                  <a:cubicBezTo>
                    <a:pt x="29028" y="81847"/>
                    <a:pt x="27808" y="81135"/>
                    <a:pt x="26588" y="80372"/>
                  </a:cubicBezTo>
                  <a:cubicBezTo>
                    <a:pt x="23995" y="78695"/>
                    <a:pt x="21403" y="76966"/>
                    <a:pt x="18861" y="75238"/>
                  </a:cubicBezTo>
                  <a:cubicBezTo>
                    <a:pt x="17488" y="74272"/>
                    <a:pt x="16116" y="73357"/>
                    <a:pt x="14743" y="72391"/>
                  </a:cubicBezTo>
                  <a:lnTo>
                    <a:pt x="14692" y="72340"/>
                  </a:lnTo>
                  <a:cubicBezTo>
                    <a:pt x="13370" y="71425"/>
                    <a:pt x="12100" y="70459"/>
                    <a:pt x="10879" y="69392"/>
                  </a:cubicBezTo>
                  <a:cubicBezTo>
                    <a:pt x="9863" y="68528"/>
                    <a:pt x="8897" y="67612"/>
                    <a:pt x="8033" y="66596"/>
                  </a:cubicBezTo>
                  <a:cubicBezTo>
                    <a:pt x="7677" y="66240"/>
                    <a:pt x="7372" y="65884"/>
                    <a:pt x="7067" y="65477"/>
                  </a:cubicBezTo>
                  <a:cubicBezTo>
                    <a:pt x="6253" y="64461"/>
                    <a:pt x="5593" y="63393"/>
                    <a:pt x="5084" y="62173"/>
                  </a:cubicBezTo>
                  <a:cubicBezTo>
                    <a:pt x="4677" y="61309"/>
                    <a:pt x="4372" y="60394"/>
                    <a:pt x="4169" y="59428"/>
                  </a:cubicBezTo>
                  <a:cubicBezTo>
                    <a:pt x="3813" y="57750"/>
                    <a:pt x="3712" y="55971"/>
                    <a:pt x="3864" y="54243"/>
                  </a:cubicBezTo>
                  <a:cubicBezTo>
                    <a:pt x="3864" y="54039"/>
                    <a:pt x="3864" y="53836"/>
                    <a:pt x="3915" y="53633"/>
                  </a:cubicBezTo>
                  <a:cubicBezTo>
                    <a:pt x="3966" y="52870"/>
                    <a:pt x="4169" y="52107"/>
                    <a:pt x="4372" y="51396"/>
                  </a:cubicBezTo>
                  <a:cubicBezTo>
                    <a:pt x="4982" y="49718"/>
                    <a:pt x="5898" y="48142"/>
                    <a:pt x="7118" y="46820"/>
                  </a:cubicBezTo>
                  <a:cubicBezTo>
                    <a:pt x="7524" y="46261"/>
                    <a:pt x="7982" y="45804"/>
                    <a:pt x="8490" y="45295"/>
                  </a:cubicBezTo>
                  <a:cubicBezTo>
                    <a:pt x="8897" y="44838"/>
                    <a:pt x="9354" y="44380"/>
                    <a:pt x="9812" y="43974"/>
                  </a:cubicBezTo>
                  <a:cubicBezTo>
                    <a:pt x="11439" y="42499"/>
                    <a:pt x="13116" y="41178"/>
                    <a:pt x="14896" y="39958"/>
                  </a:cubicBezTo>
                  <a:cubicBezTo>
                    <a:pt x="16319" y="38992"/>
                    <a:pt x="17742" y="38077"/>
                    <a:pt x="19217" y="37162"/>
                  </a:cubicBezTo>
                  <a:cubicBezTo>
                    <a:pt x="19572" y="36958"/>
                    <a:pt x="19928" y="36755"/>
                    <a:pt x="20284" y="36501"/>
                  </a:cubicBezTo>
                  <a:cubicBezTo>
                    <a:pt x="22572" y="35128"/>
                    <a:pt x="24910" y="33806"/>
                    <a:pt x="27249" y="32536"/>
                  </a:cubicBezTo>
                  <a:cubicBezTo>
                    <a:pt x="28825" y="31620"/>
                    <a:pt x="30401" y="30756"/>
                    <a:pt x="31976" y="29841"/>
                  </a:cubicBezTo>
                  <a:cubicBezTo>
                    <a:pt x="32231" y="29689"/>
                    <a:pt x="32485" y="29485"/>
                    <a:pt x="32739" y="29333"/>
                  </a:cubicBezTo>
                  <a:cubicBezTo>
                    <a:pt x="33095" y="29130"/>
                    <a:pt x="33502" y="28875"/>
                    <a:pt x="33857" y="28672"/>
                  </a:cubicBezTo>
                  <a:cubicBezTo>
                    <a:pt x="34722" y="28113"/>
                    <a:pt x="35535" y="27604"/>
                    <a:pt x="36348" y="27045"/>
                  </a:cubicBezTo>
                  <a:cubicBezTo>
                    <a:pt x="38992" y="25266"/>
                    <a:pt x="41534" y="23334"/>
                    <a:pt x="43974" y="21301"/>
                  </a:cubicBezTo>
                  <a:cubicBezTo>
                    <a:pt x="47075" y="18759"/>
                    <a:pt x="50227" y="16268"/>
                    <a:pt x="52819" y="13218"/>
                  </a:cubicBezTo>
                  <a:cubicBezTo>
                    <a:pt x="55819" y="9710"/>
                    <a:pt x="57903" y="5745"/>
                    <a:pt x="58564" y="1119"/>
                  </a:cubicBezTo>
                  <a:cubicBezTo>
                    <a:pt x="58716" y="153"/>
                    <a:pt x="58665" y="0"/>
                    <a:pt x="57649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743335" y="2019308"/>
              <a:ext cx="951018" cy="1786553"/>
            </a:xfrm>
            <a:custGeom>
              <a:avLst/>
              <a:gdLst/>
              <a:ahLst/>
              <a:cxnLst/>
              <a:rect l="l" t="t" r="r" b="b"/>
              <a:pathLst>
                <a:path w="60191" h="113073" extrusionOk="0">
                  <a:moveTo>
                    <a:pt x="56429" y="1"/>
                  </a:moveTo>
                  <a:cubicBezTo>
                    <a:pt x="56092" y="1"/>
                    <a:pt x="55768" y="107"/>
                    <a:pt x="55513" y="318"/>
                  </a:cubicBezTo>
                  <a:cubicBezTo>
                    <a:pt x="55259" y="522"/>
                    <a:pt x="55107" y="776"/>
                    <a:pt x="55005" y="1081"/>
                  </a:cubicBezTo>
                  <a:cubicBezTo>
                    <a:pt x="54751" y="1742"/>
                    <a:pt x="54497" y="2403"/>
                    <a:pt x="54192" y="3013"/>
                  </a:cubicBezTo>
                  <a:cubicBezTo>
                    <a:pt x="53633" y="4131"/>
                    <a:pt x="53073" y="5199"/>
                    <a:pt x="52362" y="6215"/>
                  </a:cubicBezTo>
                  <a:cubicBezTo>
                    <a:pt x="51701" y="7181"/>
                    <a:pt x="51040" y="8096"/>
                    <a:pt x="50277" y="9011"/>
                  </a:cubicBezTo>
                  <a:cubicBezTo>
                    <a:pt x="49616" y="9825"/>
                    <a:pt x="48905" y="10587"/>
                    <a:pt x="48193" y="11350"/>
                  </a:cubicBezTo>
                  <a:cubicBezTo>
                    <a:pt x="47380" y="12214"/>
                    <a:pt x="46465" y="13027"/>
                    <a:pt x="45550" y="13841"/>
                  </a:cubicBezTo>
                  <a:cubicBezTo>
                    <a:pt x="44330" y="14807"/>
                    <a:pt x="43109" y="15773"/>
                    <a:pt x="41788" y="16637"/>
                  </a:cubicBezTo>
                  <a:cubicBezTo>
                    <a:pt x="41330" y="16993"/>
                    <a:pt x="40873" y="17298"/>
                    <a:pt x="40364" y="17603"/>
                  </a:cubicBezTo>
                  <a:cubicBezTo>
                    <a:pt x="37924" y="19280"/>
                    <a:pt x="35382" y="20755"/>
                    <a:pt x="32841" y="22229"/>
                  </a:cubicBezTo>
                  <a:cubicBezTo>
                    <a:pt x="32078" y="22686"/>
                    <a:pt x="31315" y="23144"/>
                    <a:pt x="30553" y="23601"/>
                  </a:cubicBezTo>
                  <a:cubicBezTo>
                    <a:pt x="30248" y="23754"/>
                    <a:pt x="29943" y="23957"/>
                    <a:pt x="29689" y="24110"/>
                  </a:cubicBezTo>
                  <a:cubicBezTo>
                    <a:pt x="29282" y="24364"/>
                    <a:pt x="28875" y="24567"/>
                    <a:pt x="28469" y="24821"/>
                  </a:cubicBezTo>
                  <a:cubicBezTo>
                    <a:pt x="26944" y="25737"/>
                    <a:pt x="25418" y="26652"/>
                    <a:pt x="23944" y="27567"/>
                  </a:cubicBezTo>
                  <a:cubicBezTo>
                    <a:pt x="22216" y="28583"/>
                    <a:pt x="20487" y="29600"/>
                    <a:pt x="18708" y="30566"/>
                  </a:cubicBezTo>
                  <a:cubicBezTo>
                    <a:pt x="14692" y="32701"/>
                    <a:pt x="10981" y="35395"/>
                    <a:pt x="7727" y="38547"/>
                  </a:cubicBezTo>
                  <a:cubicBezTo>
                    <a:pt x="3762" y="42614"/>
                    <a:pt x="1170" y="47850"/>
                    <a:pt x="407" y="53493"/>
                  </a:cubicBezTo>
                  <a:cubicBezTo>
                    <a:pt x="51" y="55577"/>
                    <a:pt x="0" y="57763"/>
                    <a:pt x="255" y="59848"/>
                  </a:cubicBezTo>
                  <a:cubicBezTo>
                    <a:pt x="1017" y="64982"/>
                    <a:pt x="3305" y="69761"/>
                    <a:pt x="6762" y="73522"/>
                  </a:cubicBezTo>
                  <a:cubicBezTo>
                    <a:pt x="9761" y="76878"/>
                    <a:pt x="13370" y="79572"/>
                    <a:pt x="16980" y="82114"/>
                  </a:cubicBezTo>
                  <a:cubicBezTo>
                    <a:pt x="18810" y="83385"/>
                    <a:pt x="20691" y="84554"/>
                    <a:pt x="22673" y="85621"/>
                  </a:cubicBezTo>
                  <a:cubicBezTo>
                    <a:pt x="24249" y="86435"/>
                    <a:pt x="25876" y="87248"/>
                    <a:pt x="27503" y="88011"/>
                  </a:cubicBezTo>
                  <a:cubicBezTo>
                    <a:pt x="27808" y="88112"/>
                    <a:pt x="28113" y="88265"/>
                    <a:pt x="28418" y="88417"/>
                  </a:cubicBezTo>
                  <a:cubicBezTo>
                    <a:pt x="28469" y="88468"/>
                    <a:pt x="28570" y="88519"/>
                    <a:pt x="28621" y="88519"/>
                  </a:cubicBezTo>
                  <a:cubicBezTo>
                    <a:pt x="29740" y="89078"/>
                    <a:pt x="30858" y="89638"/>
                    <a:pt x="31875" y="90298"/>
                  </a:cubicBezTo>
                  <a:cubicBezTo>
                    <a:pt x="33501" y="91264"/>
                    <a:pt x="35027" y="92281"/>
                    <a:pt x="36653" y="93247"/>
                  </a:cubicBezTo>
                  <a:cubicBezTo>
                    <a:pt x="37975" y="94009"/>
                    <a:pt x="39195" y="94772"/>
                    <a:pt x="40415" y="95636"/>
                  </a:cubicBezTo>
                  <a:cubicBezTo>
                    <a:pt x="41737" y="96500"/>
                    <a:pt x="43059" y="97466"/>
                    <a:pt x="44279" y="98432"/>
                  </a:cubicBezTo>
                  <a:cubicBezTo>
                    <a:pt x="45143" y="99144"/>
                    <a:pt x="45956" y="99805"/>
                    <a:pt x="46770" y="100516"/>
                  </a:cubicBezTo>
                  <a:cubicBezTo>
                    <a:pt x="47685" y="101330"/>
                    <a:pt x="48549" y="102194"/>
                    <a:pt x="49311" y="103109"/>
                  </a:cubicBezTo>
                  <a:cubicBezTo>
                    <a:pt x="50023" y="103973"/>
                    <a:pt x="50684" y="104888"/>
                    <a:pt x="51243" y="105803"/>
                  </a:cubicBezTo>
                  <a:cubicBezTo>
                    <a:pt x="52057" y="107074"/>
                    <a:pt x="52768" y="108447"/>
                    <a:pt x="53378" y="109819"/>
                  </a:cubicBezTo>
                  <a:cubicBezTo>
                    <a:pt x="53633" y="110429"/>
                    <a:pt x="53887" y="111040"/>
                    <a:pt x="54090" y="111700"/>
                  </a:cubicBezTo>
                  <a:cubicBezTo>
                    <a:pt x="54243" y="112260"/>
                    <a:pt x="54649" y="112717"/>
                    <a:pt x="55208" y="112920"/>
                  </a:cubicBezTo>
                  <a:cubicBezTo>
                    <a:pt x="55463" y="113022"/>
                    <a:pt x="55717" y="113073"/>
                    <a:pt x="56022" y="113073"/>
                  </a:cubicBezTo>
                  <a:lnTo>
                    <a:pt x="60190" y="113073"/>
                  </a:lnTo>
                  <a:cubicBezTo>
                    <a:pt x="59936" y="113022"/>
                    <a:pt x="59784" y="112819"/>
                    <a:pt x="59784" y="112514"/>
                  </a:cubicBezTo>
                  <a:cubicBezTo>
                    <a:pt x="59428" y="110684"/>
                    <a:pt x="58818" y="108904"/>
                    <a:pt x="57903" y="107278"/>
                  </a:cubicBezTo>
                  <a:cubicBezTo>
                    <a:pt x="56683" y="104787"/>
                    <a:pt x="54903" y="102702"/>
                    <a:pt x="53226" y="100618"/>
                  </a:cubicBezTo>
                  <a:cubicBezTo>
                    <a:pt x="49464" y="96094"/>
                    <a:pt x="44736" y="92891"/>
                    <a:pt x="39703" y="89993"/>
                  </a:cubicBezTo>
                  <a:cubicBezTo>
                    <a:pt x="36907" y="88367"/>
                    <a:pt x="34010" y="86994"/>
                    <a:pt x="31163" y="85520"/>
                  </a:cubicBezTo>
                  <a:cubicBezTo>
                    <a:pt x="25266" y="82622"/>
                    <a:pt x="19521" y="79419"/>
                    <a:pt x="13980" y="75912"/>
                  </a:cubicBezTo>
                  <a:cubicBezTo>
                    <a:pt x="8795" y="72506"/>
                    <a:pt x="5999" y="67524"/>
                    <a:pt x="5237" y="61373"/>
                  </a:cubicBezTo>
                  <a:cubicBezTo>
                    <a:pt x="4576" y="55628"/>
                    <a:pt x="6304" y="50443"/>
                    <a:pt x="9253" y="45563"/>
                  </a:cubicBezTo>
                  <a:cubicBezTo>
                    <a:pt x="11388" y="41953"/>
                    <a:pt x="14387" y="39208"/>
                    <a:pt x="17590" y="36565"/>
                  </a:cubicBezTo>
                  <a:cubicBezTo>
                    <a:pt x="22775" y="32294"/>
                    <a:pt x="28672" y="29143"/>
                    <a:pt x="34416" y="25635"/>
                  </a:cubicBezTo>
                  <a:cubicBezTo>
                    <a:pt x="38839" y="22890"/>
                    <a:pt x="43059" y="19890"/>
                    <a:pt x="47126" y="16586"/>
                  </a:cubicBezTo>
                  <a:cubicBezTo>
                    <a:pt x="51091" y="13282"/>
                    <a:pt x="54548" y="9418"/>
                    <a:pt x="57394" y="5148"/>
                  </a:cubicBezTo>
                  <a:cubicBezTo>
                    <a:pt x="58360" y="3775"/>
                    <a:pt x="59072" y="2250"/>
                    <a:pt x="59479" y="674"/>
                  </a:cubicBezTo>
                  <a:cubicBezTo>
                    <a:pt x="59530" y="420"/>
                    <a:pt x="59580" y="217"/>
                    <a:pt x="59682" y="13"/>
                  </a:cubicBezTo>
                  <a:lnTo>
                    <a:pt x="56632" y="13"/>
                  </a:lnTo>
                  <a:cubicBezTo>
                    <a:pt x="56564" y="5"/>
                    <a:pt x="56496" y="1"/>
                    <a:pt x="56429" y="1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815620" y="2016796"/>
              <a:ext cx="891578" cy="1789066"/>
            </a:xfrm>
            <a:custGeom>
              <a:avLst/>
              <a:gdLst/>
              <a:ahLst/>
              <a:cxnLst/>
              <a:rect l="l" t="t" r="r" b="b"/>
              <a:pathLst>
                <a:path w="56429" h="113232" extrusionOk="0">
                  <a:moveTo>
                    <a:pt x="55680" y="1"/>
                  </a:moveTo>
                  <a:cubicBezTo>
                    <a:pt x="55612" y="1"/>
                    <a:pt x="55539" y="7"/>
                    <a:pt x="55463" y="20"/>
                  </a:cubicBezTo>
                  <a:cubicBezTo>
                    <a:pt x="55310" y="20"/>
                    <a:pt x="55209" y="71"/>
                    <a:pt x="55107" y="172"/>
                  </a:cubicBezTo>
                  <a:cubicBezTo>
                    <a:pt x="55005" y="376"/>
                    <a:pt x="54955" y="579"/>
                    <a:pt x="54904" y="833"/>
                  </a:cubicBezTo>
                  <a:cubicBezTo>
                    <a:pt x="54497" y="2409"/>
                    <a:pt x="53785" y="3934"/>
                    <a:pt x="52819" y="5307"/>
                  </a:cubicBezTo>
                  <a:cubicBezTo>
                    <a:pt x="49973" y="9577"/>
                    <a:pt x="46516" y="13441"/>
                    <a:pt x="42551" y="16745"/>
                  </a:cubicBezTo>
                  <a:cubicBezTo>
                    <a:pt x="38484" y="20049"/>
                    <a:pt x="34264" y="23049"/>
                    <a:pt x="29841" y="25794"/>
                  </a:cubicBezTo>
                  <a:cubicBezTo>
                    <a:pt x="24097" y="29302"/>
                    <a:pt x="18200" y="32453"/>
                    <a:pt x="13015" y="36724"/>
                  </a:cubicBezTo>
                  <a:cubicBezTo>
                    <a:pt x="9812" y="39367"/>
                    <a:pt x="6813" y="42112"/>
                    <a:pt x="4678" y="45722"/>
                  </a:cubicBezTo>
                  <a:cubicBezTo>
                    <a:pt x="1729" y="50602"/>
                    <a:pt x="1" y="55787"/>
                    <a:pt x="662" y="61532"/>
                  </a:cubicBezTo>
                  <a:cubicBezTo>
                    <a:pt x="1424" y="67683"/>
                    <a:pt x="4220" y="72665"/>
                    <a:pt x="9405" y="76071"/>
                  </a:cubicBezTo>
                  <a:cubicBezTo>
                    <a:pt x="14946" y="79578"/>
                    <a:pt x="20691" y="82781"/>
                    <a:pt x="26588" y="85679"/>
                  </a:cubicBezTo>
                  <a:cubicBezTo>
                    <a:pt x="29435" y="87153"/>
                    <a:pt x="32332" y="88526"/>
                    <a:pt x="35128" y="90152"/>
                  </a:cubicBezTo>
                  <a:cubicBezTo>
                    <a:pt x="40161" y="93050"/>
                    <a:pt x="44889" y="96253"/>
                    <a:pt x="48651" y="100777"/>
                  </a:cubicBezTo>
                  <a:cubicBezTo>
                    <a:pt x="50328" y="102861"/>
                    <a:pt x="52108" y="104946"/>
                    <a:pt x="53328" y="107437"/>
                  </a:cubicBezTo>
                  <a:cubicBezTo>
                    <a:pt x="54243" y="109063"/>
                    <a:pt x="54853" y="110843"/>
                    <a:pt x="55209" y="112673"/>
                  </a:cubicBezTo>
                  <a:cubicBezTo>
                    <a:pt x="55209" y="112978"/>
                    <a:pt x="55361" y="113181"/>
                    <a:pt x="55615" y="113232"/>
                  </a:cubicBezTo>
                  <a:lnTo>
                    <a:pt x="55971" y="113232"/>
                  </a:lnTo>
                  <a:cubicBezTo>
                    <a:pt x="56429" y="113130"/>
                    <a:pt x="56175" y="112774"/>
                    <a:pt x="56175" y="112520"/>
                  </a:cubicBezTo>
                  <a:cubicBezTo>
                    <a:pt x="56124" y="111504"/>
                    <a:pt x="55920" y="110538"/>
                    <a:pt x="55514" y="109623"/>
                  </a:cubicBezTo>
                  <a:cubicBezTo>
                    <a:pt x="53429" y="104437"/>
                    <a:pt x="49973" y="100167"/>
                    <a:pt x="45906" y="96405"/>
                  </a:cubicBezTo>
                  <a:cubicBezTo>
                    <a:pt x="41737" y="92593"/>
                    <a:pt x="36857" y="89746"/>
                    <a:pt x="31875" y="87102"/>
                  </a:cubicBezTo>
                  <a:cubicBezTo>
                    <a:pt x="29994" y="86136"/>
                    <a:pt x="28062" y="85323"/>
                    <a:pt x="26181" y="84357"/>
                  </a:cubicBezTo>
                  <a:cubicBezTo>
                    <a:pt x="22013" y="82069"/>
                    <a:pt x="17793" y="79782"/>
                    <a:pt x="13676" y="77443"/>
                  </a:cubicBezTo>
                  <a:cubicBezTo>
                    <a:pt x="10981" y="75918"/>
                    <a:pt x="8287" y="74393"/>
                    <a:pt x="6253" y="71953"/>
                  </a:cubicBezTo>
                  <a:cubicBezTo>
                    <a:pt x="3712" y="68954"/>
                    <a:pt x="2085" y="65243"/>
                    <a:pt x="1678" y="61277"/>
                  </a:cubicBezTo>
                  <a:cubicBezTo>
                    <a:pt x="1272" y="57109"/>
                    <a:pt x="2085" y="52940"/>
                    <a:pt x="3966" y="49178"/>
                  </a:cubicBezTo>
                  <a:cubicBezTo>
                    <a:pt x="5694" y="45518"/>
                    <a:pt x="8185" y="42214"/>
                    <a:pt x="11286" y="39570"/>
                  </a:cubicBezTo>
                  <a:cubicBezTo>
                    <a:pt x="14235" y="36978"/>
                    <a:pt x="17387" y="34639"/>
                    <a:pt x="20691" y="32555"/>
                  </a:cubicBezTo>
                  <a:cubicBezTo>
                    <a:pt x="26080" y="29200"/>
                    <a:pt x="31672" y="26201"/>
                    <a:pt x="36806" y="22489"/>
                  </a:cubicBezTo>
                  <a:cubicBezTo>
                    <a:pt x="40263" y="20049"/>
                    <a:pt x="43567" y="17406"/>
                    <a:pt x="46668" y="14508"/>
                  </a:cubicBezTo>
                  <a:cubicBezTo>
                    <a:pt x="49413" y="11763"/>
                    <a:pt x="51854" y="8764"/>
                    <a:pt x="53938" y="5510"/>
                  </a:cubicBezTo>
                  <a:cubicBezTo>
                    <a:pt x="55005" y="3985"/>
                    <a:pt x="55768" y="2257"/>
                    <a:pt x="56073" y="427"/>
                  </a:cubicBezTo>
                  <a:cubicBezTo>
                    <a:pt x="56073" y="325"/>
                    <a:pt x="56073" y="274"/>
                    <a:pt x="56073" y="172"/>
                  </a:cubicBezTo>
                  <a:cubicBezTo>
                    <a:pt x="56035" y="58"/>
                    <a:pt x="55882" y="1"/>
                    <a:pt x="55680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817232" y="2384968"/>
              <a:ext cx="489168" cy="420264"/>
            </a:xfrm>
            <a:custGeom>
              <a:avLst/>
              <a:gdLst/>
              <a:ahLst/>
              <a:cxnLst/>
              <a:rect l="l" t="t" r="r" b="b"/>
              <a:pathLst>
                <a:path w="30960" h="26599" extrusionOk="0">
                  <a:moveTo>
                    <a:pt x="29841" y="1"/>
                  </a:moveTo>
                  <a:cubicBezTo>
                    <a:pt x="29180" y="1"/>
                    <a:pt x="28519" y="153"/>
                    <a:pt x="27960" y="458"/>
                  </a:cubicBezTo>
                  <a:cubicBezTo>
                    <a:pt x="24249" y="2288"/>
                    <a:pt x="20589" y="4322"/>
                    <a:pt x="17132" y="6559"/>
                  </a:cubicBezTo>
                  <a:cubicBezTo>
                    <a:pt x="12709" y="9355"/>
                    <a:pt x="8693" y="12812"/>
                    <a:pt x="5287" y="16777"/>
                  </a:cubicBezTo>
                  <a:cubicBezTo>
                    <a:pt x="3152" y="19217"/>
                    <a:pt x="1780" y="22115"/>
                    <a:pt x="305" y="24911"/>
                  </a:cubicBezTo>
                  <a:cubicBezTo>
                    <a:pt x="0" y="25419"/>
                    <a:pt x="204" y="26131"/>
                    <a:pt x="712" y="26385"/>
                  </a:cubicBezTo>
                  <a:cubicBezTo>
                    <a:pt x="919" y="26530"/>
                    <a:pt x="1143" y="26599"/>
                    <a:pt x="1360" y="26599"/>
                  </a:cubicBezTo>
                  <a:cubicBezTo>
                    <a:pt x="1675" y="26599"/>
                    <a:pt x="1975" y="26453"/>
                    <a:pt x="2186" y="26181"/>
                  </a:cubicBezTo>
                  <a:cubicBezTo>
                    <a:pt x="2644" y="25724"/>
                    <a:pt x="2949" y="25165"/>
                    <a:pt x="3203" y="24606"/>
                  </a:cubicBezTo>
                  <a:cubicBezTo>
                    <a:pt x="4830" y="21047"/>
                    <a:pt x="7168" y="17844"/>
                    <a:pt x="10015" y="15150"/>
                  </a:cubicBezTo>
                  <a:cubicBezTo>
                    <a:pt x="12964" y="12303"/>
                    <a:pt x="16217" y="9812"/>
                    <a:pt x="19776" y="7728"/>
                  </a:cubicBezTo>
                  <a:cubicBezTo>
                    <a:pt x="23131" y="5796"/>
                    <a:pt x="26384" y="3610"/>
                    <a:pt x="30095" y="2238"/>
                  </a:cubicBezTo>
                  <a:cubicBezTo>
                    <a:pt x="30604" y="2034"/>
                    <a:pt x="30960" y="1526"/>
                    <a:pt x="30909" y="1018"/>
                  </a:cubicBezTo>
                  <a:cubicBezTo>
                    <a:pt x="30858" y="458"/>
                    <a:pt x="30400" y="52"/>
                    <a:pt x="29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1471036" y="2928598"/>
              <a:ext cx="265882" cy="334296"/>
            </a:xfrm>
            <a:custGeom>
              <a:avLst/>
              <a:gdLst/>
              <a:ahLst/>
              <a:cxnLst/>
              <a:rect l="l" t="t" r="r" b="b"/>
              <a:pathLst>
                <a:path w="16828" h="21158" extrusionOk="0">
                  <a:moveTo>
                    <a:pt x="15544" y="1"/>
                  </a:moveTo>
                  <a:cubicBezTo>
                    <a:pt x="15170" y="1"/>
                    <a:pt x="14805" y="197"/>
                    <a:pt x="14591" y="518"/>
                  </a:cubicBezTo>
                  <a:cubicBezTo>
                    <a:pt x="14337" y="925"/>
                    <a:pt x="14184" y="1332"/>
                    <a:pt x="14083" y="1789"/>
                  </a:cubicBezTo>
                  <a:cubicBezTo>
                    <a:pt x="12761" y="6364"/>
                    <a:pt x="10219" y="10584"/>
                    <a:pt x="6762" y="13939"/>
                  </a:cubicBezTo>
                  <a:cubicBezTo>
                    <a:pt x="4983" y="15820"/>
                    <a:pt x="2949" y="17447"/>
                    <a:pt x="713" y="18870"/>
                  </a:cubicBezTo>
                  <a:cubicBezTo>
                    <a:pt x="204" y="19124"/>
                    <a:pt x="1" y="19734"/>
                    <a:pt x="153" y="20243"/>
                  </a:cubicBezTo>
                  <a:cubicBezTo>
                    <a:pt x="255" y="20802"/>
                    <a:pt x="763" y="21158"/>
                    <a:pt x="1272" y="21158"/>
                  </a:cubicBezTo>
                  <a:cubicBezTo>
                    <a:pt x="1780" y="21158"/>
                    <a:pt x="2085" y="20954"/>
                    <a:pt x="2899" y="20395"/>
                  </a:cubicBezTo>
                  <a:cubicBezTo>
                    <a:pt x="5847" y="18209"/>
                    <a:pt x="8541" y="15718"/>
                    <a:pt x="10931" y="12922"/>
                  </a:cubicBezTo>
                  <a:cubicBezTo>
                    <a:pt x="13828" y="9618"/>
                    <a:pt x="15404" y="5602"/>
                    <a:pt x="16624" y="1484"/>
                  </a:cubicBezTo>
                  <a:cubicBezTo>
                    <a:pt x="16828" y="925"/>
                    <a:pt x="16574" y="366"/>
                    <a:pt x="16014" y="112"/>
                  </a:cubicBezTo>
                  <a:cubicBezTo>
                    <a:pt x="15863" y="36"/>
                    <a:pt x="15703" y="1"/>
                    <a:pt x="15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777874" y="3489878"/>
              <a:ext cx="223301" cy="239086"/>
            </a:xfrm>
            <a:custGeom>
              <a:avLst/>
              <a:gdLst/>
              <a:ahLst/>
              <a:cxnLst/>
              <a:rect l="l" t="t" r="r" b="b"/>
              <a:pathLst>
                <a:path w="14133" h="15132" extrusionOk="0">
                  <a:moveTo>
                    <a:pt x="12992" y="1"/>
                  </a:moveTo>
                  <a:cubicBezTo>
                    <a:pt x="12931" y="1"/>
                    <a:pt x="12871" y="7"/>
                    <a:pt x="12811" y="20"/>
                  </a:cubicBezTo>
                  <a:cubicBezTo>
                    <a:pt x="12455" y="20"/>
                    <a:pt x="12201" y="71"/>
                    <a:pt x="11947" y="275"/>
                  </a:cubicBezTo>
                  <a:cubicBezTo>
                    <a:pt x="10168" y="1240"/>
                    <a:pt x="8744" y="2664"/>
                    <a:pt x="7219" y="3884"/>
                  </a:cubicBezTo>
                  <a:cubicBezTo>
                    <a:pt x="4016" y="6375"/>
                    <a:pt x="2085" y="9781"/>
                    <a:pt x="407" y="13390"/>
                  </a:cubicBezTo>
                  <a:cubicBezTo>
                    <a:pt x="0" y="14153"/>
                    <a:pt x="458" y="15068"/>
                    <a:pt x="1322" y="15119"/>
                  </a:cubicBezTo>
                  <a:cubicBezTo>
                    <a:pt x="1388" y="15128"/>
                    <a:pt x="1451" y="15132"/>
                    <a:pt x="1511" y="15132"/>
                  </a:cubicBezTo>
                  <a:cubicBezTo>
                    <a:pt x="2137" y="15132"/>
                    <a:pt x="2412" y="14663"/>
                    <a:pt x="2644" y="14153"/>
                  </a:cubicBezTo>
                  <a:cubicBezTo>
                    <a:pt x="4423" y="10086"/>
                    <a:pt x="7219" y="6578"/>
                    <a:pt x="10778" y="3986"/>
                  </a:cubicBezTo>
                  <a:cubicBezTo>
                    <a:pt x="11642" y="3376"/>
                    <a:pt x="12506" y="2766"/>
                    <a:pt x="13370" y="2155"/>
                  </a:cubicBezTo>
                  <a:cubicBezTo>
                    <a:pt x="13879" y="1850"/>
                    <a:pt x="14133" y="1240"/>
                    <a:pt x="13929" y="681"/>
                  </a:cubicBezTo>
                  <a:cubicBezTo>
                    <a:pt x="13797" y="283"/>
                    <a:pt x="13395" y="1"/>
                    <a:pt x="12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846951" y="2016259"/>
              <a:ext cx="115672" cy="219146"/>
            </a:xfrm>
            <a:custGeom>
              <a:avLst/>
              <a:gdLst/>
              <a:ahLst/>
              <a:cxnLst/>
              <a:rect l="l" t="t" r="r" b="b"/>
              <a:pathLst>
                <a:path w="7321" h="13870" extrusionOk="0">
                  <a:moveTo>
                    <a:pt x="1338" y="0"/>
                  </a:moveTo>
                  <a:cubicBezTo>
                    <a:pt x="1315" y="0"/>
                    <a:pt x="1293" y="1"/>
                    <a:pt x="1271" y="3"/>
                  </a:cubicBezTo>
                  <a:cubicBezTo>
                    <a:pt x="509" y="156"/>
                    <a:pt x="0" y="918"/>
                    <a:pt x="102" y="1732"/>
                  </a:cubicBezTo>
                  <a:cubicBezTo>
                    <a:pt x="204" y="2342"/>
                    <a:pt x="254" y="2952"/>
                    <a:pt x="407" y="3562"/>
                  </a:cubicBezTo>
                  <a:cubicBezTo>
                    <a:pt x="966" y="6002"/>
                    <a:pt x="1932" y="8340"/>
                    <a:pt x="3254" y="10475"/>
                  </a:cubicBezTo>
                  <a:cubicBezTo>
                    <a:pt x="3762" y="11492"/>
                    <a:pt x="4423" y="12509"/>
                    <a:pt x="5186" y="13424"/>
                  </a:cubicBezTo>
                  <a:cubicBezTo>
                    <a:pt x="5400" y="13709"/>
                    <a:pt x="5739" y="13869"/>
                    <a:pt x="6098" y="13869"/>
                  </a:cubicBezTo>
                  <a:cubicBezTo>
                    <a:pt x="6250" y="13869"/>
                    <a:pt x="6406" y="13840"/>
                    <a:pt x="6558" y="13780"/>
                  </a:cubicBezTo>
                  <a:cubicBezTo>
                    <a:pt x="6965" y="13576"/>
                    <a:pt x="7270" y="13170"/>
                    <a:pt x="7270" y="12712"/>
                  </a:cubicBezTo>
                  <a:cubicBezTo>
                    <a:pt x="7321" y="12356"/>
                    <a:pt x="7168" y="12000"/>
                    <a:pt x="6914" y="11746"/>
                  </a:cubicBezTo>
                  <a:cubicBezTo>
                    <a:pt x="5948" y="10424"/>
                    <a:pt x="5084" y="9052"/>
                    <a:pt x="4423" y="7578"/>
                  </a:cubicBezTo>
                  <a:cubicBezTo>
                    <a:pt x="3355" y="5697"/>
                    <a:pt x="2745" y="3612"/>
                    <a:pt x="2593" y="1477"/>
                  </a:cubicBezTo>
                  <a:cubicBezTo>
                    <a:pt x="2544" y="644"/>
                    <a:pt x="1928" y="0"/>
                    <a:pt x="1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1430888" y="3266892"/>
              <a:ext cx="39247" cy="38757"/>
            </a:xfrm>
            <a:custGeom>
              <a:avLst/>
              <a:gdLst/>
              <a:ahLst/>
              <a:cxnLst/>
              <a:rect l="l" t="t" r="r" b="b"/>
              <a:pathLst>
                <a:path w="2484" h="2453" extrusionOk="0">
                  <a:moveTo>
                    <a:pt x="1220" y="1"/>
                  </a:moveTo>
                  <a:cubicBezTo>
                    <a:pt x="509" y="52"/>
                    <a:pt x="0" y="662"/>
                    <a:pt x="0" y="1323"/>
                  </a:cubicBezTo>
                  <a:cubicBezTo>
                    <a:pt x="97" y="1953"/>
                    <a:pt x="287" y="2445"/>
                    <a:pt x="965" y="2445"/>
                  </a:cubicBezTo>
                  <a:cubicBezTo>
                    <a:pt x="998" y="2445"/>
                    <a:pt x="1032" y="2443"/>
                    <a:pt x="1068" y="2441"/>
                  </a:cubicBezTo>
                  <a:cubicBezTo>
                    <a:pt x="1124" y="2449"/>
                    <a:pt x="1179" y="2452"/>
                    <a:pt x="1234" y="2452"/>
                  </a:cubicBezTo>
                  <a:cubicBezTo>
                    <a:pt x="1923" y="2452"/>
                    <a:pt x="2484" y="1877"/>
                    <a:pt x="2389" y="1170"/>
                  </a:cubicBezTo>
                  <a:cubicBezTo>
                    <a:pt x="2389" y="509"/>
                    <a:pt x="1881" y="1"/>
                    <a:pt x="1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788318" y="2858067"/>
              <a:ext cx="44998" cy="40969"/>
            </a:xfrm>
            <a:custGeom>
              <a:avLst/>
              <a:gdLst/>
              <a:ahLst/>
              <a:cxnLst/>
              <a:rect l="l" t="t" r="r" b="b"/>
              <a:pathLst>
                <a:path w="2848" h="2593" extrusionOk="0">
                  <a:moveTo>
                    <a:pt x="1627" y="0"/>
                  </a:moveTo>
                  <a:cubicBezTo>
                    <a:pt x="0" y="102"/>
                    <a:pt x="0" y="2440"/>
                    <a:pt x="1576" y="2593"/>
                  </a:cubicBezTo>
                  <a:cubicBezTo>
                    <a:pt x="2237" y="2491"/>
                    <a:pt x="2745" y="1983"/>
                    <a:pt x="2847" y="1373"/>
                  </a:cubicBezTo>
                  <a:cubicBezTo>
                    <a:pt x="2796" y="661"/>
                    <a:pt x="2288" y="102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756180" y="3759268"/>
              <a:ext cx="40954" cy="36372"/>
            </a:xfrm>
            <a:custGeom>
              <a:avLst/>
              <a:gdLst/>
              <a:ahLst/>
              <a:cxnLst/>
              <a:rect l="l" t="t" r="r" b="b"/>
              <a:pathLst>
                <a:path w="2592" h="2302" extrusionOk="0">
                  <a:moveTo>
                    <a:pt x="1526" y="0"/>
                  </a:moveTo>
                  <a:cubicBezTo>
                    <a:pt x="712" y="0"/>
                    <a:pt x="1" y="611"/>
                    <a:pt x="102" y="1271"/>
                  </a:cubicBezTo>
                  <a:cubicBezTo>
                    <a:pt x="102" y="1829"/>
                    <a:pt x="612" y="2301"/>
                    <a:pt x="1165" y="2301"/>
                  </a:cubicBezTo>
                  <a:cubicBezTo>
                    <a:pt x="1217" y="2301"/>
                    <a:pt x="1270" y="2297"/>
                    <a:pt x="1323" y="2288"/>
                  </a:cubicBezTo>
                  <a:cubicBezTo>
                    <a:pt x="1353" y="2290"/>
                    <a:pt x="1383" y="2291"/>
                    <a:pt x="1412" y="2291"/>
                  </a:cubicBezTo>
                  <a:cubicBezTo>
                    <a:pt x="2081" y="2291"/>
                    <a:pt x="2591" y="1752"/>
                    <a:pt x="2543" y="1119"/>
                  </a:cubicBezTo>
                  <a:cubicBezTo>
                    <a:pt x="2543" y="509"/>
                    <a:pt x="2136" y="51"/>
                    <a:pt x="1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966621" y="2233778"/>
              <a:ext cx="36972" cy="38110"/>
            </a:xfrm>
            <a:custGeom>
              <a:avLst/>
              <a:gdLst/>
              <a:ahLst/>
              <a:cxnLst/>
              <a:rect l="l" t="t" r="r" b="b"/>
              <a:pathLst>
                <a:path w="2340" h="2412" extrusionOk="0">
                  <a:moveTo>
                    <a:pt x="1155" y="1"/>
                  </a:moveTo>
                  <a:cubicBezTo>
                    <a:pt x="518" y="1"/>
                    <a:pt x="1" y="527"/>
                    <a:pt x="1" y="1182"/>
                  </a:cubicBezTo>
                  <a:cubicBezTo>
                    <a:pt x="1" y="1707"/>
                    <a:pt x="583" y="2411"/>
                    <a:pt x="1117" y="2411"/>
                  </a:cubicBezTo>
                  <a:cubicBezTo>
                    <a:pt x="1152" y="2411"/>
                    <a:pt x="1187" y="2408"/>
                    <a:pt x="1221" y="2402"/>
                  </a:cubicBezTo>
                  <a:cubicBezTo>
                    <a:pt x="1882" y="2402"/>
                    <a:pt x="2339" y="1843"/>
                    <a:pt x="2238" y="1182"/>
                  </a:cubicBezTo>
                  <a:cubicBezTo>
                    <a:pt x="2339" y="572"/>
                    <a:pt x="1882" y="64"/>
                    <a:pt x="1323" y="13"/>
                  </a:cubicBezTo>
                  <a:cubicBezTo>
                    <a:pt x="1266" y="5"/>
                    <a:pt x="1210" y="1"/>
                    <a:pt x="11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036" y="441433"/>
            <a:ext cx="7315199" cy="406760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2"/>
          <p:cNvSpPr txBox="1"/>
          <p:nvPr/>
        </p:nvSpPr>
        <p:spPr>
          <a:xfrm>
            <a:off x="424035" y="4702067"/>
            <a:ext cx="856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sng" strike="noStrike" cap="non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https://training.galaxyproject.org/training-material/topics/genome-annotation/tutorials/annotation-with-prokka/slides-plain.html</a:t>
            </a: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"/>
          <p:cNvSpPr txBox="1">
            <a:spLocks noGrp="1"/>
          </p:cNvSpPr>
          <p:nvPr>
            <p:ph type="ctrTitle"/>
          </p:nvPr>
        </p:nvSpPr>
        <p:spPr>
          <a:xfrm>
            <a:off x="4886701" y="937320"/>
            <a:ext cx="3800100" cy="18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/>
              <a:t>Anotação estrutural e funcional</a:t>
            </a:r>
            <a:endParaRPr/>
          </a:p>
        </p:txBody>
      </p:sp>
      <p:grpSp>
        <p:nvGrpSpPr>
          <p:cNvPr id="314" name="Google Shape;314;p23"/>
          <p:cNvGrpSpPr/>
          <p:nvPr/>
        </p:nvGrpSpPr>
        <p:grpSpPr>
          <a:xfrm>
            <a:off x="-384507" y="-436472"/>
            <a:ext cx="5941495" cy="5943341"/>
            <a:chOff x="1190225" y="238125"/>
            <a:chExt cx="5230650" cy="5232275"/>
          </a:xfrm>
        </p:grpSpPr>
        <p:sp>
          <p:nvSpPr>
            <p:cNvPr id="315" name="Google Shape;315;p23"/>
            <p:cNvSpPr/>
            <p:nvPr/>
          </p:nvSpPr>
          <p:spPr>
            <a:xfrm>
              <a:off x="2153600" y="2157600"/>
              <a:ext cx="3283650" cy="1339075"/>
            </a:xfrm>
            <a:custGeom>
              <a:avLst/>
              <a:gdLst/>
              <a:ahLst/>
              <a:cxnLst/>
              <a:rect l="l" t="t" r="r" b="b"/>
              <a:pathLst>
                <a:path w="131346" h="53563" extrusionOk="0">
                  <a:moveTo>
                    <a:pt x="1" y="1"/>
                  </a:moveTo>
                  <a:cubicBezTo>
                    <a:pt x="10655" y="24547"/>
                    <a:pt x="35104" y="41743"/>
                    <a:pt x="63471" y="41743"/>
                  </a:cubicBezTo>
                  <a:lnTo>
                    <a:pt x="63503" y="41710"/>
                  </a:lnTo>
                  <a:lnTo>
                    <a:pt x="107188" y="41710"/>
                  </a:lnTo>
                  <a:cubicBezTo>
                    <a:pt x="116644" y="41710"/>
                    <a:pt x="125549" y="46082"/>
                    <a:pt x="131346" y="53562"/>
                  </a:cubicBezTo>
                  <a:cubicBezTo>
                    <a:pt x="120692" y="29016"/>
                    <a:pt x="96275" y="11821"/>
                    <a:pt x="67875" y="11821"/>
                  </a:cubicBezTo>
                  <a:lnTo>
                    <a:pt x="67843" y="11853"/>
                  </a:lnTo>
                  <a:lnTo>
                    <a:pt x="24158" y="11853"/>
                  </a:ln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4831675" y="3200350"/>
              <a:ext cx="747250" cy="2270050"/>
            </a:xfrm>
            <a:custGeom>
              <a:avLst/>
              <a:gdLst/>
              <a:ahLst/>
              <a:cxnLst/>
              <a:rect l="l" t="t" r="r" b="b"/>
              <a:pathLst>
                <a:path w="29890" h="90802" extrusionOk="0">
                  <a:moveTo>
                    <a:pt x="0" y="0"/>
                  </a:moveTo>
                  <a:lnTo>
                    <a:pt x="0" y="39248"/>
                  </a:lnTo>
                  <a:lnTo>
                    <a:pt x="0" y="75938"/>
                  </a:lnTo>
                  <a:cubicBezTo>
                    <a:pt x="33" y="84163"/>
                    <a:pt x="6703" y="90802"/>
                    <a:pt x="14929" y="90802"/>
                  </a:cubicBezTo>
                  <a:cubicBezTo>
                    <a:pt x="23154" y="90802"/>
                    <a:pt x="29825" y="84163"/>
                    <a:pt x="29890" y="75938"/>
                  </a:cubicBezTo>
                  <a:lnTo>
                    <a:pt x="29890" y="39248"/>
                  </a:lnTo>
                  <a:cubicBezTo>
                    <a:pt x="29890" y="29825"/>
                    <a:pt x="27947" y="20466"/>
                    <a:pt x="24190" y="11820"/>
                  </a:cubicBezTo>
                  <a:cubicBezTo>
                    <a:pt x="18426" y="4339"/>
                    <a:pt x="9488" y="0"/>
                    <a:pt x="6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4534550" y="2594775"/>
              <a:ext cx="902700" cy="901900"/>
            </a:xfrm>
            <a:custGeom>
              <a:avLst/>
              <a:gdLst/>
              <a:ahLst/>
              <a:cxnLst/>
              <a:rect l="l" t="t" r="r" b="b"/>
              <a:pathLst>
                <a:path w="36108" h="36076" extrusionOk="0">
                  <a:moveTo>
                    <a:pt x="1" y="1"/>
                  </a:moveTo>
                  <a:cubicBezTo>
                    <a:pt x="7546" y="5765"/>
                    <a:pt x="11950" y="14735"/>
                    <a:pt x="11950" y="24223"/>
                  </a:cubicBezTo>
                  <a:cubicBezTo>
                    <a:pt x="21406" y="24223"/>
                    <a:pt x="30311" y="28595"/>
                    <a:pt x="36108" y="36075"/>
                  </a:cubicBezTo>
                  <a:cubicBezTo>
                    <a:pt x="29081" y="19916"/>
                    <a:pt x="16160" y="6995"/>
                    <a:pt x="1" y="1"/>
                  </a:cubicBezTo>
                  <a:close/>
                </a:path>
              </a:pathLst>
            </a:custGeom>
            <a:solidFill>
              <a:srgbClr val="2E3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2011925" y="238125"/>
              <a:ext cx="747275" cy="2215825"/>
            </a:xfrm>
            <a:custGeom>
              <a:avLst/>
              <a:gdLst/>
              <a:ahLst/>
              <a:cxnLst/>
              <a:rect l="l" t="t" r="r" b="b"/>
              <a:pathLst>
                <a:path w="29891" h="88633" extrusionOk="0">
                  <a:moveTo>
                    <a:pt x="14962" y="0"/>
                  </a:moveTo>
                  <a:cubicBezTo>
                    <a:pt x="6704" y="0"/>
                    <a:pt x="1" y="6703"/>
                    <a:pt x="1" y="14961"/>
                  </a:cubicBezTo>
                  <a:lnTo>
                    <a:pt x="1" y="49384"/>
                  </a:lnTo>
                  <a:cubicBezTo>
                    <a:pt x="1" y="58807"/>
                    <a:pt x="1944" y="68134"/>
                    <a:pt x="5700" y="76812"/>
                  </a:cubicBezTo>
                  <a:cubicBezTo>
                    <a:pt x="11464" y="84260"/>
                    <a:pt x="20402" y="88632"/>
                    <a:pt x="29825" y="88632"/>
                  </a:cubicBezTo>
                  <a:lnTo>
                    <a:pt x="29890" y="88632"/>
                  </a:lnTo>
                  <a:lnTo>
                    <a:pt x="29890" y="20434"/>
                  </a:lnTo>
                  <a:lnTo>
                    <a:pt x="29890" y="14961"/>
                  </a:lnTo>
                  <a:cubicBezTo>
                    <a:pt x="29890" y="6703"/>
                    <a:pt x="23219" y="0"/>
                    <a:pt x="14962" y="0"/>
                  </a:cubicBezTo>
                  <a:close/>
                </a:path>
              </a:pathLst>
            </a:custGeom>
            <a:solidFill>
              <a:srgbClr val="287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2153600" y="2157600"/>
              <a:ext cx="902700" cy="902700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3109700" y="1201500"/>
              <a:ext cx="1339075" cy="3283650"/>
            </a:xfrm>
            <a:custGeom>
              <a:avLst/>
              <a:gdLst/>
              <a:ahLst/>
              <a:cxnLst/>
              <a:rect l="l" t="t" r="r" b="b"/>
              <a:pathLst>
                <a:path w="53563" h="131346" extrusionOk="0">
                  <a:moveTo>
                    <a:pt x="1" y="1"/>
                  </a:moveTo>
                  <a:cubicBezTo>
                    <a:pt x="7481" y="5797"/>
                    <a:pt x="11853" y="14703"/>
                    <a:pt x="11853" y="24158"/>
                  </a:cubicBezTo>
                  <a:cubicBezTo>
                    <a:pt x="11853" y="24191"/>
                    <a:pt x="11853" y="24223"/>
                    <a:pt x="11853" y="24223"/>
                  </a:cubicBezTo>
                  <a:lnTo>
                    <a:pt x="11853" y="67843"/>
                  </a:lnTo>
                  <a:lnTo>
                    <a:pt x="11821" y="67875"/>
                  </a:lnTo>
                  <a:cubicBezTo>
                    <a:pt x="11821" y="96275"/>
                    <a:pt x="29016" y="120724"/>
                    <a:pt x="53562" y="131346"/>
                  </a:cubicBezTo>
                  <a:cubicBezTo>
                    <a:pt x="46082" y="125549"/>
                    <a:pt x="41710" y="116644"/>
                    <a:pt x="41710" y="107188"/>
                  </a:cubicBezTo>
                  <a:lnTo>
                    <a:pt x="41710" y="107123"/>
                  </a:lnTo>
                  <a:lnTo>
                    <a:pt x="41710" y="63504"/>
                  </a:lnTo>
                  <a:lnTo>
                    <a:pt x="41742" y="63471"/>
                  </a:lnTo>
                  <a:cubicBezTo>
                    <a:pt x="41742" y="35104"/>
                    <a:pt x="24547" y="10655"/>
                    <a:pt x="1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3405200" y="2453100"/>
              <a:ext cx="748075" cy="748075"/>
            </a:xfrm>
            <a:custGeom>
              <a:avLst/>
              <a:gdLst/>
              <a:ahLst/>
              <a:cxnLst/>
              <a:rect l="l" t="t" r="r" b="b"/>
              <a:pathLst>
                <a:path w="29923" h="29923" extrusionOk="0">
                  <a:moveTo>
                    <a:pt x="17811" y="1"/>
                  </a:moveTo>
                  <a:lnTo>
                    <a:pt x="17779" y="33"/>
                  </a:lnTo>
                  <a:lnTo>
                    <a:pt x="33" y="33"/>
                  </a:lnTo>
                  <a:lnTo>
                    <a:pt x="33" y="17779"/>
                  </a:lnTo>
                  <a:lnTo>
                    <a:pt x="1" y="17811"/>
                  </a:lnTo>
                  <a:cubicBezTo>
                    <a:pt x="1" y="21471"/>
                    <a:pt x="292" y="25162"/>
                    <a:pt x="875" y="28789"/>
                  </a:cubicBezTo>
                  <a:cubicBezTo>
                    <a:pt x="5020" y="29534"/>
                    <a:pt x="9230" y="29923"/>
                    <a:pt x="13439" y="29923"/>
                  </a:cubicBezTo>
                  <a:lnTo>
                    <a:pt x="13439" y="29890"/>
                  </a:lnTo>
                  <a:lnTo>
                    <a:pt x="29890" y="29890"/>
                  </a:lnTo>
                  <a:lnTo>
                    <a:pt x="29890" y="13440"/>
                  </a:lnTo>
                  <a:lnTo>
                    <a:pt x="29922" y="13407"/>
                  </a:lnTo>
                  <a:cubicBezTo>
                    <a:pt x="29922" y="9230"/>
                    <a:pt x="29534" y="5020"/>
                    <a:pt x="28789" y="875"/>
                  </a:cubicBezTo>
                  <a:cubicBezTo>
                    <a:pt x="25162" y="292"/>
                    <a:pt x="21470" y="1"/>
                    <a:pt x="17811" y="1"/>
                  </a:cubicBezTo>
                  <a:close/>
                </a:path>
              </a:pathLst>
            </a:custGeom>
            <a:solidFill>
              <a:srgbClr val="2B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3"/>
            <p:cNvSpPr/>
            <p:nvPr/>
          </p:nvSpPr>
          <p:spPr>
            <a:xfrm>
              <a:off x="4150000" y="3877150"/>
              <a:ext cx="2270875" cy="747250"/>
            </a:xfrm>
            <a:custGeom>
              <a:avLst/>
              <a:gdLst/>
              <a:ahLst/>
              <a:cxnLst/>
              <a:rect l="l" t="t" r="r" b="b"/>
              <a:pathLst>
                <a:path w="90835" h="29890" extrusionOk="0">
                  <a:moveTo>
                    <a:pt x="1" y="0"/>
                  </a:moveTo>
                  <a:lnTo>
                    <a:pt x="1" y="65"/>
                  </a:lnTo>
                  <a:cubicBezTo>
                    <a:pt x="1" y="9489"/>
                    <a:pt x="4373" y="18426"/>
                    <a:pt x="11853" y="24190"/>
                  </a:cubicBezTo>
                  <a:cubicBezTo>
                    <a:pt x="20499" y="27947"/>
                    <a:pt x="29825" y="29890"/>
                    <a:pt x="39281" y="29890"/>
                  </a:cubicBezTo>
                  <a:lnTo>
                    <a:pt x="75971" y="29890"/>
                  </a:lnTo>
                  <a:cubicBezTo>
                    <a:pt x="84196" y="29857"/>
                    <a:pt x="90835" y="23154"/>
                    <a:pt x="90835" y="14929"/>
                  </a:cubicBezTo>
                  <a:cubicBezTo>
                    <a:pt x="90835" y="6704"/>
                    <a:pt x="84196" y="33"/>
                    <a:pt x="7597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3"/>
            <p:cNvSpPr/>
            <p:nvPr/>
          </p:nvSpPr>
          <p:spPr>
            <a:xfrm>
              <a:off x="4829250" y="3877150"/>
              <a:ext cx="747250" cy="747250"/>
            </a:xfrm>
            <a:custGeom>
              <a:avLst/>
              <a:gdLst/>
              <a:ahLst/>
              <a:cxnLst/>
              <a:rect l="l" t="t" r="r" b="b"/>
              <a:pathLst>
                <a:path w="29890" h="29890" extrusionOk="0">
                  <a:moveTo>
                    <a:pt x="0" y="0"/>
                  </a:moveTo>
                  <a:lnTo>
                    <a:pt x="0" y="28756"/>
                  </a:lnTo>
                  <a:cubicBezTo>
                    <a:pt x="4080" y="29501"/>
                    <a:pt x="8258" y="29890"/>
                    <a:pt x="12403" y="29890"/>
                  </a:cubicBezTo>
                  <a:lnTo>
                    <a:pt x="29889" y="29890"/>
                  </a:lnTo>
                  <a:lnTo>
                    <a:pt x="29889" y="12435"/>
                  </a:lnTo>
                  <a:cubicBezTo>
                    <a:pt x="29889" y="8258"/>
                    <a:pt x="29501" y="4081"/>
                    <a:pt x="28756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3"/>
            <p:cNvSpPr/>
            <p:nvPr/>
          </p:nvSpPr>
          <p:spPr>
            <a:xfrm>
              <a:off x="3546875" y="3582450"/>
              <a:ext cx="901900" cy="902700"/>
            </a:xfrm>
            <a:custGeom>
              <a:avLst/>
              <a:gdLst/>
              <a:ahLst/>
              <a:cxnLst/>
              <a:rect l="l" t="t" r="r" b="b"/>
              <a:pathLst>
                <a:path w="36076" h="36108" extrusionOk="0">
                  <a:moveTo>
                    <a:pt x="1" y="1"/>
                  </a:moveTo>
                  <a:cubicBezTo>
                    <a:pt x="6995" y="16160"/>
                    <a:pt x="19916" y="29081"/>
                    <a:pt x="36075" y="36108"/>
                  </a:cubicBezTo>
                  <a:cubicBezTo>
                    <a:pt x="28595" y="30311"/>
                    <a:pt x="24223" y="21406"/>
                    <a:pt x="24223" y="11950"/>
                  </a:cubicBezTo>
                  <a:cubicBezTo>
                    <a:pt x="14735" y="11950"/>
                    <a:pt x="5765" y="7546"/>
                    <a:pt x="1" y="1"/>
                  </a:cubicBezTo>
                  <a:close/>
                </a:path>
              </a:pathLst>
            </a:custGeom>
            <a:solidFill>
              <a:srgbClr val="C62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3"/>
            <p:cNvSpPr/>
            <p:nvPr/>
          </p:nvSpPr>
          <p:spPr>
            <a:xfrm>
              <a:off x="1190225" y="1059825"/>
              <a:ext cx="2215800" cy="747275"/>
            </a:xfrm>
            <a:custGeom>
              <a:avLst/>
              <a:gdLst/>
              <a:ahLst/>
              <a:cxnLst/>
              <a:rect l="l" t="t" r="r" b="b"/>
              <a:pathLst>
                <a:path w="88632" h="29891" extrusionOk="0">
                  <a:moveTo>
                    <a:pt x="14961" y="1"/>
                  </a:moveTo>
                  <a:cubicBezTo>
                    <a:pt x="6703" y="1"/>
                    <a:pt x="0" y="6704"/>
                    <a:pt x="0" y="14962"/>
                  </a:cubicBezTo>
                  <a:cubicBezTo>
                    <a:pt x="0" y="23219"/>
                    <a:pt x="6703" y="29890"/>
                    <a:pt x="14961" y="29890"/>
                  </a:cubicBezTo>
                  <a:lnTo>
                    <a:pt x="88632" y="29890"/>
                  </a:lnTo>
                  <a:lnTo>
                    <a:pt x="88632" y="29825"/>
                  </a:lnTo>
                  <a:cubicBezTo>
                    <a:pt x="88632" y="20402"/>
                    <a:pt x="84260" y="11464"/>
                    <a:pt x="76812" y="5700"/>
                  </a:cubicBezTo>
                  <a:cubicBezTo>
                    <a:pt x="68134" y="1944"/>
                    <a:pt x="58807" y="1"/>
                    <a:pt x="49384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3"/>
            <p:cNvSpPr/>
            <p:nvPr/>
          </p:nvSpPr>
          <p:spPr>
            <a:xfrm>
              <a:off x="2011925" y="1059825"/>
              <a:ext cx="747275" cy="747275"/>
            </a:xfrm>
            <a:custGeom>
              <a:avLst/>
              <a:gdLst/>
              <a:ahLst/>
              <a:cxnLst/>
              <a:rect l="l" t="t" r="r" b="b"/>
              <a:pathLst>
                <a:path w="29891" h="29891" extrusionOk="0">
                  <a:moveTo>
                    <a:pt x="1" y="1"/>
                  </a:moveTo>
                  <a:lnTo>
                    <a:pt x="1" y="16516"/>
                  </a:lnTo>
                  <a:cubicBezTo>
                    <a:pt x="1" y="21017"/>
                    <a:pt x="454" y="25486"/>
                    <a:pt x="1328" y="29890"/>
                  </a:cubicBezTo>
                  <a:lnTo>
                    <a:pt x="29890" y="29890"/>
                  </a:lnTo>
                  <a:lnTo>
                    <a:pt x="29890" y="16516"/>
                  </a:lnTo>
                  <a:lnTo>
                    <a:pt x="29890" y="1328"/>
                  </a:lnTo>
                  <a:cubicBezTo>
                    <a:pt x="25486" y="454"/>
                    <a:pt x="20985" y="1"/>
                    <a:pt x="16516" y="1"/>
                  </a:cubicBezTo>
                  <a:close/>
                </a:path>
              </a:pathLst>
            </a:custGeom>
            <a:solidFill>
              <a:srgbClr val="29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23"/>
          <p:cNvSpPr txBox="1">
            <a:spLocks noGrp="1"/>
          </p:cNvSpPr>
          <p:nvPr>
            <p:ph type="subTitle" idx="1"/>
          </p:nvPr>
        </p:nvSpPr>
        <p:spPr>
          <a:xfrm>
            <a:off x="4775347" y="2680816"/>
            <a:ext cx="38001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24"/>
          <p:cNvGrpSpPr/>
          <p:nvPr/>
        </p:nvGrpSpPr>
        <p:grpSpPr>
          <a:xfrm>
            <a:off x="3756163" y="2052473"/>
            <a:ext cx="1626300" cy="1492803"/>
            <a:chOff x="3756162" y="2052473"/>
            <a:chExt cx="1626300" cy="1492802"/>
          </a:xfrm>
        </p:grpSpPr>
        <p:cxnSp>
          <p:nvCxnSpPr>
            <p:cNvPr id="333" name="Google Shape;333;p24"/>
            <p:cNvCxnSpPr/>
            <p:nvPr/>
          </p:nvCxnSpPr>
          <p:spPr>
            <a:xfrm>
              <a:off x="4572488" y="3073675"/>
              <a:ext cx="0" cy="4716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4" name="Google Shape;334;p24"/>
            <p:cNvSpPr/>
            <p:nvPr/>
          </p:nvSpPr>
          <p:spPr>
            <a:xfrm>
              <a:off x="3756162" y="2052473"/>
              <a:ext cx="1626300" cy="10212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24"/>
          <p:cNvSpPr txBox="1"/>
          <p:nvPr/>
        </p:nvSpPr>
        <p:spPr>
          <a:xfrm>
            <a:off x="3932763" y="2142575"/>
            <a:ext cx="1249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Assinatura</a:t>
            </a:r>
            <a:endParaRPr sz="1600" b="1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36" name="Google Shape;336;p24"/>
          <p:cNvSpPr txBox="1"/>
          <p:nvPr/>
        </p:nvSpPr>
        <p:spPr>
          <a:xfrm>
            <a:off x="3932763" y="2421201"/>
            <a:ext cx="1249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de proteínas</a:t>
            </a:r>
            <a:endParaRPr sz="12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37" name="Google Shape;337;p24"/>
          <p:cNvSpPr/>
          <p:nvPr/>
        </p:nvSpPr>
        <p:spPr>
          <a:xfrm>
            <a:off x="4160775" y="1348550"/>
            <a:ext cx="793800" cy="793800"/>
          </a:xfrm>
          <a:prstGeom prst="flowChartConnector">
            <a:avLst/>
          </a:prstGeom>
          <a:solidFill>
            <a:schemeClr val="accent5"/>
          </a:solidFill>
          <a:ln w="76200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" name="Google Shape;338;p24"/>
          <p:cNvGrpSpPr/>
          <p:nvPr/>
        </p:nvGrpSpPr>
        <p:grpSpPr>
          <a:xfrm>
            <a:off x="6174547" y="2052473"/>
            <a:ext cx="1626300" cy="1492803"/>
            <a:chOff x="6174546" y="2052473"/>
            <a:chExt cx="1626300" cy="1492802"/>
          </a:xfrm>
        </p:grpSpPr>
        <p:cxnSp>
          <p:nvCxnSpPr>
            <p:cNvPr id="339" name="Google Shape;339;p24"/>
            <p:cNvCxnSpPr/>
            <p:nvPr/>
          </p:nvCxnSpPr>
          <p:spPr>
            <a:xfrm>
              <a:off x="6987698" y="3073675"/>
              <a:ext cx="0" cy="4716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0" name="Google Shape;340;p24"/>
            <p:cNvSpPr/>
            <p:nvPr/>
          </p:nvSpPr>
          <p:spPr>
            <a:xfrm>
              <a:off x="6174546" y="2052473"/>
              <a:ext cx="1626300" cy="10212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24"/>
          <p:cNvSpPr txBox="1"/>
          <p:nvPr/>
        </p:nvSpPr>
        <p:spPr>
          <a:xfrm>
            <a:off x="6067268" y="2134974"/>
            <a:ext cx="1856305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Função biológica</a:t>
            </a:r>
            <a:endParaRPr sz="1400" b="1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2" name="Google Shape;342;p24"/>
          <p:cNvSpPr txBox="1"/>
          <p:nvPr/>
        </p:nvSpPr>
        <p:spPr>
          <a:xfrm>
            <a:off x="6362785" y="2421201"/>
            <a:ext cx="1249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de processos</a:t>
            </a:r>
            <a:endParaRPr sz="12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3" name="Google Shape;343;p24"/>
          <p:cNvSpPr/>
          <p:nvPr/>
        </p:nvSpPr>
        <p:spPr>
          <a:xfrm>
            <a:off x="6590811" y="1348550"/>
            <a:ext cx="793800" cy="793800"/>
          </a:xfrm>
          <a:prstGeom prst="flowChartConnector">
            <a:avLst/>
          </a:prstGeom>
          <a:solidFill>
            <a:schemeClr val="accent4"/>
          </a:solidFill>
          <a:ln w="76200" cap="flat" cmpd="sng">
            <a:solidFill>
              <a:srgbClr val="7ED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4" name="Google Shape;344;p24"/>
          <p:cNvGrpSpPr/>
          <p:nvPr/>
        </p:nvGrpSpPr>
        <p:grpSpPr>
          <a:xfrm>
            <a:off x="1337755" y="2052473"/>
            <a:ext cx="1626300" cy="1492803"/>
            <a:chOff x="1337755" y="2052473"/>
            <a:chExt cx="1626300" cy="1492802"/>
          </a:xfrm>
        </p:grpSpPr>
        <p:cxnSp>
          <p:nvCxnSpPr>
            <p:cNvPr id="345" name="Google Shape;345;p24"/>
            <p:cNvCxnSpPr/>
            <p:nvPr/>
          </p:nvCxnSpPr>
          <p:spPr>
            <a:xfrm>
              <a:off x="2150905" y="3073675"/>
              <a:ext cx="0" cy="4716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6" name="Google Shape;346;p24"/>
            <p:cNvSpPr/>
            <p:nvPr/>
          </p:nvSpPr>
          <p:spPr>
            <a:xfrm>
              <a:off x="1337755" y="2052473"/>
              <a:ext cx="1626300" cy="10212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p24"/>
          <p:cNvSpPr txBox="1"/>
          <p:nvPr/>
        </p:nvSpPr>
        <p:spPr>
          <a:xfrm>
            <a:off x="1459760" y="2142575"/>
            <a:ext cx="1410283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Mapeamento</a:t>
            </a:r>
            <a:endParaRPr sz="1600" b="1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8" name="Google Shape;348;p24"/>
          <p:cNvSpPr txBox="1"/>
          <p:nvPr/>
        </p:nvSpPr>
        <p:spPr>
          <a:xfrm>
            <a:off x="1525993" y="2421201"/>
            <a:ext cx="1249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de nucleotídeos</a:t>
            </a:r>
            <a:endParaRPr sz="12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9" name="Google Shape;349;p24"/>
          <p:cNvSpPr/>
          <p:nvPr/>
        </p:nvSpPr>
        <p:spPr>
          <a:xfrm>
            <a:off x="1754019" y="1348550"/>
            <a:ext cx="793800" cy="793800"/>
          </a:xfrm>
          <a:prstGeom prst="flowChartConnector">
            <a:avLst/>
          </a:prstGeom>
          <a:solidFill>
            <a:schemeClr val="accent2"/>
          </a:solidFill>
          <a:ln w="762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Etapas da anotação genômica</a:t>
            </a:r>
            <a:endParaRPr/>
          </a:p>
        </p:txBody>
      </p:sp>
      <p:grpSp>
        <p:nvGrpSpPr>
          <p:cNvPr id="351" name="Google Shape;351;p24"/>
          <p:cNvGrpSpPr/>
          <p:nvPr/>
        </p:nvGrpSpPr>
        <p:grpSpPr>
          <a:xfrm>
            <a:off x="497285" y="3392985"/>
            <a:ext cx="8149433" cy="1343623"/>
            <a:chOff x="1191855" y="3094587"/>
            <a:chExt cx="7928236" cy="1225709"/>
          </a:xfrm>
        </p:grpSpPr>
        <p:grpSp>
          <p:nvGrpSpPr>
            <p:cNvPr id="352" name="Google Shape;352;p24"/>
            <p:cNvGrpSpPr/>
            <p:nvPr/>
          </p:nvGrpSpPr>
          <p:grpSpPr>
            <a:xfrm rot="5400000">
              <a:off x="2584719" y="1701723"/>
              <a:ext cx="1225709" cy="4011436"/>
              <a:chOff x="2747450" y="237700"/>
              <a:chExt cx="2100975" cy="5215075"/>
            </a:xfrm>
          </p:grpSpPr>
          <p:sp>
            <p:nvSpPr>
              <p:cNvPr id="353" name="Google Shape;353;p24"/>
              <p:cNvSpPr/>
              <p:nvPr/>
            </p:nvSpPr>
            <p:spPr>
              <a:xfrm>
                <a:off x="3099475" y="3101025"/>
                <a:ext cx="5353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2444" extrusionOk="0">
                    <a:moveTo>
                      <a:pt x="1608" y="0"/>
                    </a:moveTo>
                    <a:cubicBezTo>
                      <a:pt x="0" y="0"/>
                      <a:pt x="0" y="2444"/>
                      <a:pt x="1608" y="2444"/>
                    </a:cubicBezTo>
                    <a:lnTo>
                      <a:pt x="19804" y="2444"/>
                    </a:lnTo>
                    <a:cubicBezTo>
                      <a:pt x="21412" y="2444"/>
                      <a:pt x="21412" y="0"/>
                      <a:pt x="19804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2839075" y="3332500"/>
                <a:ext cx="7957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444" extrusionOk="0">
                    <a:moveTo>
                      <a:pt x="1608" y="0"/>
                    </a:moveTo>
                    <a:cubicBezTo>
                      <a:pt x="0" y="0"/>
                      <a:pt x="0" y="2444"/>
                      <a:pt x="1608" y="2444"/>
                    </a:cubicBezTo>
                    <a:lnTo>
                      <a:pt x="30220" y="2444"/>
                    </a:lnTo>
                    <a:cubicBezTo>
                      <a:pt x="31828" y="2444"/>
                      <a:pt x="31828" y="0"/>
                      <a:pt x="3022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3139650" y="3563975"/>
                <a:ext cx="4951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18197" y="2379"/>
                    </a:lnTo>
                    <a:cubicBezTo>
                      <a:pt x="19805" y="2379"/>
                      <a:pt x="19805" y="0"/>
                      <a:pt x="18197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3099475" y="4105700"/>
                <a:ext cx="5353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2444" extrusionOk="0">
                    <a:moveTo>
                      <a:pt x="1608" y="0"/>
                    </a:moveTo>
                    <a:cubicBezTo>
                      <a:pt x="0" y="0"/>
                      <a:pt x="0" y="2443"/>
                      <a:pt x="1608" y="2443"/>
                    </a:cubicBezTo>
                    <a:lnTo>
                      <a:pt x="19804" y="2443"/>
                    </a:lnTo>
                    <a:cubicBezTo>
                      <a:pt x="21412" y="2443"/>
                      <a:pt x="21412" y="0"/>
                      <a:pt x="19804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2839075" y="4337175"/>
                <a:ext cx="7957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444" extrusionOk="0">
                    <a:moveTo>
                      <a:pt x="1608" y="0"/>
                    </a:moveTo>
                    <a:cubicBezTo>
                      <a:pt x="0" y="0"/>
                      <a:pt x="0" y="2443"/>
                      <a:pt x="1608" y="2443"/>
                    </a:cubicBezTo>
                    <a:lnTo>
                      <a:pt x="30220" y="2443"/>
                    </a:lnTo>
                    <a:cubicBezTo>
                      <a:pt x="31828" y="2443"/>
                      <a:pt x="31828" y="0"/>
                      <a:pt x="3022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3139650" y="4568650"/>
                <a:ext cx="4951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18197" y="2379"/>
                    </a:lnTo>
                    <a:cubicBezTo>
                      <a:pt x="19805" y="2379"/>
                      <a:pt x="19805" y="0"/>
                      <a:pt x="18197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3099475" y="2077050"/>
                <a:ext cx="5353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2380" extrusionOk="0">
                    <a:moveTo>
                      <a:pt x="1608" y="1"/>
                    </a:moveTo>
                    <a:cubicBezTo>
                      <a:pt x="0" y="1"/>
                      <a:pt x="0" y="2380"/>
                      <a:pt x="1608" y="2380"/>
                    </a:cubicBezTo>
                    <a:lnTo>
                      <a:pt x="19804" y="2380"/>
                    </a:lnTo>
                    <a:cubicBezTo>
                      <a:pt x="21412" y="2380"/>
                      <a:pt x="21412" y="1"/>
                      <a:pt x="19804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2839075" y="2308525"/>
                <a:ext cx="7957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380" extrusionOk="0">
                    <a:moveTo>
                      <a:pt x="1608" y="1"/>
                    </a:moveTo>
                    <a:cubicBezTo>
                      <a:pt x="0" y="1"/>
                      <a:pt x="0" y="2380"/>
                      <a:pt x="1608" y="2380"/>
                    </a:cubicBezTo>
                    <a:lnTo>
                      <a:pt x="30220" y="2380"/>
                    </a:lnTo>
                    <a:cubicBezTo>
                      <a:pt x="31828" y="2380"/>
                      <a:pt x="31828" y="1"/>
                      <a:pt x="30220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3139650" y="2538400"/>
                <a:ext cx="495125" cy="61125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445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97" y="2444"/>
                    </a:lnTo>
                    <a:cubicBezTo>
                      <a:pt x="19805" y="2444"/>
                      <a:pt x="19805" y="1"/>
                      <a:pt x="18197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3099475" y="1072400"/>
                <a:ext cx="5353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2380" extrusionOk="0">
                    <a:moveTo>
                      <a:pt x="1608" y="0"/>
                    </a:moveTo>
                    <a:cubicBezTo>
                      <a:pt x="0" y="0"/>
                      <a:pt x="0" y="2379"/>
                      <a:pt x="1608" y="2379"/>
                    </a:cubicBezTo>
                    <a:lnTo>
                      <a:pt x="19804" y="2379"/>
                    </a:lnTo>
                    <a:cubicBezTo>
                      <a:pt x="21412" y="2379"/>
                      <a:pt x="21412" y="0"/>
                      <a:pt x="19804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2839075" y="1303875"/>
                <a:ext cx="7957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380" extrusionOk="0">
                    <a:moveTo>
                      <a:pt x="1608" y="0"/>
                    </a:moveTo>
                    <a:cubicBezTo>
                      <a:pt x="0" y="0"/>
                      <a:pt x="0" y="2379"/>
                      <a:pt x="1608" y="2379"/>
                    </a:cubicBezTo>
                    <a:lnTo>
                      <a:pt x="30220" y="2379"/>
                    </a:lnTo>
                    <a:cubicBezTo>
                      <a:pt x="31828" y="2379"/>
                      <a:pt x="31828" y="0"/>
                      <a:pt x="3022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3139650" y="1533725"/>
                <a:ext cx="495125" cy="61125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445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97" y="2444"/>
                    </a:lnTo>
                    <a:cubicBezTo>
                      <a:pt x="19805" y="2444"/>
                      <a:pt x="19805" y="1"/>
                      <a:pt x="18197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2839075" y="278300"/>
                <a:ext cx="7957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444" extrusionOk="0">
                    <a:moveTo>
                      <a:pt x="1608" y="0"/>
                    </a:moveTo>
                    <a:cubicBezTo>
                      <a:pt x="0" y="0"/>
                      <a:pt x="0" y="2444"/>
                      <a:pt x="1608" y="2444"/>
                    </a:cubicBezTo>
                    <a:lnTo>
                      <a:pt x="30220" y="2444"/>
                    </a:lnTo>
                    <a:cubicBezTo>
                      <a:pt x="31828" y="2444"/>
                      <a:pt x="31828" y="0"/>
                      <a:pt x="3022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3139650" y="509775"/>
                <a:ext cx="4951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380" extrusionOk="0">
                    <a:moveTo>
                      <a:pt x="1608" y="1"/>
                    </a:moveTo>
                    <a:cubicBezTo>
                      <a:pt x="1" y="1"/>
                      <a:pt x="1" y="2380"/>
                      <a:pt x="1608" y="2380"/>
                    </a:cubicBezTo>
                    <a:lnTo>
                      <a:pt x="18197" y="2380"/>
                    </a:lnTo>
                    <a:cubicBezTo>
                      <a:pt x="19805" y="2380"/>
                      <a:pt x="19805" y="1"/>
                      <a:pt x="18197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2839075" y="5372375"/>
                <a:ext cx="7957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380" extrusionOk="0">
                    <a:moveTo>
                      <a:pt x="1608" y="1"/>
                    </a:moveTo>
                    <a:cubicBezTo>
                      <a:pt x="0" y="1"/>
                      <a:pt x="0" y="2380"/>
                      <a:pt x="1608" y="2380"/>
                    </a:cubicBezTo>
                    <a:lnTo>
                      <a:pt x="30220" y="2380"/>
                    </a:lnTo>
                    <a:cubicBezTo>
                      <a:pt x="31828" y="2380"/>
                      <a:pt x="31828" y="1"/>
                      <a:pt x="30220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3139650" y="5140900"/>
                <a:ext cx="495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444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97" y="2444"/>
                    </a:lnTo>
                    <a:cubicBezTo>
                      <a:pt x="19805" y="2444"/>
                      <a:pt x="19805" y="1"/>
                      <a:pt x="18197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4004475" y="3101025"/>
                <a:ext cx="5337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1348" h="2444" extrusionOk="0">
                    <a:moveTo>
                      <a:pt x="1608" y="0"/>
                    </a:moveTo>
                    <a:cubicBezTo>
                      <a:pt x="1" y="0"/>
                      <a:pt x="1" y="2444"/>
                      <a:pt x="1608" y="2444"/>
                    </a:cubicBezTo>
                    <a:lnTo>
                      <a:pt x="19740" y="2444"/>
                    </a:lnTo>
                    <a:cubicBezTo>
                      <a:pt x="21348" y="2444"/>
                      <a:pt x="21348" y="0"/>
                      <a:pt x="1974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004475" y="3332500"/>
                <a:ext cx="7957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444" extrusionOk="0">
                    <a:moveTo>
                      <a:pt x="1608" y="0"/>
                    </a:moveTo>
                    <a:cubicBezTo>
                      <a:pt x="1" y="0"/>
                      <a:pt x="1" y="2444"/>
                      <a:pt x="1608" y="2444"/>
                    </a:cubicBezTo>
                    <a:lnTo>
                      <a:pt x="30221" y="2444"/>
                    </a:lnTo>
                    <a:cubicBezTo>
                      <a:pt x="31829" y="2444"/>
                      <a:pt x="31829" y="0"/>
                      <a:pt x="30221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004475" y="3563975"/>
                <a:ext cx="4935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18133" y="2379"/>
                    </a:lnTo>
                    <a:cubicBezTo>
                      <a:pt x="19740" y="2379"/>
                      <a:pt x="19740" y="0"/>
                      <a:pt x="18133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4004475" y="4105700"/>
                <a:ext cx="5337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1348" h="2444" extrusionOk="0">
                    <a:moveTo>
                      <a:pt x="1608" y="0"/>
                    </a:moveTo>
                    <a:cubicBezTo>
                      <a:pt x="1" y="0"/>
                      <a:pt x="1" y="2443"/>
                      <a:pt x="1608" y="2443"/>
                    </a:cubicBezTo>
                    <a:lnTo>
                      <a:pt x="19740" y="2443"/>
                    </a:lnTo>
                    <a:cubicBezTo>
                      <a:pt x="21348" y="2443"/>
                      <a:pt x="21348" y="0"/>
                      <a:pt x="1974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4004475" y="4337175"/>
                <a:ext cx="7957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444" extrusionOk="0">
                    <a:moveTo>
                      <a:pt x="1608" y="0"/>
                    </a:moveTo>
                    <a:cubicBezTo>
                      <a:pt x="1" y="0"/>
                      <a:pt x="1" y="2443"/>
                      <a:pt x="1608" y="2443"/>
                    </a:cubicBezTo>
                    <a:lnTo>
                      <a:pt x="30221" y="2443"/>
                    </a:lnTo>
                    <a:cubicBezTo>
                      <a:pt x="31829" y="2443"/>
                      <a:pt x="31829" y="0"/>
                      <a:pt x="30221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4004475" y="4568650"/>
                <a:ext cx="4935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18133" y="2379"/>
                    </a:lnTo>
                    <a:cubicBezTo>
                      <a:pt x="19740" y="2379"/>
                      <a:pt x="19740" y="0"/>
                      <a:pt x="18133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004475" y="2077050"/>
                <a:ext cx="5337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21348" h="2380" extrusionOk="0">
                    <a:moveTo>
                      <a:pt x="1608" y="1"/>
                    </a:moveTo>
                    <a:cubicBezTo>
                      <a:pt x="1" y="1"/>
                      <a:pt x="1" y="2380"/>
                      <a:pt x="1608" y="2380"/>
                    </a:cubicBezTo>
                    <a:lnTo>
                      <a:pt x="19740" y="2380"/>
                    </a:lnTo>
                    <a:cubicBezTo>
                      <a:pt x="21348" y="2380"/>
                      <a:pt x="21348" y="1"/>
                      <a:pt x="19740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4004475" y="2308525"/>
                <a:ext cx="7957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380" extrusionOk="0">
                    <a:moveTo>
                      <a:pt x="1608" y="1"/>
                    </a:moveTo>
                    <a:cubicBezTo>
                      <a:pt x="1" y="1"/>
                      <a:pt x="1" y="2380"/>
                      <a:pt x="1608" y="2380"/>
                    </a:cubicBezTo>
                    <a:lnTo>
                      <a:pt x="30221" y="2380"/>
                    </a:lnTo>
                    <a:cubicBezTo>
                      <a:pt x="31829" y="2380"/>
                      <a:pt x="31829" y="1"/>
                      <a:pt x="30221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4004475" y="2538400"/>
                <a:ext cx="493525" cy="61125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445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33" y="2444"/>
                    </a:lnTo>
                    <a:cubicBezTo>
                      <a:pt x="19740" y="2444"/>
                      <a:pt x="19740" y="1"/>
                      <a:pt x="18133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4004475" y="1072400"/>
                <a:ext cx="5337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21348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19740" y="2379"/>
                    </a:lnTo>
                    <a:cubicBezTo>
                      <a:pt x="21348" y="2379"/>
                      <a:pt x="21348" y="0"/>
                      <a:pt x="1974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4004475" y="1303875"/>
                <a:ext cx="7957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30221" y="2379"/>
                    </a:lnTo>
                    <a:cubicBezTo>
                      <a:pt x="31829" y="2379"/>
                      <a:pt x="31829" y="0"/>
                      <a:pt x="30221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4004475" y="1533725"/>
                <a:ext cx="493525" cy="61125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445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33" y="2444"/>
                    </a:lnTo>
                    <a:cubicBezTo>
                      <a:pt x="19740" y="2444"/>
                      <a:pt x="19740" y="1"/>
                      <a:pt x="18133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4004475" y="278300"/>
                <a:ext cx="7957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444" extrusionOk="0">
                    <a:moveTo>
                      <a:pt x="1608" y="0"/>
                    </a:moveTo>
                    <a:cubicBezTo>
                      <a:pt x="1" y="0"/>
                      <a:pt x="1" y="2444"/>
                      <a:pt x="1608" y="2444"/>
                    </a:cubicBezTo>
                    <a:lnTo>
                      <a:pt x="30221" y="2444"/>
                    </a:lnTo>
                    <a:cubicBezTo>
                      <a:pt x="31829" y="2444"/>
                      <a:pt x="31829" y="0"/>
                      <a:pt x="30221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4004475" y="509775"/>
                <a:ext cx="4935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380" extrusionOk="0">
                    <a:moveTo>
                      <a:pt x="1608" y="1"/>
                    </a:moveTo>
                    <a:cubicBezTo>
                      <a:pt x="1" y="1"/>
                      <a:pt x="1" y="2380"/>
                      <a:pt x="1608" y="2380"/>
                    </a:cubicBezTo>
                    <a:lnTo>
                      <a:pt x="18133" y="2380"/>
                    </a:lnTo>
                    <a:cubicBezTo>
                      <a:pt x="19740" y="2380"/>
                      <a:pt x="19740" y="1"/>
                      <a:pt x="18133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4004475" y="5372375"/>
                <a:ext cx="7957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380" extrusionOk="0">
                    <a:moveTo>
                      <a:pt x="1608" y="1"/>
                    </a:moveTo>
                    <a:cubicBezTo>
                      <a:pt x="1" y="1"/>
                      <a:pt x="1" y="2380"/>
                      <a:pt x="1608" y="2380"/>
                    </a:cubicBezTo>
                    <a:lnTo>
                      <a:pt x="30221" y="2380"/>
                    </a:lnTo>
                    <a:cubicBezTo>
                      <a:pt x="31829" y="2380"/>
                      <a:pt x="31829" y="1"/>
                      <a:pt x="30221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4004475" y="5140900"/>
                <a:ext cx="4935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444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33" y="2444"/>
                    </a:lnTo>
                    <a:cubicBezTo>
                      <a:pt x="19740" y="2444"/>
                      <a:pt x="19740" y="1"/>
                      <a:pt x="18133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2747450" y="237700"/>
                <a:ext cx="2100975" cy="5215075"/>
              </a:xfrm>
              <a:custGeom>
                <a:avLst/>
                <a:gdLst/>
                <a:ahLst/>
                <a:cxnLst/>
                <a:rect l="l" t="t" r="r" b="b"/>
                <a:pathLst>
                  <a:path w="84039" h="208603" extrusionOk="0">
                    <a:moveTo>
                      <a:pt x="80824" y="1"/>
                    </a:moveTo>
                    <a:cubicBezTo>
                      <a:pt x="79216" y="1"/>
                      <a:pt x="77609" y="1078"/>
                      <a:pt x="77609" y="3232"/>
                    </a:cubicBezTo>
                    <a:cubicBezTo>
                      <a:pt x="77609" y="10884"/>
                      <a:pt x="57419" y="16092"/>
                      <a:pt x="41216" y="20335"/>
                    </a:cubicBezTo>
                    <a:cubicBezTo>
                      <a:pt x="19997" y="25865"/>
                      <a:pt x="0" y="31073"/>
                      <a:pt x="0" y="43676"/>
                    </a:cubicBezTo>
                    <a:cubicBezTo>
                      <a:pt x="0" y="56279"/>
                      <a:pt x="19997" y="61487"/>
                      <a:pt x="41216" y="66952"/>
                    </a:cubicBezTo>
                    <a:cubicBezTo>
                      <a:pt x="57419" y="71196"/>
                      <a:pt x="77609" y="76468"/>
                      <a:pt x="77609" y="84056"/>
                    </a:cubicBezTo>
                    <a:cubicBezTo>
                      <a:pt x="77609" y="91707"/>
                      <a:pt x="57419" y="96980"/>
                      <a:pt x="41216" y="101159"/>
                    </a:cubicBezTo>
                    <a:cubicBezTo>
                      <a:pt x="19997" y="106689"/>
                      <a:pt x="0" y="111897"/>
                      <a:pt x="0" y="124500"/>
                    </a:cubicBezTo>
                    <a:cubicBezTo>
                      <a:pt x="0" y="137102"/>
                      <a:pt x="19997" y="142310"/>
                      <a:pt x="41216" y="147840"/>
                    </a:cubicBezTo>
                    <a:cubicBezTo>
                      <a:pt x="57419" y="152084"/>
                      <a:pt x="77609" y="157292"/>
                      <a:pt x="77609" y="164944"/>
                    </a:cubicBezTo>
                    <a:cubicBezTo>
                      <a:pt x="77609" y="172531"/>
                      <a:pt x="57419" y="177803"/>
                      <a:pt x="41216" y="182047"/>
                    </a:cubicBezTo>
                    <a:cubicBezTo>
                      <a:pt x="19997" y="187577"/>
                      <a:pt x="0" y="192785"/>
                      <a:pt x="0" y="205388"/>
                    </a:cubicBezTo>
                    <a:cubicBezTo>
                      <a:pt x="0" y="207124"/>
                      <a:pt x="1415" y="208603"/>
                      <a:pt x="3215" y="208603"/>
                    </a:cubicBezTo>
                    <a:cubicBezTo>
                      <a:pt x="5015" y="208603"/>
                      <a:pt x="6430" y="207124"/>
                      <a:pt x="6430" y="205388"/>
                    </a:cubicBezTo>
                    <a:cubicBezTo>
                      <a:pt x="6430" y="197736"/>
                      <a:pt x="26620" y="192464"/>
                      <a:pt x="42823" y="188284"/>
                    </a:cubicBezTo>
                    <a:cubicBezTo>
                      <a:pt x="63977" y="182754"/>
                      <a:pt x="84039" y="177546"/>
                      <a:pt x="84039" y="164944"/>
                    </a:cubicBezTo>
                    <a:cubicBezTo>
                      <a:pt x="84039" y="152341"/>
                      <a:pt x="63977" y="147133"/>
                      <a:pt x="42823" y="141603"/>
                    </a:cubicBezTo>
                    <a:cubicBezTo>
                      <a:pt x="26620" y="137359"/>
                      <a:pt x="6430" y="132151"/>
                      <a:pt x="6430" y="124500"/>
                    </a:cubicBezTo>
                    <a:cubicBezTo>
                      <a:pt x="6430" y="116912"/>
                      <a:pt x="26620" y="111640"/>
                      <a:pt x="42823" y="107396"/>
                    </a:cubicBezTo>
                    <a:cubicBezTo>
                      <a:pt x="63977" y="101866"/>
                      <a:pt x="84039" y="96658"/>
                      <a:pt x="84039" y="84056"/>
                    </a:cubicBezTo>
                    <a:cubicBezTo>
                      <a:pt x="84039" y="71517"/>
                      <a:pt x="63977" y="66309"/>
                      <a:pt x="42823" y="60779"/>
                    </a:cubicBezTo>
                    <a:cubicBezTo>
                      <a:pt x="26620" y="56536"/>
                      <a:pt x="6430" y="51263"/>
                      <a:pt x="6430" y="43676"/>
                    </a:cubicBezTo>
                    <a:cubicBezTo>
                      <a:pt x="6430" y="36024"/>
                      <a:pt x="26620" y="30752"/>
                      <a:pt x="42823" y="26572"/>
                    </a:cubicBezTo>
                    <a:cubicBezTo>
                      <a:pt x="63977" y="21043"/>
                      <a:pt x="84039" y="15835"/>
                      <a:pt x="84039" y="3232"/>
                    </a:cubicBezTo>
                    <a:cubicBezTo>
                      <a:pt x="84039" y="1078"/>
                      <a:pt x="82431" y="1"/>
                      <a:pt x="80824" y="1"/>
                    </a:cubicBezTo>
                    <a:close/>
                  </a:path>
                </a:pathLst>
              </a:custGeom>
              <a:solidFill>
                <a:srgbClr val="ECB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2747450" y="237700"/>
                <a:ext cx="2100975" cy="5215075"/>
              </a:xfrm>
              <a:custGeom>
                <a:avLst/>
                <a:gdLst/>
                <a:ahLst/>
                <a:cxnLst/>
                <a:rect l="l" t="t" r="r" b="b"/>
                <a:pathLst>
                  <a:path w="84039" h="208603" extrusionOk="0">
                    <a:moveTo>
                      <a:pt x="3215" y="1"/>
                    </a:moveTo>
                    <a:cubicBezTo>
                      <a:pt x="1607" y="1"/>
                      <a:pt x="0" y="1078"/>
                      <a:pt x="0" y="3232"/>
                    </a:cubicBezTo>
                    <a:cubicBezTo>
                      <a:pt x="0" y="15835"/>
                      <a:pt x="19997" y="21043"/>
                      <a:pt x="41216" y="26572"/>
                    </a:cubicBezTo>
                    <a:cubicBezTo>
                      <a:pt x="57419" y="30752"/>
                      <a:pt x="77609" y="36024"/>
                      <a:pt x="77609" y="43676"/>
                    </a:cubicBezTo>
                    <a:cubicBezTo>
                      <a:pt x="77609" y="51263"/>
                      <a:pt x="57419" y="56536"/>
                      <a:pt x="41216" y="60779"/>
                    </a:cubicBezTo>
                    <a:cubicBezTo>
                      <a:pt x="19997" y="66309"/>
                      <a:pt x="0" y="71517"/>
                      <a:pt x="0" y="84120"/>
                    </a:cubicBezTo>
                    <a:cubicBezTo>
                      <a:pt x="0" y="96658"/>
                      <a:pt x="19997" y="101866"/>
                      <a:pt x="41216" y="107396"/>
                    </a:cubicBezTo>
                    <a:cubicBezTo>
                      <a:pt x="57419" y="111640"/>
                      <a:pt x="77609" y="116912"/>
                      <a:pt x="77609" y="124500"/>
                    </a:cubicBezTo>
                    <a:cubicBezTo>
                      <a:pt x="77609" y="132151"/>
                      <a:pt x="57419" y="137424"/>
                      <a:pt x="41216" y="141603"/>
                    </a:cubicBezTo>
                    <a:cubicBezTo>
                      <a:pt x="19997" y="147133"/>
                      <a:pt x="0" y="152341"/>
                      <a:pt x="0" y="164944"/>
                    </a:cubicBezTo>
                    <a:cubicBezTo>
                      <a:pt x="0" y="177546"/>
                      <a:pt x="19997" y="182754"/>
                      <a:pt x="41216" y="188284"/>
                    </a:cubicBezTo>
                    <a:cubicBezTo>
                      <a:pt x="57419" y="192464"/>
                      <a:pt x="77609" y="197736"/>
                      <a:pt x="77609" y="205388"/>
                    </a:cubicBezTo>
                    <a:cubicBezTo>
                      <a:pt x="77609" y="207124"/>
                      <a:pt x="79023" y="208603"/>
                      <a:pt x="80824" y="208603"/>
                    </a:cubicBezTo>
                    <a:cubicBezTo>
                      <a:pt x="82560" y="208603"/>
                      <a:pt x="83974" y="207124"/>
                      <a:pt x="84039" y="205388"/>
                    </a:cubicBezTo>
                    <a:cubicBezTo>
                      <a:pt x="84039" y="192785"/>
                      <a:pt x="63977" y="187577"/>
                      <a:pt x="42823" y="182047"/>
                    </a:cubicBezTo>
                    <a:cubicBezTo>
                      <a:pt x="26620" y="177803"/>
                      <a:pt x="6430" y="172595"/>
                      <a:pt x="6430" y="164944"/>
                    </a:cubicBezTo>
                    <a:cubicBezTo>
                      <a:pt x="6430" y="157292"/>
                      <a:pt x="26620" y="152084"/>
                      <a:pt x="42823" y="147840"/>
                    </a:cubicBezTo>
                    <a:cubicBezTo>
                      <a:pt x="63977" y="142310"/>
                      <a:pt x="84039" y="137102"/>
                      <a:pt x="84039" y="124500"/>
                    </a:cubicBezTo>
                    <a:cubicBezTo>
                      <a:pt x="84039" y="111897"/>
                      <a:pt x="63977" y="106689"/>
                      <a:pt x="42823" y="101159"/>
                    </a:cubicBezTo>
                    <a:cubicBezTo>
                      <a:pt x="26620" y="96980"/>
                      <a:pt x="6430" y="91707"/>
                      <a:pt x="6430" y="84120"/>
                    </a:cubicBezTo>
                    <a:cubicBezTo>
                      <a:pt x="6430" y="76468"/>
                      <a:pt x="26620" y="71196"/>
                      <a:pt x="42823" y="66952"/>
                    </a:cubicBezTo>
                    <a:cubicBezTo>
                      <a:pt x="63977" y="61487"/>
                      <a:pt x="84039" y="56279"/>
                      <a:pt x="84039" y="43676"/>
                    </a:cubicBezTo>
                    <a:cubicBezTo>
                      <a:pt x="84039" y="31073"/>
                      <a:pt x="63977" y="25865"/>
                      <a:pt x="42823" y="20335"/>
                    </a:cubicBezTo>
                    <a:cubicBezTo>
                      <a:pt x="26620" y="16092"/>
                      <a:pt x="6430" y="10884"/>
                      <a:pt x="6430" y="3232"/>
                    </a:cubicBezTo>
                    <a:cubicBezTo>
                      <a:pt x="6430" y="1078"/>
                      <a:pt x="4822" y="1"/>
                      <a:pt x="3215" y="1"/>
                    </a:cubicBezTo>
                    <a:close/>
                  </a:path>
                </a:pathLst>
              </a:custGeom>
              <a:solidFill>
                <a:srgbClr val="FE77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7" name="Google Shape;387;p24"/>
            <p:cNvGrpSpPr/>
            <p:nvPr/>
          </p:nvGrpSpPr>
          <p:grpSpPr>
            <a:xfrm rot="5400000" flipH="1">
              <a:off x="6501519" y="1701723"/>
              <a:ext cx="1225709" cy="4011436"/>
              <a:chOff x="2747450" y="237700"/>
              <a:chExt cx="2100975" cy="5215075"/>
            </a:xfrm>
          </p:grpSpPr>
          <p:sp>
            <p:nvSpPr>
              <p:cNvPr id="388" name="Google Shape;388;p24"/>
              <p:cNvSpPr/>
              <p:nvPr/>
            </p:nvSpPr>
            <p:spPr>
              <a:xfrm>
                <a:off x="3099475" y="3101025"/>
                <a:ext cx="5353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2444" extrusionOk="0">
                    <a:moveTo>
                      <a:pt x="1608" y="0"/>
                    </a:moveTo>
                    <a:cubicBezTo>
                      <a:pt x="0" y="0"/>
                      <a:pt x="0" y="2444"/>
                      <a:pt x="1608" y="2444"/>
                    </a:cubicBezTo>
                    <a:lnTo>
                      <a:pt x="19804" y="2444"/>
                    </a:lnTo>
                    <a:cubicBezTo>
                      <a:pt x="21412" y="2444"/>
                      <a:pt x="21412" y="0"/>
                      <a:pt x="19804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2839075" y="3332500"/>
                <a:ext cx="7957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444" extrusionOk="0">
                    <a:moveTo>
                      <a:pt x="1608" y="0"/>
                    </a:moveTo>
                    <a:cubicBezTo>
                      <a:pt x="0" y="0"/>
                      <a:pt x="0" y="2444"/>
                      <a:pt x="1608" y="2444"/>
                    </a:cubicBezTo>
                    <a:lnTo>
                      <a:pt x="30220" y="2444"/>
                    </a:lnTo>
                    <a:cubicBezTo>
                      <a:pt x="31828" y="2444"/>
                      <a:pt x="31828" y="0"/>
                      <a:pt x="3022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3139650" y="3563975"/>
                <a:ext cx="4951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18197" y="2379"/>
                    </a:lnTo>
                    <a:cubicBezTo>
                      <a:pt x="19805" y="2379"/>
                      <a:pt x="19805" y="0"/>
                      <a:pt x="18197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3099475" y="4105700"/>
                <a:ext cx="5353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2444" extrusionOk="0">
                    <a:moveTo>
                      <a:pt x="1608" y="0"/>
                    </a:moveTo>
                    <a:cubicBezTo>
                      <a:pt x="0" y="0"/>
                      <a:pt x="0" y="2443"/>
                      <a:pt x="1608" y="2443"/>
                    </a:cubicBezTo>
                    <a:lnTo>
                      <a:pt x="19804" y="2443"/>
                    </a:lnTo>
                    <a:cubicBezTo>
                      <a:pt x="21412" y="2443"/>
                      <a:pt x="21412" y="0"/>
                      <a:pt x="19804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2839075" y="4337175"/>
                <a:ext cx="7957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444" extrusionOk="0">
                    <a:moveTo>
                      <a:pt x="1608" y="0"/>
                    </a:moveTo>
                    <a:cubicBezTo>
                      <a:pt x="0" y="0"/>
                      <a:pt x="0" y="2443"/>
                      <a:pt x="1608" y="2443"/>
                    </a:cubicBezTo>
                    <a:lnTo>
                      <a:pt x="30220" y="2443"/>
                    </a:lnTo>
                    <a:cubicBezTo>
                      <a:pt x="31828" y="2443"/>
                      <a:pt x="31828" y="0"/>
                      <a:pt x="3022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3139650" y="4568650"/>
                <a:ext cx="4951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18197" y="2379"/>
                    </a:lnTo>
                    <a:cubicBezTo>
                      <a:pt x="19805" y="2379"/>
                      <a:pt x="19805" y="0"/>
                      <a:pt x="18197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3099475" y="2077050"/>
                <a:ext cx="5353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2380" extrusionOk="0">
                    <a:moveTo>
                      <a:pt x="1608" y="1"/>
                    </a:moveTo>
                    <a:cubicBezTo>
                      <a:pt x="0" y="1"/>
                      <a:pt x="0" y="2380"/>
                      <a:pt x="1608" y="2380"/>
                    </a:cubicBezTo>
                    <a:lnTo>
                      <a:pt x="19804" y="2380"/>
                    </a:lnTo>
                    <a:cubicBezTo>
                      <a:pt x="21412" y="2380"/>
                      <a:pt x="21412" y="1"/>
                      <a:pt x="19804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2839075" y="2308525"/>
                <a:ext cx="7957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380" extrusionOk="0">
                    <a:moveTo>
                      <a:pt x="1608" y="1"/>
                    </a:moveTo>
                    <a:cubicBezTo>
                      <a:pt x="0" y="1"/>
                      <a:pt x="0" y="2380"/>
                      <a:pt x="1608" y="2380"/>
                    </a:cubicBezTo>
                    <a:lnTo>
                      <a:pt x="30220" y="2380"/>
                    </a:lnTo>
                    <a:cubicBezTo>
                      <a:pt x="31828" y="2380"/>
                      <a:pt x="31828" y="1"/>
                      <a:pt x="30220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3139650" y="2538400"/>
                <a:ext cx="495125" cy="61125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445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97" y="2444"/>
                    </a:lnTo>
                    <a:cubicBezTo>
                      <a:pt x="19805" y="2444"/>
                      <a:pt x="19805" y="1"/>
                      <a:pt x="18197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3099475" y="1072400"/>
                <a:ext cx="5353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2380" extrusionOk="0">
                    <a:moveTo>
                      <a:pt x="1608" y="0"/>
                    </a:moveTo>
                    <a:cubicBezTo>
                      <a:pt x="0" y="0"/>
                      <a:pt x="0" y="2379"/>
                      <a:pt x="1608" y="2379"/>
                    </a:cubicBezTo>
                    <a:lnTo>
                      <a:pt x="19804" y="2379"/>
                    </a:lnTo>
                    <a:cubicBezTo>
                      <a:pt x="21412" y="2379"/>
                      <a:pt x="21412" y="0"/>
                      <a:pt x="19804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2839075" y="1303875"/>
                <a:ext cx="7957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380" extrusionOk="0">
                    <a:moveTo>
                      <a:pt x="1608" y="0"/>
                    </a:moveTo>
                    <a:cubicBezTo>
                      <a:pt x="0" y="0"/>
                      <a:pt x="0" y="2379"/>
                      <a:pt x="1608" y="2379"/>
                    </a:cubicBezTo>
                    <a:lnTo>
                      <a:pt x="30220" y="2379"/>
                    </a:lnTo>
                    <a:cubicBezTo>
                      <a:pt x="31828" y="2379"/>
                      <a:pt x="31828" y="0"/>
                      <a:pt x="3022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3139650" y="1533725"/>
                <a:ext cx="495125" cy="61125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445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97" y="2444"/>
                    </a:lnTo>
                    <a:cubicBezTo>
                      <a:pt x="19805" y="2444"/>
                      <a:pt x="19805" y="1"/>
                      <a:pt x="18197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2839075" y="278300"/>
                <a:ext cx="7957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8" h="2444" extrusionOk="0">
                    <a:moveTo>
                      <a:pt x="1608" y="0"/>
                    </a:moveTo>
                    <a:cubicBezTo>
                      <a:pt x="0" y="0"/>
                      <a:pt x="0" y="2444"/>
                      <a:pt x="1608" y="2444"/>
                    </a:cubicBezTo>
                    <a:lnTo>
                      <a:pt x="30220" y="2444"/>
                    </a:lnTo>
                    <a:cubicBezTo>
                      <a:pt x="31828" y="2444"/>
                      <a:pt x="31828" y="0"/>
                      <a:pt x="3022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3139650" y="509775"/>
                <a:ext cx="4951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380" extrusionOk="0">
                    <a:moveTo>
                      <a:pt x="1608" y="1"/>
                    </a:moveTo>
                    <a:cubicBezTo>
                      <a:pt x="1" y="1"/>
                      <a:pt x="1" y="2380"/>
                      <a:pt x="1608" y="2380"/>
                    </a:cubicBezTo>
                    <a:lnTo>
                      <a:pt x="18197" y="2380"/>
                    </a:lnTo>
                    <a:cubicBezTo>
                      <a:pt x="19805" y="2380"/>
                      <a:pt x="19805" y="1"/>
                      <a:pt x="18197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3139650" y="5140900"/>
                <a:ext cx="495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2444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97" y="2444"/>
                    </a:lnTo>
                    <a:cubicBezTo>
                      <a:pt x="19805" y="2444"/>
                      <a:pt x="19805" y="1"/>
                      <a:pt x="18197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4"/>
              <p:cNvSpPr/>
              <p:nvPr/>
            </p:nvSpPr>
            <p:spPr>
              <a:xfrm>
                <a:off x="4004475" y="3101025"/>
                <a:ext cx="5337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1348" h="2444" extrusionOk="0">
                    <a:moveTo>
                      <a:pt x="1608" y="0"/>
                    </a:moveTo>
                    <a:cubicBezTo>
                      <a:pt x="1" y="0"/>
                      <a:pt x="1" y="2444"/>
                      <a:pt x="1608" y="2444"/>
                    </a:cubicBezTo>
                    <a:lnTo>
                      <a:pt x="19740" y="2444"/>
                    </a:lnTo>
                    <a:cubicBezTo>
                      <a:pt x="21348" y="2444"/>
                      <a:pt x="21348" y="0"/>
                      <a:pt x="1974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4"/>
              <p:cNvSpPr/>
              <p:nvPr/>
            </p:nvSpPr>
            <p:spPr>
              <a:xfrm>
                <a:off x="4004475" y="3332500"/>
                <a:ext cx="7957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444" extrusionOk="0">
                    <a:moveTo>
                      <a:pt x="1608" y="0"/>
                    </a:moveTo>
                    <a:cubicBezTo>
                      <a:pt x="1" y="0"/>
                      <a:pt x="1" y="2444"/>
                      <a:pt x="1608" y="2444"/>
                    </a:cubicBezTo>
                    <a:lnTo>
                      <a:pt x="30221" y="2444"/>
                    </a:lnTo>
                    <a:cubicBezTo>
                      <a:pt x="31829" y="2444"/>
                      <a:pt x="31829" y="0"/>
                      <a:pt x="30221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4"/>
              <p:cNvSpPr/>
              <p:nvPr/>
            </p:nvSpPr>
            <p:spPr>
              <a:xfrm>
                <a:off x="4004475" y="3563975"/>
                <a:ext cx="4935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18133" y="2379"/>
                    </a:lnTo>
                    <a:cubicBezTo>
                      <a:pt x="19740" y="2379"/>
                      <a:pt x="19740" y="0"/>
                      <a:pt x="18133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4"/>
              <p:cNvSpPr/>
              <p:nvPr/>
            </p:nvSpPr>
            <p:spPr>
              <a:xfrm>
                <a:off x="4004475" y="4105700"/>
                <a:ext cx="5337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1348" h="2444" extrusionOk="0">
                    <a:moveTo>
                      <a:pt x="1608" y="0"/>
                    </a:moveTo>
                    <a:cubicBezTo>
                      <a:pt x="1" y="0"/>
                      <a:pt x="1" y="2443"/>
                      <a:pt x="1608" y="2443"/>
                    </a:cubicBezTo>
                    <a:lnTo>
                      <a:pt x="19740" y="2443"/>
                    </a:lnTo>
                    <a:cubicBezTo>
                      <a:pt x="21348" y="2443"/>
                      <a:pt x="21348" y="0"/>
                      <a:pt x="1974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4"/>
              <p:cNvSpPr/>
              <p:nvPr/>
            </p:nvSpPr>
            <p:spPr>
              <a:xfrm>
                <a:off x="4004475" y="4337175"/>
                <a:ext cx="7957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444" extrusionOk="0">
                    <a:moveTo>
                      <a:pt x="1608" y="0"/>
                    </a:moveTo>
                    <a:cubicBezTo>
                      <a:pt x="1" y="0"/>
                      <a:pt x="1" y="2443"/>
                      <a:pt x="1608" y="2443"/>
                    </a:cubicBezTo>
                    <a:lnTo>
                      <a:pt x="30221" y="2443"/>
                    </a:lnTo>
                    <a:cubicBezTo>
                      <a:pt x="31829" y="2443"/>
                      <a:pt x="31829" y="0"/>
                      <a:pt x="30221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4004475" y="4568650"/>
                <a:ext cx="4935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18133" y="2379"/>
                    </a:lnTo>
                    <a:cubicBezTo>
                      <a:pt x="19740" y="2379"/>
                      <a:pt x="19740" y="0"/>
                      <a:pt x="18133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4004475" y="2077050"/>
                <a:ext cx="5337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21348" h="2380" extrusionOk="0">
                    <a:moveTo>
                      <a:pt x="1608" y="1"/>
                    </a:moveTo>
                    <a:cubicBezTo>
                      <a:pt x="1" y="1"/>
                      <a:pt x="1" y="2380"/>
                      <a:pt x="1608" y="2380"/>
                    </a:cubicBezTo>
                    <a:lnTo>
                      <a:pt x="19740" y="2380"/>
                    </a:lnTo>
                    <a:cubicBezTo>
                      <a:pt x="21348" y="2380"/>
                      <a:pt x="21348" y="1"/>
                      <a:pt x="19740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4004475" y="2308525"/>
                <a:ext cx="7957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380" extrusionOk="0">
                    <a:moveTo>
                      <a:pt x="1608" y="1"/>
                    </a:moveTo>
                    <a:cubicBezTo>
                      <a:pt x="1" y="1"/>
                      <a:pt x="1" y="2380"/>
                      <a:pt x="1608" y="2380"/>
                    </a:cubicBezTo>
                    <a:lnTo>
                      <a:pt x="30221" y="2380"/>
                    </a:lnTo>
                    <a:cubicBezTo>
                      <a:pt x="31829" y="2380"/>
                      <a:pt x="31829" y="1"/>
                      <a:pt x="30221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4004475" y="2538400"/>
                <a:ext cx="493525" cy="61125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445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33" y="2444"/>
                    </a:lnTo>
                    <a:cubicBezTo>
                      <a:pt x="19740" y="2444"/>
                      <a:pt x="19740" y="1"/>
                      <a:pt x="18133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4004475" y="1072400"/>
                <a:ext cx="533700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21348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19740" y="2379"/>
                    </a:lnTo>
                    <a:cubicBezTo>
                      <a:pt x="21348" y="2379"/>
                      <a:pt x="21348" y="0"/>
                      <a:pt x="19740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4"/>
              <p:cNvSpPr/>
              <p:nvPr/>
            </p:nvSpPr>
            <p:spPr>
              <a:xfrm>
                <a:off x="4004475" y="1303875"/>
                <a:ext cx="7957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380" extrusionOk="0">
                    <a:moveTo>
                      <a:pt x="1608" y="0"/>
                    </a:moveTo>
                    <a:cubicBezTo>
                      <a:pt x="1" y="0"/>
                      <a:pt x="1" y="2379"/>
                      <a:pt x="1608" y="2379"/>
                    </a:cubicBezTo>
                    <a:lnTo>
                      <a:pt x="30221" y="2379"/>
                    </a:lnTo>
                    <a:cubicBezTo>
                      <a:pt x="31829" y="2379"/>
                      <a:pt x="31829" y="0"/>
                      <a:pt x="30221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4"/>
              <p:cNvSpPr/>
              <p:nvPr/>
            </p:nvSpPr>
            <p:spPr>
              <a:xfrm>
                <a:off x="4004475" y="1533725"/>
                <a:ext cx="493525" cy="61125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445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33" y="2444"/>
                    </a:lnTo>
                    <a:cubicBezTo>
                      <a:pt x="19740" y="2444"/>
                      <a:pt x="19740" y="1"/>
                      <a:pt x="18133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4"/>
              <p:cNvSpPr/>
              <p:nvPr/>
            </p:nvSpPr>
            <p:spPr>
              <a:xfrm>
                <a:off x="4004475" y="278300"/>
                <a:ext cx="7957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31829" h="2444" extrusionOk="0">
                    <a:moveTo>
                      <a:pt x="1608" y="0"/>
                    </a:moveTo>
                    <a:cubicBezTo>
                      <a:pt x="1" y="0"/>
                      <a:pt x="1" y="2444"/>
                      <a:pt x="1608" y="2444"/>
                    </a:cubicBezTo>
                    <a:lnTo>
                      <a:pt x="30221" y="2444"/>
                    </a:lnTo>
                    <a:cubicBezTo>
                      <a:pt x="31829" y="2444"/>
                      <a:pt x="31829" y="0"/>
                      <a:pt x="30221" y="0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24"/>
              <p:cNvSpPr/>
              <p:nvPr/>
            </p:nvSpPr>
            <p:spPr>
              <a:xfrm>
                <a:off x="4004475" y="509775"/>
                <a:ext cx="4935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380" extrusionOk="0">
                    <a:moveTo>
                      <a:pt x="1608" y="1"/>
                    </a:moveTo>
                    <a:cubicBezTo>
                      <a:pt x="1" y="1"/>
                      <a:pt x="1" y="2380"/>
                      <a:pt x="1608" y="2380"/>
                    </a:cubicBezTo>
                    <a:lnTo>
                      <a:pt x="18133" y="2380"/>
                    </a:lnTo>
                    <a:cubicBezTo>
                      <a:pt x="19740" y="2380"/>
                      <a:pt x="19740" y="1"/>
                      <a:pt x="18133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4"/>
              <p:cNvSpPr/>
              <p:nvPr/>
            </p:nvSpPr>
            <p:spPr>
              <a:xfrm>
                <a:off x="4004475" y="5140900"/>
                <a:ext cx="4935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19741" h="2444" extrusionOk="0">
                    <a:moveTo>
                      <a:pt x="1608" y="1"/>
                    </a:moveTo>
                    <a:cubicBezTo>
                      <a:pt x="1" y="1"/>
                      <a:pt x="1" y="2444"/>
                      <a:pt x="1608" y="2444"/>
                    </a:cubicBezTo>
                    <a:lnTo>
                      <a:pt x="18133" y="2444"/>
                    </a:lnTo>
                    <a:cubicBezTo>
                      <a:pt x="19740" y="2444"/>
                      <a:pt x="19740" y="1"/>
                      <a:pt x="18133" y="1"/>
                    </a:cubicBezTo>
                    <a:close/>
                  </a:path>
                </a:pathLst>
              </a:custGeom>
              <a:solidFill>
                <a:srgbClr val="25A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24"/>
              <p:cNvSpPr/>
              <p:nvPr/>
            </p:nvSpPr>
            <p:spPr>
              <a:xfrm>
                <a:off x="2747450" y="237700"/>
                <a:ext cx="2100975" cy="5215075"/>
              </a:xfrm>
              <a:custGeom>
                <a:avLst/>
                <a:gdLst/>
                <a:ahLst/>
                <a:cxnLst/>
                <a:rect l="l" t="t" r="r" b="b"/>
                <a:pathLst>
                  <a:path w="84039" h="208603" extrusionOk="0">
                    <a:moveTo>
                      <a:pt x="80824" y="1"/>
                    </a:moveTo>
                    <a:cubicBezTo>
                      <a:pt x="79216" y="1"/>
                      <a:pt x="77609" y="1078"/>
                      <a:pt x="77609" y="3232"/>
                    </a:cubicBezTo>
                    <a:cubicBezTo>
                      <a:pt x="77609" y="10884"/>
                      <a:pt x="57419" y="16092"/>
                      <a:pt x="41216" y="20335"/>
                    </a:cubicBezTo>
                    <a:cubicBezTo>
                      <a:pt x="19997" y="25865"/>
                      <a:pt x="0" y="31073"/>
                      <a:pt x="0" y="43676"/>
                    </a:cubicBezTo>
                    <a:cubicBezTo>
                      <a:pt x="0" y="56279"/>
                      <a:pt x="19997" y="61487"/>
                      <a:pt x="41216" y="66952"/>
                    </a:cubicBezTo>
                    <a:cubicBezTo>
                      <a:pt x="57419" y="71196"/>
                      <a:pt x="77609" y="76468"/>
                      <a:pt x="77609" y="84056"/>
                    </a:cubicBezTo>
                    <a:cubicBezTo>
                      <a:pt x="77609" y="91707"/>
                      <a:pt x="57419" y="96980"/>
                      <a:pt x="41216" y="101159"/>
                    </a:cubicBezTo>
                    <a:cubicBezTo>
                      <a:pt x="19997" y="106689"/>
                      <a:pt x="0" y="111897"/>
                      <a:pt x="0" y="124500"/>
                    </a:cubicBezTo>
                    <a:cubicBezTo>
                      <a:pt x="0" y="137102"/>
                      <a:pt x="19997" y="142310"/>
                      <a:pt x="41216" y="147840"/>
                    </a:cubicBezTo>
                    <a:cubicBezTo>
                      <a:pt x="57419" y="152084"/>
                      <a:pt x="77609" y="157292"/>
                      <a:pt x="77609" y="164944"/>
                    </a:cubicBezTo>
                    <a:cubicBezTo>
                      <a:pt x="77609" y="172531"/>
                      <a:pt x="57419" y="177803"/>
                      <a:pt x="41216" y="182047"/>
                    </a:cubicBezTo>
                    <a:cubicBezTo>
                      <a:pt x="19997" y="187577"/>
                      <a:pt x="0" y="192785"/>
                      <a:pt x="0" y="205388"/>
                    </a:cubicBezTo>
                    <a:cubicBezTo>
                      <a:pt x="0" y="207124"/>
                      <a:pt x="1415" y="208603"/>
                      <a:pt x="3215" y="208603"/>
                    </a:cubicBezTo>
                    <a:cubicBezTo>
                      <a:pt x="5015" y="208603"/>
                      <a:pt x="6430" y="207124"/>
                      <a:pt x="6430" y="205388"/>
                    </a:cubicBezTo>
                    <a:cubicBezTo>
                      <a:pt x="6430" y="197736"/>
                      <a:pt x="26620" y="192464"/>
                      <a:pt x="42823" y="188284"/>
                    </a:cubicBezTo>
                    <a:cubicBezTo>
                      <a:pt x="63977" y="182754"/>
                      <a:pt x="84039" y="177546"/>
                      <a:pt x="84039" y="164944"/>
                    </a:cubicBezTo>
                    <a:cubicBezTo>
                      <a:pt x="84039" y="152341"/>
                      <a:pt x="63977" y="147133"/>
                      <a:pt x="42823" y="141603"/>
                    </a:cubicBezTo>
                    <a:cubicBezTo>
                      <a:pt x="26620" y="137359"/>
                      <a:pt x="6430" y="132151"/>
                      <a:pt x="6430" y="124500"/>
                    </a:cubicBezTo>
                    <a:cubicBezTo>
                      <a:pt x="6430" y="116912"/>
                      <a:pt x="26620" y="111640"/>
                      <a:pt x="42823" y="107396"/>
                    </a:cubicBezTo>
                    <a:cubicBezTo>
                      <a:pt x="63977" y="101866"/>
                      <a:pt x="84039" y="96658"/>
                      <a:pt x="84039" y="84056"/>
                    </a:cubicBezTo>
                    <a:cubicBezTo>
                      <a:pt x="84039" y="71517"/>
                      <a:pt x="63977" y="66309"/>
                      <a:pt x="42823" y="60779"/>
                    </a:cubicBezTo>
                    <a:cubicBezTo>
                      <a:pt x="26620" y="56536"/>
                      <a:pt x="6430" y="51263"/>
                      <a:pt x="6430" y="43676"/>
                    </a:cubicBezTo>
                    <a:cubicBezTo>
                      <a:pt x="6430" y="36024"/>
                      <a:pt x="26620" y="30752"/>
                      <a:pt x="42823" y="26572"/>
                    </a:cubicBezTo>
                    <a:cubicBezTo>
                      <a:pt x="63977" y="21043"/>
                      <a:pt x="84039" y="15835"/>
                      <a:pt x="84039" y="3232"/>
                    </a:cubicBezTo>
                    <a:cubicBezTo>
                      <a:pt x="84039" y="1078"/>
                      <a:pt x="82431" y="1"/>
                      <a:pt x="80824" y="1"/>
                    </a:cubicBezTo>
                    <a:close/>
                  </a:path>
                </a:pathLst>
              </a:custGeom>
              <a:solidFill>
                <a:srgbClr val="ECB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4"/>
              <p:cNvSpPr/>
              <p:nvPr/>
            </p:nvSpPr>
            <p:spPr>
              <a:xfrm>
                <a:off x="2747450" y="237700"/>
                <a:ext cx="2100975" cy="5215075"/>
              </a:xfrm>
              <a:custGeom>
                <a:avLst/>
                <a:gdLst/>
                <a:ahLst/>
                <a:cxnLst/>
                <a:rect l="l" t="t" r="r" b="b"/>
                <a:pathLst>
                  <a:path w="84039" h="208603" extrusionOk="0">
                    <a:moveTo>
                      <a:pt x="3215" y="1"/>
                    </a:moveTo>
                    <a:cubicBezTo>
                      <a:pt x="1607" y="1"/>
                      <a:pt x="0" y="1078"/>
                      <a:pt x="0" y="3232"/>
                    </a:cubicBezTo>
                    <a:cubicBezTo>
                      <a:pt x="0" y="15835"/>
                      <a:pt x="19997" y="21043"/>
                      <a:pt x="41216" y="26572"/>
                    </a:cubicBezTo>
                    <a:cubicBezTo>
                      <a:pt x="57419" y="30752"/>
                      <a:pt x="77609" y="36024"/>
                      <a:pt x="77609" y="43676"/>
                    </a:cubicBezTo>
                    <a:cubicBezTo>
                      <a:pt x="77609" y="51263"/>
                      <a:pt x="57419" y="56536"/>
                      <a:pt x="41216" y="60779"/>
                    </a:cubicBezTo>
                    <a:cubicBezTo>
                      <a:pt x="19997" y="66309"/>
                      <a:pt x="0" y="71517"/>
                      <a:pt x="0" y="84120"/>
                    </a:cubicBezTo>
                    <a:cubicBezTo>
                      <a:pt x="0" y="96658"/>
                      <a:pt x="19997" y="101866"/>
                      <a:pt x="41216" y="107396"/>
                    </a:cubicBezTo>
                    <a:cubicBezTo>
                      <a:pt x="57419" y="111640"/>
                      <a:pt x="77609" y="116912"/>
                      <a:pt x="77609" y="124500"/>
                    </a:cubicBezTo>
                    <a:cubicBezTo>
                      <a:pt x="77609" y="132151"/>
                      <a:pt x="57419" y="137424"/>
                      <a:pt x="41216" y="141603"/>
                    </a:cubicBezTo>
                    <a:cubicBezTo>
                      <a:pt x="19997" y="147133"/>
                      <a:pt x="0" y="152341"/>
                      <a:pt x="0" y="164944"/>
                    </a:cubicBezTo>
                    <a:cubicBezTo>
                      <a:pt x="0" y="177546"/>
                      <a:pt x="19997" y="182754"/>
                      <a:pt x="41216" y="188284"/>
                    </a:cubicBezTo>
                    <a:cubicBezTo>
                      <a:pt x="57419" y="192464"/>
                      <a:pt x="77609" y="197736"/>
                      <a:pt x="77609" y="205388"/>
                    </a:cubicBezTo>
                    <a:cubicBezTo>
                      <a:pt x="77609" y="207124"/>
                      <a:pt x="79023" y="208603"/>
                      <a:pt x="80824" y="208603"/>
                    </a:cubicBezTo>
                    <a:cubicBezTo>
                      <a:pt x="82560" y="208603"/>
                      <a:pt x="83974" y="207124"/>
                      <a:pt x="84039" y="205388"/>
                    </a:cubicBezTo>
                    <a:cubicBezTo>
                      <a:pt x="84039" y="192785"/>
                      <a:pt x="63977" y="187577"/>
                      <a:pt x="42823" y="182047"/>
                    </a:cubicBezTo>
                    <a:cubicBezTo>
                      <a:pt x="26620" y="177803"/>
                      <a:pt x="6430" y="172595"/>
                      <a:pt x="6430" y="164944"/>
                    </a:cubicBezTo>
                    <a:cubicBezTo>
                      <a:pt x="6430" y="157292"/>
                      <a:pt x="26620" y="152084"/>
                      <a:pt x="42823" y="147840"/>
                    </a:cubicBezTo>
                    <a:cubicBezTo>
                      <a:pt x="63977" y="142310"/>
                      <a:pt x="84039" y="137102"/>
                      <a:pt x="84039" y="124500"/>
                    </a:cubicBezTo>
                    <a:cubicBezTo>
                      <a:pt x="84039" y="111897"/>
                      <a:pt x="63977" y="106689"/>
                      <a:pt x="42823" y="101159"/>
                    </a:cubicBezTo>
                    <a:cubicBezTo>
                      <a:pt x="26620" y="96980"/>
                      <a:pt x="6430" y="91707"/>
                      <a:pt x="6430" y="84120"/>
                    </a:cubicBezTo>
                    <a:cubicBezTo>
                      <a:pt x="6430" y="76468"/>
                      <a:pt x="26620" y="71196"/>
                      <a:pt x="42823" y="66952"/>
                    </a:cubicBezTo>
                    <a:cubicBezTo>
                      <a:pt x="63977" y="61487"/>
                      <a:pt x="84039" y="56279"/>
                      <a:pt x="84039" y="43676"/>
                    </a:cubicBezTo>
                    <a:cubicBezTo>
                      <a:pt x="84039" y="31073"/>
                      <a:pt x="63977" y="25865"/>
                      <a:pt x="42823" y="20335"/>
                    </a:cubicBezTo>
                    <a:cubicBezTo>
                      <a:pt x="26620" y="16092"/>
                      <a:pt x="6430" y="10884"/>
                      <a:pt x="6430" y="3232"/>
                    </a:cubicBezTo>
                    <a:cubicBezTo>
                      <a:pt x="6430" y="1078"/>
                      <a:pt x="4822" y="1"/>
                      <a:pt x="3215" y="1"/>
                    </a:cubicBezTo>
                    <a:close/>
                  </a:path>
                </a:pathLst>
              </a:custGeom>
              <a:solidFill>
                <a:srgbClr val="FE77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0" name="Google Shape;420;p24"/>
          <p:cNvGrpSpPr/>
          <p:nvPr/>
        </p:nvGrpSpPr>
        <p:grpSpPr>
          <a:xfrm>
            <a:off x="1934303" y="1514721"/>
            <a:ext cx="461197" cy="441037"/>
            <a:chOff x="5045500" y="842250"/>
            <a:chExt cx="503875" cy="481850"/>
          </a:xfrm>
        </p:grpSpPr>
        <p:sp>
          <p:nvSpPr>
            <p:cNvPr id="421" name="Google Shape;421;p24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3" name="Google Shape;423;p24"/>
          <p:cNvGrpSpPr/>
          <p:nvPr/>
        </p:nvGrpSpPr>
        <p:grpSpPr>
          <a:xfrm>
            <a:off x="6688614" y="1467644"/>
            <a:ext cx="635670" cy="512695"/>
            <a:chOff x="5646838" y="1582123"/>
            <a:chExt cx="702630" cy="566700"/>
          </a:xfrm>
        </p:grpSpPr>
        <p:sp>
          <p:nvSpPr>
            <p:cNvPr id="424" name="Google Shape;424;p24"/>
            <p:cNvSpPr/>
            <p:nvPr/>
          </p:nvSpPr>
          <p:spPr>
            <a:xfrm>
              <a:off x="5678952" y="1872100"/>
              <a:ext cx="128457" cy="223015"/>
            </a:xfrm>
            <a:custGeom>
              <a:avLst/>
              <a:gdLst/>
              <a:ahLst/>
              <a:cxnLst/>
              <a:rect l="l" t="t" r="r" b="b"/>
              <a:pathLst>
                <a:path w="1648" h="2861" fill="none" extrusionOk="0">
                  <a:moveTo>
                    <a:pt x="0" y="1"/>
                  </a:moveTo>
                  <a:lnTo>
                    <a:pt x="404" y="2045"/>
                  </a:lnTo>
                  <a:lnTo>
                    <a:pt x="1647" y="286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4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989345" y="1608938"/>
              <a:ext cx="80598" cy="316945"/>
            </a:xfrm>
            <a:custGeom>
              <a:avLst/>
              <a:gdLst/>
              <a:ahLst/>
              <a:cxnLst/>
              <a:rect l="l" t="t" r="r" b="b"/>
              <a:pathLst>
                <a:path w="1034" h="4066" fill="none" extrusionOk="0">
                  <a:moveTo>
                    <a:pt x="599" y="4066"/>
                  </a:moveTo>
                  <a:cubicBezTo>
                    <a:pt x="599" y="3998"/>
                    <a:pt x="1034" y="2022"/>
                    <a:pt x="1034" y="2022"/>
                  </a:cubicBez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4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6117103" y="1894315"/>
              <a:ext cx="205470" cy="227614"/>
            </a:xfrm>
            <a:custGeom>
              <a:avLst/>
              <a:gdLst/>
              <a:ahLst/>
              <a:cxnLst/>
              <a:rect l="l" t="t" r="r" b="b"/>
              <a:pathLst>
                <a:path w="2636" h="2920" fill="none" extrusionOk="0">
                  <a:moveTo>
                    <a:pt x="1" y="2920"/>
                  </a:moveTo>
                  <a:lnTo>
                    <a:pt x="1618" y="2059"/>
                  </a:lnTo>
                  <a:lnTo>
                    <a:pt x="263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4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5710444" y="1766554"/>
              <a:ext cx="359494" cy="264952"/>
            </a:xfrm>
            <a:custGeom>
              <a:avLst/>
              <a:gdLst/>
              <a:ahLst/>
              <a:cxnLst/>
              <a:rect l="l" t="t" r="r" b="b"/>
              <a:pathLst>
                <a:path w="4612" h="3399" fill="none" extrusionOk="0">
                  <a:moveTo>
                    <a:pt x="0" y="3399"/>
                  </a:moveTo>
                  <a:lnTo>
                    <a:pt x="46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4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069866" y="1766554"/>
              <a:ext cx="173355" cy="288259"/>
            </a:xfrm>
            <a:custGeom>
              <a:avLst/>
              <a:gdLst/>
              <a:ahLst/>
              <a:cxnLst/>
              <a:rect l="l" t="t" r="r" b="b"/>
              <a:pathLst>
                <a:path w="2224" h="3698" fill="none" extrusionOk="0">
                  <a:moveTo>
                    <a:pt x="1" y="0"/>
                  </a:moveTo>
                  <a:lnTo>
                    <a:pt x="2224" y="3698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4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5646838" y="1983569"/>
              <a:ext cx="110919" cy="95177"/>
            </a:xfrm>
            <a:custGeom>
              <a:avLst/>
              <a:gdLst/>
              <a:ahLst/>
              <a:cxnLst/>
              <a:rect l="l" t="t" r="r" b="b"/>
              <a:pathLst>
                <a:path w="1423" h="1221" extrusionOk="0">
                  <a:moveTo>
                    <a:pt x="816" y="1"/>
                  </a:moveTo>
                  <a:cubicBezTo>
                    <a:pt x="270" y="1"/>
                    <a:pt x="1" y="659"/>
                    <a:pt x="382" y="1041"/>
                  </a:cubicBezTo>
                  <a:cubicBezTo>
                    <a:pt x="508" y="1165"/>
                    <a:pt x="662" y="1220"/>
                    <a:pt x="812" y="1220"/>
                  </a:cubicBezTo>
                  <a:cubicBezTo>
                    <a:pt x="1125" y="1220"/>
                    <a:pt x="1423" y="979"/>
                    <a:pt x="1423" y="615"/>
                  </a:cubicBezTo>
                  <a:cubicBezTo>
                    <a:pt x="1423" y="278"/>
                    <a:pt x="1153" y="1"/>
                    <a:pt x="816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6195910" y="2007500"/>
              <a:ext cx="95174" cy="95177"/>
            </a:xfrm>
            <a:custGeom>
              <a:avLst/>
              <a:gdLst/>
              <a:ahLst/>
              <a:cxnLst/>
              <a:rect l="l" t="t" r="r" b="b"/>
              <a:pathLst>
                <a:path w="1221" h="1221" extrusionOk="0">
                  <a:moveTo>
                    <a:pt x="607" y="1"/>
                  </a:moveTo>
                  <a:cubicBezTo>
                    <a:pt x="278" y="1"/>
                    <a:pt x="1" y="270"/>
                    <a:pt x="1" y="607"/>
                  </a:cubicBezTo>
                  <a:cubicBezTo>
                    <a:pt x="1" y="944"/>
                    <a:pt x="278" y="1221"/>
                    <a:pt x="607" y="1221"/>
                  </a:cubicBezTo>
                  <a:cubicBezTo>
                    <a:pt x="944" y="1221"/>
                    <a:pt x="1221" y="944"/>
                    <a:pt x="1221" y="607"/>
                  </a:cubicBezTo>
                  <a:cubicBezTo>
                    <a:pt x="1221" y="270"/>
                    <a:pt x="944" y="1"/>
                    <a:pt x="607" y="1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6006260" y="1718693"/>
              <a:ext cx="110919" cy="95099"/>
            </a:xfrm>
            <a:custGeom>
              <a:avLst/>
              <a:gdLst/>
              <a:ahLst/>
              <a:cxnLst/>
              <a:rect l="l" t="t" r="r" b="b"/>
              <a:pathLst>
                <a:path w="1423" h="1220" extrusionOk="0">
                  <a:moveTo>
                    <a:pt x="817" y="0"/>
                  </a:moveTo>
                  <a:cubicBezTo>
                    <a:pt x="270" y="0"/>
                    <a:pt x="1" y="659"/>
                    <a:pt x="382" y="1041"/>
                  </a:cubicBezTo>
                  <a:cubicBezTo>
                    <a:pt x="506" y="1164"/>
                    <a:pt x="659" y="1220"/>
                    <a:pt x="809" y="1220"/>
                  </a:cubicBezTo>
                  <a:cubicBezTo>
                    <a:pt x="1122" y="1220"/>
                    <a:pt x="1423" y="978"/>
                    <a:pt x="1423" y="614"/>
                  </a:cubicBezTo>
                  <a:cubicBezTo>
                    <a:pt x="1423" y="277"/>
                    <a:pt x="1154" y="0"/>
                    <a:pt x="817" y="0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6090289" y="2095038"/>
              <a:ext cx="53784" cy="53785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0"/>
                  </a:moveTo>
                  <a:cubicBezTo>
                    <a:pt x="150" y="0"/>
                    <a:pt x="1" y="158"/>
                    <a:pt x="1" y="345"/>
                  </a:cubicBezTo>
                  <a:cubicBezTo>
                    <a:pt x="1" y="539"/>
                    <a:pt x="150" y="689"/>
                    <a:pt x="345" y="689"/>
                  </a:cubicBezTo>
                  <a:cubicBezTo>
                    <a:pt x="532" y="689"/>
                    <a:pt x="689" y="539"/>
                    <a:pt x="689" y="345"/>
                  </a:cubicBezTo>
                  <a:cubicBezTo>
                    <a:pt x="689" y="158"/>
                    <a:pt x="532" y="0"/>
                    <a:pt x="345" y="0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295684" y="1872100"/>
              <a:ext cx="53784" cy="53785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0" y="1"/>
                    <a:pt x="1" y="151"/>
                    <a:pt x="1" y="345"/>
                  </a:cubicBezTo>
                  <a:cubicBezTo>
                    <a:pt x="1" y="532"/>
                    <a:pt x="150" y="690"/>
                    <a:pt x="345" y="690"/>
                  </a:cubicBezTo>
                  <a:cubicBezTo>
                    <a:pt x="532" y="690"/>
                    <a:pt x="689" y="532"/>
                    <a:pt x="689" y="345"/>
                  </a:cubicBezTo>
                  <a:cubicBezTo>
                    <a:pt x="689" y="151"/>
                    <a:pt x="532" y="1"/>
                    <a:pt x="345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5652060" y="1837100"/>
              <a:ext cx="53784" cy="53785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1" y="1"/>
                    <a:pt x="1" y="158"/>
                    <a:pt x="1" y="345"/>
                  </a:cubicBezTo>
                  <a:cubicBezTo>
                    <a:pt x="1" y="540"/>
                    <a:pt x="151" y="689"/>
                    <a:pt x="345" y="689"/>
                  </a:cubicBezTo>
                  <a:cubicBezTo>
                    <a:pt x="532" y="689"/>
                    <a:pt x="690" y="540"/>
                    <a:pt x="690" y="345"/>
                  </a:cubicBezTo>
                  <a:cubicBezTo>
                    <a:pt x="690" y="158"/>
                    <a:pt x="532" y="1"/>
                    <a:pt x="345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953177" y="1582123"/>
              <a:ext cx="63060" cy="53630"/>
            </a:xfrm>
            <a:custGeom>
              <a:avLst/>
              <a:gdLst/>
              <a:ahLst/>
              <a:cxnLst/>
              <a:rect l="l" t="t" r="r" b="b"/>
              <a:pathLst>
                <a:path w="809" h="688" extrusionOk="0">
                  <a:moveTo>
                    <a:pt x="465" y="1"/>
                  </a:moveTo>
                  <a:cubicBezTo>
                    <a:pt x="158" y="1"/>
                    <a:pt x="1" y="367"/>
                    <a:pt x="218" y="584"/>
                  </a:cubicBezTo>
                  <a:cubicBezTo>
                    <a:pt x="288" y="655"/>
                    <a:pt x="376" y="687"/>
                    <a:pt x="462" y="687"/>
                  </a:cubicBezTo>
                  <a:cubicBezTo>
                    <a:pt x="639" y="687"/>
                    <a:pt x="809" y="552"/>
                    <a:pt x="809" y="345"/>
                  </a:cubicBezTo>
                  <a:cubicBezTo>
                    <a:pt x="809" y="150"/>
                    <a:pt x="652" y="1"/>
                    <a:pt x="465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002752" y="1890808"/>
              <a:ext cx="53784" cy="53785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0"/>
                  </a:moveTo>
                  <a:cubicBezTo>
                    <a:pt x="151" y="0"/>
                    <a:pt x="1" y="158"/>
                    <a:pt x="1" y="345"/>
                  </a:cubicBezTo>
                  <a:cubicBezTo>
                    <a:pt x="1" y="539"/>
                    <a:pt x="151" y="689"/>
                    <a:pt x="345" y="689"/>
                  </a:cubicBezTo>
                  <a:cubicBezTo>
                    <a:pt x="532" y="689"/>
                    <a:pt x="689" y="539"/>
                    <a:pt x="689" y="345"/>
                  </a:cubicBezTo>
                  <a:cubicBezTo>
                    <a:pt x="689" y="158"/>
                    <a:pt x="532" y="0"/>
                    <a:pt x="345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5790965" y="2068223"/>
              <a:ext cx="53784" cy="53708"/>
            </a:xfrm>
            <a:custGeom>
              <a:avLst/>
              <a:gdLst/>
              <a:ahLst/>
              <a:cxnLst/>
              <a:rect l="l" t="t" r="r" b="b"/>
              <a:pathLst>
                <a:path w="690" h="689" extrusionOk="0">
                  <a:moveTo>
                    <a:pt x="345" y="0"/>
                  </a:moveTo>
                  <a:cubicBezTo>
                    <a:pt x="158" y="0"/>
                    <a:pt x="1" y="157"/>
                    <a:pt x="1" y="344"/>
                  </a:cubicBezTo>
                  <a:cubicBezTo>
                    <a:pt x="1" y="539"/>
                    <a:pt x="158" y="689"/>
                    <a:pt x="345" y="689"/>
                  </a:cubicBezTo>
                  <a:cubicBezTo>
                    <a:pt x="532" y="689"/>
                    <a:pt x="689" y="539"/>
                    <a:pt x="689" y="344"/>
                  </a:cubicBezTo>
                  <a:cubicBezTo>
                    <a:pt x="689" y="157"/>
                    <a:pt x="532" y="0"/>
                    <a:pt x="345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" name="Google Shape;438;p24"/>
          <p:cNvGrpSpPr/>
          <p:nvPr/>
        </p:nvGrpSpPr>
        <p:grpSpPr>
          <a:xfrm>
            <a:off x="4416014" y="1512863"/>
            <a:ext cx="311973" cy="480319"/>
            <a:chOff x="-28032075" y="3916450"/>
            <a:chExt cx="191425" cy="295375"/>
          </a:xfrm>
        </p:grpSpPr>
        <p:sp>
          <p:nvSpPr>
            <p:cNvPr id="439" name="Google Shape;439;p24"/>
            <p:cNvSpPr/>
            <p:nvPr/>
          </p:nvSpPr>
          <p:spPr>
            <a:xfrm>
              <a:off x="-27996625" y="3916450"/>
              <a:ext cx="120525" cy="51225"/>
            </a:xfrm>
            <a:custGeom>
              <a:avLst/>
              <a:gdLst/>
              <a:ahLst/>
              <a:cxnLst/>
              <a:rect l="l" t="t" r="r" b="b"/>
              <a:pathLst>
                <a:path w="4821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40" y="2048"/>
                  </a:cubicBezTo>
                  <a:lnTo>
                    <a:pt x="3781" y="2048"/>
                  </a:lnTo>
                  <a:cubicBezTo>
                    <a:pt x="4379" y="2048"/>
                    <a:pt x="4820" y="1575"/>
                    <a:pt x="4820" y="1040"/>
                  </a:cubicBezTo>
                  <a:cubicBezTo>
                    <a:pt x="4820" y="441"/>
                    <a:pt x="4348" y="0"/>
                    <a:pt x="3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-28032075" y="4089975"/>
              <a:ext cx="191425" cy="121850"/>
            </a:xfrm>
            <a:custGeom>
              <a:avLst/>
              <a:gdLst/>
              <a:ahLst/>
              <a:cxnLst/>
              <a:rect l="l" t="t" r="r" b="b"/>
              <a:pathLst>
                <a:path w="7657" h="4874" extrusionOk="0">
                  <a:moveTo>
                    <a:pt x="1733" y="715"/>
                  </a:moveTo>
                  <a:cubicBezTo>
                    <a:pt x="1954" y="715"/>
                    <a:pt x="2111" y="872"/>
                    <a:pt x="2111" y="1061"/>
                  </a:cubicBezTo>
                  <a:cubicBezTo>
                    <a:pt x="2111" y="1250"/>
                    <a:pt x="1954" y="1408"/>
                    <a:pt x="1733" y="1408"/>
                  </a:cubicBezTo>
                  <a:cubicBezTo>
                    <a:pt x="1544" y="1408"/>
                    <a:pt x="1387" y="1250"/>
                    <a:pt x="1387" y="1061"/>
                  </a:cubicBezTo>
                  <a:cubicBezTo>
                    <a:pt x="1418" y="872"/>
                    <a:pt x="1576" y="715"/>
                    <a:pt x="1733" y="715"/>
                  </a:cubicBezTo>
                  <a:close/>
                  <a:moveTo>
                    <a:pt x="3151" y="1376"/>
                  </a:moveTo>
                  <a:cubicBezTo>
                    <a:pt x="3372" y="1376"/>
                    <a:pt x="3529" y="1534"/>
                    <a:pt x="3529" y="1723"/>
                  </a:cubicBezTo>
                  <a:cubicBezTo>
                    <a:pt x="3529" y="1912"/>
                    <a:pt x="3372" y="2070"/>
                    <a:pt x="3151" y="2070"/>
                  </a:cubicBezTo>
                  <a:cubicBezTo>
                    <a:pt x="2962" y="2070"/>
                    <a:pt x="2804" y="1912"/>
                    <a:pt x="2804" y="1723"/>
                  </a:cubicBezTo>
                  <a:cubicBezTo>
                    <a:pt x="2804" y="1534"/>
                    <a:pt x="2962" y="1376"/>
                    <a:pt x="3151" y="1376"/>
                  </a:cubicBezTo>
                  <a:close/>
                  <a:moveTo>
                    <a:pt x="5199" y="2070"/>
                  </a:moveTo>
                  <a:cubicBezTo>
                    <a:pt x="5419" y="2070"/>
                    <a:pt x="5577" y="2227"/>
                    <a:pt x="5577" y="2448"/>
                  </a:cubicBezTo>
                  <a:cubicBezTo>
                    <a:pt x="5577" y="2637"/>
                    <a:pt x="5419" y="2794"/>
                    <a:pt x="5199" y="2794"/>
                  </a:cubicBezTo>
                  <a:cubicBezTo>
                    <a:pt x="5010" y="2794"/>
                    <a:pt x="4852" y="2637"/>
                    <a:pt x="4852" y="2448"/>
                  </a:cubicBezTo>
                  <a:cubicBezTo>
                    <a:pt x="4884" y="2227"/>
                    <a:pt x="5041" y="2070"/>
                    <a:pt x="5199" y="2070"/>
                  </a:cubicBezTo>
                  <a:close/>
                  <a:moveTo>
                    <a:pt x="3151" y="2794"/>
                  </a:moveTo>
                  <a:cubicBezTo>
                    <a:pt x="3372" y="2794"/>
                    <a:pt x="3529" y="2952"/>
                    <a:pt x="3529" y="3141"/>
                  </a:cubicBezTo>
                  <a:cubicBezTo>
                    <a:pt x="3529" y="3330"/>
                    <a:pt x="3372" y="3487"/>
                    <a:pt x="3151" y="3487"/>
                  </a:cubicBezTo>
                  <a:cubicBezTo>
                    <a:pt x="2962" y="3487"/>
                    <a:pt x="2804" y="3330"/>
                    <a:pt x="2804" y="3141"/>
                  </a:cubicBezTo>
                  <a:cubicBezTo>
                    <a:pt x="2804" y="2952"/>
                    <a:pt x="2962" y="2794"/>
                    <a:pt x="3151" y="2794"/>
                  </a:cubicBezTo>
                  <a:close/>
                  <a:moveTo>
                    <a:pt x="1748" y="1"/>
                  </a:moveTo>
                  <a:cubicBezTo>
                    <a:pt x="1181" y="1"/>
                    <a:pt x="615" y="166"/>
                    <a:pt x="63" y="494"/>
                  </a:cubicBezTo>
                  <a:cubicBezTo>
                    <a:pt x="63" y="715"/>
                    <a:pt x="0" y="872"/>
                    <a:pt x="0" y="1061"/>
                  </a:cubicBezTo>
                  <a:cubicBezTo>
                    <a:pt x="0" y="2196"/>
                    <a:pt x="536" y="3298"/>
                    <a:pt x="1418" y="4023"/>
                  </a:cubicBezTo>
                  <a:cubicBezTo>
                    <a:pt x="2111" y="4558"/>
                    <a:pt x="2962" y="4874"/>
                    <a:pt x="3844" y="4874"/>
                  </a:cubicBezTo>
                  <a:cubicBezTo>
                    <a:pt x="4096" y="4874"/>
                    <a:pt x="4380" y="4842"/>
                    <a:pt x="4663" y="4811"/>
                  </a:cubicBezTo>
                  <a:cubicBezTo>
                    <a:pt x="6144" y="4495"/>
                    <a:pt x="7341" y="3267"/>
                    <a:pt x="7625" y="1723"/>
                  </a:cubicBezTo>
                  <a:cubicBezTo>
                    <a:pt x="7656" y="1439"/>
                    <a:pt x="7656" y="1219"/>
                    <a:pt x="7656" y="935"/>
                  </a:cubicBezTo>
                  <a:lnTo>
                    <a:pt x="7656" y="935"/>
                  </a:lnTo>
                  <a:cubicBezTo>
                    <a:pt x="7033" y="1235"/>
                    <a:pt x="6444" y="1354"/>
                    <a:pt x="5904" y="1354"/>
                  </a:cubicBezTo>
                  <a:cubicBezTo>
                    <a:pt x="4969" y="1354"/>
                    <a:pt x="4183" y="1000"/>
                    <a:pt x="3624" y="620"/>
                  </a:cubicBezTo>
                  <a:cubicBezTo>
                    <a:pt x="3010" y="206"/>
                    <a:pt x="2378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-28024975" y="3985750"/>
              <a:ext cx="181950" cy="121975"/>
            </a:xfrm>
            <a:custGeom>
              <a:avLst/>
              <a:gdLst/>
              <a:ahLst/>
              <a:cxnLst/>
              <a:rect l="l" t="t" r="r" b="b"/>
              <a:pathLst>
                <a:path w="7278" h="4879" extrusionOk="0">
                  <a:moveTo>
                    <a:pt x="1827" y="1"/>
                  </a:moveTo>
                  <a:lnTo>
                    <a:pt x="1827" y="1639"/>
                  </a:lnTo>
                  <a:cubicBezTo>
                    <a:pt x="1827" y="1765"/>
                    <a:pt x="1733" y="1891"/>
                    <a:pt x="1607" y="1922"/>
                  </a:cubicBezTo>
                  <a:cubicBezTo>
                    <a:pt x="914" y="2363"/>
                    <a:pt x="315" y="3025"/>
                    <a:pt x="0" y="3813"/>
                  </a:cubicBezTo>
                  <a:cubicBezTo>
                    <a:pt x="492" y="3611"/>
                    <a:pt x="988" y="3505"/>
                    <a:pt x="1488" y="3505"/>
                  </a:cubicBezTo>
                  <a:cubicBezTo>
                    <a:pt x="2237" y="3505"/>
                    <a:pt x="2993" y="3743"/>
                    <a:pt x="3749" y="4254"/>
                  </a:cubicBezTo>
                  <a:cubicBezTo>
                    <a:pt x="4370" y="4673"/>
                    <a:pt x="5000" y="4878"/>
                    <a:pt x="5629" y="4878"/>
                  </a:cubicBezTo>
                  <a:cubicBezTo>
                    <a:pt x="6181" y="4878"/>
                    <a:pt x="6733" y="4721"/>
                    <a:pt x="7278" y="4411"/>
                  </a:cubicBezTo>
                  <a:cubicBezTo>
                    <a:pt x="7057" y="3372"/>
                    <a:pt x="6427" y="2427"/>
                    <a:pt x="5450" y="1922"/>
                  </a:cubicBezTo>
                  <a:cubicBezTo>
                    <a:pt x="5356" y="1859"/>
                    <a:pt x="5293" y="1765"/>
                    <a:pt x="5293" y="1639"/>
                  </a:cubicBez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5"/>
          <p:cNvGrpSpPr/>
          <p:nvPr/>
        </p:nvGrpSpPr>
        <p:grpSpPr>
          <a:xfrm>
            <a:off x="3839269" y="895200"/>
            <a:ext cx="1478106" cy="3841398"/>
            <a:chOff x="3839269" y="895200"/>
            <a:chExt cx="1478105" cy="3841397"/>
          </a:xfrm>
        </p:grpSpPr>
        <p:sp>
          <p:nvSpPr>
            <p:cNvPr id="447" name="Google Shape;447;p25"/>
            <p:cNvSpPr/>
            <p:nvPr/>
          </p:nvSpPr>
          <p:spPr>
            <a:xfrm>
              <a:off x="4115176" y="1118529"/>
              <a:ext cx="928998" cy="63398"/>
            </a:xfrm>
            <a:custGeom>
              <a:avLst/>
              <a:gdLst/>
              <a:ahLst/>
              <a:cxnLst/>
              <a:rect l="l" t="t" r="r" b="b"/>
              <a:pathLst>
                <a:path w="5495" h="375" extrusionOk="0">
                  <a:moveTo>
                    <a:pt x="187" y="0"/>
                  </a:moveTo>
                  <a:cubicBezTo>
                    <a:pt x="82" y="0"/>
                    <a:pt x="0" y="83"/>
                    <a:pt x="0" y="188"/>
                  </a:cubicBezTo>
                  <a:cubicBezTo>
                    <a:pt x="0" y="292"/>
                    <a:pt x="82" y="375"/>
                    <a:pt x="187" y="375"/>
                  </a:cubicBezTo>
                  <a:lnTo>
                    <a:pt x="5307" y="375"/>
                  </a:lnTo>
                  <a:cubicBezTo>
                    <a:pt x="5412" y="375"/>
                    <a:pt x="5495" y="292"/>
                    <a:pt x="5495" y="188"/>
                  </a:cubicBezTo>
                  <a:cubicBezTo>
                    <a:pt x="5495" y="83"/>
                    <a:pt x="5412" y="0"/>
                    <a:pt x="5307" y="0"/>
                  </a:cubicBezTo>
                  <a:close/>
                </a:path>
              </a:pathLst>
            </a:custGeom>
            <a:solidFill>
              <a:srgbClr val="F299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4115176" y="1118529"/>
              <a:ext cx="464584" cy="63398"/>
            </a:xfrm>
            <a:custGeom>
              <a:avLst/>
              <a:gdLst/>
              <a:ahLst/>
              <a:cxnLst/>
              <a:rect l="l" t="t" r="r" b="b"/>
              <a:pathLst>
                <a:path w="2748" h="375" extrusionOk="0">
                  <a:moveTo>
                    <a:pt x="187" y="0"/>
                  </a:moveTo>
                  <a:cubicBezTo>
                    <a:pt x="82" y="0"/>
                    <a:pt x="0" y="83"/>
                    <a:pt x="0" y="188"/>
                  </a:cubicBezTo>
                  <a:cubicBezTo>
                    <a:pt x="0" y="292"/>
                    <a:pt x="82" y="375"/>
                    <a:pt x="187" y="375"/>
                  </a:cubicBezTo>
                  <a:lnTo>
                    <a:pt x="2747" y="375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rgbClr val="7E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4115176" y="4450719"/>
              <a:ext cx="928998" cy="62045"/>
            </a:xfrm>
            <a:custGeom>
              <a:avLst/>
              <a:gdLst/>
              <a:ahLst/>
              <a:cxnLst/>
              <a:rect l="l" t="t" r="r" b="b"/>
              <a:pathLst>
                <a:path w="5495" h="367" extrusionOk="0">
                  <a:moveTo>
                    <a:pt x="187" y="0"/>
                  </a:moveTo>
                  <a:cubicBezTo>
                    <a:pt x="82" y="0"/>
                    <a:pt x="0" y="82"/>
                    <a:pt x="0" y="180"/>
                  </a:cubicBezTo>
                  <a:cubicBezTo>
                    <a:pt x="0" y="285"/>
                    <a:pt x="82" y="367"/>
                    <a:pt x="187" y="367"/>
                  </a:cubicBezTo>
                  <a:lnTo>
                    <a:pt x="5307" y="367"/>
                  </a:lnTo>
                  <a:cubicBezTo>
                    <a:pt x="5412" y="367"/>
                    <a:pt x="5495" y="285"/>
                    <a:pt x="5495" y="180"/>
                  </a:cubicBezTo>
                  <a:cubicBezTo>
                    <a:pt x="5495" y="82"/>
                    <a:pt x="5412" y="0"/>
                    <a:pt x="5307" y="0"/>
                  </a:cubicBezTo>
                  <a:close/>
                </a:path>
              </a:pathLst>
            </a:custGeom>
            <a:solidFill>
              <a:srgbClr val="F299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4115176" y="4450719"/>
              <a:ext cx="464584" cy="62045"/>
            </a:xfrm>
            <a:custGeom>
              <a:avLst/>
              <a:gdLst/>
              <a:ahLst/>
              <a:cxnLst/>
              <a:rect l="l" t="t" r="r" b="b"/>
              <a:pathLst>
                <a:path w="2748" h="367" extrusionOk="0">
                  <a:moveTo>
                    <a:pt x="187" y="0"/>
                  </a:moveTo>
                  <a:cubicBezTo>
                    <a:pt x="82" y="0"/>
                    <a:pt x="0" y="82"/>
                    <a:pt x="0" y="180"/>
                  </a:cubicBezTo>
                  <a:cubicBezTo>
                    <a:pt x="0" y="285"/>
                    <a:pt x="82" y="367"/>
                    <a:pt x="187" y="367"/>
                  </a:cubicBezTo>
                  <a:lnTo>
                    <a:pt x="2747" y="367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rgbClr val="7E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4579585" y="4034322"/>
              <a:ext cx="737620" cy="700754"/>
            </a:xfrm>
            <a:custGeom>
              <a:avLst/>
              <a:gdLst/>
              <a:ahLst/>
              <a:cxnLst/>
              <a:rect l="l" t="t" r="r" b="b"/>
              <a:pathLst>
                <a:path w="4363" h="4145" extrusionOk="0">
                  <a:moveTo>
                    <a:pt x="756" y="0"/>
                  </a:moveTo>
                  <a:lnTo>
                    <a:pt x="375" y="382"/>
                  </a:lnTo>
                  <a:lnTo>
                    <a:pt x="0" y="756"/>
                  </a:lnTo>
                  <a:lnTo>
                    <a:pt x="3227" y="3983"/>
                  </a:lnTo>
                  <a:cubicBezTo>
                    <a:pt x="3342" y="4097"/>
                    <a:pt x="3471" y="4145"/>
                    <a:pt x="3595" y="4145"/>
                  </a:cubicBezTo>
                  <a:cubicBezTo>
                    <a:pt x="4007" y="4145"/>
                    <a:pt x="4363" y="3613"/>
                    <a:pt x="3983" y="3227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4070882" y="2161297"/>
              <a:ext cx="1017587" cy="63397"/>
            </a:xfrm>
            <a:custGeom>
              <a:avLst/>
              <a:gdLst/>
              <a:ahLst/>
              <a:cxnLst/>
              <a:rect l="l" t="t" r="r" b="b"/>
              <a:pathLst>
                <a:path w="6019" h="375" extrusionOk="0">
                  <a:moveTo>
                    <a:pt x="180" y="1"/>
                  </a:moveTo>
                  <a:cubicBezTo>
                    <a:pt x="82" y="1"/>
                    <a:pt x="0" y="83"/>
                    <a:pt x="0" y="188"/>
                  </a:cubicBezTo>
                  <a:cubicBezTo>
                    <a:pt x="0" y="285"/>
                    <a:pt x="82" y="375"/>
                    <a:pt x="180" y="375"/>
                  </a:cubicBezTo>
                  <a:lnTo>
                    <a:pt x="5839" y="375"/>
                  </a:lnTo>
                  <a:cubicBezTo>
                    <a:pt x="5936" y="375"/>
                    <a:pt x="6019" y="285"/>
                    <a:pt x="6019" y="188"/>
                  </a:cubicBezTo>
                  <a:cubicBezTo>
                    <a:pt x="6019" y="83"/>
                    <a:pt x="5936" y="1"/>
                    <a:pt x="5839" y="1"/>
                  </a:cubicBezTo>
                  <a:close/>
                </a:path>
              </a:pathLst>
            </a:custGeom>
            <a:solidFill>
              <a:srgbClr val="F299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4070882" y="2161297"/>
              <a:ext cx="508878" cy="63397"/>
            </a:xfrm>
            <a:custGeom>
              <a:avLst/>
              <a:gdLst/>
              <a:ahLst/>
              <a:cxnLst/>
              <a:rect l="l" t="t" r="r" b="b"/>
              <a:pathLst>
                <a:path w="3010" h="375" extrusionOk="0">
                  <a:moveTo>
                    <a:pt x="180" y="1"/>
                  </a:moveTo>
                  <a:cubicBezTo>
                    <a:pt x="82" y="1"/>
                    <a:pt x="0" y="83"/>
                    <a:pt x="0" y="188"/>
                  </a:cubicBezTo>
                  <a:cubicBezTo>
                    <a:pt x="0" y="285"/>
                    <a:pt x="82" y="375"/>
                    <a:pt x="180" y="375"/>
                  </a:cubicBezTo>
                  <a:lnTo>
                    <a:pt x="3009" y="375"/>
                  </a:lnTo>
                  <a:lnTo>
                    <a:pt x="3009" y="1"/>
                  </a:lnTo>
                  <a:close/>
                </a:path>
              </a:pathLst>
            </a:custGeom>
            <a:solidFill>
              <a:srgbClr val="7E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4191084" y="1913285"/>
              <a:ext cx="777180" cy="62214"/>
            </a:xfrm>
            <a:custGeom>
              <a:avLst/>
              <a:gdLst/>
              <a:ahLst/>
              <a:cxnLst/>
              <a:rect l="l" t="t" r="r" b="b"/>
              <a:pathLst>
                <a:path w="4597" h="368" extrusionOk="0">
                  <a:moveTo>
                    <a:pt x="180" y="0"/>
                  </a:moveTo>
                  <a:cubicBezTo>
                    <a:pt x="83" y="0"/>
                    <a:pt x="0" y="83"/>
                    <a:pt x="0" y="180"/>
                  </a:cubicBezTo>
                  <a:cubicBezTo>
                    <a:pt x="0" y="285"/>
                    <a:pt x="83" y="367"/>
                    <a:pt x="180" y="367"/>
                  </a:cubicBezTo>
                  <a:lnTo>
                    <a:pt x="4409" y="367"/>
                  </a:lnTo>
                  <a:cubicBezTo>
                    <a:pt x="4514" y="367"/>
                    <a:pt x="4596" y="285"/>
                    <a:pt x="4596" y="180"/>
                  </a:cubicBezTo>
                  <a:cubicBezTo>
                    <a:pt x="4596" y="83"/>
                    <a:pt x="4514" y="0"/>
                    <a:pt x="4409" y="0"/>
                  </a:cubicBezTo>
                  <a:close/>
                </a:path>
              </a:pathLst>
            </a:custGeom>
            <a:solidFill>
              <a:srgbClr val="F299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4579585" y="1913285"/>
              <a:ext cx="388675" cy="62214"/>
            </a:xfrm>
            <a:custGeom>
              <a:avLst/>
              <a:gdLst/>
              <a:ahLst/>
              <a:cxnLst/>
              <a:rect l="l" t="t" r="r" b="b"/>
              <a:pathLst>
                <a:path w="2299" h="368" extrusionOk="0">
                  <a:moveTo>
                    <a:pt x="0" y="0"/>
                  </a:moveTo>
                  <a:lnTo>
                    <a:pt x="0" y="367"/>
                  </a:lnTo>
                  <a:lnTo>
                    <a:pt x="2111" y="367"/>
                  </a:lnTo>
                  <a:cubicBezTo>
                    <a:pt x="2216" y="367"/>
                    <a:pt x="2298" y="285"/>
                    <a:pt x="2298" y="180"/>
                  </a:cubicBezTo>
                  <a:cubicBezTo>
                    <a:pt x="2298" y="83"/>
                    <a:pt x="2216" y="0"/>
                    <a:pt x="2111" y="0"/>
                  </a:cubicBezTo>
                  <a:close/>
                </a:path>
              </a:pathLst>
            </a:custGeom>
            <a:solidFill>
              <a:srgbClr val="7E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4191084" y="2409309"/>
              <a:ext cx="777180" cy="63567"/>
            </a:xfrm>
            <a:custGeom>
              <a:avLst/>
              <a:gdLst/>
              <a:ahLst/>
              <a:cxnLst/>
              <a:rect l="l" t="t" r="r" b="b"/>
              <a:pathLst>
                <a:path w="4597" h="376" extrusionOk="0">
                  <a:moveTo>
                    <a:pt x="180" y="1"/>
                  </a:moveTo>
                  <a:cubicBezTo>
                    <a:pt x="83" y="1"/>
                    <a:pt x="0" y="83"/>
                    <a:pt x="0" y="188"/>
                  </a:cubicBezTo>
                  <a:cubicBezTo>
                    <a:pt x="0" y="293"/>
                    <a:pt x="83" y="375"/>
                    <a:pt x="180" y="375"/>
                  </a:cubicBezTo>
                  <a:lnTo>
                    <a:pt x="4409" y="375"/>
                  </a:lnTo>
                  <a:cubicBezTo>
                    <a:pt x="4514" y="375"/>
                    <a:pt x="4596" y="293"/>
                    <a:pt x="4596" y="188"/>
                  </a:cubicBezTo>
                  <a:cubicBezTo>
                    <a:pt x="4596" y="83"/>
                    <a:pt x="4514" y="1"/>
                    <a:pt x="4409" y="1"/>
                  </a:cubicBezTo>
                  <a:close/>
                </a:path>
              </a:pathLst>
            </a:custGeom>
            <a:solidFill>
              <a:srgbClr val="F299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4579585" y="2409309"/>
              <a:ext cx="388675" cy="63567"/>
            </a:xfrm>
            <a:custGeom>
              <a:avLst/>
              <a:gdLst/>
              <a:ahLst/>
              <a:cxnLst/>
              <a:rect l="l" t="t" r="r" b="b"/>
              <a:pathLst>
                <a:path w="2299" h="376" extrusionOk="0">
                  <a:moveTo>
                    <a:pt x="0" y="1"/>
                  </a:moveTo>
                  <a:lnTo>
                    <a:pt x="0" y="375"/>
                  </a:lnTo>
                  <a:lnTo>
                    <a:pt x="2111" y="375"/>
                  </a:lnTo>
                  <a:cubicBezTo>
                    <a:pt x="2216" y="375"/>
                    <a:pt x="2298" y="293"/>
                    <a:pt x="2298" y="188"/>
                  </a:cubicBezTo>
                  <a:cubicBezTo>
                    <a:pt x="2298" y="83"/>
                    <a:pt x="2216" y="1"/>
                    <a:pt x="2111" y="1"/>
                  </a:cubicBezTo>
                  <a:close/>
                </a:path>
              </a:pathLst>
            </a:custGeom>
            <a:solidFill>
              <a:srgbClr val="7E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4069529" y="3393920"/>
              <a:ext cx="1018940" cy="62214"/>
            </a:xfrm>
            <a:custGeom>
              <a:avLst/>
              <a:gdLst/>
              <a:ahLst/>
              <a:cxnLst/>
              <a:rect l="l" t="t" r="r" b="b"/>
              <a:pathLst>
                <a:path w="6027" h="368" extrusionOk="0">
                  <a:moveTo>
                    <a:pt x="188" y="1"/>
                  </a:moveTo>
                  <a:cubicBezTo>
                    <a:pt x="90" y="1"/>
                    <a:pt x="1" y="83"/>
                    <a:pt x="8" y="188"/>
                  </a:cubicBezTo>
                  <a:cubicBezTo>
                    <a:pt x="8" y="285"/>
                    <a:pt x="90" y="367"/>
                    <a:pt x="188" y="367"/>
                  </a:cubicBezTo>
                  <a:lnTo>
                    <a:pt x="5847" y="367"/>
                  </a:lnTo>
                  <a:cubicBezTo>
                    <a:pt x="5944" y="367"/>
                    <a:pt x="6027" y="285"/>
                    <a:pt x="6027" y="188"/>
                  </a:cubicBezTo>
                  <a:cubicBezTo>
                    <a:pt x="6027" y="83"/>
                    <a:pt x="5944" y="1"/>
                    <a:pt x="5847" y="1"/>
                  </a:cubicBezTo>
                  <a:close/>
                </a:path>
              </a:pathLst>
            </a:custGeom>
            <a:solidFill>
              <a:srgbClr val="F299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4069529" y="3393920"/>
              <a:ext cx="510231" cy="62214"/>
            </a:xfrm>
            <a:custGeom>
              <a:avLst/>
              <a:gdLst/>
              <a:ahLst/>
              <a:cxnLst/>
              <a:rect l="l" t="t" r="r" b="b"/>
              <a:pathLst>
                <a:path w="3018" h="368" extrusionOk="0">
                  <a:moveTo>
                    <a:pt x="188" y="1"/>
                  </a:moveTo>
                  <a:cubicBezTo>
                    <a:pt x="90" y="1"/>
                    <a:pt x="1" y="83"/>
                    <a:pt x="8" y="188"/>
                  </a:cubicBezTo>
                  <a:cubicBezTo>
                    <a:pt x="8" y="285"/>
                    <a:pt x="90" y="367"/>
                    <a:pt x="188" y="367"/>
                  </a:cubicBezTo>
                  <a:lnTo>
                    <a:pt x="3017" y="367"/>
                  </a:lnTo>
                  <a:lnTo>
                    <a:pt x="3017" y="1"/>
                  </a:lnTo>
                  <a:close/>
                </a:path>
              </a:pathLst>
            </a:custGeom>
            <a:solidFill>
              <a:srgbClr val="7E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4191084" y="3145907"/>
              <a:ext cx="777180" cy="62214"/>
            </a:xfrm>
            <a:custGeom>
              <a:avLst/>
              <a:gdLst/>
              <a:ahLst/>
              <a:cxnLst/>
              <a:rect l="l" t="t" r="r" b="b"/>
              <a:pathLst>
                <a:path w="4597" h="368" extrusionOk="0">
                  <a:moveTo>
                    <a:pt x="180" y="0"/>
                  </a:moveTo>
                  <a:cubicBezTo>
                    <a:pt x="83" y="0"/>
                    <a:pt x="0" y="83"/>
                    <a:pt x="0" y="180"/>
                  </a:cubicBezTo>
                  <a:cubicBezTo>
                    <a:pt x="0" y="285"/>
                    <a:pt x="83" y="367"/>
                    <a:pt x="180" y="367"/>
                  </a:cubicBezTo>
                  <a:lnTo>
                    <a:pt x="4409" y="367"/>
                  </a:lnTo>
                  <a:cubicBezTo>
                    <a:pt x="4514" y="367"/>
                    <a:pt x="4596" y="285"/>
                    <a:pt x="4596" y="180"/>
                  </a:cubicBezTo>
                  <a:cubicBezTo>
                    <a:pt x="4596" y="83"/>
                    <a:pt x="4514" y="0"/>
                    <a:pt x="4409" y="0"/>
                  </a:cubicBezTo>
                  <a:close/>
                </a:path>
              </a:pathLst>
            </a:custGeom>
            <a:solidFill>
              <a:srgbClr val="F299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4579585" y="3145907"/>
              <a:ext cx="388675" cy="62214"/>
            </a:xfrm>
            <a:custGeom>
              <a:avLst/>
              <a:gdLst/>
              <a:ahLst/>
              <a:cxnLst/>
              <a:rect l="l" t="t" r="r" b="b"/>
              <a:pathLst>
                <a:path w="2299" h="368" extrusionOk="0">
                  <a:moveTo>
                    <a:pt x="0" y="0"/>
                  </a:moveTo>
                  <a:lnTo>
                    <a:pt x="0" y="367"/>
                  </a:lnTo>
                  <a:lnTo>
                    <a:pt x="2111" y="367"/>
                  </a:lnTo>
                  <a:cubicBezTo>
                    <a:pt x="2216" y="367"/>
                    <a:pt x="2298" y="285"/>
                    <a:pt x="2298" y="180"/>
                  </a:cubicBezTo>
                  <a:cubicBezTo>
                    <a:pt x="2298" y="83"/>
                    <a:pt x="2216" y="0"/>
                    <a:pt x="2111" y="0"/>
                  </a:cubicBezTo>
                  <a:close/>
                </a:path>
              </a:pathLst>
            </a:custGeom>
            <a:solidFill>
              <a:srgbClr val="7E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4191084" y="3641932"/>
              <a:ext cx="777180" cy="63567"/>
            </a:xfrm>
            <a:custGeom>
              <a:avLst/>
              <a:gdLst/>
              <a:ahLst/>
              <a:cxnLst/>
              <a:rect l="l" t="t" r="r" b="b"/>
              <a:pathLst>
                <a:path w="4597" h="376" extrusionOk="0">
                  <a:moveTo>
                    <a:pt x="180" y="1"/>
                  </a:moveTo>
                  <a:cubicBezTo>
                    <a:pt x="83" y="1"/>
                    <a:pt x="0" y="83"/>
                    <a:pt x="0" y="188"/>
                  </a:cubicBezTo>
                  <a:cubicBezTo>
                    <a:pt x="0" y="293"/>
                    <a:pt x="83" y="375"/>
                    <a:pt x="180" y="375"/>
                  </a:cubicBezTo>
                  <a:lnTo>
                    <a:pt x="4409" y="375"/>
                  </a:lnTo>
                  <a:cubicBezTo>
                    <a:pt x="4514" y="375"/>
                    <a:pt x="4596" y="293"/>
                    <a:pt x="4596" y="188"/>
                  </a:cubicBezTo>
                  <a:cubicBezTo>
                    <a:pt x="4596" y="83"/>
                    <a:pt x="4514" y="1"/>
                    <a:pt x="4409" y="1"/>
                  </a:cubicBezTo>
                  <a:close/>
                </a:path>
              </a:pathLst>
            </a:custGeom>
            <a:solidFill>
              <a:srgbClr val="F299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4579585" y="3641932"/>
              <a:ext cx="388675" cy="63567"/>
            </a:xfrm>
            <a:custGeom>
              <a:avLst/>
              <a:gdLst/>
              <a:ahLst/>
              <a:cxnLst/>
              <a:rect l="l" t="t" r="r" b="b"/>
              <a:pathLst>
                <a:path w="2299" h="376" extrusionOk="0">
                  <a:moveTo>
                    <a:pt x="0" y="1"/>
                  </a:moveTo>
                  <a:lnTo>
                    <a:pt x="0" y="375"/>
                  </a:lnTo>
                  <a:lnTo>
                    <a:pt x="2111" y="375"/>
                  </a:lnTo>
                  <a:cubicBezTo>
                    <a:pt x="2216" y="375"/>
                    <a:pt x="2298" y="293"/>
                    <a:pt x="2298" y="188"/>
                  </a:cubicBezTo>
                  <a:cubicBezTo>
                    <a:pt x="2298" y="83"/>
                    <a:pt x="2216" y="1"/>
                    <a:pt x="2111" y="1"/>
                  </a:cubicBezTo>
                  <a:close/>
                </a:path>
              </a:pathLst>
            </a:custGeom>
            <a:solidFill>
              <a:srgbClr val="7E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4579585" y="1596972"/>
              <a:ext cx="625362" cy="1218754"/>
            </a:xfrm>
            <a:custGeom>
              <a:avLst/>
              <a:gdLst/>
              <a:ahLst/>
              <a:cxnLst/>
              <a:rect l="l" t="t" r="r" b="b"/>
              <a:pathLst>
                <a:path w="3699" h="7209" extrusionOk="0">
                  <a:moveTo>
                    <a:pt x="756" y="0"/>
                  </a:moveTo>
                  <a:lnTo>
                    <a:pt x="0" y="756"/>
                  </a:lnTo>
                  <a:lnTo>
                    <a:pt x="2134" y="2889"/>
                  </a:lnTo>
                  <a:cubicBezTo>
                    <a:pt x="2531" y="3286"/>
                    <a:pt x="2531" y="3930"/>
                    <a:pt x="2134" y="4319"/>
                  </a:cubicBezTo>
                  <a:lnTo>
                    <a:pt x="0" y="6453"/>
                  </a:lnTo>
                  <a:lnTo>
                    <a:pt x="756" y="7209"/>
                  </a:lnTo>
                  <a:lnTo>
                    <a:pt x="2890" y="5075"/>
                  </a:lnTo>
                  <a:cubicBezTo>
                    <a:pt x="3698" y="4267"/>
                    <a:pt x="3698" y="2949"/>
                    <a:pt x="2890" y="2133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3953046" y="2815563"/>
              <a:ext cx="626715" cy="1218923"/>
            </a:xfrm>
            <a:custGeom>
              <a:avLst/>
              <a:gdLst/>
              <a:ahLst/>
              <a:cxnLst/>
              <a:rect l="l" t="t" r="r" b="b"/>
              <a:pathLst>
                <a:path w="3707" h="7210" extrusionOk="0">
                  <a:moveTo>
                    <a:pt x="2950" y="1"/>
                  </a:moveTo>
                  <a:lnTo>
                    <a:pt x="817" y="2134"/>
                  </a:lnTo>
                  <a:cubicBezTo>
                    <a:pt x="1" y="2950"/>
                    <a:pt x="1" y="4268"/>
                    <a:pt x="817" y="5076"/>
                  </a:cubicBezTo>
                  <a:lnTo>
                    <a:pt x="2950" y="7209"/>
                  </a:lnTo>
                  <a:lnTo>
                    <a:pt x="3325" y="6835"/>
                  </a:lnTo>
                  <a:lnTo>
                    <a:pt x="3706" y="6453"/>
                  </a:lnTo>
                  <a:lnTo>
                    <a:pt x="1573" y="4320"/>
                  </a:lnTo>
                  <a:cubicBezTo>
                    <a:pt x="1176" y="3923"/>
                    <a:pt x="1176" y="3287"/>
                    <a:pt x="1573" y="2890"/>
                  </a:cubicBezTo>
                  <a:lnTo>
                    <a:pt x="3706" y="757"/>
                  </a:lnTo>
                  <a:lnTo>
                    <a:pt x="2950" y="1"/>
                  </a:ln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3839269" y="895200"/>
              <a:ext cx="740494" cy="701768"/>
            </a:xfrm>
            <a:custGeom>
              <a:avLst/>
              <a:gdLst/>
              <a:ahLst/>
              <a:cxnLst/>
              <a:rect l="l" t="t" r="r" b="b"/>
              <a:pathLst>
                <a:path w="4380" h="4151" extrusionOk="0">
                  <a:moveTo>
                    <a:pt x="779" y="1"/>
                  </a:moveTo>
                  <a:cubicBezTo>
                    <a:pt x="362" y="1"/>
                    <a:pt x="1" y="540"/>
                    <a:pt x="397" y="925"/>
                  </a:cubicBezTo>
                  <a:lnTo>
                    <a:pt x="3623" y="4151"/>
                  </a:lnTo>
                  <a:lnTo>
                    <a:pt x="4379" y="3395"/>
                  </a:lnTo>
                  <a:lnTo>
                    <a:pt x="1153" y="169"/>
                  </a:lnTo>
                  <a:cubicBezTo>
                    <a:pt x="1036" y="50"/>
                    <a:pt x="905" y="1"/>
                    <a:pt x="779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7" name="Google Shape;467;p25"/>
            <p:cNvGrpSpPr/>
            <p:nvPr/>
          </p:nvGrpSpPr>
          <p:grpSpPr>
            <a:xfrm>
              <a:off x="3839438" y="896722"/>
              <a:ext cx="1477936" cy="3839875"/>
              <a:chOff x="3831763" y="896722"/>
              <a:chExt cx="1477936" cy="3839875"/>
            </a:xfrm>
          </p:grpSpPr>
          <p:sp>
            <p:nvSpPr>
              <p:cNvPr id="468" name="Google Shape;468;p25"/>
              <p:cNvSpPr/>
              <p:nvPr/>
            </p:nvSpPr>
            <p:spPr>
              <a:xfrm>
                <a:off x="3831763" y="4034322"/>
                <a:ext cx="740325" cy="70227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4154" extrusionOk="0">
                    <a:moveTo>
                      <a:pt x="3622" y="0"/>
                    </a:moveTo>
                    <a:lnTo>
                      <a:pt x="396" y="3227"/>
                    </a:lnTo>
                    <a:cubicBezTo>
                      <a:pt x="0" y="3611"/>
                      <a:pt x="361" y="4154"/>
                      <a:pt x="776" y="4154"/>
                    </a:cubicBezTo>
                    <a:cubicBezTo>
                      <a:pt x="903" y="4154"/>
                      <a:pt x="1035" y="4103"/>
                      <a:pt x="1152" y="3983"/>
                    </a:cubicBezTo>
                    <a:lnTo>
                      <a:pt x="4378" y="756"/>
                    </a:lnTo>
                    <a:lnTo>
                      <a:pt x="3997" y="382"/>
                    </a:lnTo>
                    <a:lnTo>
                      <a:pt x="3622" y="0"/>
                    </a:lnTo>
                    <a:close/>
                  </a:path>
                </a:pathLst>
              </a:custGeom>
              <a:solidFill>
                <a:srgbClr val="F04A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5"/>
              <p:cNvSpPr/>
              <p:nvPr/>
            </p:nvSpPr>
            <p:spPr>
              <a:xfrm>
                <a:off x="4571910" y="896722"/>
                <a:ext cx="737789" cy="700247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142" extrusionOk="0">
                    <a:moveTo>
                      <a:pt x="3593" y="1"/>
                    </a:moveTo>
                    <a:cubicBezTo>
                      <a:pt x="3470" y="1"/>
                      <a:pt x="3342" y="48"/>
                      <a:pt x="3227" y="160"/>
                    </a:cubicBezTo>
                    <a:lnTo>
                      <a:pt x="0" y="3386"/>
                    </a:lnTo>
                    <a:lnTo>
                      <a:pt x="756" y="4142"/>
                    </a:lnTo>
                    <a:lnTo>
                      <a:pt x="3983" y="916"/>
                    </a:lnTo>
                    <a:cubicBezTo>
                      <a:pt x="4363" y="529"/>
                      <a:pt x="4007" y="1"/>
                      <a:pt x="3593" y="1"/>
                    </a:cubicBezTo>
                    <a:close/>
                  </a:path>
                </a:pathLst>
              </a:custGeom>
              <a:solidFill>
                <a:srgbClr val="F04A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4571910" y="2815563"/>
                <a:ext cx="625362" cy="1218923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7210" extrusionOk="0">
                    <a:moveTo>
                      <a:pt x="756" y="1"/>
                    </a:moveTo>
                    <a:lnTo>
                      <a:pt x="0" y="757"/>
                    </a:lnTo>
                    <a:lnTo>
                      <a:pt x="2134" y="2890"/>
                    </a:lnTo>
                    <a:cubicBezTo>
                      <a:pt x="2531" y="3287"/>
                      <a:pt x="2531" y="3923"/>
                      <a:pt x="2134" y="4320"/>
                    </a:cubicBezTo>
                    <a:lnTo>
                      <a:pt x="0" y="6453"/>
                    </a:lnTo>
                    <a:lnTo>
                      <a:pt x="375" y="6835"/>
                    </a:lnTo>
                    <a:lnTo>
                      <a:pt x="756" y="7209"/>
                    </a:lnTo>
                    <a:lnTo>
                      <a:pt x="2890" y="5076"/>
                    </a:lnTo>
                    <a:cubicBezTo>
                      <a:pt x="3698" y="4268"/>
                      <a:pt x="3698" y="2950"/>
                      <a:pt x="2890" y="2134"/>
                    </a:cubicBezTo>
                    <a:lnTo>
                      <a:pt x="756" y="1"/>
                    </a:lnTo>
                    <a:close/>
                  </a:path>
                </a:pathLst>
              </a:custGeom>
              <a:solidFill>
                <a:srgbClr val="F04A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25"/>
              <p:cNvSpPr/>
              <p:nvPr/>
            </p:nvSpPr>
            <p:spPr>
              <a:xfrm>
                <a:off x="3945371" y="1596972"/>
                <a:ext cx="626715" cy="1218754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7209" extrusionOk="0">
                    <a:moveTo>
                      <a:pt x="2950" y="0"/>
                    </a:moveTo>
                    <a:lnTo>
                      <a:pt x="817" y="2133"/>
                    </a:lnTo>
                    <a:cubicBezTo>
                      <a:pt x="1" y="2949"/>
                      <a:pt x="1" y="4267"/>
                      <a:pt x="817" y="5075"/>
                    </a:cubicBezTo>
                    <a:lnTo>
                      <a:pt x="2950" y="7209"/>
                    </a:lnTo>
                    <a:lnTo>
                      <a:pt x="3706" y="6453"/>
                    </a:lnTo>
                    <a:lnTo>
                      <a:pt x="1573" y="4319"/>
                    </a:lnTo>
                    <a:cubicBezTo>
                      <a:pt x="1176" y="3922"/>
                      <a:pt x="1176" y="3286"/>
                      <a:pt x="1573" y="2889"/>
                    </a:cubicBezTo>
                    <a:lnTo>
                      <a:pt x="3706" y="756"/>
                    </a:lnTo>
                    <a:lnTo>
                      <a:pt x="2950" y="0"/>
                    </a:lnTo>
                    <a:close/>
                  </a:path>
                </a:pathLst>
              </a:custGeom>
              <a:solidFill>
                <a:srgbClr val="F04A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2" name="Google Shape;472;p25"/>
          <p:cNvGrpSpPr/>
          <p:nvPr/>
        </p:nvGrpSpPr>
        <p:grpSpPr>
          <a:xfrm>
            <a:off x="457197" y="1102451"/>
            <a:ext cx="3548700" cy="989100"/>
            <a:chOff x="457196" y="1102450"/>
            <a:chExt cx="3548700" cy="989100"/>
          </a:xfrm>
        </p:grpSpPr>
        <p:sp>
          <p:nvSpPr>
            <p:cNvPr id="473" name="Google Shape;473;p25"/>
            <p:cNvSpPr/>
            <p:nvPr/>
          </p:nvSpPr>
          <p:spPr>
            <a:xfrm>
              <a:off x="457196" y="1102450"/>
              <a:ext cx="3548700" cy="989100"/>
            </a:xfrm>
            <a:prstGeom prst="homePlat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457200" y="1102475"/>
              <a:ext cx="740400" cy="985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5" name="Google Shape;475;p25"/>
          <p:cNvGrpSpPr/>
          <p:nvPr/>
        </p:nvGrpSpPr>
        <p:grpSpPr>
          <a:xfrm>
            <a:off x="5137975" y="1099225"/>
            <a:ext cx="3548700" cy="989100"/>
            <a:chOff x="5137975" y="1099225"/>
            <a:chExt cx="3548700" cy="989100"/>
          </a:xfrm>
        </p:grpSpPr>
        <p:sp>
          <p:nvSpPr>
            <p:cNvPr id="476" name="Google Shape;476;p25"/>
            <p:cNvSpPr/>
            <p:nvPr/>
          </p:nvSpPr>
          <p:spPr>
            <a:xfrm flipH="1">
              <a:off x="5137975" y="1099225"/>
              <a:ext cx="3548700" cy="989100"/>
            </a:xfrm>
            <a:prstGeom prst="homePlat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7943875" y="1102475"/>
              <a:ext cx="740400" cy="985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8" name="Google Shape;478;p25"/>
          <p:cNvGrpSpPr/>
          <p:nvPr/>
        </p:nvGrpSpPr>
        <p:grpSpPr>
          <a:xfrm>
            <a:off x="457197" y="2314775"/>
            <a:ext cx="3548700" cy="989100"/>
            <a:chOff x="457196" y="2314774"/>
            <a:chExt cx="3548700" cy="989100"/>
          </a:xfrm>
        </p:grpSpPr>
        <p:sp>
          <p:nvSpPr>
            <p:cNvPr id="479" name="Google Shape;479;p25"/>
            <p:cNvSpPr/>
            <p:nvPr/>
          </p:nvSpPr>
          <p:spPr>
            <a:xfrm>
              <a:off x="457196" y="2314774"/>
              <a:ext cx="3548700" cy="989100"/>
            </a:xfrm>
            <a:prstGeom prst="homePlat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457200" y="2316413"/>
              <a:ext cx="740400" cy="985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5"/>
          <p:cNvGrpSpPr/>
          <p:nvPr/>
        </p:nvGrpSpPr>
        <p:grpSpPr>
          <a:xfrm>
            <a:off x="5137975" y="2311560"/>
            <a:ext cx="3548700" cy="990655"/>
            <a:chOff x="5137975" y="2311559"/>
            <a:chExt cx="3548700" cy="990654"/>
          </a:xfrm>
        </p:grpSpPr>
        <p:sp>
          <p:nvSpPr>
            <p:cNvPr id="482" name="Google Shape;482;p25"/>
            <p:cNvSpPr/>
            <p:nvPr/>
          </p:nvSpPr>
          <p:spPr>
            <a:xfrm flipH="1">
              <a:off x="5137975" y="2311559"/>
              <a:ext cx="3548700" cy="989100"/>
            </a:xfrm>
            <a:prstGeom prst="homePlat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7943875" y="2316413"/>
              <a:ext cx="740400" cy="985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25"/>
          <p:cNvGrpSpPr/>
          <p:nvPr/>
        </p:nvGrpSpPr>
        <p:grpSpPr>
          <a:xfrm>
            <a:off x="457197" y="3546205"/>
            <a:ext cx="3548700" cy="989100"/>
            <a:chOff x="457196" y="3546205"/>
            <a:chExt cx="3548700" cy="989100"/>
          </a:xfrm>
        </p:grpSpPr>
        <p:sp>
          <p:nvSpPr>
            <p:cNvPr id="485" name="Google Shape;485;p25"/>
            <p:cNvSpPr/>
            <p:nvPr/>
          </p:nvSpPr>
          <p:spPr>
            <a:xfrm>
              <a:off x="457196" y="3546205"/>
              <a:ext cx="3548700" cy="989100"/>
            </a:xfrm>
            <a:prstGeom prst="homePlat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5"/>
            <p:cNvSpPr/>
            <p:nvPr/>
          </p:nvSpPr>
          <p:spPr>
            <a:xfrm>
              <a:off x="457200" y="3547813"/>
              <a:ext cx="740400" cy="985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25"/>
          <p:cNvGrpSpPr/>
          <p:nvPr/>
        </p:nvGrpSpPr>
        <p:grpSpPr>
          <a:xfrm>
            <a:off x="5137975" y="3543000"/>
            <a:ext cx="3548700" cy="990614"/>
            <a:chOff x="5137975" y="3542999"/>
            <a:chExt cx="3548700" cy="990614"/>
          </a:xfrm>
        </p:grpSpPr>
        <p:sp>
          <p:nvSpPr>
            <p:cNvPr id="488" name="Google Shape;488;p25"/>
            <p:cNvSpPr/>
            <p:nvPr/>
          </p:nvSpPr>
          <p:spPr>
            <a:xfrm flipH="1">
              <a:off x="5137975" y="3542999"/>
              <a:ext cx="3548700" cy="989100"/>
            </a:xfrm>
            <a:prstGeom prst="homePlat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5"/>
            <p:cNvSpPr/>
            <p:nvPr/>
          </p:nvSpPr>
          <p:spPr>
            <a:xfrm>
              <a:off x="7943875" y="3547813"/>
              <a:ext cx="740400" cy="985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0" name="Google Shape;490;p2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O que podemos anotar do genoma?</a:t>
            </a:r>
            <a:endParaRPr/>
          </a:p>
        </p:txBody>
      </p:sp>
      <p:sp>
        <p:nvSpPr>
          <p:cNvPr id="491" name="Google Shape;491;p25"/>
          <p:cNvSpPr txBox="1"/>
          <p:nvPr/>
        </p:nvSpPr>
        <p:spPr>
          <a:xfrm>
            <a:off x="1295449" y="1485676"/>
            <a:ext cx="2032411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NCBI, Prodigal, GLIMMER, SignalP, ORFinder, Prokka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2" name="Google Shape;492;p25"/>
          <p:cNvSpPr txBox="1"/>
          <p:nvPr/>
        </p:nvSpPr>
        <p:spPr>
          <a:xfrm>
            <a:off x="1295475" y="2657477"/>
            <a:ext cx="17055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tRNAscan, ARAGORN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3" name="Google Shape;493;p25"/>
          <p:cNvSpPr txBox="1"/>
          <p:nvPr/>
        </p:nvSpPr>
        <p:spPr>
          <a:xfrm>
            <a:off x="6145125" y="1485676"/>
            <a:ext cx="17034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Rfam, ncRNA-Agents, Infernal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4" name="Google Shape;494;p25"/>
          <p:cNvSpPr txBox="1"/>
          <p:nvPr/>
        </p:nvSpPr>
        <p:spPr>
          <a:xfrm>
            <a:off x="6143155" y="2657477"/>
            <a:ext cx="17034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IS finder, OASIS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5" name="Google Shape;495;p25"/>
          <p:cNvSpPr txBox="1"/>
          <p:nvPr/>
        </p:nvSpPr>
        <p:spPr>
          <a:xfrm>
            <a:off x="1295475" y="3929225"/>
            <a:ext cx="1705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BLASTn, RNAmmer, BARRNAP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6" name="Google Shape;496;p25"/>
          <p:cNvSpPr txBox="1"/>
          <p:nvPr/>
        </p:nvSpPr>
        <p:spPr>
          <a:xfrm>
            <a:off x="6143163" y="2339426"/>
            <a:ext cx="1703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Transposons</a:t>
            </a:r>
            <a:endParaRPr sz="1500" b="1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7" name="Google Shape;497;p25"/>
          <p:cNvSpPr txBox="1"/>
          <p:nvPr/>
        </p:nvSpPr>
        <p:spPr>
          <a:xfrm>
            <a:off x="6143151" y="1165863"/>
            <a:ext cx="1703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ncRNAs</a:t>
            </a:r>
            <a:endParaRPr sz="1500" b="1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8" name="Google Shape;498;p25"/>
          <p:cNvSpPr txBox="1"/>
          <p:nvPr/>
        </p:nvSpPr>
        <p:spPr>
          <a:xfrm>
            <a:off x="5845641" y="3825269"/>
            <a:ext cx="1703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 por aí vai…</a:t>
            </a:r>
            <a:endParaRPr sz="1500" b="1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9" name="Google Shape;499;p25"/>
          <p:cNvSpPr txBox="1"/>
          <p:nvPr/>
        </p:nvSpPr>
        <p:spPr>
          <a:xfrm>
            <a:off x="1295463" y="3609426"/>
            <a:ext cx="1703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rRNAs</a:t>
            </a:r>
            <a:endParaRPr sz="1500" b="1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0" name="Google Shape;500;p25"/>
          <p:cNvSpPr txBox="1"/>
          <p:nvPr/>
        </p:nvSpPr>
        <p:spPr>
          <a:xfrm>
            <a:off x="1295463" y="2339426"/>
            <a:ext cx="1703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tRNAs</a:t>
            </a:r>
            <a:endParaRPr sz="1500" b="1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1" name="Google Shape;501;p25"/>
          <p:cNvSpPr txBox="1"/>
          <p:nvPr/>
        </p:nvSpPr>
        <p:spPr>
          <a:xfrm>
            <a:off x="1295451" y="1165863"/>
            <a:ext cx="1703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Genes</a:t>
            </a:r>
            <a:endParaRPr sz="1500" b="1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502" name="Google Shape;502;p25"/>
          <p:cNvGrpSpPr/>
          <p:nvPr/>
        </p:nvGrpSpPr>
        <p:grpSpPr>
          <a:xfrm>
            <a:off x="8083478" y="2588794"/>
            <a:ext cx="461197" cy="441037"/>
            <a:chOff x="5045500" y="842250"/>
            <a:chExt cx="503875" cy="481850"/>
          </a:xfrm>
        </p:grpSpPr>
        <p:sp>
          <p:nvSpPr>
            <p:cNvPr id="503" name="Google Shape;503;p25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5" name="Google Shape;505;p25" descr="Pessoa olhando para a câmer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26318"/>
          <a:stretch/>
        </p:blipFill>
        <p:spPr>
          <a:xfrm>
            <a:off x="511714" y="2493950"/>
            <a:ext cx="626716" cy="6243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6" name="Google Shape;506;p25"/>
          <p:cNvGrpSpPr/>
          <p:nvPr/>
        </p:nvGrpSpPr>
        <p:grpSpPr>
          <a:xfrm>
            <a:off x="8093568" y="1373257"/>
            <a:ext cx="461197" cy="441037"/>
            <a:chOff x="5045500" y="842250"/>
            <a:chExt cx="503875" cy="481850"/>
          </a:xfrm>
        </p:grpSpPr>
        <p:sp>
          <p:nvSpPr>
            <p:cNvPr id="507" name="Google Shape;507;p25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5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9" name="Google Shape;509;p25"/>
          <p:cNvGrpSpPr/>
          <p:nvPr/>
        </p:nvGrpSpPr>
        <p:grpSpPr>
          <a:xfrm>
            <a:off x="617415" y="1365598"/>
            <a:ext cx="461197" cy="441037"/>
            <a:chOff x="5045500" y="842250"/>
            <a:chExt cx="503875" cy="481850"/>
          </a:xfrm>
        </p:grpSpPr>
        <p:sp>
          <p:nvSpPr>
            <p:cNvPr id="510" name="Google Shape;510;p25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5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25"/>
          <p:cNvGrpSpPr/>
          <p:nvPr/>
        </p:nvGrpSpPr>
        <p:grpSpPr>
          <a:xfrm>
            <a:off x="621882" y="3860892"/>
            <a:ext cx="461197" cy="441037"/>
            <a:chOff x="5045500" y="842250"/>
            <a:chExt cx="503875" cy="481850"/>
          </a:xfrm>
        </p:grpSpPr>
        <p:sp>
          <p:nvSpPr>
            <p:cNvPr id="513" name="Google Shape;513;p25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</a:t>
            </a:r>
            <a:r>
              <a:rPr lang="pt-BR">
                <a:solidFill>
                  <a:schemeClr val="accent2"/>
                </a:solidFill>
              </a:rPr>
              <a:t>estrutural</a:t>
            </a:r>
            <a:r>
              <a:rPr lang="pt-BR"/>
              <a:t> de genomas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520" name="Google Shape;520;p26"/>
          <p:cNvSpPr txBox="1">
            <a:spLocks noGrp="1"/>
          </p:cNvSpPr>
          <p:nvPr>
            <p:ph type="body" idx="1"/>
          </p:nvPr>
        </p:nvSpPr>
        <p:spPr>
          <a:xfrm>
            <a:off x="503495" y="1191409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600"/>
              <a:t>O dado bruto de uma sequência montada não traz muita informação por si só, é necessário:</a:t>
            </a:r>
            <a:endParaRPr/>
          </a:p>
          <a:p>
            <a:pPr marL="139697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rPr>
              <a:t>Identificar a localização de: genes, regiões codantes ou não, íntrons e éxons, repetições; assim como inferir o que os genes fazem e sua atuação no organismo.</a:t>
            </a:r>
            <a:endParaRPr/>
          </a:p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697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Assim, a primeira etapa é a anotação </a:t>
            </a:r>
            <a:r>
              <a:rPr lang="pt-BR" sz="16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estrutural</a:t>
            </a: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do genoma.</a:t>
            </a:r>
            <a:endParaRPr/>
          </a:p>
          <a:p>
            <a:pPr marL="139697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1" name="Google Shape;521;p26"/>
          <p:cNvGrpSpPr/>
          <p:nvPr/>
        </p:nvGrpSpPr>
        <p:grpSpPr>
          <a:xfrm>
            <a:off x="4952507" y="1181955"/>
            <a:ext cx="1158612" cy="3544427"/>
            <a:chOff x="3992694" y="1192179"/>
            <a:chExt cx="1158612" cy="3544426"/>
          </a:xfrm>
        </p:grpSpPr>
        <p:sp>
          <p:nvSpPr>
            <p:cNvPr id="522" name="Google Shape;522;p26"/>
            <p:cNvSpPr/>
            <p:nvPr/>
          </p:nvSpPr>
          <p:spPr>
            <a:xfrm>
              <a:off x="4201112" y="1248680"/>
              <a:ext cx="380782" cy="53277"/>
            </a:xfrm>
            <a:custGeom>
              <a:avLst/>
              <a:gdLst/>
              <a:ahLst/>
              <a:cxnLst/>
              <a:rect l="l" t="t" r="r" b="b"/>
              <a:pathLst>
                <a:path w="5196" h="727" extrusionOk="0">
                  <a:moveTo>
                    <a:pt x="1" y="1"/>
                  </a:moveTo>
                  <a:lnTo>
                    <a:pt x="1" y="727"/>
                  </a:lnTo>
                  <a:lnTo>
                    <a:pt x="5196" y="727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4563206" y="1248680"/>
              <a:ext cx="381295" cy="53277"/>
            </a:xfrm>
            <a:custGeom>
              <a:avLst/>
              <a:gdLst/>
              <a:ahLst/>
              <a:cxnLst/>
              <a:rect l="l" t="t" r="r" b="b"/>
              <a:pathLst>
                <a:path w="5203" h="727" extrusionOk="0">
                  <a:moveTo>
                    <a:pt x="0" y="1"/>
                  </a:moveTo>
                  <a:lnTo>
                    <a:pt x="0" y="727"/>
                  </a:lnTo>
                  <a:lnTo>
                    <a:pt x="5203" y="727"/>
                  </a:lnTo>
                  <a:lnTo>
                    <a:pt x="52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4270218" y="1505465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6"/>
                  </a:lnTo>
                  <a:lnTo>
                    <a:pt x="4238" y="726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4565917" y="1505465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4037617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565" y="1"/>
                  </a:moveTo>
                  <a:cubicBezTo>
                    <a:pt x="517" y="1"/>
                    <a:pt x="1" y="1266"/>
                    <a:pt x="734" y="2000"/>
                  </a:cubicBezTo>
                  <a:cubicBezTo>
                    <a:pt x="974" y="2237"/>
                    <a:pt x="1269" y="2344"/>
                    <a:pt x="1557" y="2344"/>
                  </a:cubicBezTo>
                  <a:cubicBezTo>
                    <a:pt x="2158" y="2344"/>
                    <a:pt x="2733" y="1880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4037617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565" y="1"/>
                  </a:moveTo>
                  <a:cubicBezTo>
                    <a:pt x="517" y="1"/>
                    <a:pt x="1" y="1266"/>
                    <a:pt x="734" y="2000"/>
                  </a:cubicBezTo>
                  <a:cubicBezTo>
                    <a:pt x="974" y="2237"/>
                    <a:pt x="1269" y="2344"/>
                    <a:pt x="1557" y="2344"/>
                  </a:cubicBezTo>
                  <a:cubicBezTo>
                    <a:pt x="2158" y="2344"/>
                    <a:pt x="2733" y="1880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4197301" y="1452261"/>
              <a:ext cx="200284" cy="171997"/>
            </a:xfrm>
            <a:custGeom>
              <a:avLst/>
              <a:gdLst/>
              <a:ahLst/>
              <a:cxnLst/>
              <a:rect l="l" t="t" r="r" b="b"/>
              <a:pathLst>
                <a:path w="2733" h="2347" extrusionOk="0">
                  <a:moveTo>
                    <a:pt x="1565" y="0"/>
                  </a:moveTo>
                  <a:cubicBezTo>
                    <a:pt x="517" y="0"/>
                    <a:pt x="0" y="1265"/>
                    <a:pt x="734" y="1999"/>
                  </a:cubicBezTo>
                  <a:cubicBezTo>
                    <a:pt x="974" y="2239"/>
                    <a:pt x="1268" y="2346"/>
                    <a:pt x="1556" y="2346"/>
                  </a:cubicBezTo>
                  <a:cubicBezTo>
                    <a:pt x="2158" y="2346"/>
                    <a:pt x="2732" y="1879"/>
                    <a:pt x="2732" y="1175"/>
                  </a:cubicBezTo>
                  <a:cubicBezTo>
                    <a:pt x="2732" y="524"/>
                    <a:pt x="2208" y="0"/>
                    <a:pt x="1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4920829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169" y="1"/>
                  </a:moveTo>
                  <a:cubicBezTo>
                    <a:pt x="525" y="1"/>
                    <a:pt x="1" y="525"/>
                    <a:pt x="1" y="1176"/>
                  </a:cubicBezTo>
                  <a:cubicBezTo>
                    <a:pt x="1" y="1880"/>
                    <a:pt x="576" y="2344"/>
                    <a:pt x="1175" y="2344"/>
                  </a:cubicBezTo>
                  <a:cubicBezTo>
                    <a:pt x="1462" y="2344"/>
                    <a:pt x="1754" y="2237"/>
                    <a:pt x="1992" y="2000"/>
                  </a:cubicBezTo>
                  <a:cubicBezTo>
                    <a:pt x="2733" y="1266"/>
                    <a:pt x="2209" y="1"/>
                    <a:pt x="1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4920829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169" y="1"/>
                  </a:moveTo>
                  <a:cubicBezTo>
                    <a:pt x="525" y="1"/>
                    <a:pt x="1" y="525"/>
                    <a:pt x="1" y="1176"/>
                  </a:cubicBezTo>
                  <a:cubicBezTo>
                    <a:pt x="1" y="1880"/>
                    <a:pt x="576" y="2344"/>
                    <a:pt x="1175" y="2344"/>
                  </a:cubicBezTo>
                  <a:cubicBezTo>
                    <a:pt x="1462" y="2344"/>
                    <a:pt x="1754" y="2237"/>
                    <a:pt x="1992" y="2000"/>
                  </a:cubicBezTo>
                  <a:cubicBezTo>
                    <a:pt x="2733" y="1266"/>
                    <a:pt x="2209" y="1"/>
                    <a:pt x="1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4761218" y="1452261"/>
              <a:ext cx="171191" cy="171777"/>
            </a:xfrm>
            <a:custGeom>
              <a:avLst/>
              <a:gdLst/>
              <a:ahLst/>
              <a:cxnLst/>
              <a:rect l="l" t="t" r="r" b="b"/>
              <a:pathLst>
                <a:path w="2336" h="2344" extrusionOk="0">
                  <a:moveTo>
                    <a:pt x="1168" y="0"/>
                  </a:moveTo>
                  <a:cubicBezTo>
                    <a:pt x="524" y="0"/>
                    <a:pt x="0" y="524"/>
                    <a:pt x="0" y="1175"/>
                  </a:cubicBezTo>
                  <a:cubicBezTo>
                    <a:pt x="0" y="1819"/>
                    <a:pt x="524" y="2343"/>
                    <a:pt x="1168" y="2343"/>
                  </a:cubicBezTo>
                  <a:cubicBezTo>
                    <a:pt x="1812" y="2343"/>
                    <a:pt x="2336" y="1819"/>
                    <a:pt x="2336" y="1175"/>
                  </a:cubicBezTo>
                  <a:cubicBezTo>
                    <a:pt x="2336" y="524"/>
                    <a:pt x="1812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4729413" y="1966784"/>
              <a:ext cx="200284" cy="171630"/>
            </a:xfrm>
            <a:custGeom>
              <a:avLst/>
              <a:gdLst/>
              <a:ahLst/>
              <a:cxnLst/>
              <a:rect l="l" t="t" r="r" b="b"/>
              <a:pathLst>
                <a:path w="2733" h="2342" extrusionOk="0">
                  <a:moveTo>
                    <a:pt x="1565" y="1"/>
                  </a:moveTo>
                  <a:cubicBezTo>
                    <a:pt x="517" y="1"/>
                    <a:pt x="0" y="1258"/>
                    <a:pt x="734" y="1999"/>
                  </a:cubicBezTo>
                  <a:cubicBezTo>
                    <a:pt x="970" y="2236"/>
                    <a:pt x="1262" y="2341"/>
                    <a:pt x="1549" y="2341"/>
                  </a:cubicBezTo>
                  <a:cubicBezTo>
                    <a:pt x="2151" y="2341"/>
                    <a:pt x="2733" y="1874"/>
                    <a:pt x="2733" y="1168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4885726" y="2224082"/>
              <a:ext cx="200284" cy="171630"/>
            </a:xfrm>
            <a:custGeom>
              <a:avLst/>
              <a:gdLst/>
              <a:ahLst/>
              <a:cxnLst/>
              <a:rect l="l" t="t" r="r" b="b"/>
              <a:pathLst>
                <a:path w="2733" h="2342" extrusionOk="0">
                  <a:moveTo>
                    <a:pt x="1565" y="0"/>
                  </a:moveTo>
                  <a:cubicBezTo>
                    <a:pt x="525" y="0"/>
                    <a:pt x="1" y="1258"/>
                    <a:pt x="742" y="1999"/>
                  </a:cubicBezTo>
                  <a:cubicBezTo>
                    <a:pt x="978" y="2235"/>
                    <a:pt x="1269" y="2341"/>
                    <a:pt x="1555" y="2341"/>
                  </a:cubicBezTo>
                  <a:cubicBezTo>
                    <a:pt x="2155" y="2341"/>
                    <a:pt x="2733" y="1873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4951022" y="2478083"/>
              <a:ext cx="200284" cy="171704"/>
            </a:xfrm>
            <a:custGeom>
              <a:avLst/>
              <a:gdLst/>
              <a:ahLst/>
              <a:cxnLst/>
              <a:rect l="l" t="t" r="r" b="b"/>
              <a:pathLst>
                <a:path w="2733" h="2343" extrusionOk="0">
                  <a:moveTo>
                    <a:pt x="1565" y="0"/>
                  </a:moveTo>
                  <a:cubicBezTo>
                    <a:pt x="517" y="0"/>
                    <a:pt x="1" y="1258"/>
                    <a:pt x="734" y="1999"/>
                  </a:cubicBezTo>
                  <a:cubicBezTo>
                    <a:pt x="974" y="2236"/>
                    <a:pt x="1268" y="2343"/>
                    <a:pt x="1555" y="2343"/>
                  </a:cubicBezTo>
                  <a:cubicBezTo>
                    <a:pt x="2157" y="2343"/>
                    <a:pt x="2733" y="1877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4932921" y="2750184"/>
              <a:ext cx="200871" cy="171557"/>
            </a:xfrm>
            <a:custGeom>
              <a:avLst/>
              <a:gdLst/>
              <a:ahLst/>
              <a:cxnLst/>
              <a:rect l="l" t="t" r="r" b="b"/>
              <a:pathLst>
                <a:path w="2741" h="2341" extrusionOk="0">
                  <a:moveTo>
                    <a:pt x="1565" y="0"/>
                  </a:moveTo>
                  <a:cubicBezTo>
                    <a:pt x="524" y="0"/>
                    <a:pt x="0" y="1258"/>
                    <a:pt x="742" y="1999"/>
                  </a:cubicBezTo>
                  <a:cubicBezTo>
                    <a:pt x="978" y="2235"/>
                    <a:pt x="1270" y="2341"/>
                    <a:pt x="1556" y="2341"/>
                  </a:cubicBezTo>
                  <a:cubicBezTo>
                    <a:pt x="2159" y="2341"/>
                    <a:pt x="2740" y="1873"/>
                    <a:pt x="2740" y="1168"/>
                  </a:cubicBezTo>
                  <a:cubicBezTo>
                    <a:pt x="2740" y="524"/>
                    <a:pt x="2216" y="0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4862129" y="2992605"/>
              <a:ext cx="200358" cy="171484"/>
            </a:xfrm>
            <a:custGeom>
              <a:avLst/>
              <a:gdLst/>
              <a:ahLst/>
              <a:cxnLst/>
              <a:rect l="l" t="t" r="r" b="b"/>
              <a:pathLst>
                <a:path w="2734" h="2340" extrusionOk="0">
                  <a:moveTo>
                    <a:pt x="1565" y="1"/>
                  </a:moveTo>
                  <a:cubicBezTo>
                    <a:pt x="525" y="1"/>
                    <a:pt x="1" y="1258"/>
                    <a:pt x="734" y="1992"/>
                  </a:cubicBezTo>
                  <a:cubicBezTo>
                    <a:pt x="974" y="2232"/>
                    <a:pt x="1269" y="2339"/>
                    <a:pt x="1557" y="2339"/>
                  </a:cubicBezTo>
                  <a:cubicBezTo>
                    <a:pt x="2158" y="2339"/>
                    <a:pt x="2733" y="1872"/>
                    <a:pt x="2733" y="1168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4726115" y="3258697"/>
              <a:ext cx="200284" cy="171410"/>
            </a:xfrm>
            <a:custGeom>
              <a:avLst/>
              <a:gdLst/>
              <a:ahLst/>
              <a:cxnLst/>
              <a:rect l="l" t="t" r="r" b="b"/>
              <a:pathLst>
                <a:path w="2733" h="2339" extrusionOk="0">
                  <a:moveTo>
                    <a:pt x="1565" y="0"/>
                  </a:moveTo>
                  <a:cubicBezTo>
                    <a:pt x="524" y="0"/>
                    <a:pt x="0" y="1258"/>
                    <a:pt x="741" y="1991"/>
                  </a:cubicBezTo>
                  <a:cubicBezTo>
                    <a:pt x="979" y="2232"/>
                    <a:pt x="1272" y="2339"/>
                    <a:pt x="1559" y="2339"/>
                  </a:cubicBezTo>
                  <a:cubicBezTo>
                    <a:pt x="2158" y="2339"/>
                    <a:pt x="2733" y="1871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4214303" y="1966784"/>
              <a:ext cx="200284" cy="171630"/>
            </a:xfrm>
            <a:custGeom>
              <a:avLst/>
              <a:gdLst/>
              <a:ahLst/>
              <a:cxnLst/>
              <a:rect l="l" t="t" r="r" b="b"/>
              <a:pathLst>
                <a:path w="2733" h="2342" extrusionOk="0">
                  <a:moveTo>
                    <a:pt x="1168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74"/>
                    <a:pt x="578" y="2341"/>
                    <a:pt x="1181" y="2341"/>
                  </a:cubicBezTo>
                  <a:cubicBezTo>
                    <a:pt x="1468" y="2341"/>
                    <a:pt x="1760" y="2236"/>
                    <a:pt x="1999" y="1999"/>
                  </a:cubicBezTo>
                  <a:cubicBezTo>
                    <a:pt x="2733" y="1258"/>
                    <a:pt x="2209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6"/>
            <p:cNvSpPr/>
            <p:nvPr/>
          </p:nvSpPr>
          <p:spPr>
            <a:xfrm>
              <a:off x="4057403" y="2224082"/>
              <a:ext cx="171777" cy="171191"/>
            </a:xfrm>
            <a:custGeom>
              <a:avLst/>
              <a:gdLst/>
              <a:ahLst/>
              <a:cxnLst/>
              <a:rect l="l" t="t" r="r" b="b"/>
              <a:pathLst>
                <a:path w="2344" h="2336" extrusionOk="0">
                  <a:moveTo>
                    <a:pt x="1176" y="0"/>
                  </a:moveTo>
                  <a:cubicBezTo>
                    <a:pt x="524" y="0"/>
                    <a:pt x="0" y="524"/>
                    <a:pt x="0" y="1168"/>
                  </a:cubicBezTo>
                  <a:cubicBezTo>
                    <a:pt x="0" y="1812"/>
                    <a:pt x="524" y="2336"/>
                    <a:pt x="1176" y="2336"/>
                  </a:cubicBezTo>
                  <a:cubicBezTo>
                    <a:pt x="1819" y="2336"/>
                    <a:pt x="2343" y="1812"/>
                    <a:pt x="2343" y="1168"/>
                  </a:cubicBezTo>
                  <a:cubicBezTo>
                    <a:pt x="2343" y="524"/>
                    <a:pt x="1819" y="0"/>
                    <a:pt x="1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6"/>
            <p:cNvSpPr/>
            <p:nvPr/>
          </p:nvSpPr>
          <p:spPr>
            <a:xfrm>
              <a:off x="3992694" y="2478083"/>
              <a:ext cx="200284" cy="171704"/>
            </a:xfrm>
            <a:custGeom>
              <a:avLst/>
              <a:gdLst/>
              <a:ahLst/>
              <a:cxnLst/>
              <a:rect l="l" t="t" r="r" b="b"/>
              <a:pathLst>
                <a:path w="2733" h="2343" extrusionOk="0">
                  <a:moveTo>
                    <a:pt x="1168" y="0"/>
                  </a:moveTo>
                  <a:cubicBezTo>
                    <a:pt x="524" y="0"/>
                    <a:pt x="0" y="524"/>
                    <a:pt x="0" y="1168"/>
                  </a:cubicBezTo>
                  <a:cubicBezTo>
                    <a:pt x="0" y="1877"/>
                    <a:pt x="576" y="2343"/>
                    <a:pt x="1175" y="2343"/>
                  </a:cubicBezTo>
                  <a:cubicBezTo>
                    <a:pt x="1462" y="2343"/>
                    <a:pt x="1754" y="2236"/>
                    <a:pt x="1991" y="1999"/>
                  </a:cubicBezTo>
                  <a:cubicBezTo>
                    <a:pt x="2732" y="1258"/>
                    <a:pt x="2208" y="0"/>
                    <a:pt x="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4010209" y="2750184"/>
              <a:ext cx="200284" cy="171557"/>
            </a:xfrm>
            <a:custGeom>
              <a:avLst/>
              <a:gdLst/>
              <a:ahLst/>
              <a:cxnLst/>
              <a:rect l="l" t="t" r="r" b="b"/>
              <a:pathLst>
                <a:path w="2733" h="2341" extrusionOk="0">
                  <a:moveTo>
                    <a:pt x="1168" y="0"/>
                  </a:moveTo>
                  <a:cubicBezTo>
                    <a:pt x="525" y="0"/>
                    <a:pt x="1" y="524"/>
                    <a:pt x="1" y="1168"/>
                  </a:cubicBezTo>
                  <a:cubicBezTo>
                    <a:pt x="1" y="1873"/>
                    <a:pt x="578" y="2341"/>
                    <a:pt x="1181" y="2341"/>
                  </a:cubicBezTo>
                  <a:cubicBezTo>
                    <a:pt x="1468" y="2341"/>
                    <a:pt x="1760" y="2235"/>
                    <a:pt x="1999" y="1999"/>
                  </a:cubicBezTo>
                  <a:cubicBezTo>
                    <a:pt x="2733" y="1258"/>
                    <a:pt x="2216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4081000" y="2992605"/>
              <a:ext cx="200797" cy="171484"/>
            </a:xfrm>
            <a:custGeom>
              <a:avLst/>
              <a:gdLst/>
              <a:ahLst/>
              <a:cxnLst/>
              <a:rect l="l" t="t" r="r" b="b"/>
              <a:pathLst>
                <a:path w="2740" h="2340" extrusionOk="0">
                  <a:moveTo>
                    <a:pt x="1175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72"/>
                    <a:pt x="578" y="2339"/>
                    <a:pt x="1180" y="2339"/>
                  </a:cubicBezTo>
                  <a:cubicBezTo>
                    <a:pt x="1468" y="2339"/>
                    <a:pt x="1761" y="2232"/>
                    <a:pt x="1999" y="1992"/>
                  </a:cubicBezTo>
                  <a:cubicBezTo>
                    <a:pt x="2740" y="1258"/>
                    <a:pt x="2216" y="1"/>
                    <a:pt x="1175" y="1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6"/>
            <p:cNvSpPr/>
            <p:nvPr/>
          </p:nvSpPr>
          <p:spPr>
            <a:xfrm>
              <a:off x="4217015" y="3258697"/>
              <a:ext cx="200284" cy="171410"/>
            </a:xfrm>
            <a:custGeom>
              <a:avLst/>
              <a:gdLst/>
              <a:ahLst/>
              <a:cxnLst/>
              <a:rect l="l" t="t" r="r" b="b"/>
              <a:pathLst>
                <a:path w="2733" h="2339" extrusionOk="0">
                  <a:moveTo>
                    <a:pt x="1168" y="0"/>
                  </a:moveTo>
                  <a:cubicBezTo>
                    <a:pt x="525" y="0"/>
                    <a:pt x="1" y="524"/>
                    <a:pt x="1" y="1168"/>
                  </a:cubicBezTo>
                  <a:cubicBezTo>
                    <a:pt x="1" y="1871"/>
                    <a:pt x="579" y="2339"/>
                    <a:pt x="1180" y="2339"/>
                  </a:cubicBezTo>
                  <a:cubicBezTo>
                    <a:pt x="1468" y="2339"/>
                    <a:pt x="1762" y="2232"/>
                    <a:pt x="1999" y="1991"/>
                  </a:cubicBezTo>
                  <a:cubicBezTo>
                    <a:pt x="2733" y="1258"/>
                    <a:pt x="2216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6"/>
            <p:cNvSpPr/>
            <p:nvPr/>
          </p:nvSpPr>
          <p:spPr>
            <a:xfrm>
              <a:off x="4757920" y="3781501"/>
              <a:ext cx="171777" cy="171777"/>
            </a:xfrm>
            <a:custGeom>
              <a:avLst/>
              <a:gdLst/>
              <a:ahLst/>
              <a:cxnLst/>
              <a:rect l="l" t="t" r="r" b="b"/>
              <a:pathLst>
                <a:path w="2344" h="2344" extrusionOk="0">
                  <a:moveTo>
                    <a:pt x="1168" y="0"/>
                  </a:moveTo>
                  <a:cubicBezTo>
                    <a:pt x="525" y="0"/>
                    <a:pt x="1" y="524"/>
                    <a:pt x="1" y="1175"/>
                  </a:cubicBezTo>
                  <a:cubicBezTo>
                    <a:pt x="1" y="1819"/>
                    <a:pt x="525" y="2343"/>
                    <a:pt x="1168" y="2343"/>
                  </a:cubicBezTo>
                  <a:cubicBezTo>
                    <a:pt x="1820" y="2343"/>
                    <a:pt x="2344" y="1819"/>
                    <a:pt x="2344" y="1175"/>
                  </a:cubicBezTo>
                  <a:cubicBezTo>
                    <a:pt x="2344" y="524"/>
                    <a:pt x="1820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6"/>
            <p:cNvSpPr/>
            <p:nvPr/>
          </p:nvSpPr>
          <p:spPr>
            <a:xfrm>
              <a:off x="4885726" y="4038726"/>
              <a:ext cx="200284" cy="171777"/>
            </a:xfrm>
            <a:custGeom>
              <a:avLst/>
              <a:gdLst/>
              <a:ahLst/>
              <a:cxnLst/>
              <a:rect l="l" t="t" r="r" b="b"/>
              <a:pathLst>
                <a:path w="2733" h="2344" extrusionOk="0">
                  <a:moveTo>
                    <a:pt x="1565" y="1"/>
                  </a:moveTo>
                  <a:cubicBezTo>
                    <a:pt x="525" y="1"/>
                    <a:pt x="1" y="1258"/>
                    <a:pt x="742" y="2000"/>
                  </a:cubicBezTo>
                  <a:cubicBezTo>
                    <a:pt x="979" y="2237"/>
                    <a:pt x="1271" y="2343"/>
                    <a:pt x="1558" y="2343"/>
                  </a:cubicBezTo>
                  <a:cubicBezTo>
                    <a:pt x="2157" y="2343"/>
                    <a:pt x="2733" y="1878"/>
                    <a:pt x="2733" y="1169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4951022" y="4292726"/>
              <a:ext cx="200284" cy="171997"/>
            </a:xfrm>
            <a:custGeom>
              <a:avLst/>
              <a:gdLst/>
              <a:ahLst/>
              <a:cxnLst/>
              <a:rect l="l" t="t" r="r" b="b"/>
              <a:pathLst>
                <a:path w="2733" h="2347" extrusionOk="0">
                  <a:moveTo>
                    <a:pt x="1565" y="1"/>
                  </a:moveTo>
                  <a:cubicBezTo>
                    <a:pt x="517" y="1"/>
                    <a:pt x="1" y="1266"/>
                    <a:pt x="734" y="1999"/>
                  </a:cubicBezTo>
                  <a:cubicBezTo>
                    <a:pt x="974" y="2239"/>
                    <a:pt x="1268" y="2347"/>
                    <a:pt x="1557" y="2347"/>
                  </a:cubicBezTo>
                  <a:cubicBezTo>
                    <a:pt x="2158" y="2347"/>
                    <a:pt x="2733" y="1879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4932921" y="4564828"/>
              <a:ext cx="200871" cy="171777"/>
            </a:xfrm>
            <a:custGeom>
              <a:avLst/>
              <a:gdLst/>
              <a:ahLst/>
              <a:cxnLst/>
              <a:rect l="l" t="t" r="r" b="b"/>
              <a:pathLst>
                <a:path w="2741" h="2344" extrusionOk="0">
                  <a:moveTo>
                    <a:pt x="1565" y="1"/>
                  </a:moveTo>
                  <a:cubicBezTo>
                    <a:pt x="524" y="1"/>
                    <a:pt x="0" y="1258"/>
                    <a:pt x="742" y="1999"/>
                  </a:cubicBezTo>
                  <a:cubicBezTo>
                    <a:pt x="979" y="2237"/>
                    <a:pt x="1272" y="2343"/>
                    <a:pt x="1560" y="2343"/>
                  </a:cubicBezTo>
                  <a:cubicBezTo>
                    <a:pt x="2161" y="2343"/>
                    <a:pt x="2740" y="1877"/>
                    <a:pt x="2740" y="1168"/>
                  </a:cubicBezTo>
                  <a:cubicBezTo>
                    <a:pt x="2740" y="525"/>
                    <a:pt x="2216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4225809" y="3781501"/>
              <a:ext cx="200871" cy="171997"/>
            </a:xfrm>
            <a:custGeom>
              <a:avLst/>
              <a:gdLst/>
              <a:ahLst/>
              <a:cxnLst/>
              <a:rect l="l" t="t" r="r" b="b"/>
              <a:pathLst>
                <a:path w="2741" h="2347" extrusionOk="0">
                  <a:moveTo>
                    <a:pt x="1176" y="0"/>
                  </a:moveTo>
                  <a:cubicBezTo>
                    <a:pt x="524" y="0"/>
                    <a:pt x="0" y="524"/>
                    <a:pt x="0" y="1175"/>
                  </a:cubicBezTo>
                  <a:cubicBezTo>
                    <a:pt x="0" y="1879"/>
                    <a:pt x="579" y="2346"/>
                    <a:pt x="1180" y="2346"/>
                  </a:cubicBezTo>
                  <a:cubicBezTo>
                    <a:pt x="1468" y="2346"/>
                    <a:pt x="1761" y="2239"/>
                    <a:pt x="1999" y="1999"/>
                  </a:cubicBezTo>
                  <a:cubicBezTo>
                    <a:pt x="2740" y="1265"/>
                    <a:pt x="2216" y="0"/>
                    <a:pt x="1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4069495" y="4038726"/>
              <a:ext cx="200284" cy="171777"/>
            </a:xfrm>
            <a:custGeom>
              <a:avLst/>
              <a:gdLst/>
              <a:ahLst/>
              <a:cxnLst/>
              <a:rect l="l" t="t" r="r" b="b"/>
              <a:pathLst>
                <a:path w="2733" h="2344" extrusionOk="0">
                  <a:moveTo>
                    <a:pt x="1168" y="1"/>
                  </a:moveTo>
                  <a:cubicBezTo>
                    <a:pt x="524" y="1"/>
                    <a:pt x="0" y="525"/>
                    <a:pt x="0" y="1169"/>
                  </a:cubicBezTo>
                  <a:cubicBezTo>
                    <a:pt x="0" y="1878"/>
                    <a:pt x="576" y="2343"/>
                    <a:pt x="1177" y="2343"/>
                  </a:cubicBezTo>
                  <a:cubicBezTo>
                    <a:pt x="1465" y="2343"/>
                    <a:pt x="1759" y="2237"/>
                    <a:pt x="1999" y="2000"/>
                  </a:cubicBezTo>
                  <a:cubicBezTo>
                    <a:pt x="2732" y="1258"/>
                    <a:pt x="2208" y="1"/>
                    <a:pt x="1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4004199" y="4292726"/>
              <a:ext cx="200284" cy="171997"/>
            </a:xfrm>
            <a:custGeom>
              <a:avLst/>
              <a:gdLst/>
              <a:ahLst/>
              <a:cxnLst/>
              <a:rect l="l" t="t" r="r" b="b"/>
              <a:pathLst>
                <a:path w="2733" h="2347" extrusionOk="0">
                  <a:moveTo>
                    <a:pt x="1176" y="1"/>
                  </a:moveTo>
                  <a:cubicBezTo>
                    <a:pt x="524" y="1"/>
                    <a:pt x="0" y="525"/>
                    <a:pt x="0" y="1176"/>
                  </a:cubicBezTo>
                  <a:cubicBezTo>
                    <a:pt x="0" y="1879"/>
                    <a:pt x="578" y="2347"/>
                    <a:pt x="1180" y="2347"/>
                  </a:cubicBezTo>
                  <a:cubicBezTo>
                    <a:pt x="1468" y="2347"/>
                    <a:pt x="1761" y="2239"/>
                    <a:pt x="1999" y="1999"/>
                  </a:cubicBezTo>
                  <a:cubicBezTo>
                    <a:pt x="2733" y="1266"/>
                    <a:pt x="2216" y="1"/>
                    <a:pt x="1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4022300" y="4564828"/>
              <a:ext cx="171191" cy="171777"/>
            </a:xfrm>
            <a:custGeom>
              <a:avLst/>
              <a:gdLst/>
              <a:ahLst/>
              <a:cxnLst/>
              <a:rect l="l" t="t" r="r" b="b"/>
              <a:pathLst>
                <a:path w="2336" h="2344" extrusionOk="0">
                  <a:moveTo>
                    <a:pt x="1168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20"/>
                    <a:pt x="524" y="2344"/>
                    <a:pt x="1168" y="2344"/>
                  </a:cubicBezTo>
                  <a:cubicBezTo>
                    <a:pt x="1812" y="2344"/>
                    <a:pt x="2336" y="1820"/>
                    <a:pt x="2336" y="1168"/>
                  </a:cubicBezTo>
                  <a:cubicBezTo>
                    <a:pt x="2336" y="525"/>
                    <a:pt x="1812" y="1"/>
                    <a:pt x="1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4395313" y="1667275"/>
              <a:ext cx="313874" cy="268365"/>
            </a:xfrm>
            <a:custGeom>
              <a:avLst/>
              <a:gdLst/>
              <a:ahLst/>
              <a:cxnLst/>
              <a:rect l="l" t="t" r="r" b="b"/>
              <a:pathLst>
                <a:path w="4283" h="3662" extrusionOk="0">
                  <a:moveTo>
                    <a:pt x="2448" y="0"/>
                  </a:moveTo>
                  <a:cubicBezTo>
                    <a:pt x="816" y="0"/>
                    <a:pt x="1" y="1969"/>
                    <a:pt x="1153" y="3122"/>
                  </a:cubicBezTo>
                  <a:cubicBezTo>
                    <a:pt x="1526" y="3495"/>
                    <a:pt x="1985" y="3662"/>
                    <a:pt x="2435" y="3662"/>
                  </a:cubicBezTo>
                  <a:cubicBezTo>
                    <a:pt x="3378" y="3662"/>
                    <a:pt x="4282" y="2931"/>
                    <a:pt x="4282" y="1827"/>
                  </a:cubicBezTo>
                  <a:cubicBezTo>
                    <a:pt x="4282" y="816"/>
                    <a:pt x="3459" y="0"/>
                    <a:pt x="2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4429317" y="3478694"/>
              <a:ext cx="294674" cy="268438"/>
            </a:xfrm>
            <a:custGeom>
              <a:avLst/>
              <a:gdLst/>
              <a:ahLst/>
              <a:cxnLst/>
              <a:rect l="l" t="t" r="r" b="b"/>
              <a:pathLst>
                <a:path w="4021" h="3663" extrusionOk="0">
                  <a:moveTo>
                    <a:pt x="2011" y="0"/>
                  </a:moveTo>
                  <a:cubicBezTo>
                    <a:pt x="1543" y="0"/>
                    <a:pt x="1075" y="180"/>
                    <a:pt x="719" y="539"/>
                  </a:cubicBezTo>
                  <a:cubicBezTo>
                    <a:pt x="1" y="1250"/>
                    <a:pt x="1" y="2410"/>
                    <a:pt x="719" y="3129"/>
                  </a:cubicBezTo>
                  <a:cubicBezTo>
                    <a:pt x="1075" y="3485"/>
                    <a:pt x="1543" y="3662"/>
                    <a:pt x="2011" y="3662"/>
                  </a:cubicBezTo>
                  <a:cubicBezTo>
                    <a:pt x="2480" y="3662"/>
                    <a:pt x="2950" y="3485"/>
                    <a:pt x="3309" y="3129"/>
                  </a:cubicBezTo>
                  <a:cubicBezTo>
                    <a:pt x="4020" y="2410"/>
                    <a:pt x="4020" y="1250"/>
                    <a:pt x="3309" y="539"/>
                  </a:cubicBezTo>
                  <a:cubicBezTo>
                    <a:pt x="2950" y="180"/>
                    <a:pt x="2480" y="0"/>
                    <a:pt x="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4201112" y="2281683"/>
              <a:ext cx="380782" cy="53277"/>
            </a:xfrm>
            <a:custGeom>
              <a:avLst/>
              <a:gdLst/>
              <a:ahLst/>
              <a:cxnLst/>
              <a:rect l="l" t="t" r="r" b="b"/>
              <a:pathLst>
                <a:path w="5196" h="727" extrusionOk="0">
                  <a:moveTo>
                    <a:pt x="1" y="0"/>
                  </a:moveTo>
                  <a:lnTo>
                    <a:pt x="1" y="726"/>
                  </a:lnTo>
                  <a:lnTo>
                    <a:pt x="5196" y="726"/>
                  </a:lnTo>
                  <a:lnTo>
                    <a:pt x="51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4563206" y="2281683"/>
              <a:ext cx="381295" cy="53277"/>
            </a:xfrm>
            <a:custGeom>
              <a:avLst/>
              <a:gdLst/>
              <a:ahLst/>
              <a:cxnLst/>
              <a:rect l="l" t="t" r="r" b="b"/>
              <a:pathLst>
                <a:path w="5203" h="727" extrusionOk="0">
                  <a:moveTo>
                    <a:pt x="0" y="0"/>
                  </a:moveTo>
                  <a:lnTo>
                    <a:pt x="0" y="726"/>
                  </a:lnTo>
                  <a:lnTo>
                    <a:pt x="5203" y="726"/>
                  </a:lnTo>
                  <a:lnTo>
                    <a:pt x="5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4143511" y="2543305"/>
              <a:ext cx="444978" cy="53351"/>
            </a:xfrm>
            <a:custGeom>
              <a:avLst/>
              <a:gdLst/>
              <a:ahLst/>
              <a:cxnLst/>
              <a:rect l="l" t="t" r="r" b="b"/>
              <a:pathLst>
                <a:path w="6072" h="728" extrusionOk="0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4567016" y="2543305"/>
              <a:ext cx="445491" cy="53351"/>
            </a:xfrm>
            <a:custGeom>
              <a:avLst/>
              <a:gdLst/>
              <a:ahLst/>
              <a:cxnLst/>
              <a:rect l="l" t="t" r="r" b="b"/>
              <a:pathLst>
                <a:path w="6079" h="728" extrusionOk="0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6"/>
            <p:cNvSpPr/>
            <p:nvPr/>
          </p:nvSpPr>
          <p:spPr>
            <a:xfrm>
              <a:off x="4567016" y="4618031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6"/>
            <p:cNvSpPr/>
            <p:nvPr/>
          </p:nvSpPr>
          <p:spPr>
            <a:xfrm>
              <a:off x="4143511" y="4618031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6"/>
            <p:cNvSpPr/>
            <p:nvPr/>
          </p:nvSpPr>
          <p:spPr>
            <a:xfrm>
              <a:off x="4143511" y="3057388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0"/>
                  </a:moveTo>
                  <a:lnTo>
                    <a:pt x="1" y="726"/>
                  </a:lnTo>
                  <a:lnTo>
                    <a:pt x="6071" y="726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4567016" y="3057388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0"/>
                  </a:moveTo>
                  <a:lnTo>
                    <a:pt x="1" y="726"/>
                  </a:lnTo>
                  <a:lnTo>
                    <a:pt x="6079" y="726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4143511" y="2791296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0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6"/>
            <p:cNvSpPr/>
            <p:nvPr/>
          </p:nvSpPr>
          <p:spPr>
            <a:xfrm>
              <a:off x="4567016" y="2791296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0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6"/>
            <p:cNvSpPr/>
            <p:nvPr/>
          </p:nvSpPr>
          <p:spPr>
            <a:xfrm>
              <a:off x="4270218" y="2028782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7"/>
                  </a:lnTo>
                  <a:lnTo>
                    <a:pt x="4238" y="727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4565917" y="2028782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7"/>
                  </a:lnTo>
                  <a:lnTo>
                    <a:pt x="4237" y="727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4270218" y="3319010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1"/>
                  </a:moveTo>
                  <a:lnTo>
                    <a:pt x="1" y="727"/>
                  </a:lnTo>
                  <a:lnTo>
                    <a:pt x="4238" y="727"/>
                  </a:lnTo>
                  <a:lnTo>
                    <a:pt x="4238" y="1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4565917" y="3319010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1"/>
                  </a:moveTo>
                  <a:lnTo>
                    <a:pt x="1" y="727"/>
                  </a:lnTo>
                  <a:lnTo>
                    <a:pt x="4237" y="727"/>
                  </a:lnTo>
                  <a:lnTo>
                    <a:pt x="42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4567016" y="4099625"/>
              <a:ext cx="445491" cy="52764"/>
            </a:xfrm>
            <a:custGeom>
              <a:avLst/>
              <a:gdLst/>
              <a:ahLst/>
              <a:cxnLst/>
              <a:rect l="l" t="t" r="r" b="b"/>
              <a:pathLst>
                <a:path w="6079" h="720" extrusionOk="0">
                  <a:moveTo>
                    <a:pt x="1" y="1"/>
                  </a:moveTo>
                  <a:lnTo>
                    <a:pt x="1" y="719"/>
                  </a:lnTo>
                  <a:lnTo>
                    <a:pt x="6079" y="7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4143511" y="4099625"/>
              <a:ext cx="444978" cy="52764"/>
            </a:xfrm>
            <a:custGeom>
              <a:avLst/>
              <a:gdLst/>
              <a:ahLst/>
              <a:cxnLst/>
              <a:rect l="l" t="t" r="r" b="b"/>
              <a:pathLst>
                <a:path w="6072" h="720" extrusionOk="0">
                  <a:moveTo>
                    <a:pt x="1" y="1"/>
                  </a:moveTo>
                  <a:lnTo>
                    <a:pt x="1" y="719"/>
                  </a:lnTo>
                  <a:lnTo>
                    <a:pt x="6071" y="719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6"/>
            <p:cNvSpPr/>
            <p:nvPr/>
          </p:nvSpPr>
          <p:spPr>
            <a:xfrm>
              <a:off x="4567016" y="4365130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6"/>
            <p:cNvSpPr/>
            <p:nvPr/>
          </p:nvSpPr>
          <p:spPr>
            <a:xfrm>
              <a:off x="4143511" y="4365130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4574711" y="3838003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0" y="0"/>
                  </a:moveTo>
                  <a:lnTo>
                    <a:pt x="0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4279012" y="3838003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4" name="Google Shape;574;p26"/>
          <p:cNvSpPr/>
          <p:nvPr/>
        </p:nvSpPr>
        <p:spPr>
          <a:xfrm>
            <a:off x="6632751" y="3097778"/>
            <a:ext cx="2243255" cy="1278261"/>
          </a:xfrm>
          <a:custGeom>
            <a:avLst/>
            <a:gdLst/>
            <a:ahLst/>
            <a:cxnLst/>
            <a:rect l="l" t="t" r="r" b="b"/>
            <a:pathLst>
              <a:path w="78967" h="39902" extrusionOk="0">
                <a:moveTo>
                  <a:pt x="27881" y="3374"/>
                </a:moveTo>
                <a:cubicBezTo>
                  <a:pt x="19687" y="5442"/>
                  <a:pt x="7970" y="8199"/>
                  <a:pt x="3528" y="12564"/>
                </a:cubicBezTo>
                <a:cubicBezTo>
                  <a:pt x="-914" y="16929"/>
                  <a:pt x="-378" y="25124"/>
                  <a:pt x="1230" y="29566"/>
                </a:cubicBezTo>
                <a:cubicBezTo>
                  <a:pt x="2838" y="34008"/>
                  <a:pt x="5289" y="37837"/>
                  <a:pt x="13177" y="39215"/>
                </a:cubicBezTo>
                <a:cubicBezTo>
                  <a:pt x="21065" y="40594"/>
                  <a:pt x="38297" y="39598"/>
                  <a:pt x="48559" y="37837"/>
                </a:cubicBezTo>
                <a:cubicBezTo>
                  <a:pt x="58821" y="36076"/>
                  <a:pt x="70079" y="33778"/>
                  <a:pt x="74750" y="28647"/>
                </a:cubicBezTo>
                <a:cubicBezTo>
                  <a:pt x="79422" y="23516"/>
                  <a:pt x="80264" y="11798"/>
                  <a:pt x="76588" y="7050"/>
                </a:cubicBezTo>
                <a:cubicBezTo>
                  <a:pt x="72912" y="2302"/>
                  <a:pt x="60812" y="771"/>
                  <a:pt x="52694" y="158"/>
                </a:cubicBezTo>
                <a:cubicBezTo>
                  <a:pt x="44576" y="-455"/>
                  <a:pt x="36075" y="1306"/>
                  <a:pt x="27881" y="33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 txBox="1"/>
          <p:nvPr/>
        </p:nvSpPr>
        <p:spPr>
          <a:xfrm>
            <a:off x="6767289" y="3559441"/>
            <a:ext cx="17055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Não utiliza sequência de referência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6" name="Google Shape;576;p26"/>
          <p:cNvSpPr txBox="1"/>
          <p:nvPr/>
        </p:nvSpPr>
        <p:spPr>
          <a:xfrm>
            <a:off x="6767288" y="3270329"/>
            <a:ext cx="1703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500" b="1" i="1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 initio</a:t>
            </a:r>
            <a:endParaRPr sz="1500" b="1" i="1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6560861" y="1452606"/>
            <a:ext cx="2243255" cy="1278261"/>
          </a:xfrm>
          <a:custGeom>
            <a:avLst/>
            <a:gdLst/>
            <a:ahLst/>
            <a:cxnLst/>
            <a:rect l="l" t="t" r="r" b="b"/>
            <a:pathLst>
              <a:path w="78967" h="39902" extrusionOk="0">
                <a:moveTo>
                  <a:pt x="27881" y="3374"/>
                </a:moveTo>
                <a:cubicBezTo>
                  <a:pt x="19687" y="5442"/>
                  <a:pt x="7970" y="8199"/>
                  <a:pt x="3528" y="12564"/>
                </a:cubicBezTo>
                <a:cubicBezTo>
                  <a:pt x="-914" y="16929"/>
                  <a:pt x="-378" y="25124"/>
                  <a:pt x="1230" y="29566"/>
                </a:cubicBezTo>
                <a:cubicBezTo>
                  <a:pt x="2838" y="34008"/>
                  <a:pt x="5289" y="37837"/>
                  <a:pt x="13177" y="39215"/>
                </a:cubicBezTo>
                <a:cubicBezTo>
                  <a:pt x="21065" y="40594"/>
                  <a:pt x="38297" y="39598"/>
                  <a:pt x="48559" y="37837"/>
                </a:cubicBezTo>
                <a:cubicBezTo>
                  <a:pt x="58821" y="36076"/>
                  <a:pt x="70079" y="33778"/>
                  <a:pt x="74750" y="28647"/>
                </a:cubicBezTo>
                <a:cubicBezTo>
                  <a:pt x="79422" y="23516"/>
                  <a:pt x="80264" y="11798"/>
                  <a:pt x="76588" y="7050"/>
                </a:cubicBezTo>
                <a:cubicBezTo>
                  <a:pt x="72912" y="2302"/>
                  <a:pt x="60812" y="771"/>
                  <a:pt x="52694" y="158"/>
                </a:cubicBezTo>
                <a:cubicBezTo>
                  <a:pt x="44576" y="-455"/>
                  <a:pt x="36075" y="1306"/>
                  <a:pt x="27881" y="33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 txBox="1"/>
          <p:nvPr/>
        </p:nvSpPr>
        <p:spPr>
          <a:xfrm>
            <a:off x="6695398" y="1914269"/>
            <a:ext cx="17055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Utiliza sequência de referência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9" name="Google Shape;579;p26"/>
          <p:cNvSpPr txBox="1"/>
          <p:nvPr/>
        </p:nvSpPr>
        <p:spPr>
          <a:xfrm>
            <a:off x="6695397" y="1625157"/>
            <a:ext cx="1703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Similaridade</a:t>
            </a:r>
            <a:endParaRPr sz="1500" b="1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7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</a:t>
            </a:r>
            <a:r>
              <a:rPr lang="pt-BR">
                <a:solidFill>
                  <a:schemeClr val="accent2"/>
                </a:solidFill>
              </a:rPr>
              <a:t>estrutural</a:t>
            </a:r>
            <a:r>
              <a:rPr lang="pt-BR"/>
              <a:t> de genomas</a:t>
            </a:r>
            <a:endParaRPr/>
          </a:p>
        </p:txBody>
      </p:sp>
      <p:sp>
        <p:nvSpPr>
          <p:cNvPr id="585" name="Google Shape;585;p27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1">
                <a:solidFill>
                  <a:schemeClr val="accent5"/>
                </a:solidFill>
              </a:rPr>
              <a:t>Predição por similaridade ou </a:t>
            </a:r>
            <a:r>
              <a:rPr lang="pt-BR" sz="1800" b="1" i="1">
                <a:solidFill>
                  <a:schemeClr val="accent5"/>
                </a:solidFill>
              </a:rPr>
              <a:t>evidence-driven</a:t>
            </a:r>
            <a:endParaRPr sz="1800" b="1" i="1">
              <a:solidFill>
                <a:schemeClr val="accent5"/>
              </a:solidFill>
            </a:endParaRPr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 b="1" i="1">
              <a:solidFill>
                <a:schemeClr val="accent5"/>
              </a:solidFill>
            </a:endParaRPr>
          </a:p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600" i="1">
                <a:solidFill>
                  <a:schemeClr val="dk1"/>
                </a:solidFill>
              </a:rPr>
              <a:t>Método de predição baseado em banco de dados</a:t>
            </a:r>
            <a:endParaRPr/>
          </a:p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 i="1">
              <a:solidFill>
                <a:schemeClr val="dk1"/>
              </a:solidFill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Considera a </a:t>
            </a:r>
            <a:r>
              <a:rPr lang="pt-BR" sz="1600" b="1">
                <a:solidFill>
                  <a:schemeClr val="dk1"/>
                </a:solidFill>
              </a:rPr>
              <a:t>homologia</a:t>
            </a:r>
            <a:r>
              <a:rPr lang="pt-BR" sz="1600">
                <a:solidFill>
                  <a:schemeClr val="dk1"/>
                </a:solidFill>
              </a:rPr>
              <a:t> entre genes através de sua similaridade com sequências conhecidas e anotadas presentes em bancos de dados;</a:t>
            </a:r>
            <a:endParaRPr/>
          </a:p>
          <a:p>
            <a:pPr marL="457189" lvl="0" indent="-2285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Mais utilizada em procariotos – eucariotos apresentam genomas mais complexos.</a:t>
            </a:r>
            <a:endParaRPr/>
          </a:p>
          <a:p>
            <a:pPr marL="457189" lvl="0" indent="-2285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</p:txBody>
      </p:sp>
      <p:pic>
        <p:nvPicPr>
          <p:cNvPr id="586" name="Google Shape;58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5654" y="2414490"/>
            <a:ext cx="4277711" cy="892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7" descr="Desenho de um círculo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0594" y="1457907"/>
            <a:ext cx="2816831" cy="79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4538" y="3650432"/>
            <a:ext cx="3401769" cy="574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</a:t>
            </a:r>
            <a:r>
              <a:rPr lang="pt-BR">
                <a:solidFill>
                  <a:schemeClr val="accent2"/>
                </a:solidFill>
              </a:rPr>
              <a:t>estrutural</a:t>
            </a:r>
            <a:r>
              <a:rPr lang="pt-BR"/>
              <a:t> de genomas</a:t>
            </a:r>
            <a:endParaRPr/>
          </a:p>
        </p:txBody>
      </p:sp>
      <p:sp>
        <p:nvSpPr>
          <p:cNvPr id="594" name="Google Shape;594;p28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1">
                <a:solidFill>
                  <a:srgbClr val="CD195C"/>
                </a:solidFill>
              </a:rPr>
              <a:t>Predição </a:t>
            </a:r>
            <a:r>
              <a:rPr lang="pt-BR" sz="1800" b="1" i="1">
                <a:solidFill>
                  <a:srgbClr val="CD195C"/>
                </a:solidFill>
              </a:rPr>
              <a:t>ab initio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1" i="1">
              <a:solidFill>
                <a:srgbClr val="CD195C"/>
              </a:solidFill>
            </a:endParaRPr>
          </a:p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600" i="1">
                <a:solidFill>
                  <a:schemeClr val="dk1"/>
                </a:solidFill>
              </a:rPr>
              <a:t>Método de predição sem evidência direta.</a:t>
            </a:r>
            <a:endParaRPr/>
          </a:p>
          <a:p>
            <a:pPr marL="457189" lvl="0" indent="-2285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Identificação de genes codantes com base em sinais estatísticos sendo a única referência o genoma em si;</a:t>
            </a:r>
            <a:endParaRPr/>
          </a:p>
          <a:p>
            <a:pPr marL="457189" lvl="0" indent="-2285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Define e caracteriza a estrutura dos genes ao longo do genoma;</a:t>
            </a:r>
            <a:endParaRPr/>
          </a:p>
        </p:txBody>
      </p:sp>
      <p:sp>
        <p:nvSpPr>
          <p:cNvPr id="595" name="Google Shape;595;p28"/>
          <p:cNvSpPr txBox="1">
            <a:spLocks noGrp="1"/>
          </p:cNvSpPr>
          <p:nvPr>
            <p:ph type="body" idx="2"/>
          </p:nvPr>
        </p:nvSpPr>
        <p:spPr>
          <a:xfrm>
            <a:off x="4531553" y="132329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/>
              <a:t>Pode utilizar </a:t>
            </a:r>
            <a:r>
              <a:rPr lang="pt-BR" sz="1600" i="1"/>
              <a:t>machine learning</a:t>
            </a:r>
            <a:r>
              <a:rPr lang="pt-BR" sz="1600"/>
              <a:t> e HMM para identificar regiões codantes ou não, genes promotores, indicativos de </a:t>
            </a:r>
            <a:r>
              <a:rPr lang="pt-BR" sz="1600" i="1"/>
              <a:t>splicing</a:t>
            </a:r>
            <a:r>
              <a:rPr lang="pt-BR" sz="1600"/>
              <a:t> alternativo e regiões ricas em GC.</a:t>
            </a:r>
            <a:endParaRPr/>
          </a:p>
        </p:txBody>
      </p:sp>
      <p:grpSp>
        <p:nvGrpSpPr>
          <p:cNvPr id="596" name="Google Shape;596;p28"/>
          <p:cNvGrpSpPr/>
          <p:nvPr/>
        </p:nvGrpSpPr>
        <p:grpSpPr>
          <a:xfrm rot="-4334499">
            <a:off x="4608626" y="2057721"/>
            <a:ext cx="4938455" cy="5022307"/>
            <a:chOff x="2329097" y="444888"/>
            <a:chExt cx="4485805" cy="4487199"/>
          </a:xfrm>
        </p:grpSpPr>
        <p:sp>
          <p:nvSpPr>
            <p:cNvPr id="597" name="Google Shape;597;p28"/>
            <p:cNvSpPr/>
            <p:nvPr/>
          </p:nvSpPr>
          <p:spPr>
            <a:xfrm>
              <a:off x="3975239" y="1271078"/>
              <a:ext cx="1148391" cy="2816058"/>
            </a:xfrm>
            <a:custGeom>
              <a:avLst/>
              <a:gdLst/>
              <a:ahLst/>
              <a:cxnLst/>
              <a:rect l="l" t="t" r="r" b="b"/>
              <a:pathLst>
                <a:path w="53563" h="131346" extrusionOk="0">
                  <a:moveTo>
                    <a:pt x="1" y="1"/>
                  </a:moveTo>
                  <a:cubicBezTo>
                    <a:pt x="7481" y="5797"/>
                    <a:pt x="11853" y="14703"/>
                    <a:pt x="11853" y="24158"/>
                  </a:cubicBezTo>
                  <a:cubicBezTo>
                    <a:pt x="11853" y="24191"/>
                    <a:pt x="11853" y="24223"/>
                    <a:pt x="11853" y="24223"/>
                  </a:cubicBezTo>
                  <a:lnTo>
                    <a:pt x="11853" y="67843"/>
                  </a:lnTo>
                  <a:lnTo>
                    <a:pt x="11821" y="67875"/>
                  </a:lnTo>
                  <a:cubicBezTo>
                    <a:pt x="11821" y="96275"/>
                    <a:pt x="29016" y="120724"/>
                    <a:pt x="53562" y="131346"/>
                  </a:cubicBezTo>
                  <a:cubicBezTo>
                    <a:pt x="46082" y="125549"/>
                    <a:pt x="41710" y="116644"/>
                    <a:pt x="41710" y="107188"/>
                  </a:cubicBezTo>
                  <a:lnTo>
                    <a:pt x="41710" y="107123"/>
                  </a:lnTo>
                  <a:lnTo>
                    <a:pt x="41710" y="63504"/>
                  </a:lnTo>
                  <a:lnTo>
                    <a:pt x="41742" y="63471"/>
                  </a:lnTo>
                  <a:cubicBezTo>
                    <a:pt x="41742" y="35104"/>
                    <a:pt x="24547" y="10655"/>
                    <a:pt x="1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3155288" y="2091029"/>
              <a:ext cx="2816058" cy="1148391"/>
            </a:xfrm>
            <a:custGeom>
              <a:avLst/>
              <a:gdLst/>
              <a:ahLst/>
              <a:cxnLst/>
              <a:rect l="l" t="t" r="r" b="b"/>
              <a:pathLst>
                <a:path w="131346" h="53563" extrusionOk="0">
                  <a:moveTo>
                    <a:pt x="1" y="1"/>
                  </a:moveTo>
                  <a:cubicBezTo>
                    <a:pt x="10655" y="24547"/>
                    <a:pt x="35104" y="41743"/>
                    <a:pt x="63471" y="41743"/>
                  </a:cubicBezTo>
                  <a:lnTo>
                    <a:pt x="63503" y="41710"/>
                  </a:lnTo>
                  <a:lnTo>
                    <a:pt x="107188" y="41710"/>
                  </a:lnTo>
                  <a:cubicBezTo>
                    <a:pt x="116644" y="41710"/>
                    <a:pt x="125549" y="46082"/>
                    <a:pt x="131346" y="53562"/>
                  </a:cubicBezTo>
                  <a:cubicBezTo>
                    <a:pt x="120692" y="29016"/>
                    <a:pt x="96275" y="11821"/>
                    <a:pt x="67875" y="11821"/>
                  </a:cubicBezTo>
                  <a:lnTo>
                    <a:pt x="67843" y="11853"/>
                  </a:lnTo>
                  <a:lnTo>
                    <a:pt x="24158" y="11853"/>
                  </a:ln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5452005" y="2985292"/>
              <a:ext cx="640842" cy="1946795"/>
            </a:xfrm>
            <a:custGeom>
              <a:avLst/>
              <a:gdLst/>
              <a:ahLst/>
              <a:cxnLst/>
              <a:rect l="l" t="t" r="r" b="b"/>
              <a:pathLst>
                <a:path w="29890" h="90802" extrusionOk="0">
                  <a:moveTo>
                    <a:pt x="0" y="0"/>
                  </a:moveTo>
                  <a:lnTo>
                    <a:pt x="0" y="39248"/>
                  </a:lnTo>
                  <a:lnTo>
                    <a:pt x="0" y="75938"/>
                  </a:lnTo>
                  <a:cubicBezTo>
                    <a:pt x="33" y="84163"/>
                    <a:pt x="6703" y="90802"/>
                    <a:pt x="14929" y="90802"/>
                  </a:cubicBezTo>
                  <a:cubicBezTo>
                    <a:pt x="23154" y="90802"/>
                    <a:pt x="29825" y="84163"/>
                    <a:pt x="29890" y="75938"/>
                  </a:cubicBezTo>
                  <a:lnTo>
                    <a:pt x="29890" y="39248"/>
                  </a:lnTo>
                  <a:cubicBezTo>
                    <a:pt x="29890" y="29825"/>
                    <a:pt x="27947" y="20466"/>
                    <a:pt x="24190" y="11820"/>
                  </a:cubicBezTo>
                  <a:cubicBezTo>
                    <a:pt x="18426" y="4339"/>
                    <a:pt x="9488" y="0"/>
                    <a:pt x="6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5197190" y="2465951"/>
              <a:ext cx="774156" cy="773469"/>
            </a:xfrm>
            <a:custGeom>
              <a:avLst/>
              <a:gdLst/>
              <a:ahLst/>
              <a:cxnLst/>
              <a:rect l="l" t="t" r="r" b="b"/>
              <a:pathLst>
                <a:path w="36108" h="36076" extrusionOk="0">
                  <a:moveTo>
                    <a:pt x="1" y="1"/>
                  </a:moveTo>
                  <a:cubicBezTo>
                    <a:pt x="7546" y="5765"/>
                    <a:pt x="11950" y="14735"/>
                    <a:pt x="11950" y="24223"/>
                  </a:cubicBezTo>
                  <a:cubicBezTo>
                    <a:pt x="21406" y="24223"/>
                    <a:pt x="30311" y="28595"/>
                    <a:pt x="36108" y="36075"/>
                  </a:cubicBezTo>
                  <a:cubicBezTo>
                    <a:pt x="29081" y="19916"/>
                    <a:pt x="16160" y="6995"/>
                    <a:pt x="1" y="1"/>
                  </a:cubicBezTo>
                  <a:close/>
                </a:path>
              </a:pathLst>
            </a:custGeom>
            <a:solidFill>
              <a:srgbClr val="2E3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3033787" y="444888"/>
              <a:ext cx="640863" cy="1900292"/>
            </a:xfrm>
            <a:custGeom>
              <a:avLst/>
              <a:gdLst/>
              <a:ahLst/>
              <a:cxnLst/>
              <a:rect l="l" t="t" r="r" b="b"/>
              <a:pathLst>
                <a:path w="29891" h="88633" extrusionOk="0">
                  <a:moveTo>
                    <a:pt x="14962" y="0"/>
                  </a:moveTo>
                  <a:cubicBezTo>
                    <a:pt x="6704" y="0"/>
                    <a:pt x="1" y="6703"/>
                    <a:pt x="1" y="14961"/>
                  </a:cubicBezTo>
                  <a:lnTo>
                    <a:pt x="1" y="49384"/>
                  </a:lnTo>
                  <a:cubicBezTo>
                    <a:pt x="1" y="58807"/>
                    <a:pt x="1944" y="68134"/>
                    <a:pt x="5700" y="76812"/>
                  </a:cubicBezTo>
                  <a:cubicBezTo>
                    <a:pt x="11464" y="84260"/>
                    <a:pt x="20402" y="88632"/>
                    <a:pt x="29825" y="88632"/>
                  </a:cubicBezTo>
                  <a:lnTo>
                    <a:pt x="29890" y="88632"/>
                  </a:lnTo>
                  <a:lnTo>
                    <a:pt x="29890" y="20434"/>
                  </a:lnTo>
                  <a:lnTo>
                    <a:pt x="29890" y="14961"/>
                  </a:lnTo>
                  <a:cubicBezTo>
                    <a:pt x="29890" y="6703"/>
                    <a:pt x="23219" y="0"/>
                    <a:pt x="14962" y="0"/>
                  </a:cubicBezTo>
                  <a:close/>
                </a:path>
              </a:pathLst>
            </a:custGeom>
            <a:solidFill>
              <a:srgbClr val="287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3155288" y="2091029"/>
              <a:ext cx="774156" cy="774156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4228660" y="2344450"/>
              <a:ext cx="641549" cy="641549"/>
            </a:xfrm>
            <a:custGeom>
              <a:avLst/>
              <a:gdLst/>
              <a:ahLst/>
              <a:cxnLst/>
              <a:rect l="l" t="t" r="r" b="b"/>
              <a:pathLst>
                <a:path w="29923" h="29923" extrusionOk="0">
                  <a:moveTo>
                    <a:pt x="17811" y="1"/>
                  </a:moveTo>
                  <a:lnTo>
                    <a:pt x="17779" y="33"/>
                  </a:lnTo>
                  <a:lnTo>
                    <a:pt x="33" y="33"/>
                  </a:lnTo>
                  <a:lnTo>
                    <a:pt x="33" y="17779"/>
                  </a:lnTo>
                  <a:lnTo>
                    <a:pt x="1" y="17811"/>
                  </a:lnTo>
                  <a:cubicBezTo>
                    <a:pt x="1" y="21471"/>
                    <a:pt x="292" y="25162"/>
                    <a:pt x="875" y="28789"/>
                  </a:cubicBezTo>
                  <a:cubicBezTo>
                    <a:pt x="5020" y="29534"/>
                    <a:pt x="9230" y="29923"/>
                    <a:pt x="13439" y="29923"/>
                  </a:cubicBezTo>
                  <a:lnTo>
                    <a:pt x="13439" y="29890"/>
                  </a:lnTo>
                  <a:lnTo>
                    <a:pt x="29890" y="29890"/>
                  </a:lnTo>
                  <a:lnTo>
                    <a:pt x="29890" y="13440"/>
                  </a:lnTo>
                  <a:lnTo>
                    <a:pt x="29922" y="13407"/>
                  </a:lnTo>
                  <a:cubicBezTo>
                    <a:pt x="29922" y="9230"/>
                    <a:pt x="29534" y="5020"/>
                    <a:pt x="28789" y="875"/>
                  </a:cubicBezTo>
                  <a:cubicBezTo>
                    <a:pt x="25162" y="292"/>
                    <a:pt x="21470" y="1"/>
                    <a:pt x="17811" y="1"/>
                  </a:cubicBezTo>
                  <a:close/>
                </a:path>
              </a:pathLst>
            </a:custGeom>
            <a:solidFill>
              <a:srgbClr val="2B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4867400" y="3565715"/>
              <a:ext cx="1947502" cy="640842"/>
            </a:xfrm>
            <a:custGeom>
              <a:avLst/>
              <a:gdLst/>
              <a:ahLst/>
              <a:cxnLst/>
              <a:rect l="l" t="t" r="r" b="b"/>
              <a:pathLst>
                <a:path w="90835" h="29890" extrusionOk="0">
                  <a:moveTo>
                    <a:pt x="1" y="0"/>
                  </a:moveTo>
                  <a:lnTo>
                    <a:pt x="1" y="65"/>
                  </a:lnTo>
                  <a:cubicBezTo>
                    <a:pt x="1" y="9489"/>
                    <a:pt x="4373" y="18426"/>
                    <a:pt x="11853" y="24190"/>
                  </a:cubicBezTo>
                  <a:cubicBezTo>
                    <a:pt x="20499" y="27947"/>
                    <a:pt x="29825" y="29890"/>
                    <a:pt x="39281" y="29890"/>
                  </a:cubicBezTo>
                  <a:lnTo>
                    <a:pt x="75971" y="29890"/>
                  </a:lnTo>
                  <a:cubicBezTo>
                    <a:pt x="84196" y="29857"/>
                    <a:pt x="90835" y="23154"/>
                    <a:pt x="90835" y="14929"/>
                  </a:cubicBezTo>
                  <a:cubicBezTo>
                    <a:pt x="90835" y="6704"/>
                    <a:pt x="84196" y="33"/>
                    <a:pt x="7597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5449925" y="3565715"/>
              <a:ext cx="640842" cy="640842"/>
            </a:xfrm>
            <a:custGeom>
              <a:avLst/>
              <a:gdLst/>
              <a:ahLst/>
              <a:cxnLst/>
              <a:rect l="l" t="t" r="r" b="b"/>
              <a:pathLst>
                <a:path w="29890" h="29890" extrusionOk="0">
                  <a:moveTo>
                    <a:pt x="0" y="0"/>
                  </a:moveTo>
                  <a:lnTo>
                    <a:pt x="0" y="28756"/>
                  </a:lnTo>
                  <a:cubicBezTo>
                    <a:pt x="4080" y="29501"/>
                    <a:pt x="8258" y="29890"/>
                    <a:pt x="12403" y="29890"/>
                  </a:cubicBezTo>
                  <a:lnTo>
                    <a:pt x="29889" y="29890"/>
                  </a:lnTo>
                  <a:lnTo>
                    <a:pt x="29889" y="12435"/>
                  </a:lnTo>
                  <a:cubicBezTo>
                    <a:pt x="29889" y="8258"/>
                    <a:pt x="29501" y="4081"/>
                    <a:pt x="28756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4350160" y="3312981"/>
              <a:ext cx="773469" cy="774156"/>
            </a:xfrm>
            <a:custGeom>
              <a:avLst/>
              <a:gdLst/>
              <a:ahLst/>
              <a:cxnLst/>
              <a:rect l="l" t="t" r="r" b="b"/>
              <a:pathLst>
                <a:path w="36076" h="36108" extrusionOk="0">
                  <a:moveTo>
                    <a:pt x="1" y="1"/>
                  </a:moveTo>
                  <a:cubicBezTo>
                    <a:pt x="6995" y="16160"/>
                    <a:pt x="19916" y="29081"/>
                    <a:pt x="36075" y="36108"/>
                  </a:cubicBezTo>
                  <a:cubicBezTo>
                    <a:pt x="28595" y="30311"/>
                    <a:pt x="24223" y="21406"/>
                    <a:pt x="24223" y="11950"/>
                  </a:cubicBezTo>
                  <a:cubicBezTo>
                    <a:pt x="14735" y="11950"/>
                    <a:pt x="5765" y="7546"/>
                    <a:pt x="1" y="1"/>
                  </a:cubicBezTo>
                  <a:close/>
                </a:path>
              </a:pathLst>
            </a:custGeom>
            <a:solidFill>
              <a:srgbClr val="C62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2329097" y="1149577"/>
              <a:ext cx="1900270" cy="640863"/>
            </a:xfrm>
            <a:custGeom>
              <a:avLst/>
              <a:gdLst/>
              <a:ahLst/>
              <a:cxnLst/>
              <a:rect l="l" t="t" r="r" b="b"/>
              <a:pathLst>
                <a:path w="88632" h="29891" extrusionOk="0">
                  <a:moveTo>
                    <a:pt x="14961" y="1"/>
                  </a:moveTo>
                  <a:cubicBezTo>
                    <a:pt x="6703" y="1"/>
                    <a:pt x="0" y="6704"/>
                    <a:pt x="0" y="14962"/>
                  </a:cubicBezTo>
                  <a:cubicBezTo>
                    <a:pt x="0" y="23219"/>
                    <a:pt x="6703" y="29890"/>
                    <a:pt x="14961" y="29890"/>
                  </a:cubicBezTo>
                  <a:lnTo>
                    <a:pt x="88632" y="29890"/>
                  </a:lnTo>
                  <a:lnTo>
                    <a:pt x="88632" y="29825"/>
                  </a:lnTo>
                  <a:cubicBezTo>
                    <a:pt x="88632" y="20402"/>
                    <a:pt x="84260" y="11464"/>
                    <a:pt x="76812" y="5700"/>
                  </a:cubicBezTo>
                  <a:cubicBezTo>
                    <a:pt x="68134" y="1944"/>
                    <a:pt x="58807" y="1"/>
                    <a:pt x="49384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3033787" y="1149577"/>
              <a:ext cx="640863" cy="640863"/>
            </a:xfrm>
            <a:custGeom>
              <a:avLst/>
              <a:gdLst/>
              <a:ahLst/>
              <a:cxnLst/>
              <a:rect l="l" t="t" r="r" b="b"/>
              <a:pathLst>
                <a:path w="29891" h="29891" extrusionOk="0">
                  <a:moveTo>
                    <a:pt x="1" y="1"/>
                  </a:moveTo>
                  <a:lnTo>
                    <a:pt x="1" y="16516"/>
                  </a:lnTo>
                  <a:cubicBezTo>
                    <a:pt x="1" y="21017"/>
                    <a:pt x="454" y="25486"/>
                    <a:pt x="1328" y="29890"/>
                  </a:cubicBezTo>
                  <a:lnTo>
                    <a:pt x="29890" y="29890"/>
                  </a:lnTo>
                  <a:lnTo>
                    <a:pt x="29890" y="16516"/>
                  </a:lnTo>
                  <a:lnTo>
                    <a:pt x="29890" y="1328"/>
                  </a:lnTo>
                  <a:cubicBezTo>
                    <a:pt x="25486" y="454"/>
                    <a:pt x="20985" y="1"/>
                    <a:pt x="16516" y="1"/>
                  </a:cubicBezTo>
                  <a:close/>
                </a:path>
              </a:pathLst>
            </a:custGeom>
            <a:solidFill>
              <a:srgbClr val="29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8"/>
            <p:cNvSpPr/>
            <p:nvPr/>
          </p:nvSpPr>
          <p:spPr>
            <a:xfrm rot="10800000">
              <a:off x="3973663" y="1271079"/>
              <a:ext cx="774156" cy="774156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</a:t>
            </a:r>
            <a:r>
              <a:rPr lang="pt-BR">
                <a:solidFill>
                  <a:schemeClr val="accent2"/>
                </a:solidFill>
              </a:rPr>
              <a:t>estrutural</a:t>
            </a:r>
            <a:r>
              <a:rPr lang="pt-BR"/>
              <a:t> de genomas - </a:t>
            </a:r>
            <a:r>
              <a:rPr lang="pt-BR" sz="2000">
                <a:solidFill>
                  <a:srgbClr val="CD195C"/>
                </a:solidFill>
              </a:rPr>
              <a:t>Predição </a:t>
            </a:r>
            <a:r>
              <a:rPr lang="pt-BR" sz="2000" i="1">
                <a:solidFill>
                  <a:srgbClr val="CD195C"/>
                </a:solidFill>
              </a:rPr>
              <a:t>ab initio</a:t>
            </a:r>
            <a:br>
              <a:rPr lang="pt-BR" i="1">
                <a:solidFill>
                  <a:srgbClr val="CD195C"/>
                </a:solidFill>
              </a:rPr>
            </a:br>
            <a:endParaRPr/>
          </a:p>
        </p:txBody>
      </p:sp>
      <p:sp>
        <p:nvSpPr>
          <p:cNvPr id="615" name="Google Shape;615;p29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1" i="1">
              <a:solidFill>
                <a:srgbClr val="CD195C"/>
              </a:solidFill>
            </a:endParaRPr>
          </a:p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</p:txBody>
      </p:sp>
      <p:grpSp>
        <p:nvGrpSpPr>
          <p:cNvPr id="616" name="Google Shape;616;p29"/>
          <p:cNvGrpSpPr/>
          <p:nvPr/>
        </p:nvGrpSpPr>
        <p:grpSpPr>
          <a:xfrm>
            <a:off x="355627" y="971575"/>
            <a:ext cx="8432748" cy="3522251"/>
            <a:chOff x="355626" y="971575"/>
            <a:chExt cx="8432748" cy="3522250"/>
          </a:xfrm>
        </p:grpSpPr>
        <p:sp>
          <p:nvSpPr>
            <p:cNvPr id="617" name="Google Shape;617;p29"/>
            <p:cNvSpPr/>
            <p:nvPr/>
          </p:nvSpPr>
          <p:spPr>
            <a:xfrm rot="5400000" flipH="1">
              <a:off x="6163524" y="1868975"/>
              <a:ext cx="1384500" cy="3865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2328176" y="971575"/>
              <a:ext cx="1384500" cy="2469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3976757" y="971575"/>
              <a:ext cx="1384500" cy="2469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9"/>
            <p:cNvSpPr/>
            <p:nvPr/>
          </p:nvSpPr>
          <p:spPr>
            <a:xfrm>
              <a:off x="5625338" y="971575"/>
              <a:ext cx="1384500" cy="3314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9"/>
            <p:cNvSpPr/>
            <p:nvPr/>
          </p:nvSpPr>
          <p:spPr>
            <a:xfrm rot="-5400000">
              <a:off x="2143326" y="1321625"/>
              <a:ext cx="1384500" cy="4959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2" name="Google Shape;622;p29"/>
          <p:cNvGrpSpPr/>
          <p:nvPr/>
        </p:nvGrpSpPr>
        <p:grpSpPr>
          <a:xfrm rot="-2684354">
            <a:off x="2543307" y="1665511"/>
            <a:ext cx="4251400" cy="4252721"/>
            <a:chOff x="2329097" y="444888"/>
            <a:chExt cx="4485805" cy="4487199"/>
          </a:xfrm>
        </p:grpSpPr>
        <p:sp>
          <p:nvSpPr>
            <p:cNvPr id="623" name="Google Shape;623;p29"/>
            <p:cNvSpPr/>
            <p:nvPr/>
          </p:nvSpPr>
          <p:spPr>
            <a:xfrm>
              <a:off x="3975239" y="1271078"/>
              <a:ext cx="1148391" cy="2816058"/>
            </a:xfrm>
            <a:custGeom>
              <a:avLst/>
              <a:gdLst/>
              <a:ahLst/>
              <a:cxnLst/>
              <a:rect l="l" t="t" r="r" b="b"/>
              <a:pathLst>
                <a:path w="53563" h="131346" extrusionOk="0">
                  <a:moveTo>
                    <a:pt x="1" y="1"/>
                  </a:moveTo>
                  <a:cubicBezTo>
                    <a:pt x="7481" y="5797"/>
                    <a:pt x="11853" y="14703"/>
                    <a:pt x="11853" y="24158"/>
                  </a:cubicBezTo>
                  <a:cubicBezTo>
                    <a:pt x="11853" y="24191"/>
                    <a:pt x="11853" y="24223"/>
                    <a:pt x="11853" y="24223"/>
                  </a:cubicBezTo>
                  <a:lnTo>
                    <a:pt x="11853" y="67843"/>
                  </a:lnTo>
                  <a:lnTo>
                    <a:pt x="11821" y="67875"/>
                  </a:lnTo>
                  <a:cubicBezTo>
                    <a:pt x="11821" y="96275"/>
                    <a:pt x="29016" y="120724"/>
                    <a:pt x="53562" y="131346"/>
                  </a:cubicBezTo>
                  <a:cubicBezTo>
                    <a:pt x="46082" y="125549"/>
                    <a:pt x="41710" y="116644"/>
                    <a:pt x="41710" y="107188"/>
                  </a:cubicBezTo>
                  <a:lnTo>
                    <a:pt x="41710" y="107123"/>
                  </a:lnTo>
                  <a:lnTo>
                    <a:pt x="41710" y="63504"/>
                  </a:lnTo>
                  <a:lnTo>
                    <a:pt x="41742" y="63471"/>
                  </a:lnTo>
                  <a:cubicBezTo>
                    <a:pt x="41742" y="35104"/>
                    <a:pt x="24547" y="10655"/>
                    <a:pt x="1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9"/>
            <p:cNvSpPr/>
            <p:nvPr/>
          </p:nvSpPr>
          <p:spPr>
            <a:xfrm>
              <a:off x="3155288" y="2091029"/>
              <a:ext cx="2816058" cy="1148391"/>
            </a:xfrm>
            <a:custGeom>
              <a:avLst/>
              <a:gdLst/>
              <a:ahLst/>
              <a:cxnLst/>
              <a:rect l="l" t="t" r="r" b="b"/>
              <a:pathLst>
                <a:path w="131346" h="53563" extrusionOk="0">
                  <a:moveTo>
                    <a:pt x="1" y="1"/>
                  </a:moveTo>
                  <a:cubicBezTo>
                    <a:pt x="10655" y="24547"/>
                    <a:pt x="35104" y="41743"/>
                    <a:pt x="63471" y="41743"/>
                  </a:cubicBezTo>
                  <a:lnTo>
                    <a:pt x="63503" y="41710"/>
                  </a:lnTo>
                  <a:lnTo>
                    <a:pt x="107188" y="41710"/>
                  </a:lnTo>
                  <a:cubicBezTo>
                    <a:pt x="116644" y="41710"/>
                    <a:pt x="125549" y="46082"/>
                    <a:pt x="131346" y="53562"/>
                  </a:cubicBezTo>
                  <a:cubicBezTo>
                    <a:pt x="120692" y="29016"/>
                    <a:pt x="96275" y="11821"/>
                    <a:pt x="67875" y="11821"/>
                  </a:cubicBezTo>
                  <a:lnTo>
                    <a:pt x="67843" y="11853"/>
                  </a:lnTo>
                  <a:lnTo>
                    <a:pt x="24158" y="11853"/>
                  </a:ln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5452005" y="2985292"/>
              <a:ext cx="640842" cy="1946795"/>
            </a:xfrm>
            <a:custGeom>
              <a:avLst/>
              <a:gdLst/>
              <a:ahLst/>
              <a:cxnLst/>
              <a:rect l="l" t="t" r="r" b="b"/>
              <a:pathLst>
                <a:path w="29890" h="90802" extrusionOk="0">
                  <a:moveTo>
                    <a:pt x="0" y="0"/>
                  </a:moveTo>
                  <a:lnTo>
                    <a:pt x="0" y="39248"/>
                  </a:lnTo>
                  <a:lnTo>
                    <a:pt x="0" y="75938"/>
                  </a:lnTo>
                  <a:cubicBezTo>
                    <a:pt x="33" y="84163"/>
                    <a:pt x="6703" y="90802"/>
                    <a:pt x="14929" y="90802"/>
                  </a:cubicBezTo>
                  <a:cubicBezTo>
                    <a:pt x="23154" y="90802"/>
                    <a:pt x="29825" y="84163"/>
                    <a:pt x="29890" y="75938"/>
                  </a:cubicBezTo>
                  <a:lnTo>
                    <a:pt x="29890" y="39248"/>
                  </a:lnTo>
                  <a:cubicBezTo>
                    <a:pt x="29890" y="29825"/>
                    <a:pt x="27947" y="20466"/>
                    <a:pt x="24190" y="11820"/>
                  </a:cubicBezTo>
                  <a:cubicBezTo>
                    <a:pt x="18426" y="4339"/>
                    <a:pt x="9488" y="0"/>
                    <a:pt x="6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5197190" y="2465951"/>
              <a:ext cx="774156" cy="773469"/>
            </a:xfrm>
            <a:custGeom>
              <a:avLst/>
              <a:gdLst/>
              <a:ahLst/>
              <a:cxnLst/>
              <a:rect l="l" t="t" r="r" b="b"/>
              <a:pathLst>
                <a:path w="36108" h="36076" extrusionOk="0">
                  <a:moveTo>
                    <a:pt x="1" y="1"/>
                  </a:moveTo>
                  <a:cubicBezTo>
                    <a:pt x="7546" y="5765"/>
                    <a:pt x="11950" y="14735"/>
                    <a:pt x="11950" y="24223"/>
                  </a:cubicBezTo>
                  <a:cubicBezTo>
                    <a:pt x="21406" y="24223"/>
                    <a:pt x="30311" y="28595"/>
                    <a:pt x="36108" y="36075"/>
                  </a:cubicBezTo>
                  <a:cubicBezTo>
                    <a:pt x="29081" y="19916"/>
                    <a:pt x="16160" y="6995"/>
                    <a:pt x="1" y="1"/>
                  </a:cubicBezTo>
                  <a:close/>
                </a:path>
              </a:pathLst>
            </a:custGeom>
            <a:solidFill>
              <a:srgbClr val="2E3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3033787" y="444888"/>
              <a:ext cx="640863" cy="1900292"/>
            </a:xfrm>
            <a:custGeom>
              <a:avLst/>
              <a:gdLst/>
              <a:ahLst/>
              <a:cxnLst/>
              <a:rect l="l" t="t" r="r" b="b"/>
              <a:pathLst>
                <a:path w="29891" h="88633" extrusionOk="0">
                  <a:moveTo>
                    <a:pt x="14962" y="0"/>
                  </a:moveTo>
                  <a:cubicBezTo>
                    <a:pt x="6704" y="0"/>
                    <a:pt x="1" y="6703"/>
                    <a:pt x="1" y="14961"/>
                  </a:cubicBezTo>
                  <a:lnTo>
                    <a:pt x="1" y="49384"/>
                  </a:lnTo>
                  <a:cubicBezTo>
                    <a:pt x="1" y="58807"/>
                    <a:pt x="1944" y="68134"/>
                    <a:pt x="5700" y="76812"/>
                  </a:cubicBezTo>
                  <a:cubicBezTo>
                    <a:pt x="11464" y="84260"/>
                    <a:pt x="20402" y="88632"/>
                    <a:pt x="29825" y="88632"/>
                  </a:cubicBezTo>
                  <a:lnTo>
                    <a:pt x="29890" y="88632"/>
                  </a:lnTo>
                  <a:lnTo>
                    <a:pt x="29890" y="20434"/>
                  </a:lnTo>
                  <a:lnTo>
                    <a:pt x="29890" y="14961"/>
                  </a:lnTo>
                  <a:cubicBezTo>
                    <a:pt x="29890" y="6703"/>
                    <a:pt x="23219" y="0"/>
                    <a:pt x="14962" y="0"/>
                  </a:cubicBezTo>
                  <a:close/>
                </a:path>
              </a:pathLst>
            </a:custGeom>
            <a:solidFill>
              <a:srgbClr val="287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3155288" y="2091029"/>
              <a:ext cx="774156" cy="774156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4228660" y="2344450"/>
              <a:ext cx="641549" cy="641549"/>
            </a:xfrm>
            <a:custGeom>
              <a:avLst/>
              <a:gdLst/>
              <a:ahLst/>
              <a:cxnLst/>
              <a:rect l="l" t="t" r="r" b="b"/>
              <a:pathLst>
                <a:path w="29923" h="29923" extrusionOk="0">
                  <a:moveTo>
                    <a:pt x="17811" y="1"/>
                  </a:moveTo>
                  <a:lnTo>
                    <a:pt x="17779" y="33"/>
                  </a:lnTo>
                  <a:lnTo>
                    <a:pt x="33" y="33"/>
                  </a:lnTo>
                  <a:lnTo>
                    <a:pt x="33" y="17779"/>
                  </a:lnTo>
                  <a:lnTo>
                    <a:pt x="1" y="17811"/>
                  </a:lnTo>
                  <a:cubicBezTo>
                    <a:pt x="1" y="21471"/>
                    <a:pt x="292" y="25162"/>
                    <a:pt x="875" y="28789"/>
                  </a:cubicBezTo>
                  <a:cubicBezTo>
                    <a:pt x="5020" y="29534"/>
                    <a:pt x="9230" y="29923"/>
                    <a:pt x="13439" y="29923"/>
                  </a:cubicBezTo>
                  <a:lnTo>
                    <a:pt x="13439" y="29890"/>
                  </a:lnTo>
                  <a:lnTo>
                    <a:pt x="29890" y="29890"/>
                  </a:lnTo>
                  <a:lnTo>
                    <a:pt x="29890" y="13440"/>
                  </a:lnTo>
                  <a:lnTo>
                    <a:pt x="29922" y="13407"/>
                  </a:lnTo>
                  <a:cubicBezTo>
                    <a:pt x="29922" y="9230"/>
                    <a:pt x="29534" y="5020"/>
                    <a:pt x="28789" y="875"/>
                  </a:cubicBezTo>
                  <a:cubicBezTo>
                    <a:pt x="25162" y="292"/>
                    <a:pt x="21470" y="1"/>
                    <a:pt x="17811" y="1"/>
                  </a:cubicBezTo>
                  <a:close/>
                </a:path>
              </a:pathLst>
            </a:custGeom>
            <a:solidFill>
              <a:srgbClr val="2B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4867400" y="3565715"/>
              <a:ext cx="1947502" cy="640842"/>
            </a:xfrm>
            <a:custGeom>
              <a:avLst/>
              <a:gdLst/>
              <a:ahLst/>
              <a:cxnLst/>
              <a:rect l="l" t="t" r="r" b="b"/>
              <a:pathLst>
                <a:path w="90835" h="29890" extrusionOk="0">
                  <a:moveTo>
                    <a:pt x="1" y="0"/>
                  </a:moveTo>
                  <a:lnTo>
                    <a:pt x="1" y="65"/>
                  </a:lnTo>
                  <a:cubicBezTo>
                    <a:pt x="1" y="9489"/>
                    <a:pt x="4373" y="18426"/>
                    <a:pt x="11853" y="24190"/>
                  </a:cubicBezTo>
                  <a:cubicBezTo>
                    <a:pt x="20499" y="27947"/>
                    <a:pt x="29825" y="29890"/>
                    <a:pt x="39281" y="29890"/>
                  </a:cubicBezTo>
                  <a:lnTo>
                    <a:pt x="75971" y="29890"/>
                  </a:lnTo>
                  <a:cubicBezTo>
                    <a:pt x="84196" y="29857"/>
                    <a:pt x="90835" y="23154"/>
                    <a:pt x="90835" y="14929"/>
                  </a:cubicBezTo>
                  <a:cubicBezTo>
                    <a:pt x="90835" y="6704"/>
                    <a:pt x="84196" y="33"/>
                    <a:pt x="7597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5449925" y="3565715"/>
              <a:ext cx="640842" cy="640842"/>
            </a:xfrm>
            <a:custGeom>
              <a:avLst/>
              <a:gdLst/>
              <a:ahLst/>
              <a:cxnLst/>
              <a:rect l="l" t="t" r="r" b="b"/>
              <a:pathLst>
                <a:path w="29890" h="29890" extrusionOk="0">
                  <a:moveTo>
                    <a:pt x="0" y="0"/>
                  </a:moveTo>
                  <a:lnTo>
                    <a:pt x="0" y="28756"/>
                  </a:lnTo>
                  <a:cubicBezTo>
                    <a:pt x="4080" y="29501"/>
                    <a:pt x="8258" y="29890"/>
                    <a:pt x="12403" y="29890"/>
                  </a:cubicBezTo>
                  <a:lnTo>
                    <a:pt x="29889" y="29890"/>
                  </a:lnTo>
                  <a:lnTo>
                    <a:pt x="29889" y="12435"/>
                  </a:lnTo>
                  <a:cubicBezTo>
                    <a:pt x="29889" y="8258"/>
                    <a:pt x="29501" y="4081"/>
                    <a:pt x="28756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4350160" y="3312981"/>
              <a:ext cx="773469" cy="774156"/>
            </a:xfrm>
            <a:custGeom>
              <a:avLst/>
              <a:gdLst/>
              <a:ahLst/>
              <a:cxnLst/>
              <a:rect l="l" t="t" r="r" b="b"/>
              <a:pathLst>
                <a:path w="36076" h="36108" extrusionOk="0">
                  <a:moveTo>
                    <a:pt x="1" y="1"/>
                  </a:moveTo>
                  <a:cubicBezTo>
                    <a:pt x="6995" y="16160"/>
                    <a:pt x="19916" y="29081"/>
                    <a:pt x="36075" y="36108"/>
                  </a:cubicBezTo>
                  <a:cubicBezTo>
                    <a:pt x="28595" y="30311"/>
                    <a:pt x="24223" y="21406"/>
                    <a:pt x="24223" y="11950"/>
                  </a:cubicBezTo>
                  <a:cubicBezTo>
                    <a:pt x="14735" y="11950"/>
                    <a:pt x="5765" y="7546"/>
                    <a:pt x="1" y="1"/>
                  </a:cubicBezTo>
                  <a:close/>
                </a:path>
              </a:pathLst>
            </a:custGeom>
            <a:solidFill>
              <a:srgbClr val="C62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2329097" y="1149577"/>
              <a:ext cx="1900270" cy="640863"/>
            </a:xfrm>
            <a:custGeom>
              <a:avLst/>
              <a:gdLst/>
              <a:ahLst/>
              <a:cxnLst/>
              <a:rect l="l" t="t" r="r" b="b"/>
              <a:pathLst>
                <a:path w="88632" h="29891" extrusionOk="0">
                  <a:moveTo>
                    <a:pt x="14961" y="1"/>
                  </a:moveTo>
                  <a:cubicBezTo>
                    <a:pt x="6703" y="1"/>
                    <a:pt x="0" y="6704"/>
                    <a:pt x="0" y="14962"/>
                  </a:cubicBezTo>
                  <a:cubicBezTo>
                    <a:pt x="0" y="23219"/>
                    <a:pt x="6703" y="29890"/>
                    <a:pt x="14961" y="29890"/>
                  </a:cubicBezTo>
                  <a:lnTo>
                    <a:pt x="88632" y="29890"/>
                  </a:lnTo>
                  <a:lnTo>
                    <a:pt x="88632" y="29825"/>
                  </a:lnTo>
                  <a:cubicBezTo>
                    <a:pt x="88632" y="20402"/>
                    <a:pt x="84260" y="11464"/>
                    <a:pt x="76812" y="5700"/>
                  </a:cubicBezTo>
                  <a:cubicBezTo>
                    <a:pt x="68134" y="1944"/>
                    <a:pt x="58807" y="1"/>
                    <a:pt x="49384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3033787" y="1149577"/>
              <a:ext cx="640863" cy="640863"/>
            </a:xfrm>
            <a:custGeom>
              <a:avLst/>
              <a:gdLst/>
              <a:ahLst/>
              <a:cxnLst/>
              <a:rect l="l" t="t" r="r" b="b"/>
              <a:pathLst>
                <a:path w="29891" h="29891" extrusionOk="0">
                  <a:moveTo>
                    <a:pt x="1" y="1"/>
                  </a:moveTo>
                  <a:lnTo>
                    <a:pt x="1" y="16516"/>
                  </a:lnTo>
                  <a:cubicBezTo>
                    <a:pt x="1" y="21017"/>
                    <a:pt x="454" y="25486"/>
                    <a:pt x="1328" y="29890"/>
                  </a:cubicBezTo>
                  <a:lnTo>
                    <a:pt x="29890" y="29890"/>
                  </a:lnTo>
                  <a:lnTo>
                    <a:pt x="29890" y="16516"/>
                  </a:lnTo>
                  <a:lnTo>
                    <a:pt x="29890" y="1328"/>
                  </a:lnTo>
                  <a:cubicBezTo>
                    <a:pt x="25486" y="454"/>
                    <a:pt x="20985" y="1"/>
                    <a:pt x="16516" y="1"/>
                  </a:cubicBezTo>
                  <a:close/>
                </a:path>
              </a:pathLst>
            </a:custGeom>
            <a:solidFill>
              <a:srgbClr val="29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9"/>
            <p:cNvSpPr/>
            <p:nvPr/>
          </p:nvSpPr>
          <p:spPr>
            <a:xfrm rot="10800000">
              <a:off x="3973663" y="1271079"/>
              <a:ext cx="774156" cy="774156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6" name="Google Shape;636;p29"/>
          <p:cNvSpPr txBox="1"/>
          <p:nvPr/>
        </p:nvSpPr>
        <p:spPr>
          <a:xfrm>
            <a:off x="858907" y="3286663"/>
            <a:ext cx="1249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Genezilla</a:t>
            </a:r>
            <a:endParaRPr sz="1600" b="1" i="0" u="none" strike="noStrike" cap="none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7" name="Google Shape;637;p29"/>
          <p:cNvSpPr txBox="1"/>
          <p:nvPr/>
        </p:nvSpPr>
        <p:spPr>
          <a:xfrm>
            <a:off x="858919" y="3565289"/>
            <a:ext cx="1249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8" name="Google Shape;638;p29"/>
          <p:cNvSpPr txBox="1"/>
          <p:nvPr/>
        </p:nvSpPr>
        <p:spPr>
          <a:xfrm>
            <a:off x="6819023" y="3320116"/>
            <a:ext cx="1511468" cy="240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GENSCAN</a:t>
            </a:r>
            <a:endParaRPr sz="1400" b="1" i="0" u="none" strike="noStrike" cap="none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9" name="Google Shape;639;p29"/>
          <p:cNvSpPr txBox="1"/>
          <p:nvPr/>
        </p:nvSpPr>
        <p:spPr>
          <a:xfrm>
            <a:off x="7019895" y="3565301"/>
            <a:ext cx="1249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0" name="Google Shape;640;p29"/>
          <p:cNvSpPr txBox="1"/>
          <p:nvPr/>
        </p:nvSpPr>
        <p:spPr>
          <a:xfrm>
            <a:off x="4044113" y="1276213"/>
            <a:ext cx="1249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Prodigal</a:t>
            </a:r>
            <a:endParaRPr sz="1600" b="1" i="0" u="none" strike="noStrike" cap="none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1" name="Google Shape;641;p29"/>
          <p:cNvSpPr txBox="1"/>
          <p:nvPr/>
        </p:nvSpPr>
        <p:spPr>
          <a:xfrm>
            <a:off x="4044113" y="1554849"/>
            <a:ext cx="1249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2" name="Google Shape;642;p29"/>
          <p:cNvSpPr txBox="1"/>
          <p:nvPr/>
        </p:nvSpPr>
        <p:spPr>
          <a:xfrm>
            <a:off x="5692695" y="1276225"/>
            <a:ext cx="1249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GLIMMER</a:t>
            </a:r>
            <a:endParaRPr sz="1600" b="1" i="0" u="none" strike="noStrike" cap="none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3" name="Google Shape;643;p29"/>
          <p:cNvSpPr txBox="1"/>
          <p:nvPr/>
        </p:nvSpPr>
        <p:spPr>
          <a:xfrm>
            <a:off x="2378983" y="1276238"/>
            <a:ext cx="1249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GeneMark</a:t>
            </a:r>
            <a:endParaRPr sz="1600" b="1" i="0" u="none" strike="noStrike" cap="non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4" name="Google Shape;644;p29"/>
          <p:cNvSpPr txBox="1"/>
          <p:nvPr/>
        </p:nvSpPr>
        <p:spPr>
          <a:xfrm>
            <a:off x="2378983" y="1554895"/>
            <a:ext cx="1249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645" name="Google Shape;645;p29"/>
          <p:cNvGrpSpPr/>
          <p:nvPr/>
        </p:nvGrpSpPr>
        <p:grpSpPr>
          <a:xfrm>
            <a:off x="1150165" y="3833995"/>
            <a:ext cx="284523" cy="272131"/>
            <a:chOff x="5049750" y="832600"/>
            <a:chExt cx="505100" cy="483100"/>
          </a:xfrm>
        </p:grpSpPr>
        <p:sp>
          <p:nvSpPr>
            <p:cNvPr id="646" name="Google Shape;646;p29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9"/>
          <p:cNvGrpSpPr/>
          <p:nvPr/>
        </p:nvGrpSpPr>
        <p:grpSpPr>
          <a:xfrm>
            <a:off x="2852183" y="2038087"/>
            <a:ext cx="284523" cy="272131"/>
            <a:chOff x="5049750" y="832600"/>
            <a:chExt cx="505100" cy="483100"/>
          </a:xfrm>
        </p:grpSpPr>
        <p:sp>
          <p:nvSpPr>
            <p:cNvPr id="649" name="Google Shape;649;p29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9"/>
          <p:cNvGrpSpPr/>
          <p:nvPr/>
        </p:nvGrpSpPr>
        <p:grpSpPr>
          <a:xfrm>
            <a:off x="4505297" y="2037491"/>
            <a:ext cx="284523" cy="272131"/>
            <a:chOff x="5049750" y="832600"/>
            <a:chExt cx="505100" cy="483100"/>
          </a:xfrm>
        </p:grpSpPr>
        <p:sp>
          <p:nvSpPr>
            <p:cNvPr id="652" name="Google Shape;652;p29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9"/>
          <p:cNvGrpSpPr/>
          <p:nvPr/>
        </p:nvGrpSpPr>
        <p:grpSpPr>
          <a:xfrm>
            <a:off x="6182577" y="2030155"/>
            <a:ext cx="284523" cy="272131"/>
            <a:chOff x="5049750" y="832600"/>
            <a:chExt cx="505100" cy="483100"/>
          </a:xfrm>
        </p:grpSpPr>
        <p:sp>
          <p:nvSpPr>
            <p:cNvPr id="655" name="Google Shape;655;p29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9"/>
          <p:cNvGrpSpPr/>
          <p:nvPr/>
        </p:nvGrpSpPr>
        <p:grpSpPr>
          <a:xfrm>
            <a:off x="7633355" y="3833995"/>
            <a:ext cx="284523" cy="272131"/>
            <a:chOff x="5049750" y="832600"/>
            <a:chExt cx="505100" cy="483100"/>
          </a:xfrm>
        </p:grpSpPr>
        <p:sp>
          <p:nvSpPr>
            <p:cNvPr id="658" name="Google Shape;658;p29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O que é</a:t>
            </a:r>
            <a:r>
              <a:rPr lang="pt-BR">
                <a:solidFill>
                  <a:schemeClr val="accent4"/>
                </a:solidFill>
              </a:rPr>
              <a:t> anotação </a:t>
            </a:r>
            <a:r>
              <a:rPr lang="pt-BR"/>
              <a:t>do genoma?</a:t>
            </a:r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body" idx="1"/>
          </p:nvPr>
        </p:nvSpPr>
        <p:spPr>
          <a:xfrm>
            <a:off x="-265242" y="2198910"/>
            <a:ext cx="36506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6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Identificação </a:t>
            </a: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de</a:t>
            </a:r>
            <a:r>
              <a:rPr lang="pt-BR" sz="16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elementos</a:t>
            </a: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do genoma e de suas </a:t>
            </a:r>
            <a:r>
              <a:rPr lang="pt-BR" sz="16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funções biológicas.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86" name="Google Shape;8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6542" y="1463586"/>
            <a:ext cx="5926388" cy="32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</a:t>
            </a:r>
            <a:r>
              <a:rPr lang="pt-BR">
                <a:solidFill>
                  <a:schemeClr val="accent2"/>
                </a:solidFill>
              </a:rPr>
              <a:t>estrutural</a:t>
            </a:r>
            <a:r>
              <a:rPr lang="pt-BR"/>
              <a:t> de genomas</a:t>
            </a:r>
            <a:endParaRPr/>
          </a:p>
        </p:txBody>
      </p:sp>
      <p:sp>
        <p:nvSpPr>
          <p:cNvPr id="665" name="Google Shape;665;p30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1">
                <a:solidFill>
                  <a:schemeClr val="accent4"/>
                </a:solidFill>
              </a:rPr>
              <a:t>ORFs </a:t>
            </a:r>
            <a:r>
              <a:rPr lang="pt-BR" sz="1800">
                <a:solidFill>
                  <a:schemeClr val="dk1"/>
                </a:solidFill>
              </a:rPr>
              <a:t>- </a:t>
            </a:r>
            <a:r>
              <a:rPr lang="pt-BR" sz="1600">
                <a:solidFill>
                  <a:schemeClr val="dk1"/>
                </a:solidFill>
              </a:rPr>
              <a:t>Open Reading Frames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Regiões do genoma que apresentam um START e um STOP códon, indicando uma </a:t>
            </a:r>
            <a:r>
              <a:rPr lang="pt-BR" sz="1600" b="1">
                <a:solidFill>
                  <a:schemeClr val="dk1"/>
                </a:solidFill>
              </a:rPr>
              <a:t>potencial </a:t>
            </a:r>
            <a:r>
              <a:rPr lang="pt-BR" sz="1600">
                <a:solidFill>
                  <a:schemeClr val="dk1"/>
                </a:solidFill>
              </a:rPr>
              <a:t>região codante.</a:t>
            </a:r>
            <a:endParaRPr/>
          </a:p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</p:txBody>
      </p:sp>
      <p:pic>
        <p:nvPicPr>
          <p:cNvPr id="666" name="Google Shape;666;p30" descr="Interface gráfica do usuário, Tex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67" y="3068325"/>
            <a:ext cx="3708400" cy="16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0"/>
          <p:cNvSpPr/>
          <p:nvPr/>
        </p:nvSpPr>
        <p:spPr>
          <a:xfrm>
            <a:off x="5222247" y="1567903"/>
            <a:ext cx="3389587" cy="258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0"/>
          <p:cNvSpPr txBox="1">
            <a:spLocks noGrp="1"/>
          </p:cNvSpPr>
          <p:nvPr>
            <p:ph type="body" idx="2"/>
          </p:nvPr>
        </p:nvSpPr>
        <p:spPr>
          <a:xfrm>
            <a:off x="5297215" y="1567902"/>
            <a:ext cx="328106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697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i="1">
                <a:latin typeface="Fira Sans"/>
                <a:ea typeface="Fira Sans"/>
                <a:cs typeface="Fira Sans"/>
                <a:sym typeface="Fira Sans"/>
              </a:rPr>
              <a:t>Independente da ferramenta utilizada, cada uma tem sua limitação, e o uso combinado de ferramentas pode ser muito positivo para uma anotação que seja a mais próxima da realidade possível.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Ex. redes neurais, GenomeScam, ORFs e demais análises.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</a:t>
            </a:r>
            <a:r>
              <a:rPr lang="pt-BR">
                <a:solidFill>
                  <a:schemeClr val="accent2"/>
                </a:solidFill>
              </a:rPr>
              <a:t>estrutural</a:t>
            </a:r>
            <a:r>
              <a:rPr lang="pt-BR"/>
              <a:t> de genomas</a:t>
            </a:r>
            <a:endParaRPr/>
          </a:p>
        </p:txBody>
      </p:sp>
      <p:sp>
        <p:nvSpPr>
          <p:cNvPr id="674" name="Google Shape;674;p31"/>
          <p:cNvSpPr txBox="1">
            <a:spLocks noGrp="1"/>
          </p:cNvSpPr>
          <p:nvPr>
            <p:ph type="body" idx="1"/>
          </p:nvPr>
        </p:nvSpPr>
        <p:spPr>
          <a:xfrm>
            <a:off x="1294416" y="1012375"/>
            <a:ext cx="739238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600" b="1">
                <a:solidFill>
                  <a:schemeClr val="accent6"/>
                </a:solidFill>
              </a:rPr>
              <a:t>PREDIÇÃO</a:t>
            </a:r>
            <a:r>
              <a:rPr lang="pt-BR" sz="3600" b="1"/>
              <a:t> ≠ </a:t>
            </a:r>
            <a:r>
              <a:rPr lang="pt-BR" sz="3600" b="1">
                <a:solidFill>
                  <a:schemeClr val="accent4"/>
                </a:solidFill>
              </a:rPr>
              <a:t>ANOTAÇÃO</a:t>
            </a:r>
            <a:endParaRPr/>
          </a:p>
        </p:txBody>
      </p:sp>
      <p:pic>
        <p:nvPicPr>
          <p:cNvPr id="675" name="Google Shape;67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3885" y="1810322"/>
            <a:ext cx="5855699" cy="30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31"/>
          <p:cNvSpPr txBox="1"/>
          <p:nvPr/>
        </p:nvSpPr>
        <p:spPr>
          <a:xfrm>
            <a:off x="7320815" y="4835723"/>
            <a:ext cx="18947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(Yandell et al, 2012)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</a:t>
            </a:r>
            <a:r>
              <a:rPr lang="pt-BR">
                <a:solidFill>
                  <a:schemeClr val="accent4"/>
                </a:solidFill>
              </a:rPr>
              <a:t>funcional</a:t>
            </a:r>
            <a:r>
              <a:rPr lang="pt-BR"/>
              <a:t> de genomas</a:t>
            </a:r>
            <a:endParaRPr/>
          </a:p>
        </p:txBody>
      </p:sp>
      <p:sp>
        <p:nvSpPr>
          <p:cNvPr id="682" name="Google Shape;682;p32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latin typeface="Fira Sans"/>
                <a:ea typeface="Fira Sans"/>
                <a:cs typeface="Fira Sans"/>
                <a:sym typeface="Fira Sans"/>
              </a:rPr>
              <a:t>Identificar o que a sequência significa em </a:t>
            </a:r>
            <a:r>
              <a:rPr lang="pt-BR" sz="1600" b="1">
                <a:latin typeface="Fira Sans"/>
                <a:ea typeface="Fira Sans"/>
                <a:cs typeface="Fira Sans"/>
                <a:sym typeface="Fira Sans"/>
              </a:rPr>
              <a:t>termos biológicos</a:t>
            </a:r>
            <a:r>
              <a:rPr lang="pt-BR" sz="1600">
                <a:latin typeface="Fira Sans"/>
                <a:ea typeface="Fira Sans"/>
                <a:cs typeface="Fira Sans"/>
                <a:sym typeface="Fira Sans"/>
              </a:rPr>
              <a:t>, como função bioquímica, biológica e seu nível de expressão.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3" name="Google Shape;683;p32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Pode ser dividida em: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b="1"/>
              <a:t>Função molecular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b="1"/>
              <a:t>Processo biológico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b="1"/>
              <a:t>Componente celular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grpSp>
        <p:nvGrpSpPr>
          <p:cNvPr id="684" name="Google Shape;684;p32"/>
          <p:cNvGrpSpPr/>
          <p:nvPr/>
        </p:nvGrpSpPr>
        <p:grpSpPr>
          <a:xfrm>
            <a:off x="3963225" y="2326849"/>
            <a:ext cx="4869075" cy="2521600"/>
            <a:chOff x="1880575" y="1828250"/>
            <a:chExt cx="4869075" cy="2521600"/>
          </a:xfrm>
        </p:grpSpPr>
        <p:sp>
          <p:nvSpPr>
            <p:cNvPr id="685" name="Google Shape;685;p32"/>
            <p:cNvSpPr/>
            <p:nvPr/>
          </p:nvSpPr>
          <p:spPr>
            <a:xfrm>
              <a:off x="2199300" y="1828250"/>
              <a:ext cx="4234675" cy="2521600"/>
            </a:xfrm>
            <a:custGeom>
              <a:avLst/>
              <a:gdLst/>
              <a:ahLst/>
              <a:cxnLst/>
              <a:rect l="l" t="t" r="r" b="b"/>
              <a:pathLst>
                <a:path w="169387" h="100864" extrusionOk="0">
                  <a:moveTo>
                    <a:pt x="167080" y="0"/>
                  </a:moveTo>
                  <a:cubicBezTo>
                    <a:pt x="166867" y="0"/>
                    <a:pt x="166651" y="34"/>
                    <a:pt x="166438" y="104"/>
                  </a:cubicBezTo>
                  <a:cubicBezTo>
                    <a:pt x="150186" y="5443"/>
                    <a:pt x="145765" y="18457"/>
                    <a:pt x="141489" y="31042"/>
                  </a:cubicBezTo>
                  <a:cubicBezTo>
                    <a:pt x="137588" y="42522"/>
                    <a:pt x="133905" y="53365"/>
                    <a:pt x="121210" y="57537"/>
                  </a:cubicBezTo>
                  <a:cubicBezTo>
                    <a:pt x="118018" y="58585"/>
                    <a:pt x="115054" y="59045"/>
                    <a:pt x="112259" y="59045"/>
                  </a:cubicBezTo>
                  <a:cubicBezTo>
                    <a:pt x="102703" y="59045"/>
                    <a:pt x="95124" y="53667"/>
                    <a:pt x="87207" y="48048"/>
                  </a:cubicBezTo>
                  <a:cubicBezTo>
                    <a:pt x="79171" y="42343"/>
                    <a:pt x="70921" y="36489"/>
                    <a:pt x="60464" y="36489"/>
                  </a:cubicBezTo>
                  <a:cubicBezTo>
                    <a:pt x="57422" y="36489"/>
                    <a:pt x="54195" y="36984"/>
                    <a:pt x="50731" y="38122"/>
                  </a:cubicBezTo>
                  <a:cubicBezTo>
                    <a:pt x="36188" y="42901"/>
                    <a:pt x="32051" y="54654"/>
                    <a:pt x="28050" y="66020"/>
                  </a:cubicBezTo>
                  <a:cubicBezTo>
                    <a:pt x="23719" y="78321"/>
                    <a:pt x="19241" y="91041"/>
                    <a:pt x="1548" y="96856"/>
                  </a:cubicBezTo>
                  <a:cubicBezTo>
                    <a:pt x="589" y="97171"/>
                    <a:pt x="0" y="98136"/>
                    <a:pt x="161" y="99133"/>
                  </a:cubicBezTo>
                  <a:cubicBezTo>
                    <a:pt x="320" y="100130"/>
                    <a:pt x="1179" y="100864"/>
                    <a:pt x="2189" y="100864"/>
                  </a:cubicBezTo>
                  <a:cubicBezTo>
                    <a:pt x="2407" y="100864"/>
                    <a:pt x="2624" y="100830"/>
                    <a:pt x="2832" y="100760"/>
                  </a:cubicBezTo>
                  <a:cubicBezTo>
                    <a:pt x="22447" y="94316"/>
                    <a:pt x="27484" y="80007"/>
                    <a:pt x="31928" y="67384"/>
                  </a:cubicBezTo>
                  <a:cubicBezTo>
                    <a:pt x="35934" y="56004"/>
                    <a:pt x="39394" y="46174"/>
                    <a:pt x="52014" y="42028"/>
                  </a:cubicBezTo>
                  <a:cubicBezTo>
                    <a:pt x="54993" y="41049"/>
                    <a:pt x="57776" y="40619"/>
                    <a:pt x="60411" y="40619"/>
                  </a:cubicBezTo>
                  <a:cubicBezTo>
                    <a:pt x="69635" y="40619"/>
                    <a:pt x="77064" y="45891"/>
                    <a:pt x="84827" y="51400"/>
                  </a:cubicBezTo>
                  <a:cubicBezTo>
                    <a:pt x="93015" y="57211"/>
                    <a:pt x="101417" y="63173"/>
                    <a:pt x="112209" y="63173"/>
                  </a:cubicBezTo>
                  <a:cubicBezTo>
                    <a:pt x="115408" y="63173"/>
                    <a:pt x="118817" y="62649"/>
                    <a:pt x="122493" y="61442"/>
                  </a:cubicBezTo>
                  <a:cubicBezTo>
                    <a:pt x="137137" y="56631"/>
                    <a:pt x="141328" y="44294"/>
                    <a:pt x="145383" y="32364"/>
                  </a:cubicBezTo>
                  <a:cubicBezTo>
                    <a:pt x="149516" y="20200"/>
                    <a:pt x="153419" y="8709"/>
                    <a:pt x="167721" y="4010"/>
                  </a:cubicBezTo>
                  <a:cubicBezTo>
                    <a:pt x="168800" y="3655"/>
                    <a:pt x="169386" y="2493"/>
                    <a:pt x="169031" y="1415"/>
                  </a:cubicBezTo>
                  <a:cubicBezTo>
                    <a:pt x="168748" y="551"/>
                    <a:pt x="167943" y="0"/>
                    <a:pt x="167080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1880575" y="2268400"/>
              <a:ext cx="4869075" cy="1611850"/>
            </a:xfrm>
            <a:custGeom>
              <a:avLst/>
              <a:gdLst/>
              <a:ahLst/>
              <a:cxnLst/>
              <a:rect l="l" t="t" r="r" b="b"/>
              <a:pathLst>
                <a:path w="194763" h="64474" extrusionOk="0">
                  <a:moveTo>
                    <a:pt x="130375" y="1"/>
                  </a:moveTo>
                  <a:cubicBezTo>
                    <a:pt x="127523" y="1"/>
                    <a:pt x="124522" y="458"/>
                    <a:pt x="121333" y="1507"/>
                  </a:cubicBezTo>
                  <a:cubicBezTo>
                    <a:pt x="103513" y="7362"/>
                    <a:pt x="99301" y="21081"/>
                    <a:pt x="95586" y="33185"/>
                  </a:cubicBezTo>
                  <a:cubicBezTo>
                    <a:pt x="92186" y="44254"/>
                    <a:pt x="88976" y="54710"/>
                    <a:pt x="76105" y="58940"/>
                  </a:cubicBezTo>
                  <a:cubicBezTo>
                    <a:pt x="73128" y="59918"/>
                    <a:pt x="70335" y="60346"/>
                    <a:pt x="67677" y="60346"/>
                  </a:cubicBezTo>
                  <a:cubicBezTo>
                    <a:pt x="58691" y="60346"/>
                    <a:pt x="51254" y="55447"/>
                    <a:pt x="43484" y="50329"/>
                  </a:cubicBezTo>
                  <a:cubicBezTo>
                    <a:pt x="35121" y="44820"/>
                    <a:pt x="25912" y="38753"/>
                    <a:pt x="13989" y="38753"/>
                  </a:cubicBezTo>
                  <a:cubicBezTo>
                    <a:pt x="10181" y="38753"/>
                    <a:pt x="6095" y="39372"/>
                    <a:pt x="1672" y="40826"/>
                  </a:cubicBezTo>
                  <a:cubicBezTo>
                    <a:pt x="590" y="41178"/>
                    <a:pt x="0" y="42342"/>
                    <a:pt x="355" y="43422"/>
                  </a:cubicBezTo>
                  <a:cubicBezTo>
                    <a:pt x="639" y="44288"/>
                    <a:pt x="1444" y="44836"/>
                    <a:pt x="2308" y="44836"/>
                  </a:cubicBezTo>
                  <a:cubicBezTo>
                    <a:pt x="2523" y="44836"/>
                    <a:pt x="2741" y="44803"/>
                    <a:pt x="2955" y="44732"/>
                  </a:cubicBezTo>
                  <a:cubicBezTo>
                    <a:pt x="6998" y="43404"/>
                    <a:pt x="10690" y="42830"/>
                    <a:pt x="14128" y="42830"/>
                  </a:cubicBezTo>
                  <a:cubicBezTo>
                    <a:pt x="24623" y="42830"/>
                    <a:pt x="32745" y="48179"/>
                    <a:pt x="41223" y="53763"/>
                  </a:cubicBezTo>
                  <a:cubicBezTo>
                    <a:pt x="49247" y="59049"/>
                    <a:pt x="57480" y="64473"/>
                    <a:pt x="67641" y="64473"/>
                  </a:cubicBezTo>
                  <a:cubicBezTo>
                    <a:pt x="70699" y="64473"/>
                    <a:pt x="73934" y="63980"/>
                    <a:pt x="77389" y="62846"/>
                  </a:cubicBezTo>
                  <a:cubicBezTo>
                    <a:pt x="92282" y="57951"/>
                    <a:pt x="95959" y="45975"/>
                    <a:pt x="99515" y="34392"/>
                  </a:cubicBezTo>
                  <a:cubicBezTo>
                    <a:pt x="103271" y="22158"/>
                    <a:pt x="106819" y="10604"/>
                    <a:pt x="122617" y="5412"/>
                  </a:cubicBezTo>
                  <a:cubicBezTo>
                    <a:pt x="125326" y="4522"/>
                    <a:pt x="127885" y="4129"/>
                    <a:pt x="130332" y="4129"/>
                  </a:cubicBezTo>
                  <a:cubicBezTo>
                    <a:pt x="139193" y="4129"/>
                    <a:pt x="146582" y="9288"/>
                    <a:pt x="154305" y="14681"/>
                  </a:cubicBezTo>
                  <a:cubicBezTo>
                    <a:pt x="162743" y="20570"/>
                    <a:pt x="171403" y="26617"/>
                    <a:pt x="182465" y="26617"/>
                  </a:cubicBezTo>
                  <a:cubicBezTo>
                    <a:pt x="185774" y="26617"/>
                    <a:pt x="189299" y="26076"/>
                    <a:pt x="193097" y="24827"/>
                  </a:cubicBezTo>
                  <a:cubicBezTo>
                    <a:pt x="194175" y="24473"/>
                    <a:pt x="194762" y="23311"/>
                    <a:pt x="194407" y="22232"/>
                  </a:cubicBezTo>
                  <a:cubicBezTo>
                    <a:pt x="194123" y="21367"/>
                    <a:pt x="193318" y="20817"/>
                    <a:pt x="192455" y="20817"/>
                  </a:cubicBezTo>
                  <a:cubicBezTo>
                    <a:pt x="192242" y="20817"/>
                    <a:pt x="192025" y="20851"/>
                    <a:pt x="191812" y="20921"/>
                  </a:cubicBezTo>
                  <a:cubicBezTo>
                    <a:pt x="188496" y="22010"/>
                    <a:pt x="185415" y="22488"/>
                    <a:pt x="182509" y="22488"/>
                  </a:cubicBezTo>
                  <a:cubicBezTo>
                    <a:pt x="172674" y="22488"/>
                    <a:pt x="164843" y="17021"/>
                    <a:pt x="156659" y="11309"/>
                  </a:cubicBezTo>
                  <a:cubicBezTo>
                    <a:pt x="148666" y="5729"/>
                    <a:pt x="140460" y="1"/>
                    <a:pt x="130375" y="1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3034500" y="3237675"/>
              <a:ext cx="622100" cy="594225"/>
            </a:xfrm>
            <a:custGeom>
              <a:avLst/>
              <a:gdLst/>
              <a:ahLst/>
              <a:cxnLst/>
              <a:rect l="l" t="t" r="r" b="b"/>
              <a:pathLst>
                <a:path w="24884" h="23769" extrusionOk="0">
                  <a:moveTo>
                    <a:pt x="1512" y="0"/>
                  </a:moveTo>
                  <a:cubicBezTo>
                    <a:pt x="1153" y="0"/>
                    <a:pt x="794" y="141"/>
                    <a:pt x="525" y="421"/>
                  </a:cubicBezTo>
                  <a:cubicBezTo>
                    <a:pt x="1" y="966"/>
                    <a:pt x="18" y="1834"/>
                    <a:pt x="563" y="2358"/>
                  </a:cubicBezTo>
                  <a:lnTo>
                    <a:pt x="22454" y="23387"/>
                  </a:lnTo>
                  <a:cubicBezTo>
                    <a:pt x="22708" y="23632"/>
                    <a:pt x="23047" y="23768"/>
                    <a:pt x="23398" y="23768"/>
                  </a:cubicBezTo>
                  <a:cubicBezTo>
                    <a:pt x="23400" y="23768"/>
                    <a:pt x="23402" y="23768"/>
                    <a:pt x="23404" y="23768"/>
                  </a:cubicBezTo>
                  <a:cubicBezTo>
                    <a:pt x="23964" y="23768"/>
                    <a:pt x="24466" y="23429"/>
                    <a:pt x="24675" y="22910"/>
                  </a:cubicBezTo>
                  <a:cubicBezTo>
                    <a:pt x="24884" y="22392"/>
                    <a:pt x="24756" y="21798"/>
                    <a:pt x="24353" y="21410"/>
                  </a:cubicBezTo>
                  <a:lnTo>
                    <a:pt x="2463" y="383"/>
                  </a:lnTo>
                  <a:cubicBezTo>
                    <a:pt x="2197" y="127"/>
                    <a:pt x="1854" y="0"/>
                    <a:pt x="1512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3183125" y="2989000"/>
              <a:ext cx="765650" cy="746925"/>
            </a:xfrm>
            <a:custGeom>
              <a:avLst/>
              <a:gdLst/>
              <a:ahLst/>
              <a:cxnLst/>
              <a:rect l="l" t="t" r="r" b="b"/>
              <a:pathLst>
                <a:path w="30626" h="29877" extrusionOk="0">
                  <a:moveTo>
                    <a:pt x="1509" y="0"/>
                  </a:moveTo>
                  <a:cubicBezTo>
                    <a:pt x="1154" y="0"/>
                    <a:pt x="800" y="137"/>
                    <a:pt x="531" y="411"/>
                  </a:cubicBezTo>
                  <a:cubicBezTo>
                    <a:pt x="0" y="951"/>
                    <a:pt x="8" y="1820"/>
                    <a:pt x="551" y="2350"/>
                  </a:cubicBezTo>
                  <a:lnTo>
                    <a:pt x="28187" y="29484"/>
                  </a:lnTo>
                  <a:cubicBezTo>
                    <a:pt x="28442" y="29736"/>
                    <a:pt x="28788" y="29877"/>
                    <a:pt x="29147" y="29877"/>
                  </a:cubicBezTo>
                  <a:cubicBezTo>
                    <a:pt x="29704" y="29877"/>
                    <a:pt x="30205" y="29540"/>
                    <a:pt x="30415" y="29025"/>
                  </a:cubicBezTo>
                  <a:cubicBezTo>
                    <a:pt x="30626" y="28510"/>
                    <a:pt x="30505" y="27918"/>
                    <a:pt x="30108" y="27529"/>
                  </a:cubicBezTo>
                  <a:lnTo>
                    <a:pt x="2471" y="395"/>
                  </a:lnTo>
                  <a:cubicBezTo>
                    <a:pt x="2204" y="132"/>
                    <a:pt x="1856" y="0"/>
                    <a:pt x="1509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3434025" y="2838750"/>
              <a:ext cx="726500" cy="688225"/>
            </a:xfrm>
            <a:custGeom>
              <a:avLst/>
              <a:gdLst/>
              <a:ahLst/>
              <a:cxnLst/>
              <a:rect l="l" t="t" r="r" b="b"/>
              <a:pathLst>
                <a:path w="29060" h="27529" extrusionOk="0">
                  <a:moveTo>
                    <a:pt x="1515" y="1"/>
                  </a:moveTo>
                  <a:cubicBezTo>
                    <a:pt x="1153" y="1"/>
                    <a:pt x="792" y="144"/>
                    <a:pt x="522" y="427"/>
                  </a:cubicBezTo>
                  <a:cubicBezTo>
                    <a:pt x="0" y="976"/>
                    <a:pt x="23" y="1845"/>
                    <a:pt x="572" y="2365"/>
                  </a:cubicBezTo>
                  <a:lnTo>
                    <a:pt x="26636" y="27151"/>
                  </a:lnTo>
                  <a:cubicBezTo>
                    <a:pt x="26889" y="27394"/>
                    <a:pt x="27227" y="27528"/>
                    <a:pt x="27580" y="27528"/>
                  </a:cubicBezTo>
                  <a:cubicBezTo>
                    <a:pt x="28140" y="27528"/>
                    <a:pt x="28644" y="27187"/>
                    <a:pt x="28852" y="26666"/>
                  </a:cubicBezTo>
                  <a:cubicBezTo>
                    <a:pt x="29060" y="26145"/>
                    <a:pt x="28930" y="25551"/>
                    <a:pt x="28524" y="25165"/>
                  </a:cubicBezTo>
                  <a:lnTo>
                    <a:pt x="2460" y="379"/>
                  </a:lnTo>
                  <a:cubicBezTo>
                    <a:pt x="2195" y="126"/>
                    <a:pt x="1855" y="1"/>
                    <a:pt x="1515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3805025" y="2803650"/>
              <a:ext cx="485350" cy="453400"/>
            </a:xfrm>
            <a:custGeom>
              <a:avLst/>
              <a:gdLst/>
              <a:ahLst/>
              <a:cxnLst/>
              <a:rect l="l" t="t" r="r" b="b"/>
              <a:pathLst>
                <a:path w="19414" h="18136" extrusionOk="0">
                  <a:moveTo>
                    <a:pt x="1520" y="0"/>
                  </a:moveTo>
                  <a:cubicBezTo>
                    <a:pt x="1154" y="0"/>
                    <a:pt x="789" y="146"/>
                    <a:pt x="519" y="434"/>
                  </a:cubicBezTo>
                  <a:cubicBezTo>
                    <a:pt x="1" y="986"/>
                    <a:pt x="29" y="1852"/>
                    <a:pt x="581" y="2370"/>
                  </a:cubicBezTo>
                  <a:lnTo>
                    <a:pt x="16995" y="17765"/>
                  </a:lnTo>
                  <a:cubicBezTo>
                    <a:pt x="17248" y="18003"/>
                    <a:pt x="17581" y="18135"/>
                    <a:pt x="17927" y="18135"/>
                  </a:cubicBezTo>
                  <a:cubicBezTo>
                    <a:pt x="17929" y="18135"/>
                    <a:pt x="17931" y="18135"/>
                    <a:pt x="17932" y="18135"/>
                  </a:cubicBezTo>
                  <a:cubicBezTo>
                    <a:pt x="18495" y="18135"/>
                    <a:pt x="19001" y="17792"/>
                    <a:pt x="19208" y="17269"/>
                  </a:cubicBezTo>
                  <a:cubicBezTo>
                    <a:pt x="19414" y="16747"/>
                    <a:pt x="19281" y="16150"/>
                    <a:pt x="18871" y="15765"/>
                  </a:cubicBezTo>
                  <a:lnTo>
                    <a:pt x="2457" y="371"/>
                  </a:lnTo>
                  <a:cubicBezTo>
                    <a:pt x="2192" y="123"/>
                    <a:pt x="1856" y="0"/>
                    <a:pt x="1520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3526400" y="3327425"/>
              <a:ext cx="433125" cy="417975"/>
            </a:xfrm>
            <a:custGeom>
              <a:avLst/>
              <a:gdLst/>
              <a:ahLst/>
              <a:cxnLst/>
              <a:rect l="l" t="t" r="r" b="b"/>
              <a:pathLst>
                <a:path w="17325" h="16719" extrusionOk="0">
                  <a:moveTo>
                    <a:pt x="2264" y="1"/>
                  </a:moveTo>
                  <a:cubicBezTo>
                    <a:pt x="1732" y="1"/>
                    <a:pt x="1200" y="206"/>
                    <a:pt x="797" y="617"/>
                  </a:cubicBezTo>
                  <a:cubicBezTo>
                    <a:pt x="1" y="1428"/>
                    <a:pt x="14" y="2732"/>
                    <a:pt x="827" y="3526"/>
                  </a:cubicBezTo>
                  <a:lnTo>
                    <a:pt x="13666" y="16129"/>
                  </a:lnTo>
                  <a:cubicBezTo>
                    <a:pt x="14050" y="16507"/>
                    <a:pt x="14567" y="16718"/>
                    <a:pt x="15106" y="16718"/>
                  </a:cubicBezTo>
                  <a:cubicBezTo>
                    <a:pt x="15940" y="16718"/>
                    <a:pt x="16692" y="16214"/>
                    <a:pt x="17008" y="15441"/>
                  </a:cubicBezTo>
                  <a:cubicBezTo>
                    <a:pt x="17325" y="14668"/>
                    <a:pt x="17142" y="13780"/>
                    <a:pt x="16545" y="13195"/>
                  </a:cubicBezTo>
                  <a:lnTo>
                    <a:pt x="3708" y="593"/>
                  </a:lnTo>
                  <a:cubicBezTo>
                    <a:pt x="3307" y="198"/>
                    <a:pt x="2786" y="1"/>
                    <a:pt x="2264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3750125" y="3140125"/>
              <a:ext cx="428900" cy="403975"/>
            </a:xfrm>
            <a:custGeom>
              <a:avLst/>
              <a:gdLst/>
              <a:ahLst/>
              <a:cxnLst/>
              <a:rect l="l" t="t" r="r" b="b"/>
              <a:pathLst>
                <a:path w="17156" h="16159" extrusionOk="0">
                  <a:moveTo>
                    <a:pt x="2268" y="1"/>
                  </a:moveTo>
                  <a:cubicBezTo>
                    <a:pt x="1724" y="1"/>
                    <a:pt x="1181" y="215"/>
                    <a:pt x="777" y="640"/>
                  </a:cubicBezTo>
                  <a:cubicBezTo>
                    <a:pt x="0" y="1458"/>
                    <a:pt x="26" y="2750"/>
                    <a:pt x="839" y="3535"/>
                  </a:cubicBezTo>
                  <a:lnTo>
                    <a:pt x="13518" y="15593"/>
                  </a:lnTo>
                  <a:cubicBezTo>
                    <a:pt x="13900" y="15955"/>
                    <a:pt x="14405" y="16158"/>
                    <a:pt x="14931" y="16158"/>
                  </a:cubicBezTo>
                  <a:cubicBezTo>
                    <a:pt x="14932" y="16158"/>
                    <a:pt x="14934" y="16158"/>
                    <a:pt x="14936" y="16158"/>
                  </a:cubicBezTo>
                  <a:cubicBezTo>
                    <a:pt x="15776" y="16158"/>
                    <a:pt x="16533" y="15647"/>
                    <a:pt x="16844" y="14866"/>
                  </a:cubicBezTo>
                  <a:cubicBezTo>
                    <a:pt x="17156" y="14085"/>
                    <a:pt x="16961" y="13192"/>
                    <a:pt x="16351" y="12613"/>
                  </a:cubicBezTo>
                  <a:lnTo>
                    <a:pt x="3672" y="555"/>
                  </a:lnTo>
                  <a:cubicBezTo>
                    <a:pt x="3276" y="185"/>
                    <a:pt x="2771" y="1"/>
                    <a:pt x="2268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4007475" y="2994225"/>
              <a:ext cx="301425" cy="279975"/>
            </a:xfrm>
            <a:custGeom>
              <a:avLst/>
              <a:gdLst/>
              <a:ahLst/>
              <a:cxnLst/>
              <a:rect l="l" t="t" r="r" b="b"/>
              <a:pathLst>
                <a:path w="12057" h="11199" extrusionOk="0">
                  <a:moveTo>
                    <a:pt x="2278" y="0"/>
                  </a:moveTo>
                  <a:cubicBezTo>
                    <a:pt x="1730" y="0"/>
                    <a:pt x="1183" y="218"/>
                    <a:pt x="778" y="650"/>
                  </a:cubicBezTo>
                  <a:cubicBezTo>
                    <a:pt x="1" y="1480"/>
                    <a:pt x="44" y="2782"/>
                    <a:pt x="875" y="3558"/>
                  </a:cubicBezTo>
                  <a:lnTo>
                    <a:pt x="8429" y="10643"/>
                  </a:lnTo>
                  <a:cubicBezTo>
                    <a:pt x="8809" y="11000"/>
                    <a:pt x="9312" y="11199"/>
                    <a:pt x="9834" y="11199"/>
                  </a:cubicBezTo>
                  <a:cubicBezTo>
                    <a:pt x="10678" y="11199"/>
                    <a:pt x="11436" y="10683"/>
                    <a:pt x="11746" y="9898"/>
                  </a:cubicBezTo>
                  <a:cubicBezTo>
                    <a:pt x="12056" y="9114"/>
                    <a:pt x="11856" y="8220"/>
                    <a:pt x="11241" y="7643"/>
                  </a:cubicBezTo>
                  <a:lnTo>
                    <a:pt x="3687" y="559"/>
                  </a:lnTo>
                  <a:cubicBezTo>
                    <a:pt x="3290" y="185"/>
                    <a:pt x="2784" y="0"/>
                    <a:pt x="2278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297450" y="3491300"/>
              <a:ext cx="377650" cy="357750"/>
            </a:xfrm>
            <a:custGeom>
              <a:avLst/>
              <a:gdLst/>
              <a:ahLst/>
              <a:cxnLst/>
              <a:rect l="l" t="t" r="r" b="b"/>
              <a:pathLst>
                <a:path w="15106" h="14310" extrusionOk="0">
                  <a:moveTo>
                    <a:pt x="2269" y="0"/>
                  </a:moveTo>
                  <a:cubicBezTo>
                    <a:pt x="1730" y="0"/>
                    <a:pt x="1190" y="211"/>
                    <a:pt x="787" y="631"/>
                  </a:cubicBezTo>
                  <a:cubicBezTo>
                    <a:pt x="1" y="1450"/>
                    <a:pt x="27" y="2752"/>
                    <a:pt x="845" y="3538"/>
                  </a:cubicBezTo>
                  <a:lnTo>
                    <a:pt x="11462" y="13735"/>
                  </a:lnTo>
                  <a:cubicBezTo>
                    <a:pt x="11844" y="14105"/>
                    <a:pt x="12354" y="14310"/>
                    <a:pt x="12886" y="14310"/>
                  </a:cubicBezTo>
                  <a:cubicBezTo>
                    <a:pt x="13724" y="14310"/>
                    <a:pt x="14479" y="13800"/>
                    <a:pt x="14792" y="13021"/>
                  </a:cubicBezTo>
                  <a:cubicBezTo>
                    <a:pt x="15106" y="12243"/>
                    <a:pt x="14914" y="11353"/>
                    <a:pt x="14309" y="10771"/>
                  </a:cubicBezTo>
                  <a:lnTo>
                    <a:pt x="3694" y="573"/>
                  </a:lnTo>
                  <a:cubicBezTo>
                    <a:pt x="3295" y="190"/>
                    <a:pt x="2782" y="0"/>
                    <a:pt x="2269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4568150" y="2473425"/>
              <a:ext cx="149550" cy="778625"/>
            </a:xfrm>
            <a:custGeom>
              <a:avLst/>
              <a:gdLst/>
              <a:ahLst/>
              <a:cxnLst/>
              <a:rect l="l" t="t" r="r" b="b"/>
              <a:pathLst>
                <a:path w="5982" h="31145" extrusionOk="0">
                  <a:moveTo>
                    <a:pt x="4549" y="1"/>
                  </a:moveTo>
                  <a:cubicBezTo>
                    <a:pt x="3859" y="1"/>
                    <a:pt x="3251" y="517"/>
                    <a:pt x="3175" y="1222"/>
                  </a:cubicBezTo>
                  <a:lnTo>
                    <a:pt x="83" y="29626"/>
                  </a:lnTo>
                  <a:cubicBezTo>
                    <a:pt x="0" y="30378"/>
                    <a:pt x="544" y="31055"/>
                    <a:pt x="1296" y="31137"/>
                  </a:cubicBezTo>
                  <a:cubicBezTo>
                    <a:pt x="1346" y="31142"/>
                    <a:pt x="1396" y="31145"/>
                    <a:pt x="1447" y="31145"/>
                  </a:cubicBezTo>
                  <a:cubicBezTo>
                    <a:pt x="2146" y="31143"/>
                    <a:pt x="2732" y="30617"/>
                    <a:pt x="2808" y="29923"/>
                  </a:cubicBezTo>
                  <a:lnTo>
                    <a:pt x="5899" y="1519"/>
                  </a:lnTo>
                  <a:cubicBezTo>
                    <a:pt x="5982" y="766"/>
                    <a:pt x="5437" y="90"/>
                    <a:pt x="4685" y="8"/>
                  </a:cubicBezTo>
                  <a:cubicBezTo>
                    <a:pt x="4640" y="3"/>
                    <a:pt x="4594" y="1"/>
                    <a:pt x="4549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4833300" y="2324250"/>
              <a:ext cx="180825" cy="1032750"/>
            </a:xfrm>
            <a:custGeom>
              <a:avLst/>
              <a:gdLst/>
              <a:ahLst/>
              <a:cxnLst/>
              <a:rect l="l" t="t" r="r" b="b"/>
              <a:pathLst>
                <a:path w="7233" h="41310" extrusionOk="0">
                  <a:moveTo>
                    <a:pt x="5776" y="0"/>
                  </a:moveTo>
                  <a:cubicBezTo>
                    <a:pt x="5092" y="0"/>
                    <a:pt x="4502" y="522"/>
                    <a:pt x="4423" y="1220"/>
                  </a:cubicBezTo>
                  <a:lnTo>
                    <a:pt x="85" y="39785"/>
                  </a:lnTo>
                  <a:cubicBezTo>
                    <a:pt x="0" y="40537"/>
                    <a:pt x="542" y="41216"/>
                    <a:pt x="1294" y="41300"/>
                  </a:cubicBezTo>
                  <a:cubicBezTo>
                    <a:pt x="1345" y="41307"/>
                    <a:pt x="1397" y="41309"/>
                    <a:pt x="1449" y="41309"/>
                  </a:cubicBezTo>
                  <a:cubicBezTo>
                    <a:pt x="2146" y="41308"/>
                    <a:pt x="2731" y="40785"/>
                    <a:pt x="2808" y="40092"/>
                  </a:cubicBezTo>
                  <a:lnTo>
                    <a:pt x="7147" y="1526"/>
                  </a:lnTo>
                  <a:cubicBezTo>
                    <a:pt x="7232" y="774"/>
                    <a:pt x="6691" y="96"/>
                    <a:pt x="5939" y="10"/>
                  </a:cubicBezTo>
                  <a:cubicBezTo>
                    <a:pt x="5884" y="4"/>
                    <a:pt x="5830" y="0"/>
                    <a:pt x="5776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5145650" y="2345225"/>
              <a:ext cx="175925" cy="989425"/>
            </a:xfrm>
            <a:custGeom>
              <a:avLst/>
              <a:gdLst/>
              <a:ahLst/>
              <a:cxnLst/>
              <a:rect l="l" t="t" r="r" b="b"/>
              <a:pathLst>
                <a:path w="7037" h="39577" extrusionOk="0">
                  <a:moveTo>
                    <a:pt x="5591" y="0"/>
                  </a:moveTo>
                  <a:cubicBezTo>
                    <a:pt x="4905" y="0"/>
                    <a:pt x="4307" y="516"/>
                    <a:pt x="4228" y="1217"/>
                  </a:cubicBezTo>
                  <a:lnTo>
                    <a:pt x="85" y="38053"/>
                  </a:lnTo>
                  <a:cubicBezTo>
                    <a:pt x="1" y="38805"/>
                    <a:pt x="541" y="39483"/>
                    <a:pt x="1294" y="39568"/>
                  </a:cubicBezTo>
                  <a:cubicBezTo>
                    <a:pt x="1345" y="39574"/>
                    <a:pt x="1397" y="39576"/>
                    <a:pt x="1449" y="39576"/>
                  </a:cubicBezTo>
                  <a:cubicBezTo>
                    <a:pt x="2146" y="39576"/>
                    <a:pt x="2731" y="39052"/>
                    <a:pt x="2809" y="38359"/>
                  </a:cubicBezTo>
                  <a:lnTo>
                    <a:pt x="6951" y="1523"/>
                  </a:lnTo>
                  <a:cubicBezTo>
                    <a:pt x="7036" y="771"/>
                    <a:pt x="6495" y="93"/>
                    <a:pt x="5743" y="9"/>
                  </a:cubicBezTo>
                  <a:cubicBezTo>
                    <a:pt x="5692" y="3"/>
                    <a:pt x="5641" y="0"/>
                    <a:pt x="5591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5440425" y="2461825"/>
              <a:ext cx="145450" cy="719000"/>
            </a:xfrm>
            <a:custGeom>
              <a:avLst/>
              <a:gdLst/>
              <a:ahLst/>
              <a:cxnLst/>
              <a:rect l="l" t="t" r="r" b="b"/>
              <a:pathLst>
                <a:path w="5818" h="28760" extrusionOk="0">
                  <a:moveTo>
                    <a:pt x="4372" y="0"/>
                  </a:moveTo>
                  <a:cubicBezTo>
                    <a:pt x="3685" y="0"/>
                    <a:pt x="3093" y="516"/>
                    <a:pt x="3012" y="1213"/>
                  </a:cubicBezTo>
                  <a:lnTo>
                    <a:pt x="86" y="27236"/>
                  </a:lnTo>
                  <a:cubicBezTo>
                    <a:pt x="0" y="27988"/>
                    <a:pt x="542" y="28666"/>
                    <a:pt x="1294" y="28752"/>
                  </a:cubicBezTo>
                  <a:cubicBezTo>
                    <a:pt x="1345" y="28757"/>
                    <a:pt x="1398" y="28760"/>
                    <a:pt x="1449" y="28760"/>
                  </a:cubicBezTo>
                  <a:cubicBezTo>
                    <a:pt x="2146" y="28760"/>
                    <a:pt x="2731" y="28235"/>
                    <a:pt x="2810" y="27542"/>
                  </a:cubicBezTo>
                  <a:lnTo>
                    <a:pt x="5736" y="1519"/>
                  </a:lnTo>
                  <a:cubicBezTo>
                    <a:pt x="5818" y="769"/>
                    <a:pt x="5277" y="94"/>
                    <a:pt x="4527" y="9"/>
                  </a:cubicBezTo>
                  <a:cubicBezTo>
                    <a:pt x="4475" y="3"/>
                    <a:pt x="4423" y="0"/>
                    <a:pt x="4372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5457550" y="2444575"/>
              <a:ext cx="146475" cy="440575"/>
            </a:xfrm>
            <a:custGeom>
              <a:avLst/>
              <a:gdLst/>
              <a:ahLst/>
              <a:cxnLst/>
              <a:rect l="l" t="t" r="r" b="b"/>
              <a:pathLst>
                <a:path w="5859" h="17623" extrusionOk="0">
                  <a:moveTo>
                    <a:pt x="3681" y="0"/>
                  </a:moveTo>
                  <a:cubicBezTo>
                    <a:pt x="2659" y="0"/>
                    <a:pt x="1763" y="778"/>
                    <a:pt x="1646" y="1827"/>
                  </a:cubicBezTo>
                  <a:lnTo>
                    <a:pt x="127" y="15337"/>
                  </a:lnTo>
                  <a:cubicBezTo>
                    <a:pt x="0" y="16465"/>
                    <a:pt x="811" y="17483"/>
                    <a:pt x="1941" y="17610"/>
                  </a:cubicBezTo>
                  <a:cubicBezTo>
                    <a:pt x="2017" y="17618"/>
                    <a:pt x="2095" y="17622"/>
                    <a:pt x="2172" y="17622"/>
                  </a:cubicBezTo>
                  <a:cubicBezTo>
                    <a:pt x="3219" y="17621"/>
                    <a:pt x="4095" y="16835"/>
                    <a:pt x="4212" y="15796"/>
                  </a:cubicBezTo>
                  <a:lnTo>
                    <a:pt x="5732" y="2286"/>
                  </a:lnTo>
                  <a:cubicBezTo>
                    <a:pt x="5858" y="1158"/>
                    <a:pt x="5046" y="140"/>
                    <a:pt x="3918" y="14"/>
                  </a:cubicBezTo>
                  <a:cubicBezTo>
                    <a:pt x="3838" y="5"/>
                    <a:pt x="3759" y="0"/>
                    <a:pt x="3681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5183650" y="2328025"/>
              <a:ext cx="156000" cy="525225"/>
            </a:xfrm>
            <a:custGeom>
              <a:avLst/>
              <a:gdLst/>
              <a:ahLst/>
              <a:cxnLst/>
              <a:rect l="l" t="t" r="r" b="b"/>
              <a:pathLst>
                <a:path w="6240" h="21009" extrusionOk="0">
                  <a:moveTo>
                    <a:pt x="4063" y="1"/>
                  </a:moveTo>
                  <a:cubicBezTo>
                    <a:pt x="3034" y="1"/>
                    <a:pt x="2145" y="779"/>
                    <a:pt x="2027" y="1828"/>
                  </a:cubicBezTo>
                  <a:lnTo>
                    <a:pt x="127" y="18723"/>
                  </a:lnTo>
                  <a:cubicBezTo>
                    <a:pt x="0" y="19851"/>
                    <a:pt x="811" y="20868"/>
                    <a:pt x="1939" y="20996"/>
                  </a:cubicBezTo>
                  <a:cubicBezTo>
                    <a:pt x="2017" y="21004"/>
                    <a:pt x="2094" y="21009"/>
                    <a:pt x="2172" y="21009"/>
                  </a:cubicBezTo>
                  <a:cubicBezTo>
                    <a:pt x="3217" y="21008"/>
                    <a:pt x="4095" y="20221"/>
                    <a:pt x="4212" y="19182"/>
                  </a:cubicBezTo>
                  <a:lnTo>
                    <a:pt x="6113" y="2287"/>
                  </a:lnTo>
                  <a:cubicBezTo>
                    <a:pt x="6239" y="1159"/>
                    <a:pt x="5427" y="142"/>
                    <a:pt x="4299" y="14"/>
                  </a:cubicBezTo>
                  <a:cubicBezTo>
                    <a:pt x="4220" y="5"/>
                    <a:pt x="4141" y="1"/>
                    <a:pt x="4063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4878200" y="2327550"/>
              <a:ext cx="151650" cy="486700"/>
            </a:xfrm>
            <a:custGeom>
              <a:avLst/>
              <a:gdLst/>
              <a:ahLst/>
              <a:cxnLst/>
              <a:rect l="l" t="t" r="r" b="b"/>
              <a:pathLst>
                <a:path w="6066" h="19468" extrusionOk="0">
                  <a:moveTo>
                    <a:pt x="3893" y="0"/>
                  </a:moveTo>
                  <a:cubicBezTo>
                    <a:pt x="2865" y="0"/>
                    <a:pt x="1972" y="778"/>
                    <a:pt x="1854" y="1828"/>
                  </a:cubicBezTo>
                  <a:lnTo>
                    <a:pt x="126" y="17183"/>
                  </a:lnTo>
                  <a:cubicBezTo>
                    <a:pt x="0" y="18311"/>
                    <a:pt x="811" y="19328"/>
                    <a:pt x="1941" y="19454"/>
                  </a:cubicBezTo>
                  <a:cubicBezTo>
                    <a:pt x="2017" y="19463"/>
                    <a:pt x="2094" y="19467"/>
                    <a:pt x="2172" y="19467"/>
                  </a:cubicBezTo>
                  <a:cubicBezTo>
                    <a:pt x="3218" y="19466"/>
                    <a:pt x="4095" y="18680"/>
                    <a:pt x="4212" y="17641"/>
                  </a:cubicBezTo>
                  <a:lnTo>
                    <a:pt x="5940" y="2287"/>
                  </a:lnTo>
                  <a:cubicBezTo>
                    <a:pt x="6066" y="1159"/>
                    <a:pt x="5255" y="141"/>
                    <a:pt x="4127" y="14"/>
                  </a:cubicBezTo>
                  <a:cubicBezTo>
                    <a:pt x="4048" y="5"/>
                    <a:pt x="3970" y="0"/>
                    <a:pt x="3893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4591875" y="2456275"/>
              <a:ext cx="143875" cy="429025"/>
            </a:xfrm>
            <a:custGeom>
              <a:avLst/>
              <a:gdLst/>
              <a:ahLst/>
              <a:cxnLst/>
              <a:rect l="l" t="t" r="r" b="b"/>
              <a:pathLst>
                <a:path w="5755" h="17161" extrusionOk="0">
                  <a:moveTo>
                    <a:pt x="3584" y="0"/>
                  </a:moveTo>
                  <a:cubicBezTo>
                    <a:pt x="2550" y="0"/>
                    <a:pt x="1659" y="781"/>
                    <a:pt x="1544" y="1833"/>
                  </a:cubicBezTo>
                  <a:lnTo>
                    <a:pt x="124" y="14882"/>
                  </a:lnTo>
                  <a:cubicBezTo>
                    <a:pt x="0" y="16012"/>
                    <a:pt x="815" y="17025"/>
                    <a:pt x="1945" y="17149"/>
                  </a:cubicBezTo>
                  <a:cubicBezTo>
                    <a:pt x="2020" y="17157"/>
                    <a:pt x="2094" y="17161"/>
                    <a:pt x="2169" y="17161"/>
                  </a:cubicBezTo>
                  <a:cubicBezTo>
                    <a:pt x="3218" y="17159"/>
                    <a:pt x="4097" y="16369"/>
                    <a:pt x="4211" y="15328"/>
                  </a:cubicBezTo>
                  <a:lnTo>
                    <a:pt x="5632" y="2279"/>
                  </a:lnTo>
                  <a:cubicBezTo>
                    <a:pt x="5754" y="1151"/>
                    <a:pt x="4939" y="136"/>
                    <a:pt x="3810" y="13"/>
                  </a:cubicBezTo>
                  <a:cubicBezTo>
                    <a:pt x="3734" y="4"/>
                    <a:pt x="3659" y="0"/>
                    <a:pt x="3584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2559400" y="3377800"/>
              <a:ext cx="131550" cy="686950"/>
            </a:xfrm>
            <a:custGeom>
              <a:avLst/>
              <a:gdLst/>
              <a:ahLst/>
              <a:cxnLst/>
              <a:rect l="l" t="t" r="r" b="b"/>
              <a:pathLst>
                <a:path w="5262" h="27478" extrusionOk="0">
                  <a:moveTo>
                    <a:pt x="1431" y="0"/>
                  </a:moveTo>
                  <a:cubicBezTo>
                    <a:pt x="1390" y="0"/>
                    <a:pt x="1348" y="2"/>
                    <a:pt x="1306" y="6"/>
                  </a:cubicBezTo>
                  <a:cubicBezTo>
                    <a:pt x="553" y="78"/>
                    <a:pt x="1" y="749"/>
                    <a:pt x="73" y="1502"/>
                  </a:cubicBezTo>
                  <a:lnTo>
                    <a:pt x="2460" y="26238"/>
                  </a:lnTo>
                  <a:cubicBezTo>
                    <a:pt x="2529" y="26940"/>
                    <a:pt x="3119" y="27476"/>
                    <a:pt x="3823" y="27478"/>
                  </a:cubicBezTo>
                  <a:cubicBezTo>
                    <a:pt x="3867" y="27478"/>
                    <a:pt x="3913" y="27475"/>
                    <a:pt x="3958" y="27471"/>
                  </a:cubicBezTo>
                  <a:cubicBezTo>
                    <a:pt x="4711" y="27397"/>
                    <a:pt x="5262" y="26728"/>
                    <a:pt x="5189" y="25975"/>
                  </a:cubicBezTo>
                  <a:lnTo>
                    <a:pt x="2802" y="1238"/>
                  </a:lnTo>
                  <a:cubicBezTo>
                    <a:pt x="2734" y="527"/>
                    <a:pt x="2144" y="0"/>
                    <a:pt x="1431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2221450" y="3292150"/>
              <a:ext cx="172525" cy="983000"/>
            </a:xfrm>
            <a:custGeom>
              <a:avLst/>
              <a:gdLst/>
              <a:ahLst/>
              <a:cxnLst/>
              <a:rect l="l" t="t" r="r" b="b"/>
              <a:pathLst>
                <a:path w="6901" h="39320" extrusionOk="0">
                  <a:moveTo>
                    <a:pt x="1442" y="1"/>
                  </a:moveTo>
                  <a:cubicBezTo>
                    <a:pt x="1393" y="1"/>
                    <a:pt x="1344" y="3"/>
                    <a:pt x="1295" y="9"/>
                  </a:cubicBezTo>
                  <a:cubicBezTo>
                    <a:pt x="543" y="91"/>
                    <a:pt x="0" y="768"/>
                    <a:pt x="83" y="1520"/>
                  </a:cubicBezTo>
                  <a:lnTo>
                    <a:pt x="4094" y="38099"/>
                  </a:lnTo>
                  <a:cubicBezTo>
                    <a:pt x="4169" y="38793"/>
                    <a:pt x="4755" y="39319"/>
                    <a:pt x="5455" y="39320"/>
                  </a:cubicBezTo>
                  <a:cubicBezTo>
                    <a:pt x="5505" y="39320"/>
                    <a:pt x="5555" y="39317"/>
                    <a:pt x="5606" y="39312"/>
                  </a:cubicBezTo>
                  <a:cubicBezTo>
                    <a:pt x="6358" y="39229"/>
                    <a:pt x="6901" y="38552"/>
                    <a:pt x="6818" y="37800"/>
                  </a:cubicBezTo>
                  <a:lnTo>
                    <a:pt x="2807" y="1222"/>
                  </a:lnTo>
                  <a:cubicBezTo>
                    <a:pt x="2730" y="518"/>
                    <a:pt x="2128" y="1"/>
                    <a:pt x="1442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5910500" y="2234200"/>
              <a:ext cx="409225" cy="633100"/>
            </a:xfrm>
            <a:custGeom>
              <a:avLst/>
              <a:gdLst/>
              <a:ahLst/>
              <a:cxnLst/>
              <a:rect l="l" t="t" r="r" b="b"/>
              <a:pathLst>
                <a:path w="16369" h="25324" extrusionOk="0">
                  <a:moveTo>
                    <a:pt x="1563" y="1"/>
                  </a:moveTo>
                  <a:cubicBezTo>
                    <a:pt x="1325" y="1"/>
                    <a:pt x="1085" y="63"/>
                    <a:pt x="865" y="193"/>
                  </a:cubicBezTo>
                  <a:cubicBezTo>
                    <a:pt x="217" y="577"/>
                    <a:pt x="0" y="1411"/>
                    <a:pt x="380" y="2062"/>
                  </a:cubicBezTo>
                  <a:lnTo>
                    <a:pt x="13755" y="24650"/>
                  </a:lnTo>
                  <a:cubicBezTo>
                    <a:pt x="14002" y="25068"/>
                    <a:pt x="14451" y="25323"/>
                    <a:pt x="14936" y="25323"/>
                  </a:cubicBezTo>
                  <a:cubicBezTo>
                    <a:pt x="15428" y="25322"/>
                    <a:pt x="15882" y="25058"/>
                    <a:pt x="16126" y="24630"/>
                  </a:cubicBezTo>
                  <a:cubicBezTo>
                    <a:pt x="16369" y="24203"/>
                    <a:pt x="16365" y="23677"/>
                    <a:pt x="16114" y="23254"/>
                  </a:cubicBezTo>
                  <a:lnTo>
                    <a:pt x="2739" y="667"/>
                  </a:lnTo>
                  <a:cubicBezTo>
                    <a:pt x="2482" y="239"/>
                    <a:pt x="2028" y="1"/>
                    <a:pt x="1563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6142275" y="1963275"/>
              <a:ext cx="567250" cy="881250"/>
            </a:xfrm>
            <a:custGeom>
              <a:avLst/>
              <a:gdLst/>
              <a:ahLst/>
              <a:cxnLst/>
              <a:rect l="l" t="t" r="r" b="b"/>
              <a:pathLst>
                <a:path w="22690" h="35250" extrusionOk="0">
                  <a:moveTo>
                    <a:pt x="1564" y="0"/>
                  </a:moveTo>
                  <a:cubicBezTo>
                    <a:pt x="1323" y="0"/>
                    <a:pt x="1078" y="64"/>
                    <a:pt x="856" y="199"/>
                  </a:cubicBezTo>
                  <a:cubicBezTo>
                    <a:pt x="208" y="592"/>
                    <a:pt x="0" y="1436"/>
                    <a:pt x="395" y="2084"/>
                  </a:cubicBezTo>
                  <a:lnTo>
                    <a:pt x="20080" y="34588"/>
                  </a:lnTo>
                  <a:cubicBezTo>
                    <a:pt x="20328" y="34999"/>
                    <a:pt x="20774" y="35249"/>
                    <a:pt x="21254" y="35249"/>
                  </a:cubicBezTo>
                  <a:cubicBezTo>
                    <a:pt x="21748" y="35249"/>
                    <a:pt x="22204" y="34982"/>
                    <a:pt x="22447" y="34551"/>
                  </a:cubicBezTo>
                  <a:cubicBezTo>
                    <a:pt x="22689" y="34120"/>
                    <a:pt x="22681" y="33591"/>
                    <a:pt x="22425" y="33168"/>
                  </a:cubicBezTo>
                  <a:lnTo>
                    <a:pt x="2740" y="663"/>
                  </a:lnTo>
                  <a:cubicBezTo>
                    <a:pt x="2482" y="236"/>
                    <a:pt x="2029" y="0"/>
                    <a:pt x="1564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2"/>
            <p:cNvSpPr/>
            <p:nvPr/>
          </p:nvSpPr>
          <p:spPr>
            <a:xfrm>
              <a:off x="6433950" y="2460025"/>
              <a:ext cx="293500" cy="401625"/>
            </a:xfrm>
            <a:custGeom>
              <a:avLst/>
              <a:gdLst/>
              <a:ahLst/>
              <a:cxnLst/>
              <a:rect l="l" t="t" r="r" b="b"/>
              <a:pathLst>
                <a:path w="11740" h="16065" extrusionOk="0">
                  <a:moveTo>
                    <a:pt x="2344" y="1"/>
                  </a:moveTo>
                  <a:cubicBezTo>
                    <a:pt x="1982" y="1"/>
                    <a:pt x="1615" y="97"/>
                    <a:pt x="1282" y="298"/>
                  </a:cubicBezTo>
                  <a:cubicBezTo>
                    <a:pt x="311" y="887"/>
                    <a:pt x="0" y="2150"/>
                    <a:pt x="588" y="3122"/>
                  </a:cubicBezTo>
                  <a:lnTo>
                    <a:pt x="7826" y="15073"/>
                  </a:lnTo>
                  <a:cubicBezTo>
                    <a:pt x="8199" y="15688"/>
                    <a:pt x="8865" y="16064"/>
                    <a:pt x="9583" y="16064"/>
                  </a:cubicBezTo>
                  <a:cubicBezTo>
                    <a:pt x="9584" y="16064"/>
                    <a:pt x="9585" y="16064"/>
                    <a:pt x="9587" y="16064"/>
                  </a:cubicBezTo>
                  <a:cubicBezTo>
                    <a:pt x="10329" y="16064"/>
                    <a:pt x="11013" y="15663"/>
                    <a:pt x="11377" y="15016"/>
                  </a:cubicBezTo>
                  <a:cubicBezTo>
                    <a:pt x="11740" y="14371"/>
                    <a:pt x="11728" y="13578"/>
                    <a:pt x="11344" y="12944"/>
                  </a:cubicBezTo>
                  <a:lnTo>
                    <a:pt x="4106" y="992"/>
                  </a:lnTo>
                  <a:cubicBezTo>
                    <a:pt x="3719" y="354"/>
                    <a:pt x="3040" y="1"/>
                    <a:pt x="2344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2"/>
            <p:cNvSpPr/>
            <p:nvPr/>
          </p:nvSpPr>
          <p:spPr>
            <a:xfrm>
              <a:off x="6073175" y="2524925"/>
              <a:ext cx="264500" cy="359500"/>
            </a:xfrm>
            <a:custGeom>
              <a:avLst/>
              <a:gdLst/>
              <a:ahLst/>
              <a:cxnLst/>
              <a:rect l="l" t="t" r="r" b="b"/>
              <a:pathLst>
                <a:path w="10580" h="14380" extrusionOk="0">
                  <a:moveTo>
                    <a:pt x="2347" y="1"/>
                  </a:moveTo>
                  <a:cubicBezTo>
                    <a:pt x="1991" y="1"/>
                    <a:pt x="1630" y="93"/>
                    <a:pt x="1301" y="288"/>
                  </a:cubicBezTo>
                  <a:cubicBezTo>
                    <a:pt x="323" y="866"/>
                    <a:pt x="1" y="2127"/>
                    <a:pt x="579" y="3104"/>
                  </a:cubicBezTo>
                  <a:lnTo>
                    <a:pt x="6659" y="13371"/>
                  </a:lnTo>
                  <a:cubicBezTo>
                    <a:pt x="7028" y="13996"/>
                    <a:pt x="7701" y="14379"/>
                    <a:pt x="8426" y="14379"/>
                  </a:cubicBezTo>
                  <a:cubicBezTo>
                    <a:pt x="8428" y="14379"/>
                    <a:pt x="8429" y="14379"/>
                    <a:pt x="8430" y="14379"/>
                  </a:cubicBezTo>
                  <a:cubicBezTo>
                    <a:pt x="9168" y="14378"/>
                    <a:pt x="9849" y="13982"/>
                    <a:pt x="10214" y="13341"/>
                  </a:cubicBezTo>
                  <a:cubicBezTo>
                    <a:pt x="10580" y="12699"/>
                    <a:pt x="10572" y="11912"/>
                    <a:pt x="10197" y="11277"/>
                  </a:cubicBezTo>
                  <a:lnTo>
                    <a:pt x="4117" y="1009"/>
                  </a:lnTo>
                  <a:cubicBezTo>
                    <a:pt x="3733" y="360"/>
                    <a:pt x="3049" y="1"/>
                    <a:pt x="2347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2541300" y="3360625"/>
              <a:ext cx="138575" cy="398750"/>
            </a:xfrm>
            <a:custGeom>
              <a:avLst/>
              <a:gdLst/>
              <a:ahLst/>
              <a:cxnLst/>
              <a:rect l="l" t="t" r="r" b="b"/>
              <a:pathLst>
                <a:path w="5543" h="15950" extrusionOk="0">
                  <a:moveTo>
                    <a:pt x="2169" y="0"/>
                  </a:moveTo>
                  <a:cubicBezTo>
                    <a:pt x="2097" y="0"/>
                    <a:pt x="2024" y="4"/>
                    <a:pt x="1951" y="12"/>
                  </a:cubicBezTo>
                  <a:cubicBezTo>
                    <a:pt x="822" y="129"/>
                    <a:pt x="0" y="1139"/>
                    <a:pt x="116" y="2268"/>
                  </a:cubicBezTo>
                  <a:lnTo>
                    <a:pt x="1336" y="14103"/>
                  </a:lnTo>
                  <a:cubicBezTo>
                    <a:pt x="1444" y="15151"/>
                    <a:pt x="2326" y="15948"/>
                    <a:pt x="3379" y="15949"/>
                  </a:cubicBezTo>
                  <a:cubicBezTo>
                    <a:pt x="3450" y="15949"/>
                    <a:pt x="3521" y="15945"/>
                    <a:pt x="3592" y="15939"/>
                  </a:cubicBezTo>
                  <a:cubicBezTo>
                    <a:pt x="4721" y="15822"/>
                    <a:pt x="5543" y="14812"/>
                    <a:pt x="5426" y="13683"/>
                  </a:cubicBezTo>
                  <a:lnTo>
                    <a:pt x="4207" y="1846"/>
                  </a:lnTo>
                  <a:cubicBezTo>
                    <a:pt x="4098" y="789"/>
                    <a:pt x="3205" y="0"/>
                    <a:pt x="2169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2"/>
            <p:cNvSpPr/>
            <p:nvPr/>
          </p:nvSpPr>
          <p:spPr>
            <a:xfrm>
              <a:off x="2203500" y="3275050"/>
              <a:ext cx="154225" cy="542350"/>
            </a:xfrm>
            <a:custGeom>
              <a:avLst/>
              <a:gdLst/>
              <a:ahLst/>
              <a:cxnLst/>
              <a:rect l="l" t="t" r="r" b="b"/>
              <a:pathLst>
                <a:path w="6169" h="21694" extrusionOk="0">
                  <a:moveTo>
                    <a:pt x="2166" y="0"/>
                  </a:moveTo>
                  <a:cubicBezTo>
                    <a:pt x="2094" y="0"/>
                    <a:pt x="2022" y="4"/>
                    <a:pt x="1949" y="12"/>
                  </a:cubicBezTo>
                  <a:cubicBezTo>
                    <a:pt x="820" y="130"/>
                    <a:pt x="0" y="1141"/>
                    <a:pt x="119" y="2270"/>
                  </a:cubicBezTo>
                  <a:lnTo>
                    <a:pt x="1962" y="19852"/>
                  </a:lnTo>
                  <a:cubicBezTo>
                    <a:pt x="2071" y="20898"/>
                    <a:pt x="2952" y="21692"/>
                    <a:pt x="4004" y="21694"/>
                  </a:cubicBezTo>
                  <a:cubicBezTo>
                    <a:pt x="4076" y="21694"/>
                    <a:pt x="4148" y="21690"/>
                    <a:pt x="4220" y="21682"/>
                  </a:cubicBezTo>
                  <a:cubicBezTo>
                    <a:pt x="5350" y="21565"/>
                    <a:pt x="6169" y="20553"/>
                    <a:pt x="6050" y="19425"/>
                  </a:cubicBezTo>
                  <a:lnTo>
                    <a:pt x="4207" y="1842"/>
                  </a:lnTo>
                  <a:cubicBezTo>
                    <a:pt x="4097" y="785"/>
                    <a:pt x="3205" y="0"/>
                    <a:pt x="2166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1" name="Google Shape;711;p32"/>
          <p:cNvSpPr/>
          <p:nvPr/>
        </p:nvSpPr>
        <p:spPr>
          <a:xfrm>
            <a:off x="768570" y="2624258"/>
            <a:ext cx="2826404" cy="18093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É através da anotação funcional que conseguimos medir o que cada gene significa no contexto de biológico do organismo e como irá atuar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3"/>
          <p:cNvSpPr/>
          <p:nvPr/>
        </p:nvSpPr>
        <p:spPr>
          <a:xfrm flipH="1">
            <a:off x="2423414" y="986350"/>
            <a:ext cx="5989500" cy="926400"/>
          </a:xfrm>
          <a:prstGeom prst="homePlate">
            <a:avLst>
              <a:gd name="adj" fmla="val 26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r>
              <a:rPr lang="pt-BR" sz="14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Função molecular</a:t>
            </a:r>
            <a:endParaRPr/>
          </a:p>
        </p:txBody>
      </p:sp>
      <p:sp>
        <p:nvSpPr>
          <p:cNvPr id="717" name="Google Shape;717;p33"/>
          <p:cNvSpPr/>
          <p:nvPr/>
        </p:nvSpPr>
        <p:spPr>
          <a:xfrm flipH="1">
            <a:off x="2423414" y="2376101"/>
            <a:ext cx="5989500" cy="926400"/>
          </a:xfrm>
          <a:prstGeom prst="homePlate">
            <a:avLst>
              <a:gd name="adj" fmla="val 27939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                              Processo biológico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33"/>
          <p:cNvSpPr/>
          <p:nvPr/>
        </p:nvSpPr>
        <p:spPr>
          <a:xfrm flipH="1">
            <a:off x="2423414" y="3775375"/>
            <a:ext cx="5989500" cy="926400"/>
          </a:xfrm>
          <a:prstGeom prst="homePlate">
            <a:avLst>
              <a:gd name="adj" fmla="val 26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                              Componente celular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9" name="Google Shape;719;p33"/>
          <p:cNvGrpSpPr/>
          <p:nvPr/>
        </p:nvGrpSpPr>
        <p:grpSpPr>
          <a:xfrm rot="-5400000" flipH="1">
            <a:off x="-561074" y="2266072"/>
            <a:ext cx="3730839" cy="1146506"/>
            <a:chOff x="3073119" y="3311467"/>
            <a:chExt cx="2869876" cy="881927"/>
          </a:xfrm>
        </p:grpSpPr>
        <p:sp>
          <p:nvSpPr>
            <p:cNvPr id="720" name="Google Shape;720;p33"/>
            <p:cNvSpPr/>
            <p:nvPr/>
          </p:nvSpPr>
          <p:spPr>
            <a:xfrm>
              <a:off x="3073119" y="3311467"/>
              <a:ext cx="2869876" cy="881927"/>
            </a:xfrm>
            <a:custGeom>
              <a:avLst/>
              <a:gdLst/>
              <a:ahLst/>
              <a:cxnLst/>
              <a:rect l="l" t="t" r="r" b="b"/>
              <a:pathLst>
                <a:path w="10162" h="3123" extrusionOk="0">
                  <a:moveTo>
                    <a:pt x="5081" y="1"/>
                  </a:moveTo>
                  <a:cubicBezTo>
                    <a:pt x="3790" y="1"/>
                    <a:pt x="3145" y="744"/>
                    <a:pt x="2522" y="1464"/>
                  </a:cubicBezTo>
                  <a:cubicBezTo>
                    <a:pt x="1922" y="2162"/>
                    <a:pt x="1344" y="2830"/>
                    <a:pt x="188" y="2830"/>
                  </a:cubicBezTo>
                  <a:cubicBezTo>
                    <a:pt x="1" y="2830"/>
                    <a:pt x="1" y="3115"/>
                    <a:pt x="188" y="3123"/>
                  </a:cubicBezTo>
                  <a:cubicBezTo>
                    <a:pt x="1479" y="3123"/>
                    <a:pt x="2124" y="2372"/>
                    <a:pt x="2747" y="1652"/>
                  </a:cubicBezTo>
                  <a:cubicBezTo>
                    <a:pt x="3355" y="954"/>
                    <a:pt x="3925" y="294"/>
                    <a:pt x="5081" y="294"/>
                  </a:cubicBezTo>
                  <a:cubicBezTo>
                    <a:pt x="6237" y="294"/>
                    <a:pt x="6807" y="954"/>
                    <a:pt x="7415" y="1652"/>
                  </a:cubicBezTo>
                  <a:cubicBezTo>
                    <a:pt x="8038" y="2372"/>
                    <a:pt x="8683" y="3123"/>
                    <a:pt x="9974" y="3123"/>
                  </a:cubicBezTo>
                  <a:cubicBezTo>
                    <a:pt x="10161" y="3115"/>
                    <a:pt x="10161" y="2830"/>
                    <a:pt x="9974" y="2830"/>
                  </a:cubicBezTo>
                  <a:cubicBezTo>
                    <a:pt x="8818" y="2830"/>
                    <a:pt x="8240" y="2162"/>
                    <a:pt x="7640" y="1464"/>
                  </a:cubicBezTo>
                  <a:cubicBezTo>
                    <a:pt x="7017" y="744"/>
                    <a:pt x="6372" y="1"/>
                    <a:pt x="5081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3"/>
            <p:cNvSpPr/>
            <p:nvPr/>
          </p:nvSpPr>
          <p:spPr>
            <a:xfrm>
              <a:off x="3073119" y="3311467"/>
              <a:ext cx="2869876" cy="881927"/>
            </a:xfrm>
            <a:custGeom>
              <a:avLst/>
              <a:gdLst/>
              <a:ahLst/>
              <a:cxnLst/>
              <a:rect l="l" t="t" r="r" b="b"/>
              <a:pathLst>
                <a:path w="10162" h="3123" extrusionOk="0">
                  <a:moveTo>
                    <a:pt x="188" y="1"/>
                  </a:moveTo>
                  <a:cubicBezTo>
                    <a:pt x="1" y="1"/>
                    <a:pt x="1" y="286"/>
                    <a:pt x="188" y="294"/>
                  </a:cubicBezTo>
                  <a:cubicBezTo>
                    <a:pt x="1344" y="294"/>
                    <a:pt x="1922" y="954"/>
                    <a:pt x="2522" y="1652"/>
                  </a:cubicBezTo>
                  <a:cubicBezTo>
                    <a:pt x="3145" y="2372"/>
                    <a:pt x="3790" y="3123"/>
                    <a:pt x="5081" y="3123"/>
                  </a:cubicBezTo>
                  <a:cubicBezTo>
                    <a:pt x="6372" y="3123"/>
                    <a:pt x="7017" y="2372"/>
                    <a:pt x="7640" y="1652"/>
                  </a:cubicBezTo>
                  <a:cubicBezTo>
                    <a:pt x="8240" y="954"/>
                    <a:pt x="8818" y="294"/>
                    <a:pt x="9974" y="294"/>
                  </a:cubicBezTo>
                  <a:cubicBezTo>
                    <a:pt x="10161" y="286"/>
                    <a:pt x="10161" y="1"/>
                    <a:pt x="9974" y="1"/>
                  </a:cubicBezTo>
                  <a:cubicBezTo>
                    <a:pt x="8683" y="1"/>
                    <a:pt x="8038" y="744"/>
                    <a:pt x="7415" y="1464"/>
                  </a:cubicBezTo>
                  <a:cubicBezTo>
                    <a:pt x="6807" y="2162"/>
                    <a:pt x="6237" y="2830"/>
                    <a:pt x="5081" y="2830"/>
                  </a:cubicBezTo>
                  <a:cubicBezTo>
                    <a:pt x="3925" y="2830"/>
                    <a:pt x="3355" y="2162"/>
                    <a:pt x="2747" y="1464"/>
                  </a:cubicBezTo>
                  <a:cubicBezTo>
                    <a:pt x="2124" y="744"/>
                    <a:pt x="1479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3199357" y="3343943"/>
              <a:ext cx="28806" cy="811328"/>
            </a:xfrm>
            <a:custGeom>
              <a:avLst/>
              <a:gdLst/>
              <a:ahLst/>
              <a:cxnLst/>
              <a:rect l="l" t="t" r="r" b="b"/>
              <a:pathLst>
                <a:path w="102" h="2873" extrusionOk="0">
                  <a:moveTo>
                    <a:pt x="50" y="0"/>
                  </a:moveTo>
                  <a:cubicBezTo>
                    <a:pt x="24" y="0"/>
                    <a:pt x="0" y="17"/>
                    <a:pt x="4" y="51"/>
                  </a:cubicBezTo>
                  <a:lnTo>
                    <a:pt x="4" y="2820"/>
                  </a:lnTo>
                  <a:cubicBezTo>
                    <a:pt x="4" y="2850"/>
                    <a:pt x="26" y="2873"/>
                    <a:pt x="49" y="2873"/>
                  </a:cubicBezTo>
                  <a:cubicBezTo>
                    <a:pt x="79" y="2873"/>
                    <a:pt x="101" y="2850"/>
                    <a:pt x="101" y="2820"/>
                  </a:cubicBezTo>
                  <a:lnTo>
                    <a:pt x="101" y="51"/>
                  </a:lnTo>
                  <a:cubicBezTo>
                    <a:pt x="101" y="17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3"/>
            <p:cNvSpPr/>
            <p:nvPr/>
          </p:nvSpPr>
          <p:spPr>
            <a:xfrm>
              <a:off x="3488549" y="3445606"/>
              <a:ext cx="27676" cy="616474"/>
            </a:xfrm>
            <a:custGeom>
              <a:avLst/>
              <a:gdLst/>
              <a:ahLst/>
              <a:cxnLst/>
              <a:rect l="l" t="t" r="r" b="b"/>
              <a:pathLst>
                <a:path w="98" h="2183" extrusionOk="0">
                  <a:moveTo>
                    <a:pt x="49" y="1"/>
                  </a:moveTo>
                  <a:cubicBezTo>
                    <a:pt x="25" y="1"/>
                    <a:pt x="0" y="17"/>
                    <a:pt x="0" y="51"/>
                  </a:cubicBezTo>
                  <a:lnTo>
                    <a:pt x="0" y="2130"/>
                  </a:lnTo>
                  <a:cubicBezTo>
                    <a:pt x="0" y="2160"/>
                    <a:pt x="23" y="2182"/>
                    <a:pt x="53" y="2182"/>
                  </a:cubicBezTo>
                  <a:cubicBezTo>
                    <a:pt x="75" y="2182"/>
                    <a:pt x="98" y="2160"/>
                    <a:pt x="98" y="2130"/>
                  </a:cubicBezTo>
                  <a:lnTo>
                    <a:pt x="98" y="51"/>
                  </a:lnTo>
                  <a:cubicBezTo>
                    <a:pt x="98" y="17"/>
                    <a:pt x="74" y="1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4066085" y="3479493"/>
              <a:ext cx="28806" cy="544462"/>
            </a:xfrm>
            <a:custGeom>
              <a:avLst/>
              <a:gdLst/>
              <a:ahLst/>
              <a:cxnLst/>
              <a:rect l="l" t="t" r="r" b="b"/>
              <a:pathLst>
                <a:path w="102" h="1928" extrusionOk="0">
                  <a:moveTo>
                    <a:pt x="50" y="1"/>
                  </a:moveTo>
                  <a:cubicBezTo>
                    <a:pt x="25" y="1"/>
                    <a:pt x="0" y="17"/>
                    <a:pt x="4" y="51"/>
                  </a:cubicBezTo>
                  <a:lnTo>
                    <a:pt x="4" y="1875"/>
                  </a:lnTo>
                  <a:cubicBezTo>
                    <a:pt x="4" y="1905"/>
                    <a:pt x="27" y="1927"/>
                    <a:pt x="49" y="1927"/>
                  </a:cubicBezTo>
                  <a:cubicBezTo>
                    <a:pt x="79" y="1927"/>
                    <a:pt x="102" y="1905"/>
                    <a:pt x="102" y="1875"/>
                  </a:cubicBezTo>
                  <a:lnTo>
                    <a:pt x="102" y="51"/>
                  </a:lnTo>
                  <a:cubicBezTo>
                    <a:pt x="102" y="17"/>
                    <a:pt x="75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3"/>
            <p:cNvSpPr/>
            <p:nvPr/>
          </p:nvSpPr>
          <p:spPr>
            <a:xfrm>
              <a:off x="4355276" y="3354392"/>
              <a:ext cx="28806" cy="790148"/>
            </a:xfrm>
            <a:custGeom>
              <a:avLst/>
              <a:gdLst/>
              <a:ahLst/>
              <a:cxnLst/>
              <a:rect l="l" t="t" r="r" b="b"/>
              <a:pathLst>
                <a:path w="102" h="2798" extrusionOk="0">
                  <a:moveTo>
                    <a:pt x="52" y="1"/>
                  </a:moveTo>
                  <a:cubicBezTo>
                    <a:pt x="27" y="1"/>
                    <a:pt x="1" y="18"/>
                    <a:pt x="1" y="52"/>
                  </a:cubicBezTo>
                  <a:lnTo>
                    <a:pt x="1" y="2745"/>
                  </a:lnTo>
                  <a:cubicBezTo>
                    <a:pt x="1" y="2775"/>
                    <a:pt x="23" y="2798"/>
                    <a:pt x="53" y="2798"/>
                  </a:cubicBezTo>
                  <a:cubicBezTo>
                    <a:pt x="76" y="2798"/>
                    <a:pt x="98" y="2775"/>
                    <a:pt x="98" y="2745"/>
                  </a:cubicBezTo>
                  <a:lnTo>
                    <a:pt x="98" y="52"/>
                  </a:lnTo>
                  <a:cubicBezTo>
                    <a:pt x="102" y="18"/>
                    <a:pt x="78" y="1"/>
                    <a:pt x="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3"/>
            <p:cNvSpPr/>
            <p:nvPr/>
          </p:nvSpPr>
          <p:spPr>
            <a:xfrm>
              <a:off x="4644468" y="3358627"/>
              <a:ext cx="29088" cy="785912"/>
            </a:xfrm>
            <a:custGeom>
              <a:avLst/>
              <a:gdLst/>
              <a:ahLst/>
              <a:cxnLst/>
              <a:rect l="l" t="t" r="r" b="b"/>
              <a:pathLst>
                <a:path w="103" h="2783" extrusionOk="0">
                  <a:moveTo>
                    <a:pt x="51" y="1"/>
                  </a:moveTo>
                  <a:cubicBezTo>
                    <a:pt x="25" y="1"/>
                    <a:pt x="1" y="18"/>
                    <a:pt x="5" y="52"/>
                  </a:cubicBezTo>
                  <a:lnTo>
                    <a:pt x="5" y="2730"/>
                  </a:lnTo>
                  <a:cubicBezTo>
                    <a:pt x="5" y="2760"/>
                    <a:pt x="27" y="2783"/>
                    <a:pt x="50" y="2783"/>
                  </a:cubicBezTo>
                  <a:cubicBezTo>
                    <a:pt x="80" y="2783"/>
                    <a:pt x="102" y="2760"/>
                    <a:pt x="102" y="2730"/>
                  </a:cubicBezTo>
                  <a:lnTo>
                    <a:pt x="102" y="52"/>
                  </a:lnTo>
                  <a:cubicBezTo>
                    <a:pt x="102" y="18"/>
                    <a:pt x="76" y="1"/>
                    <a:pt x="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3"/>
            <p:cNvSpPr/>
            <p:nvPr/>
          </p:nvSpPr>
          <p:spPr>
            <a:xfrm>
              <a:off x="4933942" y="3485988"/>
              <a:ext cx="27676" cy="527236"/>
            </a:xfrm>
            <a:custGeom>
              <a:avLst/>
              <a:gdLst/>
              <a:ahLst/>
              <a:cxnLst/>
              <a:rect l="l" t="t" r="r" b="b"/>
              <a:pathLst>
                <a:path w="98" h="1867" extrusionOk="0">
                  <a:moveTo>
                    <a:pt x="49" y="0"/>
                  </a:moveTo>
                  <a:cubicBezTo>
                    <a:pt x="25" y="0"/>
                    <a:pt x="0" y="17"/>
                    <a:pt x="0" y="51"/>
                  </a:cubicBezTo>
                  <a:lnTo>
                    <a:pt x="0" y="1822"/>
                  </a:lnTo>
                  <a:cubicBezTo>
                    <a:pt x="0" y="1844"/>
                    <a:pt x="23" y="1867"/>
                    <a:pt x="53" y="1867"/>
                  </a:cubicBezTo>
                  <a:cubicBezTo>
                    <a:pt x="75" y="1867"/>
                    <a:pt x="98" y="1852"/>
                    <a:pt x="98" y="1822"/>
                  </a:cubicBezTo>
                  <a:lnTo>
                    <a:pt x="98" y="51"/>
                  </a:lnTo>
                  <a:cubicBezTo>
                    <a:pt x="98" y="17"/>
                    <a:pt x="73" y="0"/>
                    <a:pt x="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3"/>
            <p:cNvSpPr/>
            <p:nvPr/>
          </p:nvSpPr>
          <p:spPr>
            <a:xfrm>
              <a:off x="5511478" y="3435157"/>
              <a:ext cx="28806" cy="628899"/>
            </a:xfrm>
            <a:custGeom>
              <a:avLst/>
              <a:gdLst/>
              <a:ahLst/>
              <a:cxnLst/>
              <a:rect l="l" t="t" r="r" b="b"/>
              <a:pathLst>
                <a:path w="102" h="2227" extrusionOk="0">
                  <a:moveTo>
                    <a:pt x="50" y="0"/>
                  </a:moveTo>
                  <a:cubicBezTo>
                    <a:pt x="24" y="0"/>
                    <a:pt x="0" y="17"/>
                    <a:pt x="4" y="51"/>
                  </a:cubicBezTo>
                  <a:lnTo>
                    <a:pt x="4" y="2174"/>
                  </a:lnTo>
                  <a:cubicBezTo>
                    <a:pt x="4" y="2204"/>
                    <a:pt x="26" y="2227"/>
                    <a:pt x="49" y="2227"/>
                  </a:cubicBezTo>
                  <a:cubicBezTo>
                    <a:pt x="79" y="2227"/>
                    <a:pt x="101" y="2204"/>
                    <a:pt x="101" y="2174"/>
                  </a:cubicBezTo>
                  <a:lnTo>
                    <a:pt x="101" y="51"/>
                  </a:lnTo>
                  <a:cubicBezTo>
                    <a:pt x="101" y="17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3"/>
            <p:cNvSpPr/>
            <p:nvPr/>
          </p:nvSpPr>
          <p:spPr>
            <a:xfrm>
              <a:off x="5800669" y="3343943"/>
              <a:ext cx="28806" cy="811328"/>
            </a:xfrm>
            <a:custGeom>
              <a:avLst/>
              <a:gdLst/>
              <a:ahLst/>
              <a:cxnLst/>
              <a:rect l="l" t="t" r="r" b="b"/>
              <a:pathLst>
                <a:path w="102" h="2873" extrusionOk="0">
                  <a:moveTo>
                    <a:pt x="52" y="0"/>
                  </a:moveTo>
                  <a:cubicBezTo>
                    <a:pt x="27" y="0"/>
                    <a:pt x="0" y="17"/>
                    <a:pt x="0" y="51"/>
                  </a:cubicBezTo>
                  <a:lnTo>
                    <a:pt x="0" y="2820"/>
                  </a:lnTo>
                  <a:cubicBezTo>
                    <a:pt x="0" y="2850"/>
                    <a:pt x="23" y="2873"/>
                    <a:pt x="53" y="2873"/>
                  </a:cubicBezTo>
                  <a:cubicBezTo>
                    <a:pt x="75" y="2873"/>
                    <a:pt x="98" y="2850"/>
                    <a:pt x="98" y="2820"/>
                  </a:cubicBezTo>
                  <a:lnTo>
                    <a:pt x="98" y="51"/>
                  </a:lnTo>
                  <a:cubicBezTo>
                    <a:pt x="102" y="17"/>
                    <a:pt x="77" y="0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0" name="Google Shape;730;p33"/>
          <p:cNvSpPr/>
          <p:nvPr/>
        </p:nvSpPr>
        <p:spPr>
          <a:xfrm>
            <a:off x="5698601" y="1243450"/>
            <a:ext cx="2410200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Atividades elementais realizadas por genes individuais (atividade enzimática, estrutural)</a:t>
            </a:r>
            <a:endParaRPr/>
          </a:p>
        </p:txBody>
      </p:sp>
      <p:sp>
        <p:nvSpPr>
          <p:cNvPr id="731" name="Google Shape;731;p33"/>
          <p:cNvSpPr/>
          <p:nvPr/>
        </p:nvSpPr>
        <p:spPr>
          <a:xfrm>
            <a:off x="5698601" y="2566001"/>
            <a:ext cx="2410200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Objetivo biológico de um conjunto de funções moleculares (mitose, metabolismo de purinas).</a:t>
            </a:r>
            <a:endParaRPr sz="9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2" name="Google Shape;732;p33"/>
          <p:cNvSpPr/>
          <p:nvPr/>
        </p:nvSpPr>
        <p:spPr>
          <a:xfrm>
            <a:off x="5698601" y="3984191"/>
            <a:ext cx="2410200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Em qual compartimento ou complexo esse produto gênico está envolvido (telômero, núcleo, mitocôndria).</a:t>
            </a:r>
            <a:endParaRPr/>
          </a:p>
        </p:txBody>
      </p:sp>
      <p:sp>
        <p:nvSpPr>
          <p:cNvPr id="733" name="Google Shape;733;p33"/>
          <p:cNvSpPr/>
          <p:nvPr/>
        </p:nvSpPr>
        <p:spPr>
          <a:xfrm>
            <a:off x="3111825" y="1176233"/>
            <a:ext cx="547291" cy="546636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3"/>
          <p:cNvSpPr/>
          <p:nvPr/>
        </p:nvSpPr>
        <p:spPr>
          <a:xfrm>
            <a:off x="3111825" y="2565993"/>
            <a:ext cx="547291" cy="546616"/>
          </a:xfrm>
          <a:custGeom>
            <a:avLst/>
            <a:gdLst/>
            <a:ahLst/>
            <a:cxnLst/>
            <a:rect l="l" t="t" r="r" b="b"/>
            <a:pathLst>
              <a:path w="27554" h="27520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1"/>
                  <a:pt x="6171" y="0"/>
                  <a:pt x="13777" y="0"/>
                </a:cubicBezTo>
                <a:cubicBezTo>
                  <a:pt x="21382" y="0"/>
                  <a:pt x="27553" y="6171"/>
                  <a:pt x="27553" y="137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3"/>
          <p:cNvSpPr/>
          <p:nvPr/>
        </p:nvSpPr>
        <p:spPr>
          <a:xfrm>
            <a:off x="3111825" y="3965257"/>
            <a:ext cx="547291" cy="546636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0"/>
                  <a:pt x="13777" y="0"/>
                </a:cubicBezTo>
                <a:cubicBezTo>
                  <a:pt x="21382" y="0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3"/>
          <p:cNvSpPr/>
          <p:nvPr/>
        </p:nvSpPr>
        <p:spPr>
          <a:xfrm>
            <a:off x="3044963" y="1109050"/>
            <a:ext cx="681000" cy="6810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3"/>
          <p:cNvSpPr/>
          <p:nvPr/>
        </p:nvSpPr>
        <p:spPr>
          <a:xfrm>
            <a:off x="3044963" y="2498801"/>
            <a:ext cx="681000" cy="6810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3"/>
          <p:cNvSpPr/>
          <p:nvPr/>
        </p:nvSpPr>
        <p:spPr>
          <a:xfrm>
            <a:off x="3044963" y="3898075"/>
            <a:ext cx="681000" cy="6810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3"/>
          <p:cNvSpPr txBox="1"/>
          <p:nvPr/>
        </p:nvSpPr>
        <p:spPr>
          <a:xfrm>
            <a:off x="451544" y="390813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</a:t>
            </a:r>
            <a:r>
              <a:rPr lang="pt-BR" sz="1800" b="1" i="0" u="none" strike="noStrike" cap="none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funcional</a:t>
            </a:r>
            <a:r>
              <a:rPr lang="pt-BR" sz="1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de genomas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</a:t>
            </a:r>
            <a:r>
              <a:rPr lang="pt-BR">
                <a:solidFill>
                  <a:schemeClr val="accent4"/>
                </a:solidFill>
              </a:rPr>
              <a:t>funcional</a:t>
            </a:r>
            <a:r>
              <a:rPr lang="pt-BR"/>
              <a:t> de genomas</a:t>
            </a:r>
            <a:endParaRPr/>
          </a:p>
        </p:txBody>
      </p:sp>
      <p:sp>
        <p:nvSpPr>
          <p:cNvPr id="745" name="Google Shape;745;p34"/>
          <p:cNvSpPr/>
          <p:nvPr/>
        </p:nvSpPr>
        <p:spPr>
          <a:xfrm>
            <a:off x="2532019" y="3666882"/>
            <a:ext cx="687000" cy="686704"/>
          </a:xfrm>
          <a:custGeom>
            <a:avLst/>
            <a:gdLst/>
            <a:ahLst/>
            <a:cxnLst/>
            <a:rect l="l" t="t" r="r" b="b"/>
            <a:pathLst>
              <a:path w="3169" h="3168" extrusionOk="0">
                <a:moveTo>
                  <a:pt x="1584" y="0"/>
                </a:moveTo>
                <a:cubicBezTo>
                  <a:pt x="710" y="0"/>
                  <a:pt x="1" y="710"/>
                  <a:pt x="1" y="1584"/>
                </a:cubicBezTo>
                <a:cubicBezTo>
                  <a:pt x="1" y="2459"/>
                  <a:pt x="710" y="3168"/>
                  <a:pt x="1584" y="3168"/>
                </a:cubicBezTo>
                <a:cubicBezTo>
                  <a:pt x="2459" y="3168"/>
                  <a:pt x="3168" y="2459"/>
                  <a:pt x="3168" y="1584"/>
                </a:cubicBezTo>
                <a:cubicBezTo>
                  <a:pt x="3168" y="710"/>
                  <a:pt x="2459" y="0"/>
                  <a:pt x="158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4"/>
          <p:cNvSpPr/>
          <p:nvPr/>
        </p:nvSpPr>
        <p:spPr>
          <a:xfrm>
            <a:off x="5925410" y="3666882"/>
            <a:ext cx="686567" cy="686704"/>
          </a:xfrm>
          <a:custGeom>
            <a:avLst/>
            <a:gdLst/>
            <a:ahLst/>
            <a:cxnLst/>
            <a:rect l="l" t="t" r="r" b="b"/>
            <a:pathLst>
              <a:path w="3167" h="3168" extrusionOk="0">
                <a:moveTo>
                  <a:pt x="1583" y="0"/>
                </a:moveTo>
                <a:cubicBezTo>
                  <a:pt x="708" y="0"/>
                  <a:pt x="1" y="710"/>
                  <a:pt x="1" y="1584"/>
                </a:cubicBezTo>
                <a:cubicBezTo>
                  <a:pt x="1" y="2459"/>
                  <a:pt x="708" y="3168"/>
                  <a:pt x="1583" y="3168"/>
                </a:cubicBezTo>
                <a:cubicBezTo>
                  <a:pt x="2457" y="3168"/>
                  <a:pt x="3166" y="2459"/>
                  <a:pt x="3166" y="1584"/>
                </a:cubicBezTo>
                <a:cubicBezTo>
                  <a:pt x="3166" y="710"/>
                  <a:pt x="2457" y="0"/>
                  <a:pt x="1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4"/>
          <p:cNvSpPr/>
          <p:nvPr/>
        </p:nvSpPr>
        <p:spPr>
          <a:xfrm>
            <a:off x="5925410" y="1403664"/>
            <a:ext cx="686567" cy="686487"/>
          </a:xfrm>
          <a:custGeom>
            <a:avLst/>
            <a:gdLst/>
            <a:ahLst/>
            <a:cxnLst/>
            <a:rect l="l" t="t" r="r" b="b"/>
            <a:pathLst>
              <a:path w="3167" h="3167" extrusionOk="0">
                <a:moveTo>
                  <a:pt x="1583" y="1"/>
                </a:moveTo>
                <a:cubicBezTo>
                  <a:pt x="708" y="1"/>
                  <a:pt x="1" y="709"/>
                  <a:pt x="1" y="1583"/>
                </a:cubicBezTo>
                <a:cubicBezTo>
                  <a:pt x="1" y="2457"/>
                  <a:pt x="708" y="3167"/>
                  <a:pt x="1583" y="3167"/>
                </a:cubicBezTo>
                <a:cubicBezTo>
                  <a:pt x="2457" y="3167"/>
                  <a:pt x="3166" y="2457"/>
                  <a:pt x="3166" y="1583"/>
                </a:cubicBezTo>
                <a:cubicBezTo>
                  <a:pt x="3166" y="709"/>
                  <a:pt x="2457" y="1"/>
                  <a:pt x="15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8" name="Google Shape;748;p34"/>
          <p:cNvGrpSpPr/>
          <p:nvPr/>
        </p:nvGrpSpPr>
        <p:grpSpPr>
          <a:xfrm>
            <a:off x="2713904" y="1020859"/>
            <a:ext cx="3716397" cy="3715747"/>
            <a:chOff x="2713903" y="1020859"/>
            <a:chExt cx="3716397" cy="3715746"/>
          </a:xfrm>
        </p:grpSpPr>
        <p:sp>
          <p:nvSpPr>
            <p:cNvPr id="749" name="Google Shape;749;p34"/>
            <p:cNvSpPr/>
            <p:nvPr/>
          </p:nvSpPr>
          <p:spPr>
            <a:xfrm>
              <a:off x="4612754" y="1020859"/>
              <a:ext cx="1817330" cy="1817337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2713903" y="2919268"/>
              <a:ext cx="1817546" cy="1817337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4612754" y="2919268"/>
              <a:ext cx="1817546" cy="1817337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2713903" y="1020859"/>
              <a:ext cx="1817546" cy="1816903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3" name="Google Shape;753;p34"/>
          <p:cNvSpPr/>
          <p:nvPr/>
        </p:nvSpPr>
        <p:spPr>
          <a:xfrm>
            <a:off x="2532019" y="1403664"/>
            <a:ext cx="687000" cy="686487"/>
          </a:xfrm>
          <a:custGeom>
            <a:avLst/>
            <a:gdLst/>
            <a:ahLst/>
            <a:cxnLst/>
            <a:rect l="l" t="t" r="r" b="b"/>
            <a:pathLst>
              <a:path w="3169" h="3167" extrusionOk="0">
                <a:moveTo>
                  <a:pt x="1584" y="1"/>
                </a:moveTo>
                <a:cubicBezTo>
                  <a:pt x="710" y="1"/>
                  <a:pt x="1" y="709"/>
                  <a:pt x="1" y="1583"/>
                </a:cubicBezTo>
                <a:cubicBezTo>
                  <a:pt x="1" y="2457"/>
                  <a:pt x="710" y="3167"/>
                  <a:pt x="1584" y="3167"/>
                </a:cubicBezTo>
                <a:cubicBezTo>
                  <a:pt x="2459" y="3167"/>
                  <a:pt x="3168" y="2457"/>
                  <a:pt x="3168" y="1583"/>
                </a:cubicBezTo>
                <a:cubicBezTo>
                  <a:pt x="3168" y="709"/>
                  <a:pt x="2459" y="1"/>
                  <a:pt x="15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4" name="Google Shape;754;p34"/>
          <p:cNvGrpSpPr/>
          <p:nvPr/>
        </p:nvGrpSpPr>
        <p:grpSpPr>
          <a:xfrm>
            <a:off x="3435055" y="1842533"/>
            <a:ext cx="2273899" cy="2072427"/>
            <a:chOff x="6390950" y="3447350"/>
            <a:chExt cx="433000" cy="394650"/>
          </a:xfrm>
        </p:grpSpPr>
        <p:sp>
          <p:nvSpPr>
            <p:cNvPr id="755" name="Google Shape;755;p34"/>
            <p:cNvSpPr/>
            <p:nvPr/>
          </p:nvSpPr>
          <p:spPr>
            <a:xfrm>
              <a:off x="6390950" y="3447350"/>
              <a:ext cx="433000" cy="394650"/>
            </a:xfrm>
            <a:custGeom>
              <a:avLst/>
              <a:gdLst/>
              <a:ahLst/>
              <a:cxnLst/>
              <a:rect l="l" t="t" r="r" b="b"/>
              <a:pathLst>
                <a:path w="17320" h="15786" extrusionOk="0">
                  <a:moveTo>
                    <a:pt x="8661" y="0"/>
                  </a:moveTo>
                  <a:cubicBezTo>
                    <a:pt x="6641" y="0"/>
                    <a:pt x="4623" y="771"/>
                    <a:pt x="3084" y="2313"/>
                  </a:cubicBezTo>
                  <a:cubicBezTo>
                    <a:pt x="0" y="5398"/>
                    <a:pt x="0" y="10388"/>
                    <a:pt x="3084" y="13472"/>
                  </a:cubicBezTo>
                  <a:cubicBezTo>
                    <a:pt x="4623" y="15014"/>
                    <a:pt x="6641" y="15785"/>
                    <a:pt x="8661" y="15785"/>
                  </a:cubicBezTo>
                  <a:cubicBezTo>
                    <a:pt x="10680" y="15785"/>
                    <a:pt x="12701" y="15014"/>
                    <a:pt x="14243" y="13472"/>
                  </a:cubicBezTo>
                  <a:cubicBezTo>
                    <a:pt x="17320" y="10388"/>
                    <a:pt x="17320" y="5398"/>
                    <a:pt x="14243" y="2313"/>
                  </a:cubicBezTo>
                  <a:cubicBezTo>
                    <a:pt x="12701" y="771"/>
                    <a:pt x="10680" y="0"/>
                    <a:pt x="866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6559600" y="3741700"/>
              <a:ext cx="39800" cy="39575"/>
            </a:xfrm>
            <a:custGeom>
              <a:avLst/>
              <a:gdLst/>
              <a:ahLst/>
              <a:cxnLst/>
              <a:rect l="l" t="t" r="r" b="b"/>
              <a:pathLst>
                <a:path w="1592" h="1583" extrusionOk="0">
                  <a:moveTo>
                    <a:pt x="783" y="1"/>
                  </a:moveTo>
                  <a:cubicBezTo>
                    <a:pt x="656" y="1"/>
                    <a:pt x="535" y="31"/>
                    <a:pt x="421" y="92"/>
                  </a:cubicBezTo>
                  <a:cubicBezTo>
                    <a:pt x="346" y="137"/>
                    <a:pt x="271" y="197"/>
                    <a:pt x="211" y="265"/>
                  </a:cubicBezTo>
                  <a:cubicBezTo>
                    <a:pt x="120" y="370"/>
                    <a:pt x="53" y="497"/>
                    <a:pt x="15" y="625"/>
                  </a:cubicBezTo>
                  <a:cubicBezTo>
                    <a:pt x="8" y="670"/>
                    <a:pt x="8" y="715"/>
                    <a:pt x="8" y="768"/>
                  </a:cubicBezTo>
                  <a:cubicBezTo>
                    <a:pt x="0" y="813"/>
                    <a:pt x="0" y="858"/>
                    <a:pt x="8" y="903"/>
                  </a:cubicBezTo>
                  <a:cubicBezTo>
                    <a:pt x="15" y="993"/>
                    <a:pt x="45" y="1083"/>
                    <a:pt x="90" y="1165"/>
                  </a:cubicBezTo>
                  <a:cubicBezTo>
                    <a:pt x="143" y="1240"/>
                    <a:pt x="195" y="1315"/>
                    <a:pt x="256" y="1383"/>
                  </a:cubicBezTo>
                  <a:cubicBezTo>
                    <a:pt x="411" y="1512"/>
                    <a:pt x="605" y="1583"/>
                    <a:pt x="802" y="1583"/>
                  </a:cubicBezTo>
                  <a:cubicBezTo>
                    <a:pt x="880" y="1583"/>
                    <a:pt x="959" y="1572"/>
                    <a:pt x="1036" y="1548"/>
                  </a:cubicBezTo>
                  <a:cubicBezTo>
                    <a:pt x="1164" y="1503"/>
                    <a:pt x="1284" y="1428"/>
                    <a:pt x="1381" y="1330"/>
                  </a:cubicBezTo>
                  <a:cubicBezTo>
                    <a:pt x="1411" y="1293"/>
                    <a:pt x="1434" y="1255"/>
                    <a:pt x="1456" y="1218"/>
                  </a:cubicBezTo>
                  <a:cubicBezTo>
                    <a:pt x="1531" y="1098"/>
                    <a:pt x="1576" y="963"/>
                    <a:pt x="1584" y="828"/>
                  </a:cubicBezTo>
                  <a:cubicBezTo>
                    <a:pt x="1591" y="730"/>
                    <a:pt x="1576" y="640"/>
                    <a:pt x="1546" y="550"/>
                  </a:cubicBezTo>
                  <a:cubicBezTo>
                    <a:pt x="1516" y="467"/>
                    <a:pt x="1471" y="385"/>
                    <a:pt x="1419" y="310"/>
                  </a:cubicBezTo>
                  <a:cubicBezTo>
                    <a:pt x="1359" y="242"/>
                    <a:pt x="1291" y="175"/>
                    <a:pt x="1216" y="122"/>
                  </a:cubicBezTo>
                  <a:cubicBezTo>
                    <a:pt x="1179" y="100"/>
                    <a:pt x="1134" y="77"/>
                    <a:pt x="1088" y="62"/>
                  </a:cubicBezTo>
                  <a:cubicBezTo>
                    <a:pt x="1006" y="25"/>
                    <a:pt x="916" y="2"/>
                    <a:pt x="826" y="2"/>
                  </a:cubicBezTo>
                  <a:cubicBezTo>
                    <a:pt x="812" y="1"/>
                    <a:pt x="797" y="1"/>
                    <a:pt x="7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6603200" y="3733200"/>
              <a:ext cx="22925" cy="18425"/>
            </a:xfrm>
            <a:custGeom>
              <a:avLst/>
              <a:gdLst/>
              <a:ahLst/>
              <a:cxnLst/>
              <a:rect l="l" t="t" r="r" b="b"/>
              <a:pathLst>
                <a:path w="917" h="737" extrusionOk="0">
                  <a:moveTo>
                    <a:pt x="413" y="1"/>
                  </a:moveTo>
                  <a:cubicBezTo>
                    <a:pt x="395" y="1"/>
                    <a:pt x="377" y="2"/>
                    <a:pt x="358" y="4"/>
                  </a:cubicBezTo>
                  <a:cubicBezTo>
                    <a:pt x="200" y="34"/>
                    <a:pt x="72" y="155"/>
                    <a:pt x="42" y="305"/>
                  </a:cubicBezTo>
                  <a:cubicBezTo>
                    <a:pt x="1" y="533"/>
                    <a:pt x="177" y="737"/>
                    <a:pt x="399" y="737"/>
                  </a:cubicBezTo>
                  <a:cubicBezTo>
                    <a:pt x="418" y="737"/>
                    <a:pt x="436" y="735"/>
                    <a:pt x="455" y="732"/>
                  </a:cubicBezTo>
                  <a:cubicBezTo>
                    <a:pt x="916" y="667"/>
                    <a:pt x="845" y="1"/>
                    <a:pt x="413" y="1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6523200" y="3767175"/>
              <a:ext cx="21225" cy="18450"/>
            </a:xfrm>
            <a:custGeom>
              <a:avLst/>
              <a:gdLst/>
              <a:ahLst/>
              <a:cxnLst/>
              <a:rect l="l" t="t" r="r" b="b"/>
              <a:pathLst>
                <a:path w="849" h="738" extrusionOk="0">
                  <a:moveTo>
                    <a:pt x="364" y="1"/>
                  </a:moveTo>
                  <a:cubicBezTo>
                    <a:pt x="353" y="1"/>
                    <a:pt x="342" y="1"/>
                    <a:pt x="331" y="4"/>
                  </a:cubicBezTo>
                  <a:cubicBezTo>
                    <a:pt x="218" y="19"/>
                    <a:pt x="113" y="94"/>
                    <a:pt x="61" y="199"/>
                  </a:cubicBezTo>
                  <a:cubicBezTo>
                    <a:pt x="38" y="229"/>
                    <a:pt x="31" y="266"/>
                    <a:pt x="23" y="304"/>
                  </a:cubicBezTo>
                  <a:cubicBezTo>
                    <a:pt x="1" y="416"/>
                    <a:pt x="38" y="536"/>
                    <a:pt x="113" y="627"/>
                  </a:cubicBezTo>
                  <a:cubicBezTo>
                    <a:pt x="143" y="649"/>
                    <a:pt x="173" y="679"/>
                    <a:pt x="211" y="694"/>
                  </a:cubicBezTo>
                  <a:cubicBezTo>
                    <a:pt x="263" y="723"/>
                    <a:pt x="322" y="738"/>
                    <a:pt x="381" y="738"/>
                  </a:cubicBezTo>
                  <a:cubicBezTo>
                    <a:pt x="473" y="738"/>
                    <a:pt x="565" y="703"/>
                    <a:pt x="638" y="634"/>
                  </a:cubicBezTo>
                  <a:cubicBezTo>
                    <a:pt x="849" y="424"/>
                    <a:pt x="743" y="64"/>
                    <a:pt x="451" y="11"/>
                  </a:cubicBezTo>
                  <a:cubicBezTo>
                    <a:pt x="419" y="6"/>
                    <a:pt x="391" y="1"/>
                    <a:pt x="364" y="1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6634450" y="3775700"/>
              <a:ext cx="17100" cy="14275"/>
            </a:xfrm>
            <a:custGeom>
              <a:avLst/>
              <a:gdLst/>
              <a:ahLst/>
              <a:cxnLst/>
              <a:rect l="l" t="t" r="r" b="b"/>
              <a:pathLst>
                <a:path w="684" h="571" extrusionOk="0">
                  <a:moveTo>
                    <a:pt x="308" y="0"/>
                  </a:moveTo>
                  <a:cubicBezTo>
                    <a:pt x="106" y="38"/>
                    <a:pt x="1" y="256"/>
                    <a:pt x="98" y="428"/>
                  </a:cubicBezTo>
                  <a:cubicBezTo>
                    <a:pt x="121" y="458"/>
                    <a:pt x="143" y="488"/>
                    <a:pt x="173" y="511"/>
                  </a:cubicBezTo>
                  <a:cubicBezTo>
                    <a:pt x="225" y="552"/>
                    <a:pt x="286" y="571"/>
                    <a:pt x="346" y="571"/>
                  </a:cubicBezTo>
                  <a:cubicBezTo>
                    <a:pt x="451" y="571"/>
                    <a:pt x="553" y="513"/>
                    <a:pt x="601" y="413"/>
                  </a:cubicBezTo>
                  <a:cubicBezTo>
                    <a:pt x="683" y="248"/>
                    <a:pt x="593" y="53"/>
                    <a:pt x="413" y="15"/>
                  </a:cubicBezTo>
                  <a:cubicBezTo>
                    <a:pt x="376" y="0"/>
                    <a:pt x="338" y="0"/>
                    <a:pt x="308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6550975" y="3508475"/>
              <a:ext cx="14275" cy="14125"/>
            </a:xfrm>
            <a:custGeom>
              <a:avLst/>
              <a:gdLst/>
              <a:ahLst/>
              <a:cxnLst/>
              <a:rect l="l" t="t" r="r" b="b"/>
              <a:pathLst>
                <a:path w="571" h="565" extrusionOk="0">
                  <a:moveTo>
                    <a:pt x="288" y="0"/>
                  </a:moveTo>
                  <a:cubicBezTo>
                    <a:pt x="169" y="0"/>
                    <a:pt x="51" y="70"/>
                    <a:pt x="15" y="214"/>
                  </a:cubicBezTo>
                  <a:cubicBezTo>
                    <a:pt x="0" y="281"/>
                    <a:pt x="8" y="364"/>
                    <a:pt x="45" y="424"/>
                  </a:cubicBezTo>
                  <a:cubicBezTo>
                    <a:pt x="83" y="491"/>
                    <a:pt x="143" y="536"/>
                    <a:pt x="218" y="559"/>
                  </a:cubicBezTo>
                  <a:cubicBezTo>
                    <a:pt x="237" y="563"/>
                    <a:pt x="255" y="564"/>
                    <a:pt x="274" y="564"/>
                  </a:cubicBezTo>
                  <a:cubicBezTo>
                    <a:pt x="293" y="564"/>
                    <a:pt x="312" y="563"/>
                    <a:pt x="330" y="559"/>
                  </a:cubicBezTo>
                  <a:cubicBezTo>
                    <a:pt x="360" y="559"/>
                    <a:pt x="398" y="544"/>
                    <a:pt x="428" y="529"/>
                  </a:cubicBezTo>
                  <a:cubicBezTo>
                    <a:pt x="495" y="491"/>
                    <a:pt x="540" y="431"/>
                    <a:pt x="563" y="356"/>
                  </a:cubicBezTo>
                  <a:cubicBezTo>
                    <a:pt x="571" y="319"/>
                    <a:pt x="571" y="281"/>
                    <a:pt x="571" y="244"/>
                  </a:cubicBezTo>
                  <a:cubicBezTo>
                    <a:pt x="547" y="83"/>
                    <a:pt x="417" y="0"/>
                    <a:pt x="288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6560150" y="351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6634025" y="3491475"/>
              <a:ext cx="16625" cy="14175"/>
            </a:xfrm>
            <a:custGeom>
              <a:avLst/>
              <a:gdLst/>
              <a:ahLst/>
              <a:cxnLst/>
              <a:rect l="l" t="t" r="r" b="b"/>
              <a:pathLst>
                <a:path w="665" h="567" extrusionOk="0">
                  <a:moveTo>
                    <a:pt x="360" y="0"/>
                  </a:moveTo>
                  <a:cubicBezTo>
                    <a:pt x="167" y="0"/>
                    <a:pt x="0" y="219"/>
                    <a:pt x="123" y="428"/>
                  </a:cubicBezTo>
                  <a:cubicBezTo>
                    <a:pt x="177" y="524"/>
                    <a:pt x="266" y="566"/>
                    <a:pt x="355" y="566"/>
                  </a:cubicBezTo>
                  <a:cubicBezTo>
                    <a:pt x="509" y="566"/>
                    <a:pt x="664" y="439"/>
                    <a:pt x="640" y="248"/>
                  </a:cubicBezTo>
                  <a:cubicBezTo>
                    <a:pt x="633" y="173"/>
                    <a:pt x="588" y="106"/>
                    <a:pt x="528" y="61"/>
                  </a:cubicBezTo>
                  <a:cubicBezTo>
                    <a:pt x="474" y="19"/>
                    <a:pt x="416" y="0"/>
                    <a:pt x="360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6585100" y="3504225"/>
              <a:ext cx="39625" cy="39675"/>
            </a:xfrm>
            <a:custGeom>
              <a:avLst/>
              <a:gdLst/>
              <a:ahLst/>
              <a:cxnLst/>
              <a:rect l="l" t="t" r="r" b="b"/>
              <a:pathLst>
                <a:path w="1585" h="1587" extrusionOk="0">
                  <a:moveTo>
                    <a:pt x="819" y="1"/>
                  </a:moveTo>
                  <a:cubicBezTo>
                    <a:pt x="774" y="1"/>
                    <a:pt x="729" y="1"/>
                    <a:pt x="684" y="8"/>
                  </a:cubicBezTo>
                  <a:cubicBezTo>
                    <a:pt x="639" y="16"/>
                    <a:pt x="594" y="23"/>
                    <a:pt x="549" y="38"/>
                  </a:cubicBezTo>
                  <a:cubicBezTo>
                    <a:pt x="504" y="53"/>
                    <a:pt x="459" y="68"/>
                    <a:pt x="421" y="91"/>
                  </a:cubicBezTo>
                  <a:cubicBezTo>
                    <a:pt x="339" y="143"/>
                    <a:pt x="271" y="196"/>
                    <a:pt x="204" y="264"/>
                  </a:cubicBezTo>
                  <a:cubicBezTo>
                    <a:pt x="106" y="361"/>
                    <a:pt x="46" y="489"/>
                    <a:pt x="23" y="624"/>
                  </a:cubicBezTo>
                  <a:cubicBezTo>
                    <a:pt x="8" y="669"/>
                    <a:pt x="1" y="714"/>
                    <a:pt x="1" y="759"/>
                  </a:cubicBezTo>
                  <a:cubicBezTo>
                    <a:pt x="1" y="811"/>
                    <a:pt x="1" y="856"/>
                    <a:pt x="8" y="901"/>
                  </a:cubicBezTo>
                  <a:cubicBezTo>
                    <a:pt x="16" y="946"/>
                    <a:pt x="23" y="991"/>
                    <a:pt x="38" y="1036"/>
                  </a:cubicBezTo>
                  <a:cubicBezTo>
                    <a:pt x="46" y="1082"/>
                    <a:pt x="68" y="1119"/>
                    <a:pt x="91" y="1164"/>
                  </a:cubicBezTo>
                  <a:cubicBezTo>
                    <a:pt x="136" y="1239"/>
                    <a:pt x="196" y="1314"/>
                    <a:pt x="256" y="1382"/>
                  </a:cubicBezTo>
                  <a:cubicBezTo>
                    <a:pt x="294" y="1412"/>
                    <a:pt x="331" y="1434"/>
                    <a:pt x="369" y="1457"/>
                  </a:cubicBezTo>
                  <a:cubicBezTo>
                    <a:pt x="406" y="1487"/>
                    <a:pt x="451" y="1509"/>
                    <a:pt x="489" y="1532"/>
                  </a:cubicBezTo>
                  <a:cubicBezTo>
                    <a:pt x="579" y="1562"/>
                    <a:pt x="669" y="1577"/>
                    <a:pt x="759" y="1584"/>
                  </a:cubicBezTo>
                  <a:cubicBezTo>
                    <a:pt x="774" y="1586"/>
                    <a:pt x="790" y="1586"/>
                    <a:pt x="806" y="1586"/>
                  </a:cubicBezTo>
                  <a:cubicBezTo>
                    <a:pt x="882" y="1586"/>
                    <a:pt x="961" y="1572"/>
                    <a:pt x="1029" y="1547"/>
                  </a:cubicBezTo>
                  <a:cubicBezTo>
                    <a:pt x="1074" y="1532"/>
                    <a:pt x="1119" y="1517"/>
                    <a:pt x="1157" y="1494"/>
                  </a:cubicBezTo>
                  <a:cubicBezTo>
                    <a:pt x="1374" y="1389"/>
                    <a:pt x="1517" y="1194"/>
                    <a:pt x="1562" y="961"/>
                  </a:cubicBezTo>
                  <a:cubicBezTo>
                    <a:pt x="1577" y="916"/>
                    <a:pt x="1584" y="871"/>
                    <a:pt x="1584" y="826"/>
                  </a:cubicBezTo>
                  <a:cubicBezTo>
                    <a:pt x="1584" y="781"/>
                    <a:pt x="1584" y="729"/>
                    <a:pt x="1577" y="684"/>
                  </a:cubicBezTo>
                  <a:cubicBezTo>
                    <a:pt x="1569" y="639"/>
                    <a:pt x="1562" y="594"/>
                    <a:pt x="1547" y="549"/>
                  </a:cubicBezTo>
                  <a:cubicBezTo>
                    <a:pt x="1464" y="279"/>
                    <a:pt x="1239" y="76"/>
                    <a:pt x="954" y="23"/>
                  </a:cubicBezTo>
                  <a:cubicBezTo>
                    <a:pt x="909" y="8"/>
                    <a:pt x="864" y="1"/>
                    <a:pt x="819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6660850" y="3741700"/>
              <a:ext cx="50550" cy="43975"/>
            </a:xfrm>
            <a:custGeom>
              <a:avLst/>
              <a:gdLst/>
              <a:ahLst/>
              <a:cxnLst/>
              <a:rect l="l" t="t" r="r" b="b"/>
              <a:pathLst>
                <a:path w="2022" h="1759" extrusionOk="0">
                  <a:moveTo>
                    <a:pt x="1072" y="0"/>
                  </a:moveTo>
                  <a:cubicBezTo>
                    <a:pt x="883" y="0"/>
                    <a:pt x="692" y="61"/>
                    <a:pt x="528" y="190"/>
                  </a:cubicBezTo>
                  <a:cubicBezTo>
                    <a:pt x="408" y="280"/>
                    <a:pt x="310" y="407"/>
                    <a:pt x="258" y="550"/>
                  </a:cubicBezTo>
                  <a:cubicBezTo>
                    <a:pt x="1" y="1152"/>
                    <a:pt x="471" y="1759"/>
                    <a:pt x="1053" y="1759"/>
                  </a:cubicBezTo>
                  <a:cubicBezTo>
                    <a:pt x="1168" y="1759"/>
                    <a:pt x="1287" y="1735"/>
                    <a:pt x="1406" y="1683"/>
                  </a:cubicBezTo>
                  <a:cubicBezTo>
                    <a:pt x="1481" y="1653"/>
                    <a:pt x="1541" y="1616"/>
                    <a:pt x="1601" y="1570"/>
                  </a:cubicBezTo>
                  <a:cubicBezTo>
                    <a:pt x="1909" y="1323"/>
                    <a:pt x="2021" y="903"/>
                    <a:pt x="1879" y="542"/>
                  </a:cubicBezTo>
                  <a:cubicBezTo>
                    <a:pt x="1739" y="195"/>
                    <a:pt x="1410" y="0"/>
                    <a:pt x="1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6629200" y="3646100"/>
              <a:ext cx="12775" cy="51950"/>
            </a:xfrm>
            <a:custGeom>
              <a:avLst/>
              <a:gdLst/>
              <a:ahLst/>
              <a:cxnLst/>
              <a:rect l="l" t="t" r="r" b="b"/>
              <a:pathLst>
                <a:path w="511" h="2078" extrusionOk="0">
                  <a:moveTo>
                    <a:pt x="256" y="1"/>
                  </a:moveTo>
                  <a:cubicBezTo>
                    <a:pt x="128" y="1"/>
                    <a:pt x="0" y="85"/>
                    <a:pt x="0" y="254"/>
                  </a:cubicBezTo>
                  <a:lnTo>
                    <a:pt x="0" y="1455"/>
                  </a:lnTo>
                  <a:cubicBezTo>
                    <a:pt x="128" y="1680"/>
                    <a:pt x="278" y="1890"/>
                    <a:pt x="443" y="2078"/>
                  </a:cubicBezTo>
                  <a:cubicBezTo>
                    <a:pt x="488" y="2033"/>
                    <a:pt x="511" y="1973"/>
                    <a:pt x="511" y="1913"/>
                  </a:cubicBezTo>
                  <a:lnTo>
                    <a:pt x="511" y="254"/>
                  </a:lnTo>
                  <a:cubicBezTo>
                    <a:pt x="511" y="85"/>
                    <a:pt x="383" y="1"/>
                    <a:pt x="256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6661475" y="3646075"/>
              <a:ext cx="12775" cy="65550"/>
            </a:xfrm>
            <a:custGeom>
              <a:avLst/>
              <a:gdLst/>
              <a:ahLst/>
              <a:cxnLst/>
              <a:rect l="l" t="t" r="r" b="b"/>
              <a:pathLst>
                <a:path w="511" h="2622" extrusionOk="0">
                  <a:moveTo>
                    <a:pt x="255" y="0"/>
                  </a:moveTo>
                  <a:cubicBezTo>
                    <a:pt x="113" y="0"/>
                    <a:pt x="0" y="113"/>
                    <a:pt x="0" y="255"/>
                  </a:cubicBezTo>
                  <a:lnTo>
                    <a:pt x="0" y="2604"/>
                  </a:lnTo>
                  <a:cubicBezTo>
                    <a:pt x="67" y="2616"/>
                    <a:pt x="133" y="2622"/>
                    <a:pt x="199" y="2622"/>
                  </a:cubicBezTo>
                  <a:cubicBezTo>
                    <a:pt x="305" y="2622"/>
                    <a:pt x="409" y="2606"/>
                    <a:pt x="510" y="2574"/>
                  </a:cubicBezTo>
                  <a:lnTo>
                    <a:pt x="510" y="255"/>
                  </a:lnTo>
                  <a:cubicBezTo>
                    <a:pt x="510" y="113"/>
                    <a:pt x="398" y="0"/>
                    <a:pt x="255" y="0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6693725" y="3646075"/>
              <a:ext cx="12600" cy="48225"/>
            </a:xfrm>
            <a:custGeom>
              <a:avLst/>
              <a:gdLst/>
              <a:ahLst/>
              <a:cxnLst/>
              <a:rect l="l" t="t" r="r" b="b"/>
              <a:pathLst>
                <a:path w="504" h="1929" extrusionOk="0">
                  <a:moveTo>
                    <a:pt x="256" y="0"/>
                  </a:moveTo>
                  <a:cubicBezTo>
                    <a:pt x="113" y="0"/>
                    <a:pt x="1" y="113"/>
                    <a:pt x="1" y="255"/>
                  </a:cubicBezTo>
                  <a:lnTo>
                    <a:pt x="1" y="1763"/>
                  </a:lnTo>
                  <a:cubicBezTo>
                    <a:pt x="1" y="1824"/>
                    <a:pt x="16" y="1884"/>
                    <a:pt x="53" y="1929"/>
                  </a:cubicBezTo>
                  <a:cubicBezTo>
                    <a:pt x="226" y="1703"/>
                    <a:pt x="376" y="1463"/>
                    <a:pt x="504" y="1208"/>
                  </a:cubicBezTo>
                  <a:lnTo>
                    <a:pt x="504" y="255"/>
                  </a:lnTo>
                  <a:cubicBezTo>
                    <a:pt x="504" y="113"/>
                    <a:pt x="391" y="0"/>
                    <a:pt x="256" y="0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6769150" y="3646100"/>
              <a:ext cx="12775" cy="51575"/>
            </a:xfrm>
            <a:custGeom>
              <a:avLst/>
              <a:gdLst/>
              <a:ahLst/>
              <a:cxnLst/>
              <a:rect l="l" t="t" r="r" b="b"/>
              <a:pathLst>
                <a:path w="511" h="2063" extrusionOk="0">
                  <a:moveTo>
                    <a:pt x="256" y="1"/>
                  </a:moveTo>
                  <a:cubicBezTo>
                    <a:pt x="128" y="1"/>
                    <a:pt x="1" y="85"/>
                    <a:pt x="1" y="254"/>
                  </a:cubicBezTo>
                  <a:lnTo>
                    <a:pt x="1" y="1395"/>
                  </a:lnTo>
                  <a:cubicBezTo>
                    <a:pt x="136" y="1635"/>
                    <a:pt x="286" y="1853"/>
                    <a:pt x="466" y="2063"/>
                  </a:cubicBezTo>
                  <a:cubicBezTo>
                    <a:pt x="496" y="2018"/>
                    <a:pt x="511" y="1965"/>
                    <a:pt x="511" y="1913"/>
                  </a:cubicBezTo>
                  <a:lnTo>
                    <a:pt x="511" y="254"/>
                  </a:lnTo>
                  <a:cubicBezTo>
                    <a:pt x="511" y="85"/>
                    <a:pt x="383" y="1"/>
                    <a:pt x="256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6801425" y="3647000"/>
              <a:ext cx="3400" cy="33600"/>
            </a:xfrm>
            <a:custGeom>
              <a:avLst/>
              <a:gdLst/>
              <a:ahLst/>
              <a:cxnLst/>
              <a:rect l="l" t="t" r="r" b="b"/>
              <a:pathLst>
                <a:path w="136" h="1344" extrusionOk="0">
                  <a:moveTo>
                    <a:pt x="135" y="1"/>
                  </a:moveTo>
                  <a:cubicBezTo>
                    <a:pt x="53" y="46"/>
                    <a:pt x="0" y="128"/>
                    <a:pt x="0" y="218"/>
                  </a:cubicBezTo>
                  <a:lnTo>
                    <a:pt x="0" y="1344"/>
                  </a:lnTo>
                  <a:cubicBezTo>
                    <a:pt x="83" y="901"/>
                    <a:pt x="128" y="451"/>
                    <a:pt x="135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6486425" y="3646100"/>
              <a:ext cx="12800" cy="50825"/>
            </a:xfrm>
            <a:custGeom>
              <a:avLst/>
              <a:gdLst/>
              <a:ahLst/>
              <a:cxnLst/>
              <a:rect l="l" t="t" r="r" b="b"/>
              <a:pathLst>
                <a:path w="512" h="2033" extrusionOk="0">
                  <a:moveTo>
                    <a:pt x="256" y="1"/>
                  </a:moveTo>
                  <a:cubicBezTo>
                    <a:pt x="128" y="1"/>
                    <a:pt x="1" y="85"/>
                    <a:pt x="1" y="254"/>
                  </a:cubicBezTo>
                  <a:lnTo>
                    <a:pt x="1" y="1312"/>
                  </a:lnTo>
                  <a:cubicBezTo>
                    <a:pt x="136" y="1567"/>
                    <a:pt x="301" y="1808"/>
                    <a:pt x="481" y="2033"/>
                  </a:cubicBezTo>
                  <a:cubicBezTo>
                    <a:pt x="504" y="1995"/>
                    <a:pt x="511" y="1950"/>
                    <a:pt x="511" y="1913"/>
                  </a:cubicBezTo>
                  <a:lnTo>
                    <a:pt x="511" y="254"/>
                  </a:lnTo>
                  <a:cubicBezTo>
                    <a:pt x="511" y="85"/>
                    <a:pt x="383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6550975" y="3646075"/>
              <a:ext cx="12575" cy="49175"/>
            </a:xfrm>
            <a:custGeom>
              <a:avLst/>
              <a:gdLst/>
              <a:ahLst/>
              <a:cxnLst/>
              <a:rect l="l" t="t" r="r" b="b"/>
              <a:pathLst>
                <a:path w="503" h="1967" extrusionOk="0">
                  <a:moveTo>
                    <a:pt x="255" y="0"/>
                  </a:moveTo>
                  <a:cubicBezTo>
                    <a:pt x="113" y="0"/>
                    <a:pt x="0" y="113"/>
                    <a:pt x="0" y="255"/>
                  </a:cubicBezTo>
                  <a:lnTo>
                    <a:pt x="0" y="1763"/>
                  </a:lnTo>
                  <a:cubicBezTo>
                    <a:pt x="0" y="1846"/>
                    <a:pt x="38" y="1921"/>
                    <a:pt x="98" y="1966"/>
                  </a:cubicBezTo>
                  <a:cubicBezTo>
                    <a:pt x="255" y="1779"/>
                    <a:pt x="390" y="1568"/>
                    <a:pt x="503" y="1358"/>
                  </a:cubicBezTo>
                  <a:lnTo>
                    <a:pt x="503" y="255"/>
                  </a:lnTo>
                  <a:cubicBezTo>
                    <a:pt x="503" y="113"/>
                    <a:pt x="390" y="0"/>
                    <a:pt x="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6411025" y="3646100"/>
              <a:ext cx="12575" cy="45000"/>
            </a:xfrm>
            <a:custGeom>
              <a:avLst/>
              <a:gdLst/>
              <a:ahLst/>
              <a:cxnLst/>
              <a:rect l="l" t="t" r="r" b="b"/>
              <a:pathLst>
                <a:path w="503" h="1800" extrusionOk="0">
                  <a:moveTo>
                    <a:pt x="251" y="1"/>
                  </a:moveTo>
                  <a:cubicBezTo>
                    <a:pt x="126" y="1"/>
                    <a:pt x="0" y="85"/>
                    <a:pt x="0" y="254"/>
                  </a:cubicBezTo>
                  <a:lnTo>
                    <a:pt x="0" y="622"/>
                  </a:lnTo>
                  <a:cubicBezTo>
                    <a:pt x="30" y="1020"/>
                    <a:pt x="98" y="1417"/>
                    <a:pt x="188" y="1800"/>
                  </a:cubicBezTo>
                  <a:cubicBezTo>
                    <a:pt x="308" y="1642"/>
                    <a:pt x="413" y="1470"/>
                    <a:pt x="503" y="1290"/>
                  </a:cubicBezTo>
                  <a:lnTo>
                    <a:pt x="503" y="254"/>
                  </a:lnTo>
                  <a:cubicBezTo>
                    <a:pt x="503" y="8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6629200" y="3568200"/>
              <a:ext cx="12775" cy="49550"/>
            </a:xfrm>
            <a:custGeom>
              <a:avLst/>
              <a:gdLst/>
              <a:ahLst/>
              <a:cxnLst/>
              <a:rect l="l" t="t" r="r" b="b"/>
              <a:pathLst>
                <a:path w="511" h="1982" extrusionOk="0">
                  <a:moveTo>
                    <a:pt x="503" y="1"/>
                  </a:moveTo>
                  <a:cubicBezTo>
                    <a:pt x="308" y="211"/>
                    <a:pt x="143" y="444"/>
                    <a:pt x="0" y="691"/>
                  </a:cubicBezTo>
                  <a:lnTo>
                    <a:pt x="0" y="1734"/>
                  </a:lnTo>
                  <a:cubicBezTo>
                    <a:pt x="0" y="1869"/>
                    <a:pt x="120" y="1982"/>
                    <a:pt x="256" y="1982"/>
                  </a:cubicBezTo>
                  <a:cubicBezTo>
                    <a:pt x="398" y="1982"/>
                    <a:pt x="511" y="1869"/>
                    <a:pt x="511" y="1734"/>
                  </a:cubicBezTo>
                  <a:lnTo>
                    <a:pt x="511" y="76"/>
                  </a:lnTo>
                  <a:cubicBezTo>
                    <a:pt x="511" y="53"/>
                    <a:pt x="511" y="23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6693725" y="3572150"/>
              <a:ext cx="12600" cy="45750"/>
            </a:xfrm>
            <a:custGeom>
              <a:avLst/>
              <a:gdLst/>
              <a:ahLst/>
              <a:cxnLst/>
              <a:rect l="l" t="t" r="r" b="b"/>
              <a:pathLst>
                <a:path w="504" h="1830" extrusionOk="0">
                  <a:moveTo>
                    <a:pt x="8" y="0"/>
                  </a:moveTo>
                  <a:cubicBezTo>
                    <a:pt x="1" y="23"/>
                    <a:pt x="1" y="45"/>
                    <a:pt x="1" y="68"/>
                  </a:cubicBezTo>
                  <a:lnTo>
                    <a:pt x="1" y="1576"/>
                  </a:lnTo>
                  <a:cubicBezTo>
                    <a:pt x="1" y="1745"/>
                    <a:pt x="127" y="1830"/>
                    <a:pt x="252" y="1830"/>
                  </a:cubicBezTo>
                  <a:cubicBezTo>
                    <a:pt x="378" y="1830"/>
                    <a:pt x="504" y="1745"/>
                    <a:pt x="504" y="1576"/>
                  </a:cubicBezTo>
                  <a:lnTo>
                    <a:pt x="504" y="773"/>
                  </a:lnTo>
                  <a:cubicBezTo>
                    <a:pt x="369" y="503"/>
                    <a:pt x="196" y="241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6769150" y="3568950"/>
              <a:ext cx="12775" cy="48950"/>
            </a:xfrm>
            <a:custGeom>
              <a:avLst/>
              <a:gdLst/>
              <a:ahLst/>
              <a:cxnLst/>
              <a:rect l="l" t="t" r="r" b="b"/>
              <a:pathLst>
                <a:path w="511" h="1958" extrusionOk="0">
                  <a:moveTo>
                    <a:pt x="511" y="1"/>
                  </a:moveTo>
                  <a:cubicBezTo>
                    <a:pt x="316" y="218"/>
                    <a:pt x="143" y="459"/>
                    <a:pt x="1" y="714"/>
                  </a:cubicBezTo>
                  <a:lnTo>
                    <a:pt x="1" y="1704"/>
                  </a:lnTo>
                  <a:cubicBezTo>
                    <a:pt x="1" y="1873"/>
                    <a:pt x="128" y="1958"/>
                    <a:pt x="256" y="1958"/>
                  </a:cubicBezTo>
                  <a:cubicBezTo>
                    <a:pt x="383" y="1958"/>
                    <a:pt x="511" y="1873"/>
                    <a:pt x="511" y="1704"/>
                  </a:cubicBezTo>
                  <a:lnTo>
                    <a:pt x="511" y="46"/>
                  </a:lnTo>
                  <a:cubicBezTo>
                    <a:pt x="511" y="31"/>
                    <a:pt x="511" y="16"/>
                    <a:pt x="511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6801425" y="3608925"/>
              <a:ext cx="1150" cy="6025"/>
            </a:xfrm>
            <a:custGeom>
              <a:avLst/>
              <a:gdLst/>
              <a:ahLst/>
              <a:cxnLst/>
              <a:rect l="l" t="t" r="r" b="b"/>
              <a:pathLst>
                <a:path w="46" h="241" extrusionOk="0">
                  <a:moveTo>
                    <a:pt x="0" y="0"/>
                  </a:moveTo>
                  <a:lnTo>
                    <a:pt x="0" y="105"/>
                  </a:lnTo>
                  <a:cubicBezTo>
                    <a:pt x="0" y="150"/>
                    <a:pt x="15" y="203"/>
                    <a:pt x="45" y="240"/>
                  </a:cubicBezTo>
                  <a:cubicBezTo>
                    <a:pt x="30" y="158"/>
                    <a:pt x="15" y="83"/>
                    <a:pt x="0" y="0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6486425" y="3570075"/>
              <a:ext cx="12800" cy="47675"/>
            </a:xfrm>
            <a:custGeom>
              <a:avLst/>
              <a:gdLst/>
              <a:ahLst/>
              <a:cxnLst/>
              <a:rect l="l" t="t" r="r" b="b"/>
              <a:pathLst>
                <a:path w="512" h="1907" extrusionOk="0">
                  <a:moveTo>
                    <a:pt x="511" y="1"/>
                  </a:moveTo>
                  <a:cubicBezTo>
                    <a:pt x="316" y="233"/>
                    <a:pt x="143" y="481"/>
                    <a:pt x="1" y="751"/>
                  </a:cubicBezTo>
                  <a:lnTo>
                    <a:pt x="1" y="1659"/>
                  </a:lnTo>
                  <a:cubicBezTo>
                    <a:pt x="1" y="1794"/>
                    <a:pt x="121" y="1907"/>
                    <a:pt x="256" y="1907"/>
                  </a:cubicBezTo>
                  <a:cubicBezTo>
                    <a:pt x="398" y="1907"/>
                    <a:pt x="511" y="1794"/>
                    <a:pt x="511" y="1659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6518700" y="3556175"/>
              <a:ext cx="12775" cy="61575"/>
            </a:xfrm>
            <a:custGeom>
              <a:avLst/>
              <a:gdLst/>
              <a:ahLst/>
              <a:cxnLst/>
              <a:rect l="l" t="t" r="r" b="b"/>
              <a:pathLst>
                <a:path w="511" h="2463" extrusionOk="0">
                  <a:moveTo>
                    <a:pt x="267" y="1"/>
                  </a:moveTo>
                  <a:cubicBezTo>
                    <a:pt x="177" y="1"/>
                    <a:pt x="87" y="12"/>
                    <a:pt x="0" y="32"/>
                  </a:cubicBezTo>
                  <a:lnTo>
                    <a:pt x="0" y="2215"/>
                  </a:lnTo>
                  <a:cubicBezTo>
                    <a:pt x="0" y="2350"/>
                    <a:pt x="113" y="2463"/>
                    <a:pt x="256" y="2463"/>
                  </a:cubicBezTo>
                  <a:cubicBezTo>
                    <a:pt x="398" y="2463"/>
                    <a:pt x="511" y="2350"/>
                    <a:pt x="511" y="2215"/>
                  </a:cubicBezTo>
                  <a:lnTo>
                    <a:pt x="511" y="32"/>
                  </a:lnTo>
                  <a:cubicBezTo>
                    <a:pt x="432" y="10"/>
                    <a:pt x="350" y="1"/>
                    <a:pt x="267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6550975" y="3570450"/>
              <a:ext cx="12575" cy="47450"/>
            </a:xfrm>
            <a:custGeom>
              <a:avLst/>
              <a:gdLst/>
              <a:ahLst/>
              <a:cxnLst/>
              <a:rect l="l" t="t" r="r" b="b"/>
              <a:pathLst>
                <a:path w="503" h="1898" extrusionOk="0">
                  <a:moveTo>
                    <a:pt x="30" y="1"/>
                  </a:moveTo>
                  <a:cubicBezTo>
                    <a:pt x="8" y="46"/>
                    <a:pt x="0" y="83"/>
                    <a:pt x="0" y="136"/>
                  </a:cubicBezTo>
                  <a:lnTo>
                    <a:pt x="0" y="1644"/>
                  </a:lnTo>
                  <a:cubicBezTo>
                    <a:pt x="0" y="1813"/>
                    <a:pt x="126" y="1898"/>
                    <a:pt x="252" y="1898"/>
                  </a:cubicBezTo>
                  <a:cubicBezTo>
                    <a:pt x="377" y="1898"/>
                    <a:pt x="503" y="1813"/>
                    <a:pt x="503" y="1644"/>
                  </a:cubicBezTo>
                  <a:lnTo>
                    <a:pt x="503" y="699"/>
                  </a:lnTo>
                  <a:cubicBezTo>
                    <a:pt x="375" y="451"/>
                    <a:pt x="210" y="218"/>
                    <a:pt x="30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6412325" y="3583225"/>
              <a:ext cx="11400" cy="34700"/>
            </a:xfrm>
            <a:custGeom>
              <a:avLst/>
              <a:gdLst/>
              <a:ahLst/>
              <a:cxnLst/>
              <a:rect l="l" t="t" r="r" b="b"/>
              <a:pathLst>
                <a:path w="456" h="1388" extrusionOk="0">
                  <a:moveTo>
                    <a:pt x="308" y="0"/>
                  </a:moveTo>
                  <a:cubicBezTo>
                    <a:pt x="173" y="420"/>
                    <a:pt x="68" y="848"/>
                    <a:pt x="1" y="1291"/>
                  </a:cubicBezTo>
                  <a:cubicBezTo>
                    <a:pt x="54" y="1357"/>
                    <a:pt x="127" y="1387"/>
                    <a:pt x="198" y="1387"/>
                  </a:cubicBezTo>
                  <a:cubicBezTo>
                    <a:pt x="329" y="1387"/>
                    <a:pt x="456" y="1288"/>
                    <a:pt x="451" y="1133"/>
                  </a:cubicBezTo>
                  <a:lnTo>
                    <a:pt x="451" y="248"/>
                  </a:lnTo>
                  <a:cubicBezTo>
                    <a:pt x="406" y="165"/>
                    <a:pt x="361" y="75"/>
                    <a:pt x="308" y="0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6736500" y="3544375"/>
              <a:ext cx="50875" cy="89525"/>
            </a:xfrm>
            <a:custGeom>
              <a:avLst/>
              <a:gdLst/>
              <a:ahLst/>
              <a:cxnLst/>
              <a:rect l="l" t="t" r="r" b="b"/>
              <a:pathLst>
                <a:path w="2035" h="3581" extrusionOk="0">
                  <a:moveTo>
                    <a:pt x="1637" y="1"/>
                  </a:moveTo>
                  <a:cubicBezTo>
                    <a:pt x="931" y="504"/>
                    <a:pt x="436" y="1434"/>
                    <a:pt x="1" y="2462"/>
                  </a:cubicBezTo>
                  <a:cubicBezTo>
                    <a:pt x="136" y="2777"/>
                    <a:pt x="271" y="3100"/>
                    <a:pt x="399" y="3423"/>
                  </a:cubicBezTo>
                  <a:cubicBezTo>
                    <a:pt x="414" y="3475"/>
                    <a:pt x="436" y="3528"/>
                    <a:pt x="459" y="3580"/>
                  </a:cubicBezTo>
                  <a:cubicBezTo>
                    <a:pt x="729" y="2912"/>
                    <a:pt x="999" y="2245"/>
                    <a:pt x="1307" y="1697"/>
                  </a:cubicBezTo>
                  <a:cubicBezTo>
                    <a:pt x="1449" y="1442"/>
                    <a:pt x="1622" y="1201"/>
                    <a:pt x="1817" y="984"/>
                  </a:cubicBezTo>
                  <a:cubicBezTo>
                    <a:pt x="1884" y="909"/>
                    <a:pt x="1959" y="841"/>
                    <a:pt x="2034" y="774"/>
                  </a:cubicBezTo>
                  <a:cubicBezTo>
                    <a:pt x="1914" y="511"/>
                    <a:pt x="1779" y="256"/>
                    <a:pt x="1637" y="1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6595800" y="3633875"/>
              <a:ext cx="140725" cy="99075"/>
            </a:xfrm>
            <a:custGeom>
              <a:avLst/>
              <a:gdLst/>
              <a:ahLst/>
              <a:cxnLst/>
              <a:rect l="l" t="t" r="r" b="b"/>
              <a:pathLst>
                <a:path w="5629" h="3963" extrusionOk="0">
                  <a:moveTo>
                    <a:pt x="451" y="0"/>
                  </a:moveTo>
                  <a:cubicBezTo>
                    <a:pt x="436" y="53"/>
                    <a:pt x="413" y="105"/>
                    <a:pt x="391" y="158"/>
                  </a:cubicBezTo>
                  <a:cubicBezTo>
                    <a:pt x="263" y="481"/>
                    <a:pt x="136" y="811"/>
                    <a:pt x="1" y="1126"/>
                  </a:cubicBezTo>
                  <a:cubicBezTo>
                    <a:pt x="646" y="2642"/>
                    <a:pt x="1411" y="3962"/>
                    <a:pt x="2815" y="3962"/>
                  </a:cubicBezTo>
                  <a:cubicBezTo>
                    <a:pt x="4218" y="3962"/>
                    <a:pt x="4983" y="2642"/>
                    <a:pt x="5629" y="1126"/>
                  </a:cubicBezTo>
                  <a:cubicBezTo>
                    <a:pt x="5494" y="811"/>
                    <a:pt x="5366" y="481"/>
                    <a:pt x="5239" y="158"/>
                  </a:cubicBezTo>
                  <a:cubicBezTo>
                    <a:pt x="5216" y="105"/>
                    <a:pt x="5194" y="53"/>
                    <a:pt x="5171" y="0"/>
                  </a:cubicBezTo>
                  <a:cubicBezTo>
                    <a:pt x="4953" y="578"/>
                    <a:pt x="4706" y="1148"/>
                    <a:pt x="4421" y="1696"/>
                  </a:cubicBezTo>
                  <a:cubicBezTo>
                    <a:pt x="4293" y="1951"/>
                    <a:pt x="4143" y="2191"/>
                    <a:pt x="3970" y="2417"/>
                  </a:cubicBezTo>
                  <a:cubicBezTo>
                    <a:pt x="3723" y="2739"/>
                    <a:pt x="3453" y="2964"/>
                    <a:pt x="3137" y="3062"/>
                  </a:cubicBezTo>
                  <a:cubicBezTo>
                    <a:pt x="3029" y="3096"/>
                    <a:pt x="2917" y="3115"/>
                    <a:pt x="2805" y="3115"/>
                  </a:cubicBezTo>
                  <a:cubicBezTo>
                    <a:pt x="2746" y="3115"/>
                    <a:pt x="2686" y="3110"/>
                    <a:pt x="2627" y="3099"/>
                  </a:cubicBezTo>
                  <a:cubicBezTo>
                    <a:pt x="2312" y="3039"/>
                    <a:pt x="2034" y="2852"/>
                    <a:pt x="1779" y="2567"/>
                  </a:cubicBezTo>
                  <a:cubicBezTo>
                    <a:pt x="1614" y="2379"/>
                    <a:pt x="1464" y="2169"/>
                    <a:pt x="1336" y="1944"/>
                  </a:cubicBezTo>
                  <a:cubicBezTo>
                    <a:pt x="1014" y="1389"/>
                    <a:pt x="729" y="698"/>
                    <a:pt x="45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6415700" y="3633875"/>
              <a:ext cx="39250" cy="81625"/>
            </a:xfrm>
            <a:custGeom>
              <a:avLst/>
              <a:gdLst/>
              <a:ahLst/>
              <a:cxnLst/>
              <a:rect l="l" t="t" r="r" b="b"/>
              <a:pathLst>
                <a:path w="1570" h="3265" extrusionOk="0">
                  <a:moveTo>
                    <a:pt x="1111" y="0"/>
                  </a:moveTo>
                  <a:cubicBezTo>
                    <a:pt x="886" y="608"/>
                    <a:pt x="616" y="1201"/>
                    <a:pt x="316" y="1779"/>
                  </a:cubicBezTo>
                  <a:cubicBezTo>
                    <a:pt x="226" y="1959"/>
                    <a:pt x="121" y="2131"/>
                    <a:pt x="1" y="2289"/>
                  </a:cubicBezTo>
                  <a:cubicBezTo>
                    <a:pt x="83" y="2619"/>
                    <a:pt x="188" y="2942"/>
                    <a:pt x="308" y="3265"/>
                  </a:cubicBezTo>
                  <a:cubicBezTo>
                    <a:pt x="819" y="2732"/>
                    <a:pt x="1216" y="1959"/>
                    <a:pt x="1569" y="1126"/>
                  </a:cubicBezTo>
                  <a:cubicBezTo>
                    <a:pt x="1434" y="811"/>
                    <a:pt x="1306" y="481"/>
                    <a:pt x="1179" y="158"/>
                  </a:cubicBezTo>
                  <a:cubicBezTo>
                    <a:pt x="1156" y="105"/>
                    <a:pt x="1134" y="53"/>
                    <a:pt x="111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6454925" y="3535000"/>
              <a:ext cx="140900" cy="98900"/>
            </a:xfrm>
            <a:custGeom>
              <a:avLst/>
              <a:gdLst/>
              <a:ahLst/>
              <a:cxnLst/>
              <a:rect l="l" t="t" r="r" b="b"/>
              <a:pathLst>
                <a:path w="5636" h="3956" extrusionOk="0">
                  <a:moveTo>
                    <a:pt x="2814" y="1"/>
                  </a:moveTo>
                  <a:cubicBezTo>
                    <a:pt x="1418" y="1"/>
                    <a:pt x="645" y="1321"/>
                    <a:pt x="0" y="2837"/>
                  </a:cubicBezTo>
                  <a:cubicBezTo>
                    <a:pt x="135" y="3152"/>
                    <a:pt x="263" y="3475"/>
                    <a:pt x="398" y="3798"/>
                  </a:cubicBezTo>
                  <a:cubicBezTo>
                    <a:pt x="413" y="3850"/>
                    <a:pt x="435" y="3903"/>
                    <a:pt x="458" y="3955"/>
                  </a:cubicBezTo>
                  <a:cubicBezTo>
                    <a:pt x="690" y="3340"/>
                    <a:pt x="961" y="2740"/>
                    <a:pt x="1261" y="2154"/>
                  </a:cubicBezTo>
                  <a:cubicBezTo>
                    <a:pt x="1403" y="1884"/>
                    <a:pt x="1576" y="1636"/>
                    <a:pt x="1771" y="1404"/>
                  </a:cubicBezTo>
                  <a:cubicBezTo>
                    <a:pt x="1974" y="1156"/>
                    <a:pt x="2244" y="969"/>
                    <a:pt x="2551" y="879"/>
                  </a:cubicBezTo>
                  <a:cubicBezTo>
                    <a:pt x="2638" y="855"/>
                    <a:pt x="2726" y="844"/>
                    <a:pt x="2815" y="844"/>
                  </a:cubicBezTo>
                  <a:cubicBezTo>
                    <a:pt x="2897" y="844"/>
                    <a:pt x="2979" y="853"/>
                    <a:pt x="3062" y="871"/>
                  </a:cubicBezTo>
                  <a:cubicBezTo>
                    <a:pt x="3362" y="946"/>
                    <a:pt x="3632" y="1141"/>
                    <a:pt x="3872" y="1419"/>
                  </a:cubicBezTo>
                  <a:cubicBezTo>
                    <a:pt x="4052" y="1636"/>
                    <a:pt x="4217" y="1869"/>
                    <a:pt x="4345" y="2117"/>
                  </a:cubicBezTo>
                  <a:cubicBezTo>
                    <a:pt x="4660" y="2710"/>
                    <a:pt x="4938" y="3325"/>
                    <a:pt x="5178" y="3955"/>
                  </a:cubicBezTo>
                  <a:lnTo>
                    <a:pt x="5238" y="3798"/>
                  </a:lnTo>
                  <a:cubicBezTo>
                    <a:pt x="5366" y="3475"/>
                    <a:pt x="5501" y="3152"/>
                    <a:pt x="5636" y="2837"/>
                  </a:cubicBezTo>
                  <a:cubicBezTo>
                    <a:pt x="4990" y="1321"/>
                    <a:pt x="4217" y="1"/>
                    <a:pt x="2814" y="1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6685675" y="3540075"/>
              <a:ext cx="108450" cy="188375"/>
            </a:xfrm>
            <a:custGeom>
              <a:avLst/>
              <a:gdLst/>
              <a:ahLst/>
              <a:cxnLst/>
              <a:rect l="l" t="t" r="r" b="b"/>
              <a:pathLst>
                <a:path w="4338" h="7535" extrusionOk="0">
                  <a:moveTo>
                    <a:pt x="105" y="0"/>
                  </a:moveTo>
                  <a:cubicBezTo>
                    <a:pt x="105" y="0"/>
                    <a:pt x="105" y="8"/>
                    <a:pt x="105" y="8"/>
                  </a:cubicBezTo>
                  <a:cubicBezTo>
                    <a:pt x="203" y="240"/>
                    <a:pt x="210" y="503"/>
                    <a:pt x="120" y="743"/>
                  </a:cubicBezTo>
                  <a:cubicBezTo>
                    <a:pt x="90" y="818"/>
                    <a:pt x="53" y="886"/>
                    <a:pt x="0" y="946"/>
                  </a:cubicBezTo>
                  <a:cubicBezTo>
                    <a:pt x="120" y="1051"/>
                    <a:pt x="233" y="1156"/>
                    <a:pt x="330" y="1283"/>
                  </a:cubicBezTo>
                  <a:cubicBezTo>
                    <a:pt x="518" y="1524"/>
                    <a:pt x="691" y="1779"/>
                    <a:pt x="826" y="2056"/>
                  </a:cubicBezTo>
                  <a:cubicBezTo>
                    <a:pt x="1111" y="2612"/>
                    <a:pt x="1358" y="3174"/>
                    <a:pt x="1576" y="3752"/>
                  </a:cubicBezTo>
                  <a:cubicBezTo>
                    <a:pt x="1599" y="3805"/>
                    <a:pt x="1621" y="3857"/>
                    <a:pt x="1644" y="3910"/>
                  </a:cubicBezTo>
                  <a:cubicBezTo>
                    <a:pt x="1771" y="4233"/>
                    <a:pt x="1899" y="4563"/>
                    <a:pt x="2034" y="4878"/>
                  </a:cubicBezTo>
                  <a:cubicBezTo>
                    <a:pt x="2537" y="6056"/>
                    <a:pt x="3114" y="7122"/>
                    <a:pt x="4015" y="7534"/>
                  </a:cubicBezTo>
                  <a:cubicBezTo>
                    <a:pt x="4135" y="7272"/>
                    <a:pt x="4240" y="7009"/>
                    <a:pt x="4338" y="6739"/>
                  </a:cubicBezTo>
                  <a:cubicBezTo>
                    <a:pt x="4135" y="6626"/>
                    <a:pt x="3947" y="6476"/>
                    <a:pt x="3805" y="6304"/>
                  </a:cubicBezTo>
                  <a:cubicBezTo>
                    <a:pt x="3625" y="6094"/>
                    <a:pt x="3475" y="5876"/>
                    <a:pt x="3340" y="5636"/>
                  </a:cubicBezTo>
                  <a:cubicBezTo>
                    <a:pt x="3032" y="5088"/>
                    <a:pt x="2762" y="4420"/>
                    <a:pt x="2492" y="3752"/>
                  </a:cubicBezTo>
                  <a:cubicBezTo>
                    <a:pt x="2469" y="3700"/>
                    <a:pt x="2447" y="3647"/>
                    <a:pt x="2432" y="3595"/>
                  </a:cubicBezTo>
                  <a:cubicBezTo>
                    <a:pt x="2296" y="3272"/>
                    <a:pt x="2169" y="2949"/>
                    <a:pt x="2034" y="2634"/>
                  </a:cubicBezTo>
                  <a:cubicBezTo>
                    <a:pt x="1539" y="1471"/>
                    <a:pt x="976" y="428"/>
                    <a:pt x="105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6420025" y="3559575"/>
              <a:ext cx="86875" cy="168675"/>
            </a:xfrm>
            <a:custGeom>
              <a:avLst/>
              <a:gdLst/>
              <a:ahLst/>
              <a:cxnLst/>
              <a:rect l="l" t="t" r="r" b="b"/>
              <a:pathLst>
                <a:path w="3475" h="6747" extrusionOk="0">
                  <a:moveTo>
                    <a:pt x="383" y="1"/>
                  </a:moveTo>
                  <a:cubicBezTo>
                    <a:pt x="233" y="308"/>
                    <a:pt x="105" y="623"/>
                    <a:pt x="0" y="946"/>
                  </a:cubicBezTo>
                  <a:cubicBezTo>
                    <a:pt x="53" y="1021"/>
                    <a:pt x="98" y="1104"/>
                    <a:pt x="143" y="1194"/>
                  </a:cubicBezTo>
                  <a:cubicBezTo>
                    <a:pt x="443" y="1772"/>
                    <a:pt x="713" y="2364"/>
                    <a:pt x="938" y="2972"/>
                  </a:cubicBezTo>
                  <a:cubicBezTo>
                    <a:pt x="961" y="3025"/>
                    <a:pt x="983" y="3077"/>
                    <a:pt x="1006" y="3130"/>
                  </a:cubicBezTo>
                  <a:cubicBezTo>
                    <a:pt x="1133" y="3453"/>
                    <a:pt x="1261" y="3783"/>
                    <a:pt x="1396" y="4098"/>
                  </a:cubicBezTo>
                  <a:cubicBezTo>
                    <a:pt x="1899" y="5276"/>
                    <a:pt x="2477" y="6334"/>
                    <a:pt x="3370" y="6747"/>
                  </a:cubicBezTo>
                  <a:cubicBezTo>
                    <a:pt x="3310" y="6597"/>
                    <a:pt x="3287" y="6424"/>
                    <a:pt x="3302" y="6259"/>
                  </a:cubicBezTo>
                  <a:cubicBezTo>
                    <a:pt x="3310" y="6177"/>
                    <a:pt x="3332" y="6094"/>
                    <a:pt x="3362" y="6019"/>
                  </a:cubicBezTo>
                  <a:cubicBezTo>
                    <a:pt x="3392" y="5951"/>
                    <a:pt x="3430" y="5884"/>
                    <a:pt x="3475" y="5816"/>
                  </a:cubicBezTo>
                  <a:cubicBezTo>
                    <a:pt x="3355" y="5719"/>
                    <a:pt x="3242" y="5614"/>
                    <a:pt x="3137" y="5494"/>
                  </a:cubicBezTo>
                  <a:cubicBezTo>
                    <a:pt x="2957" y="5269"/>
                    <a:pt x="2799" y="5028"/>
                    <a:pt x="2657" y="4773"/>
                  </a:cubicBezTo>
                  <a:cubicBezTo>
                    <a:pt x="2357" y="4195"/>
                    <a:pt x="2086" y="3588"/>
                    <a:pt x="1854" y="2972"/>
                  </a:cubicBezTo>
                  <a:lnTo>
                    <a:pt x="1794" y="2815"/>
                  </a:lnTo>
                  <a:cubicBezTo>
                    <a:pt x="1659" y="2492"/>
                    <a:pt x="1531" y="2169"/>
                    <a:pt x="1396" y="1854"/>
                  </a:cubicBezTo>
                  <a:cubicBezTo>
                    <a:pt x="1103" y="1156"/>
                    <a:pt x="781" y="503"/>
                    <a:pt x="383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6544975" y="3539875"/>
              <a:ext cx="101875" cy="187075"/>
            </a:xfrm>
            <a:custGeom>
              <a:avLst/>
              <a:gdLst/>
              <a:ahLst/>
              <a:cxnLst/>
              <a:rect l="l" t="t" r="r" b="b"/>
              <a:pathLst>
                <a:path w="4075" h="7483" extrusionOk="0">
                  <a:moveTo>
                    <a:pt x="3977" y="1"/>
                  </a:moveTo>
                  <a:cubicBezTo>
                    <a:pt x="3099" y="421"/>
                    <a:pt x="2529" y="1472"/>
                    <a:pt x="2034" y="2635"/>
                  </a:cubicBezTo>
                  <a:cubicBezTo>
                    <a:pt x="1899" y="2957"/>
                    <a:pt x="1764" y="3280"/>
                    <a:pt x="1636" y="3603"/>
                  </a:cubicBezTo>
                  <a:cubicBezTo>
                    <a:pt x="1613" y="3655"/>
                    <a:pt x="1598" y="3708"/>
                    <a:pt x="1576" y="3760"/>
                  </a:cubicBezTo>
                  <a:cubicBezTo>
                    <a:pt x="1336" y="4391"/>
                    <a:pt x="1058" y="5006"/>
                    <a:pt x="743" y="5606"/>
                  </a:cubicBezTo>
                  <a:cubicBezTo>
                    <a:pt x="630" y="5816"/>
                    <a:pt x="495" y="6027"/>
                    <a:pt x="338" y="6214"/>
                  </a:cubicBezTo>
                  <a:cubicBezTo>
                    <a:pt x="240" y="6342"/>
                    <a:pt x="128" y="6462"/>
                    <a:pt x="0" y="6567"/>
                  </a:cubicBezTo>
                  <a:cubicBezTo>
                    <a:pt x="8" y="6574"/>
                    <a:pt x="15" y="6574"/>
                    <a:pt x="15" y="6582"/>
                  </a:cubicBezTo>
                  <a:cubicBezTo>
                    <a:pt x="120" y="6717"/>
                    <a:pt x="188" y="6874"/>
                    <a:pt x="210" y="7040"/>
                  </a:cubicBezTo>
                  <a:cubicBezTo>
                    <a:pt x="225" y="7122"/>
                    <a:pt x="225" y="7205"/>
                    <a:pt x="210" y="7295"/>
                  </a:cubicBezTo>
                  <a:cubicBezTo>
                    <a:pt x="203" y="7355"/>
                    <a:pt x="188" y="7422"/>
                    <a:pt x="165" y="7482"/>
                  </a:cubicBezTo>
                  <a:cubicBezTo>
                    <a:pt x="998" y="7040"/>
                    <a:pt x="1546" y="6019"/>
                    <a:pt x="2034" y="4886"/>
                  </a:cubicBezTo>
                  <a:cubicBezTo>
                    <a:pt x="2169" y="4571"/>
                    <a:pt x="2296" y="4241"/>
                    <a:pt x="2424" y="3918"/>
                  </a:cubicBezTo>
                  <a:cubicBezTo>
                    <a:pt x="2446" y="3865"/>
                    <a:pt x="2469" y="3813"/>
                    <a:pt x="2484" y="3760"/>
                  </a:cubicBezTo>
                  <a:cubicBezTo>
                    <a:pt x="2762" y="3070"/>
                    <a:pt x="3047" y="2372"/>
                    <a:pt x="3369" y="1817"/>
                  </a:cubicBezTo>
                  <a:cubicBezTo>
                    <a:pt x="3512" y="1577"/>
                    <a:pt x="3677" y="1344"/>
                    <a:pt x="3872" y="1134"/>
                  </a:cubicBezTo>
                  <a:cubicBezTo>
                    <a:pt x="3932" y="1066"/>
                    <a:pt x="4007" y="999"/>
                    <a:pt x="4075" y="946"/>
                  </a:cubicBezTo>
                  <a:cubicBezTo>
                    <a:pt x="4037" y="886"/>
                    <a:pt x="4000" y="826"/>
                    <a:pt x="3970" y="759"/>
                  </a:cubicBezTo>
                  <a:cubicBezTo>
                    <a:pt x="3872" y="518"/>
                    <a:pt x="3872" y="256"/>
                    <a:pt x="3962" y="23"/>
                  </a:cubicBezTo>
                  <a:cubicBezTo>
                    <a:pt x="3970" y="16"/>
                    <a:pt x="3977" y="8"/>
                    <a:pt x="3977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6641950" y="3525550"/>
              <a:ext cx="49000" cy="92350"/>
            </a:xfrm>
            <a:custGeom>
              <a:avLst/>
              <a:gdLst/>
              <a:ahLst/>
              <a:cxnLst/>
              <a:rect l="l" t="t" r="r" b="b"/>
              <a:pathLst>
                <a:path w="1960" h="3694" extrusionOk="0">
                  <a:moveTo>
                    <a:pt x="988" y="0"/>
                  </a:moveTo>
                  <a:cubicBezTo>
                    <a:pt x="942" y="0"/>
                    <a:pt x="895" y="4"/>
                    <a:pt x="849" y="11"/>
                  </a:cubicBezTo>
                  <a:cubicBezTo>
                    <a:pt x="676" y="26"/>
                    <a:pt x="518" y="93"/>
                    <a:pt x="391" y="198"/>
                  </a:cubicBezTo>
                  <a:cubicBezTo>
                    <a:pt x="323" y="251"/>
                    <a:pt x="263" y="311"/>
                    <a:pt x="211" y="379"/>
                  </a:cubicBezTo>
                  <a:cubicBezTo>
                    <a:pt x="166" y="439"/>
                    <a:pt x="128" y="499"/>
                    <a:pt x="98" y="574"/>
                  </a:cubicBezTo>
                  <a:cubicBezTo>
                    <a:pt x="98" y="581"/>
                    <a:pt x="91" y="589"/>
                    <a:pt x="83" y="596"/>
                  </a:cubicBezTo>
                  <a:cubicBezTo>
                    <a:pt x="53" y="671"/>
                    <a:pt x="31" y="754"/>
                    <a:pt x="23" y="836"/>
                  </a:cubicBezTo>
                  <a:cubicBezTo>
                    <a:pt x="1" y="1001"/>
                    <a:pt x="23" y="1174"/>
                    <a:pt x="91" y="1332"/>
                  </a:cubicBezTo>
                  <a:cubicBezTo>
                    <a:pt x="121" y="1399"/>
                    <a:pt x="158" y="1459"/>
                    <a:pt x="196" y="1519"/>
                  </a:cubicBezTo>
                  <a:cubicBezTo>
                    <a:pt x="203" y="1527"/>
                    <a:pt x="211" y="1534"/>
                    <a:pt x="218" y="1549"/>
                  </a:cubicBezTo>
                  <a:cubicBezTo>
                    <a:pt x="323" y="1677"/>
                    <a:pt x="458" y="1789"/>
                    <a:pt x="609" y="1849"/>
                  </a:cubicBezTo>
                  <a:cubicBezTo>
                    <a:pt x="669" y="1872"/>
                    <a:pt x="721" y="1887"/>
                    <a:pt x="781" y="1894"/>
                  </a:cubicBezTo>
                  <a:lnTo>
                    <a:pt x="781" y="3440"/>
                  </a:lnTo>
                  <a:cubicBezTo>
                    <a:pt x="781" y="3609"/>
                    <a:pt x="909" y="3694"/>
                    <a:pt x="1036" y="3694"/>
                  </a:cubicBezTo>
                  <a:cubicBezTo>
                    <a:pt x="1164" y="3694"/>
                    <a:pt x="1291" y="3609"/>
                    <a:pt x="1291" y="3440"/>
                  </a:cubicBezTo>
                  <a:lnTo>
                    <a:pt x="1291" y="1864"/>
                  </a:lnTo>
                  <a:cubicBezTo>
                    <a:pt x="1306" y="1857"/>
                    <a:pt x="1329" y="1849"/>
                    <a:pt x="1344" y="1842"/>
                  </a:cubicBezTo>
                  <a:cubicBezTo>
                    <a:pt x="1426" y="1804"/>
                    <a:pt x="1494" y="1767"/>
                    <a:pt x="1562" y="1714"/>
                  </a:cubicBezTo>
                  <a:cubicBezTo>
                    <a:pt x="1629" y="1662"/>
                    <a:pt x="1689" y="1609"/>
                    <a:pt x="1742" y="1542"/>
                  </a:cubicBezTo>
                  <a:cubicBezTo>
                    <a:pt x="1749" y="1534"/>
                    <a:pt x="1749" y="1534"/>
                    <a:pt x="1749" y="1527"/>
                  </a:cubicBezTo>
                  <a:cubicBezTo>
                    <a:pt x="1802" y="1467"/>
                    <a:pt x="1839" y="1392"/>
                    <a:pt x="1869" y="1324"/>
                  </a:cubicBezTo>
                  <a:cubicBezTo>
                    <a:pt x="1959" y="1084"/>
                    <a:pt x="1952" y="821"/>
                    <a:pt x="1854" y="589"/>
                  </a:cubicBezTo>
                  <a:cubicBezTo>
                    <a:pt x="1854" y="581"/>
                    <a:pt x="1854" y="581"/>
                    <a:pt x="1854" y="581"/>
                  </a:cubicBezTo>
                  <a:cubicBezTo>
                    <a:pt x="1824" y="506"/>
                    <a:pt x="1779" y="439"/>
                    <a:pt x="1734" y="371"/>
                  </a:cubicBezTo>
                  <a:cubicBezTo>
                    <a:pt x="1553" y="138"/>
                    <a:pt x="1277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6501825" y="3646100"/>
              <a:ext cx="48800" cy="96900"/>
            </a:xfrm>
            <a:custGeom>
              <a:avLst/>
              <a:gdLst/>
              <a:ahLst/>
              <a:cxnLst/>
              <a:rect l="l" t="t" r="r" b="b"/>
              <a:pathLst>
                <a:path w="1952" h="3876" extrusionOk="0">
                  <a:moveTo>
                    <a:pt x="931" y="1"/>
                  </a:moveTo>
                  <a:cubicBezTo>
                    <a:pt x="803" y="1"/>
                    <a:pt x="675" y="85"/>
                    <a:pt x="675" y="254"/>
                  </a:cubicBezTo>
                  <a:lnTo>
                    <a:pt x="675" y="2010"/>
                  </a:lnTo>
                  <a:cubicBezTo>
                    <a:pt x="653" y="2018"/>
                    <a:pt x="630" y="2025"/>
                    <a:pt x="608" y="2033"/>
                  </a:cubicBezTo>
                  <a:cubicBezTo>
                    <a:pt x="533" y="2063"/>
                    <a:pt x="458" y="2108"/>
                    <a:pt x="390" y="2160"/>
                  </a:cubicBezTo>
                  <a:cubicBezTo>
                    <a:pt x="323" y="2213"/>
                    <a:pt x="263" y="2273"/>
                    <a:pt x="218" y="2340"/>
                  </a:cubicBezTo>
                  <a:cubicBezTo>
                    <a:pt x="210" y="2348"/>
                    <a:pt x="210" y="2348"/>
                    <a:pt x="203" y="2355"/>
                  </a:cubicBezTo>
                  <a:cubicBezTo>
                    <a:pt x="158" y="2415"/>
                    <a:pt x="120" y="2490"/>
                    <a:pt x="90" y="2558"/>
                  </a:cubicBezTo>
                  <a:cubicBezTo>
                    <a:pt x="0" y="2791"/>
                    <a:pt x="0" y="3053"/>
                    <a:pt x="98" y="3286"/>
                  </a:cubicBezTo>
                  <a:cubicBezTo>
                    <a:pt x="98" y="3293"/>
                    <a:pt x="98" y="3293"/>
                    <a:pt x="98" y="3293"/>
                  </a:cubicBezTo>
                  <a:cubicBezTo>
                    <a:pt x="128" y="3368"/>
                    <a:pt x="173" y="3443"/>
                    <a:pt x="218" y="3511"/>
                  </a:cubicBezTo>
                  <a:cubicBezTo>
                    <a:pt x="323" y="3646"/>
                    <a:pt x="458" y="3751"/>
                    <a:pt x="623" y="3811"/>
                  </a:cubicBezTo>
                  <a:cubicBezTo>
                    <a:pt x="737" y="3855"/>
                    <a:pt x="855" y="3876"/>
                    <a:pt x="972" y="3876"/>
                  </a:cubicBezTo>
                  <a:cubicBezTo>
                    <a:pt x="1352" y="3876"/>
                    <a:pt x="1714" y="3653"/>
                    <a:pt x="1869" y="3286"/>
                  </a:cubicBezTo>
                  <a:cubicBezTo>
                    <a:pt x="1876" y="3271"/>
                    <a:pt x="1884" y="3256"/>
                    <a:pt x="1891" y="3233"/>
                  </a:cubicBezTo>
                  <a:cubicBezTo>
                    <a:pt x="1914" y="3173"/>
                    <a:pt x="1929" y="3106"/>
                    <a:pt x="1936" y="3046"/>
                  </a:cubicBezTo>
                  <a:cubicBezTo>
                    <a:pt x="1951" y="2963"/>
                    <a:pt x="1951" y="2873"/>
                    <a:pt x="1936" y="2791"/>
                  </a:cubicBezTo>
                  <a:cubicBezTo>
                    <a:pt x="1914" y="2625"/>
                    <a:pt x="1846" y="2468"/>
                    <a:pt x="1741" y="2333"/>
                  </a:cubicBezTo>
                  <a:cubicBezTo>
                    <a:pt x="1741" y="2325"/>
                    <a:pt x="1734" y="2325"/>
                    <a:pt x="1726" y="2318"/>
                  </a:cubicBezTo>
                  <a:cubicBezTo>
                    <a:pt x="1681" y="2258"/>
                    <a:pt x="1621" y="2205"/>
                    <a:pt x="1561" y="2160"/>
                  </a:cubicBezTo>
                  <a:cubicBezTo>
                    <a:pt x="1493" y="2108"/>
                    <a:pt x="1426" y="2063"/>
                    <a:pt x="1343" y="2033"/>
                  </a:cubicBezTo>
                  <a:cubicBezTo>
                    <a:pt x="1291" y="2010"/>
                    <a:pt x="1238" y="1995"/>
                    <a:pt x="1186" y="1988"/>
                  </a:cubicBezTo>
                  <a:lnTo>
                    <a:pt x="1186" y="254"/>
                  </a:lnTo>
                  <a:cubicBezTo>
                    <a:pt x="1186" y="85"/>
                    <a:pt x="1058" y="1"/>
                    <a:pt x="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0" name="Google Shape;790;p34"/>
          <p:cNvSpPr txBox="1"/>
          <p:nvPr/>
        </p:nvSpPr>
        <p:spPr>
          <a:xfrm>
            <a:off x="807151" y="3802213"/>
            <a:ext cx="1572300" cy="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Predição de processos biológicos, rotas metabólicas e redes gênicas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1" name="Google Shape;791;p34"/>
          <p:cNvSpPr txBox="1"/>
          <p:nvPr/>
        </p:nvSpPr>
        <p:spPr>
          <a:xfrm>
            <a:off x="807151" y="1538925"/>
            <a:ext cx="1572300" cy="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Identificação do produto de cada gene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2" name="Google Shape;792;p34"/>
          <p:cNvSpPr txBox="1"/>
          <p:nvPr/>
        </p:nvSpPr>
        <p:spPr>
          <a:xfrm>
            <a:off x="6764375" y="1538901"/>
            <a:ext cx="1572300" cy="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Predição da função de cada gene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3" name="Google Shape;793;p34"/>
          <p:cNvSpPr txBox="1"/>
          <p:nvPr/>
        </p:nvSpPr>
        <p:spPr>
          <a:xfrm>
            <a:off x="6764375" y="3802231"/>
            <a:ext cx="1572300" cy="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Identificação de genes que pertencem a grupos ortólogos conhecidos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4" name="Google Shape;794;p34"/>
          <p:cNvSpPr txBox="1"/>
          <p:nvPr/>
        </p:nvSpPr>
        <p:spPr>
          <a:xfrm>
            <a:off x="807325" y="3531489"/>
            <a:ext cx="15723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ETAPA 4</a:t>
            </a:r>
            <a:endParaRPr sz="1600" b="1" i="0" u="none" strike="noStrike" cap="non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5" name="Google Shape;795;p34"/>
          <p:cNvSpPr txBox="1"/>
          <p:nvPr/>
        </p:nvSpPr>
        <p:spPr>
          <a:xfrm>
            <a:off x="807323" y="1268175"/>
            <a:ext cx="15723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ETAPA 1</a:t>
            </a:r>
            <a:endParaRPr sz="1600" b="1" i="0" u="none" strike="noStrike" cap="none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6" name="Google Shape;796;p34"/>
          <p:cNvSpPr txBox="1"/>
          <p:nvPr/>
        </p:nvSpPr>
        <p:spPr>
          <a:xfrm>
            <a:off x="6764377" y="1268175"/>
            <a:ext cx="15723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ETAPA 2</a:t>
            </a:r>
            <a:endParaRPr sz="1600" b="1" i="0" u="none" strike="noStrike" cap="none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7" name="Google Shape;797;p34"/>
          <p:cNvSpPr txBox="1"/>
          <p:nvPr/>
        </p:nvSpPr>
        <p:spPr>
          <a:xfrm>
            <a:off x="6764379" y="3531489"/>
            <a:ext cx="15723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ETAPA 3</a:t>
            </a:r>
            <a:endParaRPr sz="1600" b="1" i="0" u="none" strike="noStrike" cap="none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8" name="Google Shape;798;p34"/>
          <p:cNvSpPr txBox="1"/>
          <p:nvPr/>
        </p:nvSpPr>
        <p:spPr>
          <a:xfrm>
            <a:off x="3324398" y="1767225"/>
            <a:ext cx="447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 sz="1600" b="1" i="0" u="none" strike="noStrike" cap="none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9" name="Google Shape;799;p34"/>
          <p:cNvSpPr txBox="1"/>
          <p:nvPr/>
        </p:nvSpPr>
        <p:spPr>
          <a:xfrm>
            <a:off x="3307786" y="3599625"/>
            <a:ext cx="447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04</a:t>
            </a:r>
            <a:endParaRPr sz="1600" b="1" i="0" u="none" strike="noStrike" cap="non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00" name="Google Shape;800;p34"/>
          <p:cNvSpPr txBox="1"/>
          <p:nvPr/>
        </p:nvSpPr>
        <p:spPr>
          <a:xfrm>
            <a:off x="5334411" y="1767225"/>
            <a:ext cx="4746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02</a:t>
            </a:r>
            <a:endParaRPr sz="1600" b="1" i="0" u="none" strike="noStrike" cap="none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01" name="Google Shape;801;p34"/>
          <p:cNvSpPr txBox="1"/>
          <p:nvPr/>
        </p:nvSpPr>
        <p:spPr>
          <a:xfrm>
            <a:off x="5415797" y="3599625"/>
            <a:ext cx="4746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03</a:t>
            </a:r>
            <a:endParaRPr sz="1600" b="1" i="0" u="none" strike="noStrike" cap="none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02" name="Google Shape;802;p34"/>
          <p:cNvSpPr/>
          <p:nvPr/>
        </p:nvSpPr>
        <p:spPr>
          <a:xfrm>
            <a:off x="6081018" y="1578403"/>
            <a:ext cx="375349" cy="344435"/>
          </a:xfrm>
          <a:custGeom>
            <a:avLst/>
            <a:gdLst/>
            <a:ahLst/>
            <a:cxnLst/>
            <a:rect l="l" t="t" r="r" b="b"/>
            <a:pathLst>
              <a:path w="12603" h="11565" extrusionOk="0">
                <a:moveTo>
                  <a:pt x="9200" y="822"/>
                </a:moveTo>
                <a:lnTo>
                  <a:pt x="11311" y="2933"/>
                </a:lnTo>
                <a:cubicBezTo>
                  <a:pt x="11279" y="3185"/>
                  <a:pt x="11185" y="3437"/>
                  <a:pt x="11090" y="3689"/>
                </a:cubicBezTo>
                <a:lnTo>
                  <a:pt x="8444" y="1074"/>
                </a:lnTo>
                <a:cubicBezTo>
                  <a:pt x="8664" y="948"/>
                  <a:pt x="8916" y="853"/>
                  <a:pt x="9200" y="822"/>
                </a:cubicBezTo>
                <a:close/>
                <a:moveTo>
                  <a:pt x="7814" y="1389"/>
                </a:moveTo>
                <a:lnTo>
                  <a:pt x="10712" y="4287"/>
                </a:lnTo>
                <a:cubicBezTo>
                  <a:pt x="10649" y="4413"/>
                  <a:pt x="10555" y="4476"/>
                  <a:pt x="10492" y="4571"/>
                </a:cubicBezTo>
                <a:cubicBezTo>
                  <a:pt x="10397" y="4634"/>
                  <a:pt x="10334" y="4728"/>
                  <a:pt x="10208" y="4791"/>
                </a:cubicBezTo>
                <a:lnTo>
                  <a:pt x="7310" y="1893"/>
                </a:lnTo>
                <a:cubicBezTo>
                  <a:pt x="7373" y="1798"/>
                  <a:pt x="7467" y="1704"/>
                  <a:pt x="7530" y="1609"/>
                </a:cubicBezTo>
                <a:cubicBezTo>
                  <a:pt x="7625" y="1546"/>
                  <a:pt x="7688" y="1452"/>
                  <a:pt x="7814" y="1389"/>
                </a:cubicBezTo>
                <a:close/>
                <a:moveTo>
                  <a:pt x="6994" y="2523"/>
                </a:moveTo>
                <a:lnTo>
                  <a:pt x="9609" y="5169"/>
                </a:lnTo>
                <a:cubicBezTo>
                  <a:pt x="9389" y="5264"/>
                  <a:pt x="9105" y="5327"/>
                  <a:pt x="8885" y="5390"/>
                </a:cubicBezTo>
                <a:lnTo>
                  <a:pt x="6742" y="3279"/>
                </a:lnTo>
                <a:cubicBezTo>
                  <a:pt x="6774" y="3027"/>
                  <a:pt x="6868" y="2743"/>
                  <a:pt x="6994" y="2523"/>
                </a:cubicBezTo>
                <a:close/>
                <a:moveTo>
                  <a:pt x="3812" y="6209"/>
                </a:moveTo>
                <a:lnTo>
                  <a:pt x="5923" y="8351"/>
                </a:lnTo>
                <a:cubicBezTo>
                  <a:pt x="5892" y="8572"/>
                  <a:pt x="5797" y="8855"/>
                  <a:pt x="5671" y="9107"/>
                </a:cubicBezTo>
                <a:lnTo>
                  <a:pt x="3056" y="6461"/>
                </a:lnTo>
                <a:cubicBezTo>
                  <a:pt x="3277" y="6335"/>
                  <a:pt x="3560" y="6272"/>
                  <a:pt x="3812" y="6209"/>
                </a:cubicBezTo>
                <a:close/>
                <a:moveTo>
                  <a:pt x="2426" y="6776"/>
                </a:moveTo>
                <a:lnTo>
                  <a:pt x="5325" y="9675"/>
                </a:lnTo>
                <a:cubicBezTo>
                  <a:pt x="5262" y="9801"/>
                  <a:pt x="5167" y="9895"/>
                  <a:pt x="5104" y="9958"/>
                </a:cubicBezTo>
                <a:cubicBezTo>
                  <a:pt x="5010" y="10053"/>
                  <a:pt x="4947" y="10116"/>
                  <a:pt x="4821" y="10210"/>
                </a:cubicBezTo>
                <a:lnTo>
                  <a:pt x="1891" y="7280"/>
                </a:lnTo>
                <a:cubicBezTo>
                  <a:pt x="1985" y="7217"/>
                  <a:pt x="2080" y="7091"/>
                  <a:pt x="2143" y="6997"/>
                </a:cubicBezTo>
                <a:cubicBezTo>
                  <a:pt x="2206" y="6934"/>
                  <a:pt x="2300" y="6839"/>
                  <a:pt x="2426" y="6776"/>
                </a:cubicBezTo>
                <a:close/>
                <a:moveTo>
                  <a:pt x="1576" y="7910"/>
                </a:moveTo>
                <a:lnTo>
                  <a:pt x="4222" y="10557"/>
                </a:lnTo>
                <a:cubicBezTo>
                  <a:pt x="4002" y="10620"/>
                  <a:pt x="3718" y="10714"/>
                  <a:pt x="3466" y="10777"/>
                </a:cubicBezTo>
                <a:lnTo>
                  <a:pt x="1355" y="8666"/>
                </a:lnTo>
                <a:cubicBezTo>
                  <a:pt x="1387" y="8414"/>
                  <a:pt x="1481" y="8162"/>
                  <a:pt x="1576" y="7910"/>
                </a:cubicBezTo>
                <a:close/>
                <a:moveTo>
                  <a:pt x="10602" y="0"/>
                </a:moveTo>
                <a:cubicBezTo>
                  <a:pt x="9383" y="0"/>
                  <a:pt x="7954" y="274"/>
                  <a:pt x="7089" y="1168"/>
                </a:cubicBezTo>
                <a:cubicBezTo>
                  <a:pt x="6207" y="2082"/>
                  <a:pt x="5923" y="3500"/>
                  <a:pt x="5923" y="4728"/>
                </a:cubicBezTo>
                <a:cubicBezTo>
                  <a:pt x="6238" y="4760"/>
                  <a:pt x="6459" y="4791"/>
                  <a:pt x="6522" y="4791"/>
                </a:cubicBezTo>
                <a:lnTo>
                  <a:pt x="6585" y="4791"/>
                </a:lnTo>
                <a:lnTo>
                  <a:pt x="6585" y="4130"/>
                </a:lnTo>
                <a:lnTo>
                  <a:pt x="7971" y="5516"/>
                </a:lnTo>
                <a:cubicBezTo>
                  <a:pt x="7751" y="5532"/>
                  <a:pt x="7540" y="5538"/>
                  <a:pt x="7348" y="5538"/>
                </a:cubicBezTo>
                <a:cubicBezTo>
                  <a:pt x="6772" y="5538"/>
                  <a:pt x="6364" y="5484"/>
                  <a:pt x="6364" y="5484"/>
                </a:cubicBezTo>
                <a:cubicBezTo>
                  <a:pt x="6314" y="5459"/>
                  <a:pt x="5810" y="5369"/>
                  <a:pt x="5121" y="5369"/>
                </a:cubicBezTo>
                <a:cubicBezTo>
                  <a:pt x="4077" y="5369"/>
                  <a:pt x="2606" y="5575"/>
                  <a:pt x="1639" y="6524"/>
                </a:cubicBezTo>
                <a:cubicBezTo>
                  <a:pt x="0" y="8162"/>
                  <a:pt x="536" y="11155"/>
                  <a:pt x="567" y="11250"/>
                </a:cubicBezTo>
                <a:cubicBezTo>
                  <a:pt x="599" y="11407"/>
                  <a:pt x="725" y="11533"/>
                  <a:pt x="914" y="11533"/>
                </a:cubicBezTo>
                <a:lnTo>
                  <a:pt x="1009" y="11533"/>
                </a:lnTo>
                <a:cubicBezTo>
                  <a:pt x="1198" y="11502"/>
                  <a:pt x="1324" y="11344"/>
                  <a:pt x="1261" y="11155"/>
                </a:cubicBezTo>
                <a:cubicBezTo>
                  <a:pt x="1261" y="11155"/>
                  <a:pt x="1166" y="10399"/>
                  <a:pt x="1229" y="9517"/>
                </a:cubicBezTo>
                <a:lnTo>
                  <a:pt x="1229" y="9517"/>
                </a:lnTo>
                <a:lnTo>
                  <a:pt x="2615" y="10903"/>
                </a:lnTo>
                <a:cubicBezTo>
                  <a:pt x="2447" y="10903"/>
                  <a:pt x="2293" y="10917"/>
                  <a:pt x="2153" y="10917"/>
                </a:cubicBezTo>
                <a:cubicBezTo>
                  <a:pt x="2083" y="10917"/>
                  <a:pt x="2017" y="10914"/>
                  <a:pt x="1954" y="10903"/>
                </a:cubicBezTo>
                <a:lnTo>
                  <a:pt x="1954" y="10966"/>
                </a:lnTo>
                <a:cubicBezTo>
                  <a:pt x="1985" y="11187"/>
                  <a:pt x="1954" y="11407"/>
                  <a:pt x="1859" y="11565"/>
                </a:cubicBezTo>
                <a:lnTo>
                  <a:pt x="2048" y="11565"/>
                </a:lnTo>
                <a:cubicBezTo>
                  <a:pt x="3277" y="11565"/>
                  <a:pt x="4695" y="11281"/>
                  <a:pt x="5577" y="10399"/>
                </a:cubicBezTo>
                <a:cubicBezTo>
                  <a:pt x="6427" y="9517"/>
                  <a:pt x="6742" y="8068"/>
                  <a:pt x="6742" y="6839"/>
                </a:cubicBezTo>
                <a:cubicBezTo>
                  <a:pt x="6396" y="6808"/>
                  <a:pt x="6144" y="6776"/>
                  <a:pt x="6112" y="6776"/>
                </a:cubicBezTo>
                <a:lnTo>
                  <a:pt x="6049" y="6776"/>
                </a:lnTo>
                <a:lnTo>
                  <a:pt x="6049" y="7438"/>
                </a:lnTo>
                <a:lnTo>
                  <a:pt x="4663" y="6051"/>
                </a:lnTo>
                <a:cubicBezTo>
                  <a:pt x="4876" y="6036"/>
                  <a:pt x="5083" y="6030"/>
                  <a:pt x="5273" y="6030"/>
                </a:cubicBezTo>
                <a:cubicBezTo>
                  <a:pt x="5845" y="6030"/>
                  <a:pt x="6270" y="6083"/>
                  <a:pt x="6270" y="6083"/>
                </a:cubicBezTo>
                <a:cubicBezTo>
                  <a:pt x="6301" y="6083"/>
                  <a:pt x="6837" y="6178"/>
                  <a:pt x="7499" y="6178"/>
                </a:cubicBezTo>
                <a:cubicBezTo>
                  <a:pt x="8727" y="6178"/>
                  <a:pt x="10145" y="5862"/>
                  <a:pt x="10996" y="4980"/>
                </a:cubicBezTo>
                <a:cubicBezTo>
                  <a:pt x="12602" y="3374"/>
                  <a:pt x="12098" y="381"/>
                  <a:pt x="12067" y="255"/>
                </a:cubicBezTo>
                <a:cubicBezTo>
                  <a:pt x="12035" y="160"/>
                  <a:pt x="11878" y="34"/>
                  <a:pt x="11657" y="34"/>
                </a:cubicBezTo>
                <a:cubicBezTo>
                  <a:pt x="11468" y="66"/>
                  <a:pt x="11342" y="223"/>
                  <a:pt x="11405" y="444"/>
                </a:cubicBezTo>
                <a:cubicBezTo>
                  <a:pt x="11405" y="444"/>
                  <a:pt x="11531" y="1168"/>
                  <a:pt x="11437" y="2050"/>
                </a:cubicBezTo>
                <a:lnTo>
                  <a:pt x="10050" y="664"/>
                </a:lnTo>
                <a:cubicBezTo>
                  <a:pt x="10218" y="664"/>
                  <a:pt x="10373" y="650"/>
                  <a:pt x="10513" y="650"/>
                </a:cubicBezTo>
                <a:cubicBezTo>
                  <a:pt x="10583" y="650"/>
                  <a:pt x="10649" y="654"/>
                  <a:pt x="10712" y="664"/>
                </a:cubicBezTo>
                <a:lnTo>
                  <a:pt x="10712" y="601"/>
                </a:lnTo>
                <a:cubicBezTo>
                  <a:pt x="10681" y="381"/>
                  <a:pt x="10712" y="160"/>
                  <a:pt x="10807" y="3"/>
                </a:cubicBezTo>
                <a:cubicBezTo>
                  <a:pt x="10739" y="1"/>
                  <a:pt x="10671" y="0"/>
                  <a:pt x="106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3" name="Google Shape;803;p34"/>
          <p:cNvGrpSpPr/>
          <p:nvPr/>
        </p:nvGrpSpPr>
        <p:grpSpPr>
          <a:xfrm>
            <a:off x="2704975" y="1570007"/>
            <a:ext cx="289963" cy="352833"/>
            <a:chOff x="-24709100" y="3888875"/>
            <a:chExt cx="243400" cy="296175"/>
          </a:xfrm>
        </p:grpSpPr>
        <p:sp>
          <p:nvSpPr>
            <p:cNvPr id="804" name="Google Shape;804;p34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7" name="Google Shape;807;p34"/>
          <p:cNvSpPr/>
          <p:nvPr/>
        </p:nvSpPr>
        <p:spPr>
          <a:xfrm>
            <a:off x="2678825" y="3784682"/>
            <a:ext cx="420611" cy="400821"/>
          </a:xfrm>
          <a:custGeom>
            <a:avLst/>
            <a:gdLst/>
            <a:ahLst/>
            <a:cxnLst/>
            <a:rect l="l" t="t" r="r" b="b"/>
            <a:pathLst>
              <a:path w="4664" h="4505" extrusionOk="0">
                <a:moveTo>
                  <a:pt x="1899" y="0"/>
                </a:moveTo>
                <a:cubicBezTo>
                  <a:pt x="1743" y="0"/>
                  <a:pt x="1587" y="66"/>
                  <a:pt x="1475" y="197"/>
                </a:cubicBezTo>
                <a:cubicBezTo>
                  <a:pt x="1235" y="459"/>
                  <a:pt x="1235" y="856"/>
                  <a:pt x="1475" y="1118"/>
                </a:cubicBezTo>
                <a:cubicBezTo>
                  <a:pt x="1565" y="1222"/>
                  <a:pt x="1692" y="1290"/>
                  <a:pt x="1834" y="1312"/>
                </a:cubicBezTo>
                <a:lnTo>
                  <a:pt x="1977" y="2023"/>
                </a:lnTo>
                <a:cubicBezTo>
                  <a:pt x="1887" y="2053"/>
                  <a:pt x="1812" y="2106"/>
                  <a:pt x="1752" y="2173"/>
                </a:cubicBezTo>
                <a:cubicBezTo>
                  <a:pt x="1722" y="2210"/>
                  <a:pt x="1692" y="2248"/>
                  <a:pt x="1670" y="2285"/>
                </a:cubicBezTo>
                <a:lnTo>
                  <a:pt x="1228" y="2038"/>
                </a:lnTo>
                <a:cubicBezTo>
                  <a:pt x="1235" y="1971"/>
                  <a:pt x="1213" y="1904"/>
                  <a:pt x="1161" y="1851"/>
                </a:cubicBezTo>
                <a:cubicBezTo>
                  <a:pt x="1119" y="1799"/>
                  <a:pt x="1060" y="1773"/>
                  <a:pt x="999" y="1773"/>
                </a:cubicBezTo>
                <a:cubicBezTo>
                  <a:pt x="938" y="1773"/>
                  <a:pt x="876" y="1799"/>
                  <a:pt x="831" y="1851"/>
                </a:cubicBezTo>
                <a:cubicBezTo>
                  <a:pt x="741" y="1948"/>
                  <a:pt x="741" y="2106"/>
                  <a:pt x="831" y="2203"/>
                </a:cubicBezTo>
                <a:cubicBezTo>
                  <a:pt x="874" y="2254"/>
                  <a:pt x="933" y="2278"/>
                  <a:pt x="993" y="2278"/>
                </a:cubicBezTo>
                <a:cubicBezTo>
                  <a:pt x="1048" y="2278"/>
                  <a:pt x="1103" y="2257"/>
                  <a:pt x="1146" y="2218"/>
                </a:cubicBezTo>
                <a:lnTo>
                  <a:pt x="1595" y="2465"/>
                </a:lnTo>
                <a:cubicBezTo>
                  <a:pt x="1565" y="2592"/>
                  <a:pt x="1572" y="2727"/>
                  <a:pt x="1610" y="2847"/>
                </a:cubicBezTo>
                <a:lnTo>
                  <a:pt x="1003" y="3311"/>
                </a:lnTo>
                <a:cubicBezTo>
                  <a:pt x="900" y="3234"/>
                  <a:pt x="781" y="3196"/>
                  <a:pt x="663" y="3196"/>
                </a:cubicBezTo>
                <a:cubicBezTo>
                  <a:pt x="506" y="3196"/>
                  <a:pt x="351" y="3262"/>
                  <a:pt x="240" y="3386"/>
                </a:cubicBezTo>
                <a:cubicBezTo>
                  <a:pt x="0" y="3648"/>
                  <a:pt x="0" y="4052"/>
                  <a:pt x="240" y="4314"/>
                </a:cubicBezTo>
                <a:cubicBezTo>
                  <a:pt x="352" y="4441"/>
                  <a:pt x="509" y="4505"/>
                  <a:pt x="667" y="4505"/>
                </a:cubicBezTo>
                <a:cubicBezTo>
                  <a:pt x="824" y="4505"/>
                  <a:pt x="981" y="4441"/>
                  <a:pt x="1093" y="4314"/>
                </a:cubicBezTo>
                <a:cubicBezTo>
                  <a:pt x="1250" y="4134"/>
                  <a:pt x="1310" y="3887"/>
                  <a:pt x="1243" y="3655"/>
                </a:cubicBezTo>
                <a:lnTo>
                  <a:pt x="1752" y="3101"/>
                </a:lnTo>
                <a:cubicBezTo>
                  <a:pt x="1842" y="3199"/>
                  <a:pt x="1954" y="3258"/>
                  <a:pt x="2081" y="3288"/>
                </a:cubicBezTo>
                <a:lnTo>
                  <a:pt x="2104" y="3603"/>
                </a:lnTo>
                <a:cubicBezTo>
                  <a:pt x="2051" y="3625"/>
                  <a:pt x="2006" y="3655"/>
                  <a:pt x="1969" y="3700"/>
                </a:cubicBezTo>
                <a:cubicBezTo>
                  <a:pt x="1819" y="3872"/>
                  <a:pt x="1819" y="4134"/>
                  <a:pt x="1969" y="4306"/>
                </a:cubicBezTo>
                <a:cubicBezTo>
                  <a:pt x="2044" y="4389"/>
                  <a:pt x="2147" y="4430"/>
                  <a:pt x="2250" y="4430"/>
                </a:cubicBezTo>
                <a:cubicBezTo>
                  <a:pt x="2353" y="4430"/>
                  <a:pt x="2456" y="4389"/>
                  <a:pt x="2530" y="4306"/>
                </a:cubicBezTo>
                <a:cubicBezTo>
                  <a:pt x="2688" y="4134"/>
                  <a:pt x="2688" y="3872"/>
                  <a:pt x="2530" y="3700"/>
                </a:cubicBezTo>
                <a:cubicBezTo>
                  <a:pt x="2471" y="3625"/>
                  <a:pt x="2381" y="3588"/>
                  <a:pt x="2283" y="3573"/>
                </a:cubicBezTo>
                <a:lnTo>
                  <a:pt x="2261" y="3288"/>
                </a:lnTo>
                <a:cubicBezTo>
                  <a:pt x="2396" y="3266"/>
                  <a:pt x="2516" y="3206"/>
                  <a:pt x="2605" y="3101"/>
                </a:cubicBezTo>
                <a:cubicBezTo>
                  <a:pt x="2620" y="3094"/>
                  <a:pt x="2628" y="3079"/>
                  <a:pt x="2635" y="3071"/>
                </a:cubicBezTo>
                <a:lnTo>
                  <a:pt x="3399" y="3610"/>
                </a:lnTo>
                <a:cubicBezTo>
                  <a:pt x="3376" y="3805"/>
                  <a:pt x="3436" y="3999"/>
                  <a:pt x="3571" y="4149"/>
                </a:cubicBezTo>
                <a:cubicBezTo>
                  <a:pt x="3683" y="4276"/>
                  <a:pt x="3840" y="4340"/>
                  <a:pt x="3998" y="4340"/>
                </a:cubicBezTo>
                <a:cubicBezTo>
                  <a:pt x="4155" y="4340"/>
                  <a:pt x="4312" y="4276"/>
                  <a:pt x="4424" y="4149"/>
                </a:cubicBezTo>
                <a:cubicBezTo>
                  <a:pt x="4664" y="3880"/>
                  <a:pt x="4664" y="3483"/>
                  <a:pt x="4424" y="3221"/>
                </a:cubicBezTo>
                <a:cubicBezTo>
                  <a:pt x="4312" y="3090"/>
                  <a:pt x="4155" y="3024"/>
                  <a:pt x="3998" y="3024"/>
                </a:cubicBezTo>
                <a:cubicBezTo>
                  <a:pt x="3840" y="3024"/>
                  <a:pt x="3683" y="3090"/>
                  <a:pt x="3571" y="3221"/>
                </a:cubicBezTo>
                <a:lnTo>
                  <a:pt x="2770" y="2787"/>
                </a:lnTo>
                <a:cubicBezTo>
                  <a:pt x="2807" y="2607"/>
                  <a:pt x="2778" y="2427"/>
                  <a:pt x="2680" y="2270"/>
                </a:cubicBezTo>
                <a:lnTo>
                  <a:pt x="2830" y="2143"/>
                </a:lnTo>
                <a:cubicBezTo>
                  <a:pt x="2898" y="2192"/>
                  <a:pt x="2977" y="2216"/>
                  <a:pt x="3057" y="2216"/>
                </a:cubicBezTo>
                <a:cubicBezTo>
                  <a:pt x="3170" y="2216"/>
                  <a:pt x="3282" y="2168"/>
                  <a:pt x="3361" y="2076"/>
                </a:cubicBezTo>
                <a:cubicBezTo>
                  <a:pt x="3534" y="1889"/>
                  <a:pt x="3534" y="1597"/>
                  <a:pt x="3361" y="1409"/>
                </a:cubicBezTo>
                <a:cubicBezTo>
                  <a:pt x="3283" y="1316"/>
                  <a:pt x="3171" y="1269"/>
                  <a:pt x="3057" y="1269"/>
                </a:cubicBezTo>
                <a:cubicBezTo>
                  <a:pt x="2944" y="1269"/>
                  <a:pt x="2830" y="1316"/>
                  <a:pt x="2748" y="1409"/>
                </a:cubicBezTo>
                <a:cubicBezTo>
                  <a:pt x="2598" y="1574"/>
                  <a:pt x="2575" y="1814"/>
                  <a:pt x="2695" y="2008"/>
                </a:cubicBezTo>
                <a:lnTo>
                  <a:pt x="2553" y="2128"/>
                </a:lnTo>
                <a:cubicBezTo>
                  <a:pt x="2463" y="2046"/>
                  <a:pt x="2351" y="2001"/>
                  <a:pt x="2231" y="1986"/>
                </a:cubicBezTo>
                <a:lnTo>
                  <a:pt x="2156" y="1252"/>
                </a:lnTo>
                <a:cubicBezTo>
                  <a:pt x="2216" y="1215"/>
                  <a:pt x="2276" y="1177"/>
                  <a:pt x="2328" y="1118"/>
                </a:cubicBezTo>
                <a:cubicBezTo>
                  <a:pt x="2560" y="856"/>
                  <a:pt x="2560" y="459"/>
                  <a:pt x="2328" y="197"/>
                </a:cubicBezTo>
                <a:cubicBezTo>
                  <a:pt x="2212" y="66"/>
                  <a:pt x="2055" y="0"/>
                  <a:pt x="18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34"/>
          <p:cNvSpPr/>
          <p:nvPr/>
        </p:nvSpPr>
        <p:spPr>
          <a:xfrm>
            <a:off x="6180900" y="3747336"/>
            <a:ext cx="175585" cy="545847"/>
          </a:xfrm>
          <a:custGeom>
            <a:avLst/>
            <a:gdLst/>
            <a:ahLst/>
            <a:cxnLst/>
            <a:rect l="l" t="t" r="r" b="b"/>
            <a:pathLst>
              <a:path w="1947" h="6135" extrusionOk="0">
                <a:moveTo>
                  <a:pt x="974" y="1906"/>
                </a:moveTo>
                <a:cubicBezTo>
                  <a:pt x="1131" y="2063"/>
                  <a:pt x="1265" y="2242"/>
                  <a:pt x="1385" y="2422"/>
                </a:cubicBezTo>
                <a:lnTo>
                  <a:pt x="562" y="2422"/>
                </a:lnTo>
                <a:cubicBezTo>
                  <a:pt x="682" y="2242"/>
                  <a:pt x="816" y="2063"/>
                  <a:pt x="974" y="1906"/>
                </a:cubicBezTo>
                <a:close/>
                <a:moveTo>
                  <a:pt x="1535" y="2736"/>
                </a:moveTo>
                <a:cubicBezTo>
                  <a:pt x="1565" y="2826"/>
                  <a:pt x="1587" y="2931"/>
                  <a:pt x="1595" y="3028"/>
                </a:cubicBezTo>
                <a:lnTo>
                  <a:pt x="345" y="3028"/>
                </a:lnTo>
                <a:cubicBezTo>
                  <a:pt x="360" y="2931"/>
                  <a:pt x="375" y="2826"/>
                  <a:pt x="412" y="2736"/>
                </a:cubicBezTo>
                <a:close/>
                <a:moveTo>
                  <a:pt x="1580" y="3335"/>
                </a:moveTo>
                <a:cubicBezTo>
                  <a:pt x="1565" y="3440"/>
                  <a:pt x="1535" y="3537"/>
                  <a:pt x="1498" y="3627"/>
                </a:cubicBezTo>
                <a:lnTo>
                  <a:pt x="450" y="3627"/>
                </a:lnTo>
                <a:cubicBezTo>
                  <a:pt x="412" y="3537"/>
                  <a:pt x="382" y="3440"/>
                  <a:pt x="367" y="3335"/>
                </a:cubicBezTo>
                <a:close/>
                <a:moveTo>
                  <a:pt x="1348" y="3942"/>
                </a:moveTo>
                <a:cubicBezTo>
                  <a:pt x="1236" y="4121"/>
                  <a:pt x="1108" y="4293"/>
                  <a:pt x="974" y="4451"/>
                </a:cubicBezTo>
                <a:cubicBezTo>
                  <a:pt x="831" y="4293"/>
                  <a:pt x="704" y="4121"/>
                  <a:pt x="599" y="3942"/>
                </a:cubicBezTo>
                <a:close/>
                <a:moveTo>
                  <a:pt x="742" y="0"/>
                </a:moveTo>
                <a:cubicBezTo>
                  <a:pt x="688" y="0"/>
                  <a:pt x="634" y="28"/>
                  <a:pt x="607" y="79"/>
                </a:cubicBezTo>
                <a:cubicBezTo>
                  <a:pt x="307" y="573"/>
                  <a:pt x="360" y="1202"/>
                  <a:pt x="727" y="1651"/>
                </a:cubicBezTo>
                <a:cubicBezTo>
                  <a:pt x="352" y="2048"/>
                  <a:pt x="0" y="2519"/>
                  <a:pt x="0" y="3126"/>
                </a:cubicBezTo>
                <a:cubicBezTo>
                  <a:pt x="0" y="3635"/>
                  <a:pt x="240" y="4151"/>
                  <a:pt x="727" y="4713"/>
                </a:cubicBezTo>
                <a:cubicBezTo>
                  <a:pt x="113" y="5341"/>
                  <a:pt x="262" y="5970"/>
                  <a:pt x="270" y="5993"/>
                </a:cubicBezTo>
                <a:cubicBezTo>
                  <a:pt x="285" y="6075"/>
                  <a:pt x="352" y="6127"/>
                  <a:pt x="435" y="6127"/>
                </a:cubicBezTo>
                <a:lnTo>
                  <a:pt x="479" y="6127"/>
                </a:lnTo>
                <a:cubicBezTo>
                  <a:pt x="569" y="6090"/>
                  <a:pt x="622" y="5993"/>
                  <a:pt x="599" y="5895"/>
                </a:cubicBezTo>
                <a:cubicBezTo>
                  <a:pt x="599" y="5880"/>
                  <a:pt x="502" y="5446"/>
                  <a:pt x="974" y="4967"/>
                </a:cubicBezTo>
                <a:cubicBezTo>
                  <a:pt x="1445" y="5446"/>
                  <a:pt x="1348" y="5880"/>
                  <a:pt x="1348" y="5895"/>
                </a:cubicBezTo>
                <a:cubicBezTo>
                  <a:pt x="1318" y="5993"/>
                  <a:pt x="1370" y="6090"/>
                  <a:pt x="1468" y="6127"/>
                </a:cubicBezTo>
                <a:cubicBezTo>
                  <a:pt x="1483" y="6127"/>
                  <a:pt x="1498" y="6135"/>
                  <a:pt x="1513" y="6135"/>
                </a:cubicBezTo>
                <a:cubicBezTo>
                  <a:pt x="1587" y="6127"/>
                  <a:pt x="1655" y="6075"/>
                  <a:pt x="1677" y="5993"/>
                </a:cubicBezTo>
                <a:cubicBezTo>
                  <a:pt x="1685" y="5970"/>
                  <a:pt x="1834" y="5341"/>
                  <a:pt x="1213" y="4713"/>
                </a:cubicBezTo>
                <a:cubicBezTo>
                  <a:pt x="1707" y="4151"/>
                  <a:pt x="1947" y="3635"/>
                  <a:pt x="1947" y="3126"/>
                </a:cubicBezTo>
                <a:cubicBezTo>
                  <a:pt x="1947" y="2519"/>
                  <a:pt x="1587" y="2048"/>
                  <a:pt x="1213" y="1651"/>
                </a:cubicBezTo>
                <a:cubicBezTo>
                  <a:pt x="1587" y="1202"/>
                  <a:pt x="1640" y="573"/>
                  <a:pt x="1340" y="79"/>
                </a:cubicBezTo>
                <a:cubicBezTo>
                  <a:pt x="1308" y="28"/>
                  <a:pt x="1256" y="0"/>
                  <a:pt x="1201" y="0"/>
                </a:cubicBezTo>
                <a:cubicBezTo>
                  <a:pt x="1167" y="0"/>
                  <a:pt x="1132" y="11"/>
                  <a:pt x="1101" y="34"/>
                </a:cubicBezTo>
                <a:cubicBezTo>
                  <a:pt x="1026" y="94"/>
                  <a:pt x="1003" y="206"/>
                  <a:pt x="1056" y="289"/>
                </a:cubicBezTo>
                <a:cubicBezTo>
                  <a:pt x="1265" y="640"/>
                  <a:pt x="1228" y="1075"/>
                  <a:pt x="974" y="1389"/>
                </a:cubicBezTo>
                <a:cubicBezTo>
                  <a:pt x="719" y="1075"/>
                  <a:pt x="682" y="640"/>
                  <a:pt x="884" y="289"/>
                </a:cubicBezTo>
                <a:cubicBezTo>
                  <a:pt x="936" y="206"/>
                  <a:pt x="921" y="94"/>
                  <a:pt x="839" y="34"/>
                </a:cubicBezTo>
                <a:cubicBezTo>
                  <a:pt x="810" y="11"/>
                  <a:pt x="776" y="0"/>
                  <a:pt x="7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267776" cy="33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="1">
                <a:solidFill>
                  <a:schemeClr val="dk1"/>
                </a:solidFill>
              </a:rPr>
              <a:t>Softwares e bancos de dados que podem ser utilizados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4" name="Google Shape;814;p35"/>
          <p:cNvSpPr txBox="1">
            <a:spLocks noGrp="1"/>
          </p:cNvSpPr>
          <p:nvPr>
            <p:ph type="title"/>
          </p:nvPr>
        </p:nvSpPr>
        <p:spPr>
          <a:xfrm>
            <a:off x="457200" y="411164"/>
            <a:ext cx="8229600" cy="60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</a:t>
            </a:r>
            <a:r>
              <a:rPr lang="pt-BR">
                <a:solidFill>
                  <a:schemeClr val="accent4"/>
                </a:solidFill>
              </a:rPr>
              <a:t>funcional</a:t>
            </a:r>
            <a:r>
              <a:rPr lang="pt-BR"/>
              <a:t> de genomas</a:t>
            </a:r>
            <a:endParaRPr/>
          </a:p>
        </p:txBody>
      </p:sp>
      <p:pic>
        <p:nvPicPr>
          <p:cNvPr id="815" name="Google Shape;81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53" y="1673645"/>
            <a:ext cx="859561" cy="122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35" descr="Logoti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7565" y="1780369"/>
            <a:ext cx="1684123" cy="76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35" descr="Desenho de personagem de desenho animado&#10;&#10;Descrição gerada automaticamente com confiança mé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713" y="1919557"/>
            <a:ext cx="1477603" cy="49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35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762" y="3352442"/>
            <a:ext cx="2982337" cy="76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35" descr="Ícone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35483" y="1563270"/>
            <a:ext cx="1008480" cy="100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35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42386" y="2998838"/>
            <a:ext cx="2287417" cy="164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35" descr="Desenho de pessoa com texto branco sobre fundo pret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2706" y="1492469"/>
            <a:ext cx="1101695" cy="110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35" descr="Logotip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39722" y="3969626"/>
            <a:ext cx="2235951" cy="117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6"/>
          <p:cNvSpPr txBox="1">
            <a:spLocks noGrp="1"/>
          </p:cNvSpPr>
          <p:nvPr>
            <p:ph type="body" idx="1"/>
          </p:nvPr>
        </p:nvSpPr>
        <p:spPr>
          <a:xfrm>
            <a:off x="311701" y="1467785"/>
            <a:ext cx="3577128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1">
                <a:solidFill>
                  <a:schemeClr val="accent3"/>
                </a:solidFill>
              </a:rPr>
              <a:t>Anotação manual</a:t>
            </a:r>
            <a:endParaRPr/>
          </a:p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1">
              <a:solidFill>
                <a:schemeClr val="accent3"/>
              </a:solidFill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Custo elevado;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Consome muito tempo;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Não é possível processar uma grande quantidade de dados;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Permite realizar controle de qualidade ao mesmo tempo que é anotado;</a:t>
            </a:r>
            <a:endParaRPr/>
          </a:p>
          <a:p>
            <a:pPr marL="139697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  <a:p>
            <a:pPr marL="457189" lvl="0" indent="-2285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</p:txBody>
      </p:sp>
      <p:sp>
        <p:nvSpPr>
          <p:cNvPr id="828" name="Google Shape;828;p36"/>
          <p:cNvSpPr txBox="1">
            <a:spLocks noGrp="1"/>
          </p:cNvSpPr>
          <p:nvPr>
            <p:ph type="body" idx="2"/>
          </p:nvPr>
        </p:nvSpPr>
        <p:spPr>
          <a:xfrm>
            <a:off x="5052097" y="1467785"/>
            <a:ext cx="378020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1">
                <a:solidFill>
                  <a:schemeClr val="accent4"/>
                </a:solidFill>
              </a:rPr>
              <a:t>Anotação automática</a:t>
            </a:r>
            <a:endParaRPr/>
          </a:p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1">
              <a:solidFill>
                <a:schemeClr val="accent4"/>
              </a:solidFill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Custo baixo;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Rápido;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É possível processar um grande volume de dados;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solidFill>
                  <a:schemeClr val="dk1"/>
                </a:solidFill>
              </a:rPr>
              <a:t>Pode apresentar erros na leitura se não fazer uso combinado de ferramentas;</a:t>
            </a:r>
            <a:endParaRPr/>
          </a:p>
          <a:p>
            <a:pPr marL="457189" lvl="0" indent="-2285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</p:txBody>
      </p:sp>
      <p:sp>
        <p:nvSpPr>
          <p:cNvPr id="829" name="Google Shape;829;p36"/>
          <p:cNvSpPr txBox="1">
            <a:spLocks noGrp="1"/>
          </p:cNvSpPr>
          <p:nvPr>
            <p:ph type="title"/>
          </p:nvPr>
        </p:nvSpPr>
        <p:spPr>
          <a:xfrm>
            <a:off x="457200" y="411164"/>
            <a:ext cx="8229600" cy="60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de genomas</a:t>
            </a:r>
            <a:endParaRPr/>
          </a:p>
        </p:txBody>
      </p:sp>
      <p:sp>
        <p:nvSpPr>
          <p:cNvPr id="830" name="Google Shape;830;p36"/>
          <p:cNvSpPr txBox="1"/>
          <p:nvPr/>
        </p:nvSpPr>
        <p:spPr>
          <a:xfrm>
            <a:off x="4371991" y="2435116"/>
            <a:ext cx="400019" cy="60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</a:pPr>
            <a:r>
              <a:rPr lang="pt-BR" sz="2800" b="1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X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7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gênica</a:t>
            </a:r>
            <a:endParaRPr/>
          </a:p>
        </p:txBody>
      </p:sp>
      <p:sp>
        <p:nvSpPr>
          <p:cNvPr id="836" name="Google Shape;836;p37"/>
          <p:cNvSpPr txBox="1">
            <a:spLocks noGrp="1"/>
          </p:cNvSpPr>
          <p:nvPr>
            <p:ph type="body" idx="1"/>
          </p:nvPr>
        </p:nvSpPr>
        <p:spPr>
          <a:xfrm>
            <a:off x="311701" y="1930240"/>
            <a:ext cx="286282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800" b="1"/>
              <a:t>Problemas com anotação gênica</a:t>
            </a:r>
            <a:endParaRPr/>
          </a:p>
        </p:txBody>
      </p:sp>
      <p:sp>
        <p:nvSpPr>
          <p:cNvPr id="837" name="Google Shape;837;p37"/>
          <p:cNvSpPr/>
          <p:nvPr/>
        </p:nvSpPr>
        <p:spPr>
          <a:xfrm flipH="1">
            <a:off x="3705676" y="1152475"/>
            <a:ext cx="5989500" cy="926400"/>
          </a:xfrm>
          <a:prstGeom prst="homePlate">
            <a:avLst>
              <a:gd name="adj" fmla="val 26468"/>
            </a:avLst>
          </a:prstGeom>
          <a:solidFill>
            <a:srgbClr val="1B81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Genes codificados por éxons separados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  ou desconexos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7"/>
          <p:cNvSpPr/>
          <p:nvPr/>
        </p:nvSpPr>
        <p:spPr>
          <a:xfrm flipH="1">
            <a:off x="3705676" y="2542226"/>
            <a:ext cx="5989500" cy="926400"/>
          </a:xfrm>
          <a:prstGeom prst="homePlate">
            <a:avLst>
              <a:gd name="adj" fmla="val 2793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  </a:t>
            </a:r>
            <a:r>
              <a:rPr lang="pt-BR" sz="19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Sequências</a:t>
            </a:r>
            <a:r>
              <a:rPr lang="pt-BR" sz="19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comparativas e genomas de referência</a:t>
            </a:r>
            <a:r>
              <a:rPr lang="pt-BR" sz="19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r>
              <a:rPr lang="pt-BR" sz="19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com erros</a:t>
            </a:r>
            <a:endParaRPr sz="1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7"/>
          <p:cNvSpPr/>
          <p:nvPr/>
        </p:nvSpPr>
        <p:spPr>
          <a:xfrm flipH="1">
            <a:off x="3705676" y="3941500"/>
            <a:ext cx="5989500" cy="926400"/>
          </a:xfrm>
          <a:prstGeom prst="homePlate">
            <a:avLst>
              <a:gd name="adj" fmla="val 26468"/>
            </a:avLst>
          </a:prstGeom>
          <a:solidFill>
            <a:srgbClr val="99EA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 </a:t>
            </a:r>
            <a:r>
              <a:rPr lang="pt-BR" sz="2000" b="1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Efeitos pleitrópicos e epistáticos</a:t>
            </a:r>
            <a:endParaRPr sz="2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8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e expressão gênica</a:t>
            </a:r>
            <a:endParaRPr/>
          </a:p>
        </p:txBody>
      </p:sp>
      <p:sp>
        <p:nvSpPr>
          <p:cNvPr id="845" name="Google Shape;845;p38"/>
          <p:cNvSpPr/>
          <p:nvPr/>
        </p:nvSpPr>
        <p:spPr>
          <a:xfrm flipH="1">
            <a:off x="594614" y="1110434"/>
            <a:ext cx="5989500" cy="926400"/>
          </a:xfrm>
          <a:prstGeom prst="homePlate">
            <a:avLst>
              <a:gd name="adj" fmla="val 2646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  </a:t>
            </a:r>
            <a:r>
              <a:rPr lang="pt-BR" sz="28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RNAseq</a:t>
            </a:r>
            <a:endParaRPr sz="2000" b="1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8"/>
          <p:cNvSpPr/>
          <p:nvPr/>
        </p:nvSpPr>
        <p:spPr>
          <a:xfrm flipH="1">
            <a:off x="594614" y="2500185"/>
            <a:ext cx="5989500" cy="926400"/>
          </a:xfrm>
          <a:prstGeom prst="homePlate">
            <a:avLst>
              <a:gd name="adj" fmla="val 2793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 </a:t>
            </a:r>
            <a:r>
              <a:rPr lang="pt-BR" sz="28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CRISPR, RNAi, QTL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8"/>
          <p:cNvSpPr/>
          <p:nvPr/>
        </p:nvSpPr>
        <p:spPr>
          <a:xfrm flipH="1">
            <a:off x="594614" y="3899459"/>
            <a:ext cx="5989500" cy="926400"/>
          </a:xfrm>
          <a:prstGeom prst="homePlate">
            <a:avLst>
              <a:gd name="adj" fmla="val 2646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 GWAs</a:t>
            </a:r>
            <a:endParaRPr sz="2800" b="1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848" name="Google Shape;848;p38"/>
          <p:cNvGrpSpPr/>
          <p:nvPr/>
        </p:nvGrpSpPr>
        <p:grpSpPr>
          <a:xfrm rot="-1800028">
            <a:off x="6641025" y="1912988"/>
            <a:ext cx="2713889" cy="1898360"/>
            <a:chOff x="4626663" y="2221212"/>
            <a:chExt cx="766689" cy="536251"/>
          </a:xfrm>
        </p:grpSpPr>
        <p:sp>
          <p:nvSpPr>
            <p:cNvPr id="849" name="Google Shape;849;p38"/>
            <p:cNvSpPr/>
            <p:nvPr/>
          </p:nvSpPr>
          <p:spPr>
            <a:xfrm>
              <a:off x="4626663" y="2221212"/>
              <a:ext cx="766689" cy="536251"/>
            </a:xfrm>
            <a:custGeom>
              <a:avLst/>
              <a:gdLst/>
              <a:ahLst/>
              <a:cxnLst/>
              <a:rect l="l" t="t" r="r" b="b"/>
              <a:pathLst>
                <a:path w="8168" h="5713" extrusionOk="0">
                  <a:moveTo>
                    <a:pt x="7920" y="1902"/>
                  </a:moveTo>
                  <a:cubicBezTo>
                    <a:pt x="7269" y="2366"/>
                    <a:pt x="6573" y="2134"/>
                    <a:pt x="5899" y="1887"/>
                  </a:cubicBezTo>
                  <a:cubicBezTo>
                    <a:pt x="5996" y="1475"/>
                    <a:pt x="6191" y="1094"/>
                    <a:pt x="6460" y="772"/>
                  </a:cubicBezTo>
                  <a:cubicBezTo>
                    <a:pt x="6655" y="570"/>
                    <a:pt x="6872" y="397"/>
                    <a:pt x="7104" y="248"/>
                  </a:cubicBezTo>
                  <a:cubicBezTo>
                    <a:pt x="7142" y="195"/>
                    <a:pt x="7142" y="120"/>
                    <a:pt x="7104" y="68"/>
                  </a:cubicBezTo>
                  <a:cubicBezTo>
                    <a:pt x="7082" y="23"/>
                    <a:pt x="7022" y="1"/>
                    <a:pt x="6970" y="16"/>
                  </a:cubicBezTo>
                  <a:cubicBezTo>
                    <a:pt x="6318" y="218"/>
                    <a:pt x="5914" y="996"/>
                    <a:pt x="5727" y="1610"/>
                  </a:cubicBezTo>
                  <a:cubicBezTo>
                    <a:pt x="5704" y="1677"/>
                    <a:pt x="5689" y="1737"/>
                    <a:pt x="5667" y="1797"/>
                  </a:cubicBezTo>
                  <a:cubicBezTo>
                    <a:pt x="4956" y="1543"/>
                    <a:pt x="4282" y="1453"/>
                    <a:pt x="3586" y="1812"/>
                  </a:cubicBezTo>
                  <a:cubicBezTo>
                    <a:pt x="2965" y="2134"/>
                    <a:pt x="2560" y="2770"/>
                    <a:pt x="2358" y="3422"/>
                  </a:cubicBezTo>
                  <a:cubicBezTo>
                    <a:pt x="2336" y="3511"/>
                    <a:pt x="2313" y="3601"/>
                    <a:pt x="2291" y="3691"/>
                  </a:cubicBezTo>
                  <a:cubicBezTo>
                    <a:pt x="2149" y="3631"/>
                    <a:pt x="2014" y="3586"/>
                    <a:pt x="1864" y="3541"/>
                  </a:cubicBezTo>
                  <a:cubicBezTo>
                    <a:pt x="1408" y="3437"/>
                    <a:pt x="929" y="3459"/>
                    <a:pt x="487" y="3609"/>
                  </a:cubicBezTo>
                  <a:cubicBezTo>
                    <a:pt x="322" y="3676"/>
                    <a:pt x="0" y="3766"/>
                    <a:pt x="135" y="3998"/>
                  </a:cubicBezTo>
                  <a:cubicBezTo>
                    <a:pt x="210" y="4125"/>
                    <a:pt x="487" y="3848"/>
                    <a:pt x="726" y="3773"/>
                  </a:cubicBezTo>
                  <a:cubicBezTo>
                    <a:pt x="1018" y="3706"/>
                    <a:pt x="1318" y="3691"/>
                    <a:pt x="1610" y="3729"/>
                  </a:cubicBezTo>
                  <a:cubicBezTo>
                    <a:pt x="1827" y="3766"/>
                    <a:pt x="2036" y="3826"/>
                    <a:pt x="2239" y="3916"/>
                  </a:cubicBezTo>
                  <a:cubicBezTo>
                    <a:pt x="2194" y="4178"/>
                    <a:pt x="2096" y="4432"/>
                    <a:pt x="1954" y="4664"/>
                  </a:cubicBezTo>
                  <a:cubicBezTo>
                    <a:pt x="1700" y="5053"/>
                    <a:pt x="1235" y="5241"/>
                    <a:pt x="861" y="5495"/>
                  </a:cubicBezTo>
                  <a:cubicBezTo>
                    <a:pt x="816" y="5525"/>
                    <a:pt x="794" y="5577"/>
                    <a:pt x="809" y="5630"/>
                  </a:cubicBezTo>
                  <a:cubicBezTo>
                    <a:pt x="846" y="5697"/>
                    <a:pt x="884" y="5712"/>
                    <a:pt x="1011" y="5660"/>
                  </a:cubicBezTo>
                  <a:cubicBezTo>
                    <a:pt x="1325" y="5503"/>
                    <a:pt x="1625" y="5308"/>
                    <a:pt x="1902" y="5083"/>
                  </a:cubicBezTo>
                  <a:cubicBezTo>
                    <a:pt x="2201" y="4829"/>
                    <a:pt x="2351" y="4470"/>
                    <a:pt x="2448" y="4095"/>
                  </a:cubicBezTo>
                  <a:cubicBezTo>
                    <a:pt x="2456" y="4065"/>
                    <a:pt x="2463" y="4035"/>
                    <a:pt x="2471" y="4005"/>
                  </a:cubicBezTo>
                  <a:cubicBezTo>
                    <a:pt x="2590" y="4050"/>
                    <a:pt x="2703" y="4103"/>
                    <a:pt x="2822" y="4148"/>
                  </a:cubicBezTo>
                  <a:cubicBezTo>
                    <a:pt x="3549" y="4410"/>
                    <a:pt x="4342" y="4170"/>
                    <a:pt x="4956" y="3736"/>
                  </a:cubicBezTo>
                  <a:cubicBezTo>
                    <a:pt x="5487" y="3354"/>
                    <a:pt x="5719" y="2733"/>
                    <a:pt x="5847" y="2112"/>
                  </a:cubicBezTo>
                  <a:cubicBezTo>
                    <a:pt x="6588" y="2374"/>
                    <a:pt x="7321" y="2621"/>
                    <a:pt x="8040" y="2104"/>
                  </a:cubicBezTo>
                  <a:cubicBezTo>
                    <a:pt x="8167" y="2014"/>
                    <a:pt x="8047" y="1805"/>
                    <a:pt x="7920" y="1902"/>
                  </a:cubicBezTo>
                  <a:close/>
                  <a:moveTo>
                    <a:pt x="4619" y="3669"/>
                  </a:moveTo>
                  <a:lnTo>
                    <a:pt x="4619" y="3669"/>
                  </a:lnTo>
                  <a:cubicBezTo>
                    <a:pt x="4185" y="3923"/>
                    <a:pt x="3691" y="4080"/>
                    <a:pt x="3182" y="3998"/>
                  </a:cubicBezTo>
                  <a:cubicBezTo>
                    <a:pt x="2950" y="3953"/>
                    <a:pt x="2733" y="3886"/>
                    <a:pt x="2523" y="3788"/>
                  </a:cubicBezTo>
                  <a:cubicBezTo>
                    <a:pt x="2590" y="3481"/>
                    <a:pt x="2695" y="3175"/>
                    <a:pt x="2837" y="2898"/>
                  </a:cubicBezTo>
                  <a:cubicBezTo>
                    <a:pt x="3040" y="2523"/>
                    <a:pt x="3339" y="2224"/>
                    <a:pt x="3706" y="2014"/>
                  </a:cubicBezTo>
                  <a:cubicBezTo>
                    <a:pt x="4335" y="1655"/>
                    <a:pt x="4971" y="1820"/>
                    <a:pt x="5607" y="2037"/>
                  </a:cubicBezTo>
                  <a:cubicBezTo>
                    <a:pt x="5435" y="2681"/>
                    <a:pt x="5278" y="3279"/>
                    <a:pt x="4619" y="3669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4907696" y="2473522"/>
              <a:ext cx="71056" cy="119490"/>
            </a:xfrm>
            <a:custGeom>
              <a:avLst/>
              <a:gdLst/>
              <a:ahLst/>
              <a:cxnLst/>
              <a:rect l="l" t="t" r="r" b="b"/>
              <a:pathLst>
                <a:path w="757" h="1273" extrusionOk="0">
                  <a:moveTo>
                    <a:pt x="263" y="150"/>
                  </a:moveTo>
                  <a:cubicBezTo>
                    <a:pt x="225" y="0"/>
                    <a:pt x="1" y="67"/>
                    <a:pt x="31" y="217"/>
                  </a:cubicBezTo>
                  <a:cubicBezTo>
                    <a:pt x="105" y="561"/>
                    <a:pt x="308" y="846"/>
                    <a:pt x="480" y="1138"/>
                  </a:cubicBezTo>
                  <a:cubicBezTo>
                    <a:pt x="562" y="1273"/>
                    <a:pt x="757" y="1153"/>
                    <a:pt x="682" y="1018"/>
                  </a:cubicBezTo>
                  <a:cubicBezTo>
                    <a:pt x="525" y="741"/>
                    <a:pt x="330" y="472"/>
                    <a:pt x="263" y="150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4958290" y="2448178"/>
              <a:ext cx="69648" cy="109728"/>
            </a:xfrm>
            <a:custGeom>
              <a:avLst/>
              <a:gdLst/>
              <a:ahLst/>
              <a:cxnLst/>
              <a:rect l="l" t="t" r="r" b="b"/>
              <a:pathLst>
                <a:path w="742" h="1169" extrusionOk="0">
                  <a:moveTo>
                    <a:pt x="68" y="263"/>
                  </a:moveTo>
                  <a:cubicBezTo>
                    <a:pt x="195" y="517"/>
                    <a:pt x="390" y="742"/>
                    <a:pt x="472" y="1026"/>
                  </a:cubicBezTo>
                  <a:cubicBezTo>
                    <a:pt x="525" y="1168"/>
                    <a:pt x="742" y="1108"/>
                    <a:pt x="704" y="966"/>
                  </a:cubicBezTo>
                  <a:cubicBezTo>
                    <a:pt x="614" y="659"/>
                    <a:pt x="412" y="420"/>
                    <a:pt x="278" y="143"/>
                  </a:cubicBezTo>
                  <a:cubicBezTo>
                    <a:pt x="210" y="1"/>
                    <a:pt x="1" y="120"/>
                    <a:pt x="68" y="263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5009634" y="2415889"/>
              <a:ext cx="65424" cy="110385"/>
            </a:xfrm>
            <a:custGeom>
              <a:avLst/>
              <a:gdLst/>
              <a:ahLst/>
              <a:cxnLst/>
              <a:rect l="l" t="t" r="r" b="b"/>
              <a:pathLst>
                <a:path w="697" h="1176" extrusionOk="0">
                  <a:moveTo>
                    <a:pt x="30" y="217"/>
                  </a:moveTo>
                  <a:cubicBezTo>
                    <a:pt x="82" y="517"/>
                    <a:pt x="299" y="749"/>
                    <a:pt x="404" y="1033"/>
                  </a:cubicBezTo>
                  <a:cubicBezTo>
                    <a:pt x="464" y="1175"/>
                    <a:pt x="696" y="1116"/>
                    <a:pt x="636" y="973"/>
                  </a:cubicBezTo>
                  <a:cubicBezTo>
                    <a:pt x="532" y="689"/>
                    <a:pt x="314" y="449"/>
                    <a:pt x="262" y="157"/>
                  </a:cubicBezTo>
                  <a:cubicBezTo>
                    <a:pt x="232" y="0"/>
                    <a:pt x="0" y="68"/>
                    <a:pt x="30" y="217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5063701" y="2401809"/>
              <a:ext cx="61200" cy="93583"/>
            </a:xfrm>
            <a:custGeom>
              <a:avLst/>
              <a:gdLst/>
              <a:ahLst/>
              <a:cxnLst/>
              <a:rect l="l" t="t" r="r" b="b"/>
              <a:pathLst>
                <a:path w="652" h="997" extrusionOk="0">
                  <a:moveTo>
                    <a:pt x="45" y="240"/>
                  </a:moveTo>
                  <a:cubicBezTo>
                    <a:pt x="105" y="397"/>
                    <a:pt x="307" y="689"/>
                    <a:pt x="382" y="854"/>
                  </a:cubicBezTo>
                  <a:cubicBezTo>
                    <a:pt x="442" y="996"/>
                    <a:pt x="652" y="869"/>
                    <a:pt x="584" y="734"/>
                  </a:cubicBezTo>
                  <a:cubicBezTo>
                    <a:pt x="539" y="629"/>
                    <a:pt x="330" y="240"/>
                    <a:pt x="292" y="158"/>
                  </a:cubicBezTo>
                  <a:cubicBezTo>
                    <a:pt x="232" y="0"/>
                    <a:pt x="0" y="135"/>
                    <a:pt x="45" y="240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4742587" y="2581655"/>
              <a:ext cx="54160" cy="86544"/>
            </a:xfrm>
            <a:custGeom>
              <a:avLst/>
              <a:gdLst/>
              <a:ahLst/>
              <a:cxnLst/>
              <a:rect l="l" t="t" r="r" b="b"/>
              <a:pathLst>
                <a:path w="577" h="922" extrusionOk="0">
                  <a:moveTo>
                    <a:pt x="517" y="712"/>
                  </a:moveTo>
                  <a:cubicBezTo>
                    <a:pt x="457" y="555"/>
                    <a:pt x="315" y="315"/>
                    <a:pt x="270" y="151"/>
                  </a:cubicBezTo>
                  <a:cubicBezTo>
                    <a:pt x="225" y="1"/>
                    <a:pt x="0" y="61"/>
                    <a:pt x="38" y="210"/>
                  </a:cubicBezTo>
                  <a:cubicBezTo>
                    <a:pt x="83" y="383"/>
                    <a:pt x="225" y="615"/>
                    <a:pt x="292" y="779"/>
                  </a:cubicBezTo>
                  <a:cubicBezTo>
                    <a:pt x="345" y="922"/>
                    <a:pt x="577" y="862"/>
                    <a:pt x="517" y="712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8"/>
            <p:cNvSpPr/>
            <p:nvPr/>
          </p:nvSpPr>
          <p:spPr>
            <a:xfrm>
              <a:off x="4688520" y="2587286"/>
              <a:ext cx="72464" cy="122400"/>
            </a:xfrm>
            <a:custGeom>
              <a:avLst/>
              <a:gdLst/>
              <a:ahLst/>
              <a:cxnLst/>
              <a:rect l="l" t="t" r="r" b="b"/>
              <a:pathLst>
                <a:path w="772" h="1304" extrusionOk="0">
                  <a:moveTo>
                    <a:pt x="502" y="682"/>
                  </a:moveTo>
                  <a:cubicBezTo>
                    <a:pt x="397" y="510"/>
                    <a:pt x="322" y="338"/>
                    <a:pt x="255" y="150"/>
                  </a:cubicBezTo>
                  <a:cubicBezTo>
                    <a:pt x="225" y="1"/>
                    <a:pt x="0" y="61"/>
                    <a:pt x="30" y="210"/>
                  </a:cubicBezTo>
                  <a:cubicBezTo>
                    <a:pt x="82" y="487"/>
                    <a:pt x="382" y="914"/>
                    <a:pt x="502" y="1161"/>
                  </a:cubicBezTo>
                  <a:cubicBezTo>
                    <a:pt x="569" y="1303"/>
                    <a:pt x="771" y="1183"/>
                    <a:pt x="704" y="1041"/>
                  </a:cubicBezTo>
                  <a:cubicBezTo>
                    <a:pt x="644" y="921"/>
                    <a:pt x="576" y="802"/>
                    <a:pt x="502" y="682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5207691" y="2342768"/>
              <a:ext cx="50687" cy="73215"/>
            </a:xfrm>
            <a:custGeom>
              <a:avLst/>
              <a:gdLst/>
              <a:ahLst/>
              <a:cxnLst/>
              <a:rect l="l" t="t" r="r" b="b"/>
              <a:pathLst>
                <a:path w="540" h="780" extrusionOk="0">
                  <a:moveTo>
                    <a:pt x="16" y="150"/>
                  </a:moveTo>
                  <a:cubicBezTo>
                    <a:pt x="91" y="323"/>
                    <a:pt x="173" y="487"/>
                    <a:pt x="263" y="644"/>
                  </a:cubicBezTo>
                  <a:cubicBezTo>
                    <a:pt x="323" y="779"/>
                    <a:pt x="540" y="674"/>
                    <a:pt x="473" y="532"/>
                  </a:cubicBezTo>
                  <a:cubicBezTo>
                    <a:pt x="390" y="397"/>
                    <a:pt x="315" y="255"/>
                    <a:pt x="248" y="105"/>
                  </a:cubicBezTo>
                  <a:cubicBezTo>
                    <a:pt x="233" y="46"/>
                    <a:pt x="173" y="1"/>
                    <a:pt x="113" y="16"/>
                  </a:cubicBezTo>
                  <a:cubicBezTo>
                    <a:pt x="46" y="23"/>
                    <a:pt x="1" y="91"/>
                    <a:pt x="16" y="15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5247115" y="2307662"/>
              <a:ext cx="66832" cy="82320"/>
            </a:xfrm>
            <a:custGeom>
              <a:avLst/>
              <a:gdLst/>
              <a:ahLst/>
              <a:cxnLst/>
              <a:rect l="l" t="t" r="r" b="b"/>
              <a:pathLst>
                <a:path w="712" h="877" extrusionOk="0">
                  <a:moveTo>
                    <a:pt x="45" y="210"/>
                  </a:moveTo>
                  <a:cubicBezTo>
                    <a:pt x="120" y="427"/>
                    <a:pt x="292" y="569"/>
                    <a:pt x="419" y="749"/>
                  </a:cubicBezTo>
                  <a:cubicBezTo>
                    <a:pt x="502" y="876"/>
                    <a:pt x="711" y="756"/>
                    <a:pt x="622" y="629"/>
                  </a:cubicBezTo>
                  <a:cubicBezTo>
                    <a:pt x="509" y="472"/>
                    <a:pt x="337" y="330"/>
                    <a:pt x="277" y="143"/>
                  </a:cubicBezTo>
                  <a:cubicBezTo>
                    <a:pt x="225" y="0"/>
                    <a:pt x="0" y="60"/>
                    <a:pt x="45" y="21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5282877" y="2274621"/>
              <a:ext cx="73215" cy="97807"/>
            </a:xfrm>
            <a:custGeom>
              <a:avLst/>
              <a:gdLst/>
              <a:ahLst/>
              <a:cxnLst/>
              <a:rect l="l" t="t" r="r" b="b"/>
              <a:pathLst>
                <a:path w="780" h="1042" extrusionOk="0">
                  <a:moveTo>
                    <a:pt x="53" y="248"/>
                  </a:moveTo>
                  <a:cubicBezTo>
                    <a:pt x="136" y="510"/>
                    <a:pt x="323" y="674"/>
                    <a:pt x="465" y="891"/>
                  </a:cubicBezTo>
                  <a:cubicBezTo>
                    <a:pt x="562" y="1041"/>
                    <a:pt x="779" y="899"/>
                    <a:pt x="690" y="749"/>
                  </a:cubicBezTo>
                  <a:cubicBezTo>
                    <a:pt x="570" y="562"/>
                    <a:pt x="383" y="397"/>
                    <a:pt x="308" y="173"/>
                  </a:cubicBezTo>
                  <a:cubicBezTo>
                    <a:pt x="263" y="1"/>
                    <a:pt x="1" y="75"/>
                    <a:pt x="53" y="248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39"/>
          <p:cNvSpPr/>
          <p:nvPr/>
        </p:nvSpPr>
        <p:spPr>
          <a:xfrm>
            <a:off x="6834758" y="3228839"/>
            <a:ext cx="1820100" cy="18201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9"/>
          <p:cNvSpPr/>
          <p:nvPr/>
        </p:nvSpPr>
        <p:spPr>
          <a:xfrm>
            <a:off x="480450" y="3216638"/>
            <a:ext cx="1820100" cy="18201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RNASeq</a:t>
            </a:r>
            <a:endParaRPr/>
          </a:p>
        </p:txBody>
      </p:sp>
      <p:sp>
        <p:nvSpPr>
          <p:cNvPr id="866" name="Google Shape;866;p39"/>
          <p:cNvSpPr/>
          <p:nvPr/>
        </p:nvSpPr>
        <p:spPr>
          <a:xfrm>
            <a:off x="6843450" y="983825"/>
            <a:ext cx="1820100" cy="18201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9"/>
          <p:cNvSpPr/>
          <p:nvPr/>
        </p:nvSpPr>
        <p:spPr>
          <a:xfrm>
            <a:off x="480450" y="983825"/>
            <a:ext cx="1820100" cy="18201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8" name="Google Shape;868;p39"/>
          <p:cNvCxnSpPr>
            <a:stCxn id="867" idx="6"/>
          </p:cNvCxnSpPr>
          <p:nvPr/>
        </p:nvCxnSpPr>
        <p:spPr>
          <a:xfrm>
            <a:off x="2300550" y="1893875"/>
            <a:ext cx="1851900" cy="7035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9" name="Google Shape;869;p39"/>
          <p:cNvCxnSpPr/>
          <p:nvPr/>
        </p:nvCxnSpPr>
        <p:spPr>
          <a:xfrm rot="10800000" flipH="1">
            <a:off x="2300550" y="3132575"/>
            <a:ext cx="1841400" cy="985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0" name="Google Shape;870;p39"/>
          <p:cNvCxnSpPr>
            <a:stCxn id="866" idx="2"/>
          </p:cNvCxnSpPr>
          <p:nvPr/>
        </p:nvCxnSpPr>
        <p:spPr>
          <a:xfrm flipH="1">
            <a:off x="5023350" y="1893875"/>
            <a:ext cx="1820100" cy="957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1" name="Google Shape;871;p39"/>
          <p:cNvCxnSpPr/>
          <p:nvPr/>
        </p:nvCxnSpPr>
        <p:spPr>
          <a:xfrm rot="10800000">
            <a:off x="4991550" y="3363875"/>
            <a:ext cx="1851900" cy="7545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2" name="Google Shape;872;p39"/>
          <p:cNvSpPr txBox="1"/>
          <p:nvPr/>
        </p:nvSpPr>
        <p:spPr>
          <a:xfrm>
            <a:off x="604350" y="3838025"/>
            <a:ext cx="15723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Desconhecidos</a:t>
            </a:r>
            <a:endParaRPr sz="14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73" name="Google Shape;873;p39"/>
          <p:cNvSpPr txBox="1"/>
          <p:nvPr/>
        </p:nvSpPr>
        <p:spPr>
          <a:xfrm>
            <a:off x="604350" y="1680437"/>
            <a:ext cx="15723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Desconhecidos no genoma de referência</a:t>
            </a:r>
            <a:endParaRPr sz="14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74" name="Google Shape;874;p39"/>
          <p:cNvSpPr txBox="1"/>
          <p:nvPr/>
        </p:nvSpPr>
        <p:spPr>
          <a:xfrm>
            <a:off x="6967350" y="3958796"/>
            <a:ext cx="15723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Diferentes conjuntos de genes</a:t>
            </a:r>
            <a:endParaRPr sz="14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75" name="Google Shape;875;p39"/>
          <p:cNvSpPr txBox="1"/>
          <p:nvPr/>
        </p:nvSpPr>
        <p:spPr>
          <a:xfrm>
            <a:off x="6967350" y="1611424"/>
            <a:ext cx="15723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Regiões intergênicas</a:t>
            </a:r>
            <a:endParaRPr sz="14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76" name="Google Shape;876;p39"/>
          <p:cNvSpPr txBox="1"/>
          <p:nvPr/>
        </p:nvSpPr>
        <p:spPr>
          <a:xfrm>
            <a:off x="604351" y="3588325"/>
            <a:ext cx="15723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Novos genes</a:t>
            </a:r>
            <a:endParaRPr sz="1600" b="1" i="0" u="none" strike="noStrike" cap="non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77" name="Google Shape;877;p39"/>
          <p:cNvSpPr txBox="1"/>
          <p:nvPr/>
        </p:nvSpPr>
        <p:spPr>
          <a:xfrm>
            <a:off x="604349" y="1361700"/>
            <a:ext cx="15723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Genes não </a:t>
            </a:r>
            <a:r>
              <a:rPr lang="pt-BR" sz="1600" b="1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anotados</a:t>
            </a:r>
            <a:endParaRPr sz="1600" b="1" i="0" u="none" strike="noStrike" cap="none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78" name="Google Shape;878;p39"/>
          <p:cNvSpPr txBox="1"/>
          <p:nvPr/>
        </p:nvSpPr>
        <p:spPr>
          <a:xfrm>
            <a:off x="6967353" y="3588325"/>
            <a:ext cx="15723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Expressão Diferencial</a:t>
            </a:r>
            <a:endParaRPr sz="1600" b="1" i="0" u="none" strike="noStrike" cap="none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79" name="Google Shape;879;p39"/>
          <p:cNvSpPr txBox="1"/>
          <p:nvPr/>
        </p:nvSpPr>
        <p:spPr>
          <a:xfrm>
            <a:off x="6967355" y="1361700"/>
            <a:ext cx="15723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lncRNAs</a:t>
            </a:r>
            <a:endParaRPr sz="1600" b="1" i="0" u="none" strike="noStrike" cap="none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880" name="Google Shape;880;p39"/>
          <p:cNvGrpSpPr/>
          <p:nvPr/>
        </p:nvGrpSpPr>
        <p:grpSpPr>
          <a:xfrm>
            <a:off x="3992694" y="1244728"/>
            <a:ext cx="1158612" cy="3544426"/>
            <a:chOff x="3992694" y="1192179"/>
            <a:chExt cx="1158612" cy="3544426"/>
          </a:xfrm>
        </p:grpSpPr>
        <p:sp>
          <p:nvSpPr>
            <p:cNvPr id="881" name="Google Shape;881;p39"/>
            <p:cNvSpPr/>
            <p:nvPr/>
          </p:nvSpPr>
          <p:spPr>
            <a:xfrm>
              <a:off x="4201112" y="1248680"/>
              <a:ext cx="380782" cy="53277"/>
            </a:xfrm>
            <a:custGeom>
              <a:avLst/>
              <a:gdLst/>
              <a:ahLst/>
              <a:cxnLst/>
              <a:rect l="l" t="t" r="r" b="b"/>
              <a:pathLst>
                <a:path w="5196" h="727" extrusionOk="0">
                  <a:moveTo>
                    <a:pt x="1" y="1"/>
                  </a:moveTo>
                  <a:lnTo>
                    <a:pt x="1" y="727"/>
                  </a:lnTo>
                  <a:lnTo>
                    <a:pt x="5196" y="727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4563206" y="1248680"/>
              <a:ext cx="381295" cy="53277"/>
            </a:xfrm>
            <a:custGeom>
              <a:avLst/>
              <a:gdLst/>
              <a:ahLst/>
              <a:cxnLst/>
              <a:rect l="l" t="t" r="r" b="b"/>
              <a:pathLst>
                <a:path w="5203" h="727" extrusionOk="0">
                  <a:moveTo>
                    <a:pt x="0" y="1"/>
                  </a:moveTo>
                  <a:lnTo>
                    <a:pt x="0" y="727"/>
                  </a:lnTo>
                  <a:lnTo>
                    <a:pt x="5203" y="727"/>
                  </a:lnTo>
                  <a:lnTo>
                    <a:pt x="52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4270218" y="1505465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6"/>
                  </a:lnTo>
                  <a:lnTo>
                    <a:pt x="4238" y="726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4565917" y="1505465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4037617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565" y="1"/>
                  </a:moveTo>
                  <a:cubicBezTo>
                    <a:pt x="517" y="1"/>
                    <a:pt x="1" y="1266"/>
                    <a:pt x="734" y="2000"/>
                  </a:cubicBezTo>
                  <a:cubicBezTo>
                    <a:pt x="974" y="2237"/>
                    <a:pt x="1269" y="2344"/>
                    <a:pt x="1557" y="2344"/>
                  </a:cubicBezTo>
                  <a:cubicBezTo>
                    <a:pt x="2158" y="2344"/>
                    <a:pt x="2733" y="1880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4037617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565" y="1"/>
                  </a:moveTo>
                  <a:cubicBezTo>
                    <a:pt x="517" y="1"/>
                    <a:pt x="1" y="1266"/>
                    <a:pt x="734" y="2000"/>
                  </a:cubicBezTo>
                  <a:cubicBezTo>
                    <a:pt x="974" y="2237"/>
                    <a:pt x="1269" y="2344"/>
                    <a:pt x="1557" y="2344"/>
                  </a:cubicBezTo>
                  <a:cubicBezTo>
                    <a:pt x="2158" y="2344"/>
                    <a:pt x="2733" y="1880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4197301" y="1452261"/>
              <a:ext cx="200284" cy="171997"/>
            </a:xfrm>
            <a:custGeom>
              <a:avLst/>
              <a:gdLst/>
              <a:ahLst/>
              <a:cxnLst/>
              <a:rect l="l" t="t" r="r" b="b"/>
              <a:pathLst>
                <a:path w="2733" h="2347" extrusionOk="0">
                  <a:moveTo>
                    <a:pt x="1565" y="0"/>
                  </a:moveTo>
                  <a:cubicBezTo>
                    <a:pt x="517" y="0"/>
                    <a:pt x="0" y="1265"/>
                    <a:pt x="734" y="1999"/>
                  </a:cubicBezTo>
                  <a:cubicBezTo>
                    <a:pt x="974" y="2239"/>
                    <a:pt x="1268" y="2346"/>
                    <a:pt x="1556" y="2346"/>
                  </a:cubicBezTo>
                  <a:cubicBezTo>
                    <a:pt x="2158" y="2346"/>
                    <a:pt x="2732" y="1879"/>
                    <a:pt x="2732" y="1175"/>
                  </a:cubicBezTo>
                  <a:cubicBezTo>
                    <a:pt x="2732" y="524"/>
                    <a:pt x="2208" y="0"/>
                    <a:pt x="1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4920829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169" y="1"/>
                  </a:moveTo>
                  <a:cubicBezTo>
                    <a:pt x="525" y="1"/>
                    <a:pt x="1" y="525"/>
                    <a:pt x="1" y="1176"/>
                  </a:cubicBezTo>
                  <a:cubicBezTo>
                    <a:pt x="1" y="1880"/>
                    <a:pt x="576" y="2344"/>
                    <a:pt x="1175" y="2344"/>
                  </a:cubicBezTo>
                  <a:cubicBezTo>
                    <a:pt x="1462" y="2344"/>
                    <a:pt x="1754" y="2237"/>
                    <a:pt x="1992" y="2000"/>
                  </a:cubicBezTo>
                  <a:cubicBezTo>
                    <a:pt x="2733" y="1266"/>
                    <a:pt x="2209" y="1"/>
                    <a:pt x="1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4920829" y="1192179"/>
              <a:ext cx="200358" cy="171777"/>
            </a:xfrm>
            <a:custGeom>
              <a:avLst/>
              <a:gdLst/>
              <a:ahLst/>
              <a:cxnLst/>
              <a:rect l="l" t="t" r="r" b="b"/>
              <a:pathLst>
                <a:path w="2734" h="2344" extrusionOk="0">
                  <a:moveTo>
                    <a:pt x="1169" y="1"/>
                  </a:moveTo>
                  <a:cubicBezTo>
                    <a:pt x="525" y="1"/>
                    <a:pt x="1" y="525"/>
                    <a:pt x="1" y="1176"/>
                  </a:cubicBezTo>
                  <a:cubicBezTo>
                    <a:pt x="1" y="1880"/>
                    <a:pt x="576" y="2344"/>
                    <a:pt x="1175" y="2344"/>
                  </a:cubicBezTo>
                  <a:cubicBezTo>
                    <a:pt x="1462" y="2344"/>
                    <a:pt x="1754" y="2237"/>
                    <a:pt x="1992" y="2000"/>
                  </a:cubicBezTo>
                  <a:cubicBezTo>
                    <a:pt x="2733" y="1266"/>
                    <a:pt x="2209" y="1"/>
                    <a:pt x="1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4761218" y="1452261"/>
              <a:ext cx="171191" cy="171777"/>
            </a:xfrm>
            <a:custGeom>
              <a:avLst/>
              <a:gdLst/>
              <a:ahLst/>
              <a:cxnLst/>
              <a:rect l="l" t="t" r="r" b="b"/>
              <a:pathLst>
                <a:path w="2336" h="2344" extrusionOk="0">
                  <a:moveTo>
                    <a:pt x="1168" y="0"/>
                  </a:moveTo>
                  <a:cubicBezTo>
                    <a:pt x="524" y="0"/>
                    <a:pt x="0" y="524"/>
                    <a:pt x="0" y="1175"/>
                  </a:cubicBezTo>
                  <a:cubicBezTo>
                    <a:pt x="0" y="1819"/>
                    <a:pt x="524" y="2343"/>
                    <a:pt x="1168" y="2343"/>
                  </a:cubicBezTo>
                  <a:cubicBezTo>
                    <a:pt x="1812" y="2343"/>
                    <a:pt x="2336" y="1819"/>
                    <a:pt x="2336" y="1175"/>
                  </a:cubicBezTo>
                  <a:cubicBezTo>
                    <a:pt x="2336" y="524"/>
                    <a:pt x="1812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4729413" y="1966784"/>
              <a:ext cx="200284" cy="171630"/>
            </a:xfrm>
            <a:custGeom>
              <a:avLst/>
              <a:gdLst/>
              <a:ahLst/>
              <a:cxnLst/>
              <a:rect l="l" t="t" r="r" b="b"/>
              <a:pathLst>
                <a:path w="2733" h="2342" extrusionOk="0">
                  <a:moveTo>
                    <a:pt x="1565" y="1"/>
                  </a:moveTo>
                  <a:cubicBezTo>
                    <a:pt x="517" y="1"/>
                    <a:pt x="0" y="1258"/>
                    <a:pt x="734" y="1999"/>
                  </a:cubicBezTo>
                  <a:cubicBezTo>
                    <a:pt x="970" y="2236"/>
                    <a:pt x="1262" y="2341"/>
                    <a:pt x="1549" y="2341"/>
                  </a:cubicBezTo>
                  <a:cubicBezTo>
                    <a:pt x="2151" y="2341"/>
                    <a:pt x="2733" y="1874"/>
                    <a:pt x="2733" y="1168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4885726" y="2224082"/>
              <a:ext cx="200284" cy="171630"/>
            </a:xfrm>
            <a:custGeom>
              <a:avLst/>
              <a:gdLst/>
              <a:ahLst/>
              <a:cxnLst/>
              <a:rect l="l" t="t" r="r" b="b"/>
              <a:pathLst>
                <a:path w="2733" h="2342" extrusionOk="0">
                  <a:moveTo>
                    <a:pt x="1565" y="0"/>
                  </a:moveTo>
                  <a:cubicBezTo>
                    <a:pt x="525" y="0"/>
                    <a:pt x="1" y="1258"/>
                    <a:pt x="742" y="1999"/>
                  </a:cubicBezTo>
                  <a:cubicBezTo>
                    <a:pt x="978" y="2235"/>
                    <a:pt x="1269" y="2341"/>
                    <a:pt x="1555" y="2341"/>
                  </a:cubicBezTo>
                  <a:cubicBezTo>
                    <a:pt x="2155" y="2341"/>
                    <a:pt x="2733" y="1873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4951022" y="2478083"/>
              <a:ext cx="200284" cy="171704"/>
            </a:xfrm>
            <a:custGeom>
              <a:avLst/>
              <a:gdLst/>
              <a:ahLst/>
              <a:cxnLst/>
              <a:rect l="l" t="t" r="r" b="b"/>
              <a:pathLst>
                <a:path w="2733" h="2343" extrusionOk="0">
                  <a:moveTo>
                    <a:pt x="1565" y="0"/>
                  </a:moveTo>
                  <a:cubicBezTo>
                    <a:pt x="517" y="0"/>
                    <a:pt x="1" y="1258"/>
                    <a:pt x="734" y="1999"/>
                  </a:cubicBezTo>
                  <a:cubicBezTo>
                    <a:pt x="974" y="2236"/>
                    <a:pt x="1268" y="2343"/>
                    <a:pt x="1555" y="2343"/>
                  </a:cubicBezTo>
                  <a:cubicBezTo>
                    <a:pt x="2157" y="2343"/>
                    <a:pt x="2733" y="1877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4932921" y="2750184"/>
              <a:ext cx="200871" cy="171557"/>
            </a:xfrm>
            <a:custGeom>
              <a:avLst/>
              <a:gdLst/>
              <a:ahLst/>
              <a:cxnLst/>
              <a:rect l="l" t="t" r="r" b="b"/>
              <a:pathLst>
                <a:path w="2741" h="2341" extrusionOk="0">
                  <a:moveTo>
                    <a:pt x="1565" y="0"/>
                  </a:moveTo>
                  <a:cubicBezTo>
                    <a:pt x="524" y="0"/>
                    <a:pt x="0" y="1258"/>
                    <a:pt x="742" y="1999"/>
                  </a:cubicBezTo>
                  <a:cubicBezTo>
                    <a:pt x="978" y="2235"/>
                    <a:pt x="1270" y="2341"/>
                    <a:pt x="1556" y="2341"/>
                  </a:cubicBezTo>
                  <a:cubicBezTo>
                    <a:pt x="2159" y="2341"/>
                    <a:pt x="2740" y="1873"/>
                    <a:pt x="2740" y="1168"/>
                  </a:cubicBezTo>
                  <a:cubicBezTo>
                    <a:pt x="2740" y="524"/>
                    <a:pt x="2216" y="0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4862129" y="2992605"/>
              <a:ext cx="200358" cy="171484"/>
            </a:xfrm>
            <a:custGeom>
              <a:avLst/>
              <a:gdLst/>
              <a:ahLst/>
              <a:cxnLst/>
              <a:rect l="l" t="t" r="r" b="b"/>
              <a:pathLst>
                <a:path w="2734" h="2340" extrusionOk="0">
                  <a:moveTo>
                    <a:pt x="1565" y="1"/>
                  </a:moveTo>
                  <a:cubicBezTo>
                    <a:pt x="525" y="1"/>
                    <a:pt x="1" y="1258"/>
                    <a:pt x="734" y="1992"/>
                  </a:cubicBezTo>
                  <a:cubicBezTo>
                    <a:pt x="974" y="2232"/>
                    <a:pt x="1269" y="2339"/>
                    <a:pt x="1557" y="2339"/>
                  </a:cubicBezTo>
                  <a:cubicBezTo>
                    <a:pt x="2158" y="2339"/>
                    <a:pt x="2733" y="1872"/>
                    <a:pt x="2733" y="1168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4726115" y="3258697"/>
              <a:ext cx="200284" cy="171410"/>
            </a:xfrm>
            <a:custGeom>
              <a:avLst/>
              <a:gdLst/>
              <a:ahLst/>
              <a:cxnLst/>
              <a:rect l="l" t="t" r="r" b="b"/>
              <a:pathLst>
                <a:path w="2733" h="2339" extrusionOk="0">
                  <a:moveTo>
                    <a:pt x="1565" y="0"/>
                  </a:moveTo>
                  <a:cubicBezTo>
                    <a:pt x="524" y="0"/>
                    <a:pt x="0" y="1258"/>
                    <a:pt x="741" y="1991"/>
                  </a:cubicBezTo>
                  <a:cubicBezTo>
                    <a:pt x="979" y="2232"/>
                    <a:pt x="1272" y="2339"/>
                    <a:pt x="1559" y="2339"/>
                  </a:cubicBezTo>
                  <a:cubicBezTo>
                    <a:pt x="2158" y="2339"/>
                    <a:pt x="2733" y="1871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4214303" y="1966784"/>
              <a:ext cx="200284" cy="171630"/>
            </a:xfrm>
            <a:custGeom>
              <a:avLst/>
              <a:gdLst/>
              <a:ahLst/>
              <a:cxnLst/>
              <a:rect l="l" t="t" r="r" b="b"/>
              <a:pathLst>
                <a:path w="2733" h="2342" extrusionOk="0">
                  <a:moveTo>
                    <a:pt x="1168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74"/>
                    <a:pt x="578" y="2341"/>
                    <a:pt x="1181" y="2341"/>
                  </a:cubicBezTo>
                  <a:cubicBezTo>
                    <a:pt x="1468" y="2341"/>
                    <a:pt x="1760" y="2236"/>
                    <a:pt x="1999" y="1999"/>
                  </a:cubicBezTo>
                  <a:cubicBezTo>
                    <a:pt x="2733" y="1258"/>
                    <a:pt x="2209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4057403" y="2224082"/>
              <a:ext cx="171777" cy="171191"/>
            </a:xfrm>
            <a:custGeom>
              <a:avLst/>
              <a:gdLst/>
              <a:ahLst/>
              <a:cxnLst/>
              <a:rect l="l" t="t" r="r" b="b"/>
              <a:pathLst>
                <a:path w="2344" h="2336" extrusionOk="0">
                  <a:moveTo>
                    <a:pt x="1176" y="0"/>
                  </a:moveTo>
                  <a:cubicBezTo>
                    <a:pt x="524" y="0"/>
                    <a:pt x="0" y="524"/>
                    <a:pt x="0" y="1168"/>
                  </a:cubicBezTo>
                  <a:cubicBezTo>
                    <a:pt x="0" y="1812"/>
                    <a:pt x="524" y="2336"/>
                    <a:pt x="1176" y="2336"/>
                  </a:cubicBezTo>
                  <a:cubicBezTo>
                    <a:pt x="1819" y="2336"/>
                    <a:pt x="2343" y="1812"/>
                    <a:pt x="2343" y="1168"/>
                  </a:cubicBezTo>
                  <a:cubicBezTo>
                    <a:pt x="2343" y="524"/>
                    <a:pt x="1819" y="0"/>
                    <a:pt x="1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3992694" y="2478083"/>
              <a:ext cx="200284" cy="171704"/>
            </a:xfrm>
            <a:custGeom>
              <a:avLst/>
              <a:gdLst/>
              <a:ahLst/>
              <a:cxnLst/>
              <a:rect l="l" t="t" r="r" b="b"/>
              <a:pathLst>
                <a:path w="2733" h="2343" extrusionOk="0">
                  <a:moveTo>
                    <a:pt x="1168" y="0"/>
                  </a:moveTo>
                  <a:cubicBezTo>
                    <a:pt x="524" y="0"/>
                    <a:pt x="0" y="524"/>
                    <a:pt x="0" y="1168"/>
                  </a:cubicBezTo>
                  <a:cubicBezTo>
                    <a:pt x="0" y="1877"/>
                    <a:pt x="576" y="2343"/>
                    <a:pt x="1175" y="2343"/>
                  </a:cubicBezTo>
                  <a:cubicBezTo>
                    <a:pt x="1462" y="2343"/>
                    <a:pt x="1754" y="2236"/>
                    <a:pt x="1991" y="1999"/>
                  </a:cubicBezTo>
                  <a:cubicBezTo>
                    <a:pt x="2732" y="1258"/>
                    <a:pt x="2208" y="0"/>
                    <a:pt x="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4010209" y="2750184"/>
              <a:ext cx="200284" cy="171557"/>
            </a:xfrm>
            <a:custGeom>
              <a:avLst/>
              <a:gdLst/>
              <a:ahLst/>
              <a:cxnLst/>
              <a:rect l="l" t="t" r="r" b="b"/>
              <a:pathLst>
                <a:path w="2733" h="2341" extrusionOk="0">
                  <a:moveTo>
                    <a:pt x="1168" y="0"/>
                  </a:moveTo>
                  <a:cubicBezTo>
                    <a:pt x="525" y="0"/>
                    <a:pt x="1" y="524"/>
                    <a:pt x="1" y="1168"/>
                  </a:cubicBezTo>
                  <a:cubicBezTo>
                    <a:pt x="1" y="1873"/>
                    <a:pt x="578" y="2341"/>
                    <a:pt x="1181" y="2341"/>
                  </a:cubicBezTo>
                  <a:cubicBezTo>
                    <a:pt x="1468" y="2341"/>
                    <a:pt x="1760" y="2235"/>
                    <a:pt x="1999" y="1999"/>
                  </a:cubicBezTo>
                  <a:cubicBezTo>
                    <a:pt x="2733" y="1258"/>
                    <a:pt x="2216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4081000" y="2992605"/>
              <a:ext cx="200797" cy="171484"/>
            </a:xfrm>
            <a:custGeom>
              <a:avLst/>
              <a:gdLst/>
              <a:ahLst/>
              <a:cxnLst/>
              <a:rect l="l" t="t" r="r" b="b"/>
              <a:pathLst>
                <a:path w="2740" h="2340" extrusionOk="0">
                  <a:moveTo>
                    <a:pt x="1175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72"/>
                    <a:pt x="578" y="2339"/>
                    <a:pt x="1180" y="2339"/>
                  </a:cubicBezTo>
                  <a:cubicBezTo>
                    <a:pt x="1468" y="2339"/>
                    <a:pt x="1761" y="2232"/>
                    <a:pt x="1999" y="1992"/>
                  </a:cubicBezTo>
                  <a:cubicBezTo>
                    <a:pt x="2740" y="1258"/>
                    <a:pt x="2216" y="1"/>
                    <a:pt x="1175" y="1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4217015" y="3258697"/>
              <a:ext cx="200284" cy="171410"/>
            </a:xfrm>
            <a:custGeom>
              <a:avLst/>
              <a:gdLst/>
              <a:ahLst/>
              <a:cxnLst/>
              <a:rect l="l" t="t" r="r" b="b"/>
              <a:pathLst>
                <a:path w="2733" h="2339" extrusionOk="0">
                  <a:moveTo>
                    <a:pt x="1168" y="0"/>
                  </a:moveTo>
                  <a:cubicBezTo>
                    <a:pt x="525" y="0"/>
                    <a:pt x="1" y="524"/>
                    <a:pt x="1" y="1168"/>
                  </a:cubicBezTo>
                  <a:cubicBezTo>
                    <a:pt x="1" y="1871"/>
                    <a:pt x="579" y="2339"/>
                    <a:pt x="1180" y="2339"/>
                  </a:cubicBezTo>
                  <a:cubicBezTo>
                    <a:pt x="1468" y="2339"/>
                    <a:pt x="1762" y="2232"/>
                    <a:pt x="1999" y="1991"/>
                  </a:cubicBezTo>
                  <a:cubicBezTo>
                    <a:pt x="2733" y="1258"/>
                    <a:pt x="2216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4757920" y="3781501"/>
              <a:ext cx="171777" cy="171777"/>
            </a:xfrm>
            <a:custGeom>
              <a:avLst/>
              <a:gdLst/>
              <a:ahLst/>
              <a:cxnLst/>
              <a:rect l="l" t="t" r="r" b="b"/>
              <a:pathLst>
                <a:path w="2344" h="2344" extrusionOk="0">
                  <a:moveTo>
                    <a:pt x="1168" y="0"/>
                  </a:moveTo>
                  <a:cubicBezTo>
                    <a:pt x="525" y="0"/>
                    <a:pt x="1" y="524"/>
                    <a:pt x="1" y="1175"/>
                  </a:cubicBezTo>
                  <a:cubicBezTo>
                    <a:pt x="1" y="1819"/>
                    <a:pt x="525" y="2343"/>
                    <a:pt x="1168" y="2343"/>
                  </a:cubicBezTo>
                  <a:cubicBezTo>
                    <a:pt x="1820" y="2343"/>
                    <a:pt x="2344" y="1819"/>
                    <a:pt x="2344" y="1175"/>
                  </a:cubicBezTo>
                  <a:cubicBezTo>
                    <a:pt x="2344" y="524"/>
                    <a:pt x="1820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4885726" y="4038726"/>
              <a:ext cx="200284" cy="171777"/>
            </a:xfrm>
            <a:custGeom>
              <a:avLst/>
              <a:gdLst/>
              <a:ahLst/>
              <a:cxnLst/>
              <a:rect l="l" t="t" r="r" b="b"/>
              <a:pathLst>
                <a:path w="2733" h="2344" extrusionOk="0">
                  <a:moveTo>
                    <a:pt x="1565" y="1"/>
                  </a:moveTo>
                  <a:cubicBezTo>
                    <a:pt x="525" y="1"/>
                    <a:pt x="1" y="1258"/>
                    <a:pt x="742" y="2000"/>
                  </a:cubicBezTo>
                  <a:cubicBezTo>
                    <a:pt x="979" y="2237"/>
                    <a:pt x="1271" y="2343"/>
                    <a:pt x="1558" y="2343"/>
                  </a:cubicBezTo>
                  <a:cubicBezTo>
                    <a:pt x="2157" y="2343"/>
                    <a:pt x="2733" y="1878"/>
                    <a:pt x="2733" y="1169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4951022" y="4292726"/>
              <a:ext cx="200284" cy="171997"/>
            </a:xfrm>
            <a:custGeom>
              <a:avLst/>
              <a:gdLst/>
              <a:ahLst/>
              <a:cxnLst/>
              <a:rect l="l" t="t" r="r" b="b"/>
              <a:pathLst>
                <a:path w="2733" h="2347" extrusionOk="0">
                  <a:moveTo>
                    <a:pt x="1565" y="1"/>
                  </a:moveTo>
                  <a:cubicBezTo>
                    <a:pt x="517" y="1"/>
                    <a:pt x="1" y="1266"/>
                    <a:pt x="734" y="1999"/>
                  </a:cubicBezTo>
                  <a:cubicBezTo>
                    <a:pt x="974" y="2239"/>
                    <a:pt x="1268" y="2347"/>
                    <a:pt x="1557" y="2347"/>
                  </a:cubicBezTo>
                  <a:cubicBezTo>
                    <a:pt x="2158" y="2347"/>
                    <a:pt x="2733" y="1879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4932921" y="4564828"/>
              <a:ext cx="200871" cy="171777"/>
            </a:xfrm>
            <a:custGeom>
              <a:avLst/>
              <a:gdLst/>
              <a:ahLst/>
              <a:cxnLst/>
              <a:rect l="l" t="t" r="r" b="b"/>
              <a:pathLst>
                <a:path w="2741" h="2344" extrusionOk="0">
                  <a:moveTo>
                    <a:pt x="1565" y="1"/>
                  </a:moveTo>
                  <a:cubicBezTo>
                    <a:pt x="524" y="1"/>
                    <a:pt x="0" y="1258"/>
                    <a:pt x="742" y="1999"/>
                  </a:cubicBezTo>
                  <a:cubicBezTo>
                    <a:pt x="979" y="2237"/>
                    <a:pt x="1272" y="2343"/>
                    <a:pt x="1560" y="2343"/>
                  </a:cubicBezTo>
                  <a:cubicBezTo>
                    <a:pt x="2161" y="2343"/>
                    <a:pt x="2740" y="1877"/>
                    <a:pt x="2740" y="1168"/>
                  </a:cubicBezTo>
                  <a:cubicBezTo>
                    <a:pt x="2740" y="525"/>
                    <a:pt x="2216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4225809" y="3781501"/>
              <a:ext cx="200871" cy="171997"/>
            </a:xfrm>
            <a:custGeom>
              <a:avLst/>
              <a:gdLst/>
              <a:ahLst/>
              <a:cxnLst/>
              <a:rect l="l" t="t" r="r" b="b"/>
              <a:pathLst>
                <a:path w="2741" h="2347" extrusionOk="0">
                  <a:moveTo>
                    <a:pt x="1176" y="0"/>
                  </a:moveTo>
                  <a:cubicBezTo>
                    <a:pt x="524" y="0"/>
                    <a:pt x="0" y="524"/>
                    <a:pt x="0" y="1175"/>
                  </a:cubicBezTo>
                  <a:cubicBezTo>
                    <a:pt x="0" y="1879"/>
                    <a:pt x="579" y="2346"/>
                    <a:pt x="1180" y="2346"/>
                  </a:cubicBezTo>
                  <a:cubicBezTo>
                    <a:pt x="1468" y="2346"/>
                    <a:pt x="1761" y="2239"/>
                    <a:pt x="1999" y="1999"/>
                  </a:cubicBezTo>
                  <a:cubicBezTo>
                    <a:pt x="2740" y="1265"/>
                    <a:pt x="2216" y="0"/>
                    <a:pt x="1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4069495" y="4038726"/>
              <a:ext cx="200284" cy="171777"/>
            </a:xfrm>
            <a:custGeom>
              <a:avLst/>
              <a:gdLst/>
              <a:ahLst/>
              <a:cxnLst/>
              <a:rect l="l" t="t" r="r" b="b"/>
              <a:pathLst>
                <a:path w="2733" h="2344" extrusionOk="0">
                  <a:moveTo>
                    <a:pt x="1168" y="1"/>
                  </a:moveTo>
                  <a:cubicBezTo>
                    <a:pt x="524" y="1"/>
                    <a:pt x="0" y="525"/>
                    <a:pt x="0" y="1169"/>
                  </a:cubicBezTo>
                  <a:cubicBezTo>
                    <a:pt x="0" y="1878"/>
                    <a:pt x="576" y="2343"/>
                    <a:pt x="1177" y="2343"/>
                  </a:cubicBezTo>
                  <a:cubicBezTo>
                    <a:pt x="1465" y="2343"/>
                    <a:pt x="1759" y="2237"/>
                    <a:pt x="1999" y="2000"/>
                  </a:cubicBezTo>
                  <a:cubicBezTo>
                    <a:pt x="2732" y="1258"/>
                    <a:pt x="2208" y="1"/>
                    <a:pt x="1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4004199" y="4292726"/>
              <a:ext cx="200284" cy="171997"/>
            </a:xfrm>
            <a:custGeom>
              <a:avLst/>
              <a:gdLst/>
              <a:ahLst/>
              <a:cxnLst/>
              <a:rect l="l" t="t" r="r" b="b"/>
              <a:pathLst>
                <a:path w="2733" h="2347" extrusionOk="0">
                  <a:moveTo>
                    <a:pt x="1176" y="1"/>
                  </a:moveTo>
                  <a:cubicBezTo>
                    <a:pt x="524" y="1"/>
                    <a:pt x="0" y="525"/>
                    <a:pt x="0" y="1176"/>
                  </a:cubicBezTo>
                  <a:cubicBezTo>
                    <a:pt x="0" y="1879"/>
                    <a:pt x="578" y="2347"/>
                    <a:pt x="1180" y="2347"/>
                  </a:cubicBezTo>
                  <a:cubicBezTo>
                    <a:pt x="1468" y="2347"/>
                    <a:pt x="1761" y="2239"/>
                    <a:pt x="1999" y="1999"/>
                  </a:cubicBezTo>
                  <a:cubicBezTo>
                    <a:pt x="2733" y="1266"/>
                    <a:pt x="2216" y="1"/>
                    <a:pt x="1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4022300" y="4564828"/>
              <a:ext cx="171191" cy="171777"/>
            </a:xfrm>
            <a:custGeom>
              <a:avLst/>
              <a:gdLst/>
              <a:ahLst/>
              <a:cxnLst/>
              <a:rect l="l" t="t" r="r" b="b"/>
              <a:pathLst>
                <a:path w="2336" h="2344" extrusionOk="0">
                  <a:moveTo>
                    <a:pt x="1168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20"/>
                    <a:pt x="524" y="2344"/>
                    <a:pt x="1168" y="2344"/>
                  </a:cubicBezTo>
                  <a:cubicBezTo>
                    <a:pt x="1812" y="2344"/>
                    <a:pt x="2336" y="1820"/>
                    <a:pt x="2336" y="1168"/>
                  </a:cubicBezTo>
                  <a:cubicBezTo>
                    <a:pt x="2336" y="525"/>
                    <a:pt x="1812" y="1"/>
                    <a:pt x="1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4395313" y="1667275"/>
              <a:ext cx="313874" cy="268365"/>
            </a:xfrm>
            <a:custGeom>
              <a:avLst/>
              <a:gdLst/>
              <a:ahLst/>
              <a:cxnLst/>
              <a:rect l="l" t="t" r="r" b="b"/>
              <a:pathLst>
                <a:path w="4283" h="3662" extrusionOk="0">
                  <a:moveTo>
                    <a:pt x="2448" y="0"/>
                  </a:moveTo>
                  <a:cubicBezTo>
                    <a:pt x="816" y="0"/>
                    <a:pt x="1" y="1969"/>
                    <a:pt x="1153" y="3122"/>
                  </a:cubicBezTo>
                  <a:cubicBezTo>
                    <a:pt x="1526" y="3495"/>
                    <a:pt x="1985" y="3662"/>
                    <a:pt x="2435" y="3662"/>
                  </a:cubicBezTo>
                  <a:cubicBezTo>
                    <a:pt x="3378" y="3662"/>
                    <a:pt x="4282" y="2931"/>
                    <a:pt x="4282" y="1827"/>
                  </a:cubicBezTo>
                  <a:cubicBezTo>
                    <a:pt x="4282" y="816"/>
                    <a:pt x="3459" y="0"/>
                    <a:pt x="2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4429317" y="3478694"/>
              <a:ext cx="294674" cy="268438"/>
            </a:xfrm>
            <a:custGeom>
              <a:avLst/>
              <a:gdLst/>
              <a:ahLst/>
              <a:cxnLst/>
              <a:rect l="l" t="t" r="r" b="b"/>
              <a:pathLst>
                <a:path w="4021" h="3663" extrusionOk="0">
                  <a:moveTo>
                    <a:pt x="2011" y="0"/>
                  </a:moveTo>
                  <a:cubicBezTo>
                    <a:pt x="1543" y="0"/>
                    <a:pt x="1075" y="180"/>
                    <a:pt x="719" y="539"/>
                  </a:cubicBezTo>
                  <a:cubicBezTo>
                    <a:pt x="1" y="1250"/>
                    <a:pt x="1" y="2410"/>
                    <a:pt x="719" y="3129"/>
                  </a:cubicBezTo>
                  <a:cubicBezTo>
                    <a:pt x="1075" y="3485"/>
                    <a:pt x="1543" y="3662"/>
                    <a:pt x="2011" y="3662"/>
                  </a:cubicBezTo>
                  <a:cubicBezTo>
                    <a:pt x="2480" y="3662"/>
                    <a:pt x="2950" y="3485"/>
                    <a:pt x="3309" y="3129"/>
                  </a:cubicBezTo>
                  <a:cubicBezTo>
                    <a:pt x="4020" y="2410"/>
                    <a:pt x="4020" y="1250"/>
                    <a:pt x="3309" y="539"/>
                  </a:cubicBezTo>
                  <a:cubicBezTo>
                    <a:pt x="2950" y="180"/>
                    <a:pt x="2480" y="0"/>
                    <a:pt x="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4201112" y="2281683"/>
              <a:ext cx="380782" cy="53277"/>
            </a:xfrm>
            <a:custGeom>
              <a:avLst/>
              <a:gdLst/>
              <a:ahLst/>
              <a:cxnLst/>
              <a:rect l="l" t="t" r="r" b="b"/>
              <a:pathLst>
                <a:path w="5196" h="727" extrusionOk="0">
                  <a:moveTo>
                    <a:pt x="1" y="0"/>
                  </a:moveTo>
                  <a:lnTo>
                    <a:pt x="1" y="726"/>
                  </a:lnTo>
                  <a:lnTo>
                    <a:pt x="5196" y="726"/>
                  </a:lnTo>
                  <a:lnTo>
                    <a:pt x="51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4563206" y="2281683"/>
              <a:ext cx="381295" cy="53277"/>
            </a:xfrm>
            <a:custGeom>
              <a:avLst/>
              <a:gdLst/>
              <a:ahLst/>
              <a:cxnLst/>
              <a:rect l="l" t="t" r="r" b="b"/>
              <a:pathLst>
                <a:path w="5203" h="727" extrusionOk="0">
                  <a:moveTo>
                    <a:pt x="0" y="0"/>
                  </a:moveTo>
                  <a:lnTo>
                    <a:pt x="0" y="726"/>
                  </a:lnTo>
                  <a:lnTo>
                    <a:pt x="5203" y="726"/>
                  </a:lnTo>
                  <a:lnTo>
                    <a:pt x="5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4143511" y="2543305"/>
              <a:ext cx="444978" cy="53351"/>
            </a:xfrm>
            <a:custGeom>
              <a:avLst/>
              <a:gdLst/>
              <a:ahLst/>
              <a:cxnLst/>
              <a:rect l="l" t="t" r="r" b="b"/>
              <a:pathLst>
                <a:path w="6072" h="728" extrusionOk="0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4567016" y="2543305"/>
              <a:ext cx="445491" cy="53351"/>
            </a:xfrm>
            <a:custGeom>
              <a:avLst/>
              <a:gdLst/>
              <a:ahLst/>
              <a:cxnLst/>
              <a:rect l="l" t="t" r="r" b="b"/>
              <a:pathLst>
                <a:path w="6079" h="728" extrusionOk="0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4567016" y="4618031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4143511" y="4618031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4143511" y="3057388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0"/>
                  </a:moveTo>
                  <a:lnTo>
                    <a:pt x="1" y="726"/>
                  </a:lnTo>
                  <a:lnTo>
                    <a:pt x="6071" y="726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4567016" y="3057388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0"/>
                  </a:moveTo>
                  <a:lnTo>
                    <a:pt x="1" y="726"/>
                  </a:lnTo>
                  <a:lnTo>
                    <a:pt x="6079" y="726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4143511" y="2791296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0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4567016" y="2791296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0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4270218" y="2028782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7"/>
                  </a:lnTo>
                  <a:lnTo>
                    <a:pt x="4238" y="727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4565917" y="2028782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7"/>
                  </a:lnTo>
                  <a:lnTo>
                    <a:pt x="4237" y="727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4270218" y="3319010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1"/>
                  </a:moveTo>
                  <a:lnTo>
                    <a:pt x="1" y="727"/>
                  </a:lnTo>
                  <a:lnTo>
                    <a:pt x="4238" y="727"/>
                  </a:lnTo>
                  <a:lnTo>
                    <a:pt x="4238" y="1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4565917" y="3319010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1"/>
                  </a:moveTo>
                  <a:lnTo>
                    <a:pt x="1" y="727"/>
                  </a:lnTo>
                  <a:lnTo>
                    <a:pt x="4237" y="727"/>
                  </a:lnTo>
                  <a:lnTo>
                    <a:pt x="42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4567016" y="4099625"/>
              <a:ext cx="445491" cy="52764"/>
            </a:xfrm>
            <a:custGeom>
              <a:avLst/>
              <a:gdLst/>
              <a:ahLst/>
              <a:cxnLst/>
              <a:rect l="l" t="t" r="r" b="b"/>
              <a:pathLst>
                <a:path w="6079" h="720" extrusionOk="0">
                  <a:moveTo>
                    <a:pt x="1" y="1"/>
                  </a:moveTo>
                  <a:lnTo>
                    <a:pt x="1" y="719"/>
                  </a:lnTo>
                  <a:lnTo>
                    <a:pt x="6079" y="7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4143511" y="4099625"/>
              <a:ext cx="444978" cy="52764"/>
            </a:xfrm>
            <a:custGeom>
              <a:avLst/>
              <a:gdLst/>
              <a:ahLst/>
              <a:cxnLst/>
              <a:rect l="l" t="t" r="r" b="b"/>
              <a:pathLst>
                <a:path w="6072" h="720" extrusionOk="0">
                  <a:moveTo>
                    <a:pt x="1" y="1"/>
                  </a:moveTo>
                  <a:lnTo>
                    <a:pt x="1" y="719"/>
                  </a:lnTo>
                  <a:lnTo>
                    <a:pt x="6071" y="719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4567016" y="4365130"/>
              <a:ext cx="445491" cy="53277"/>
            </a:xfrm>
            <a:custGeom>
              <a:avLst/>
              <a:gdLst/>
              <a:ahLst/>
              <a:cxnLst/>
              <a:rect l="l" t="t" r="r" b="b"/>
              <a:pathLst>
                <a:path w="6079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143511" y="4365130"/>
              <a:ext cx="444978" cy="53277"/>
            </a:xfrm>
            <a:custGeom>
              <a:avLst/>
              <a:gdLst/>
              <a:ahLst/>
              <a:cxnLst/>
              <a:rect l="l" t="t" r="r" b="b"/>
              <a:pathLst>
                <a:path w="6072" h="727" extrusionOk="0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574711" y="3838003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0" y="0"/>
                  </a:moveTo>
                  <a:lnTo>
                    <a:pt x="0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279012" y="3838003"/>
              <a:ext cx="310576" cy="53277"/>
            </a:xfrm>
            <a:custGeom>
              <a:avLst/>
              <a:gdLst/>
              <a:ahLst/>
              <a:cxnLst/>
              <a:rect l="l" t="t" r="r" b="b"/>
              <a:pathLst>
                <a:path w="4238" h="727" extrusionOk="0">
                  <a:moveTo>
                    <a:pt x="1" y="0"/>
                  </a:moveTo>
                  <a:lnTo>
                    <a:pt x="1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Elementos genômicos</a:t>
            </a:r>
            <a:endParaRPr/>
          </a:p>
        </p:txBody>
      </p: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75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0" i="0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A anotação estrutural implica na classificação das partes anotadas de um genoma:</a:t>
            </a:r>
            <a:endParaRPr/>
          </a:p>
          <a:p>
            <a:pPr marL="139697" lvl="0" indent="0" algn="just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457189" lvl="0" indent="-317492" algn="just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</a:pPr>
            <a:r>
              <a:rPr lang="pt-BR" sz="1800" b="0" i="0" u="sng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rPr>
              <a:t>Genes codificadores de proteínas</a:t>
            </a:r>
            <a:endParaRPr>
              <a:solidFill>
                <a:schemeClr val="l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39697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br>
              <a:rPr lang="pt-BR"/>
            </a:br>
            <a:endParaRPr/>
          </a:p>
        </p:txBody>
      </p:sp>
      <p:pic>
        <p:nvPicPr>
          <p:cNvPr id="93" name="Google Shape;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5138" y="2872505"/>
            <a:ext cx="6733724" cy="1836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4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RNASeq</a:t>
            </a:r>
            <a:endParaRPr/>
          </a:p>
        </p:txBody>
      </p:sp>
      <p:sp>
        <p:nvSpPr>
          <p:cNvPr id="938" name="Google Shape;938;p40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734855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>
                <a:latin typeface="Fira Sans"/>
                <a:ea typeface="Fira Sans"/>
                <a:cs typeface="Fira Sans"/>
                <a:sym typeface="Fira Sans"/>
              </a:rPr>
              <a:t>Expressão diferencial de genes em diferentes contextos biológicos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939" name="Google Shape;93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021" y="1559509"/>
            <a:ext cx="8229600" cy="3172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RNASeq</a:t>
            </a:r>
            <a:endParaRPr/>
          </a:p>
        </p:txBody>
      </p:sp>
      <p:sp>
        <p:nvSpPr>
          <p:cNvPr id="945" name="Google Shape;945;p41"/>
          <p:cNvSpPr txBox="1">
            <a:spLocks noGrp="1"/>
          </p:cNvSpPr>
          <p:nvPr>
            <p:ph type="body" idx="1"/>
          </p:nvPr>
        </p:nvSpPr>
        <p:spPr>
          <a:xfrm>
            <a:off x="457199" y="1152475"/>
            <a:ext cx="82296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400" b="1" dirty="0">
                <a:latin typeface="Fira Sans"/>
                <a:ea typeface="Fira Sans"/>
                <a:cs typeface="Fira Sans"/>
                <a:sym typeface="Fira Sans"/>
              </a:rPr>
              <a:t>Caracterização de genes não anotados</a:t>
            </a:r>
            <a:endParaRPr dirty="0"/>
          </a:p>
          <a:p>
            <a:pPr marL="914377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t-BR" sz="2000" dirty="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Genes conhecidos, mas não anotados no genoma</a:t>
            </a:r>
            <a:endParaRPr dirty="0"/>
          </a:p>
          <a:p>
            <a:pPr marL="914377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2000" dirty="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800089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000" b="1" i="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Alinhamento</a:t>
            </a:r>
            <a:r>
              <a:rPr lang="pt-BR" sz="2000" b="0" i="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com </a:t>
            </a:r>
            <a:r>
              <a:rPr lang="pt-BR" sz="2000" b="1" i="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genoma de referência</a:t>
            </a:r>
            <a:endParaRPr dirty="0"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Alinhadores de </a:t>
            </a:r>
            <a:r>
              <a:rPr lang="pt-BR" sz="1800" i="1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splicer</a:t>
            </a:r>
            <a:r>
              <a:rPr lang="pt-BR" sz="18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- separam regiões de </a:t>
            </a:r>
            <a:r>
              <a:rPr lang="pt-BR" sz="1800" i="1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splicing</a:t>
            </a:r>
            <a:r>
              <a:rPr lang="pt-BR" sz="18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de éxons (cobertura dos alinhamentos)</a:t>
            </a:r>
            <a:endParaRPr dirty="0"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</a:t>
            </a:r>
            <a:r>
              <a:rPr lang="pt-BR" sz="1800" i="1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ab-initio</a:t>
            </a:r>
            <a:r>
              <a:rPr lang="pt-BR" sz="18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com os transcritos</a:t>
            </a:r>
            <a:endParaRPr dirty="0"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Exclusão dos genes alinhados bem conhecidos e definidos</a:t>
            </a:r>
            <a:endParaRPr dirty="0"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18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Identificação dos diferentes conjuntos de éxons ou de genes ainda não anotados</a:t>
            </a:r>
            <a:endParaRPr dirty="0"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4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RNASeq</a:t>
            </a:r>
            <a:endParaRPr/>
          </a:p>
        </p:txBody>
      </p:sp>
      <p:sp>
        <p:nvSpPr>
          <p:cNvPr id="951" name="Google Shape;951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390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400" b="1">
                <a:latin typeface="Fira Sans"/>
                <a:ea typeface="Fira Sans"/>
                <a:cs typeface="Fira Sans"/>
                <a:sym typeface="Fira Sans"/>
              </a:rPr>
              <a:t>Caracterização de genes não anotados</a:t>
            </a:r>
            <a:endParaRPr/>
          </a:p>
          <a:p>
            <a:pPr marL="914377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t-BR" sz="20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Genes conhecidos, mas não anotados no genoma</a:t>
            </a:r>
            <a:endParaRPr/>
          </a:p>
          <a:p>
            <a:pPr marL="914377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20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800089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000" b="1" i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Montagem </a:t>
            </a:r>
            <a:r>
              <a:rPr lang="pt-BR" sz="2000" b="1" i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de novo</a:t>
            </a:r>
            <a:endParaRPr sz="2000" b="1" i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2000" i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Assembling</a:t>
            </a:r>
            <a:r>
              <a:rPr lang="pt-BR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dos transcritos;</a:t>
            </a:r>
            <a:endParaRPr/>
          </a:p>
          <a:p>
            <a:pPr marL="1440153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Mapeamento com algum genoma de referência - pode ser draft, pode ser um genoma próximo;</a:t>
            </a:r>
            <a:endParaRPr/>
          </a:p>
          <a:p>
            <a:pPr marL="1440153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Anotação e comparação dos éxons.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43"/>
          <p:cNvPicPr preferRelativeResize="0"/>
          <p:nvPr/>
        </p:nvPicPr>
        <p:blipFill rotWithShape="1">
          <a:blip r:embed="rId3">
            <a:alphaModFix/>
          </a:blip>
          <a:srcRect l="6993" t="3514" r="1679"/>
          <a:stretch/>
        </p:blipFill>
        <p:spPr>
          <a:xfrm>
            <a:off x="2057153" y="108482"/>
            <a:ext cx="5029693" cy="4926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4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RNASeq</a:t>
            </a:r>
            <a:endParaRPr/>
          </a:p>
        </p:txBody>
      </p:sp>
      <p:sp>
        <p:nvSpPr>
          <p:cNvPr id="962" name="Google Shape;96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390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4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Identificação de </a:t>
            </a:r>
            <a:r>
              <a:rPr lang="pt-BR" sz="24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novos genes</a:t>
            </a:r>
            <a:endParaRPr/>
          </a:p>
          <a:p>
            <a:pPr marL="914377" lvl="1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200" b="1" i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Genoma de referência</a:t>
            </a:r>
            <a:endParaRPr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Alinhamento dos transcritos em </a:t>
            </a:r>
            <a:r>
              <a:rPr lang="pt-BR" sz="2000" b="1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locais não anotados do genoma;</a:t>
            </a:r>
            <a:endParaRPr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Conjuntos de éxons diferentes;</a:t>
            </a:r>
            <a:endParaRPr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Reflexo da existência de paralogias </a:t>
            </a:r>
            <a:endParaRPr sz="2000"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Envolvimento de éxons separados;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RNASeq</a:t>
            </a:r>
            <a:endParaRPr/>
          </a:p>
        </p:txBody>
      </p:sp>
      <p:sp>
        <p:nvSpPr>
          <p:cNvPr id="968" name="Google Shape;968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390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4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Identificação de </a:t>
            </a:r>
            <a:r>
              <a:rPr lang="pt-BR" sz="24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novos genes</a:t>
            </a:r>
            <a:endParaRPr/>
          </a:p>
          <a:p>
            <a:pPr marL="914377" lvl="1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1800" b="1" i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Montagem com outros genomas de referência</a:t>
            </a:r>
            <a:endParaRPr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Pode levar ao alinhamento com regiões não montadas no genoma de ref;</a:t>
            </a:r>
            <a:endParaRPr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Geralmente com os genes não anotados ao genoma de referência;</a:t>
            </a:r>
            <a:endParaRPr/>
          </a:p>
          <a:p>
            <a:pPr marL="1440153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Identificação de erros de montagem;</a:t>
            </a:r>
            <a:endParaRPr/>
          </a:p>
          <a:p>
            <a:pPr marL="1440153" lvl="2" indent="-266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endParaRPr sz="16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377" lvl="1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Expressão diferencial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Google Shape;97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731" y="329482"/>
            <a:ext cx="7164538" cy="448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7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RNAseq</a:t>
            </a:r>
            <a:endParaRPr/>
          </a:p>
        </p:txBody>
      </p:sp>
      <p:sp>
        <p:nvSpPr>
          <p:cNvPr id="979" name="Google Shape;979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390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 b="1">
                <a:latin typeface="Fira Sans"/>
                <a:ea typeface="Fira Sans"/>
                <a:cs typeface="Fira Sans"/>
                <a:sym typeface="Fira Sans"/>
              </a:rPr>
              <a:t>Identificação de lncRNAs </a:t>
            </a:r>
            <a:r>
              <a:rPr lang="pt-BR" b="1">
                <a:latin typeface="Fira Sans"/>
                <a:ea typeface="Fira Sans"/>
                <a:cs typeface="Fira Sans"/>
                <a:sym typeface="Fira Sans"/>
              </a:rPr>
              <a:t>(regiões regulatórias importantes)</a:t>
            </a:r>
            <a:endParaRPr/>
          </a:p>
          <a:p>
            <a:pPr marL="457189" lvl="0" indent="-2285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>
              <a:latin typeface="Fira Sans"/>
              <a:ea typeface="Fira Sans"/>
              <a:cs typeface="Fira Sans"/>
              <a:sym typeface="Fira Sans"/>
            </a:endParaRPr>
          </a:p>
          <a:p>
            <a:pPr marL="1371566" lvl="2" indent="-30479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pt-BR" sz="1800">
                <a:latin typeface="Fira Sans"/>
                <a:ea typeface="Fira Sans"/>
                <a:cs typeface="Fira Sans"/>
                <a:sym typeface="Fira Sans"/>
              </a:rPr>
              <a:t>Confirmação das regiões inter-gênicas e regiões regulatórias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48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RNASeq</a:t>
            </a:r>
            <a:endParaRPr/>
          </a:p>
        </p:txBody>
      </p:sp>
      <p:sp>
        <p:nvSpPr>
          <p:cNvPr id="985" name="Google Shape;985;p48"/>
          <p:cNvSpPr txBox="1">
            <a:spLocks noGrp="1"/>
          </p:cNvSpPr>
          <p:nvPr>
            <p:ph type="body" idx="1"/>
          </p:nvPr>
        </p:nvSpPr>
        <p:spPr>
          <a:xfrm>
            <a:off x="5483051" y="1152475"/>
            <a:ext cx="336764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000">
                <a:latin typeface="Fira Sans"/>
                <a:ea typeface="Fira Sans"/>
                <a:cs typeface="Fira Sans"/>
                <a:sym typeface="Fira Sans"/>
              </a:rPr>
              <a:t>Alguns exemplos de Ferramentas:</a:t>
            </a:r>
            <a:endParaRPr/>
          </a:p>
          <a:p>
            <a:pPr marL="742932" lvl="1" indent="-2857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AutoNum type="alphaLcPeriod"/>
            </a:pPr>
            <a:r>
              <a:rPr lang="pt-BR" sz="1800" b="0" i="0">
                <a:latin typeface="Fira Sans"/>
                <a:ea typeface="Fira Sans"/>
                <a:cs typeface="Fira Sans"/>
                <a:sym typeface="Fira Sans"/>
              </a:rPr>
              <a:t>Limpeza: treimGalore, Rcorrector, </a:t>
            </a:r>
            <a:endParaRPr/>
          </a:p>
          <a:p>
            <a:pPr marL="742932" lvl="1" indent="-2857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AutoNum type="alphaLcPeriod"/>
            </a:pPr>
            <a:r>
              <a:rPr lang="pt-BR" sz="1800" b="0" i="0">
                <a:latin typeface="Fira Sans"/>
                <a:ea typeface="Fira Sans"/>
                <a:cs typeface="Fira Sans"/>
                <a:sym typeface="Fira Sans"/>
              </a:rPr>
              <a:t>Ferramentas para montagem Trinity; Trans-ABbySS</a:t>
            </a:r>
            <a:endParaRPr sz="1800" b="0" i="0">
              <a:latin typeface="Fira Sans"/>
              <a:ea typeface="Fira Sans"/>
              <a:cs typeface="Fira Sans"/>
              <a:sym typeface="Fira Sans"/>
            </a:endParaRPr>
          </a:p>
          <a:p>
            <a:pPr marL="742932" lvl="1" indent="-2857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AutoNum type="alphaLcPeriod"/>
            </a:pPr>
            <a:r>
              <a:rPr lang="pt-BR" sz="1800" b="0" i="0">
                <a:latin typeface="Fira Sans"/>
                <a:ea typeface="Fira Sans"/>
                <a:cs typeface="Fira Sans"/>
                <a:sym typeface="Fira Sans"/>
              </a:rPr>
              <a:t>Alinhadores: TopHat, Blast, Splin, spidey</a:t>
            </a:r>
            <a:endParaRPr sz="1800" b="0" i="0">
              <a:latin typeface="Fira Sans"/>
              <a:ea typeface="Fira Sans"/>
              <a:cs typeface="Fira Sans"/>
              <a:sym typeface="Fira Sans"/>
            </a:endParaRPr>
          </a:p>
          <a:p>
            <a:pPr marL="742932" lvl="1" indent="-2857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AutoNum type="alphaLcPeriod"/>
            </a:pPr>
            <a:r>
              <a:rPr lang="pt-BR" sz="1800" b="0" i="0">
                <a:latin typeface="Fira Sans"/>
                <a:ea typeface="Fira Sans"/>
                <a:cs typeface="Fira Sans"/>
                <a:sym typeface="Fira Sans"/>
              </a:rPr>
              <a:t>Quantificação da expressão gênica: Cufflinks</a:t>
            </a:r>
            <a:endParaRPr sz="1800" b="0" i="0">
              <a:latin typeface="Fira Sans"/>
              <a:ea typeface="Fira Sans"/>
              <a:cs typeface="Fira Sans"/>
              <a:sym typeface="Fira Sans"/>
            </a:endParaRPr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986" name="Google Shape;986;p48"/>
          <p:cNvPicPr preferRelativeResize="0"/>
          <p:nvPr/>
        </p:nvPicPr>
        <p:blipFill rotWithShape="1">
          <a:blip r:embed="rId3">
            <a:alphaModFix/>
          </a:blip>
          <a:srcRect l="9066" r="9935" b="-2"/>
          <a:stretch/>
        </p:blipFill>
        <p:spPr>
          <a:xfrm>
            <a:off x="88708" y="1353693"/>
            <a:ext cx="5394344" cy="3355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4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CRISPR/RNAi</a:t>
            </a:r>
            <a:endParaRPr/>
          </a:p>
        </p:txBody>
      </p:sp>
      <p:sp>
        <p:nvSpPr>
          <p:cNvPr id="992" name="Google Shape;992;p49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600">
                <a:latin typeface="Fira Sans"/>
                <a:ea typeface="Fira Sans"/>
                <a:cs typeface="Fira Sans"/>
                <a:sym typeface="Fira Sans"/>
              </a:rPr>
              <a:t>Teste da expressão gênica –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600">
                <a:latin typeface="Fira Sans"/>
                <a:ea typeface="Fira Sans"/>
                <a:cs typeface="Fira Sans"/>
                <a:sym typeface="Fira Sans"/>
              </a:rPr>
              <a:t>KO gene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600">
                <a:latin typeface="Fira Sans"/>
                <a:ea typeface="Fira Sans"/>
                <a:cs typeface="Fira Sans"/>
                <a:sym typeface="Fira Sans"/>
              </a:rPr>
              <a:t>Validar a função biológica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993" name="Google Shape;99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4625" y="0"/>
            <a:ext cx="6355156" cy="502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Elementos genômicos</a:t>
            </a:r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b="1" i="0" u="sng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Elementos repetitivos</a:t>
            </a:r>
            <a:r>
              <a:rPr lang="pt-BR" b="0" i="0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: 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139697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 b="0" i="0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Elementos transponíveis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 b="0" i="0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Retrotransposons: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</a:pPr>
            <a:r>
              <a:rPr lang="pt-BR" b="0" i="0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LINEs (</a:t>
            </a:r>
            <a:r>
              <a:rPr lang="pt-BR" b="0" i="1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Long Interspersed Nuclear Elements</a:t>
            </a:r>
            <a:r>
              <a:rPr lang="pt-BR" b="0" i="0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): 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</a:pPr>
            <a:r>
              <a:rPr lang="pt-BR" b="0" i="0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SINEs (</a:t>
            </a:r>
            <a:r>
              <a:rPr lang="pt-BR" b="0" i="1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Short Interspersed Nuclear Elements</a:t>
            </a:r>
            <a:r>
              <a:rPr lang="pt-BR" b="0" i="0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)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Transposons</a:t>
            </a:r>
            <a:endParaRPr>
              <a:solidFill>
                <a:srgbClr val="191B0E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39697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Retrovírus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191B0E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39697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pt-BR" b="1" i="0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Na anotação</a:t>
            </a:r>
            <a:r>
              <a:rPr lang="pt-BR" b="0" i="0" u="none" strike="noStrike">
                <a:solidFill>
                  <a:srgbClr val="191B0E"/>
                </a:solidFill>
                <a:latin typeface="Fira Sans"/>
                <a:ea typeface="Fira Sans"/>
                <a:cs typeface="Fira Sans"/>
                <a:sym typeface="Fira Sans"/>
              </a:rPr>
              <a:t>: </a:t>
            </a:r>
            <a:r>
              <a:rPr lang="pt-BR" b="0" i="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ocultar elementos repetitivos</a:t>
            </a:r>
            <a:r>
              <a:rPr lang="pt-BR" b="0" i="0" u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da sequência analisadas → atrapalham a procura de genes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457189" lvl="0" indent="-22859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body" idx="2"/>
          </p:nvPr>
        </p:nvSpPr>
        <p:spPr>
          <a:xfrm>
            <a:off x="10111973" y="1958018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01" name="Google Shape;10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4977" y="906606"/>
            <a:ext cx="4543992" cy="158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1601" y="2470631"/>
            <a:ext cx="4665714" cy="2672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QTL</a:t>
            </a:r>
            <a:endParaRPr/>
          </a:p>
        </p:txBody>
      </p:sp>
      <p:sp>
        <p:nvSpPr>
          <p:cNvPr id="999" name="Google Shape;999;p50"/>
          <p:cNvSpPr txBox="1">
            <a:spLocks noGrp="1"/>
          </p:cNvSpPr>
          <p:nvPr>
            <p:ph type="body" idx="1"/>
          </p:nvPr>
        </p:nvSpPr>
        <p:spPr>
          <a:xfrm>
            <a:off x="0" y="1108291"/>
            <a:ext cx="346666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800" b="0" i="0">
                <a:latin typeface="Fira Sans"/>
                <a:ea typeface="Fira Sans"/>
                <a:cs typeface="Fira Sans"/>
                <a:sym typeface="Fira Sans"/>
              </a:rPr>
              <a:t>Selecionar os fenótipos desejados por múltiplos cruzamentos e análise da expressão com associação aos genótipos e fenótipos parentais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000" name="Google Shape;1000;p50"/>
          <p:cNvPicPr preferRelativeResize="0"/>
          <p:nvPr/>
        </p:nvPicPr>
        <p:blipFill rotWithShape="1">
          <a:blip r:embed="rId3">
            <a:alphaModFix/>
          </a:blip>
          <a:srcRect l="5260" r="3934"/>
          <a:stretch/>
        </p:blipFill>
        <p:spPr>
          <a:xfrm>
            <a:off x="3701760" y="315559"/>
            <a:ext cx="5286964" cy="4512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5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QTL</a:t>
            </a:r>
            <a:endParaRPr/>
          </a:p>
        </p:txBody>
      </p:sp>
      <p:sp>
        <p:nvSpPr>
          <p:cNvPr id="1006" name="Google Shape;1006;p51"/>
          <p:cNvSpPr txBox="1">
            <a:spLocks noGrp="1"/>
          </p:cNvSpPr>
          <p:nvPr>
            <p:ph type="body" idx="1"/>
          </p:nvPr>
        </p:nvSpPr>
        <p:spPr>
          <a:xfrm>
            <a:off x="-155275" y="1108300"/>
            <a:ext cx="2884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 b="0" i="0">
                <a:latin typeface="Fira Sans"/>
                <a:ea typeface="Fira Sans"/>
                <a:cs typeface="Fira Sans"/>
                <a:sym typeface="Fira Sans"/>
              </a:rPr>
              <a:t>Selecionar os fenótipos desejados por múltiplos cruzamentos e análise da expressão com associação aos genótipos e fenótipos parentais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007" name="Google Shape;1007;p51"/>
          <p:cNvPicPr preferRelativeResize="0"/>
          <p:nvPr/>
        </p:nvPicPr>
        <p:blipFill rotWithShape="1">
          <a:blip r:embed="rId3">
            <a:alphaModFix/>
          </a:blip>
          <a:srcRect l="14602" t="3382" r="2819"/>
          <a:stretch/>
        </p:blipFill>
        <p:spPr>
          <a:xfrm>
            <a:off x="3104433" y="1012375"/>
            <a:ext cx="5452971" cy="3392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QTL</a:t>
            </a:r>
            <a:endParaRPr/>
          </a:p>
        </p:txBody>
      </p:sp>
      <p:sp>
        <p:nvSpPr>
          <p:cNvPr id="1013" name="Google Shape;1013;p52"/>
          <p:cNvSpPr txBox="1">
            <a:spLocks noGrp="1"/>
          </p:cNvSpPr>
          <p:nvPr>
            <p:ph type="body" idx="1"/>
          </p:nvPr>
        </p:nvSpPr>
        <p:spPr>
          <a:xfrm>
            <a:off x="-155276" y="1108291"/>
            <a:ext cx="929927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600" b="0" i="0">
                <a:latin typeface="Fira Sans"/>
                <a:ea typeface="Fira Sans"/>
                <a:cs typeface="Fira Sans"/>
                <a:sym typeface="Fira Sans"/>
              </a:rPr>
              <a:t>Selecionar os fenótipos desejados por múltiplos cruzamentos e análise da expressão com associação aos genótipos e fenótipos parentais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014" name="Google Shape;1014;p52"/>
          <p:cNvPicPr preferRelativeResize="0"/>
          <p:nvPr/>
        </p:nvPicPr>
        <p:blipFill rotWithShape="1">
          <a:blip r:embed="rId3">
            <a:alphaModFix/>
          </a:blip>
          <a:srcRect l="4520" r="1084"/>
          <a:stretch/>
        </p:blipFill>
        <p:spPr>
          <a:xfrm>
            <a:off x="1690778" y="1695814"/>
            <a:ext cx="6249253" cy="3232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53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GWAs</a:t>
            </a:r>
            <a:endParaRPr/>
          </a:p>
        </p:txBody>
      </p:sp>
      <p:sp>
        <p:nvSpPr>
          <p:cNvPr id="1020" name="Google Shape;1020;p53"/>
          <p:cNvSpPr txBox="1">
            <a:spLocks noGrp="1"/>
          </p:cNvSpPr>
          <p:nvPr>
            <p:ph type="body" idx="1"/>
          </p:nvPr>
        </p:nvSpPr>
        <p:spPr>
          <a:xfrm>
            <a:off x="-155276" y="1009980"/>
            <a:ext cx="929927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800"/>
              <a:t>Comparação entre Populações expostas a diferentes condições e históricos evolutivos distintos;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800"/>
              <a:t>Inferir a anotação funcional com base na variabilidade.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grpSp>
        <p:nvGrpSpPr>
          <p:cNvPr id="1021" name="Google Shape;1021;p53"/>
          <p:cNvGrpSpPr/>
          <p:nvPr/>
        </p:nvGrpSpPr>
        <p:grpSpPr>
          <a:xfrm>
            <a:off x="267418" y="2092472"/>
            <a:ext cx="7272068" cy="1806668"/>
            <a:chOff x="333901" y="1344325"/>
            <a:chExt cx="8433498" cy="3051028"/>
          </a:xfrm>
        </p:grpSpPr>
        <p:sp>
          <p:nvSpPr>
            <p:cNvPr id="1022" name="Google Shape;1022;p53"/>
            <p:cNvSpPr/>
            <p:nvPr/>
          </p:nvSpPr>
          <p:spPr>
            <a:xfrm>
              <a:off x="457200" y="1345460"/>
              <a:ext cx="8224383" cy="3049893"/>
            </a:xfrm>
            <a:custGeom>
              <a:avLst/>
              <a:gdLst/>
              <a:ahLst/>
              <a:cxnLst/>
              <a:rect l="l" t="t" r="r" b="b"/>
              <a:pathLst>
                <a:path w="12577" h="5374" extrusionOk="0">
                  <a:moveTo>
                    <a:pt x="1598" y="1"/>
                  </a:moveTo>
                  <a:cubicBezTo>
                    <a:pt x="788" y="1"/>
                    <a:pt x="390" y="1359"/>
                    <a:pt x="0" y="2680"/>
                  </a:cubicBezTo>
                  <a:lnTo>
                    <a:pt x="68" y="2695"/>
                  </a:lnTo>
                  <a:cubicBezTo>
                    <a:pt x="450" y="1404"/>
                    <a:pt x="841" y="68"/>
                    <a:pt x="1598" y="68"/>
                  </a:cubicBezTo>
                  <a:cubicBezTo>
                    <a:pt x="2349" y="68"/>
                    <a:pt x="2747" y="1404"/>
                    <a:pt x="3129" y="2695"/>
                  </a:cubicBezTo>
                  <a:cubicBezTo>
                    <a:pt x="3512" y="4016"/>
                    <a:pt x="3917" y="5374"/>
                    <a:pt x="4720" y="5374"/>
                  </a:cubicBezTo>
                  <a:cubicBezTo>
                    <a:pt x="5531" y="5374"/>
                    <a:pt x="5936" y="4016"/>
                    <a:pt x="6319" y="2695"/>
                  </a:cubicBezTo>
                  <a:cubicBezTo>
                    <a:pt x="6701" y="1404"/>
                    <a:pt x="7091" y="68"/>
                    <a:pt x="7849" y="68"/>
                  </a:cubicBezTo>
                  <a:cubicBezTo>
                    <a:pt x="8607" y="68"/>
                    <a:pt x="8998" y="1404"/>
                    <a:pt x="9380" y="2695"/>
                  </a:cubicBezTo>
                  <a:cubicBezTo>
                    <a:pt x="9770" y="4016"/>
                    <a:pt x="10168" y="5374"/>
                    <a:pt x="10979" y="5374"/>
                  </a:cubicBezTo>
                  <a:cubicBezTo>
                    <a:pt x="11789" y="5374"/>
                    <a:pt x="12187" y="4016"/>
                    <a:pt x="12577" y="2695"/>
                  </a:cubicBezTo>
                  <a:lnTo>
                    <a:pt x="12577" y="2680"/>
                  </a:lnTo>
                  <a:lnTo>
                    <a:pt x="12509" y="2657"/>
                  </a:lnTo>
                  <a:lnTo>
                    <a:pt x="12509" y="2672"/>
                  </a:lnTo>
                  <a:cubicBezTo>
                    <a:pt x="12127" y="3971"/>
                    <a:pt x="11737" y="5306"/>
                    <a:pt x="10979" y="5306"/>
                  </a:cubicBezTo>
                  <a:cubicBezTo>
                    <a:pt x="10221" y="5306"/>
                    <a:pt x="9830" y="3971"/>
                    <a:pt x="9448" y="2680"/>
                  </a:cubicBezTo>
                  <a:cubicBezTo>
                    <a:pt x="9058" y="1359"/>
                    <a:pt x="8660" y="1"/>
                    <a:pt x="7849" y="1"/>
                  </a:cubicBezTo>
                  <a:cubicBezTo>
                    <a:pt x="7039" y="1"/>
                    <a:pt x="6641" y="1359"/>
                    <a:pt x="6251" y="2680"/>
                  </a:cubicBezTo>
                  <a:cubicBezTo>
                    <a:pt x="5876" y="3971"/>
                    <a:pt x="5478" y="5306"/>
                    <a:pt x="4720" y="5306"/>
                  </a:cubicBezTo>
                  <a:cubicBezTo>
                    <a:pt x="3970" y="5306"/>
                    <a:pt x="3572" y="3971"/>
                    <a:pt x="3197" y="2680"/>
                  </a:cubicBezTo>
                  <a:cubicBezTo>
                    <a:pt x="2807" y="1359"/>
                    <a:pt x="2401" y="1"/>
                    <a:pt x="1598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53"/>
            <p:cNvSpPr/>
            <p:nvPr/>
          </p:nvSpPr>
          <p:spPr>
            <a:xfrm>
              <a:off x="457200" y="1344325"/>
              <a:ext cx="8229615" cy="3047055"/>
            </a:xfrm>
            <a:custGeom>
              <a:avLst/>
              <a:gdLst/>
              <a:ahLst/>
              <a:cxnLst/>
              <a:rect l="l" t="t" r="r" b="b"/>
              <a:pathLst>
                <a:path w="12585" h="5369" extrusionOk="0">
                  <a:moveTo>
                    <a:pt x="4712" y="1"/>
                  </a:moveTo>
                  <a:cubicBezTo>
                    <a:pt x="4656" y="1"/>
                    <a:pt x="4600" y="8"/>
                    <a:pt x="4548" y="25"/>
                  </a:cubicBezTo>
                  <a:lnTo>
                    <a:pt x="4563" y="93"/>
                  </a:lnTo>
                  <a:cubicBezTo>
                    <a:pt x="4616" y="78"/>
                    <a:pt x="4672" y="70"/>
                    <a:pt x="4730" y="70"/>
                  </a:cubicBezTo>
                  <a:cubicBezTo>
                    <a:pt x="4761" y="70"/>
                    <a:pt x="4793" y="73"/>
                    <a:pt x="4825" y="78"/>
                  </a:cubicBezTo>
                  <a:lnTo>
                    <a:pt x="4833" y="10"/>
                  </a:lnTo>
                  <a:cubicBezTo>
                    <a:pt x="4792" y="4"/>
                    <a:pt x="4752" y="1"/>
                    <a:pt x="4712" y="1"/>
                  </a:cubicBezTo>
                  <a:close/>
                  <a:moveTo>
                    <a:pt x="10979" y="3"/>
                  </a:moveTo>
                  <a:cubicBezTo>
                    <a:pt x="10904" y="3"/>
                    <a:pt x="10829" y="10"/>
                    <a:pt x="10753" y="40"/>
                  </a:cubicBezTo>
                  <a:lnTo>
                    <a:pt x="10776" y="100"/>
                  </a:lnTo>
                  <a:cubicBezTo>
                    <a:pt x="10844" y="85"/>
                    <a:pt x="10911" y="70"/>
                    <a:pt x="10979" y="70"/>
                  </a:cubicBezTo>
                  <a:lnTo>
                    <a:pt x="11039" y="70"/>
                  </a:lnTo>
                  <a:lnTo>
                    <a:pt x="11046" y="3"/>
                  </a:lnTo>
                  <a:close/>
                  <a:moveTo>
                    <a:pt x="11324" y="93"/>
                  </a:moveTo>
                  <a:lnTo>
                    <a:pt x="11294" y="153"/>
                  </a:lnTo>
                  <a:cubicBezTo>
                    <a:pt x="11369" y="198"/>
                    <a:pt x="11444" y="251"/>
                    <a:pt x="11504" y="318"/>
                  </a:cubicBezTo>
                  <a:lnTo>
                    <a:pt x="11556" y="273"/>
                  </a:lnTo>
                  <a:cubicBezTo>
                    <a:pt x="11489" y="198"/>
                    <a:pt x="11406" y="138"/>
                    <a:pt x="11324" y="93"/>
                  </a:cubicBezTo>
                  <a:close/>
                  <a:moveTo>
                    <a:pt x="5110" y="115"/>
                  </a:moveTo>
                  <a:lnTo>
                    <a:pt x="5073" y="175"/>
                  </a:lnTo>
                  <a:cubicBezTo>
                    <a:pt x="5148" y="220"/>
                    <a:pt x="5215" y="281"/>
                    <a:pt x="5275" y="348"/>
                  </a:cubicBezTo>
                  <a:lnTo>
                    <a:pt x="5328" y="303"/>
                  </a:lnTo>
                  <a:cubicBezTo>
                    <a:pt x="5260" y="228"/>
                    <a:pt x="5185" y="168"/>
                    <a:pt x="5110" y="115"/>
                  </a:cubicBezTo>
                  <a:close/>
                  <a:moveTo>
                    <a:pt x="4285" y="153"/>
                  </a:moveTo>
                  <a:cubicBezTo>
                    <a:pt x="4210" y="205"/>
                    <a:pt x="4135" y="273"/>
                    <a:pt x="4075" y="348"/>
                  </a:cubicBezTo>
                  <a:lnTo>
                    <a:pt x="4127" y="393"/>
                  </a:lnTo>
                  <a:cubicBezTo>
                    <a:pt x="4187" y="326"/>
                    <a:pt x="4255" y="266"/>
                    <a:pt x="4322" y="205"/>
                  </a:cubicBezTo>
                  <a:lnTo>
                    <a:pt x="4285" y="153"/>
                  </a:lnTo>
                  <a:close/>
                  <a:moveTo>
                    <a:pt x="10506" y="175"/>
                  </a:moveTo>
                  <a:cubicBezTo>
                    <a:pt x="10431" y="243"/>
                    <a:pt x="10363" y="311"/>
                    <a:pt x="10303" y="386"/>
                  </a:cubicBezTo>
                  <a:lnTo>
                    <a:pt x="10356" y="431"/>
                  </a:lnTo>
                  <a:cubicBezTo>
                    <a:pt x="10416" y="356"/>
                    <a:pt x="10476" y="288"/>
                    <a:pt x="10543" y="236"/>
                  </a:cubicBezTo>
                  <a:lnTo>
                    <a:pt x="10506" y="175"/>
                  </a:lnTo>
                  <a:close/>
                  <a:moveTo>
                    <a:pt x="11737" y="491"/>
                  </a:moveTo>
                  <a:lnTo>
                    <a:pt x="11677" y="536"/>
                  </a:lnTo>
                  <a:cubicBezTo>
                    <a:pt x="11729" y="611"/>
                    <a:pt x="11774" y="693"/>
                    <a:pt x="11819" y="768"/>
                  </a:cubicBezTo>
                  <a:lnTo>
                    <a:pt x="11879" y="738"/>
                  </a:lnTo>
                  <a:cubicBezTo>
                    <a:pt x="11834" y="656"/>
                    <a:pt x="11789" y="573"/>
                    <a:pt x="11737" y="491"/>
                  </a:cubicBezTo>
                  <a:close/>
                  <a:moveTo>
                    <a:pt x="5501" y="528"/>
                  </a:moveTo>
                  <a:lnTo>
                    <a:pt x="5441" y="566"/>
                  </a:lnTo>
                  <a:cubicBezTo>
                    <a:pt x="5493" y="641"/>
                    <a:pt x="5538" y="723"/>
                    <a:pt x="5583" y="806"/>
                  </a:cubicBezTo>
                  <a:lnTo>
                    <a:pt x="5643" y="776"/>
                  </a:lnTo>
                  <a:cubicBezTo>
                    <a:pt x="5598" y="686"/>
                    <a:pt x="5553" y="603"/>
                    <a:pt x="5501" y="528"/>
                  </a:cubicBezTo>
                  <a:close/>
                  <a:moveTo>
                    <a:pt x="3910" y="581"/>
                  </a:moveTo>
                  <a:cubicBezTo>
                    <a:pt x="3865" y="656"/>
                    <a:pt x="3820" y="738"/>
                    <a:pt x="3775" y="828"/>
                  </a:cubicBezTo>
                  <a:lnTo>
                    <a:pt x="3835" y="866"/>
                  </a:lnTo>
                  <a:cubicBezTo>
                    <a:pt x="3880" y="776"/>
                    <a:pt x="3925" y="693"/>
                    <a:pt x="3970" y="618"/>
                  </a:cubicBezTo>
                  <a:lnTo>
                    <a:pt x="3910" y="581"/>
                  </a:lnTo>
                  <a:close/>
                  <a:moveTo>
                    <a:pt x="10138" y="618"/>
                  </a:moveTo>
                  <a:cubicBezTo>
                    <a:pt x="10093" y="693"/>
                    <a:pt x="10048" y="783"/>
                    <a:pt x="10011" y="873"/>
                  </a:cubicBezTo>
                  <a:lnTo>
                    <a:pt x="10071" y="903"/>
                  </a:lnTo>
                  <a:cubicBezTo>
                    <a:pt x="10116" y="813"/>
                    <a:pt x="10161" y="731"/>
                    <a:pt x="10198" y="656"/>
                  </a:cubicBezTo>
                  <a:lnTo>
                    <a:pt x="10138" y="618"/>
                  </a:lnTo>
                  <a:close/>
                  <a:moveTo>
                    <a:pt x="12007" y="993"/>
                  </a:moveTo>
                  <a:lnTo>
                    <a:pt x="11939" y="1023"/>
                  </a:lnTo>
                  <a:cubicBezTo>
                    <a:pt x="11977" y="1106"/>
                    <a:pt x="12014" y="1189"/>
                    <a:pt x="12052" y="1279"/>
                  </a:cubicBezTo>
                  <a:lnTo>
                    <a:pt x="12112" y="1256"/>
                  </a:lnTo>
                  <a:cubicBezTo>
                    <a:pt x="12074" y="1166"/>
                    <a:pt x="12044" y="1076"/>
                    <a:pt x="12007" y="993"/>
                  </a:cubicBezTo>
                  <a:close/>
                  <a:moveTo>
                    <a:pt x="5763" y="1031"/>
                  </a:moveTo>
                  <a:lnTo>
                    <a:pt x="5703" y="1061"/>
                  </a:lnTo>
                  <a:cubicBezTo>
                    <a:pt x="5741" y="1136"/>
                    <a:pt x="5771" y="1226"/>
                    <a:pt x="5808" y="1316"/>
                  </a:cubicBezTo>
                  <a:lnTo>
                    <a:pt x="5876" y="1294"/>
                  </a:lnTo>
                  <a:cubicBezTo>
                    <a:pt x="5838" y="1196"/>
                    <a:pt x="5801" y="1113"/>
                    <a:pt x="5763" y="1031"/>
                  </a:cubicBezTo>
                  <a:close/>
                  <a:moveTo>
                    <a:pt x="3655" y="1091"/>
                  </a:moveTo>
                  <a:cubicBezTo>
                    <a:pt x="3617" y="1174"/>
                    <a:pt x="3587" y="1264"/>
                    <a:pt x="3550" y="1354"/>
                  </a:cubicBezTo>
                  <a:lnTo>
                    <a:pt x="3617" y="1376"/>
                  </a:lnTo>
                  <a:cubicBezTo>
                    <a:pt x="3647" y="1286"/>
                    <a:pt x="3685" y="1196"/>
                    <a:pt x="3722" y="1121"/>
                  </a:cubicBezTo>
                  <a:lnTo>
                    <a:pt x="3655" y="1091"/>
                  </a:lnTo>
                  <a:close/>
                  <a:moveTo>
                    <a:pt x="9891" y="1128"/>
                  </a:moveTo>
                  <a:cubicBezTo>
                    <a:pt x="9853" y="1219"/>
                    <a:pt x="9823" y="1301"/>
                    <a:pt x="9785" y="1391"/>
                  </a:cubicBezTo>
                  <a:lnTo>
                    <a:pt x="9853" y="1421"/>
                  </a:lnTo>
                  <a:cubicBezTo>
                    <a:pt x="9891" y="1331"/>
                    <a:pt x="9921" y="1241"/>
                    <a:pt x="9958" y="1159"/>
                  </a:cubicBezTo>
                  <a:lnTo>
                    <a:pt x="9891" y="1128"/>
                  </a:lnTo>
                  <a:close/>
                  <a:moveTo>
                    <a:pt x="12209" y="1519"/>
                  </a:moveTo>
                  <a:lnTo>
                    <a:pt x="12149" y="1541"/>
                  </a:lnTo>
                  <a:cubicBezTo>
                    <a:pt x="12179" y="1631"/>
                    <a:pt x="12209" y="1721"/>
                    <a:pt x="12239" y="1811"/>
                  </a:cubicBezTo>
                  <a:lnTo>
                    <a:pt x="12307" y="1789"/>
                  </a:lnTo>
                  <a:cubicBezTo>
                    <a:pt x="12277" y="1699"/>
                    <a:pt x="12247" y="1609"/>
                    <a:pt x="12209" y="1519"/>
                  </a:cubicBezTo>
                  <a:close/>
                  <a:moveTo>
                    <a:pt x="5973" y="1556"/>
                  </a:moveTo>
                  <a:lnTo>
                    <a:pt x="5906" y="1579"/>
                  </a:lnTo>
                  <a:cubicBezTo>
                    <a:pt x="5936" y="1669"/>
                    <a:pt x="5966" y="1759"/>
                    <a:pt x="5996" y="1849"/>
                  </a:cubicBezTo>
                  <a:lnTo>
                    <a:pt x="6063" y="1826"/>
                  </a:lnTo>
                  <a:cubicBezTo>
                    <a:pt x="6033" y="1736"/>
                    <a:pt x="6003" y="1646"/>
                    <a:pt x="5973" y="1556"/>
                  </a:cubicBezTo>
                  <a:close/>
                  <a:moveTo>
                    <a:pt x="3452" y="1624"/>
                  </a:moveTo>
                  <a:cubicBezTo>
                    <a:pt x="3422" y="1706"/>
                    <a:pt x="3392" y="1796"/>
                    <a:pt x="3362" y="1886"/>
                  </a:cubicBezTo>
                  <a:lnTo>
                    <a:pt x="3429" y="1909"/>
                  </a:lnTo>
                  <a:cubicBezTo>
                    <a:pt x="3459" y="1819"/>
                    <a:pt x="3489" y="1729"/>
                    <a:pt x="3520" y="1646"/>
                  </a:cubicBezTo>
                  <a:lnTo>
                    <a:pt x="3452" y="1624"/>
                  </a:lnTo>
                  <a:close/>
                  <a:moveTo>
                    <a:pt x="9695" y="1661"/>
                  </a:moveTo>
                  <a:cubicBezTo>
                    <a:pt x="9665" y="1751"/>
                    <a:pt x="9635" y="1841"/>
                    <a:pt x="9605" y="1931"/>
                  </a:cubicBezTo>
                  <a:lnTo>
                    <a:pt x="9673" y="1954"/>
                  </a:lnTo>
                  <a:cubicBezTo>
                    <a:pt x="9703" y="1864"/>
                    <a:pt x="9733" y="1774"/>
                    <a:pt x="9763" y="1684"/>
                  </a:cubicBezTo>
                  <a:lnTo>
                    <a:pt x="9695" y="1661"/>
                  </a:lnTo>
                  <a:close/>
                  <a:moveTo>
                    <a:pt x="12389" y="2059"/>
                  </a:moveTo>
                  <a:lnTo>
                    <a:pt x="12322" y="2074"/>
                  </a:lnTo>
                  <a:cubicBezTo>
                    <a:pt x="12352" y="2164"/>
                    <a:pt x="12374" y="2254"/>
                    <a:pt x="12404" y="2344"/>
                  </a:cubicBezTo>
                  <a:lnTo>
                    <a:pt x="12472" y="2329"/>
                  </a:lnTo>
                  <a:cubicBezTo>
                    <a:pt x="12442" y="2232"/>
                    <a:pt x="12419" y="2142"/>
                    <a:pt x="12389" y="2059"/>
                  </a:cubicBezTo>
                  <a:close/>
                  <a:moveTo>
                    <a:pt x="6146" y="2097"/>
                  </a:moveTo>
                  <a:lnTo>
                    <a:pt x="6078" y="2119"/>
                  </a:lnTo>
                  <a:cubicBezTo>
                    <a:pt x="6108" y="2209"/>
                    <a:pt x="6131" y="2299"/>
                    <a:pt x="6161" y="2389"/>
                  </a:cubicBezTo>
                  <a:lnTo>
                    <a:pt x="6229" y="2367"/>
                  </a:lnTo>
                  <a:cubicBezTo>
                    <a:pt x="6198" y="2277"/>
                    <a:pt x="6176" y="2187"/>
                    <a:pt x="6146" y="2097"/>
                  </a:cubicBezTo>
                  <a:close/>
                  <a:moveTo>
                    <a:pt x="3279" y="2157"/>
                  </a:moveTo>
                  <a:cubicBezTo>
                    <a:pt x="3257" y="2247"/>
                    <a:pt x="3227" y="2337"/>
                    <a:pt x="3197" y="2427"/>
                  </a:cubicBezTo>
                  <a:lnTo>
                    <a:pt x="3264" y="2449"/>
                  </a:lnTo>
                  <a:cubicBezTo>
                    <a:pt x="3294" y="2359"/>
                    <a:pt x="3324" y="2269"/>
                    <a:pt x="3347" y="2179"/>
                  </a:cubicBezTo>
                  <a:lnTo>
                    <a:pt x="3279" y="2157"/>
                  </a:lnTo>
                  <a:close/>
                  <a:moveTo>
                    <a:pt x="9523" y="2202"/>
                  </a:moveTo>
                  <a:cubicBezTo>
                    <a:pt x="9493" y="2292"/>
                    <a:pt x="9470" y="2382"/>
                    <a:pt x="9440" y="2472"/>
                  </a:cubicBezTo>
                  <a:lnTo>
                    <a:pt x="9508" y="2487"/>
                  </a:lnTo>
                  <a:cubicBezTo>
                    <a:pt x="9538" y="2397"/>
                    <a:pt x="9560" y="2307"/>
                    <a:pt x="9590" y="2217"/>
                  </a:cubicBezTo>
                  <a:lnTo>
                    <a:pt x="9523" y="2202"/>
                  </a:lnTo>
                  <a:close/>
                  <a:moveTo>
                    <a:pt x="12554" y="2592"/>
                  </a:moveTo>
                  <a:lnTo>
                    <a:pt x="12487" y="2614"/>
                  </a:lnTo>
                  <a:lnTo>
                    <a:pt x="12517" y="2719"/>
                  </a:lnTo>
                  <a:lnTo>
                    <a:pt x="12585" y="2697"/>
                  </a:lnTo>
                  <a:lnTo>
                    <a:pt x="12554" y="2592"/>
                  </a:lnTo>
                  <a:close/>
                  <a:moveTo>
                    <a:pt x="6311" y="2637"/>
                  </a:moveTo>
                  <a:lnTo>
                    <a:pt x="6244" y="2659"/>
                  </a:lnTo>
                  <a:lnTo>
                    <a:pt x="6319" y="2929"/>
                  </a:lnTo>
                  <a:lnTo>
                    <a:pt x="6386" y="2907"/>
                  </a:lnTo>
                  <a:lnTo>
                    <a:pt x="6311" y="2637"/>
                  </a:lnTo>
                  <a:close/>
                  <a:moveTo>
                    <a:pt x="68" y="2674"/>
                  </a:moveTo>
                  <a:lnTo>
                    <a:pt x="0" y="2697"/>
                  </a:lnTo>
                  <a:cubicBezTo>
                    <a:pt x="23" y="2787"/>
                    <a:pt x="53" y="2877"/>
                    <a:pt x="75" y="2967"/>
                  </a:cubicBezTo>
                  <a:lnTo>
                    <a:pt x="143" y="2944"/>
                  </a:lnTo>
                  <a:cubicBezTo>
                    <a:pt x="120" y="2854"/>
                    <a:pt x="90" y="2764"/>
                    <a:pt x="68" y="2674"/>
                  </a:cubicBezTo>
                  <a:close/>
                  <a:moveTo>
                    <a:pt x="3122" y="2697"/>
                  </a:moveTo>
                  <a:lnTo>
                    <a:pt x="3039" y="2967"/>
                  </a:lnTo>
                  <a:lnTo>
                    <a:pt x="3107" y="2990"/>
                  </a:lnTo>
                  <a:lnTo>
                    <a:pt x="3189" y="2719"/>
                  </a:lnTo>
                  <a:lnTo>
                    <a:pt x="3122" y="2697"/>
                  </a:lnTo>
                  <a:close/>
                  <a:moveTo>
                    <a:pt x="9365" y="2742"/>
                  </a:moveTo>
                  <a:cubicBezTo>
                    <a:pt x="9335" y="2832"/>
                    <a:pt x="9305" y="2922"/>
                    <a:pt x="9283" y="3012"/>
                  </a:cubicBezTo>
                  <a:lnTo>
                    <a:pt x="9350" y="3035"/>
                  </a:lnTo>
                  <a:cubicBezTo>
                    <a:pt x="9373" y="2944"/>
                    <a:pt x="9403" y="2854"/>
                    <a:pt x="9433" y="2764"/>
                  </a:cubicBezTo>
                  <a:lnTo>
                    <a:pt x="9365" y="2742"/>
                  </a:lnTo>
                  <a:close/>
                  <a:moveTo>
                    <a:pt x="6469" y="3177"/>
                  </a:moveTo>
                  <a:lnTo>
                    <a:pt x="6401" y="3200"/>
                  </a:lnTo>
                  <a:cubicBezTo>
                    <a:pt x="6431" y="3290"/>
                    <a:pt x="6454" y="3380"/>
                    <a:pt x="6484" y="3470"/>
                  </a:cubicBezTo>
                  <a:lnTo>
                    <a:pt x="6551" y="3447"/>
                  </a:lnTo>
                  <a:cubicBezTo>
                    <a:pt x="6521" y="3357"/>
                    <a:pt x="6499" y="3267"/>
                    <a:pt x="6469" y="3177"/>
                  </a:cubicBezTo>
                  <a:close/>
                  <a:moveTo>
                    <a:pt x="225" y="3215"/>
                  </a:moveTo>
                  <a:lnTo>
                    <a:pt x="158" y="3237"/>
                  </a:lnTo>
                  <a:cubicBezTo>
                    <a:pt x="188" y="3327"/>
                    <a:pt x="218" y="3417"/>
                    <a:pt x="248" y="3507"/>
                  </a:cubicBezTo>
                  <a:lnTo>
                    <a:pt x="315" y="3485"/>
                  </a:lnTo>
                  <a:cubicBezTo>
                    <a:pt x="285" y="3395"/>
                    <a:pt x="255" y="3305"/>
                    <a:pt x="225" y="3215"/>
                  </a:cubicBezTo>
                  <a:close/>
                  <a:moveTo>
                    <a:pt x="2957" y="3237"/>
                  </a:moveTo>
                  <a:cubicBezTo>
                    <a:pt x="2934" y="3327"/>
                    <a:pt x="2904" y="3417"/>
                    <a:pt x="2874" y="3507"/>
                  </a:cubicBezTo>
                  <a:lnTo>
                    <a:pt x="2942" y="3530"/>
                  </a:lnTo>
                  <a:cubicBezTo>
                    <a:pt x="2972" y="3440"/>
                    <a:pt x="2994" y="3350"/>
                    <a:pt x="3024" y="3260"/>
                  </a:cubicBezTo>
                  <a:lnTo>
                    <a:pt x="2957" y="3237"/>
                  </a:lnTo>
                  <a:close/>
                  <a:moveTo>
                    <a:pt x="9200" y="3282"/>
                  </a:moveTo>
                  <a:cubicBezTo>
                    <a:pt x="9170" y="3372"/>
                    <a:pt x="9140" y="3462"/>
                    <a:pt x="9118" y="3552"/>
                  </a:cubicBezTo>
                  <a:lnTo>
                    <a:pt x="9180" y="3566"/>
                  </a:lnTo>
                  <a:lnTo>
                    <a:pt x="9180" y="3566"/>
                  </a:lnTo>
                  <a:cubicBezTo>
                    <a:pt x="9210" y="3479"/>
                    <a:pt x="9239" y="3392"/>
                    <a:pt x="9268" y="3305"/>
                  </a:cubicBezTo>
                  <a:lnTo>
                    <a:pt x="9200" y="3282"/>
                  </a:lnTo>
                  <a:close/>
                  <a:moveTo>
                    <a:pt x="9180" y="3566"/>
                  </a:moveTo>
                  <a:lnTo>
                    <a:pt x="9180" y="3566"/>
                  </a:lnTo>
                  <a:cubicBezTo>
                    <a:pt x="9180" y="3569"/>
                    <a:pt x="9179" y="3572"/>
                    <a:pt x="9178" y="3575"/>
                  </a:cubicBezTo>
                  <a:lnTo>
                    <a:pt x="9185" y="3567"/>
                  </a:lnTo>
                  <a:lnTo>
                    <a:pt x="9180" y="3566"/>
                  </a:lnTo>
                  <a:close/>
                  <a:moveTo>
                    <a:pt x="6641" y="3710"/>
                  </a:moveTo>
                  <a:lnTo>
                    <a:pt x="6574" y="3732"/>
                  </a:lnTo>
                  <a:cubicBezTo>
                    <a:pt x="6604" y="3830"/>
                    <a:pt x="6634" y="3913"/>
                    <a:pt x="6671" y="4003"/>
                  </a:cubicBezTo>
                  <a:lnTo>
                    <a:pt x="6731" y="3980"/>
                  </a:lnTo>
                  <a:cubicBezTo>
                    <a:pt x="6701" y="3890"/>
                    <a:pt x="6671" y="3800"/>
                    <a:pt x="6641" y="3710"/>
                  </a:cubicBezTo>
                  <a:close/>
                  <a:moveTo>
                    <a:pt x="398" y="3755"/>
                  </a:moveTo>
                  <a:lnTo>
                    <a:pt x="330" y="3777"/>
                  </a:lnTo>
                  <a:cubicBezTo>
                    <a:pt x="368" y="3867"/>
                    <a:pt x="398" y="3958"/>
                    <a:pt x="428" y="4040"/>
                  </a:cubicBezTo>
                  <a:lnTo>
                    <a:pt x="495" y="4018"/>
                  </a:lnTo>
                  <a:cubicBezTo>
                    <a:pt x="465" y="3928"/>
                    <a:pt x="428" y="3845"/>
                    <a:pt x="398" y="3755"/>
                  </a:cubicBezTo>
                  <a:close/>
                  <a:moveTo>
                    <a:pt x="2784" y="3777"/>
                  </a:moveTo>
                  <a:cubicBezTo>
                    <a:pt x="2754" y="3867"/>
                    <a:pt x="2724" y="3950"/>
                    <a:pt x="2687" y="4040"/>
                  </a:cubicBezTo>
                  <a:lnTo>
                    <a:pt x="2754" y="4063"/>
                  </a:lnTo>
                  <a:cubicBezTo>
                    <a:pt x="2784" y="3980"/>
                    <a:pt x="2822" y="3890"/>
                    <a:pt x="2852" y="3800"/>
                  </a:cubicBezTo>
                  <a:lnTo>
                    <a:pt x="2784" y="3777"/>
                  </a:lnTo>
                  <a:close/>
                  <a:moveTo>
                    <a:pt x="9028" y="3815"/>
                  </a:moveTo>
                  <a:cubicBezTo>
                    <a:pt x="8990" y="3905"/>
                    <a:pt x="8960" y="3995"/>
                    <a:pt x="8930" y="4078"/>
                  </a:cubicBezTo>
                  <a:lnTo>
                    <a:pt x="8990" y="4108"/>
                  </a:lnTo>
                  <a:cubicBezTo>
                    <a:pt x="9028" y="4018"/>
                    <a:pt x="9058" y="3928"/>
                    <a:pt x="9088" y="3837"/>
                  </a:cubicBezTo>
                  <a:lnTo>
                    <a:pt x="9028" y="3815"/>
                  </a:lnTo>
                  <a:close/>
                  <a:moveTo>
                    <a:pt x="6836" y="4235"/>
                  </a:moveTo>
                  <a:lnTo>
                    <a:pt x="6769" y="4265"/>
                  </a:lnTo>
                  <a:cubicBezTo>
                    <a:pt x="6814" y="4355"/>
                    <a:pt x="6851" y="4445"/>
                    <a:pt x="6889" y="4528"/>
                  </a:cubicBezTo>
                  <a:lnTo>
                    <a:pt x="6949" y="4490"/>
                  </a:lnTo>
                  <a:cubicBezTo>
                    <a:pt x="6911" y="4415"/>
                    <a:pt x="6874" y="4333"/>
                    <a:pt x="6836" y="4235"/>
                  </a:cubicBezTo>
                  <a:close/>
                  <a:moveTo>
                    <a:pt x="600" y="4273"/>
                  </a:moveTo>
                  <a:lnTo>
                    <a:pt x="533" y="4303"/>
                  </a:lnTo>
                  <a:cubicBezTo>
                    <a:pt x="570" y="4393"/>
                    <a:pt x="615" y="4483"/>
                    <a:pt x="653" y="4558"/>
                  </a:cubicBezTo>
                  <a:lnTo>
                    <a:pt x="713" y="4528"/>
                  </a:lnTo>
                  <a:cubicBezTo>
                    <a:pt x="675" y="4453"/>
                    <a:pt x="638" y="4370"/>
                    <a:pt x="600" y="4273"/>
                  </a:cubicBezTo>
                  <a:close/>
                  <a:moveTo>
                    <a:pt x="2581" y="4295"/>
                  </a:moveTo>
                  <a:cubicBezTo>
                    <a:pt x="2544" y="4385"/>
                    <a:pt x="2506" y="4475"/>
                    <a:pt x="2461" y="4550"/>
                  </a:cubicBezTo>
                  <a:lnTo>
                    <a:pt x="2529" y="4580"/>
                  </a:lnTo>
                  <a:cubicBezTo>
                    <a:pt x="2566" y="4505"/>
                    <a:pt x="2612" y="4415"/>
                    <a:pt x="2649" y="4325"/>
                  </a:cubicBezTo>
                  <a:lnTo>
                    <a:pt x="2581" y="4295"/>
                  </a:lnTo>
                  <a:close/>
                  <a:moveTo>
                    <a:pt x="8817" y="4340"/>
                  </a:moveTo>
                  <a:cubicBezTo>
                    <a:pt x="8780" y="4430"/>
                    <a:pt x="8742" y="4513"/>
                    <a:pt x="8697" y="4588"/>
                  </a:cubicBezTo>
                  <a:lnTo>
                    <a:pt x="8757" y="4625"/>
                  </a:lnTo>
                  <a:lnTo>
                    <a:pt x="8765" y="4625"/>
                  </a:lnTo>
                  <a:cubicBezTo>
                    <a:pt x="8802" y="4543"/>
                    <a:pt x="8847" y="4460"/>
                    <a:pt x="8885" y="4363"/>
                  </a:cubicBezTo>
                  <a:lnTo>
                    <a:pt x="8817" y="4340"/>
                  </a:lnTo>
                  <a:close/>
                  <a:moveTo>
                    <a:pt x="7084" y="4738"/>
                  </a:moveTo>
                  <a:lnTo>
                    <a:pt x="7024" y="4775"/>
                  </a:lnTo>
                  <a:cubicBezTo>
                    <a:pt x="7076" y="4858"/>
                    <a:pt x="7129" y="4933"/>
                    <a:pt x="7189" y="5008"/>
                  </a:cubicBezTo>
                  <a:lnTo>
                    <a:pt x="7242" y="4963"/>
                  </a:lnTo>
                  <a:cubicBezTo>
                    <a:pt x="7182" y="4896"/>
                    <a:pt x="7129" y="4821"/>
                    <a:pt x="7084" y="4738"/>
                  </a:cubicBezTo>
                  <a:close/>
                  <a:moveTo>
                    <a:pt x="848" y="4775"/>
                  </a:moveTo>
                  <a:lnTo>
                    <a:pt x="788" y="4813"/>
                  </a:lnTo>
                  <a:cubicBezTo>
                    <a:pt x="841" y="4888"/>
                    <a:pt x="901" y="4971"/>
                    <a:pt x="961" y="5038"/>
                  </a:cubicBezTo>
                  <a:lnTo>
                    <a:pt x="1013" y="4993"/>
                  </a:lnTo>
                  <a:cubicBezTo>
                    <a:pt x="953" y="4926"/>
                    <a:pt x="901" y="4851"/>
                    <a:pt x="848" y="4775"/>
                  </a:cubicBezTo>
                  <a:close/>
                  <a:moveTo>
                    <a:pt x="2326" y="4790"/>
                  </a:moveTo>
                  <a:cubicBezTo>
                    <a:pt x="2281" y="4873"/>
                    <a:pt x="2221" y="4941"/>
                    <a:pt x="2161" y="5016"/>
                  </a:cubicBezTo>
                  <a:lnTo>
                    <a:pt x="2214" y="5061"/>
                  </a:lnTo>
                  <a:cubicBezTo>
                    <a:pt x="2274" y="4986"/>
                    <a:pt x="2334" y="4911"/>
                    <a:pt x="2386" y="4828"/>
                  </a:cubicBezTo>
                  <a:lnTo>
                    <a:pt x="2326" y="4790"/>
                  </a:lnTo>
                  <a:close/>
                  <a:moveTo>
                    <a:pt x="8555" y="4828"/>
                  </a:moveTo>
                  <a:cubicBezTo>
                    <a:pt x="8510" y="4903"/>
                    <a:pt x="8450" y="4978"/>
                    <a:pt x="8390" y="5046"/>
                  </a:cubicBezTo>
                  <a:lnTo>
                    <a:pt x="8435" y="5091"/>
                  </a:lnTo>
                  <a:cubicBezTo>
                    <a:pt x="8502" y="5023"/>
                    <a:pt x="8562" y="4948"/>
                    <a:pt x="8615" y="4866"/>
                  </a:cubicBezTo>
                  <a:lnTo>
                    <a:pt x="8555" y="4828"/>
                  </a:lnTo>
                  <a:close/>
                  <a:moveTo>
                    <a:pt x="7437" y="5158"/>
                  </a:moveTo>
                  <a:lnTo>
                    <a:pt x="7392" y="5211"/>
                  </a:lnTo>
                  <a:cubicBezTo>
                    <a:pt x="7467" y="5271"/>
                    <a:pt x="7557" y="5316"/>
                    <a:pt x="7647" y="5346"/>
                  </a:cubicBezTo>
                  <a:lnTo>
                    <a:pt x="7669" y="5278"/>
                  </a:lnTo>
                  <a:cubicBezTo>
                    <a:pt x="7587" y="5248"/>
                    <a:pt x="7504" y="5211"/>
                    <a:pt x="7437" y="5158"/>
                  </a:cubicBezTo>
                  <a:close/>
                  <a:moveTo>
                    <a:pt x="1216" y="5181"/>
                  </a:moveTo>
                  <a:lnTo>
                    <a:pt x="1171" y="5241"/>
                  </a:lnTo>
                  <a:cubicBezTo>
                    <a:pt x="1253" y="5293"/>
                    <a:pt x="1343" y="5338"/>
                    <a:pt x="1441" y="5361"/>
                  </a:cubicBezTo>
                  <a:lnTo>
                    <a:pt x="1456" y="5286"/>
                  </a:lnTo>
                  <a:cubicBezTo>
                    <a:pt x="1366" y="5271"/>
                    <a:pt x="1283" y="5233"/>
                    <a:pt x="1216" y="5181"/>
                  </a:cubicBezTo>
                  <a:close/>
                  <a:moveTo>
                    <a:pt x="1959" y="5196"/>
                  </a:moveTo>
                  <a:cubicBezTo>
                    <a:pt x="1884" y="5241"/>
                    <a:pt x="1801" y="5278"/>
                    <a:pt x="1719" y="5293"/>
                  </a:cubicBezTo>
                  <a:lnTo>
                    <a:pt x="1734" y="5361"/>
                  </a:lnTo>
                  <a:cubicBezTo>
                    <a:pt x="1824" y="5346"/>
                    <a:pt x="1914" y="5308"/>
                    <a:pt x="1996" y="5248"/>
                  </a:cubicBezTo>
                  <a:lnTo>
                    <a:pt x="1959" y="5196"/>
                  </a:lnTo>
                  <a:close/>
                  <a:moveTo>
                    <a:pt x="8180" y="5211"/>
                  </a:moveTo>
                  <a:cubicBezTo>
                    <a:pt x="8105" y="5256"/>
                    <a:pt x="8014" y="5286"/>
                    <a:pt x="7932" y="5301"/>
                  </a:cubicBezTo>
                  <a:lnTo>
                    <a:pt x="7939" y="5368"/>
                  </a:lnTo>
                  <a:cubicBezTo>
                    <a:pt x="8037" y="5353"/>
                    <a:pt x="8127" y="5323"/>
                    <a:pt x="8210" y="5278"/>
                  </a:cubicBezTo>
                  <a:lnTo>
                    <a:pt x="8180" y="521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53"/>
            <p:cNvSpPr/>
            <p:nvPr/>
          </p:nvSpPr>
          <p:spPr>
            <a:xfrm>
              <a:off x="8505107" y="2783015"/>
              <a:ext cx="243950" cy="194094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24" y="0"/>
                  </a:moveTo>
                  <a:cubicBezTo>
                    <a:pt x="182" y="0"/>
                    <a:pt x="140" y="15"/>
                    <a:pt x="106" y="49"/>
                  </a:cubicBezTo>
                  <a:cubicBezTo>
                    <a:pt x="1" y="162"/>
                    <a:pt x="76" y="342"/>
                    <a:pt x="226" y="342"/>
                  </a:cubicBezTo>
                  <a:cubicBezTo>
                    <a:pt x="316" y="342"/>
                    <a:pt x="399" y="267"/>
                    <a:pt x="399" y="169"/>
                  </a:cubicBezTo>
                  <a:cubicBezTo>
                    <a:pt x="399" y="68"/>
                    <a:pt x="312" y="0"/>
                    <a:pt x="22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53"/>
            <p:cNvSpPr/>
            <p:nvPr/>
          </p:nvSpPr>
          <p:spPr>
            <a:xfrm>
              <a:off x="8473314" y="2763719"/>
              <a:ext cx="294085" cy="234956"/>
            </a:xfrm>
            <a:custGeom>
              <a:avLst/>
              <a:gdLst/>
              <a:ahLst/>
              <a:cxnLst/>
              <a:rect l="l" t="t" r="r" b="b"/>
              <a:pathLst>
                <a:path w="481" h="414" extrusionOk="0">
                  <a:moveTo>
                    <a:pt x="278" y="76"/>
                  </a:moveTo>
                  <a:cubicBezTo>
                    <a:pt x="353" y="76"/>
                    <a:pt x="413" y="136"/>
                    <a:pt x="413" y="203"/>
                  </a:cubicBezTo>
                  <a:cubicBezTo>
                    <a:pt x="413" y="285"/>
                    <a:pt x="347" y="339"/>
                    <a:pt x="276" y="339"/>
                  </a:cubicBezTo>
                  <a:cubicBezTo>
                    <a:pt x="243" y="339"/>
                    <a:pt x="209" y="327"/>
                    <a:pt x="180" y="301"/>
                  </a:cubicBezTo>
                  <a:cubicBezTo>
                    <a:pt x="98" y="218"/>
                    <a:pt x="158" y="76"/>
                    <a:pt x="278" y="76"/>
                  </a:cubicBezTo>
                  <a:close/>
                  <a:moveTo>
                    <a:pt x="277" y="1"/>
                  </a:moveTo>
                  <a:cubicBezTo>
                    <a:pt x="227" y="1"/>
                    <a:pt x="177" y="19"/>
                    <a:pt x="135" y="61"/>
                  </a:cubicBezTo>
                  <a:cubicBezTo>
                    <a:pt x="0" y="188"/>
                    <a:pt x="98" y="413"/>
                    <a:pt x="278" y="413"/>
                  </a:cubicBezTo>
                  <a:cubicBezTo>
                    <a:pt x="391" y="413"/>
                    <a:pt x="481" y="323"/>
                    <a:pt x="481" y="203"/>
                  </a:cubicBezTo>
                  <a:cubicBezTo>
                    <a:pt x="481" y="82"/>
                    <a:pt x="381" y="1"/>
                    <a:pt x="27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53"/>
            <p:cNvSpPr/>
            <p:nvPr/>
          </p:nvSpPr>
          <p:spPr>
            <a:xfrm>
              <a:off x="6514717" y="2785285"/>
              <a:ext cx="206654" cy="191824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73" y="0"/>
                  </a:moveTo>
                  <a:cubicBezTo>
                    <a:pt x="75" y="0"/>
                    <a:pt x="0" y="75"/>
                    <a:pt x="0" y="165"/>
                  </a:cubicBezTo>
                  <a:cubicBezTo>
                    <a:pt x="0" y="263"/>
                    <a:pt x="75" y="338"/>
                    <a:pt x="173" y="338"/>
                  </a:cubicBezTo>
                  <a:cubicBezTo>
                    <a:pt x="263" y="338"/>
                    <a:pt x="338" y="263"/>
                    <a:pt x="338" y="165"/>
                  </a:cubicBezTo>
                  <a:cubicBezTo>
                    <a:pt x="338" y="75"/>
                    <a:pt x="263" y="0"/>
                    <a:pt x="173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53"/>
            <p:cNvSpPr/>
            <p:nvPr/>
          </p:nvSpPr>
          <p:spPr>
            <a:xfrm>
              <a:off x="6450519" y="2763719"/>
              <a:ext cx="294085" cy="234956"/>
            </a:xfrm>
            <a:custGeom>
              <a:avLst/>
              <a:gdLst/>
              <a:ahLst/>
              <a:cxnLst/>
              <a:rect l="l" t="t" r="r" b="b"/>
              <a:pathLst>
                <a:path w="481" h="414" extrusionOk="0">
                  <a:moveTo>
                    <a:pt x="278" y="76"/>
                  </a:moveTo>
                  <a:cubicBezTo>
                    <a:pt x="345" y="76"/>
                    <a:pt x="405" y="136"/>
                    <a:pt x="405" y="203"/>
                  </a:cubicBezTo>
                  <a:cubicBezTo>
                    <a:pt x="405" y="285"/>
                    <a:pt x="339" y="339"/>
                    <a:pt x="271" y="339"/>
                  </a:cubicBezTo>
                  <a:cubicBezTo>
                    <a:pt x="239" y="339"/>
                    <a:pt x="207" y="327"/>
                    <a:pt x="180" y="301"/>
                  </a:cubicBezTo>
                  <a:cubicBezTo>
                    <a:pt x="98" y="218"/>
                    <a:pt x="158" y="76"/>
                    <a:pt x="278" y="76"/>
                  </a:cubicBezTo>
                  <a:close/>
                  <a:moveTo>
                    <a:pt x="271" y="1"/>
                  </a:moveTo>
                  <a:cubicBezTo>
                    <a:pt x="221" y="1"/>
                    <a:pt x="169" y="19"/>
                    <a:pt x="128" y="61"/>
                  </a:cubicBezTo>
                  <a:cubicBezTo>
                    <a:pt x="0" y="188"/>
                    <a:pt x="90" y="413"/>
                    <a:pt x="278" y="413"/>
                  </a:cubicBezTo>
                  <a:cubicBezTo>
                    <a:pt x="390" y="413"/>
                    <a:pt x="480" y="323"/>
                    <a:pt x="480" y="203"/>
                  </a:cubicBezTo>
                  <a:cubicBezTo>
                    <a:pt x="480" y="82"/>
                    <a:pt x="377" y="1"/>
                    <a:pt x="27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53"/>
            <p:cNvSpPr/>
            <p:nvPr/>
          </p:nvSpPr>
          <p:spPr>
            <a:xfrm>
              <a:off x="4463026" y="2785285"/>
              <a:ext cx="207265" cy="191824"/>
            </a:xfrm>
            <a:custGeom>
              <a:avLst/>
              <a:gdLst/>
              <a:ahLst/>
              <a:cxnLst/>
              <a:rect l="l" t="t" r="r" b="b"/>
              <a:pathLst>
                <a:path w="339" h="338" extrusionOk="0">
                  <a:moveTo>
                    <a:pt x="166" y="0"/>
                  </a:moveTo>
                  <a:cubicBezTo>
                    <a:pt x="75" y="0"/>
                    <a:pt x="0" y="75"/>
                    <a:pt x="0" y="165"/>
                  </a:cubicBezTo>
                  <a:cubicBezTo>
                    <a:pt x="0" y="263"/>
                    <a:pt x="75" y="338"/>
                    <a:pt x="166" y="338"/>
                  </a:cubicBezTo>
                  <a:cubicBezTo>
                    <a:pt x="263" y="338"/>
                    <a:pt x="338" y="263"/>
                    <a:pt x="338" y="165"/>
                  </a:cubicBezTo>
                  <a:cubicBezTo>
                    <a:pt x="338" y="75"/>
                    <a:pt x="263" y="0"/>
                    <a:pt x="16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53"/>
            <p:cNvSpPr/>
            <p:nvPr/>
          </p:nvSpPr>
          <p:spPr>
            <a:xfrm>
              <a:off x="4398828" y="2763719"/>
              <a:ext cx="289805" cy="234956"/>
            </a:xfrm>
            <a:custGeom>
              <a:avLst/>
              <a:gdLst/>
              <a:ahLst/>
              <a:cxnLst/>
              <a:rect l="l" t="t" r="r" b="b"/>
              <a:pathLst>
                <a:path w="474" h="414" extrusionOk="0">
                  <a:moveTo>
                    <a:pt x="271" y="76"/>
                  </a:moveTo>
                  <a:cubicBezTo>
                    <a:pt x="346" y="76"/>
                    <a:pt x="406" y="136"/>
                    <a:pt x="406" y="203"/>
                  </a:cubicBezTo>
                  <a:cubicBezTo>
                    <a:pt x="406" y="285"/>
                    <a:pt x="339" y="339"/>
                    <a:pt x="269" y="339"/>
                  </a:cubicBezTo>
                  <a:cubicBezTo>
                    <a:pt x="236" y="339"/>
                    <a:pt x="202" y="327"/>
                    <a:pt x="173" y="301"/>
                  </a:cubicBezTo>
                  <a:cubicBezTo>
                    <a:pt x="90" y="218"/>
                    <a:pt x="150" y="76"/>
                    <a:pt x="271" y="76"/>
                  </a:cubicBezTo>
                  <a:close/>
                  <a:moveTo>
                    <a:pt x="270" y="1"/>
                  </a:moveTo>
                  <a:cubicBezTo>
                    <a:pt x="220" y="1"/>
                    <a:pt x="169" y="19"/>
                    <a:pt x="128" y="61"/>
                  </a:cubicBezTo>
                  <a:cubicBezTo>
                    <a:pt x="0" y="188"/>
                    <a:pt x="90" y="413"/>
                    <a:pt x="271" y="413"/>
                  </a:cubicBezTo>
                  <a:cubicBezTo>
                    <a:pt x="383" y="413"/>
                    <a:pt x="473" y="323"/>
                    <a:pt x="473" y="203"/>
                  </a:cubicBezTo>
                  <a:cubicBezTo>
                    <a:pt x="473" y="82"/>
                    <a:pt x="374" y="1"/>
                    <a:pt x="27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53"/>
            <p:cNvSpPr/>
            <p:nvPr/>
          </p:nvSpPr>
          <p:spPr>
            <a:xfrm>
              <a:off x="2423960" y="2785285"/>
              <a:ext cx="211545" cy="191824"/>
            </a:xfrm>
            <a:custGeom>
              <a:avLst/>
              <a:gdLst/>
              <a:ahLst/>
              <a:cxnLst/>
              <a:rect l="l" t="t" r="r" b="b"/>
              <a:pathLst>
                <a:path w="346" h="338" extrusionOk="0">
                  <a:moveTo>
                    <a:pt x="173" y="0"/>
                  </a:moveTo>
                  <a:cubicBezTo>
                    <a:pt x="83" y="0"/>
                    <a:pt x="0" y="75"/>
                    <a:pt x="0" y="165"/>
                  </a:cubicBezTo>
                  <a:cubicBezTo>
                    <a:pt x="0" y="263"/>
                    <a:pt x="83" y="338"/>
                    <a:pt x="173" y="338"/>
                  </a:cubicBezTo>
                  <a:cubicBezTo>
                    <a:pt x="270" y="338"/>
                    <a:pt x="345" y="263"/>
                    <a:pt x="345" y="165"/>
                  </a:cubicBezTo>
                  <a:cubicBezTo>
                    <a:pt x="345" y="75"/>
                    <a:pt x="270" y="0"/>
                    <a:pt x="173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53"/>
            <p:cNvSpPr/>
            <p:nvPr/>
          </p:nvSpPr>
          <p:spPr>
            <a:xfrm>
              <a:off x="2364042" y="2763719"/>
              <a:ext cx="289805" cy="234956"/>
            </a:xfrm>
            <a:custGeom>
              <a:avLst/>
              <a:gdLst/>
              <a:ahLst/>
              <a:cxnLst/>
              <a:rect l="l" t="t" r="r" b="b"/>
              <a:pathLst>
                <a:path w="474" h="414" extrusionOk="0">
                  <a:moveTo>
                    <a:pt x="271" y="76"/>
                  </a:moveTo>
                  <a:cubicBezTo>
                    <a:pt x="346" y="76"/>
                    <a:pt x="406" y="136"/>
                    <a:pt x="406" y="203"/>
                  </a:cubicBezTo>
                  <a:cubicBezTo>
                    <a:pt x="406" y="285"/>
                    <a:pt x="340" y="339"/>
                    <a:pt x="269" y="339"/>
                  </a:cubicBezTo>
                  <a:cubicBezTo>
                    <a:pt x="236" y="339"/>
                    <a:pt x="202" y="327"/>
                    <a:pt x="173" y="301"/>
                  </a:cubicBezTo>
                  <a:cubicBezTo>
                    <a:pt x="91" y="218"/>
                    <a:pt x="151" y="76"/>
                    <a:pt x="271" y="76"/>
                  </a:cubicBezTo>
                  <a:close/>
                  <a:moveTo>
                    <a:pt x="270" y="1"/>
                  </a:moveTo>
                  <a:cubicBezTo>
                    <a:pt x="220" y="1"/>
                    <a:pt x="170" y="19"/>
                    <a:pt x="128" y="61"/>
                  </a:cubicBezTo>
                  <a:cubicBezTo>
                    <a:pt x="1" y="188"/>
                    <a:pt x="91" y="413"/>
                    <a:pt x="271" y="413"/>
                  </a:cubicBezTo>
                  <a:cubicBezTo>
                    <a:pt x="383" y="413"/>
                    <a:pt x="473" y="323"/>
                    <a:pt x="473" y="203"/>
                  </a:cubicBezTo>
                  <a:cubicBezTo>
                    <a:pt x="473" y="82"/>
                    <a:pt x="374" y="1"/>
                    <a:pt x="27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53"/>
            <p:cNvSpPr/>
            <p:nvPr/>
          </p:nvSpPr>
          <p:spPr>
            <a:xfrm>
              <a:off x="398099" y="2785285"/>
              <a:ext cx="207265" cy="191824"/>
            </a:xfrm>
            <a:custGeom>
              <a:avLst/>
              <a:gdLst/>
              <a:ahLst/>
              <a:cxnLst/>
              <a:rect l="l" t="t" r="r" b="b"/>
              <a:pathLst>
                <a:path w="339" h="338" extrusionOk="0">
                  <a:moveTo>
                    <a:pt x="166" y="0"/>
                  </a:moveTo>
                  <a:cubicBezTo>
                    <a:pt x="76" y="0"/>
                    <a:pt x="1" y="75"/>
                    <a:pt x="1" y="165"/>
                  </a:cubicBezTo>
                  <a:cubicBezTo>
                    <a:pt x="1" y="263"/>
                    <a:pt x="76" y="338"/>
                    <a:pt x="166" y="338"/>
                  </a:cubicBezTo>
                  <a:cubicBezTo>
                    <a:pt x="264" y="338"/>
                    <a:pt x="339" y="263"/>
                    <a:pt x="339" y="165"/>
                  </a:cubicBezTo>
                  <a:cubicBezTo>
                    <a:pt x="339" y="75"/>
                    <a:pt x="264" y="0"/>
                    <a:pt x="16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53"/>
            <p:cNvSpPr/>
            <p:nvPr/>
          </p:nvSpPr>
          <p:spPr>
            <a:xfrm>
              <a:off x="333901" y="2763719"/>
              <a:ext cx="294696" cy="234956"/>
            </a:xfrm>
            <a:custGeom>
              <a:avLst/>
              <a:gdLst/>
              <a:ahLst/>
              <a:cxnLst/>
              <a:rect l="l" t="t" r="r" b="b"/>
              <a:pathLst>
                <a:path w="482" h="414" extrusionOk="0">
                  <a:moveTo>
                    <a:pt x="271" y="76"/>
                  </a:moveTo>
                  <a:cubicBezTo>
                    <a:pt x="346" y="76"/>
                    <a:pt x="406" y="136"/>
                    <a:pt x="406" y="203"/>
                  </a:cubicBezTo>
                  <a:cubicBezTo>
                    <a:pt x="406" y="285"/>
                    <a:pt x="340" y="339"/>
                    <a:pt x="272" y="339"/>
                  </a:cubicBezTo>
                  <a:cubicBezTo>
                    <a:pt x="240" y="339"/>
                    <a:pt x="207" y="327"/>
                    <a:pt x="181" y="301"/>
                  </a:cubicBezTo>
                  <a:cubicBezTo>
                    <a:pt x="91" y="218"/>
                    <a:pt x="151" y="76"/>
                    <a:pt x="271" y="76"/>
                  </a:cubicBezTo>
                  <a:close/>
                  <a:moveTo>
                    <a:pt x="272" y="1"/>
                  </a:moveTo>
                  <a:cubicBezTo>
                    <a:pt x="221" y="1"/>
                    <a:pt x="170" y="19"/>
                    <a:pt x="129" y="61"/>
                  </a:cubicBezTo>
                  <a:cubicBezTo>
                    <a:pt x="1" y="188"/>
                    <a:pt x="91" y="413"/>
                    <a:pt x="271" y="413"/>
                  </a:cubicBezTo>
                  <a:cubicBezTo>
                    <a:pt x="384" y="413"/>
                    <a:pt x="481" y="323"/>
                    <a:pt x="481" y="203"/>
                  </a:cubicBezTo>
                  <a:cubicBezTo>
                    <a:pt x="481" y="82"/>
                    <a:pt x="378" y="1"/>
                    <a:pt x="27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4" name="Google Shape;1034;p53"/>
          <p:cNvSpPr/>
          <p:nvPr/>
        </p:nvSpPr>
        <p:spPr>
          <a:xfrm>
            <a:off x="745208" y="3139113"/>
            <a:ext cx="1110535" cy="38425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RNASeq</a:t>
            </a:r>
            <a:endParaRPr sz="1100" b="0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35" name="Google Shape;1035;p53"/>
          <p:cNvSpPr/>
          <p:nvPr/>
        </p:nvSpPr>
        <p:spPr>
          <a:xfrm>
            <a:off x="2497398" y="3189058"/>
            <a:ext cx="1110535" cy="38425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nuDNA</a:t>
            </a:r>
            <a:endParaRPr sz="1200" b="0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36" name="Google Shape;1036;p53"/>
          <p:cNvSpPr/>
          <p:nvPr/>
        </p:nvSpPr>
        <p:spPr>
          <a:xfrm>
            <a:off x="4304579" y="3091322"/>
            <a:ext cx="1110535" cy="384251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População</a:t>
            </a:r>
            <a:endParaRPr sz="1200" b="0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37" name="Google Shape;1037;p53"/>
          <p:cNvSpPr/>
          <p:nvPr/>
        </p:nvSpPr>
        <p:spPr>
          <a:xfrm>
            <a:off x="6032025" y="3091321"/>
            <a:ext cx="1110535" cy="38425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Seleção</a:t>
            </a:r>
            <a:endParaRPr sz="1100" b="0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038" name="Google Shape;103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918" y="2429546"/>
            <a:ext cx="578758" cy="57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2546" y="2383630"/>
            <a:ext cx="640241" cy="64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1197" y="2314017"/>
            <a:ext cx="618950" cy="61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9810" y="2219802"/>
            <a:ext cx="668732" cy="66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86889" y="2888534"/>
            <a:ext cx="1992140" cy="1992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5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GWAs</a:t>
            </a:r>
            <a:endParaRPr/>
          </a:p>
        </p:txBody>
      </p:sp>
      <p:pic>
        <p:nvPicPr>
          <p:cNvPr id="1048" name="Google Shape;1048;p54" descr="Map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2629" r="6441"/>
          <a:stretch/>
        </p:blipFill>
        <p:spPr>
          <a:xfrm>
            <a:off x="98514" y="1257866"/>
            <a:ext cx="5111842" cy="3245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54" descr="Gráfico, Gráfico de barras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2574"/>
          <a:stretch/>
        </p:blipFill>
        <p:spPr>
          <a:xfrm>
            <a:off x="5282437" y="1188855"/>
            <a:ext cx="3728545" cy="376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5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GWAs</a:t>
            </a:r>
            <a:endParaRPr/>
          </a:p>
        </p:txBody>
      </p:sp>
      <p:pic>
        <p:nvPicPr>
          <p:cNvPr id="1055" name="Google Shape;1055;p55" descr="P2347#yIS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287" y="1369932"/>
            <a:ext cx="2984739" cy="23413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6" name="Google Shape;1056;p55"/>
          <p:cNvGrpSpPr/>
          <p:nvPr/>
        </p:nvGrpSpPr>
        <p:grpSpPr>
          <a:xfrm>
            <a:off x="4459856" y="330666"/>
            <a:ext cx="4572000" cy="2592924"/>
            <a:chOff x="5879690" y="38628"/>
            <a:chExt cx="6122124" cy="3922529"/>
          </a:xfrm>
        </p:grpSpPr>
        <p:pic>
          <p:nvPicPr>
            <p:cNvPr id="1057" name="Google Shape;1057;p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89523" y="38628"/>
              <a:ext cx="6112291" cy="3922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8" name="Google Shape;1058;p55"/>
            <p:cNvSpPr/>
            <p:nvPr/>
          </p:nvSpPr>
          <p:spPr>
            <a:xfrm>
              <a:off x="5879690" y="484632"/>
              <a:ext cx="363794" cy="3019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59" name="Google Shape;1059;p55" descr="P1993#yIS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7638" y="2863204"/>
            <a:ext cx="6066362" cy="2111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5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Abordagem evolutiva</a:t>
            </a:r>
            <a:endParaRPr/>
          </a:p>
        </p:txBody>
      </p:sp>
      <p:pic>
        <p:nvPicPr>
          <p:cNvPr id="1065" name="Google Shape;1065;p56" descr="2.1 Reading Trees - Digital Atlas of Ancient Life"/>
          <p:cNvPicPr preferRelativeResize="0"/>
          <p:nvPr/>
        </p:nvPicPr>
        <p:blipFill rotWithShape="1">
          <a:blip r:embed="rId3">
            <a:alphaModFix/>
          </a:blip>
          <a:srcRect l="16710" t="4967" r="17226" b="3849"/>
          <a:stretch/>
        </p:blipFill>
        <p:spPr>
          <a:xfrm>
            <a:off x="5190823" y="2294626"/>
            <a:ext cx="3953177" cy="2728104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56"/>
          <p:cNvSpPr/>
          <p:nvPr/>
        </p:nvSpPr>
        <p:spPr>
          <a:xfrm>
            <a:off x="6476927" y="2360519"/>
            <a:ext cx="596734" cy="42246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56"/>
          <p:cNvSpPr txBox="1"/>
          <p:nvPr/>
        </p:nvSpPr>
        <p:spPr>
          <a:xfrm>
            <a:off x="368657" y="1408781"/>
            <a:ext cx="465191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Todos o processo de identificação funcional dos genes devem levar em conta os aspectos evolutivos</a:t>
            </a:r>
            <a:endParaRPr/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Código genético degenerado</a:t>
            </a:r>
            <a:endParaRPr/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Diferentes genes podem resultar em fenótipos semelhantes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57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Abordagem evolutiva</a:t>
            </a:r>
            <a:endParaRPr/>
          </a:p>
        </p:txBody>
      </p:sp>
      <p:sp>
        <p:nvSpPr>
          <p:cNvPr id="1073" name="Google Shape;1073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2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800" b="1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Ancestralidade e convergência evolutiva</a:t>
            </a:r>
            <a:endParaRPr/>
          </a:p>
          <a:p>
            <a:pPr marL="800088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1600" b="0" i="0">
                <a:latin typeface="Fira Sans"/>
                <a:ea typeface="Fira Sans"/>
                <a:cs typeface="Fira Sans"/>
                <a:sym typeface="Fira Sans"/>
              </a:rPr>
              <a:t>Genes mais ancestrais geralmente estão sobre pressão seletiva maior;</a:t>
            </a:r>
            <a:endParaRPr/>
          </a:p>
          <a:p>
            <a:pPr marL="1257277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1600">
                <a:latin typeface="Fira Sans"/>
                <a:ea typeface="Fira Sans"/>
                <a:cs typeface="Fira Sans"/>
                <a:sym typeface="Fira Sans"/>
              </a:rPr>
              <a:t>Tendem a ser genes conservados;</a:t>
            </a:r>
            <a:endParaRPr/>
          </a:p>
          <a:p>
            <a:pPr marL="1257277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1600">
                <a:latin typeface="Fira Sans"/>
                <a:ea typeface="Fira Sans"/>
                <a:cs typeface="Fira Sans"/>
                <a:sym typeface="Fira Sans"/>
              </a:rPr>
              <a:t>Genes expressos em todo o organismo ou ao longo de toda a vida;</a:t>
            </a:r>
            <a:endParaRPr/>
          </a:p>
          <a:p>
            <a:pPr marL="1257277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1600">
                <a:latin typeface="Fira Sans"/>
                <a:ea typeface="Fira Sans"/>
                <a:cs typeface="Fira Sans"/>
                <a:sym typeface="Fira Sans"/>
              </a:rPr>
              <a:t>Relação da ancestralidade atribuída a função mais ampla;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074" name="Google Shape;1074;p57" descr="Diagra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0438" y="143797"/>
            <a:ext cx="4565354" cy="4999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58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Abordagem evolutiva</a:t>
            </a:r>
            <a:endParaRPr/>
          </a:p>
        </p:txBody>
      </p:sp>
      <p:sp>
        <p:nvSpPr>
          <p:cNvPr id="1080" name="Google Shape;1080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4683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800"/>
              <a:t>M</a:t>
            </a:r>
            <a:r>
              <a:rPr lang="pt-BR" sz="2800" b="0" i="0"/>
              <a:t>odificação das funções 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400"/>
              <a:t>Podem se originar de </a:t>
            </a:r>
            <a:r>
              <a:rPr lang="pt-BR" sz="2400" b="1"/>
              <a:t>duplicações genes;</a:t>
            </a:r>
            <a:endParaRPr/>
          </a:p>
          <a:p>
            <a:pPr marL="914377" lvl="1" indent="-3047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200"/>
              <a:t>Pseudo gene, manter a mesma função e diminuir o efeito da pressão; </a:t>
            </a:r>
            <a:endParaRPr/>
          </a:p>
          <a:p>
            <a:pPr marL="914377" lvl="1" indent="-3047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200"/>
              <a:t>Assumir nova função;</a:t>
            </a:r>
            <a:endParaRPr/>
          </a:p>
          <a:p>
            <a:pPr marL="914377" lvl="1" indent="-3047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200"/>
              <a:t>Distinção de parálogos e ortólogos, porque a homoplasia pode confundir o processo de anotação.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grpSp>
        <p:nvGrpSpPr>
          <p:cNvPr id="1081" name="Google Shape;1081;p58"/>
          <p:cNvGrpSpPr/>
          <p:nvPr/>
        </p:nvGrpSpPr>
        <p:grpSpPr>
          <a:xfrm rot="-5400000">
            <a:off x="6483554" y="-578664"/>
            <a:ext cx="1224410" cy="3182079"/>
            <a:chOff x="3839269" y="895200"/>
            <a:chExt cx="1478105" cy="3841397"/>
          </a:xfrm>
        </p:grpSpPr>
        <p:sp>
          <p:nvSpPr>
            <p:cNvPr id="1082" name="Google Shape;1082;p58"/>
            <p:cNvSpPr/>
            <p:nvPr/>
          </p:nvSpPr>
          <p:spPr>
            <a:xfrm>
              <a:off x="4115176" y="1118529"/>
              <a:ext cx="928998" cy="63398"/>
            </a:xfrm>
            <a:custGeom>
              <a:avLst/>
              <a:gdLst/>
              <a:ahLst/>
              <a:cxnLst/>
              <a:rect l="l" t="t" r="r" b="b"/>
              <a:pathLst>
                <a:path w="5495" h="375" extrusionOk="0">
                  <a:moveTo>
                    <a:pt x="187" y="0"/>
                  </a:moveTo>
                  <a:cubicBezTo>
                    <a:pt x="82" y="0"/>
                    <a:pt x="0" y="83"/>
                    <a:pt x="0" y="188"/>
                  </a:cubicBezTo>
                  <a:cubicBezTo>
                    <a:pt x="0" y="292"/>
                    <a:pt x="82" y="375"/>
                    <a:pt x="187" y="375"/>
                  </a:cubicBezTo>
                  <a:lnTo>
                    <a:pt x="5307" y="375"/>
                  </a:lnTo>
                  <a:cubicBezTo>
                    <a:pt x="5412" y="375"/>
                    <a:pt x="5495" y="292"/>
                    <a:pt x="5495" y="188"/>
                  </a:cubicBezTo>
                  <a:cubicBezTo>
                    <a:pt x="5495" y="83"/>
                    <a:pt x="5412" y="0"/>
                    <a:pt x="5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58"/>
            <p:cNvSpPr/>
            <p:nvPr/>
          </p:nvSpPr>
          <p:spPr>
            <a:xfrm>
              <a:off x="4115176" y="1118529"/>
              <a:ext cx="464584" cy="63398"/>
            </a:xfrm>
            <a:custGeom>
              <a:avLst/>
              <a:gdLst/>
              <a:ahLst/>
              <a:cxnLst/>
              <a:rect l="l" t="t" r="r" b="b"/>
              <a:pathLst>
                <a:path w="2748" h="375" extrusionOk="0">
                  <a:moveTo>
                    <a:pt x="187" y="0"/>
                  </a:moveTo>
                  <a:cubicBezTo>
                    <a:pt x="82" y="0"/>
                    <a:pt x="0" y="83"/>
                    <a:pt x="0" y="188"/>
                  </a:cubicBezTo>
                  <a:cubicBezTo>
                    <a:pt x="0" y="292"/>
                    <a:pt x="82" y="375"/>
                    <a:pt x="187" y="375"/>
                  </a:cubicBezTo>
                  <a:lnTo>
                    <a:pt x="2747" y="375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58"/>
            <p:cNvSpPr/>
            <p:nvPr/>
          </p:nvSpPr>
          <p:spPr>
            <a:xfrm>
              <a:off x="4115176" y="4450719"/>
              <a:ext cx="928998" cy="62045"/>
            </a:xfrm>
            <a:custGeom>
              <a:avLst/>
              <a:gdLst/>
              <a:ahLst/>
              <a:cxnLst/>
              <a:rect l="l" t="t" r="r" b="b"/>
              <a:pathLst>
                <a:path w="5495" h="367" extrusionOk="0">
                  <a:moveTo>
                    <a:pt x="187" y="0"/>
                  </a:moveTo>
                  <a:cubicBezTo>
                    <a:pt x="82" y="0"/>
                    <a:pt x="0" y="82"/>
                    <a:pt x="0" y="180"/>
                  </a:cubicBezTo>
                  <a:cubicBezTo>
                    <a:pt x="0" y="285"/>
                    <a:pt x="82" y="367"/>
                    <a:pt x="187" y="367"/>
                  </a:cubicBezTo>
                  <a:lnTo>
                    <a:pt x="5307" y="367"/>
                  </a:lnTo>
                  <a:cubicBezTo>
                    <a:pt x="5412" y="367"/>
                    <a:pt x="5495" y="285"/>
                    <a:pt x="5495" y="180"/>
                  </a:cubicBezTo>
                  <a:cubicBezTo>
                    <a:pt x="5495" y="82"/>
                    <a:pt x="5412" y="0"/>
                    <a:pt x="5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58"/>
            <p:cNvSpPr/>
            <p:nvPr/>
          </p:nvSpPr>
          <p:spPr>
            <a:xfrm>
              <a:off x="4115176" y="4450719"/>
              <a:ext cx="464584" cy="62045"/>
            </a:xfrm>
            <a:custGeom>
              <a:avLst/>
              <a:gdLst/>
              <a:ahLst/>
              <a:cxnLst/>
              <a:rect l="l" t="t" r="r" b="b"/>
              <a:pathLst>
                <a:path w="2748" h="367" extrusionOk="0">
                  <a:moveTo>
                    <a:pt x="187" y="0"/>
                  </a:moveTo>
                  <a:cubicBezTo>
                    <a:pt x="82" y="0"/>
                    <a:pt x="0" y="82"/>
                    <a:pt x="0" y="180"/>
                  </a:cubicBezTo>
                  <a:cubicBezTo>
                    <a:pt x="0" y="285"/>
                    <a:pt x="82" y="367"/>
                    <a:pt x="187" y="367"/>
                  </a:cubicBezTo>
                  <a:lnTo>
                    <a:pt x="2747" y="367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58"/>
            <p:cNvSpPr/>
            <p:nvPr/>
          </p:nvSpPr>
          <p:spPr>
            <a:xfrm>
              <a:off x="4579585" y="4034322"/>
              <a:ext cx="737620" cy="700754"/>
            </a:xfrm>
            <a:custGeom>
              <a:avLst/>
              <a:gdLst/>
              <a:ahLst/>
              <a:cxnLst/>
              <a:rect l="l" t="t" r="r" b="b"/>
              <a:pathLst>
                <a:path w="4363" h="4145" extrusionOk="0">
                  <a:moveTo>
                    <a:pt x="756" y="0"/>
                  </a:moveTo>
                  <a:lnTo>
                    <a:pt x="375" y="382"/>
                  </a:lnTo>
                  <a:lnTo>
                    <a:pt x="0" y="756"/>
                  </a:lnTo>
                  <a:lnTo>
                    <a:pt x="3227" y="3983"/>
                  </a:lnTo>
                  <a:cubicBezTo>
                    <a:pt x="3342" y="4097"/>
                    <a:pt x="3471" y="4145"/>
                    <a:pt x="3595" y="4145"/>
                  </a:cubicBezTo>
                  <a:cubicBezTo>
                    <a:pt x="4007" y="4145"/>
                    <a:pt x="4363" y="3613"/>
                    <a:pt x="3983" y="3227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58"/>
            <p:cNvSpPr/>
            <p:nvPr/>
          </p:nvSpPr>
          <p:spPr>
            <a:xfrm>
              <a:off x="4070882" y="2161297"/>
              <a:ext cx="1017587" cy="63397"/>
            </a:xfrm>
            <a:custGeom>
              <a:avLst/>
              <a:gdLst/>
              <a:ahLst/>
              <a:cxnLst/>
              <a:rect l="l" t="t" r="r" b="b"/>
              <a:pathLst>
                <a:path w="6019" h="375" extrusionOk="0">
                  <a:moveTo>
                    <a:pt x="180" y="1"/>
                  </a:moveTo>
                  <a:cubicBezTo>
                    <a:pt x="82" y="1"/>
                    <a:pt x="0" y="83"/>
                    <a:pt x="0" y="188"/>
                  </a:cubicBezTo>
                  <a:cubicBezTo>
                    <a:pt x="0" y="285"/>
                    <a:pt x="82" y="375"/>
                    <a:pt x="180" y="375"/>
                  </a:cubicBezTo>
                  <a:lnTo>
                    <a:pt x="5839" y="375"/>
                  </a:lnTo>
                  <a:cubicBezTo>
                    <a:pt x="5936" y="375"/>
                    <a:pt x="6019" y="285"/>
                    <a:pt x="6019" y="188"/>
                  </a:cubicBezTo>
                  <a:cubicBezTo>
                    <a:pt x="6019" y="83"/>
                    <a:pt x="5936" y="1"/>
                    <a:pt x="5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58"/>
            <p:cNvSpPr/>
            <p:nvPr/>
          </p:nvSpPr>
          <p:spPr>
            <a:xfrm>
              <a:off x="4070882" y="2161297"/>
              <a:ext cx="508878" cy="63397"/>
            </a:xfrm>
            <a:custGeom>
              <a:avLst/>
              <a:gdLst/>
              <a:ahLst/>
              <a:cxnLst/>
              <a:rect l="l" t="t" r="r" b="b"/>
              <a:pathLst>
                <a:path w="3010" h="375" extrusionOk="0">
                  <a:moveTo>
                    <a:pt x="180" y="1"/>
                  </a:moveTo>
                  <a:cubicBezTo>
                    <a:pt x="82" y="1"/>
                    <a:pt x="0" y="83"/>
                    <a:pt x="0" y="188"/>
                  </a:cubicBezTo>
                  <a:cubicBezTo>
                    <a:pt x="0" y="285"/>
                    <a:pt x="82" y="375"/>
                    <a:pt x="180" y="375"/>
                  </a:cubicBezTo>
                  <a:lnTo>
                    <a:pt x="3009" y="375"/>
                  </a:lnTo>
                  <a:lnTo>
                    <a:pt x="30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8"/>
            <p:cNvSpPr/>
            <p:nvPr/>
          </p:nvSpPr>
          <p:spPr>
            <a:xfrm>
              <a:off x="4191084" y="1913285"/>
              <a:ext cx="777180" cy="62214"/>
            </a:xfrm>
            <a:custGeom>
              <a:avLst/>
              <a:gdLst/>
              <a:ahLst/>
              <a:cxnLst/>
              <a:rect l="l" t="t" r="r" b="b"/>
              <a:pathLst>
                <a:path w="4597" h="368" extrusionOk="0">
                  <a:moveTo>
                    <a:pt x="180" y="0"/>
                  </a:moveTo>
                  <a:cubicBezTo>
                    <a:pt x="83" y="0"/>
                    <a:pt x="0" y="83"/>
                    <a:pt x="0" y="180"/>
                  </a:cubicBezTo>
                  <a:cubicBezTo>
                    <a:pt x="0" y="285"/>
                    <a:pt x="83" y="367"/>
                    <a:pt x="180" y="367"/>
                  </a:cubicBezTo>
                  <a:lnTo>
                    <a:pt x="4409" y="367"/>
                  </a:lnTo>
                  <a:cubicBezTo>
                    <a:pt x="4514" y="367"/>
                    <a:pt x="4596" y="285"/>
                    <a:pt x="4596" y="180"/>
                  </a:cubicBezTo>
                  <a:cubicBezTo>
                    <a:pt x="4596" y="83"/>
                    <a:pt x="4514" y="0"/>
                    <a:pt x="4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58"/>
            <p:cNvSpPr/>
            <p:nvPr/>
          </p:nvSpPr>
          <p:spPr>
            <a:xfrm>
              <a:off x="4579585" y="1913285"/>
              <a:ext cx="388675" cy="62214"/>
            </a:xfrm>
            <a:custGeom>
              <a:avLst/>
              <a:gdLst/>
              <a:ahLst/>
              <a:cxnLst/>
              <a:rect l="l" t="t" r="r" b="b"/>
              <a:pathLst>
                <a:path w="2299" h="368" extrusionOk="0">
                  <a:moveTo>
                    <a:pt x="0" y="0"/>
                  </a:moveTo>
                  <a:lnTo>
                    <a:pt x="0" y="367"/>
                  </a:lnTo>
                  <a:lnTo>
                    <a:pt x="2111" y="367"/>
                  </a:lnTo>
                  <a:cubicBezTo>
                    <a:pt x="2216" y="367"/>
                    <a:pt x="2298" y="285"/>
                    <a:pt x="2298" y="180"/>
                  </a:cubicBezTo>
                  <a:cubicBezTo>
                    <a:pt x="2298" y="83"/>
                    <a:pt x="2216" y="0"/>
                    <a:pt x="2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58"/>
            <p:cNvSpPr/>
            <p:nvPr/>
          </p:nvSpPr>
          <p:spPr>
            <a:xfrm>
              <a:off x="4191084" y="2409309"/>
              <a:ext cx="777180" cy="63567"/>
            </a:xfrm>
            <a:custGeom>
              <a:avLst/>
              <a:gdLst/>
              <a:ahLst/>
              <a:cxnLst/>
              <a:rect l="l" t="t" r="r" b="b"/>
              <a:pathLst>
                <a:path w="4597" h="376" extrusionOk="0">
                  <a:moveTo>
                    <a:pt x="180" y="1"/>
                  </a:moveTo>
                  <a:cubicBezTo>
                    <a:pt x="83" y="1"/>
                    <a:pt x="0" y="83"/>
                    <a:pt x="0" y="188"/>
                  </a:cubicBezTo>
                  <a:cubicBezTo>
                    <a:pt x="0" y="293"/>
                    <a:pt x="83" y="375"/>
                    <a:pt x="180" y="375"/>
                  </a:cubicBezTo>
                  <a:lnTo>
                    <a:pt x="4409" y="375"/>
                  </a:lnTo>
                  <a:cubicBezTo>
                    <a:pt x="4514" y="375"/>
                    <a:pt x="4596" y="293"/>
                    <a:pt x="4596" y="188"/>
                  </a:cubicBezTo>
                  <a:cubicBezTo>
                    <a:pt x="4596" y="83"/>
                    <a:pt x="4514" y="1"/>
                    <a:pt x="4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58"/>
            <p:cNvSpPr/>
            <p:nvPr/>
          </p:nvSpPr>
          <p:spPr>
            <a:xfrm>
              <a:off x="4579585" y="2409309"/>
              <a:ext cx="388675" cy="63567"/>
            </a:xfrm>
            <a:custGeom>
              <a:avLst/>
              <a:gdLst/>
              <a:ahLst/>
              <a:cxnLst/>
              <a:rect l="l" t="t" r="r" b="b"/>
              <a:pathLst>
                <a:path w="2299" h="376" extrusionOk="0">
                  <a:moveTo>
                    <a:pt x="0" y="1"/>
                  </a:moveTo>
                  <a:lnTo>
                    <a:pt x="0" y="375"/>
                  </a:lnTo>
                  <a:lnTo>
                    <a:pt x="2111" y="375"/>
                  </a:lnTo>
                  <a:cubicBezTo>
                    <a:pt x="2216" y="375"/>
                    <a:pt x="2298" y="293"/>
                    <a:pt x="2298" y="188"/>
                  </a:cubicBezTo>
                  <a:cubicBezTo>
                    <a:pt x="2298" y="83"/>
                    <a:pt x="2216" y="1"/>
                    <a:pt x="2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58"/>
            <p:cNvSpPr/>
            <p:nvPr/>
          </p:nvSpPr>
          <p:spPr>
            <a:xfrm>
              <a:off x="4069529" y="3393920"/>
              <a:ext cx="1018940" cy="62214"/>
            </a:xfrm>
            <a:custGeom>
              <a:avLst/>
              <a:gdLst/>
              <a:ahLst/>
              <a:cxnLst/>
              <a:rect l="l" t="t" r="r" b="b"/>
              <a:pathLst>
                <a:path w="6027" h="368" extrusionOk="0">
                  <a:moveTo>
                    <a:pt x="188" y="1"/>
                  </a:moveTo>
                  <a:cubicBezTo>
                    <a:pt x="90" y="1"/>
                    <a:pt x="1" y="83"/>
                    <a:pt x="8" y="188"/>
                  </a:cubicBezTo>
                  <a:cubicBezTo>
                    <a:pt x="8" y="285"/>
                    <a:pt x="90" y="367"/>
                    <a:pt x="188" y="367"/>
                  </a:cubicBezTo>
                  <a:lnTo>
                    <a:pt x="5847" y="367"/>
                  </a:lnTo>
                  <a:cubicBezTo>
                    <a:pt x="5944" y="367"/>
                    <a:pt x="6027" y="285"/>
                    <a:pt x="6027" y="188"/>
                  </a:cubicBezTo>
                  <a:cubicBezTo>
                    <a:pt x="6027" y="83"/>
                    <a:pt x="5944" y="1"/>
                    <a:pt x="5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58"/>
            <p:cNvSpPr/>
            <p:nvPr/>
          </p:nvSpPr>
          <p:spPr>
            <a:xfrm>
              <a:off x="4069529" y="3393920"/>
              <a:ext cx="510231" cy="62214"/>
            </a:xfrm>
            <a:custGeom>
              <a:avLst/>
              <a:gdLst/>
              <a:ahLst/>
              <a:cxnLst/>
              <a:rect l="l" t="t" r="r" b="b"/>
              <a:pathLst>
                <a:path w="3018" h="368" extrusionOk="0">
                  <a:moveTo>
                    <a:pt x="188" y="1"/>
                  </a:moveTo>
                  <a:cubicBezTo>
                    <a:pt x="90" y="1"/>
                    <a:pt x="1" y="83"/>
                    <a:pt x="8" y="188"/>
                  </a:cubicBezTo>
                  <a:cubicBezTo>
                    <a:pt x="8" y="285"/>
                    <a:pt x="90" y="367"/>
                    <a:pt x="188" y="367"/>
                  </a:cubicBezTo>
                  <a:lnTo>
                    <a:pt x="3017" y="367"/>
                  </a:lnTo>
                  <a:lnTo>
                    <a:pt x="30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58"/>
            <p:cNvSpPr/>
            <p:nvPr/>
          </p:nvSpPr>
          <p:spPr>
            <a:xfrm>
              <a:off x="4191084" y="3145907"/>
              <a:ext cx="777180" cy="62214"/>
            </a:xfrm>
            <a:custGeom>
              <a:avLst/>
              <a:gdLst/>
              <a:ahLst/>
              <a:cxnLst/>
              <a:rect l="l" t="t" r="r" b="b"/>
              <a:pathLst>
                <a:path w="4597" h="368" extrusionOk="0">
                  <a:moveTo>
                    <a:pt x="180" y="0"/>
                  </a:moveTo>
                  <a:cubicBezTo>
                    <a:pt x="83" y="0"/>
                    <a:pt x="0" y="83"/>
                    <a:pt x="0" y="180"/>
                  </a:cubicBezTo>
                  <a:cubicBezTo>
                    <a:pt x="0" y="285"/>
                    <a:pt x="83" y="367"/>
                    <a:pt x="180" y="367"/>
                  </a:cubicBezTo>
                  <a:lnTo>
                    <a:pt x="4409" y="367"/>
                  </a:lnTo>
                  <a:cubicBezTo>
                    <a:pt x="4514" y="367"/>
                    <a:pt x="4596" y="285"/>
                    <a:pt x="4596" y="180"/>
                  </a:cubicBezTo>
                  <a:cubicBezTo>
                    <a:pt x="4596" y="83"/>
                    <a:pt x="4514" y="0"/>
                    <a:pt x="4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58"/>
            <p:cNvSpPr/>
            <p:nvPr/>
          </p:nvSpPr>
          <p:spPr>
            <a:xfrm>
              <a:off x="4579585" y="3145907"/>
              <a:ext cx="388675" cy="62214"/>
            </a:xfrm>
            <a:custGeom>
              <a:avLst/>
              <a:gdLst/>
              <a:ahLst/>
              <a:cxnLst/>
              <a:rect l="l" t="t" r="r" b="b"/>
              <a:pathLst>
                <a:path w="2299" h="368" extrusionOk="0">
                  <a:moveTo>
                    <a:pt x="0" y="0"/>
                  </a:moveTo>
                  <a:lnTo>
                    <a:pt x="0" y="367"/>
                  </a:lnTo>
                  <a:lnTo>
                    <a:pt x="2111" y="367"/>
                  </a:lnTo>
                  <a:cubicBezTo>
                    <a:pt x="2216" y="367"/>
                    <a:pt x="2298" y="285"/>
                    <a:pt x="2298" y="180"/>
                  </a:cubicBezTo>
                  <a:cubicBezTo>
                    <a:pt x="2298" y="83"/>
                    <a:pt x="2216" y="0"/>
                    <a:pt x="2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58"/>
            <p:cNvSpPr/>
            <p:nvPr/>
          </p:nvSpPr>
          <p:spPr>
            <a:xfrm>
              <a:off x="4191084" y="3641932"/>
              <a:ext cx="777180" cy="63567"/>
            </a:xfrm>
            <a:custGeom>
              <a:avLst/>
              <a:gdLst/>
              <a:ahLst/>
              <a:cxnLst/>
              <a:rect l="l" t="t" r="r" b="b"/>
              <a:pathLst>
                <a:path w="4597" h="376" extrusionOk="0">
                  <a:moveTo>
                    <a:pt x="180" y="1"/>
                  </a:moveTo>
                  <a:cubicBezTo>
                    <a:pt x="83" y="1"/>
                    <a:pt x="0" y="83"/>
                    <a:pt x="0" y="188"/>
                  </a:cubicBezTo>
                  <a:cubicBezTo>
                    <a:pt x="0" y="293"/>
                    <a:pt x="83" y="375"/>
                    <a:pt x="180" y="375"/>
                  </a:cubicBezTo>
                  <a:lnTo>
                    <a:pt x="4409" y="375"/>
                  </a:lnTo>
                  <a:cubicBezTo>
                    <a:pt x="4514" y="375"/>
                    <a:pt x="4596" y="293"/>
                    <a:pt x="4596" y="188"/>
                  </a:cubicBezTo>
                  <a:cubicBezTo>
                    <a:pt x="4596" y="83"/>
                    <a:pt x="4514" y="1"/>
                    <a:pt x="4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58"/>
            <p:cNvSpPr/>
            <p:nvPr/>
          </p:nvSpPr>
          <p:spPr>
            <a:xfrm>
              <a:off x="4579585" y="3641932"/>
              <a:ext cx="388675" cy="63567"/>
            </a:xfrm>
            <a:custGeom>
              <a:avLst/>
              <a:gdLst/>
              <a:ahLst/>
              <a:cxnLst/>
              <a:rect l="l" t="t" r="r" b="b"/>
              <a:pathLst>
                <a:path w="2299" h="376" extrusionOk="0">
                  <a:moveTo>
                    <a:pt x="0" y="1"/>
                  </a:moveTo>
                  <a:lnTo>
                    <a:pt x="0" y="375"/>
                  </a:lnTo>
                  <a:lnTo>
                    <a:pt x="2111" y="375"/>
                  </a:lnTo>
                  <a:cubicBezTo>
                    <a:pt x="2216" y="375"/>
                    <a:pt x="2298" y="293"/>
                    <a:pt x="2298" y="188"/>
                  </a:cubicBezTo>
                  <a:cubicBezTo>
                    <a:pt x="2298" y="83"/>
                    <a:pt x="2216" y="1"/>
                    <a:pt x="2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58"/>
            <p:cNvSpPr/>
            <p:nvPr/>
          </p:nvSpPr>
          <p:spPr>
            <a:xfrm>
              <a:off x="4579585" y="1596972"/>
              <a:ext cx="625362" cy="1218754"/>
            </a:xfrm>
            <a:custGeom>
              <a:avLst/>
              <a:gdLst/>
              <a:ahLst/>
              <a:cxnLst/>
              <a:rect l="l" t="t" r="r" b="b"/>
              <a:pathLst>
                <a:path w="3699" h="7209" extrusionOk="0">
                  <a:moveTo>
                    <a:pt x="756" y="0"/>
                  </a:moveTo>
                  <a:lnTo>
                    <a:pt x="0" y="756"/>
                  </a:lnTo>
                  <a:lnTo>
                    <a:pt x="2134" y="2889"/>
                  </a:lnTo>
                  <a:cubicBezTo>
                    <a:pt x="2531" y="3286"/>
                    <a:pt x="2531" y="3930"/>
                    <a:pt x="2134" y="4319"/>
                  </a:cubicBezTo>
                  <a:lnTo>
                    <a:pt x="0" y="6453"/>
                  </a:lnTo>
                  <a:lnTo>
                    <a:pt x="756" y="7209"/>
                  </a:lnTo>
                  <a:lnTo>
                    <a:pt x="2890" y="5075"/>
                  </a:lnTo>
                  <a:cubicBezTo>
                    <a:pt x="3698" y="4267"/>
                    <a:pt x="3698" y="2949"/>
                    <a:pt x="2890" y="2133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58"/>
            <p:cNvSpPr/>
            <p:nvPr/>
          </p:nvSpPr>
          <p:spPr>
            <a:xfrm>
              <a:off x="3953046" y="2815563"/>
              <a:ext cx="626715" cy="1218923"/>
            </a:xfrm>
            <a:custGeom>
              <a:avLst/>
              <a:gdLst/>
              <a:ahLst/>
              <a:cxnLst/>
              <a:rect l="l" t="t" r="r" b="b"/>
              <a:pathLst>
                <a:path w="3707" h="7210" extrusionOk="0">
                  <a:moveTo>
                    <a:pt x="2950" y="1"/>
                  </a:moveTo>
                  <a:lnTo>
                    <a:pt x="817" y="2134"/>
                  </a:lnTo>
                  <a:cubicBezTo>
                    <a:pt x="1" y="2950"/>
                    <a:pt x="1" y="4268"/>
                    <a:pt x="817" y="5076"/>
                  </a:cubicBezTo>
                  <a:lnTo>
                    <a:pt x="2950" y="7209"/>
                  </a:lnTo>
                  <a:lnTo>
                    <a:pt x="3325" y="6835"/>
                  </a:lnTo>
                  <a:lnTo>
                    <a:pt x="3706" y="6453"/>
                  </a:lnTo>
                  <a:lnTo>
                    <a:pt x="1573" y="4320"/>
                  </a:lnTo>
                  <a:cubicBezTo>
                    <a:pt x="1176" y="3923"/>
                    <a:pt x="1176" y="3287"/>
                    <a:pt x="1573" y="2890"/>
                  </a:cubicBezTo>
                  <a:lnTo>
                    <a:pt x="3706" y="757"/>
                  </a:lnTo>
                  <a:lnTo>
                    <a:pt x="29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58"/>
            <p:cNvSpPr/>
            <p:nvPr/>
          </p:nvSpPr>
          <p:spPr>
            <a:xfrm>
              <a:off x="3839269" y="895200"/>
              <a:ext cx="740494" cy="701768"/>
            </a:xfrm>
            <a:custGeom>
              <a:avLst/>
              <a:gdLst/>
              <a:ahLst/>
              <a:cxnLst/>
              <a:rect l="l" t="t" r="r" b="b"/>
              <a:pathLst>
                <a:path w="4380" h="4151" extrusionOk="0">
                  <a:moveTo>
                    <a:pt x="779" y="1"/>
                  </a:moveTo>
                  <a:cubicBezTo>
                    <a:pt x="362" y="1"/>
                    <a:pt x="1" y="540"/>
                    <a:pt x="397" y="925"/>
                  </a:cubicBezTo>
                  <a:lnTo>
                    <a:pt x="3623" y="4151"/>
                  </a:lnTo>
                  <a:lnTo>
                    <a:pt x="4379" y="3395"/>
                  </a:lnTo>
                  <a:lnTo>
                    <a:pt x="1153" y="169"/>
                  </a:lnTo>
                  <a:cubicBezTo>
                    <a:pt x="1036" y="50"/>
                    <a:pt x="905" y="1"/>
                    <a:pt x="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2" name="Google Shape;1102;p58"/>
            <p:cNvGrpSpPr/>
            <p:nvPr/>
          </p:nvGrpSpPr>
          <p:grpSpPr>
            <a:xfrm>
              <a:off x="3839438" y="896722"/>
              <a:ext cx="1477936" cy="3839875"/>
              <a:chOff x="3831763" y="896722"/>
              <a:chExt cx="1477936" cy="3839875"/>
            </a:xfrm>
          </p:grpSpPr>
          <p:sp>
            <p:nvSpPr>
              <p:cNvPr id="1103" name="Google Shape;1103;p58"/>
              <p:cNvSpPr/>
              <p:nvPr/>
            </p:nvSpPr>
            <p:spPr>
              <a:xfrm>
                <a:off x="3831763" y="4034322"/>
                <a:ext cx="740325" cy="70227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4154" extrusionOk="0">
                    <a:moveTo>
                      <a:pt x="3622" y="0"/>
                    </a:moveTo>
                    <a:lnTo>
                      <a:pt x="396" y="3227"/>
                    </a:lnTo>
                    <a:cubicBezTo>
                      <a:pt x="0" y="3611"/>
                      <a:pt x="361" y="4154"/>
                      <a:pt x="776" y="4154"/>
                    </a:cubicBezTo>
                    <a:cubicBezTo>
                      <a:pt x="903" y="4154"/>
                      <a:pt x="1035" y="4103"/>
                      <a:pt x="1152" y="3983"/>
                    </a:cubicBezTo>
                    <a:lnTo>
                      <a:pt x="4378" y="756"/>
                    </a:lnTo>
                    <a:lnTo>
                      <a:pt x="3997" y="382"/>
                    </a:lnTo>
                    <a:lnTo>
                      <a:pt x="362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58"/>
              <p:cNvSpPr/>
              <p:nvPr/>
            </p:nvSpPr>
            <p:spPr>
              <a:xfrm>
                <a:off x="4571910" y="896722"/>
                <a:ext cx="737789" cy="700247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142" extrusionOk="0">
                    <a:moveTo>
                      <a:pt x="3593" y="1"/>
                    </a:moveTo>
                    <a:cubicBezTo>
                      <a:pt x="3470" y="1"/>
                      <a:pt x="3342" y="48"/>
                      <a:pt x="3227" y="160"/>
                    </a:cubicBezTo>
                    <a:lnTo>
                      <a:pt x="0" y="3386"/>
                    </a:lnTo>
                    <a:lnTo>
                      <a:pt x="756" y="4142"/>
                    </a:lnTo>
                    <a:lnTo>
                      <a:pt x="3983" y="916"/>
                    </a:lnTo>
                    <a:cubicBezTo>
                      <a:pt x="4363" y="529"/>
                      <a:pt x="4007" y="1"/>
                      <a:pt x="35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58"/>
              <p:cNvSpPr/>
              <p:nvPr/>
            </p:nvSpPr>
            <p:spPr>
              <a:xfrm>
                <a:off x="4571910" y="2815563"/>
                <a:ext cx="625362" cy="1218923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7210" extrusionOk="0">
                    <a:moveTo>
                      <a:pt x="756" y="1"/>
                    </a:moveTo>
                    <a:lnTo>
                      <a:pt x="0" y="757"/>
                    </a:lnTo>
                    <a:lnTo>
                      <a:pt x="2134" y="2890"/>
                    </a:lnTo>
                    <a:cubicBezTo>
                      <a:pt x="2531" y="3287"/>
                      <a:pt x="2531" y="3923"/>
                      <a:pt x="2134" y="4320"/>
                    </a:cubicBezTo>
                    <a:lnTo>
                      <a:pt x="0" y="6453"/>
                    </a:lnTo>
                    <a:lnTo>
                      <a:pt x="375" y="6835"/>
                    </a:lnTo>
                    <a:lnTo>
                      <a:pt x="756" y="7209"/>
                    </a:lnTo>
                    <a:lnTo>
                      <a:pt x="2890" y="5076"/>
                    </a:lnTo>
                    <a:cubicBezTo>
                      <a:pt x="3698" y="4268"/>
                      <a:pt x="3698" y="2950"/>
                      <a:pt x="2890" y="2134"/>
                    </a:cubicBez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58"/>
              <p:cNvSpPr/>
              <p:nvPr/>
            </p:nvSpPr>
            <p:spPr>
              <a:xfrm>
                <a:off x="3945371" y="1596972"/>
                <a:ext cx="626715" cy="1218754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7209" extrusionOk="0">
                    <a:moveTo>
                      <a:pt x="2950" y="0"/>
                    </a:moveTo>
                    <a:lnTo>
                      <a:pt x="817" y="2133"/>
                    </a:lnTo>
                    <a:cubicBezTo>
                      <a:pt x="1" y="2949"/>
                      <a:pt x="1" y="4267"/>
                      <a:pt x="817" y="5075"/>
                    </a:cubicBezTo>
                    <a:lnTo>
                      <a:pt x="2950" y="7209"/>
                    </a:lnTo>
                    <a:lnTo>
                      <a:pt x="3706" y="6453"/>
                    </a:lnTo>
                    <a:lnTo>
                      <a:pt x="1573" y="4319"/>
                    </a:lnTo>
                    <a:cubicBezTo>
                      <a:pt x="1176" y="3922"/>
                      <a:pt x="1176" y="3286"/>
                      <a:pt x="1573" y="2889"/>
                    </a:cubicBezTo>
                    <a:lnTo>
                      <a:pt x="3706" y="756"/>
                    </a:lnTo>
                    <a:lnTo>
                      <a:pt x="29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Abordagem evolutiva</a:t>
            </a:r>
            <a:endParaRPr/>
          </a:p>
        </p:txBody>
      </p:sp>
      <p:sp>
        <p:nvSpPr>
          <p:cNvPr id="1112" name="Google Shape;1112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4683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800"/>
              <a:t>M</a:t>
            </a:r>
            <a:r>
              <a:rPr lang="pt-BR" sz="2800" b="0" i="0"/>
              <a:t>odificação das funções </a:t>
            </a:r>
            <a:endParaRPr/>
          </a:p>
          <a:p>
            <a:pPr marL="914377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200"/>
              <a:t>Podem se originar de mutações;</a:t>
            </a:r>
            <a:endParaRPr/>
          </a:p>
          <a:p>
            <a:pPr marL="914377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200"/>
              <a:t>Podem ser resultante de mecanismos regulatórios.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grpSp>
        <p:nvGrpSpPr>
          <p:cNvPr id="1113" name="Google Shape;1113;p59"/>
          <p:cNvGrpSpPr/>
          <p:nvPr/>
        </p:nvGrpSpPr>
        <p:grpSpPr>
          <a:xfrm rot="-5400000">
            <a:off x="5951352" y="2348323"/>
            <a:ext cx="1158756" cy="2949169"/>
            <a:chOff x="3839269" y="895200"/>
            <a:chExt cx="1478105" cy="3841397"/>
          </a:xfrm>
        </p:grpSpPr>
        <p:sp>
          <p:nvSpPr>
            <p:cNvPr id="1114" name="Google Shape;1114;p59"/>
            <p:cNvSpPr/>
            <p:nvPr/>
          </p:nvSpPr>
          <p:spPr>
            <a:xfrm>
              <a:off x="4115176" y="1118529"/>
              <a:ext cx="928998" cy="63398"/>
            </a:xfrm>
            <a:custGeom>
              <a:avLst/>
              <a:gdLst/>
              <a:ahLst/>
              <a:cxnLst/>
              <a:rect l="l" t="t" r="r" b="b"/>
              <a:pathLst>
                <a:path w="5495" h="375" extrusionOk="0">
                  <a:moveTo>
                    <a:pt x="187" y="0"/>
                  </a:moveTo>
                  <a:cubicBezTo>
                    <a:pt x="82" y="0"/>
                    <a:pt x="0" y="83"/>
                    <a:pt x="0" y="188"/>
                  </a:cubicBezTo>
                  <a:cubicBezTo>
                    <a:pt x="0" y="292"/>
                    <a:pt x="82" y="375"/>
                    <a:pt x="187" y="375"/>
                  </a:cubicBezTo>
                  <a:lnTo>
                    <a:pt x="5307" y="375"/>
                  </a:lnTo>
                  <a:cubicBezTo>
                    <a:pt x="5412" y="375"/>
                    <a:pt x="5495" y="292"/>
                    <a:pt x="5495" y="188"/>
                  </a:cubicBezTo>
                  <a:cubicBezTo>
                    <a:pt x="5495" y="83"/>
                    <a:pt x="5412" y="0"/>
                    <a:pt x="5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59"/>
            <p:cNvSpPr/>
            <p:nvPr/>
          </p:nvSpPr>
          <p:spPr>
            <a:xfrm>
              <a:off x="4115176" y="1118529"/>
              <a:ext cx="464584" cy="63398"/>
            </a:xfrm>
            <a:custGeom>
              <a:avLst/>
              <a:gdLst/>
              <a:ahLst/>
              <a:cxnLst/>
              <a:rect l="l" t="t" r="r" b="b"/>
              <a:pathLst>
                <a:path w="2748" h="375" extrusionOk="0">
                  <a:moveTo>
                    <a:pt x="187" y="0"/>
                  </a:moveTo>
                  <a:cubicBezTo>
                    <a:pt x="82" y="0"/>
                    <a:pt x="0" y="83"/>
                    <a:pt x="0" y="188"/>
                  </a:cubicBezTo>
                  <a:cubicBezTo>
                    <a:pt x="0" y="292"/>
                    <a:pt x="82" y="375"/>
                    <a:pt x="187" y="375"/>
                  </a:cubicBezTo>
                  <a:lnTo>
                    <a:pt x="2747" y="375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59"/>
            <p:cNvSpPr/>
            <p:nvPr/>
          </p:nvSpPr>
          <p:spPr>
            <a:xfrm>
              <a:off x="4115176" y="4450719"/>
              <a:ext cx="928998" cy="62045"/>
            </a:xfrm>
            <a:custGeom>
              <a:avLst/>
              <a:gdLst/>
              <a:ahLst/>
              <a:cxnLst/>
              <a:rect l="l" t="t" r="r" b="b"/>
              <a:pathLst>
                <a:path w="5495" h="367" extrusionOk="0">
                  <a:moveTo>
                    <a:pt x="187" y="0"/>
                  </a:moveTo>
                  <a:cubicBezTo>
                    <a:pt x="82" y="0"/>
                    <a:pt x="0" y="82"/>
                    <a:pt x="0" y="180"/>
                  </a:cubicBezTo>
                  <a:cubicBezTo>
                    <a:pt x="0" y="285"/>
                    <a:pt x="82" y="367"/>
                    <a:pt x="187" y="367"/>
                  </a:cubicBezTo>
                  <a:lnTo>
                    <a:pt x="5307" y="367"/>
                  </a:lnTo>
                  <a:cubicBezTo>
                    <a:pt x="5412" y="367"/>
                    <a:pt x="5495" y="285"/>
                    <a:pt x="5495" y="180"/>
                  </a:cubicBezTo>
                  <a:cubicBezTo>
                    <a:pt x="5495" y="82"/>
                    <a:pt x="5412" y="0"/>
                    <a:pt x="5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59"/>
            <p:cNvSpPr/>
            <p:nvPr/>
          </p:nvSpPr>
          <p:spPr>
            <a:xfrm>
              <a:off x="4115176" y="4450719"/>
              <a:ext cx="464584" cy="62045"/>
            </a:xfrm>
            <a:custGeom>
              <a:avLst/>
              <a:gdLst/>
              <a:ahLst/>
              <a:cxnLst/>
              <a:rect l="l" t="t" r="r" b="b"/>
              <a:pathLst>
                <a:path w="2748" h="367" extrusionOk="0">
                  <a:moveTo>
                    <a:pt x="187" y="0"/>
                  </a:moveTo>
                  <a:cubicBezTo>
                    <a:pt x="82" y="0"/>
                    <a:pt x="0" y="82"/>
                    <a:pt x="0" y="180"/>
                  </a:cubicBezTo>
                  <a:cubicBezTo>
                    <a:pt x="0" y="285"/>
                    <a:pt x="82" y="367"/>
                    <a:pt x="187" y="367"/>
                  </a:cubicBezTo>
                  <a:lnTo>
                    <a:pt x="2747" y="367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59"/>
            <p:cNvSpPr/>
            <p:nvPr/>
          </p:nvSpPr>
          <p:spPr>
            <a:xfrm>
              <a:off x="4579585" y="4034322"/>
              <a:ext cx="737620" cy="700754"/>
            </a:xfrm>
            <a:custGeom>
              <a:avLst/>
              <a:gdLst/>
              <a:ahLst/>
              <a:cxnLst/>
              <a:rect l="l" t="t" r="r" b="b"/>
              <a:pathLst>
                <a:path w="4363" h="4145" extrusionOk="0">
                  <a:moveTo>
                    <a:pt x="756" y="0"/>
                  </a:moveTo>
                  <a:lnTo>
                    <a:pt x="375" y="382"/>
                  </a:lnTo>
                  <a:lnTo>
                    <a:pt x="0" y="756"/>
                  </a:lnTo>
                  <a:lnTo>
                    <a:pt x="3227" y="3983"/>
                  </a:lnTo>
                  <a:cubicBezTo>
                    <a:pt x="3342" y="4097"/>
                    <a:pt x="3471" y="4145"/>
                    <a:pt x="3595" y="4145"/>
                  </a:cubicBezTo>
                  <a:cubicBezTo>
                    <a:pt x="4007" y="4145"/>
                    <a:pt x="4363" y="3613"/>
                    <a:pt x="3983" y="3227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59"/>
            <p:cNvSpPr/>
            <p:nvPr/>
          </p:nvSpPr>
          <p:spPr>
            <a:xfrm>
              <a:off x="4070882" y="2161297"/>
              <a:ext cx="1017587" cy="63397"/>
            </a:xfrm>
            <a:custGeom>
              <a:avLst/>
              <a:gdLst/>
              <a:ahLst/>
              <a:cxnLst/>
              <a:rect l="l" t="t" r="r" b="b"/>
              <a:pathLst>
                <a:path w="6019" h="375" extrusionOk="0">
                  <a:moveTo>
                    <a:pt x="180" y="1"/>
                  </a:moveTo>
                  <a:cubicBezTo>
                    <a:pt x="82" y="1"/>
                    <a:pt x="0" y="83"/>
                    <a:pt x="0" y="188"/>
                  </a:cubicBezTo>
                  <a:cubicBezTo>
                    <a:pt x="0" y="285"/>
                    <a:pt x="82" y="375"/>
                    <a:pt x="180" y="375"/>
                  </a:cubicBezTo>
                  <a:lnTo>
                    <a:pt x="5839" y="375"/>
                  </a:lnTo>
                  <a:cubicBezTo>
                    <a:pt x="5936" y="375"/>
                    <a:pt x="6019" y="285"/>
                    <a:pt x="6019" y="188"/>
                  </a:cubicBezTo>
                  <a:cubicBezTo>
                    <a:pt x="6019" y="83"/>
                    <a:pt x="5936" y="1"/>
                    <a:pt x="5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59"/>
            <p:cNvSpPr/>
            <p:nvPr/>
          </p:nvSpPr>
          <p:spPr>
            <a:xfrm>
              <a:off x="4070882" y="2161297"/>
              <a:ext cx="508878" cy="63397"/>
            </a:xfrm>
            <a:custGeom>
              <a:avLst/>
              <a:gdLst/>
              <a:ahLst/>
              <a:cxnLst/>
              <a:rect l="l" t="t" r="r" b="b"/>
              <a:pathLst>
                <a:path w="3010" h="375" extrusionOk="0">
                  <a:moveTo>
                    <a:pt x="180" y="1"/>
                  </a:moveTo>
                  <a:cubicBezTo>
                    <a:pt x="82" y="1"/>
                    <a:pt x="0" y="83"/>
                    <a:pt x="0" y="188"/>
                  </a:cubicBezTo>
                  <a:cubicBezTo>
                    <a:pt x="0" y="285"/>
                    <a:pt x="82" y="375"/>
                    <a:pt x="180" y="375"/>
                  </a:cubicBezTo>
                  <a:lnTo>
                    <a:pt x="3009" y="375"/>
                  </a:lnTo>
                  <a:lnTo>
                    <a:pt x="30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59"/>
            <p:cNvSpPr/>
            <p:nvPr/>
          </p:nvSpPr>
          <p:spPr>
            <a:xfrm>
              <a:off x="4191084" y="1913285"/>
              <a:ext cx="777180" cy="62214"/>
            </a:xfrm>
            <a:custGeom>
              <a:avLst/>
              <a:gdLst/>
              <a:ahLst/>
              <a:cxnLst/>
              <a:rect l="l" t="t" r="r" b="b"/>
              <a:pathLst>
                <a:path w="4597" h="368" extrusionOk="0">
                  <a:moveTo>
                    <a:pt x="180" y="0"/>
                  </a:moveTo>
                  <a:cubicBezTo>
                    <a:pt x="83" y="0"/>
                    <a:pt x="0" y="83"/>
                    <a:pt x="0" y="180"/>
                  </a:cubicBezTo>
                  <a:cubicBezTo>
                    <a:pt x="0" y="285"/>
                    <a:pt x="83" y="367"/>
                    <a:pt x="180" y="367"/>
                  </a:cubicBezTo>
                  <a:lnTo>
                    <a:pt x="4409" y="367"/>
                  </a:lnTo>
                  <a:cubicBezTo>
                    <a:pt x="4514" y="367"/>
                    <a:pt x="4596" y="285"/>
                    <a:pt x="4596" y="180"/>
                  </a:cubicBezTo>
                  <a:cubicBezTo>
                    <a:pt x="4596" y="83"/>
                    <a:pt x="4514" y="0"/>
                    <a:pt x="4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59"/>
            <p:cNvSpPr/>
            <p:nvPr/>
          </p:nvSpPr>
          <p:spPr>
            <a:xfrm>
              <a:off x="4579585" y="1913285"/>
              <a:ext cx="388675" cy="62214"/>
            </a:xfrm>
            <a:custGeom>
              <a:avLst/>
              <a:gdLst/>
              <a:ahLst/>
              <a:cxnLst/>
              <a:rect l="l" t="t" r="r" b="b"/>
              <a:pathLst>
                <a:path w="2299" h="368" extrusionOk="0">
                  <a:moveTo>
                    <a:pt x="0" y="0"/>
                  </a:moveTo>
                  <a:lnTo>
                    <a:pt x="0" y="367"/>
                  </a:lnTo>
                  <a:lnTo>
                    <a:pt x="2111" y="367"/>
                  </a:lnTo>
                  <a:cubicBezTo>
                    <a:pt x="2216" y="367"/>
                    <a:pt x="2298" y="285"/>
                    <a:pt x="2298" y="180"/>
                  </a:cubicBezTo>
                  <a:cubicBezTo>
                    <a:pt x="2298" y="83"/>
                    <a:pt x="2216" y="0"/>
                    <a:pt x="2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59"/>
            <p:cNvSpPr/>
            <p:nvPr/>
          </p:nvSpPr>
          <p:spPr>
            <a:xfrm>
              <a:off x="4191084" y="2409309"/>
              <a:ext cx="777180" cy="63567"/>
            </a:xfrm>
            <a:custGeom>
              <a:avLst/>
              <a:gdLst/>
              <a:ahLst/>
              <a:cxnLst/>
              <a:rect l="l" t="t" r="r" b="b"/>
              <a:pathLst>
                <a:path w="4597" h="376" extrusionOk="0">
                  <a:moveTo>
                    <a:pt x="180" y="1"/>
                  </a:moveTo>
                  <a:cubicBezTo>
                    <a:pt x="83" y="1"/>
                    <a:pt x="0" y="83"/>
                    <a:pt x="0" y="188"/>
                  </a:cubicBezTo>
                  <a:cubicBezTo>
                    <a:pt x="0" y="293"/>
                    <a:pt x="83" y="375"/>
                    <a:pt x="180" y="375"/>
                  </a:cubicBezTo>
                  <a:lnTo>
                    <a:pt x="4409" y="375"/>
                  </a:lnTo>
                  <a:cubicBezTo>
                    <a:pt x="4514" y="375"/>
                    <a:pt x="4596" y="293"/>
                    <a:pt x="4596" y="188"/>
                  </a:cubicBezTo>
                  <a:cubicBezTo>
                    <a:pt x="4596" y="83"/>
                    <a:pt x="4514" y="1"/>
                    <a:pt x="4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59"/>
            <p:cNvSpPr/>
            <p:nvPr/>
          </p:nvSpPr>
          <p:spPr>
            <a:xfrm>
              <a:off x="4579585" y="2409309"/>
              <a:ext cx="388675" cy="63567"/>
            </a:xfrm>
            <a:custGeom>
              <a:avLst/>
              <a:gdLst/>
              <a:ahLst/>
              <a:cxnLst/>
              <a:rect l="l" t="t" r="r" b="b"/>
              <a:pathLst>
                <a:path w="2299" h="376" extrusionOk="0">
                  <a:moveTo>
                    <a:pt x="0" y="1"/>
                  </a:moveTo>
                  <a:lnTo>
                    <a:pt x="0" y="375"/>
                  </a:lnTo>
                  <a:lnTo>
                    <a:pt x="2111" y="375"/>
                  </a:lnTo>
                  <a:cubicBezTo>
                    <a:pt x="2216" y="375"/>
                    <a:pt x="2298" y="293"/>
                    <a:pt x="2298" y="188"/>
                  </a:cubicBezTo>
                  <a:cubicBezTo>
                    <a:pt x="2298" y="83"/>
                    <a:pt x="2216" y="1"/>
                    <a:pt x="2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59"/>
            <p:cNvSpPr/>
            <p:nvPr/>
          </p:nvSpPr>
          <p:spPr>
            <a:xfrm>
              <a:off x="4069529" y="3393920"/>
              <a:ext cx="1018940" cy="62214"/>
            </a:xfrm>
            <a:custGeom>
              <a:avLst/>
              <a:gdLst/>
              <a:ahLst/>
              <a:cxnLst/>
              <a:rect l="l" t="t" r="r" b="b"/>
              <a:pathLst>
                <a:path w="6027" h="368" extrusionOk="0">
                  <a:moveTo>
                    <a:pt x="188" y="1"/>
                  </a:moveTo>
                  <a:cubicBezTo>
                    <a:pt x="90" y="1"/>
                    <a:pt x="1" y="83"/>
                    <a:pt x="8" y="188"/>
                  </a:cubicBezTo>
                  <a:cubicBezTo>
                    <a:pt x="8" y="285"/>
                    <a:pt x="90" y="367"/>
                    <a:pt x="188" y="367"/>
                  </a:cubicBezTo>
                  <a:lnTo>
                    <a:pt x="5847" y="367"/>
                  </a:lnTo>
                  <a:cubicBezTo>
                    <a:pt x="5944" y="367"/>
                    <a:pt x="6027" y="285"/>
                    <a:pt x="6027" y="188"/>
                  </a:cubicBezTo>
                  <a:cubicBezTo>
                    <a:pt x="6027" y="83"/>
                    <a:pt x="5944" y="1"/>
                    <a:pt x="5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59"/>
            <p:cNvSpPr/>
            <p:nvPr/>
          </p:nvSpPr>
          <p:spPr>
            <a:xfrm>
              <a:off x="4069529" y="3393920"/>
              <a:ext cx="510231" cy="62214"/>
            </a:xfrm>
            <a:custGeom>
              <a:avLst/>
              <a:gdLst/>
              <a:ahLst/>
              <a:cxnLst/>
              <a:rect l="l" t="t" r="r" b="b"/>
              <a:pathLst>
                <a:path w="3018" h="368" extrusionOk="0">
                  <a:moveTo>
                    <a:pt x="188" y="1"/>
                  </a:moveTo>
                  <a:cubicBezTo>
                    <a:pt x="90" y="1"/>
                    <a:pt x="1" y="83"/>
                    <a:pt x="8" y="188"/>
                  </a:cubicBezTo>
                  <a:cubicBezTo>
                    <a:pt x="8" y="285"/>
                    <a:pt x="90" y="367"/>
                    <a:pt x="188" y="367"/>
                  </a:cubicBezTo>
                  <a:lnTo>
                    <a:pt x="3017" y="367"/>
                  </a:lnTo>
                  <a:lnTo>
                    <a:pt x="30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59"/>
            <p:cNvSpPr/>
            <p:nvPr/>
          </p:nvSpPr>
          <p:spPr>
            <a:xfrm>
              <a:off x="4191084" y="3145907"/>
              <a:ext cx="777180" cy="62214"/>
            </a:xfrm>
            <a:custGeom>
              <a:avLst/>
              <a:gdLst/>
              <a:ahLst/>
              <a:cxnLst/>
              <a:rect l="l" t="t" r="r" b="b"/>
              <a:pathLst>
                <a:path w="4597" h="368" extrusionOk="0">
                  <a:moveTo>
                    <a:pt x="180" y="0"/>
                  </a:moveTo>
                  <a:cubicBezTo>
                    <a:pt x="83" y="0"/>
                    <a:pt x="0" y="83"/>
                    <a:pt x="0" y="180"/>
                  </a:cubicBezTo>
                  <a:cubicBezTo>
                    <a:pt x="0" y="285"/>
                    <a:pt x="83" y="367"/>
                    <a:pt x="180" y="367"/>
                  </a:cubicBezTo>
                  <a:lnTo>
                    <a:pt x="4409" y="367"/>
                  </a:lnTo>
                  <a:cubicBezTo>
                    <a:pt x="4514" y="367"/>
                    <a:pt x="4596" y="285"/>
                    <a:pt x="4596" y="180"/>
                  </a:cubicBezTo>
                  <a:cubicBezTo>
                    <a:pt x="4596" y="83"/>
                    <a:pt x="4514" y="0"/>
                    <a:pt x="4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59"/>
            <p:cNvSpPr/>
            <p:nvPr/>
          </p:nvSpPr>
          <p:spPr>
            <a:xfrm>
              <a:off x="4579585" y="3145907"/>
              <a:ext cx="388675" cy="62214"/>
            </a:xfrm>
            <a:custGeom>
              <a:avLst/>
              <a:gdLst/>
              <a:ahLst/>
              <a:cxnLst/>
              <a:rect l="l" t="t" r="r" b="b"/>
              <a:pathLst>
                <a:path w="2299" h="368" extrusionOk="0">
                  <a:moveTo>
                    <a:pt x="0" y="0"/>
                  </a:moveTo>
                  <a:lnTo>
                    <a:pt x="0" y="367"/>
                  </a:lnTo>
                  <a:lnTo>
                    <a:pt x="2111" y="367"/>
                  </a:lnTo>
                  <a:cubicBezTo>
                    <a:pt x="2216" y="367"/>
                    <a:pt x="2298" y="285"/>
                    <a:pt x="2298" y="180"/>
                  </a:cubicBezTo>
                  <a:cubicBezTo>
                    <a:pt x="2298" y="83"/>
                    <a:pt x="2216" y="0"/>
                    <a:pt x="2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59"/>
            <p:cNvSpPr/>
            <p:nvPr/>
          </p:nvSpPr>
          <p:spPr>
            <a:xfrm>
              <a:off x="4191084" y="3641932"/>
              <a:ext cx="777180" cy="63567"/>
            </a:xfrm>
            <a:custGeom>
              <a:avLst/>
              <a:gdLst/>
              <a:ahLst/>
              <a:cxnLst/>
              <a:rect l="l" t="t" r="r" b="b"/>
              <a:pathLst>
                <a:path w="4597" h="376" extrusionOk="0">
                  <a:moveTo>
                    <a:pt x="180" y="1"/>
                  </a:moveTo>
                  <a:cubicBezTo>
                    <a:pt x="83" y="1"/>
                    <a:pt x="0" y="83"/>
                    <a:pt x="0" y="188"/>
                  </a:cubicBezTo>
                  <a:cubicBezTo>
                    <a:pt x="0" y="293"/>
                    <a:pt x="83" y="375"/>
                    <a:pt x="180" y="375"/>
                  </a:cubicBezTo>
                  <a:lnTo>
                    <a:pt x="4409" y="375"/>
                  </a:lnTo>
                  <a:cubicBezTo>
                    <a:pt x="4514" y="375"/>
                    <a:pt x="4596" y="293"/>
                    <a:pt x="4596" y="188"/>
                  </a:cubicBezTo>
                  <a:cubicBezTo>
                    <a:pt x="4596" y="83"/>
                    <a:pt x="4514" y="1"/>
                    <a:pt x="4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59"/>
            <p:cNvSpPr/>
            <p:nvPr/>
          </p:nvSpPr>
          <p:spPr>
            <a:xfrm>
              <a:off x="4579585" y="3641932"/>
              <a:ext cx="388675" cy="63567"/>
            </a:xfrm>
            <a:custGeom>
              <a:avLst/>
              <a:gdLst/>
              <a:ahLst/>
              <a:cxnLst/>
              <a:rect l="l" t="t" r="r" b="b"/>
              <a:pathLst>
                <a:path w="2299" h="376" extrusionOk="0">
                  <a:moveTo>
                    <a:pt x="0" y="1"/>
                  </a:moveTo>
                  <a:lnTo>
                    <a:pt x="0" y="375"/>
                  </a:lnTo>
                  <a:lnTo>
                    <a:pt x="2111" y="375"/>
                  </a:lnTo>
                  <a:cubicBezTo>
                    <a:pt x="2216" y="375"/>
                    <a:pt x="2298" y="293"/>
                    <a:pt x="2298" y="188"/>
                  </a:cubicBezTo>
                  <a:cubicBezTo>
                    <a:pt x="2298" y="83"/>
                    <a:pt x="2216" y="1"/>
                    <a:pt x="2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59"/>
            <p:cNvSpPr/>
            <p:nvPr/>
          </p:nvSpPr>
          <p:spPr>
            <a:xfrm>
              <a:off x="4579585" y="1596972"/>
              <a:ext cx="625362" cy="1218754"/>
            </a:xfrm>
            <a:custGeom>
              <a:avLst/>
              <a:gdLst/>
              <a:ahLst/>
              <a:cxnLst/>
              <a:rect l="l" t="t" r="r" b="b"/>
              <a:pathLst>
                <a:path w="3699" h="7209" extrusionOk="0">
                  <a:moveTo>
                    <a:pt x="756" y="0"/>
                  </a:moveTo>
                  <a:lnTo>
                    <a:pt x="0" y="756"/>
                  </a:lnTo>
                  <a:lnTo>
                    <a:pt x="2134" y="2889"/>
                  </a:lnTo>
                  <a:cubicBezTo>
                    <a:pt x="2531" y="3286"/>
                    <a:pt x="2531" y="3930"/>
                    <a:pt x="2134" y="4319"/>
                  </a:cubicBezTo>
                  <a:lnTo>
                    <a:pt x="0" y="6453"/>
                  </a:lnTo>
                  <a:lnTo>
                    <a:pt x="756" y="7209"/>
                  </a:lnTo>
                  <a:lnTo>
                    <a:pt x="2890" y="5075"/>
                  </a:lnTo>
                  <a:cubicBezTo>
                    <a:pt x="3698" y="4267"/>
                    <a:pt x="3698" y="2949"/>
                    <a:pt x="2890" y="2133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59"/>
            <p:cNvSpPr/>
            <p:nvPr/>
          </p:nvSpPr>
          <p:spPr>
            <a:xfrm>
              <a:off x="3953046" y="2815563"/>
              <a:ext cx="626715" cy="1218923"/>
            </a:xfrm>
            <a:custGeom>
              <a:avLst/>
              <a:gdLst/>
              <a:ahLst/>
              <a:cxnLst/>
              <a:rect l="l" t="t" r="r" b="b"/>
              <a:pathLst>
                <a:path w="3707" h="7210" extrusionOk="0">
                  <a:moveTo>
                    <a:pt x="2950" y="1"/>
                  </a:moveTo>
                  <a:lnTo>
                    <a:pt x="817" y="2134"/>
                  </a:lnTo>
                  <a:cubicBezTo>
                    <a:pt x="1" y="2950"/>
                    <a:pt x="1" y="4268"/>
                    <a:pt x="817" y="5076"/>
                  </a:cubicBezTo>
                  <a:lnTo>
                    <a:pt x="2950" y="7209"/>
                  </a:lnTo>
                  <a:lnTo>
                    <a:pt x="3325" y="6835"/>
                  </a:lnTo>
                  <a:lnTo>
                    <a:pt x="3706" y="6453"/>
                  </a:lnTo>
                  <a:lnTo>
                    <a:pt x="1573" y="4320"/>
                  </a:lnTo>
                  <a:cubicBezTo>
                    <a:pt x="1176" y="3923"/>
                    <a:pt x="1176" y="3287"/>
                    <a:pt x="1573" y="2890"/>
                  </a:cubicBezTo>
                  <a:lnTo>
                    <a:pt x="3706" y="757"/>
                  </a:lnTo>
                  <a:lnTo>
                    <a:pt x="29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59"/>
            <p:cNvSpPr/>
            <p:nvPr/>
          </p:nvSpPr>
          <p:spPr>
            <a:xfrm>
              <a:off x="3839269" y="895200"/>
              <a:ext cx="740494" cy="701768"/>
            </a:xfrm>
            <a:custGeom>
              <a:avLst/>
              <a:gdLst/>
              <a:ahLst/>
              <a:cxnLst/>
              <a:rect l="l" t="t" r="r" b="b"/>
              <a:pathLst>
                <a:path w="4380" h="4151" extrusionOk="0">
                  <a:moveTo>
                    <a:pt x="779" y="1"/>
                  </a:moveTo>
                  <a:cubicBezTo>
                    <a:pt x="362" y="1"/>
                    <a:pt x="1" y="540"/>
                    <a:pt x="397" y="925"/>
                  </a:cubicBezTo>
                  <a:lnTo>
                    <a:pt x="3623" y="4151"/>
                  </a:lnTo>
                  <a:lnTo>
                    <a:pt x="4379" y="3395"/>
                  </a:lnTo>
                  <a:lnTo>
                    <a:pt x="1153" y="169"/>
                  </a:lnTo>
                  <a:cubicBezTo>
                    <a:pt x="1036" y="50"/>
                    <a:pt x="905" y="1"/>
                    <a:pt x="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34" name="Google Shape;1134;p59"/>
            <p:cNvGrpSpPr/>
            <p:nvPr/>
          </p:nvGrpSpPr>
          <p:grpSpPr>
            <a:xfrm>
              <a:off x="3839438" y="896722"/>
              <a:ext cx="1477936" cy="3839875"/>
              <a:chOff x="3831763" y="896722"/>
              <a:chExt cx="1477936" cy="3839875"/>
            </a:xfrm>
          </p:grpSpPr>
          <p:sp>
            <p:nvSpPr>
              <p:cNvPr id="1135" name="Google Shape;1135;p59"/>
              <p:cNvSpPr/>
              <p:nvPr/>
            </p:nvSpPr>
            <p:spPr>
              <a:xfrm>
                <a:off x="3831763" y="4034322"/>
                <a:ext cx="740325" cy="70227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4154" extrusionOk="0">
                    <a:moveTo>
                      <a:pt x="3622" y="0"/>
                    </a:moveTo>
                    <a:lnTo>
                      <a:pt x="396" y="3227"/>
                    </a:lnTo>
                    <a:cubicBezTo>
                      <a:pt x="0" y="3611"/>
                      <a:pt x="361" y="4154"/>
                      <a:pt x="776" y="4154"/>
                    </a:cubicBezTo>
                    <a:cubicBezTo>
                      <a:pt x="903" y="4154"/>
                      <a:pt x="1035" y="4103"/>
                      <a:pt x="1152" y="3983"/>
                    </a:cubicBezTo>
                    <a:lnTo>
                      <a:pt x="4378" y="756"/>
                    </a:lnTo>
                    <a:lnTo>
                      <a:pt x="3997" y="382"/>
                    </a:lnTo>
                    <a:lnTo>
                      <a:pt x="362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59"/>
              <p:cNvSpPr/>
              <p:nvPr/>
            </p:nvSpPr>
            <p:spPr>
              <a:xfrm>
                <a:off x="4571910" y="896722"/>
                <a:ext cx="737789" cy="700247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142" extrusionOk="0">
                    <a:moveTo>
                      <a:pt x="3593" y="1"/>
                    </a:moveTo>
                    <a:cubicBezTo>
                      <a:pt x="3470" y="1"/>
                      <a:pt x="3342" y="48"/>
                      <a:pt x="3227" y="160"/>
                    </a:cubicBezTo>
                    <a:lnTo>
                      <a:pt x="0" y="3386"/>
                    </a:lnTo>
                    <a:lnTo>
                      <a:pt x="756" y="4142"/>
                    </a:lnTo>
                    <a:lnTo>
                      <a:pt x="3983" y="916"/>
                    </a:lnTo>
                    <a:cubicBezTo>
                      <a:pt x="4363" y="529"/>
                      <a:pt x="4007" y="1"/>
                      <a:pt x="35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59"/>
              <p:cNvSpPr/>
              <p:nvPr/>
            </p:nvSpPr>
            <p:spPr>
              <a:xfrm>
                <a:off x="4571910" y="2815563"/>
                <a:ext cx="625362" cy="1218923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7210" extrusionOk="0">
                    <a:moveTo>
                      <a:pt x="756" y="1"/>
                    </a:moveTo>
                    <a:lnTo>
                      <a:pt x="0" y="757"/>
                    </a:lnTo>
                    <a:lnTo>
                      <a:pt x="2134" y="2890"/>
                    </a:lnTo>
                    <a:cubicBezTo>
                      <a:pt x="2531" y="3287"/>
                      <a:pt x="2531" y="3923"/>
                      <a:pt x="2134" y="4320"/>
                    </a:cubicBezTo>
                    <a:lnTo>
                      <a:pt x="0" y="6453"/>
                    </a:lnTo>
                    <a:lnTo>
                      <a:pt x="375" y="6835"/>
                    </a:lnTo>
                    <a:lnTo>
                      <a:pt x="756" y="7209"/>
                    </a:lnTo>
                    <a:lnTo>
                      <a:pt x="2890" y="5076"/>
                    </a:lnTo>
                    <a:cubicBezTo>
                      <a:pt x="3698" y="4268"/>
                      <a:pt x="3698" y="2950"/>
                      <a:pt x="2890" y="2134"/>
                    </a:cubicBez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59"/>
              <p:cNvSpPr/>
              <p:nvPr/>
            </p:nvSpPr>
            <p:spPr>
              <a:xfrm>
                <a:off x="3945371" y="1596972"/>
                <a:ext cx="626715" cy="1218754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7209" extrusionOk="0">
                    <a:moveTo>
                      <a:pt x="2950" y="0"/>
                    </a:moveTo>
                    <a:lnTo>
                      <a:pt x="817" y="2133"/>
                    </a:lnTo>
                    <a:cubicBezTo>
                      <a:pt x="1" y="2949"/>
                      <a:pt x="1" y="4267"/>
                      <a:pt x="817" y="5075"/>
                    </a:cubicBezTo>
                    <a:lnTo>
                      <a:pt x="2950" y="7209"/>
                    </a:lnTo>
                    <a:lnTo>
                      <a:pt x="3706" y="6453"/>
                    </a:lnTo>
                    <a:lnTo>
                      <a:pt x="1573" y="4319"/>
                    </a:lnTo>
                    <a:cubicBezTo>
                      <a:pt x="1176" y="3922"/>
                      <a:pt x="1176" y="3286"/>
                      <a:pt x="1573" y="2889"/>
                    </a:cubicBezTo>
                    <a:lnTo>
                      <a:pt x="3706" y="756"/>
                    </a:lnTo>
                    <a:lnTo>
                      <a:pt x="29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9" name="Google Shape;1139;p59"/>
          <p:cNvSpPr/>
          <p:nvPr/>
        </p:nvSpPr>
        <p:spPr>
          <a:xfrm>
            <a:off x="2451356" y="3821776"/>
            <a:ext cx="1907160" cy="1034655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1034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2E2F2E"/>
                </a:solidFill>
                <a:latin typeface="Fira Sans"/>
                <a:ea typeface="Fira Sans"/>
                <a:cs typeface="Fira Sans"/>
                <a:sym typeface="Fira Sans"/>
              </a:rPr>
              <a:t>Fator de transcrição</a:t>
            </a:r>
            <a:endParaRPr/>
          </a:p>
        </p:txBody>
      </p:sp>
      <p:pic>
        <p:nvPicPr>
          <p:cNvPr id="1140" name="Google Shape;1140;p59" descr="Seta: curva no sentido horário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899263">
            <a:off x="4170840" y="3426361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894" y="491317"/>
            <a:ext cx="7384211" cy="3889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6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Abordagem evolutiva</a:t>
            </a:r>
            <a:endParaRPr/>
          </a:p>
        </p:txBody>
      </p:sp>
      <p:sp>
        <p:nvSpPr>
          <p:cNvPr id="1146" name="Google Shape;1146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4683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/>
              <a:t>Checar como os genes/proteínas estão sendo agrupados em uma árvore filogenética;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/>
              <a:t>Procurar homologias e homoplasias entre proteínas;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/>
              <a:t>Características sinapomórficas</a:t>
            </a:r>
            <a:endParaRPr sz="2000"/>
          </a:p>
          <a:p>
            <a:pPr marL="914377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000"/>
              <a:t>Nucleotídeos, a.a., proteínas.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6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Abordagem evolutiva</a:t>
            </a:r>
            <a:endParaRPr/>
          </a:p>
        </p:txBody>
      </p:sp>
      <p:sp>
        <p:nvSpPr>
          <p:cNvPr id="1152" name="Google Shape;1152;p61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74683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/>
              <a:t>Identificar funções com base na proximidade filogenéticas - de genes anotados em níveis mais baixos 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153" name="Google Shape;1153;p61" descr="Chapter 20 Solutions | Evolutionary Analysis 5th Edition | Chegg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0770" y="1946359"/>
            <a:ext cx="6416030" cy="3197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6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GO – Gene Ontology</a:t>
            </a:r>
            <a:endParaRPr/>
          </a:p>
        </p:txBody>
      </p:sp>
      <p:sp>
        <p:nvSpPr>
          <p:cNvPr id="1159" name="Google Shape;1159;p62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74683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/>
              <a:t>Ontologia é o processo de revisão exaustiva da evolução de uma característica;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/>
              <a:t>Permite a padronização dos processos biológicos pelos diferentes genes e proteínas;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/>
              <a:t>Representada por uma relação estruturada hierárquica, com as informações relevantes para cada nível;</a:t>
            </a:r>
            <a:endParaRPr/>
          </a:p>
          <a:p>
            <a:pPr marL="457189" lvl="0" indent="-3174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/>
              <a:t>Consideram os princípios evolutivos.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160" name="Google Shape;1160;p62" descr="Gene Ontology Resour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2725" y="3737025"/>
            <a:ext cx="4219575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63"/>
          <p:cNvGrpSpPr/>
          <p:nvPr/>
        </p:nvGrpSpPr>
        <p:grpSpPr>
          <a:xfrm rot="4033889">
            <a:off x="1382922" y="1542709"/>
            <a:ext cx="614929" cy="849884"/>
            <a:chOff x="4822750" y="3176275"/>
            <a:chExt cx="400375" cy="553300"/>
          </a:xfrm>
        </p:grpSpPr>
        <p:sp>
          <p:nvSpPr>
            <p:cNvPr id="1166" name="Google Shape;1166;p63"/>
            <p:cNvSpPr/>
            <p:nvPr/>
          </p:nvSpPr>
          <p:spPr>
            <a:xfrm>
              <a:off x="4824225" y="3177550"/>
              <a:ext cx="397600" cy="550875"/>
            </a:xfrm>
            <a:custGeom>
              <a:avLst/>
              <a:gdLst/>
              <a:ahLst/>
              <a:cxnLst/>
              <a:rect l="l" t="t" r="r" b="b"/>
              <a:pathLst>
                <a:path w="15904" h="22035" extrusionOk="0">
                  <a:moveTo>
                    <a:pt x="9667" y="6900"/>
                  </a:moveTo>
                  <a:cubicBezTo>
                    <a:pt x="9705" y="6945"/>
                    <a:pt x="9742" y="6990"/>
                    <a:pt x="9780" y="7042"/>
                  </a:cubicBezTo>
                  <a:cubicBezTo>
                    <a:pt x="10553" y="7920"/>
                    <a:pt x="11776" y="9736"/>
                    <a:pt x="11258" y="11950"/>
                  </a:cubicBezTo>
                  <a:cubicBezTo>
                    <a:pt x="10665" y="14449"/>
                    <a:pt x="8482" y="15267"/>
                    <a:pt x="5885" y="15694"/>
                  </a:cubicBezTo>
                  <a:cubicBezTo>
                    <a:pt x="4407" y="13488"/>
                    <a:pt x="3499" y="11327"/>
                    <a:pt x="4925" y="9188"/>
                  </a:cubicBezTo>
                  <a:cubicBezTo>
                    <a:pt x="6193" y="7290"/>
                    <a:pt x="8347" y="6945"/>
                    <a:pt x="9517" y="6907"/>
                  </a:cubicBezTo>
                  <a:cubicBezTo>
                    <a:pt x="9570" y="6907"/>
                    <a:pt x="9615" y="6900"/>
                    <a:pt x="9667" y="6900"/>
                  </a:cubicBezTo>
                  <a:close/>
                  <a:moveTo>
                    <a:pt x="8179" y="0"/>
                  </a:moveTo>
                  <a:cubicBezTo>
                    <a:pt x="8039" y="0"/>
                    <a:pt x="7899" y="72"/>
                    <a:pt x="7821" y="243"/>
                  </a:cubicBezTo>
                  <a:cubicBezTo>
                    <a:pt x="7146" y="1729"/>
                    <a:pt x="7761" y="3613"/>
                    <a:pt x="8392" y="4933"/>
                  </a:cubicBezTo>
                  <a:cubicBezTo>
                    <a:pt x="8587" y="5346"/>
                    <a:pt x="8819" y="5736"/>
                    <a:pt x="9075" y="6112"/>
                  </a:cubicBezTo>
                  <a:cubicBezTo>
                    <a:pt x="7694" y="6232"/>
                    <a:pt x="5570" y="6749"/>
                    <a:pt x="4249" y="8738"/>
                  </a:cubicBezTo>
                  <a:cubicBezTo>
                    <a:pt x="2569" y="11252"/>
                    <a:pt x="3664" y="13796"/>
                    <a:pt x="4985" y="15822"/>
                  </a:cubicBezTo>
                  <a:cubicBezTo>
                    <a:pt x="4775" y="15852"/>
                    <a:pt x="4572" y="15874"/>
                    <a:pt x="4362" y="15904"/>
                  </a:cubicBezTo>
                  <a:cubicBezTo>
                    <a:pt x="985" y="16310"/>
                    <a:pt x="152" y="18418"/>
                    <a:pt x="115" y="18508"/>
                  </a:cubicBezTo>
                  <a:cubicBezTo>
                    <a:pt x="0" y="18827"/>
                    <a:pt x="258" y="19059"/>
                    <a:pt x="513" y="19059"/>
                  </a:cubicBezTo>
                  <a:cubicBezTo>
                    <a:pt x="660" y="19059"/>
                    <a:pt x="806" y="18982"/>
                    <a:pt x="880" y="18801"/>
                  </a:cubicBezTo>
                  <a:cubicBezTo>
                    <a:pt x="910" y="18734"/>
                    <a:pt x="1601" y="17053"/>
                    <a:pt x="4460" y="16715"/>
                  </a:cubicBezTo>
                  <a:cubicBezTo>
                    <a:pt x="4790" y="16677"/>
                    <a:pt x="5135" y="16632"/>
                    <a:pt x="5495" y="16580"/>
                  </a:cubicBezTo>
                  <a:cubicBezTo>
                    <a:pt x="5698" y="16873"/>
                    <a:pt x="5900" y="17143"/>
                    <a:pt x="6095" y="17405"/>
                  </a:cubicBezTo>
                  <a:cubicBezTo>
                    <a:pt x="7791" y="19717"/>
                    <a:pt x="7049" y="21367"/>
                    <a:pt x="7011" y="21443"/>
                  </a:cubicBezTo>
                  <a:cubicBezTo>
                    <a:pt x="6851" y="21767"/>
                    <a:pt x="7123" y="22035"/>
                    <a:pt x="7393" y="22035"/>
                  </a:cubicBezTo>
                  <a:cubicBezTo>
                    <a:pt x="7530" y="22035"/>
                    <a:pt x="7666" y="21966"/>
                    <a:pt x="7746" y="21803"/>
                  </a:cubicBezTo>
                  <a:cubicBezTo>
                    <a:pt x="7791" y="21713"/>
                    <a:pt x="8759" y="19664"/>
                    <a:pt x="6748" y="16918"/>
                  </a:cubicBezTo>
                  <a:cubicBezTo>
                    <a:pt x="6636" y="16760"/>
                    <a:pt x="6516" y="16595"/>
                    <a:pt x="6403" y="16437"/>
                  </a:cubicBezTo>
                  <a:cubicBezTo>
                    <a:pt x="7244" y="16302"/>
                    <a:pt x="8069" y="16070"/>
                    <a:pt x="8857" y="15747"/>
                  </a:cubicBezTo>
                  <a:cubicBezTo>
                    <a:pt x="10343" y="15117"/>
                    <a:pt x="11604" y="14051"/>
                    <a:pt x="12054" y="12137"/>
                  </a:cubicBezTo>
                  <a:cubicBezTo>
                    <a:pt x="12602" y="9796"/>
                    <a:pt x="11506" y="7875"/>
                    <a:pt x="10643" y="6794"/>
                  </a:cubicBezTo>
                  <a:cubicBezTo>
                    <a:pt x="11108" y="6727"/>
                    <a:pt x="11566" y="6622"/>
                    <a:pt x="12009" y="6487"/>
                  </a:cubicBezTo>
                  <a:cubicBezTo>
                    <a:pt x="13405" y="6044"/>
                    <a:pt x="15198" y="5196"/>
                    <a:pt x="15821" y="3695"/>
                  </a:cubicBezTo>
                  <a:cubicBezTo>
                    <a:pt x="15903" y="3485"/>
                    <a:pt x="15806" y="3245"/>
                    <a:pt x="15596" y="3162"/>
                  </a:cubicBezTo>
                  <a:cubicBezTo>
                    <a:pt x="15546" y="3140"/>
                    <a:pt x="15494" y="3130"/>
                    <a:pt x="15442" y="3130"/>
                  </a:cubicBezTo>
                  <a:cubicBezTo>
                    <a:pt x="15284" y="3130"/>
                    <a:pt x="15131" y="3227"/>
                    <a:pt x="15063" y="3380"/>
                  </a:cubicBezTo>
                  <a:cubicBezTo>
                    <a:pt x="14568" y="4596"/>
                    <a:pt x="12992" y="5316"/>
                    <a:pt x="11761" y="5706"/>
                  </a:cubicBezTo>
                  <a:cubicBezTo>
                    <a:pt x="11198" y="5879"/>
                    <a:pt x="10620" y="5999"/>
                    <a:pt x="10035" y="6052"/>
                  </a:cubicBezTo>
                  <a:cubicBezTo>
                    <a:pt x="9682" y="5594"/>
                    <a:pt x="9375" y="5099"/>
                    <a:pt x="9127" y="4581"/>
                  </a:cubicBezTo>
                  <a:cubicBezTo>
                    <a:pt x="8572" y="3418"/>
                    <a:pt x="8024" y="1774"/>
                    <a:pt x="8564" y="581"/>
                  </a:cubicBezTo>
                  <a:cubicBezTo>
                    <a:pt x="8712" y="257"/>
                    <a:pt x="8445" y="0"/>
                    <a:pt x="8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63"/>
            <p:cNvSpPr/>
            <p:nvPr/>
          </p:nvSpPr>
          <p:spPr>
            <a:xfrm>
              <a:off x="4822750" y="3176275"/>
              <a:ext cx="400375" cy="553300"/>
            </a:xfrm>
            <a:custGeom>
              <a:avLst/>
              <a:gdLst/>
              <a:ahLst/>
              <a:cxnLst/>
              <a:rect l="l" t="t" r="r" b="b"/>
              <a:pathLst>
                <a:path w="16015" h="22132" extrusionOk="0">
                  <a:moveTo>
                    <a:pt x="9704" y="6996"/>
                  </a:moveTo>
                  <a:cubicBezTo>
                    <a:pt x="9719" y="7011"/>
                    <a:pt x="9726" y="7026"/>
                    <a:pt x="9741" y="7041"/>
                  </a:cubicBezTo>
                  <a:cubicBezTo>
                    <a:pt x="9764" y="7063"/>
                    <a:pt x="9786" y="7093"/>
                    <a:pt x="9809" y="7123"/>
                  </a:cubicBezTo>
                  <a:cubicBezTo>
                    <a:pt x="10574" y="7994"/>
                    <a:pt x="11783" y="9795"/>
                    <a:pt x="11265" y="11993"/>
                  </a:cubicBezTo>
                  <a:cubicBezTo>
                    <a:pt x="10664" y="14567"/>
                    <a:pt x="8368" y="15295"/>
                    <a:pt x="5967" y="15693"/>
                  </a:cubicBezTo>
                  <a:cubicBezTo>
                    <a:pt x="4601" y="13659"/>
                    <a:pt x="3558" y="11468"/>
                    <a:pt x="5021" y="9262"/>
                  </a:cubicBezTo>
                  <a:cubicBezTo>
                    <a:pt x="6275" y="7386"/>
                    <a:pt x="8413" y="7041"/>
                    <a:pt x="9576" y="7003"/>
                  </a:cubicBezTo>
                  <a:cubicBezTo>
                    <a:pt x="9606" y="7003"/>
                    <a:pt x="9636" y="7003"/>
                    <a:pt x="9666" y="6996"/>
                  </a:cubicBezTo>
                  <a:close/>
                  <a:moveTo>
                    <a:pt x="9726" y="6898"/>
                  </a:moveTo>
                  <a:cubicBezTo>
                    <a:pt x="9704" y="6898"/>
                    <a:pt x="9681" y="6906"/>
                    <a:pt x="9659" y="6906"/>
                  </a:cubicBezTo>
                  <a:cubicBezTo>
                    <a:pt x="9629" y="6906"/>
                    <a:pt x="9606" y="6906"/>
                    <a:pt x="9576" y="6913"/>
                  </a:cubicBezTo>
                  <a:cubicBezTo>
                    <a:pt x="8398" y="6951"/>
                    <a:pt x="6222" y="7303"/>
                    <a:pt x="4946" y="9217"/>
                  </a:cubicBezTo>
                  <a:cubicBezTo>
                    <a:pt x="4278" y="10222"/>
                    <a:pt x="4076" y="11288"/>
                    <a:pt x="4331" y="12481"/>
                  </a:cubicBezTo>
                  <a:cubicBezTo>
                    <a:pt x="4534" y="13427"/>
                    <a:pt x="5036" y="14470"/>
                    <a:pt x="5907" y="15768"/>
                  </a:cubicBezTo>
                  <a:lnTo>
                    <a:pt x="5922" y="15790"/>
                  </a:lnTo>
                  <a:lnTo>
                    <a:pt x="5952" y="15790"/>
                  </a:lnTo>
                  <a:cubicBezTo>
                    <a:pt x="8278" y="15408"/>
                    <a:pt x="10740" y="14657"/>
                    <a:pt x="11362" y="12016"/>
                  </a:cubicBezTo>
                  <a:cubicBezTo>
                    <a:pt x="11888" y="9780"/>
                    <a:pt x="10657" y="7949"/>
                    <a:pt x="9877" y="7056"/>
                  </a:cubicBezTo>
                  <a:cubicBezTo>
                    <a:pt x="9854" y="7033"/>
                    <a:pt x="9832" y="7003"/>
                    <a:pt x="9809" y="6981"/>
                  </a:cubicBezTo>
                  <a:cubicBezTo>
                    <a:pt x="9794" y="6958"/>
                    <a:pt x="9779" y="6936"/>
                    <a:pt x="9764" y="6921"/>
                  </a:cubicBezTo>
                  <a:lnTo>
                    <a:pt x="9749" y="6898"/>
                  </a:lnTo>
                  <a:close/>
                  <a:moveTo>
                    <a:pt x="8241" y="99"/>
                  </a:moveTo>
                  <a:cubicBezTo>
                    <a:pt x="8475" y="99"/>
                    <a:pt x="8713" y="328"/>
                    <a:pt x="8586" y="617"/>
                  </a:cubicBezTo>
                  <a:cubicBezTo>
                    <a:pt x="8031" y="1825"/>
                    <a:pt x="8586" y="3476"/>
                    <a:pt x="9149" y="4654"/>
                  </a:cubicBezTo>
                  <a:cubicBezTo>
                    <a:pt x="9396" y="5172"/>
                    <a:pt x="9704" y="5675"/>
                    <a:pt x="10057" y="6133"/>
                  </a:cubicBezTo>
                  <a:lnTo>
                    <a:pt x="10072" y="6155"/>
                  </a:lnTo>
                  <a:lnTo>
                    <a:pt x="10094" y="6148"/>
                  </a:lnTo>
                  <a:cubicBezTo>
                    <a:pt x="10687" y="6095"/>
                    <a:pt x="11265" y="5975"/>
                    <a:pt x="11835" y="5802"/>
                  </a:cubicBezTo>
                  <a:cubicBezTo>
                    <a:pt x="13073" y="5405"/>
                    <a:pt x="14657" y="4684"/>
                    <a:pt x="15167" y="3454"/>
                  </a:cubicBezTo>
                  <a:cubicBezTo>
                    <a:pt x="15234" y="3292"/>
                    <a:pt x="15363" y="3224"/>
                    <a:pt x="15492" y="3224"/>
                  </a:cubicBezTo>
                  <a:cubicBezTo>
                    <a:pt x="15723" y="3224"/>
                    <a:pt x="15955" y="3442"/>
                    <a:pt x="15835" y="3731"/>
                  </a:cubicBezTo>
                  <a:cubicBezTo>
                    <a:pt x="15219" y="5217"/>
                    <a:pt x="13441" y="6050"/>
                    <a:pt x="12053" y="6493"/>
                  </a:cubicBezTo>
                  <a:cubicBezTo>
                    <a:pt x="11610" y="6628"/>
                    <a:pt x="11160" y="6733"/>
                    <a:pt x="10694" y="6800"/>
                  </a:cubicBezTo>
                  <a:lnTo>
                    <a:pt x="10619" y="6815"/>
                  </a:lnTo>
                  <a:lnTo>
                    <a:pt x="10664" y="6876"/>
                  </a:lnTo>
                  <a:cubicBezTo>
                    <a:pt x="11595" y="8046"/>
                    <a:pt x="12593" y="9915"/>
                    <a:pt x="12060" y="12181"/>
                  </a:cubicBezTo>
                  <a:cubicBezTo>
                    <a:pt x="11670" y="13847"/>
                    <a:pt x="10634" y="15017"/>
                    <a:pt x="8901" y="15753"/>
                  </a:cubicBezTo>
                  <a:cubicBezTo>
                    <a:pt x="8113" y="16076"/>
                    <a:pt x="7288" y="16308"/>
                    <a:pt x="6455" y="16443"/>
                  </a:cubicBezTo>
                  <a:lnTo>
                    <a:pt x="6380" y="16458"/>
                  </a:lnTo>
                  <a:lnTo>
                    <a:pt x="6425" y="16518"/>
                  </a:lnTo>
                  <a:cubicBezTo>
                    <a:pt x="6537" y="16676"/>
                    <a:pt x="6657" y="16833"/>
                    <a:pt x="6770" y="16999"/>
                  </a:cubicBezTo>
                  <a:cubicBezTo>
                    <a:pt x="8766" y="19723"/>
                    <a:pt x="7805" y="21749"/>
                    <a:pt x="7760" y="21831"/>
                  </a:cubicBezTo>
                  <a:cubicBezTo>
                    <a:pt x="7690" y="21977"/>
                    <a:pt x="7569" y="22038"/>
                    <a:pt x="7449" y="22038"/>
                  </a:cubicBezTo>
                  <a:cubicBezTo>
                    <a:pt x="7210" y="22038"/>
                    <a:pt x="6970" y="21800"/>
                    <a:pt x="7115" y="21516"/>
                  </a:cubicBezTo>
                  <a:cubicBezTo>
                    <a:pt x="7145" y="21441"/>
                    <a:pt x="7910" y="19768"/>
                    <a:pt x="6192" y="17426"/>
                  </a:cubicBezTo>
                  <a:cubicBezTo>
                    <a:pt x="6019" y="17194"/>
                    <a:pt x="5802" y="16901"/>
                    <a:pt x="5592" y="16608"/>
                  </a:cubicBezTo>
                  <a:lnTo>
                    <a:pt x="5577" y="16586"/>
                  </a:lnTo>
                  <a:lnTo>
                    <a:pt x="5547" y="16586"/>
                  </a:lnTo>
                  <a:cubicBezTo>
                    <a:pt x="5186" y="16638"/>
                    <a:pt x="4826" y="16683"/>
                    <a:pt x="4511" y="16721"/>
                  </a:cubicBezTo>
                  <a:cubicBezTo>
                    <a:pt x="1629" y="17066"/>
                    <a:pt x="924" y="18762"/>
                    <a:pt x="894" y="18837"/>
                  </a:cubicBezTo>
                  <a:cubicBezTo>
                    <a:pt x="831" y="18999"/>
                    <a:pt x="701" y="19068"/>
                    <a:pt x="570" y="19068"/>
                  </a:cubicBezTo>
                  <a:cubicBezTo>
                    <a:pt x="344" y="19068"/>
                    <a:pt x="114" y="18863"/>
                    <a:pt x="219" y="18582"/>
                  </a:cubicBezTo>
                  <a:cubicBezTo>
                    <a:pt x="256" y="18492"/>
                    <a:pt x="1082" y="16398"/>
                    <a:pt x="4429" y="16000"/>
                  </a:cubicBezTo>
                  <a:cubicBezTo>
                    <a:pt x="4639" y="15970"/>
                    <a:pt x="4841" y="15948"/>
                    <a:pt x="5044" y="15918"/>
                  </a:cubicBezTo>
                  <a:lnTo>
                    <a:pt x="5119" y="15910"/>
                  </a:lnTo>
                  <a:lnTo>
                    <a:pt x="5081" y="15850"/>
                  </a:lnTo>
                  <a:cubicBezTo>
                    <a:pt x="3933" y="14079"/>
                    <a:pt x="2605" y="11423"/>
                    <a:pt x="4346" y="8812"/>
                  </a:cubicBezTo>
                  <a:cubicBezTo>
                    <a:pt x="5629" y="6883"/>
                    <a:pt x="7655" y="6335"/>
                    <a:pt x="9134" y="6208"/>
                  </a:cubicBezTo>
                  <a:lnTo>
                    <a:pt x="9216" y="6208"/>
                  </a:lnTo>
                  <a:lnTo>
                    <a:pt x="9171" y="6140"/>
                  </a:lnTo>
                  <a:cubicBezTo>
                    <a:pt x="8916" y="5765"/>
                    <a:pt x="8691" y="5375"/>
                    <a:pt x="8496" y="4962"/>
                  </a:cubicBezTo>
                  <a:cubicBezTo>
                    <a:pt x="7865" y="3649"/>
                    <a:pt x="7258" y="1780"/>
                    <a:pt x="7925" y="317"/>
                  </a:cubicBezTo>
                  <a:cubicBezTo>
                    <a:pt x="7993" y="164"/>
                    <a:pt x="8117" y="99"/>
                    <a:pt x="8241" y="99"/>
                  </a:cubicBezTo>
                  <a:close/>
                  <a:moveTo>
                    <a:pt x="8239" y="1"/>
                  </a:moveTo>
                  <a:cubicBezTo>
                    <a:pt x="8083" y="1"/>
                    <a:pt x="7928" y="81"/>
                    <a:pt x="7843" y="272"/>
                  </a:cubicBezTo>
                  <a:cubicBezTo>
                    <a:pt x="7160" y="1773"/>
                    <a:pt x="7775" y="3671"/>
                    <a:pt x="8406" y="5007"/>
                  </a:cubicBezTo>
                  <a:cubicBezTo>
                    <a:pt x="8593" y="5390"/>
                    <a:pt x="8811" y="5765"/>
                    <a:pt x="9051" y="6125"/>
                  </a:cubicBezTo>
                  <a:cubicBezTo>
                    <a:pt x="7558" y="6260"/>
                    <a:pt x="5547" y="6838"/>
                    <a:pt x="4263" y="8759"/>
                  </a:cubicBezTo>
                  <a:cubicBezTo>
                    <a:pt x="3513" y="9862"/>
                    <a:pt x="3235" y="11213"/>
                    <a:pt x="3506" y="12519"/>
                  </a:cubicBezTo>
                  <a:cubicBezTo>
                    <a:pt x="3701" y="13539"/>
                    <a:pt x="4158" y="14597"/>
                    <a:pt x="4961" y="15835"/>
                  </a:cubicBezTo>
                  <a:cubicBezTo>
                    <a:pt x="4781" y="15858"/>
                    <a:pt x="4601" y="15888"/>
                    <a:pt x="4414" y="15903"/>
                  </a:cubicBezTo>
                  <a:cubicBezTo>
                    <a:pt x="1014" y="16316"/>
                    <a:pt x="166" y="18454"/>
                    <a:pt x="129" y="18544"/>
                  </a:cubicBezTo>
                  <a:cubicBezTo>
                    <a:pt x="0" y="18901"/>
                    <a:pt x="287" y="19161"/>
                    <a:pt x="572" y="19161"/>
                  </a:cubicBezTo>
                  <a:cubicBezTo>
                    <a:pt x="737" y="19161"/>
                    <a:pt x="902" y="19074"/>
                    <a:pt x="984" y="18867"/>
                  </a:cubicBezTo>
                  <a:cubicBezTo>
                    <a:pt x="1014" y="18800"/>
                    <a:pt x="1697" y="17149"/>
                    <a:pt x="4526" y="16811"/>
                  </a:cubicBezTo>
                  <a:cubicBezTo>
                    <a:pt x="4834" y="16773"/>
                    <a:pt x="5179" y="16736"/>
                    <a:pt x="5532" y="16683"/>
                  </a:cubicBezTo>
                  <a:cubicBezTo>
                    <a:pt x="5742" y="16976"/>
                    <a:pt x="5944" y="17254"/>
                    <a:pt x="6109" y="17479"/>
                  </a:cubicBezTo>
                  <a:cubicBezTo>
                    <a:pt x="7798" y="19783"/>
                    <a:pt x="7062" y="21403"/>
                    <a:pt x="7025" y="21471"/>
                  </a:cubicBezTo>
                  <a:cubicBezTo>
                    <a:pt x="6882" y="21779"/>
                    <a:pt x="7100" y="22131"/>
                    <a:pt x="7438" y="22131"/>
                  </a:cubicBezTo>
                  <a:lnTo>
                    <a:pt x="7438" y="22124"/>
                  </a:lnTo>
                  <a:cubicBezTo>
                    <a:pt x="7610" y="22124"/>
                    <a:pt x="7768" y="22026"/>
                    <a:pt x="7850" y="21876"/>
                  </a:cubicBezTo>
                  <a:cubicBezTo>
                    <a:pt x="7888" y="21786"/>
                    <a:pt x="8878" y="19708"/>
                    <a:pt x="6845" y="16939"/>
                  </a:cubicBezTo>
                  <a:cubicBezTo>
                    <a:pt x="6747" y="16803"/>
                    <a:pt x="6642" y="16661"/>
                    <a:pt x="6545" y="16518"/>
                  </a:cubicBezTo>
                  <a:cubicBezTo>
                    <a:pt x="7363" y="16383"/>
                    <a:pt x="8166" y="16158"/>
                    <a:pt x="8939" y="15843"/>
                  </a:cubicBezTo>
                  <a:cubicBezTo>
                    <a:pt x="10702" y="15093"/>
                    <a:pt x="11753" y="13899"/>
                    <a:pt x="12158" y="12203"/>
                  </a:cubicBezTo>
                  <a:cubicBezTo>
                    <a:pt x="12683" y="9937"/>
                    <a:pt x="11723" y="8069"/>
                    <a:pt x="10792" y="6883"/>
                  </a:cubicBezTo>
                  <a:cubicBezTo>
                    <a:pt x="11227" y="6815"/>
                    <a:pt x="11663" y="6710"/>
                    <a:pt x="12083" y="6583"/>
                  </a:cubicBezTo>
                  <a:cubicBezTo>
                    <a:pt x="13486" y="6133"/>
                    <a:pt x="15295" y="5285"/>
                    <a:pt x="15925" y="3761"/>
                  </a:cubicBezTo>
                  <a:cubicBezTo>
                    <a:pt x="16015" y="3529"/>
                    <a:pt x="15910" y="3266"/>
                    <a:pt x="15677" y="3168"/>
                  </a:cubicBezTo>
                  <a:cubicBezTo>
                    <a:pt x="15620" y="3145"/>
                    <a:pt x="15561" y="3133"/>
                    <a:pt x="15503" y="3133"/>
                  </a:cubicBezTo>
                  <a:cubicBezTo>
                    <a:pt x="15323" y="3133"/>
                    <a:pt x="15152" y="3240"/>
                    <a:pt x="15084" y="3416"/>
                  </a:cubicBezTo>
                  <a:cubicBezTo>
                    <a:pt x="14589" y="4609"/>
                    <a:pt x="13028" y="5322"/>
                    <a:pt x="11805" y="5712"/>
                  </a:cubicBezTo>
                  <a:cubicBezTo>
                    <a:pt x="11257" y="5885"/>
                    <a:pt x="10687" y="5998"/>
                    <a:pt x="10109" y="6058"/>
                  </a:cubicBezTo>
                  <a:cubicBezTo>
                    <a:pt x="9771" y="5607"/>
                    <a:pt x="9471" y="5120"/>
                    <a:pt x="9231" y="4609"/>
                  </a:cubicBezTo>
                  <a:cubicBezTo>
                    <a:pt x="8676" y="3454"/>
                    <a:pt x="8136" y="1833"/>
                    <a:pt x="8668" y="655"/>
                  </a:cubicBezTo>
                  <a:cubicBezTo>
                    <a:pt x="8836" y="291"/>
                    <a:pt x="8535" y="1"/>
                    <a:pt x="8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63"/>
            <p:cNvSpPr/>
            <p:nvPr/>
          </p:nvSpPr>
          <p:spPr>
            <a:xfrm>
              <a:off x="4987100" y="3375175"/>
              <a:ext cx="96275" cy="62675"/>
            </a:xfrm>
            <a:custGeom>
              <a:avLst/>
              <a:gdLst/>
              <a:ahLst/>
              <a:cxnLst/>
              <a:rect l="l" t="t" r="r" b="b"/>
              <a:pathLst>
                <a:path w="3851" h="2507" extrusionOk="0">
                  <a:moveTo>
                    <a:pt x="1584" y="0"/>
                  </a:moveTo>
                  <a:lnTo>
                    <a:pt x="1" y="773"/>
                  </a:lnTo>
                  <a:lnTo>
                    <a:pt x="3850" y="2506"/>
                  </a:lnTo>
                  <a:lnTo>
                    <a:pt x="3513" y="87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63"/>
            <p:cNvSpPr/>
            <p:nvPr/>
          </p:nvSpPr>
          <p:spPr>
            <a:xfrm>
              <a:off x="4984475" y="3373850"/>
              <a:ext cx="100575" cy="66050"/>
            </a:xfrm>
            <a:custGeom>
              <a:avLst/>
              <a:gdLst/>
              <a:ahLst/>
              <a:cxnLst/>
              <a:rect l="l" t="t" r="r" b="b"/>
              <a:pathLst>
                <a:path w="4023" h="2642" extrusionOk="0">
                  <a:moveTo>
                    <a:pt x="1689" y="106"/>
                  </a:moveTo>
                  <a:lnTo>
                    <a:pt x="3573" y="969"/>
                  </a:lnTo>
                  <a:lnTo>
                    <a:pt x="3895" y="2477"/>
                  </a:lnTo>
                  <a:lnTo>
                    <a:pt x="218" y="819"/>
                  </a:lnTo>
                  <a:lnTo>
                    <a:pt x="1689" y="106"/>
                  </a:lnTo>
                  <a:close/>
                  <a:moveTo>
                    <a:pt x="1689" y="1"/>
                  </a:moveTo>
                  <a:lnTo>
                    <a:pt x="1" y="826"/>
                  </a:lnTo>
                  <a:lnTo>
                    <a:pt x="4023" y="2642"/>
                  </a:lnTo>
                  <a:lnTo>
                    <a:pt x="3655" y="901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63"/>
            <p:cNvSpPr/>
            <p:nvPr/>
          </p:nvSpPr>
          <p:spPr>
            <a:xfrm>
              <a:off x="4878675" y="3624875"/>
              <a:ext cx="96450" cy="62675"/>
            </a:xfrm>
            <a:custGeom>
              <a:avLst/>
              <a:gdLst/>
              <a:ahLst/>
              <a:cxnLst/>
              <a:rect l="l" t="t" r="r" b="b"/>
              <a:pathLst>
                <a:path w="3858" h="2507" extrusionOk="0">
                  <a:moveTo>
                    <a:pt x="1584" y="0"/>
                  </a:moveTo>
                  <a:lnTo>
                    <a:pt x="0" y="773"/>
                  </a:lnTo>
                  <a:lnTo>
                    <a:pt x="3857" y="2506"/>
                  </a:lnTo>
                  <a:lnTo>
                    <a:pt x="3512" y="87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63"/>
            <p:cNvSpPr/>
            <p:nvPr/>
          </p:nvSpPr>
          <p:spPr>
            <a:xfrm>
              <a:off x="4876050" y="3623550"/>
              <a:ext cx="100575" cy="66050"/>
            </a:xfrm>
            <a:custGeom>
              <a:avLst/>
              <a:gdLst/>
              <a:ahLst/>
              <a:cxnLst/>
              <a:rect l="l" t="t" r="r" b="b"/>
              <a:pathLst>
                <a:path w="4023" h="2642" extrusionOk="0">
                  <a:moveTo>
                    <a:pt x="1689" y="106"/>
                  </a:moveTo>
                  <a:lnTo>
                    <a:pt x="3572" y="969"/>
                  </a:lnTo>
                  <a:lnTo>
                    <a:pt x="3895" y="2477"/>
                  </a:lnTo>
                  <a:lnTo>
                    <a:pt x="218" y="818"/>
                  </a:lnTo>
                  <a:lnTo>
                    <a:pt x="1689" y="106"/>
                  </a:lnTo>
                  <a:close/>
                  <a:moveTo>
                    <a:pt x="1689" y="1"/>
                  </a:moveTo>
                  <a:lnTo>
                    <a:pt x="0" y="826"/>
                  </a:lnTo>
                  <a:lnTo>
                    <a:pt x="4022" y="2642"/>
                  </a:lnTo>
                  <a:lnTo>
                    <a:pt x="3655" y="901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63"/>
            <p:cNvSpPr/>
            <p:nvPr/>
          </p:nvSpPr>
          <p:spPr>
            <a:xfrm>
              <a:off x="4951075" y="3480400"/>
              <a:ext cx="96275" cy="62700"/>
            </a:xfrm>
            <a:custGeom>
              <a:avLst/>
              <a:gdLst/>
              <a:ahLst/>
              <a:cxnLst/>
              <a:rect l="l" t="t" r="r" b="b"/>
              <a:pathLst>
                <a:path w="3851" h="2508" extrusionOk="0">
                  <a:moveTo>
                    <a:pt x="1" y="1"/>
                  </a:moveTo>
                  <a:lnTo>
                    <a:pt x="346" y="1629"/>
                  </a:lnTo>
                  <a:lnTo>
                    <a:pt x="2275" y="2507"/>
                  </a:lnTo>
                  <a:lnTo>
                    <a:pt x="3851" y="17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63"/>
            <p:cNvSpPr/>
            <p:nvPr/>
          </p:nvSpPr>
          <p:spPr>
            <a:xfrm>
              <a:off x="4949575" y="3478350"/>
              <a:ext cx="100600" cy="66050"/>
            </a:xfrm>
            <a:custGeom>
              <a:avLst/>
              <a:gdLst/>
              <a:ahLst/>
              <a:cxnLst/>
              <a:rect l="l" t="t" r="r" b="b"/>
              <a:pathLst>
                <a:path w="4024" h="2642" extrusionOk="0">
                  <a:moveTo>
                    <a:pt x="128" y="165"/>
                  </a:moveTo>
                  <a:lnTo>
                    <a:pt x="3805" y="1824"/>
                  </a:lnTo>
                  <a:lnTo>
                    <a:pt x="2335" y="2537"/>
                  </a:lnTo>
                  <a:lnTo>
                    <a:pt x="451" y="1681"/>
                  </a:lnTo>
                  <a:lnTo>
                    <a:pt x="128" y="165"/>
                  </a:lnTo>
                  <a:close/>
                  <a:moveTo>
                    <a:pt x="1" y="0"/>
                  </a:moveTo>
                  <a:lnTo>
                    <a:pt x="369" y="1741"/>
                  </a:lnTo>
                  <a:lnTo>
                    <a:pt x="2335" y="2642"/>
                  </a:lnTo>
                  <a:lnTo>
                    <a:pt x="4023" y="18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63"/>
            <p:cNvSpPr/>
            <p:nvPr/>
          </p:nvSpPr>
          <p:spPr>
            <a:xfrm>
              <a:off x="5063275" y="3227700"/>
              <a:ext cx="96250" cy="62700"/>
            </a:xfrm>
            <a:custGeom>
              <a:avLst/>
              <a:gdLst/>
              <a:ahLst/>
              <a:cxnLst/>
              <a:rect l="l" t="t" r="r" b="b"/>
              <a:pathLst>
                <a:path w="3850" h="2508" extrusionOk="0">
                  <a:moveTo>
                    <a:pt x="0" y="1"/>
                  </a:moveTo>
                  <a:lnTo>
                    <a:pt x="338" y="1629"/>
                  </a:lnTo>
                  <a:lnTo>
                    <a:pt x="2267" y="2507"/>
                  </a:lnTo>
                  <a:lnTo>
                    <a:pt x="3850" y="17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63"/>
            <p:cNvSpPr/>
            <p:nvPr/>
          </p:nvSpPr>
          <p:spPr>
            <a:xfrm>
              <a:off x="5061575" y="3225650"/>
              <a:ext cx="100600" cy="66050"/>
            </a:xfrm>
            <a:custGeom>
              <a:avLst/>
              <a:gdLst/>
              <a:ahLst/>
              <a:cxnLst/>
              <a:rect l="l" t="t" r="r" b="b"/>
              <a:pathLst>
                <a:path w="4024" h="2642" extrusionOk="0">
                  <a:moveTo>
                    <a:pt x="128" y="165"/>
                  </a:moveTo>
                  <a:lnTo>
                    <a:pt x="3805" y="1824"/>
                  </a:lnTo>
                  <a:lnTo>
                    <a:pt x="2335" y="2537"/>
                  </a:lnTo>
                  <a:lnTo>
                    <a:pt x="451" y="1681"/>
                  </a:lnTo>
                  <a:lnTo>
                    <a:pt x="128" y="165"/>
                  </a:lnTo>
                  <a:close/>
                  <a:moveTo>
                    <a:pt x="1" y="0"/>
                  </a:moveTo>
                  <a:lnTo>
                    <a:pt x="369" y="1741"/>
                  </a:lnTo>
                  <a:lnTo>
                    <a:pt x="2335" y="2642"/>
                  </a:lnTo>
                  <a:lnTo>
                    <a:pt x="4023" y="18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63"/>
            <p:cNvSpPr/>
            <p:nvPr/>
          </p:nvSpPr>
          <p:spPr>
            <a:xfrm>
              <a:off x="4947900" y="3416825"/>
              <a:ext cx="139225" cy="84425"/>
            </a:xfrm>
            <a:custGeom>
              <a:avLst/>
              <a:gdLst/>
              <a:ahLst/>
              <a:cxnLst/>
              <a:rect l="l" t="t" r="r" b="b"/>
              <a:pathLst>
                <a:path w="5569" h="3377" extrusionOk="0">
                  <a:moveTo>
                    <a:pt x="631" y="0"/>
                  </a:moveTo>
                  <a:lnTo>
                    <a:pt x="0" y="1156"/>
                  </a:lnTo>
                  <a:lnTo>
                    <a:pt x="4998" y="3377"/>
                  </a:lnTo>
                  <a:lnTo>
                    <a:pt x="5568" y="2131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63"/>
            <p:cNvSpPr/>
            <p:nvPr/>
          </p:nvSpPr>
          <p:spPr>
            <a:xfrm>
              <a:off x="4946200" y="3415300"/>
              <a:ext cx="142425" cy="87650"/>
            </a:xfrm>
            <a:custGeom>
              <a:avLst/>
              <a:gdLst/>
              <a:ahLst/>
              <a:cxnLst/>
              <a:rect l="l" t="t" r="r" b="b"/>
              <a:pathLst>
                <a:path w="5697" h="3506" extrusionOk="0">
                  <a:moveTo>
                    <a:pt x="714" y="121"/>
                  </a:moveTo>
                  <a:lnTo>
                    <a:pt x="5569" y="2215"/>
                  </a:lnTo>
                  <a:lnTo>
                    <a:pt x="5044" y="3378"/>
                  </a:lnTo>
                  <a:lnTo>
                    <a:pt x="128" y="1194"/>
                  </a:lnTo>
                  <a:lnTo>
                    <a:pt x="714" y="121"/>
                  </a:lnTo>
                  <a:close/>
                  <a:moveTo>
                    <a:pt x="676" y="1"/>
                  </a:moveTo>
                  <a:lnTo>
                    <a:pt x="1" y="1239"/>
                  </a:lnTo>
                  <a:lnTo>
                    <a:pt x="5089" y="3505"/>
                  </a:lnTo>
                  <a:lnTo>
                    <a:pt x="5696" y="216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63"/>
          <p:cNvGrpSpPr/>
          <p:nvPr/>
        </p:nvGrpSpPr>
        <p:grpSpPr>
          <a:xfrm rot="4033889">
            <a:off x="4279245" y="1536987"/>
            <a:ext cx="614929" cy="849884"/>
            <a:chOff x="4822750" y="3176275"/>
            <a:chExt cx="400375" cy="553300"/>
          </a:xfrm>
        </p:grpSpPr>
        <p:sp>
          <p:nvSpPr>
            <p:cNvPr id="1179" name="Google Shape;1179;p63"/>
            <p:cNvSpPr/>
            <p:nvPr/>
          </p:nvSpPr>
          <p:spPr>
            <a:xfrm>
              <a:off x="4824225" y="3177550"/>
              <a:ext cx="397600" cy="550875"/>
            </a:xfrm>
            <a:custGeom>
              <a:avLst/>
              <a:gdLst/>
              <a:ahLst/>
              <a:cxnLst/>
              <a:rect l="l" t="t" r="r" b="b"/>
              <a:pathLst>
                <a:path w="15904" h="22035" extrusionOk="0">
                  <a:moveTo>
                    <a:pt x="9667" y="6900"/>
                  </a:moveTo>
                  <a:cubicBezTo>
                    <a:pt x="9705" y="6945"/>
                    <a:pt x="9742" y="6990"/>
                    <a:pt x="9780" y="7042"/>
                  </a:cubicBezTo>
                  <a:cubicBezTo>
                    <a:pt x="10553" y="7920"/>
                    <a:pt x="11776" y="9736"/>
                    <a:pt x="11258" y="11950"/>
                  </a:cubicBezTo>
                  <a:cubicBezTo>
                    <a:pt x="10665" y="14449"/>
                    <a:pt x="8482" y="15267"/>
                    <a:pt x="5885" y="15694"/>
                  </a:cubicBezTo>
                  <a:cubicBezTo>
                    <a:pt x="4407" y="13488"/>
                    <a:pt x="3499" y="11327"/>
                    <a:pt x="4925" y="9188"/>
                  </a:cubicBezTo>
                  <a:cubicBezTo>
                    <a:pt x="6193" y="7290"/>
                    <a:pt x="8347" y="6945"/>
                    <a:pt x="9517" y="6907"/>
                  </a:cubicBezTo>
                  <a:cubicBezTo>
                    <a:pt x="9570" y="6907"/>
                    <a:pt x="9615" y="6900"/>
                    <a:pt x="9667" y="6900"/>
                  </a:cubicBezTo>
                  <a:close/>
                  <a:moveTo>
                    <a:pt x="8179" y="0"/>
                  </a:moveTo>
                  <a:cubicBezTo>
                    <a:pt x="8039" y="0"/>
                    <a:pt x="7899" y="72"/>
                    <a:pt x="7821" y="243"/>
                  </a:cubicBezTo>
                  <a:cubicBezTo>
                    <a:pt x="7146" y="1729"/>
                    <a:pt x="7761" y="3613"/>
                    <a:pt x="8392" y="4933"/>
                  </a:cubicBezTo>
                  <a:cubicBezTo>
                    <a:pt x="8587" y="5346"/>
                    <a:pt x="8819" y="5736"/>
                    <a:pt x="9075" y="6112"/>
                  </a:cubicBezTo>
                  <a:cubicBezTo>
                    <a:pt x="7694" y="6232"/>
                    <a:pt x="5570" y="6749"/>
                    <a:pt x="4249" y="8738"/>
                  </a:cubicBezTo>
                  <a:cubicBezTo>
                    <a:pt x="2569" y="11252"/>
                    <a:pt x="3664" y="13796"/>
                    <a:pt x="4985" y="15822"/>
                  </a:cubicBezTo>
                  <a:cubicBezTo>
                    <a:pt x="4775" y="15852"/>
                    <a:pt x="4572" y="15874"/>
                    <a:pt x="4362" y="15904"/>
                  </a:cubicBezTo>
                  <a:cubicBezTo>
                    <a:pt x="985" y="16310"/>
                    <a:pt x="152" y="18418"/>
                    <a:pt x="115" y="18508"/>
                  </a:cubicBezTo>
                  <a:cubicBezTo>
                    <a:pt x="0" y="18827"/>
                    <a:pt x="258" y="19059"/>
                    <a:pt x="513" y="19059"/>
                  </a:cubicBezTo>
                  <a:cubicBezTo>
                    <a:pt x="660" y="19059"/>
                    <a:pt x="806" y="18982"/>
                    <a:pt x="880" y="18801"/>
                  </a:cubicBezTo>
                  <a:cubicBezTo>
                    <a:pt x="910" y="18734"/>
                    <a:pt x="1601" y="17053"/>
                    <a:pt x="4460" y="16715"/>
                  </a:cubicBezTo>
                  <a:cubicBezTo>
                    <a:pt x="4790" y="16677"/>
                    <a:pt x="5135" y="16632"/>
                    <a:pt x="5495" y="16580"/>
                  </a:cubicBezTo>
                  <a:cubicBezTo>
                    <a:pt x="5698" y="16873"/>
                    <a:pt x="5900" y="17143"/>
                    <a:pt x="6095" y="17405"/>
                  </a:cubicBezTo>
                  <a:cubicBezTo>
                    <a:pt x="7791" y="19717"/>
                    <a:pt x="7049" y="21367"/>
                    <a:pt x="7011" y="21443"/>
                  </a:cubicBezTo>
                  <a:cubicBezTo>
                    <a:pt x="6851" y="21767"/>
                    <a:pt x="7123" y="22035"/>
                    <a:pt x="7393" y="22035"/>
                  </a:cubicBezTo>
                  <a:cubicBezTo>
                    <a:pt x="7530" y="22035"/>
                    <a:pt x="7666" y="21966"/>
                    <a:pt x="7746" y="21803"/>
                  </a:cubicBezTo>
                  <a:cubicBezTo>
                    <a:pt x="7791" y="21713"/>
                    <a:pt x="8759" y="19664"/>
                    <a:pt x="6748" y="16918"/>
                  </a:cubicBezTo>
                  <a:cubicBezTo>
                    <a:pt x="6636" y="16760"/>
                    <a:pt x="6516" y="16595"/>
                    <a:pt x="6403" y="16437"/>
                  </a:cubicBezTo>
                  <a:cubicBezTo>
                    <a:pt x="7244" y="16302"/>
                    <a:pt x="8069" y="16070"/>
                    <a:pt x="8857" y="15747"/>
                  </a:cubicBezTo>
                  <a:cubicBezTo>
                    <a:pt x="10343" y="15117"/>
                    <a:pt x="11604" y="14051"/>
                    <a:pt x="12054" y="12137"/>
                  </a:cubicBezTo>
                  <a:cubicBezTo>
                    <a:pt x="12602" y="9796"/>
                    <a:pt x="11506" y="7875"/>
                    <a:pt x="10643" y="6794"/>
                  </a:cubicBezTo>
                  <a:cubicBezTo>
                    <a:pt x="11108" y="6727"/>
                    <a:pt x="11566" y="6622"/>
                    <a:pt x="12009" y="6487"/>
                  </a:cubicBezTo>
                  <a:cubicBezTo>
                    <a:pt x="13405" y="6044"/>
                    <a:pt x="15198" y="5196"/>
                    <a:pt x="15821" y="3695"/>
                  </a:cubicBezTo>
                  <a:cubicBezTo>
                    <a:pt x="15903" y="3485"/>
                    <a:pt x="15806" y="3245"/>
                    <a:pt x="15596" y="3162"/>
                  </a:cubicBezTo>
                  <a:cubicBezTo>
                    <a:pt x="15546" y="3140"/>
                    <a:pt x="15494" y="3130"/>
                    <a:pt x="15442" y="3130"/>
                  </a:cubicBezTo>
                  <a:cubicBezTo>
                    <a:pt x="15284" y="3130"/>
                    <a:pt x="15131" y="3227"/>
                    <a:pt x="15063" y="3380"/>
                  </a:cubicBezTo>
                  <a:cubicBezTo>
                    <a:pt x="14568" y="4596"/>
                    <a:pt x="12992" y="5316"/>
                    <a:pt x="11761" y="5706"/>
                  </a:cubicBezTo>
                  <a:cubicBezTo>
                    <a:pt x="11198" y="5879"/>
                    <a:pt x="10620" y="5999"/>
                    <a:pt x="10035" y="6052"/>
                  </a:cubicBezTo>
                  <a:cubicBezTo>
                    <a:pt x="9682" y="5594"/>
                    <a:pt x="9375" y="5099"/>
                    <a:pt x="9127" y="4581"/>
                  </a:cubicBezTo>
                  <a:cubicBezTo>
                    <a:pt x="8572" y="3418"/>
                    <a:pt x="8024" y="1774"/>
                    <a:pt x="8564" y="581"/>
                  </a:cubicBezTo>
                  <a:cubicBezTo>
                    <a:pt x="8712" y="257"/>
                    <a:pt x="8445" y="0"/>
                    <a:pt x="8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63"/>
            <p:cNvSpPr/>
            <p:nvPr/>
          </p:nvSpPr>
          <p:spPr>
            <a:xfrm>
              <a:off x="4822750" y="3176275"/>
              <a:ext cx="400375" cy="553300"/>
            </a:xfrm>
            <a:custGeom>
              <a:avLst/>
              <a:gdLst/>
              <a:ahLst/>
              <a:cxnLst/>
              <a:rect l="l" t="t" r="r" b="b"/>
              <a:pathLst>
                <a:path w="16015" h="22132" extrusionOk="0">
                  <a:moveTo>
                    <a:pt x="9704" y="6996"/>
                  </a:moveTo>
                  <a:cubicBezTo>
                    <a:pt x="9719" y="7011"/>
                    <a:pt x="9726" y="7026"/>
                    <a:pt x="9741" y="7041"/>
                  </a:cubicBezTo>
                  <a:cubicBezTo>
                    <a:pt x="9764" y="7063"/>
                    <a:pt x="9786" y="7093"/>
                    <a:pt x="9809" y="7123"/>
                  </a:cubicBezTo>
                  <a:cubicBezTo>
                    <a:pt x="10574" y="7994"/>
                    <a:pt x="11783" y="9795"/>
                    <a:pt x="11265" y="11993"/>
                  </a:cubicBezTo>
                  <a:cubicBezTo>
                    <a:pt x="10664" y="14567"/>
                    <a:pt x="8368" y="15295"/>
                    <a:pt x="5967" y="15693"/>
                  </a:cubicBezTo>
                  <a:cubicBezTo>
                    <a:pt x="4601" y="13659"/>
                    <a:pt x="3558" y="11468"/>
                    <a:pt x="5021" y="9262"/>
                  </a:cubicBezTo>
                  <a:cubicBezTo>
                    <a:pt x="6275" y="7386"/>
                    <a:pt x="8413" y="7041"/>
                    <a:pt x="9576" y="7003"/>
                  </a:cubicBezTo>
                  <a:cubicBezTo>
                    <a:pt x="9606" y="7003"/>
                    <a:pt x="9636" y="7003"/>
                    <a:pt x="9666" y="6996"/>
                  </a:cubicBezTo>
                  <a:close/>
                  <a:moveTo>
                    <a:pt x="9726" y="6898"/>
                  </a:moveTo>
                  <a:cubicBezTo>
                    <a:pt x="9704" y="6898"/>
                    <a:pt x="9681" y="6906"/>
                    <a:pt x="9659" y="6906"/>
                  </a:cubicBezTo>
                  <a:cubicBezTo>
                    <a:pt x="9629" y="6906"/>
                    <a:pt x="9606" y="6906"/>
                    <a:pt x="9576" y="6913"/>
                  </a:cubicBezTo>
                  <a:cubicBezTo>
                    <a:pt x="8398" y="6951"/>
                    <a:pt x="6222" y="7303"/>
                    <a:pt x="4946" y="9217"/>
                  </a:cubicBezTo>
                  <a:cubicBezTo>
                    <a:pt x="4278" y="10222"/>
                    <a:pt x="4076" y="11288"/>
                    <a:pt x="4331" y="12481"/>
                  </a:cubicBezTo>
                  <a:cubicBezTo>
                    <a:pt x="4534" y="13427"/>
                    <a:pt x="5036" y="14470"/>
                    <a:pt x="5907" y="15768"/>
                  </a:cubicBezTo>
                  <a:lnTo>
                    <a:pt x="5922" y="15790"/>
                  </a:lnTo>
                  <a:lnTo>
                    <a:pt x="5952" y="15790"/>
                  </a:lnTo>
                  <a:cubicBezTo>
                    <a:pt x="8278" y="15408"/>
                    <a:pt x="10740" y="14657"/>
                    <a:pt x="11362" y="12016"/>
                  </a:cubicBezTo>
                  <a:cubicBezTo>
                    <a:pt x="11888" y="9780"/>
                    <a:pt x="10657" y="7949"/>
                    <a:pt x="9877" y="7056"/>
                  </a:cubicBezTo>
                  <a:cubicBezTo>
                    <a:pt x="9854" y="7033"/>
                    <a:pt x="9832" y="7003"/>
                    <a:pt x="9809" y="6981"/>
                  </a:cubicBezTo>
                  <a:cubicBezTo>
                    <a:pt x="9794" y="6958"/>
                    <a:pt x="9779" y="6936"/>
                    <a:pt x="9764" y="6921"/>
                  </a:cubicBezTo>
                  <a:lnTo>
                    <a:pt x="9749" y="6898"/>
                  </a:lnTo>
                  <a:close/>
                  <a:moveTo>
                    <a:pt x="8241" y="99"/>
                  </a:moveTo>
                  <a:cubicBezTo>
                    <a:pt x="8475" y="99"/>
                    <a:pt x="8713" y="328"/>
                    <a:pt x="8586" y="617"/>
                  </a:cubicBezTo>
                  <a:cubicBezTo>
                    <a:pt x="8031" y="1825"/>
                    <a:pt x="8586" y="3476"/>
                    <a:pt x="9149" y="4654"/>
                  </a:cubicBezTo>
                  <a:cubicBezTo>
                    <a:pt x="9396" y="5172"/>
                    <a:pt x="9704" y="5675"/>
                    <a:pt x="10057" y="6133"/>
                  </a:cubicBezTo>
                  <a:lnTo>
                    <a:pt x="10072" y="6155"/>
                  </a:lnTo>
                  <a:lnTo>
                    <a:pt x="10094" y="6148"/>
                  </a:lnTo>
                  <a:cubicBezTo>
                    <a:pt x="10687" y="6095"/>
                    <a:pt x="11265" y="5975"/>
                    <a:pt x="11835" y="5802"/>
                  </a:cubicBezTo>
                  <a:cubicBezTo>
                    <a:pt x="13073" y="5405"/>
                    <a:pt x="14657" y="4684"/>
                    <a:pt x="15167" y="3454"/>
                  </a:cubicBezTo>
                  <a:cubicBezTo>
                    <a:pt x="15234" y="3292"/>
                    <a:pt x="15363" y="3224"/>
                    <a:pt x="15492" y="3224"/>
                  </a:cubicBezTo>
                  <a:cubicBezTo>
                    <a:pt x="15723" y="3224"/>
                    <a:pt x="15955" y="3442"/>
                    <a:pt x="15835" y="3731"/>
                  </a:cubicBezTo>
                  <a:cubicBezTo>
                    <a:pt x="15219" y="5217"/>
                    <a:pt x="13441" y="6050"/>
                    <a:pt x="12053" y="6493"/>
                  </a:cubicBezTo>
                  <a:cubicBezTo>
                    <a:pt x="11610" y="6628"/>
                    <a:pt x="11160" y="6733"/>
                    <a:pt x="10694" y="6800"/>
                  </a:cubicBezTo>
                  <a:lnTo>
                    <a:pt x="10619" y="6815"/>
                  </a:lnTo>
                  <a:lnTo>
                    <a:pt x="10664" y="6876"/>
                  </a:lnTo>
                  <a:cubicBezTo>
                    <a:pt x="11595" y="8046"/>
                    <a:pt x="12593" y="9915"/>
                    <a:pt x="12060" y="12181"/>
                  </a:cubicBezTo>
                  <a:cubicBezTo>
                    <a:pt x="11670" y="13847"/>
                    <a:pt x="10634" y="15017"/>
                    <a:pt x="8901" y="15753"/>
                  </a:cubicBezTo>
                  <a:cubicBezTo>
                    <a:pt x="8113" y="16076"/>
                    <a:pt x="7288" y="16308"/>
                    <a:pt x="6455" y="16443"/>
                  </a:cubicBezTo>
                  <a:lnTo>
                    <a:pt x="6380" y="16458"/>
                  </a:lnTo>
                  <a:lnTo>
                    <a:pt x="6425" y="16518"/>
                  </a:lnTo>
                  <a:cubicBezTo>
                    <a:pt x="6537" y="16676"/>
                    <a:pt x="6657" y="16833"/>
                    <a:pt x="6770" y="16999"/>
                  </a:cubicBezTo>
                  <a:cubicBezTo>
                    <a:pt x="8766" y="19723"/>
                    <a:pt x="7805" y="21749"/>
                    <a:pt x="7760" y="21831"/>
                  </a:cubicBezTo>
                  <a:cubicBezTo>
                    <a:pt x="7690" y="21977"/>
                    <a:pt x="7569" y="22038"/>
                    <a:pt x="7449" y="22038"/>
                  </a:cubicBezTo>
                  <a:cubicBezTo>
                    <a:pt x="7210" y="22038"/>
                    <a:pt x="6970" y="21800"/>
                    <a:pt x="7115" y="21516"/>
                  </a:cubicBezTo>
                  <a:cubicBezTo>
                    <a:pt x="7145" y="21441"/>
                    <a:pt x="7910" y="19768"/>
                    <a:pt x="6192" y="17426"/>
                  </a:cubicBezTo>
                  <a:cubicBezTo>
                    <a:pt x="6019" y="17194"/>
                    <a:pt x="5802" y="16901"/>
                    <a:pt x="5592" y="16608"/>
                  </a:cubicBezTo>
                  <a:lnTo>
                    <a:pt x="5577" y="16586"/>
                  </a:lnTo>
                  <a:lnTo>
                    <a:pt x="5547" y="16586"/>
                  </a:lnTo>
                  <a:cubicBezTo>
                    <a:pt x="5186" y="16638"/>
                    <a:pt x="4826" y="16683"/>
                    <a:pt x="4511" y="16721"/>
                  </a:cubicBezTo>
                  <a:cubicBezTo>
                    <a:pt x="1629" y="17066"/>
                    <a:pt x="924" y="18762"/>
                    <a:pt x="894" y="18837"/>
                  </a:cubicBezTo>
                  <a:cubicBezTo>
                    <a:pt x="831" y="18999"/>
                    <a:pt x="701" y="19068"/>
                    <a:pt x="570" y="19068"/>
                  </a:cubicBezTo>
                  <a:cubicBezTo>
                    <a:pt x="344" y="19068"/>
                    <a:pt x="114" y="18863"/>
                    <a:pt x="219" y="18582"/>
                  </a:cubicBezTo>
                  <a:cubicBezTo>
                    <a:pt x="256" y="18492"/>
                    <a:pt x="1082" y="16398"/>
                    <a:pt x="4429" y="16000"/>
                  </a:cubicBezTo>
                  <a:cubicBezTo>
                    <a:pt x="4639" y="15970"/>
                    <a:pt x="4841" y="15948"/>
                    <a:pt x="5044" y="15918"/>
                  </a:cubicBezTo>
                  <a:lnTo>
                    <a:pt x="5119" y="15910"/>
                  </a:lnTo>
                  <a:lnTo>
                    <a:pt x="5081" y="15850"/>
                  </a:lnTo>
                  <a:cubicBezTo>
                    <a:pt x="3933" y="14079"/>
                    <a:pt x="2605" y="11423"/>
                    <a:pt x="4346" y="8812"/>
                  </a:cubicBezTo>
                  <a:cubicBezTo>
                    <a:pt x="5629" y="6883"/>
                    <a:pt x="7655" y="6335"/>
                    <a:pt x="9134" y="6208"/>
                  </a:cubicBezTo>
                  <a:lnTo>
                    <a:pt x="9216" y="6208"/>
                  </a:lnTo>
                  <a:lnTo>
                    <a:pt x="9171" y="6140"/>
                  </a:lnTo>
                  <a:cubicBezTo>
                    <a:pt x="8916" y="5765"/>
                    <a:pt x="8691" y="5375"/>
                    <a:pt x="8496" y="4962"/>
                  </a:cubicBezTo>
                  <a:cubicBezTo>
                    <a:pt x="7865" y="3649"/>
                    <a:pt x="7258" y="1780"/>
                    <a:pt x="7925" y="317"/>
                  </a:cubicBezTo>
                  <a:cubicBezTo>
                    <a:pt x="7993" y="164"/>
                    <a:pt x="8117" y="99"/>
                    <a:pt x="8241" y="99"/>
                  </a:cubicBezTo>
                  <a:close/>
                  <a:moveTo>
                    <a:pt x="8239" y="1"/>
                  </a:moveTo>
                  <a:cubicBezTo>
                    <a:pt x="8083" y="1"/>
                    <a:pt x="7928" y="81"/>
                    <a:pt x="7843" y="272"/>
                  </a:cubicBezTo>
                  <a:cubicBezTo>
                    <a:pt x="7160" y="1773"/>
                    <a:pt x="7775" y="3671"/>
                    <a:pt x="8406" y="5007"/>
                  </a:cubicBezTo>
                  <a:cubicBezTo>
                    <a:pt x="8593" y="5390"/>
                    <a:pt x="8811" y="5765"/>
                    <a:pt x="9051" y="6125"/>
                  </a:cubicBezTo>
                  <a:cubicBezTo>
                    <a:pt x="7558" y="6260"/>
                    <a:pt x="5547" y="6838"/>
                    <a:pt x="4263" y="8759"/>
                  </a:cubicBezTo>
                  <a:cubicBezTo>
                    <a:pt x="3513" y="9862"/>
                    <a:pt x="3235" y="11213"/>
                    <a:pt x="3506" y="12519"/>
                  </a:cubicBezTo>
                  <a:cubicBezTo>
                    <a:pt x="3701" y="13539"/>
                    <a:pt x="4158" y="14597"/>
                    <a:pt x="4961" y="15835"/>
                  </a:cubicBezTo>
                  <a:cubicBezTo>
                    <a:pt x="4781" y="15858"/>
                    <a:pt x="4601" y="15888"/>
                    <a:pt x="4414" y="15903"/>
                  </a:cubicBezTo>
                  <a:cubicBezTo>
                    <a:pt x="1014" y="16316"/>
                    <a:pt x="166" y="18454"/>
                    <a:pt x="129" y="18544"/>
                  </a:cubicBezTo>
                  <a:cubicBezTo>
                    <a:pt x="0" y="18901"/>
                    <a:pt x="287" y="19161"/>
                    <a:pt x="572" y="19161"/>
                  </a:cubicBezTo>
                  <a:cubicBezTo>
                    <a:pt x="737" y="19161"/>
                    <a:pt x="902" y="19074"/>
                    <a:pt x="984" y="18867"/>
                  </a:cubicBezTo>
                  <a:cubicBezTo>
                    <a:pt x="1014" y="18800"/>
                    <a:pt x="1697" y="17149"/>
                    <a:pt x="4526" y="16811"/>
                  </a:cubicBezTo>
                  <a:cubicBezTo>
                    <a:pt x="4834" y="16773"/>
                    <a:pt x="5179" y="16736"/>
                    <a:pt x="5532" y="16683"/>
                  </a:cubicBezTo>
                  <a:cubicBezTo>
                    <a:pt x="5742" y="16976"/>
                    <a:pt x="5944" y="17254"/>
                    <a:pt x="6109" y="17479"/>
                  </a:cubicBezTo>
                  <a:cubicBezTo>
                    <a:pt x="7798" y="19783"/>
                    <a:pt x="7062" y="21403"/>
                    <a:pt x="7025" y="21471"/>
                  </a:cubicBezTo>
                  <a:cubicBezTo>
                    <a:pt x="6882" y="21779"/>
                    <a:pt x="7100" y="22131"/>
                    <a:pt x="7438" y="22131"/>
                  </a:cubicBezTo>
                  <a:lnTo>
                    <a:pt x="7438" y="22124"/>
                  </a:lnTo>
                  <a:cubicBezTo>
                    <a:pt x="7610" y="22124"/>
                    <a:pt x="7768" y="22026"/>
                    <a:pt x="7850" y="21876"/>
                  </a:cubicBezTo>
                  <a:cubicBezTo>
                    <a:pt x="7888" y="21786"/>
                    <a:pt x="8878" y="19708"/>
                    <a:pt x="6845" y="16939"/>
                  </a:cubicBezTo>
                  <a:cubicBezTo>
                    <a:pt x="6747" y="16803"/>
                    <a:pt x="6642" y="16661"/>
                    <a:pt x="6545" y="16518"/>
                  </a:cubicBezTo>
                  <a:cubicBezTo>
                    <a:pt x="7363" y="16383"/>
                    <a:pt x="8166" y="16158"/>
                    <a:pt x="8939" y="15843"/>
                  </a:cubicBezTo>
                  <a:cubicBezTo>
                    <a:pt x="10702" y="15093"/>
                    <a:pt x="11753" y="13899"/>
                    <a:pt x="12158" y="12203"/>
                  </a:cubicBezTo>
                  <a:cubicBezTo>
                    <a:pt x="12683" y="9937"/>
                    <a:pt x="11723" y="8069"/>
                    <a:pt x="10792" y="6883"/>
                  </a:cubicBezTo>
                  <a:cubicBezTo>
                    <a:pt x="11227" y="6815"/>
                    <a:pt x="11663" y="6710"/>
                    <a:pt x="12083" y="6583"/>
                  </a:cubicBezTo>
                  <a:cubicBezTo>
                    <a:pt x="13486" y="6133"/>
                    <a:pt x="15295" y="5285"/>
                    <a:pt x="15925" y="3761"/>
                  </a:cubicBezTo>
                  <a:cubicBezTo>
                    <a:pt x="16015" y="3529"/>
                    <a:pt x="15910" y="3266"/>
                    <a:pt x="15677" y="3168"/>
                  </a:cubicBezTo>
                  <a:cubicBezTo>
                    <a:pt x="15620" y="3145"/>
                    <a:pt x="15561" y="3133"/>
                    <a:pt x="15503" y="3133"/>
                  </a:cubicBezTo>
                  <a:cubicBezTo>
                    <a:pt x="15323" y="3133"/>
                    <a:pt x="15152" y="3240"/>
                    <a:pt x="15084" y="3416"/>
                  </a:cubicBezTo>
                  <a:cubicBezTo>
                    <a:pt x="14589" y="4609"/>
                    <a:pt x="13028" y="5322"/>
                    <a:pt x="11805" y="5712"/>
                  </a:cubicBezTo>
                  <a:cubicBezTo>
                    <a:pt x="11257" y="5885"/>
                    <a:pt x="10687" y="5998"/>
                    <a:pt x="10109" y="6058"/>
                  </a:cubicBezTo>
                  <a:cubicBezTo>
                    <a:pt x="9771" y="5607"/>
                    <a:pt x="9471" y="5120"/>
                    <a:pt x="9231" y="4609"/>
                  </a:cubicBezTo>
                  <a:cubicBezTo>
                    <a:pt x="8676" y="3454"/>
                    <a:pt x="8136" y="1833"/>
                    <a:pt x="8668" y="655"/>
                  </a:cubicBezTo>
                  <a:cubicBezTo>
                    <a:pt x="8836" y="291"/>
                    <a:pt x="8535" y="1"/>
                    <a:pt x="8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63"/>
            <p:cNvSpPr/>
            <p:nvPr/>
          </p:nvSpPr>
          <p:spPr>
            <a:xfrm>
              <a:off x="4987100" y="3375175"/>
              <a:ext cx="96275" cy="62675"/>
            </a:xfrm>
            <a:custGeom>
              <a:avLst/>
              <a:gdLst/>
              <a:ahLst/>
              <a:cxnLst/>
              <a:rect l="l" t="t" r="r" b="b"/>
              <a:pathLst>
                <a:path w="3851" h="2507" extrusionOk="0">
                  <a:moveTo>
                    <a:pt x="1584" y="0"/>
                  </a:moveTo>
                  <a:lnTo>
                    <a:pt x="1" y="773"/>
                  </a:lnTo>
                  <a:lnTo>
                    <a:pt x="3850" y="2506"/>
                  </a:lnTo>
                  <a:lnTo>
                    <a:pt x="3513" y="87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63"/>
            <p:cNvSpPr/>
            <p:nvPr/>
          </p:nvSpPr>
          <p:spPr>
            <a:xfrm>
              <a:off x="4984475" y="3373850"/>
              <a:ext cx="100575" cy="66050"/>
            </a:xfrm>
            <a:custGeom>
              <a:avLst/>
              <a:gdLst/>
              <a:ahLst/>
              <a:cxnLst/>
              <a:rect l="l" t="t" r="r" b="b"/>
              <a:pathLst>
                <a:path w="4023" h="2642" extrusionOk="0">
                  <a:moveTo>
                    <a:pt x="1689" y="106"/>
                  </a:moveTo>
                  <a:lnTo>
                    <a:pt x="3573" y="969"/>
                  </a:lnTo>
                  <a:lnTo>
                    <a:pt x="3895" y="2477"/>
                  </a:lnTo>
                  <a:lnTo>
                    <a:pt x="218" y="819"/>
                  </a:lnTo>
                  <a:lnTo>
                    <a:pt x="1689" y="106"/>
                  </a:lnTo>
                  <a:close/>
                  <a:moveTo>
                    <a:pt x="1689" y="1"/>
                  </a:moveTo>
                  <a:lnTo>
                    <a:pt x="1" y="826"/>
                  </a:lnTo>
                  <a:lnTo>
                    <a:pt x="4023" y="2642"/>
                  </a:lnTo>
                  <a:lnTo>
                    <a:pt x="3655" y="901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63"/>
            <p:cNvSpPr/>
            <p:nvPr/>
          </p:nvSpPr>
          <p:spPr>
            <a:xfrm>
              <a:off x="4878675" y="3624875"/>
              <a:ext cx="96450" cy="62675"/>
            </a:xfrm>
            <a:custGeom>
              <a:avLst/>
              <a:gdLst/>
              <a:ahLst/>
              <a:cxnLst/>
              <a:rect l="l" t="t" r="r" b="b"/>
              <a:pathLst>
                <a:path w="3858" h="2507" extrusionOk="0">
                  <a:moveTo>
                    <a:pt x="1584" y="0"/>
                  </a:moveTo>
                  <a:lnTo>
                    <a:pt x="0" y="773"/>
                  </a:lnTo>
                  <a:lnTo>
                    <a:pt x="3857" y="2506"/>
                  </a:lnTo>
                  <a:lnTo>
                    <a:pt x="3512" y="87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63"/>
            <p:cNvSpPr/>
            <p:nvPr/>
          </p:nvSpPr>
          <p:spPr>
            <a:xfrm>
              <a:off x="4876050" y="3623550"/>
              <a:ext cx="100575" cy="66050"/>
            </a:xfrm>
            <a:custGeom>
              <a:avLst/>
              <a:gdLst/>
              <a:ahLst/>
              <a:cxnLst/>
              <a:rect l="l" t="t" r="r" b="b"/>
              <a:pathLst>
                <a:path w="4023" h="2642" extrusionOk="0">
                  <a:moveTo>
                    <a:pt x="1689" y="106"/>
                  </a:moveTo>
                  <a:lnTo>
                    <a:pt x="3572" y="969"/>
                  </a:lnTo>
                  <a:lnTo>
                    <a:pt x="3895" y="2477"/>
                  </a:lnTo>
                  <a:lnTo>
                    <a:pt x="218" y="818"/>
                  </a:lnTo>
                  <a:lnTo>
                    <a:pt x="1689" y="106"/>
                  </a:lnTo>
                  <a:close/>
                  <a:moveTo>
                    <a:pt x="1689" y="1"/>
                  </a:moveTo>
                  <a:lnTo>
                    <a:pt x="0" y="826"/>
                  </a:lnTo>
                  <a:lnTo>
                    <a:pt x="4022" y="2642"/>
                  </a:lnTo>
                  <a:lnTo>
                    <a:pt x="3655" y="901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63"/>
            <p:cNvSpPr/>
            <p:nvPr/>
          </p:nvSpPr>
          <p:spPr>
            <a:xfrm>
              <a:off x="4951075" y="3480400"/>
              <a:ext cx="96275" cy="62700"/>
            </a:xfrm>
            <a:custGeom>
              <a:avLst/>
              <a:gdLst/>
              <a:ahLst/>
              <a:cxnLst/>
              <a:rect l="l" t="t" r="r" b="b"/>
              <a:pathLst>
                <a:path w="3851" h="2508" extrusionOk="0">
                  <a:moveTo>
                    <a:pt x="1" y="1"/>
                  </a:moveTo>
                  <a:lnTo>
                    <a:pt x="346" y="1629"/>
                  </a:lnTo>
                  <a:lnTo>
                    <a:pt x="2275" y="2507"/>
                  </a:lnTo>
                  <a:lnTo>
                    <a:pt x="3851" y="17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63"/>
            <p:cNvSpPr/>
            <p:nvPr/>
          </p:nvSpPr>
          <p:spPr>
            <a:xfrm>
              <a:off x="4949575" y="3478350"/>
              <a:ext cx="100600" cy="66050"/>
            </a:xfrm>
            <a:custGeom>
              <a:avLst/>
              <a:gdLst/>
              <a:ahLst/>
              <a:cxnLst/>
              <a:rect l="l" t="t" r="r" b="b"/>
              <a:pathLst>
                <a:path w="4024" h="2642" extrusionOk="0">
                  <a:moveTo>
                    <a:pt x="128" y="165"/>
                  </a:moveTo>
                  <a:lnTo>
                    <a:pt x="3805" y="1824"/>
                  </a:lnTo>
                  <a:lnTo>
                    <a:pt x="2335" y="2537"/>
                  </a:lnTo>
                  <a:lnTo>
                    <a:pt x="451" y="1681"/>
                  </a:lnTo>
                  <a:lnTo>
                    <a:pt x="128" y="165"/>
                  </a:lnTo>
                  <a:close/>
                  <a:moveTo>
                    <a:pt x="1" y="0"/>
                  </a:moveTo>
                  <a:lnTo>
                    <a:pt x="369" y="1741"/>
                  </a:lnTo>
                  <a:lnTo>
                    <a:pt x="2335" y="2642"/>
                  </a:lnTo>
                  <a:lnTo>
                    <a:pt x="4023" y="18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63"/>
            <p:cNvSpPr/>
            <p:nvPr/>
          </p:nvSpPr>
          <p:spPr>
            <a:xfrm>
              <a:off x="5063275" y="3227700"/>
              <a:ext cx="96250" cy="62700"/>
            </a:xfrm>
            <a:custGeom>
              <a:avLst/>
              <a:gdLst/>
              <a:ahLst/>
              <a:cxnLst/>
              <a:rect l="l" t="t" r="r" b="b"/>
              <a:pathLst>
                <a:path w="3850" h="2508" extrusionOk="0">
                  <a:moveTo>
                    <a:pt x="0" y="1"/>
                  </a:moveTo>
                  <a:lnTo>
                    <a:pt x="338" y="1629"/>
                  </a:lnTo>
                  <a:lnTo>
                    <a:pt x="2267" y="2507"/>
                  </a:lnTo>
                  <a:lnTo>
                    <a:pt x="3850" y="17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63"/>
            <p:cNvSpPr/>
            <p:nvPr/>
          </p:nvSpPr>
          <p:spPr>
            <a:xfrm>
              <a:off x="5061575" y="3225650"/>
              <a:ext cx="100600" cy="66050"/>
            </a:xfrm>
            <a:custGeom>
              <a:avLst/>
              <a:gdLst/>
              <a:ahLst/>
              <a:cxnLst/>
              <a:rect l="l" t="t" r="r" b="b"/>
              <a:pathLst>
                <a:path w="4024" h="2642" extrusionOk="0">
                  <a:moveTo>
                    <a:pt x="128" y="165"/>
                  </a:moveTo>
                  <a:lnTo>
                    <a:pt x="3805" y="1824"/>
                  </a:lnTo>
                  <a:lnTo>
                    <a:pt x="2335" y="2537"/>
                  </a:lnTo>
                  <a:lnTo>
                    <a:pt x="451" y="1681"/>
                  </a:lnTo>
                  <a:lnTo>
                    <a:pt x="128" y="165"/>
                  </a:lnTo>
                  <a:close/>
                  <a:moveTo>
                    <a:pt x="1" y="0"/>
                  </a:moveTo>
                  <a:lnTo>
                    <a:pt x="369" y="1741"/>
                  </a:lnTo>
                  <a:lnTo>
                    <a:pt x="2335" y="2642"/>
                  </a:lnTo>
                  <a:lnTo>
                    <a:pt x="4023" y="18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63"/>
            <p:cNvSpPr/>
            <p:nvPr/>
          </p:nvSpPr>
          <p:spPr>
            <a:xfrm>
              <a:off x="4947900" y="3416825"/>
              <a:ext cx="139225" cy="84425"/>
            </a:xfrm>
            <a:custGeom>
              <a:avLst/>
              <a:gdLst/>
              <a:ahLst/>
              <a:cxnLst/>
              <a:rect l="l" t="t" r="r" b="b"/>
              <a:pathLst>
                <a:path w="5569" h="3377" extrusionOk="0">
                  <a:moveTo>
                    <a:pt x="631" y="0"/>
                  </a:moveTo>
                  <a:lnTo>
                    <a:pt x="0" y="1156"/>
                  </a:lnTo>
                  <a:lnTo>
                    <a:pt x="4998" y="3377"/>
                  </a:lnTo>
                  <a:lnTo>
                    <a:pt x="5568" y="2131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63"/>
            <p:cNvSpPr/>
            <p:nvPr/>
          </p:nvSpPr>
          <p:spPr>
            <a:xfrm>
              <a:off x="4946200" y="3415300"/>
              <a:ext cx="142425" cy="87650"/>
            </a:xfrm>
            <a:custGeom>
              <a:avLst/>
              <a:gdLst/>
              <a:ahLst/>
              <a:cxnLst/>
              <a:rect l="l" t="t" r="r" b="b"/>
              <a:pathLst>
                <a:path w="5697" h="3506" extrusionOk="0">
                  <a:moveTo>
                    <a:pt x="714" y="121"/>
                  </a:moveTo>
                  <a:lnTo>
                    <a:pt x="5569" y="2215"/>
                  </a:lnTo>
                  <a:lnTo>
                    <a:pt x="5044" y="3378"/>
                  </a:lnTo>
                  <a:lnTo>
                    <a:pt x="128" y="1194"/>
                  </a:lnTo>
                  <a:lnTo>
                    <a:pt x="714" y="121"/>
                  </a:lnTo>
                  <a:close/>
                  <a:moveTo>
                    <a:pt x="676" y="1"/>
                  </a:moveTo>
                  <a:lnTo>
                    <a:pt x="1" y="1239"/>
                  </a:lnTo>
                  <a:lnTo>
                    <a:pt x="5089" y="3505"/>
                  </a:lnTo>
                  <a:lnTo>
                    <a:pt x="5696" y="216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1" name="Google Shape;1191;p63"/>
          <p:cNvSpPr txBox="1"/>
          <p:nvPr/>
        </p:nvSpPr>
        <p:spPr>
          <a:xfrm>
            <a:off x="3612450" y="3431019"/>
            <a:ext cx="1919100" cy="9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Macromoléculas, ribossomos, dsDNA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92" name="Google Shape;1192;p63"/>
          <p:cNvSpPr txBox="1"/>
          <p:nvPr/>
        </p:nvSpPr>
        <p:spPr>
          <a:xfrm>
            <a:off x="734389" y="3306569"/>
            <a:ext cx="1919100" cy="9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Transcrição, meiose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93" name="Google Shape;1193;p63"/>
          <p:cNvSpPr txBox="1"/>
          <p:nvPr/>
        </p:nvSpPr>
        <p:spPr>
          <a:xfrm>
            <a:off x="6490501" y="3392816"/>
            <a:ext cx="1919100" cy="9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Atividades enzimáticas</a:t>
            </a:r>
            <a:endParaRPr sz="12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94" name="Google Shape;1194;p63"/>
          <p:cNvSpPr txBox="1"/>
          <p:nvPr/>
        </p:nvSpPr>
        <p:spPr>
          <a:xfrm>
            <a:off x="3612451" y="3018860"/>
            <a:ext cx="19191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Componentes celulares</a:t>
            </a:r>
            <a:endParaRPr sz="1600" b="1" i="0" u="none" strike="noStrike" cap="non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95" name="Google Shape;1195;p63"/>
          <p:cNvSpPr txBox="1"/>
          <p:nvPr/>
        </p:nvSpPr>
        <p:spPr>
          <a:xfrm>
            <a:off x="734389" y="2980650"/>
            <a:ext cx="19191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Processos Biológicos</a:t>
            </a:r>
            <a:endParaRPr sz="1600" b="1" i="0" u="none" strike="noStrike" cap="none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96" name="Google Shape;1196;p63"/>
          <p:cNvSpPr txBox="1"/>
          <p:nvPr/>
        </p:nvSpPr>
        <p:spPr>
          <a:xfrm>
            <a:off x="6490506" y="2980650"/>
            <a:ext cx="19191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Funções moleculares</a:t>
            </a:r>
            <a:endParaRPr sz="1600" b="1" i="0" u="none" strike="noStrike" cap="none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197" name="Google Shape;1197;p63"/>
          <p:cNvGrpSpPr/>
          <p:nvPr/>
        </p:nvGrpSpPr>
        <p:grpSpPr>
          <a:xfrm rot="4033889">
            <a:off x="7148544" y="1536987"/>
            <a:ext cx="614929" cy="849884"/>
            <a:chOff x="4822750" y="3176275"/>
            <a:chExt cx="400375" cy="553300"/>
          </a:xfrm>
        </p:grpSpPr>
        <p:sp>
          <p:nvSpPr>
            <p:cNvPr id="1198" name="Google Shape;1198;p63"/>
            <p:cNvSpPr/>
            <p:nvPr/>
          </p:nvSpPr>
          <p:spPr>
            <a:xfrm>
              <a:off x="4824225" y="3177550"/>
              <a:ext cx="397600" cy="550875"/>
            </a:xfrm>
            <a:custGeom>
              <a:avLst/>
              <a:gdLst/>
              <a:ahLst/>
              <a:cxnLst/>
              <a:rect l="l" t="t" r="r" b="b"/>
              <a:pathLst>
                <a:path w="15904" h="22035" extrusionOk="0">
                  <a:moveTo>
                    <a:pt x="9667" y="6900"/>
                  </a:moveTo>
                  <a:cubicBezTo>
                    <a:pt x="9705" y="6945"/>
                    <a:pt x="9742" y="6990"/>
                    <a:pt x="9780" y="7042"/>
                  </a:cubicBezTo>
                  <a:cubicBezTo>
                    <a:pt x="10553" y="7920"/>
                    <a:pt x="11776" y="9736"/>
                    <a:pt x="11258" y="11950"/>
                  </a:cubicBezTo>
                  <a:cubicBezTo>
                    <a:pt x="10665" y="14449"/>
                    <a:pt x="8482" y="15267"/>
                    <a:pt x="5885" y="15694"/>
                  </a:cubicBezTo>
                  <a:cubicBezTo>
                    <a:pt x="4407" y="13488"/>
                    <a:pt x="3499" y="11327"/>
                    <a:pt x="4925" y="9188"/>
                  </a:cubicBezTo>
                  <a:cubicBezTo>
                    <a:pt x="6193" y="7290"/>
                    <a:pt x="8347" y="6945"/>
                    <a:pt x="9517" y="6907"/>
                  </a:cubicBezTo>
                  <a:cubicBezTo>
                    <a:pt x="9570" y="6907"/>
                    <a:pt x="9615" y="6900"/>
                    <a:pt x="9667" y="6900"/>
                  </a:cubicBezTo>
                  <a:close/>
                  <a:moveTo>
                    <a:pt x="8179" y="0"/>
                  </a:moveTo>
                  <a:cubicBezTo>
                    <a:pt x="8039" y="0"/>
                    <a:pt x="7899" y="72"/>
                    <a:pt x="7821" y="243"/>
                  </a:cubicBezTo>
                  <a:cubicBezTo>
                    <a:pt x="7146" y="1729"/>
                    <a:pt x="7761" y="3613"/>
                    <a:pt x="8392" y="4933"/>
                  </a:cubicBezTo>
                  <a:cubicBezTo>
                    <a:pt x="8587" y="5346"/>
                    <a:pt x="8819" y="5736"/>
                    <a:pt x="9075" y="6112"/>
                  </a:cubicBezTo>
                  <a:cubicBezTo>
                    <a:pt x="7694" y="6232"/>
                    <a:pt x="5570" y="6749"/>
                    <a:pt x="4249" y="8738"/>
                  </a:cubicBezTo>
                  <a:cubicBezTo>
                    <a:pt x="2569" y="11252"/>
                    <a:pt x="3664" y="13796"/>
                    <a:pt x="4985" y="15822"/>
                  </a:cubicBezTo>
                  <a:cubicBezTo>
                    <a:pt x="4775" y="15852"/>
                    <a:pt x="4572" y="15874"/>
                    <a:pt x="4362" y="15904"/>
                  </a:cubicBezTo>
                  <a:cubicBezTo>
                    <a:pt x="985" y="16310"/>
                    <a:pt x="152" y="18418"/>
                    <a:pt x="115" y="18508"/>
                  </a:cubicBezTo>
                  <a:cubicBezTo>
                    <a:pt x="0" y="18827"/>
                    <a:pt x="258" y="19059"/>
                    <a:pt x="513" y="19059"/>
                  </a:cubicBezTo>
                  <a:cubicBezTo>
                    <a:pt x="660" y="19059"/>
                    <a:pt x="806" y="18982"/>
                    <a:pt x="880" y="18801"/>
                  </a:cubicBezTo>
                  <a:cubicBezTo>
                    <a:pt x="910" y="18734"/>
                    <a:pt x="1601" y="17053"/>
                    <a:pt x="4460" y="16715"/>
                  </a:cubicBezTo>
                  <a:cubicBezTo>
                    <a:pt x="4790" y="16677"/>
                    <a:pt x="5135" y="16632"/>
                    <a:pt x="5495" y="16580"/>
                  </a:cubicBezTo>
                  <a:cubicBezTo>
                    <a:pt x="5698" y="16873"/>
                    <a:pt x="5900" y="17143"/>
                    <a:pt x="6095" y="17405"/>
                  </a:cubicBezTo>
                  <a:cubicBezTo>
                    <a:pt x="7791" y="19717"/>
                    <a:pt x="7049" y="21367"/>
                    <a:pt x="7011" y="21443"/>
                  </a:cubicBezTo>
                  <a:cubicBezTo>
                    <a:pt x="6851" y="21767"/>
                    <a:pt x="7123" y="22035"/>
                    <a:pt x="7393" y="22035"/>
                  </a:cubicBezTo>
                  <a:cubicBezTo>
                    <a:pt x="7530" y="22035"/>
                    <a:pt x="7666" y="21966"/>
                    <a:pt x="7746" y="21803"/>
                  </a:cubicBezTo>
                  <a:cubicBezTo>
                    <a:pt x="7791" y="21713"/>
                    <a:pt x="8759" y="19664"/>
                    <a:pt x="6748" y="16918"/>
                  </a:cubicBezTo>
                  <a:cubicBezTo>
                    <a:pt x="6636" y="16760"/>
                    <a:pt x="6516" y="16595"/>
                    <a:pt x="6403" y="16437"/>
                  </a:cubicBezTo>
                  <a:cubicBezTo>
                    <a:pt x="7244" y="16302"/>
                    <a:pt x="8069" y="16070"/>
                    <a:pt x="8857" y="15747"/>
                  </a:cubicBezTo>
                  <a:cubicBezTo>
                    <a:pt x="10343" y="15117"/>
                    <a:pt x="11604" y="14051"/>
                    <a:pt x="12054" y="12137"/>
                  </a:cubicBezTo>
                  <a:cubicBezTo>
                    <a:pt x="12602" y="9796"/>
                    <a:pt x="11506" y="7875"/>
                    <a:pt x="10643" y="6794"/>
                  </a:cubicBezTo>
                  <a:cubicBezTo>
                    <a:pt x="11108" y="6727"/>
                    <a:pt x="11566" y="6622"/>
                    <a:pt x="12009" y="6487"/>
                  </a:cubicBezTo>
                  <a:cubicBezTo>
                    <a:pt x="13405" y="6044"/>
                    <a:pt x="15198" y="5196"/>
                    <a:pt x="15821" y="3695"/>
                  </a:cubicBezTo>
                  <a:cubicBezTo>
                    <a:pt x="15903" y="3485"/>
                    <a:pt x="15806" y="3245"/>
                    <a:pt x="15596" y="3162"/>
                  </a:cubicBezTo>
                  <a:cubicBezTo>
                    <a:pt x="15546" y="3140"/>
                    <a:pt x="15494" y="3130"/>
                    <a:pt x="15442" y="3130"/>
                  </a:cubicBezTo>
                  <a:cubicBezTo>
                    <a:pt x="15284" y="3130"/>
                    <a:pt x="15131" y="3227"/>
                    <a:pt x="15063" y="3380"/>
                  </a:cubicBezTo>
                  <a:cubicBezTo>
                    <a:pt x="14568" y="4596"/>
                    <a:pt x="12992" y="5316"/>
                    <a:pt x="11761" y="5706"/>
                  </a:cubicBezTo>
                  <a:cubicBezTo>
                    <a:pt x="11198" y="5879"/>
                    <a:pt x="10620" y="5999"/>
                    <a:pt x="10035" y="6052"/>
                  </a:cubicBezTo>
                  <a:cubicBezTo>
                    <a:pt x="9682" y="5594"/>
                    <a:pt x="9375" y="5099"/>
                    <a:pt x="9127" y="4581"/>
                  </a:cubicBezTo>
                  <a:cubicBezTo>
                    <a:pt x="8572" y="3418"/>
                    <a:pt x="8024" y="1774"/>
                    <a:pt x="8564" y="581"/>
                  </a:cubicBezTo>
                  <a:cubicBezTo>
                    <a:pt x="8712" y="257"/>
                    <a:pt x="8445" y="0"/>
                    <a:pt x="8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63"/>
            <p:cNvSpPr/>
            <p:nvPr/>
          </p:nvSpPr>
          <p:spPr>
            <a:xfrm>
              <a:off x="4822750" y="3176275"/>
              <a:ext cx="400375" cy="553300"/>
            </a:xfrm>
            <a:custGeom>
              <a:avLst/>
              <a:gdLst/>
              <a:ahLst/>
              <a:cxnLst/>
              <a:rect l="l" t="t" r="r" b="b"/>
              <a:pathLst>
                <a:path w="16015" h="22132" extrusionOk="0">
                  <a:moveTo>
                    <a:pt x="9704" y="6996"/>
                  </a:moveTo>
                  <a:cubicBezTo>
                    <a:pt x="9719" y="7011"/>
                    <a:pt x="9726" y="7026"/>
                    <a:pt x="9741" y="7041"/>
                  </a:cubicBezTo>
                  <a:cubicBezTo>
                    <a:pt x="9764" y="7063"/>
                    <a:pt x="9786" y="7093"/>
                    <a:pt x="9809" y="7123"/>
                  </a:cubicBezTo>
                  <a:cubicBezTo>
                    <a:pt x="10574" y="7994"/>
                    <a:pt x="11783" y="9795"/>
                    <a:pt x="11265" y="11993"/>
                  </a:cubicBezTo>
                  <a:cubicBezTo>
                    <a:pt x="10664" y="14567"/>
                    <a:pt x="8368" y="15295"/>
                    <a:pt x="5967" y="15693"/>
                  </a:cubicBezTo>
                  <a:cubicBezTo>
                    <a:pt x="4601" y="13659"/>
                    <a:pt x="3558" y="11468"/>
                    <a:pt x="5021" y="9262"/>
                  </a:cubicBezTo>
                  <a:cubicBezTo>
                    <a:pt x="6275" y="7386"/>
                    <a:pt x="8413" y="7041"/>
                    <a:pt x="9576" y="7003"/>
                  </a:cubicBezTo>
                  <a:cubicBezTo>
                    <a:pt x="9606" y="7003"/>
                    <a:pt x="9636" y="7003"/>
                    <a:pt x="9666" y="6996"/>
                  </a:cubicBezTo>
                  <a:close/>
                  <a:moveTo>
                    <a:pt x="9726" y="6898"/>
                  </a:moveTo>
                  <a:cubicBezTo>
                    <a:pt x="9704" y="6898"/>
                    <a:pt x="9681" y="6906"/>
                    <a:pt x="9659" y="6906"/>
                  </a:cubicBezTo>
                  <a:cubicBezTo>
                    <a:pt x="9629" y="6906"/>
                    <a:pt x="9606" y="6906"/>
                    <a:pt x="9576" y="6913"/>
                  </a:cubicBezTo>
                  <a:cubicBezTo>
                    <a:pt x="8398" y="6951"/>
                    <a:pt x="6222" y="7303"/>
                    <a:pt x="4946" y="9217"/>
                  </a:cubicBezTo>
                  <a:cubicBezTo>
                    <a:pt x="4278" y="10222"/>
                    <a:pt x="4076" y="11288"/>
                    <a:pt x="4331" y="12481"/>
                  </a:cubicBezTo>
                  <a:cubicBezTo>
                    <a:pt x="4534" y="13427"/>
                    <a:pt x="5036" y="14470"/>
                    <a:pt x="5907" y="15768"/>
                  </a:cubicBezTo>
                  <a:lnTo>
                    <a:pt x="5922" y="15790"/>
                  </a:lnTo>
                  <a:lnTo>
                    <a:pt x="5952" y="15790"/>
                  </a:lnTo>
                  <a:cubicBezTo>
                    <a:pt x="8278" y="15408"/>
                    <a:pt x="10740" y="14657"/>
                    <a:pt x="11362" y="12016"/>
                  </a:cubicBezTo>
                  <a:cubicBezTo>
                    <a:pt x="11888" y="9780"/>
                    <a:pt x="10657" y="7949"/>
                    <a:pt x="9877" y="7056"/>
                  </a:cubicBezTo>
                  <a:cubicBezTo>
                    <a:pt x="9854" y="7033"/>
                    <a:pt x="9832" y="7003"/>
                    <a:pt x="9809" y="6981"/>
                  </a:cubicBezTo>
                  <a:cubicBezTo>
                    <a:pt x="9794" y="6958"/>
                    <a:pt x="9779" y="6936"/>
                    <a:pt x="9764" y="6921"/>
                  </a:cubicBezTo>
                  <a:lnTo>
                    <a:pt x="9749" y="6898"/>
                  </a:lnTo>
                  <a:close/>
                  <a:moveTo>
                    <a:pt x="8241" y="99"/>
                  </a:moveTo>
                  <a:cubicBezTo>
                    <a:pt x="8475" y="99"/>
                    <a:pt x="8713" y="328"/>
                    <a:pt x="8586" y="617"/>
                  </a:cubicBezTo>
                  <a:cubicBezTo>
                    <a:pt x="8031" y="1825"/>
                    <a:pt x="8586" y="3476"/>
                    <a:pt x="9149" y="4654"/>
                  </a:cubicBezTo>
                  <a:cubicBezTo>
                    <a:pt x="9396" y="5172"/>
                    <a:pt x="9704" y="5675"/>
                    <a:pt x="10057" y="6133"/>
                  </a:cubicBezTo>
                  <a:lnTo>
                    <a:pt x="10072" y="6155"/>
                  </a:lnTo>
                  <a:lnTo>
                    <a:pt x="10094" y="6148"/>
                  </a:lnTo>
                  <a:cubicBezTo>
                    <a:pt x="10687" y="6095"/>
                    <a:pt x="11265" y="5975"/>
                    <a:pt x="11835" y="5802"/>
                  </a:cubicBezTo>
                  <a:cubicBezTo>
                    <a:pt x="13073" y="5405"/>
                    <a:pt x="14657" y="4684"/>
                    <a:pt x="15167" y="3454"/>
                  </a:cubicBezTo>
                  <a:cubicBezTo>
                    <a:pt x="15234" y="3292"/>
                    <a:pt x="15363" y="3224"/>
                    <a:pt x="15492" y="3224"/>
                  </a:cubicBezTo>
                  <a:cubicBezTo>
                    <a:pt x="15723" y="3224"/>
                    <a:pt x="15955" y="3442"/>
                    <a:pt x="15835" y="3731"/>
                  </a:cubicBezTo>
                  <a:cubicBezTo>
                    <a:pt x="15219" y="5217"/>
                    <a:pt x="13441" y="6050"/>
                    <a:pt x="12053" y="6493"/>
                  </a:cubicBezTo>
                  <a:cubicBezTo>
                    <a:pt x="11610" y="6628"/>
                    <a:pt x="11160" y="6733"/>
                    <a:pt x="10694" y="6800"/>
                  </a:cubicBezTo>
                  <a:lnTo>
                    <a:pt x="10619" y="6815"/>
                  </a:lnTo>
                  <a:lnTo>
                    <a:pt x="10664" y="6876"/>
                  </a:lnTo>
                  <a:cubicBezTo>
                    <a:pt x="11595" y="8046"/>
                    <a:pt x="12593" y="9915"/>
                    <a:pt x="12060" y="12181"/>
                  </a:cubicBezTo>
                  <a:cubicBezTo>
                    <a:pt x="11670" y="13847"/>
                    <a:pt x="10634" y="15017"/>
                    <a:pt x="8901" y="15753"/>
                  </a:cubicBezTo>
                  <a:cubicBezTo>
                    <a:pt x="8113" y="16076"/>
                    <a:pt x="7288" y="16308"/>
                    <a:pt x="6455" y="16443"/>
                  </a:cubicBezTo>
                  <a:lnTo>
                    <a:pt x="6380" y="16458"/>
                  </a:lnTo>
                  <a:lnTo>
                    <a:pt x="6425" y="16518"/>
                  </a:lnTo>
                  <a:cubicBezTo>
                    <a:pt x="6537" y="16676"/>
                    <a:pt x="6657" y="16833"/>
                    <a:pt x="6770" y="16999"/>
                  </a:cubicBezTo>
                  <a:cubicBezTo>
                    <a:pt x="8766" y="19723"/>
                    <a:pt x="7805" y="21749"/>
                    <a:pt x="7760" y="21831"/>
                  </a:cubicBezTo>
                  <a:cubicBezTo>
                    <a:pt x="7690" y="21977"/>
                    <a:pt x="7569" y="22038"/>
                    <a:pt x="7449" y="22038"/>
                  </a:cubicBezTo>
                  <a:cubicBezTo>
                    <a:pt x="7210" y="22038"/>
                    <a:pt x="6970" y="21800"/>
                    <a:pt x="7115" y="21516"/>
                  </a:cubicBezTo>
                  <a:cubicBezTo>
                    <a:pt x="7145" y="21441"/>
                    <a:pt x="7910" y="19768"/>
                    <a:pt x="6192" y="17426"/>
                  </a:cubicBezTo>
                  <a:cubicBezTo>
                    <a:pt x="6019" y="17194"/>
                    <a:pt x="5802" y="16901"/>
                    <a:pt x="5592" y="16608"/>
                  </a:cubicBezTo>
                  <a:lnTo>
                    <a:pt x="5577" y="16586"/>
                  </a:lnTo>
                  <a:lnTo>
                    <a:pt x="5547" y="16586"/>
                  </a:lnTo>
                  <a:cubicBezTo>
                    <a:pt x="5186" y="16638"/>
                    <a:pt x="4826" y="16683"/>
                    <a:pt x="4511" y="16721"/>
                  </a:cubicBezTo>
                  <a:cubicBezTo>
                    <a:pt x="1629" y="17066"/>
                    <a:pt x="924" y="18762"/>
                    <a:pt x="894" y="18837"/>
                  </a:cubicBezTo>
                  <a:cubicBezTo>
                    <a:pt x="831" y="18999"/>
                    <a:pt x="701" y="19068"/>
                    <a:pt x="570" y="19068"/>
                  </a:cubicBezTo>
                  <a:cubicBezTo>
                    <a:pt x="344" y="19068"/>
                    <a:pt x="114" y="18863"/>
                    <a:pt x="219" y="18582"/>
                  </a:cubicBezTo>
                  <a:cubicBezTo>
                    <a:pt x="256" y="18492"/>
                    <a:pt x="1082" y="16398"/>
                    <a:pt x="4429" y="16000"/>
                  </a:cubicBezTo>
                  <a:cubicBezTo>
                    <a:pt x="4639" y="15970"/>
                    <a:pt x="4841" y="15948"/>
                    <a:pt x="5044" y="15918"/>
                  </a:cubicBezTo>
                  <a:lnTo>
                    <a:pt x="5119" y="15910"/>
                  </a:lnTo>
                  <a:lnTo>
                    <a:pt x="5081" y="15850"/>
                  </a:lnTo>
                  <a:cubicBezTo>
                    <a:pt x="3933" y="14079"/>
                    <a:pt x="2605" y="11423"/>
                    <a:pt x="4346" y="8812"/>
                  </a:cubicBezTo>
                  <a:cubicBezTo>
                    <a:pt x="5629" y="6883"/>
                    <a:pt x="7655" y="6335"/>
                    <a:pt x="9134" y="6208"/>
                  </a:cubicBezTo>
                  <a:lnTo>
                    <a:pt x="9216" y="6208"/>
                  </a:lnTo>
                  <a:lnTo>
                    <a:pt x="9171" y="6140"/>
                  </a:lnTo>
                  <a:cubicBezTo>
                    <a:pt x="8916" y="5765"/>
                    <a:pt x="8691" y="5375"/>
                    <a:pt x="8496" y="4962"/>
                  </a:cubicBezTo>
                  <a:cubicBezTo>
                    <a:pt x="7865" y="3649"/>
                    <a:pt x="7258" y="1780"/>
                    <a:pt x="7925" y="317"/>
                  </a:cubicBezTo>
                  <a:cubicBezTo>
                    <a:pt x="7993" y="164"/>
                    <a:pt x="8117" y="99"/>
                    <a:pt x="8241" y="99"/>
                  </a:cubicBezTo>
                  <a:close/>
                  <a:moveTo>
                    <a:pt x="8239" y="1"/>
                  </a:moveTo>
                  <a:cubicBezTo>
                    <a:pt x="8083" y="1"/>
                    <a:pt x="7928" y="81"/>
                    <a:pt x="7843" y="272"/>
                  </a:cubicBezTo>
                  <a:cubicBezTo>
                    <a:pt x="7160" y="1773"/>
                    <a:pt x="7775" y="3671"/>
                    <a:pt x="8406" y="5007"/>
                  </a:cubicBezTo>
                  <a:cubicBezTo>
                    <a:pt x="8593" y="5390"/>
                    <a:pt x="8811" y="5765"/>
                    <a:pt x="9051" y="6125"/>
                  </a:cubicBezTo>
                  <a:cubicBezTo>
                    <a:pt x="7558" y="6260"/>
                    <a:pt x="5547" y="6838"/>
                    <a:pt x="4263" y="8759"/>
                  </a:cubicBezTo>
                  <a:cubicBezTo>
                    <a:pt x="3513" y="9862"/>
                    <a:pt x="3235" y="11213"/>
                    <a:pt x="3506" y="12519"/>
                  </a:cubicBezTo>
                  <a:cubicBezTo>
                    <a:pt x="3701" y="13539"/>
                    <a:pt x="4158" y="14597"/>
                    <a:pt x="4961" y="15835"/>
                  </a:cubicBezTo>
                  <a:cubicBezTo>
                    <a:pt x="4781" y="15858"/>
                    <a:pt x="4601" y="15888"/>
                    <a:pt x="4414" y="15903"/>
                  </a:cubicBezTo>
                  <a:cubicBezTo>
                    <a:pt x="1014" y="16316"/>
                    <a:pt x="166" y="18454"/>
                    <a:pt x="129" y="18544"/>
                  </a:cubicBezTo>
                  <a:cubicBezTo>
                    <a:pt x="0" y="18901"/>
                    <a:pt x="287" y="19161"/>
                    <a:pt x="572" y="19161"/>
                  </a:cubicBezTo>
                  <a:cubicBezTo>
                    <a:pt x="737" y="19161"/>
                    <a:pt x="902" y="19074"/>
                    <a:pt x="984" y="18867"/>
                  </a:cubicBezTo>
                  <a:cubicBezTo>
                    <a:pt x="1014" y="18800"/>
                    <a:pt x="1697" y="17149"/>
                    <a:pt x="4526" y="16811"/>
                  </a:cubicBezTo>
                  <a:cubicBezTo>
                    <a:pt x="4834" y="16773"/>
                    <a:pt x="5179" y="16736"/>
                    <a:pt x="5532" y="16683"/>
                  </a:cubicBezTo>
                  <a:cubicBezTo>
                    <a:pt x="5742" y="16976"/>
                    <a:pt x="5944" y="17254"/>
                    <a:pt x="6109" y="17479"/>
                  </a:cubicBezTo>
                  <a:cubicBezTo>
                    <a:pt x="7798" y="19783"/>
                    <a:pt x="7062" y="21403"/>
                    <a:pt x="7025" y="21471"/>
                  </a:cubicBezTo>
                  <a:cubicBezTo>
                    <a:pt x="6882" y="21779"/>
                    <a:pt x="7100" y="22131"/>
                    <a:pt x="7438" y="22131"/>
                  </a:cubicBezTo>
                  <a:lnTo>
                    <a:pt x="7438" y="22124"/>
                  </a:lnTo>
                  <a:cubicBezTo>
                    <a:pt x="7610" y="22124"/>
                    <a:pt x="7768" y="22026"/>
                    <a:pt x="7850" y="21876"/>
                  </a:cubicBezTo>
                  <a:cubicBezTo>
                    <a:pt x="7888" y="21786"/>
                    <a:pt x="8878" y="19708"/>
                    <a:pt x="6845" y="16939"/>
                  </a:cubicBezTo>
                  <a:cubicBezTo>
                    <a:pt x="6747" y="16803"/>
                    <a:pt x="6642" y="16661"/>
                    <a:pt x="6545" y="16518"/>
                  </a:cubicBezTo>
                  <a:cubicBezTo>
                    <a:pt x="7363" y="16383"/>
                    <a:pt x="8166" y="16158"/>
                    <a:pt x="8939" y="15843"/>
                  </a:cubicBezTo>
                  <a:cubicBezTo>
                    <a:pt x="10702" y="15093"/>
                    <a:pt x="11753" y="13899"/>
                    <a:pt x="12158" y="12203"/>
                  </a:cubicBezTo>
                  <a:cubicBezTo>
                    <a:pt x="12683" y="9937"/>
                    <a:pt x="11723" y="8069"/>
                    <a:pt x="10792" y="6883"/>
                  </a:cubicBezTo>
                  <a:cubicBezTo>
                    <a:pt x="11227" y="6815"/>
                    <a:pt x="11663" y="6710"/>
                    <a:pt x="12083" y="6583"/>
                  </a:cubicBezTo>
                  <a:cubicBezTo>
                    <a:pt x="13486" y="6133"/>
                    <a:pt x="15295" y="5285"/>
                    <a:pt x="15925" y="3761"/>
                  </a:cubicBezTo>
                  <a:cubicBezTo>
                    <a:pt x="16015" y="3529"/>
                    <a:pt x="15910" y="3266"/>
                    <a:pt x="15677" y="3168"/>
                  </a:cubicBezTo>
                  <a:cubicBezTo>
                    <a:pt x="15620" y="3145"/>
                    <a:pt x="15561" y="3133"/>
                    <a:pt x="15503" y="3133"/>
                  </a:cubicBezTo>
                  <a:cubicBezTo>
                    <a:pt x="15323" y="3133"/>
                    <a:pt x="15152" y="3240"/>
                    <a:pt x="15084" y="3416"/>
                  </a:cubicBezTo>
                  <a:cubicBezTo>
                    <a:pt x="14589" y="4609"/>
                    <a:pt x="13028" y="5322"/>
                    <a:pt x="11805" y="5712"/>
                  </a:cubicBezTo>
                  <a:cubicBezTo>
                    <a:pt x="11257" y="5885"/>
                    <a:pt x="10687" y="5998"/>
                    <a:pt x="10109" y="6058"/>
                  </a:cubicBezTo>
                  <a:cubicBezTo>
                    <a:pt x="9771" y="5607"/>
                    <a:pt x="9471" y="5120"/>
                    <a:pt x="9231" y="4609"/>
                  </a:cubicBezTo>
                  <a:cubicBezTo>
                    <a:pt x="8676" y="3454"/>
                    <a:pt x="8136" y="1833"/>
                    <a:pt x="8668" y="655"/>
                  </a:cubicBezTo>
                  <a:cubicBezTo>
                    <a:pt x="8836" y="291"/>
                    <a:pt x="8535" y="1"/>
                    <a:pt x="8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63"/>
            <p:cNvSpPr/>
            <p:nvPr/>
          </p:nvSpPr>
          <p:spPr>
            <a:xfrm>
              <a:off x="4987100" y="3375175"/>
              <a:ext cx="96275" cy="62675"/>
            </a:xfrm>
            <a:custGeom>
              <a:avLst/>
              <a:gdLst/>
              <a:ahLst/>
              <a:cxnLst/>
              <a:rect l="l" t="t" r="r" b="b"/>
              <a:pathLst>
                <a:path w="3851" h="2507" extrusionOk="0">
                  <a:moveTo>
                    <a:pt x="1584" y="0"/>
                  </a:moveTo>
                  <a:lnTo>
                    <a:pt x="1" y="773"/>
                  </a:lnTo>
                  <a:lnTo>
                    <a:pt x="3850" y="2506"/>
                  </a:lnTo>
                  <a:lnTo>
                    <a:pt x="3513" y="87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63"/>
            <p:cNvSpPr/>
            <p:nvPr/>
          </p:nvSpPr>
          <p:spPr>
            <a:xfrm>
              <a:off x="4984475" y="3373850"/>
              <a:ext cx="100575" cy="66050"/>
            </a:xfrm>
            <a:custGeom>
              <a:avLst/>
              <a:gdLst/>
              <a:ahLst/>
              <a:cxnLst/>
              <a:rect l="l" t="t" r="r" b="b"/>
              <a:pathLst>
                <a:path w="4023" h="2642" extrusionOk="0">
                  <a:moveTo>
                    <a:pt x="1689" y="106"/>
                  </a:moveTo>
                  <a:lnTo>
                    <a:pt x="3573" y="969"/>
                  </a:lnTo>
                  <a:lnTo>
                    <a:pt x="3895" y="2477"/>
                  </a:lnTo>
                  <a:lnTo>
                    <a:pt x="218" y="819"/>
                  </a:lnTo>
                  <a:lnTo>
                    <a:pt x="1689" y="106"/>
                  </a:lnTo>
                  <a:close/>
                  <a:moveTo>
                    <a:pt x="1689" y="1"/>
                  </a:moveTo>
                  <a:lnTo>
                    <a:pt x="1" y="826"/>
                  </a:lnTo>
                  <a:lnTo>
                    <a:pt x="4023" y="2642"/>
                  </a:lnTo>
                  <a:lnTo>
                    <a:pt x="3655" y="901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63"/>
            <p:cNvSpPr/>
            <p:nvPr/>
          </p:nvSpPr>
          <p:spPr>
            <a:xfrm>
              <a:off x="4878675" y="3624875"/>
              <a:ext cx="96450" cy="62675"/>
            </a:xfrm>
            <a:custGeom>
              <a:avLst/>
              <a:gdLst/>
              <a:ahLst/>
              <a:cxnLst/>
              <a:rect l="l" t="t" r="r" b="b"/>
              <a:pathLst>
                <a:path w="3858" h="2507" extrusionOk="0">
                  <a:moveTo>
                    <a:pt x="1584" y="0"/>
                  </a:moveTo>
                  <a:lnTo>
                    <a:pt x="0" y="773"/>
                  </a:lnTo>
                  <a:lnTo>
                    <a:pt x="3857" y="2506"/>
                  </a:lnTo>
                  <a:lnTo>
                    <a:pt x="3512" y="87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63"/>
            <p:cNvSpPr/>
            <p:nvPr/>
          </p:nvSpPr>
          <p:spPr>
            <a:xfrm>
              <a:off x="4876050" y="3623550"/>
              <a:ext cx="100575" cy="66050"/>
            </a:xfrm>
            <a:custGeom>
              <a:avLst/>
              <a:gdLst/>
              <a:ahLst/>
              <a:cxnLst/>
              <a:rect l="l" t="t" r="r" b="b"/>
              <a:pathLst>
                <a:path w="4023" h="2642" extrusionOk="0">
                  <a:moveTo>
                    <a:pt x="1689" y="106"/>
                  </a:moveTo>
                  <a:lnTo>
                    <a:pt x="3572" y="969"/>
                  </a:lnTo>
                  <a:lnTo>
                    <a:pt x="3895" y="2477"/>
                  </a:lnTo>
                  <a:lnTo>
                    <a:pt x="218" y="818"/>
                  </a:lnTo>
                  <a:lnTo>
                    <a:pt x="1689" y="106"/>
                  </a:lnTo>
                  <a:close/>
                  <a:moveTo>
                    <a:pt x="1689" y="1"/>
                  </a:moveTo>
                  <a:lnTo>
                    <a:pt x="0" y="826"/>
                  </a:lnTo>
                  <a:lnTo>
                    <a:pt x="4022" y="2642"/>
                  </a:lnTo>
                  <a:lnTo>
                    <a:pt x="3655" y="901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63"/>
            <p:cNvSpPr/>
            <p:nvPr/>
          </p:nvSpPr>
          <p:spPr>
            <a:xfrm>
              <a:off x="4951075" y="3480400"/>
              <a:ext cx="96275" cy="62700"/>
            </a:xfrm>
            <a:custGeom>
              <a:avLst/>
              <a:gdLst/>
              <a:ahLst/>
              <a:cxnLst/>
              <a:rect l="l" t="t" r="r" b="b"/>
              <a:pathLst>
                <a:path w="3851" h="2508" extrusionOk="0">
                  <a:moveTo>
                    <a:pt x="1" y="1"/>
                  </a:moveTo>
                  <a:lnTo>
                    <a:pt x="346" y="1629"/>
                  </a:lnTo>
                  <a:lnTo>
                    <a:pt x="2275" y="2507"/>
                  </a:lnTo>
                  <a:lnTo>
                    <a:pt x="3851" y="17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63"/>
            <p:cNvSpPr/>
            <p:nvPr/>
          </p:nvSpPr>
          <p:spPr>
            <a:xfrm>
              <a:off x="4949575" y="3478350"/>
              <a:ext cx="100600" cy="66050"/>
            </a:xfrm>
            <a:custGeom>
              <a:avLst/>
              <a:gdLst/>
              <a:ahLst/>
              <a:cxnLst/>
              <a:rect l="l" t="t" r="r" b="b"/>
              <a:pathLst>
                <a:path w="4024" h="2642" extrusionOk="0">
                  <a:moveTo>
                    <a:pt x="128" y="165"/>
                  </a:moveTo>
                  <a:lnTo>
                    <a:pt x="3805" y="1824"/>
                  </a:lnTo>
                  <a:lnTo>
                    <a:pt x="2335" y="2537"/>
                  </a:lnTo>
                  <a:lnTo>
                    <a:pt x="451" y="1681"/>
                  </a:lnTo>
                  <a:lnTo>
                    <a:pt x="128" y="165"/>
                  </a:lnTo>
                  <a:close/>
                  <a:moveTo>
                    <a:pt x="1" y="0"/>
                  </a:moveTo>
                  <a:lnTo>
                    <a:pt x="369" y="1741"/>
                  </a:lnTo>
                  <a:lnTo>
                    <a:pt x="2335" y="2642"/>
                  </a:lnTo>
                  <a:lnTo>
                    <a:pt x="4023" y="18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63"/>
            <p:cNvSpPr/>
            <p:nvPr/>
          </p:nvSpPr>
          <p:spPr>
            <a:xfrm>
              <a:off x="5063275" y="3227700"/>
              <a:ext cx="96250" cy="62700"/>
            </a:xfrm>
            <a:custGeom>
              <a:avLst/>
              <a:gdLst/>
              <a:ahLst/>
              <a:cxnLst/>
              <a:rect l="l" t="t" r="r" b="b"/>
              <a:pathLst>
                <a:path w="3850" h="2508" extrusionOk="0">
                  <a:moveTo>
                    <a:pt x="0" y="1"/>
                  </a:moveTo>
                  <a:lnTo>
                    <a:pt x="338" y="1629"/>
                  </a:lnTo>
                  <a:lnTo>
                    <a:pt x="2267" y="2507"/>
                  </a:lnTo>
                  <a:lnTo>
                    <a:pt x="3850" y="17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63"/>
            <p:cNvSpPr/>
            <p:nvPr/>
          </p:nvSpPr>
          <p:spPr>
            <a:xfrm>
              <a:off x="5061575" y="3225650"/>
              <a:ext cx="100600" cy="66050"/>
            </a:xfrm>
            <a:custGeom>
              <a:avLst/>
              <a:gdLst/>
              <a:ahLst/>
              <a:cxnLst/>
              <a:rect l="l" t="t" r="r" b="b"/>
              <a:pathLst>
                <a:path w="4024" h="2642" extrusionOk="0">
                  <a:moveTo>
                    <a:pt x="128" y="165"/>
                  </a:moveTo>
                  <a:lnTo>
                    <a:pt x="3805" y="1824"/>
                  </a:lnTo>
                  <a:lnTo>
                    <a:pt x="2335" y="2537"/>
                  </a:lnTo>
                  <a:lnTo>
                    <a:pt x="451" y="1681"/>
                  </a:lnTo>
                  <a:lnTo>
                    <a:pt x="128" y="165"/>
                  </a:lnTo>
                  <a:close/>
                  <a:moveTo>
                    <a:pt x="1" y="0"/>
                  </a:moveTo>
                  <a:lnTo>
                    <a:pt x="369" y="1741"/>
                  </a:lnTo>
                  <a:lnTo>
                    <a:pt x="2335" y="2642"/>
                  </a:lnTo>
                  <a:lnTo>
                    <a:pt x="4023" y="18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63"/>
            <p:cNvSpPr/>
            <p:nvPr/>
          </p:nvSpPr>
          <p:spPr>
            <a:xfrm>
              <a:off x="4947900" y="3416825"/>
              <a:ext cx="139225" cy="84425"/>
            </a:xfrm>
            <a:custGeom>
              <a:avLst/>
              <a:gdLst/>
              <a:ahLst/>
              <a:cxnLst/>
              <a:rect l="l" t="t" r="r" b="b"/>
              <a:pathLst>
                <a:path w="5569" h="3377" extrusionOk="0">
                  <a:moveTo>
                    <a:pt x="631" y="0"/>
                  </a:moveTo>
                  <a:lnTo>
                    <a:pt x="0" y="1156"/>
                  </a:lnTo>
                  <a:lnTo>
                    <a:pt x="4998" y="3377"/>
                  </a:lnTo>
                  <a:lnTo>
                    <a:pt x="5568" y="2131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63"/>
            <p:cNvSpPr/>
            <p:nvPr/>
          </p:nvSpPr>
          <p:spPr>
            <a:xfrm>
              <a:off x="4946200" y="3415300"/>
              <a:ext cx="142425" cy="87650"/>
            </a:xfrm>
            <a:custGeom>
              <a:avLst/>
              <a:gdLst/>
              <a:ahLst/>
              <a:cxnLst/>
              <a:rect l="l" t="t" r="r" b="b"/>
              <a:pathLst>
                <a:path w="5697" h="3506" extrusionOk="0">
                  <a:moveTo>
                    <a:pt x="714" y="121"/>
                  </a:moveTo>
                  <a:lnTo>
                    <a:pt x="5569" y="2215"/>
                  </a:lnTo>
                  <a:lnTo>
                    <a:pt x="5044" y="3378"/>
                  </a:lnTo>
                  <a:lnTo>
                    <a:pt x="128" y="1194"/>
                  </a:lnTo>
                  <a:lnTo>
                    <a:pt x="714" y="121"/>
                  </a:lnTo>
                  <a:close/>
                  <a:moveTo>
                    <a:pt x="676" y="1"/>
                  </a:moveTo>
                  <a:lnTo>
                    <a:pt x="1" y="1239"/>
                  </a:lnTo>
                  <a:lnTo>
                    <a:pt x="5089" y="3505"/>
                  </a:lnTo>
                  <a:lnTo>
                    <a:pt x="5696" y="216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0" name="Google Shape;1210;p63"/>
          <p:cNvSpPr/>
          <p:nvPr/>
        </p:nvSpPr>
        <p:spPr>
          <a:xfrm>
            <a:off x="7269603" y="2334475"/>
            <a:ext cx="372824" cy="374060"/>
          </a:xfrm>
          <a:custGeom>
            <a:avLst/>
            <a:gdLst/>
            <a:ahLst/>
            <a:cxnLst/>
            <a:rect l="l" t="t" r="r" b="b"/>
            <a:pathLst>
              <a:path w="12666" h="12708" extrusionOk="0">
                <a:moveTo>
                  <a:pt x="6347" y="841"/>
                </a:moveTo>
                <a:cubicBezTo>
                  <a:pt x="6876" y="841"/>
                  <a:pt x="7350" y="1172"/>
                  <a:pt x="7530" y="1712"/>
                </a:cubicBezTo>
                <a:cubicBezTo>
                  <a:pt x="7719" y="2405"/>
                  <a:pt x="7372" y="3067"/>
                  <a:pt x="6679" y="3256"/>
                </a:cubicBezTo>
                <a:cubicBezTo>
                  <a:pt x="6569" y="3289"/>
                  <a:pt x="6457" y="3305"/>
                  <a:pt x="6345" y="3305"/>
                </a:cubicBezTo>
                <a:cubicBezTo>
                  <a:pt x="5822" y="3305"/>
                  <a:pt x="5323" y="2956"/>
                  <a:pt x="5167" y="2437"/>
                </a:cubicBezTo>
                <a:cubicBezTo>
                  <a:pt x="4947" y="1775"/>
                  <a:pt x="5325" y="1082"/>
                  <a:pt x="5986" y="893"/>
                </a:cubicBezTo>
                <a:cubicBezTo>
                  <a:pt x="6108" y="858"/>
                  <a:pt x="6229" y="841"/>
                  <a:pt x="6347" y="841"/>
                </a:cubicBezTo>
                <a:close/>
                <a:moveTo>
                  <a:pt x="6353" y="5919"/>
                </a:moveTo>
                <a:cubicBezTo>
                  <a:pt x="7021" y="5919"/>
                  <a:pt x="7624" y="6459"/>
                  <a:pt x="7624" y="7162"/>
                </a:cubicBezTo>
                <a:cubicBezTo>
                  <a:pt x="7593" y="7698"/>
                  <a:pt x="7215" y="8170"/>
                  <a:pt x="6742" y="8328"/>
                </a:cubicBezTo>
                <a:cubicBezTo>
                  <a:pt x="6608" y="8371"/>
                  <a:pt x="6474" y="8391"/>
                  <a:pt x="6345" y="8391"/>
                </a:cubicBezTo>
                <a:cubicBezTo>
                  <a:pt x="5810" y="8391"/>
                  <a:pt x="5351" y="8042"/>
                  <a:pt x="5199" y="7509"/>
                </a:cubicBezTo>
                <a:cubicBezTo>
                  <a:pt x="5010" y="6847"/>
                  <a:pt x="5356" y="6186"/>
                  <a:pt x="6018" y="5965"/>
                </a:cubicBezTo>
                <a:cubicBezTo>
                  <a:pt x="6130" y="5934"/>
                  <a:pt x="6242" y="5919"/>
                  <a:pt x="6353" y="5919"/>
                </a:cubicBezTo>
                <a:close/>
                <a:moveTo>
                  <a:pt x="2079" y="9351"/>
                </a:moveTo>
                <a:cubicBezTo>
                  <a:pt x="2744" y="9351"/>
                  <a:pt x="3340" y="9871"/>
                  <a:pt x="3340" y="10596"/>
                </a:cubicBezTo>
                <a:cubicBezTo>
                  <a:pt x="3308" y="11163"/>
                  <a:pt x="2962" y="11604"/>
                  <a:pt x="2426" y="11762"/>
                </a:cubicBezTo>
                <a:cubicBezTo>
                  <a:pt x="2305" y="11797"/>
                  <a:pt x="2183" y="11813"/>
                  <a:pt x="2065" y="11813"/>
                </a:cubicBezTo>
                <a:cubicBezTo>
                  <a:pt x="1538" y="11813"/>
                  <a:pt x="1068" y="11483"/>
                  <a:pt x="914" y="10943"/>
                </a:cubicBezTo>
                <a:cubicBezTo>
                  <a:pt x="693" y="10281"/>
                  <a:pt x="1071" y="9588"/>
                  <a:pt x="1733" y="9399"/>
                </a:cubicBezTo>
                <a:cubicBezTo>
                  <a:pt x="1849" y="9367"/>
                  <a:pt x="1965" y="9351"/>
                  <a:pt x="2079" y="9351"/>
                </a:cubicBezTo>
                <a:close/>
                <a:moveTo>
                  <a:pt x="10617" y="9351"/>
                </a:moveTo>
                <a:cubicBezTo>
                  <a:pt x="11281" y="9351"/>
                  <a:pt x="11878" y="9871"/>
                  <a:pt x="11878" y="10596"/>
                </a:cubicBezTo>
                <a:cubicBezTo>
                  <a:pt x="11846" y="11163"/>
                  <a:pt x="11500" y="11604"/>
                  <a:pt x="10995" y="11762"/>
                </a:cubicBezTo>
                <a:cubicBezTo>
                  <a:pt x="10868" y="11797"/>
                  <a:pt x="10742" y="11813"/>
                  <a:pt x="10620" y="11813"/>
                </a:cubicBezTo>
                <a:cubicBezTo>
                  <a:pt x="10076" y="11813"/>
                  <a:pt x="9606" y="11483"/>
                  <a:pt x="9452" y="10943"/>
                </a:cubicBezTo>
                <a:cubicBezTo>
                  <a:pt x="9263" y="10281"/>
                  <a:pt x="9609" y="9588"/>
                  <a:pt x="10271" y="9399"/>
                </a:cubicBezTo>
                <a:cubicBezTo>
                  <a:pt x="10387" y="9367"/>
                  <a:pt x="10503" y="9351"/>
                  <a:pt x="10617" y="9351"/>
                </a:cubicBezTo>
                <a:close/>
                <a:moveTo>
                  <a:pt x="6344" y="0"/>
                </a:moveTo>
                <a:cubicBezTo>
                  <a:pt x="5677" y="0"/>
                  <a:pt x="5021" y="308"/>
                  <a:pt x="4631" y="893"/>
                </a:cubicBezTo>
                <a:cubicBezTo>
                  <a:pt x="3812" y="2122"/>
                  <a:pt x="4474" y="3760"/>
                  <a:pt x="5955" y="4075"/>
                </a:cubicBezTo>
                <a:lnTo>
                  <a:pt x="5955" y="5146"/>
                </a:lnTo>
                <a:cubicBezTo>
                  <a:pt x="4600" y="5430"/>
                  <a:pt x="3907" y="6910"/>
                  <a:pt x="4537" y="8107"/>
                </a:cubicBezTo>
                <a:lnTo>
                  <a:pt x="3434" y="9021"/>
                </a:lnTo>
                <a:cubicBezTo>
                  <a:pt x="3025" y="8706"/>
                  <a:pt x="2584" y="8548"/>
                  <a:pt x="2080" y="8548"/>
                </a:cubicBezTo>
                <a:cubicBezTo>
                  <a:pt x="945" y="8548"/>
                  <a:pt x="0" y="9494"/>
                  <a:pt x="0" y="10628"/>
                </a:cubicBezTo>
                <a:cubicBezTo>
                  <a:pt x="0" y="11762"/>
                  <a:pt x="945" y="12707"/>
                  <a:pt x="2080" y="12707"/>
                </a:cubicBezTo>
                <a:cubicBezTo>
                  <a:pt x="3214" y="12707"/>
                  <a:pt x="4159" y="11793"/>
                  <a:pt x="4159" y="10628"/>
                </a:cubicBezTo>
                <a:cubicBezTo>
                  <a:pt x="4159" y="10281"/>
                  <a:pt x="4096" y="9966"/>
                  <a:pt x="3938" y="9683"/>
                </a:cubicBezTo>
                <a:lnTo>
                  <a:pt x="5041" y="8769"/>
                </a:lnTo>
                <a:cubicBezTo>
                  <a:pt x="5435" y="9084"/>
                  <a:pt x="5907" y="9242"/>
                  <a:pt x="6376" y="9242"/>
                </a:cubicBezTo>
                <a:cubicBezTo>
                  <a:pt x="6845" y="9242"/>
                  <a:pt x="7309" y="9084"/>
                  <a:pt x="7687" y="8769"/>
                </a:cubicBezTo>
                <a:lnTo>
                  <a:pt x="8790" y="9683"/>
                </a:lnTo>
                <a:cubicBezTo>
                  <a:pt x="8318" y="10596"/>
                  <a:pt x="8570" y="11730"/>
                  <a:pt x="9452" y="12361"/>
                </a:cubicBezTo>
                <a:cubicBezTo>
                  <a:pt x="9803" y="12595"/>
                  <a:pt x="10203" y="12707"/>
                  <a:pt x="10598" y="12707"/>
                </a:cubicBezTo>
                <a:cubicBezTo>
                  <a:pt x="11266" y="12707"/>
                  <a:pt x="11923" y="12387"/>
                  <a:pt x="12319" y="11793"/>
                </a:cubicBezTo>
                <a:cubicBezTo>
                  <a:pt x="12571" y="11478"/>
                  <a:pt x="12665" y="11069"/>
                  <a:pt x="12665" y="10659"/>
                </a:cubicBezTo>
                <a:cubicBezTo>
                  <a:pt x="12665" y="9431"/>
                  <a:pt x="11783" y="8548"/>
                  <a:pt x="10617" y="8548"/>
                </a:cubicBezTo>
                <a:cubicBezTo>
                  <a:pt x="10113" y="8548"/>
                  <a:pt x="9672" y="8706"/>
                  <a:pt x="9294" y="9021"/>
                </a:cubicBezTo>
                <a:lnTo>
                  <a:pt x="8192" y="8107"/>
                </a:lnTo>
                <a:cubicBezTo>
                  <a:pt x="8822" y="6879"/>
                  <a:pt x="8097" y="5398"/>
                  <a:pt x="6774" y="5146"/>
                </a:cubicBezTo>
                <a:lnTo>
                  <a:pt x="6774" y="4075"/>
                </a:lnTo>
                <a:cubicBezTo>
                  <a:pt x="7530" y="3917"/>
                  <a:pt x="8097" y="3382"/>
                  <a:pt x="8349" y="2657"/>
                </a:cubicBezTo>
                <a:cubicBezTo>
                  <a:pt x="8633" y="1806"/>
                  <a:pt x="8318" y="861"/>
                  <a:pt x="7530" y="357"/>
                </a:cubicBezTo>
                <a:cubicBezTo>
                  <a:pt x="7170" y="117"/>
                  <a:pt x="6755" y="0"/>
                  <a:pt x="63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63"/>
          <p:cNvSpPr/>
          <p:nvPr/>
        </p:nvSpPr>
        <p:spPr>
          <a:xfrm>
            <a:off x="3788854" y="1357241"/>
            <a:ext cx="1568685" cy="762108"/>
          </a:xfrm>
          <a:custGeom>
            <a:avLst/>
            <a:gdLst/>
            <a:ahLst/>
            <a:cxnLst/>
            <a:rect l="l" t="t" r="r" b="b"/>
            <a:pathLst>
              <a:path w="7902" h="3951" extrusionOk="0">
                <a:moveTo>
                  <a:pt x="3951" y="0"/>
                </a:moveTo>
                <a:cubicBezTo>
                  <a:pt x="2330" y="0"/>
                  <a:pt x="935" y="982"/>
                  <a:pt x="327" y="2380"/>
                </a:cubicBezTo>
                <a:cubicBezTo>
                  <a:pt x="111" y="2874"/>
                  <a:pt x="0" y="3409"/>
                  <a:pt x="0" y="3951"/>
                </a:cubicBezTo>
                <a:lnTo>
                  <a:pt x="653" y="3951"/>
                </a:lnTo>
                <a:cubicBezTo>
                  <a:pt x="653" y="2135"/>
                  <a:pt x="2133" y="657"/>
                  <a:pt x="3951" y="657"/>
                </a:cubicBezTo>
                <a:cubicBezTo>
                  <a:pt x="5767" y="657"/>
                  <a:pt x="7246" y="2135"/>
                  <a:pt x="7246" y="3951"/>
                </a:cubicBezTo>
                <a:lnTo>
                  <a:pt x="7901" y="3951"/>
                </a:lnTo>
                <a:cubicBezTo>
                  <a:pt x="7901" y="3411"/>
                  <a:pt x="7791" y="2876"/>
                  <a:pt x="7574" y="2381"/>
                </a:cubicBezTo>
                <a:cubicBezTo>
                  <a:pt x="6966" y="982"/>
                  <a:pt x="5571" y="0"/>
                  <a:pt x="3951" y="0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63"/>
          <p:cNvSpPr/>
          <p:nvPr/>
        </p:nvSpPr>
        <p:spPr>
          <a:xfrm>
            <a:off x="908805" y="1357241"/>
            <a:ext cx="1570273" cy="764616"/>
          </a:xfrm>
          <a:custGeom>
            <a:avLst/>
            <a:gdLst/>
            <a:ahLst/>
            <a:cxnLst/>
            <a:rect l="l" t="t" r="r" b="b"/>
            <a:pathLst>
              <a:path w="7910" h="3964" extrusionOk="0">
                <a:moveTo>
                  <a:pt x="3958" y="0"/>
                </a:moveTo>
                <a:cubicBezTo>
                  <a:pt x="3954" y="0"/>
                  <a:pt x="3950" y="0"/>
                  <a:pt x="3946" y="0"/>
                </a:cubicBezTo>
                <a:cubicBezTo>
                  <a:pt x="1768" y="6"/>
                  <a:pt x="0" y="1784"/>
                  <a:pt x="6" y="3963"/>
                </a:cubicBezTo>
                <a:lnTo>
                  <a:pt x="661" y="3962"/>
                </a:lnTo>
                <a:cubicBezTo>
                  <a:pt x="657" y="2144"/>
                  <a:pt x="2131" y="661"/>
                  <a:pt x="3947" y="655"/>
                </a:cubicBezTo>
                <a:cubicBezTo>
                  <a:pt x="3951" y="655"/>
                  <a:pt x="3955" y="655"/>
                  <a:pt x="3959" y="655"/>
                </a:cubicBezTo>
                <a:cubicBezTo>
                  <a:pt x="5771" y="655"/>
                  <a:pt x="7248" y="2127"/>
                  <a:pt x="7254" y="3939"/>
                </a:cubicBezTo>
                <a:lnTo>
                  <a:pt x="7256" y="3939"/>
                </a:lnTo>
                <a:lnTo>
                  <a:pt x="7909" y="3938"/>
                </a:lnTo>
                <a:cubicBezTo>
                  <a:pt x="7907" y="3398"/>
                  <a:pt x="7795" y="2863"/>
                  <a:pt x="7578" y="2368"/>
                </a:cubicBezTo>
                <a:cubicBezTo>
                  <a:pt x="6966" y="976"/>
                  <a:pt x="5573" y="0"/>
                  <a:pt x="3958" y="0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63"/>
          <p:cNvSpPr/>
          <p:nvPr/>
        </p:nvSpPr>
        <p:spPr>
          <a:xfrm>
            <a:off x="6664933" y="1357241"/>
            <a:ext cx="1570273" cy="764616"/>
          </a:xfrm>
          <a:custGeom>
            <a:avLst/>
            <a:gdLst/>
            <a:ahLst/>
            <a:cxnLst/>
            <a:rect l="l" t="t" r="r" b="b"/>
            <a:pathLst>
              <a:path w="7910" h="3964" extrusionOk="0">
                <a:moveTo>
                  <a:pt x="3959" y="0"/>
                </a:moveTo>
                <a:cubicBezTo>
                  <a:pt x="3955" y="0"/>
                  <a:pt x="3951" y="0"/>
                  <a:pt x="3947" y="0"/>
                </a:cubicBezTo>
                <a:cubicBezTo>
                  <a:pt x="1769" y="8"/>
                  <a:pt x="1" y="1786"/>
                  <a:pt x="7" y="3963"/>
                </a:cubicBezTo>
                <a:lnTo>
                  <a:pt x="664" y="3962"/>
                </a:lnTo>
                <a:cubicBezTo>
                  <a:pt x="658" y="2144"/>
                  <a:pt x="2132" y="661"/>
                  <a:pt x="3948" y="657"/>
                </a:cubicBezTo>
                <a:cubicBezTo>
                  <a:pt x="3952" y="657"/>
                  <a:pt x="3956" y="657"/>
                  <a:pt x="3960" y="657"/>
                </a:cubicBezTo>
                <a:cubicBezTo>
                  <a:pt x="5772" y="657"/>
                  <a:pt x="7249" y="2127"/>
                  <a:pt x="7255" y="3941"/>
                </a:cubicBezTo>
                <a:lnTo>
                  <a:pt x="7257" y="3941"/>
                </a:lnTo>
                <a:lnTo>
                  <a:pt x="7910" y="3939"/>
                </a:lnTo>
                <a:cubicBezTo>
                  <a:pt x="7908" y="3398"/>
                  <a:pt x="7796" y="2865"/>
                  <a:pt x="7578" y="2370"/>
                </a:cubicBezTo>
                <a:cubicBezTo>
                  <a:pt x="6967" y="976"/>
                  <a:pt x="5574" y="0"/>
                  <a:pt x="3959" y="0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63"/>
          <p:cNvSpPr/>
          <p:nvPr/>
        </p:nvSpPr>
        <p:spPr>
          <a:xfrm>
            <a:off x="935851" y="1392125"/>
            <a:ext cx="1516200" cy="1516200"/>
          </a:xfrm>
          <a:prstGeom prst="blockArc">
            <a:avLst>
              <a:gd name="adj1" fmla="val 11121360"/>
              <a:gd name="adj2" fmla="val 19472561"/>
              <a:gd name="adj3" fmla="val 394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63"/>
          <p:cNvSpPr/>
          <p:nvPr/>
        </p:nvSpPr>
        <p:spPr>
          <a:xfrm>
            <a:off x="3813900" y="1392125"/>
            <a:ext cx="1516200" cy="1516200"/>
          </a:xfrm>
          <a:prstGeom prst="blockArc">
            <a:avLst>
              <a:gd name="adj1" fmla="val 11121360"/>
              <a:gd name="adj2" fmla="val 16839656"/>
              <a:gd name="adj3" fmla="val 375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63"/>
          <p:cNvSpPr/>
          <p:nvPr/>
        </p:nvSpPr>
        <p:spPr>
          <a:xfrm>
            <a:off x="6694325" y="1392125"/>
            <a:ext cx="1516200" cy="1516200"/>
          </a:xfrm>
          <a:prstGeom prst="blockArc">
            <a:avLst>
              <a:gd name="adj1" fmla="val 11121360"/>
              <a:gd name="adj2" fmla="val 14581391"/>
              <a:gd name="adj3" fmla="val 382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7" name="Google Shape;121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0923" y="2132676"/>
            <a:ext cx="750098" cy="75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012" y="2254915"/>
            <a:ext cx="609975" cy="60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63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GO – Gene Ontology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6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GO – Gene Ontology</a:t>
            </a:r>
            <a:endParaRPr/>
          </a:p>
        </p:txBody>
      </p:sp>
      <p:sp>
        <p:nvSpPr>
          <p:cNvPr id="1225" name="Google Shape;1225;p64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746831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/>
              <a:t>É possível organizar as funções em diferentes níveis hierárquicos;</a:t>
            </a:r>
            <a:endParaRPr/>
          </a:p>
          <a:p>
            <a:pPr marL="914377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1800"/>
              <a:t>A integração das diferentes abordagens confere maior nível de detalhamento das funções;</a:t>
            </a:r>
            <a:endParaRPr/>
          </a:p>
          <a:p>
            <a:pPr marL="914377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1800"/>
              <a:t>Permite identificar rotas diferentes que cheguem a uma função convergente.</a:t>
            </a:r>
            <a:endParaRPr/>
          </a:p>
          <a:p>
            <a:pPr marL="1396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6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GO – Gene Ontology</a:t>
            </a:r>
            <a:endParaRPr/>
          </a:p>
        </p:txBody>
      </p:sp>
      <p:sp>
        <p:nvSpPr>
          <p:cNvPr id="1231" name="Google Shape;1231;p6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232" name="Google Shape;1232;p65"/>
          <p:cNvPicPr preferRelativeResize="0"/>
          <p:nvPr/>
        </p:nvPicPr>
        <p:blipFill rotWithShape="1">
          <a:blip r:embed="rId3">
            <a:alphaModFix/>
          </a:blip>
          <a:srcRect l="5495" r="2391"/>
          <a:stretch/>
        </p:blipFill>
        <p:spPr>
          <a:xfrm>
            <a:off x="382347" y="1012376"/>
            <a:ext cx="4435956" cy="382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8731" y="1173134"/>
            <a:ext cx="3719561" cy="3395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6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Anotação de aminoácidos e proteínas</a:t>
            </a:r>
            <a:endParaRPr/>
          </a:p>
        </p:txBody>
      </p:sp>
      <p:sp>
        <p:nvSpPr>
          <p:cNvPr id="1239" name="Google Shape;1239;p66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643415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088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000" b="0" i="0">
                <a:latin typeface="Gill Sans"/>
                <a:ea typeface="Gill Sans"/>
                <a:cs typeface="Gill Sans"/>
                <a:sym typeface="Gill Sans"/>
              </a:rPr>
              <a:t>Genes -&gt; genes anotados -&gt; proteínas -&gt; proteínas com domínios conhecidos;</a:t>
            </a:r>
            <a:endParaRPr/>
          </a:p>
          <a:p>
            <a:pPr marL="800088" lvl="1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2000" b="0" i="0">
              <a:latin typeface="Gill Sans"/>
              <a:ea typeface="Gill Sans"/>
              <a:cs typeface="Gill Sans"/>
              <a:sym typeface="Gill Sans"/>
            </a:endParaRPr>
          </a:p>
          <a:p>
            <a:pPr marL="800088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000" b="0" i="0">
                <a:latin typeface="Gill Sans"/>
                <a:ea typeface="Gill Sans"/>
                <a:cs typeface="Gill Sans"/>
                <a:sym typeface="Gill Sans"/>
              </a:rPr>
              <a:t>Prática: inferência de proteínas: reconhecimento de domínios funcionais e </a:t>
            </a:r>
            <a:r>
              <a:rPr lang="pt-BR" sz="2000" b="0" i="1">
                <a:latin typeface="Gill Sans"/>
                <a:ea typeface="Gill Sans"/>
                <a:cs typeface="Gill Sans"/>
                <a:sym typeface="Gill Sans"/>
              </a:rPr>
              <a:t>motiffs</a:t>
            </a:r>
            <a:r>
              <a:rPr lang="pt-BR" sz="2000" b="0" i="0">
                <a:latin typeface="Gill Sans"/>
                <a:ea typeface="Gill Sans"/>
                <a:cs typeface="Gill Sans"/>
                <a:sym typeface="Gill Sans"/>
              </a:rPr>
              <a:t> conservados;</a:t>
            </a:r>
            <a:endParaRPr/>
          </a:p>
          <a:p>
            <a:pPr marL="800088" lvl="1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2000" b="0" i="0">
              <a:latin typeface="Gill Sans"/>
              <a:ea typeface="Gill Sans"/>
              <a:cs typeface="Gill Sans"/>
              <a:sym typeface="Gill Sans"/>
            </a:endParaRPr>
          </a:p>
          <a:p>
            <a:pPr marL="800088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000" b="0" i="0">
                <a:latin typeface="Gill Sans"/>
                <a:ea typeface="Gill Sans"/>
                <a:cs typeface="Gill Sans"/>
                <a:sym typeface="Gill Sans"/>
              </a:rPr>
              <a:t>Juntamente a</a:t>
            </a:r>
            <a:r>
              <a:rPr lang="pt-BR" sz="2000">
                <a:latin typeface="Gill Sans"/>
                <a:ea typeface="Gill Sans"/>
                <a:cs typeface="Gill Sans"/>
                <a:sym typeface="Gill Sans"/>
              </a:rPr>
              <a:t>os</a:t>
            </a:r>
            <a:r>
              <a:rPr lang="pt-BR" sz="2000" b="0" i="0">
                <a:latin typeface="Gill Sans"/>
                <a:ea typeface="Gill Sans"/>
                <a:cs typeface="Gill Sans"/>
                <a:sym typeface="Gill Sans"/>
              </a:rPr>
              <a:t> estudos filogenéticos.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67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Bancos de dados</a:t>
            </a:r>
            <a:endParaRPr/>
          </a:p>
        </p:txBody>
      </p:sp>
      <p:sp>
        <p:nvSpPr>
          <p:cNvPr id="1245" name="Google Shape;1245;p67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6" name="Google Shape;1246;p67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247" name="Google Shape;124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828" y="1539101"/>
            <a:ext cx="8694344" cy="2643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68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Bancos de dados</a:t>
            </a:r>
            <a:endParaRPr/>
          </a:p>
        </p:txBody>
      </p:sp>
      <p:sp>
        <p:nvSpPr>
          <p:cNvPr id="1253" name="Google Shape;1253;p68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4" name="Google Shape;1254;p68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grpSp>
        <p:nvGrpSpPr>
          <p:cNvPr id="1255" name="Google Shape;1255;p68"/>
          <p:cNvGrpSpPr/>
          <p:nvPr/>
        </p:nvGrpSpPr>
        <p:grpSpPr>
          <a:xfrm>
            <a:off x="354049" y="1152475"/>
            <a:ext cx="8478250" cy="3738177"/>
            <a:chOff x="0" y="0"/>
            <a:chExt cx="8478250" cy="3738177"/>
          </a:xfrm>
        </p:grpSpPr>
        <p:sp>
          <p:nvSpPr>
            <p:cNvPr id="1256" name="Google Shape;1256;p68"/>
            <p:cNvSpPr/>
            <p:nvPr/>
          </p:nvSpPr>
          <p:spPr>
            <a:xfrm>
              <a:off x="0" y="0"/>
              <a:ext cx="8478250" cy="116818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0EDE2"/>
                </a:gs>
                <a:gs pos="35000">
                  <a:srgbClr val="F3F0EB"/>
                </a:gs>
                <a:gs pos="100000">
                  <a:srgbClr val="FAFAF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8"/>
            <p:cNvSpPr txBox="1"/>
            <p:nvPr/>
          </p:nvSpPr>
          <p:spPr>
            <a:xfrm>
              <a:off x="1812468" y="0"/>
              <a:ext cx="6665781" cy="1168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GO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Descreve genes e proteínas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Divisão em três partes</a:t>
              </a:r>
              <a:endParaRPr/>
            </a:p>
          </p:txBody>
        </p:sp>
        <p:sp>
          <p:nvSpPr>
            <p:cNvPr id="1258" name="Google Shape;1258;p68"/>
            <p:cNvSpPr/>
            <p:nvPr/>
          </p:nvSpPr>
          <p:spPr>
            <a:xfrm>
              <a:off x="261109" y="116818"/>
              <a:ext cx="1407067" cy="934544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l="16993" t="5402" r="19613" b="5846"/>
              </a:stretch>
            </a:blipFill>
            <a:ln w="9525" cap="flat" cmpd="sng">
              <a:solidFill>
                <a:srgbClr val="D2427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8"/>
            <p:cNvSpPr/>
            <p:nvPr/>
          </p:nvSpPr>
          <p:spPr>
            <a:xfrm>
              <a:off x="0" y="1284998"/>
              <a:ext cx="8478250" cy="116818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0EDE2"/>
                </a:gs>
                <a:gs pos="35000">
                  <a:srgbClr val="F3F0EB"/>
                </a:gs>
                <a:gs pos="100000">
                  <a:srgbClr val="FAFAF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8"/>
            <p:cNvSpPr txBox="1"/>
            <p:nvPr/>
          </p:nvSpPr>
          <p:spPr>
            <a:xfrm>
              <a:off x="1812468" y="1284998"/>
              <a:ext cx="6665781" cy="1168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KEGG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Coleção de bancos de dados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Vias metabólicas, genes, proteínas e processos relacionados</a:t>
              </a:r>
              <a:endParaRPr/>
            </a:p>
          </p:txBody>
        </p:sp>
        <p:sp>
          <p:nvSpPr>
            <p:cNvPr id="1261" name="Google Shape;1261;p68"/>
            <p:cNvSpPr/>
            <p:nvPr/>
          </p:nvSpPr>
          <p:spPr>
            <a:xfrm>
              <a:off x="261109" y="1401816"/>
              <a:ext cx="1407067" cy="934544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9525" cap="flat" cmpd="sng">
              <a:solidFill>
                <a:srgbClr val="D2427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8"/>
            <p:cNvSpPr/>
            <p:nvPr/>
          </p:nvSpPr>
          <p:spPr>
            <a:xfrm>
              <a:off x="0" y="2569997"/>
              <a:ext cx="8478250" cy="116818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0EDE2"/>
                </a:gs>
                <a:gs pos="35000">
                  <a:srgbClr val="F3F0EB"/>
                </a:gs>
                <a:gs pos="100000">
                  <a:srgbClr val="FAFAF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68"/>
            <p:cNvSpPr txBox="1"/>
            <p:nvPr/>
          </p:nvSpPr>
          <p:spPr>
            <a:xfrm>
              <a:off x="1812468" y="2569997"/>
              <a:ext cx="6665781" cy="1168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PANTHER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Funções gênicas, vias metabólicas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Análise de proteínas através de relações evolutivas</a:t>
              </a:r>
              <a:endParaRPr/>
            </a:p>
          </p:txBody>
        </p:sp>
        <p:sp>
          <p:nvSpPr>
            <p:cNvPr id="1264" name="Google Shape;1264;p68"/>
            <p:cNvSpPr/>
            <p:nvPr/>
          </p:nvSpPr>
          <p:spPr>
            <a:xfrm>
              <a:off x="261109" y="2686815"/>
              <a:ext cx="1407067" cy="934544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9525" cap="flat" cmpd="sng">
              <a:solidFill>
                <a:srgbClr val="D2427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6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Compartilhando os dados</a:t>
            </a:r>
            <a:endParaRPr/>
          </a:p>
        </p:txBody>
      </p:sp>
      <p:sp>
        <p:nvSpPr>
          <p:cNvPr id="1270" name="Google Shape;1270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750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>
                <a:latin typeface="Fira Sans"/>
                <a:ea typeface="Fira Sans"/>
                <a:cs typeface="Fira Sans"/>
                <a:sym typeface="Fira Sans"/>
              </a:rPr>
              <a:t>Disponibilidade/atualização dos dados; 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2000">
                <a:latin typeface="Fira Sans"/>
                <a:ea typeface="Fira Sans"/>
                <a:cs typeface="Fira Sans"/>
                <a:sym typeface="Fira Sans"/>
              </a:rPr>
              <a:t>Comprometimento da disponibilização dos dados, genes encontrados, e métodos de anotação;</a:t>
            </a:r>
            <a:endParaRPr sz="2000" b="1">
              <a:latin typeface="Fira Sans"/>
              <a:ea typeface="Fira Sans"/>
              <a:cs typeface="Fira Sans"/>
              <a:sym typeface="Fira Sans"/>
            </a:endParaRPr>
          </a:p>
          <a:p>
            <a:pPr marL="1257277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2000" b="0" i="0">
                <a:latin typeface="Fira Sans"/>
                <a:ea typeface="Fira Sans"/>
                <a:cs typeface="Fira Sans"/>
                <a:sym typeface="Fira Sans"/>
              </a:rPr>
              <a:t>Incluir além do FASTA, informação dos alinhamentos e da predição gênica;</a:t>
            </a:r>
            <a:endParaRPr sz="2000" b="1" i="0">
              <a:latin typeface="Fira Sans"/>
              <a:ea typeface="Fira Sans"/>
              <a:cs typeface="Fira Sans"/>
              <a:sym typeface="Fira Sans"/>
            </a:endParaRPr>
          </a:p>
          <a:p>
            <a:pPr marL="1257277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2000" b="0" i="0">
                <a:latin typeface="Fira Sans"/>
                <a:ea typeface="Fira Sans"/>
                <a:cs typeface="Fira Sans"/>
                <a:sym typeface="Fira Sans"/>
              </a:rPr>
              <a:t>Utilização nos formatos  GenBank, GFF3, GTF e EMBL </a:t>
            </a:r>
            <a:endParaRPr sz="2000" b="1" i="0">
              <a:latin typeface="Fira Sans"/>
              <a:ea typeface="Fira Sans"/>
              <a:cs typeface="Fira Sans"/>
              <a:sym typeface="Fira Sans"/>
            </a:endParaRPr>
          </a:p>
          <a:p>
            <a:pPr marL="1257277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pt-BR" sz="2000" b="0" i="0">
                <a:latin typeface="Fira Sans"/>
                <a:ea typeface="Fira Sans"/>
                <a:cs typeface="Fira Sans"/>
                <a:sym typeface="Fira Sans"/>
              </a:rPr>
              <a:t>Incluir programas e scripts;</a:t>
            </a:r>
            <a:endParaRPr sz="2000" b="1" i="0">
              <a:latin typeface="Fira Sans"/>
              <a:ea typeface="Fira Sans"/>
              <a:cs typeface="Fira Sans"/>
              <a:sym typeface="Fira Sans"/>
            </a:endParaRPr>
          </a:p>
          <a:p>
            <a:pPr marL="914377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000">
                <a:latin typeface="Fira Sans"/>
                <a:ea typeface="Fira Sans"/>
                <a:cs typeface="Fira Sans"/>
                <a:sym typeface="Fira Sans"/>
              </a:rPr>
              <a:t>Informações erradas podem levar ao </a:t>
            </a:r>
            <a:r>
              <a:rPr lang="pt-BR" sz="2000"/>
              <a:t>acúmulo</a:t>
            </a:r>
            <a:r>
              <a:rPr lang="pt-BR" sz="2000">
                <a:latin typeface="Fira Sans"/>
                <a:ea typeface="Fira Sans"/>
                <a:cs typeface="Fira Sans"/>
                <a:sym typeface="Fira Sans"/>
              </a:rPr>
              <a:t> de erros ao longo do processo;</a:t>
            </a:r>
            <a:endParaRPr/>
          </a:p>
          <a:p>
            <a:pPr marL="914377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pt-BR" sz="2000">
                <a:latin typeface="Fira Sans"/>
                <a:ea typeface="Fira Sans"/>
                <a:cs typeface="Fira Sans"/>
                <a:sym typeface="Fira Sans"/>
              </a:rPr>
              <a:t>Minimização dos erros, uma vez que a montagem e a anotação não são completas, e exigem constante atualização e reparo.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789" y="414068"/>
            <a:ext cx="7358421" cy="4459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7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Referências</a:t>
            </a:r>
            <a:endParaRPr/>
          </a:p>
        </p:txBody>
      </p:sp>
      <p:sp>
        <p:nvSpPr>
          <p:cNvPr id="1276" name="Google Shape;1276;p70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67702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 b="1"/>
              <a:t>Chen G, Shi T, Shi L. (2016). </a:t>
            </a:r>
            <a:r>
              <a:rPr lang="pt-BR" sz="1400"/>
              <a:t>Characterizing and annotating the genome using RNA-seq data. Sci China Life Sci. 2017 Feb;60(2):116-125. doi: 10.1007/s11427-015-0349-4. Epub 2016 Jun 13. PMID: 27294835.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 b="1"/>
              <a:t>Danchin EG, Levasseur A, Rascol VL, Gouret P, Pontarotti P (2007)</a:t>
            </a:r>
            <a:r>
              <a:rPr lang="pt-BR" sz="1400"/>
              <a:t>. The use of evolutionary biology concepts for genome annotation. J Exp Zool B Mol Dev Evol. 2007 Jan 15;308(1):26-36. doi: 10.1002/jez.b.21131. PMID: 17016828.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 b="1"/>
              <a:t>Pélissié B, Chen YH, Cohen ZP, Crossley MS, Hawthorne DJ, Izzo V, Schoville SD. (2022).</a:t>
            </a:r>
            <a:r>
              <a:rPr lang="pt-BR" sz="1400"/>
              <a:t> Genome Resequencing Reveals Rapid, Repeated Evolution in the Colorado Potato Beetle. Mol Biol Evol. 2022 Feb 3;39(2):msac016. doi: 10.1093/molbev/msac016. PMID: 35044459; PMCID: PMC8826761.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 b="1"/>
              <a:t>Rossi M, Hausmann AE, Thurman TJ, Montgomery SH, Papa R, Jiggins CD, McMillan WO, Merrill RM</a:t>
            </a:r>
            <a:r>
              <a:rPr lang="pt-BR" sz="1400"/>
              <a:t>. </a:t>
            </a:r>
            <a:r>
              <a:rPr lang="pt-BR" sz="1400" b="1"/>
              <a:t>(2020).</a:t>
            </a:r>
            <a:r>
              <a:rPr lang="pt-BR" sz="1400"/>
              <a:t> Visual mate preference evolution during butterfly speciation is linked to neural processing genes. Nat Commun. 2020 Sep 21;11(1):4763. doi: 10.1038/s41467-020-18609-z. PMID: 32958765; PMCID: PMC7506007.</a:t>
            </a:r>
            <a:endParaRPr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 b="1"/>
              <a:t>Stein L. Genome annotation: from sequence to biology. Nat Rev Genet. 2001 </a:t>
            </a:r>
            <a:r>
              <a:rPr lang="pt-BR" sz="1400"/>
              <a:t>Jul;2(7):493-503. doi: 10.1038/35080529. PMID: 11433356.</a:t>
            </a:r>
            <a:endParaRPr sz="1400"/>
          </a:p>
          <a:p>
            <a: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 b="1"/>
              <a:t>Yandell M, Ence D. A (2012).</a:t>
            </a:r>
            <a:r>
              <a:rPr lang="pt-BR" sz="1400" b="1" i="1"/>
              <a:t> </a:t>
            </a:r>
            <a:r>
              <a:rPr lang="pt-BR" sz="1400"/>
              <a:t>A beginner's guide to eukaryotic genome annotation. Nat Rev Genet. 2012 Apr 18;13(5):329-42. doi: 10.1038/nrg3174. PMID: 22510764.</a:t>
            </a:r>
            <a:endParaRPr/>
          </a:p>
          <a:p>
            <a:pPr marL="457189" lvl="0" indent="-228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71"/>
          <p:cNvSpPr txBox="1"/>
          <p:nvPr/>
        </p:nvSpPr>
        <p:spPr>
          <a:xfrm>
            <a:off x="1639615" y="1513489"/>
            <a:ext cx="5580993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OBRIGADO!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0" u="none" strike="noStrike" cap="none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Dúvidas?</a:t>
            </a:r>
            <a:endParaRPr/>
          </a:p>
        </p:txBody>
      </p:sp>
      <p:grpSp>
        <p:nvGrpSpPr>
          <p:cNvPr id="1282" name="Google Shape;1282;p71"/>
          <p:cNvGrpSpPr/>
          <p:nvPr/>
        </p:nvGrpSpPr>
        <p:grpSpPr>
          <a:xfrm>
            <a:off x="-1750852" y="973253"/>
            <a:ext cx="5941495" cy="5943341"/>
            <a:chOff x="1190225" y="238125"/>
            <a:chExt cx="5230650" cy="5232275"/>
          </a:xfrm>
        </p:grpSpPr>
        <p:sp>
          <p:nvSpPr>
            <p:cNvPr id="1283" name="Google Shape;1283;p71"/>
            <p:cNvSpPr/>
            <p:nvPr/>
          </p:nvSpPr>
          <p:spPr>
            <a:xfrm>
              <a:off x="2153600" y="2157600"/>
              <a:ext cx="3283650" cy="1339075"/>
            </a:xfrm>
            <a:custGeom>
              <a:avLst/>
              <a:gdLst/>
              <a:ahLst/>
              <a:cxnLst/>
              <a:rect l="l" t="t" r="r" b="b"/>
              <a:pathLst>
                <a:path w="131346" h="53563" extrusionOk="0">
                  <a:moveTo>
                    <a:pt x="1" y="1"/>
                  </a:moveTo>
                  <a:cubicBezTo>
                    <a:pt x="10655" y="24547"/>
                    <a:pt x="35104" y="41743"/>
                    <a:pt x="63471" y="41743"/>
                  </a:cubicBezTo>
                  <a:lnTo>
                    <a:pt x="63503" y="41710"/>
                  </a:lnTo>
                  <a:lnTo>
                    <a:pt x="107188" y="41710"/>
                  </a:lnTo>
                  <a:cubicBezTo>
                    <a:pt x="116644" y="41710"/>
                    <a:pt x="125549" y="46082"/>
                    <a:pt x="131346" y="53562"/>
                  </a:cubicBezTo>
                  <a:cubicBezTo>
                    <a:pt x="120692" y="29016"/>
                    <a:pt x="96275" y="11821"/>
                    <a:pt x="67875" y="11821"/>
                  </a:cubicBezTo>
                  <a:lnTo>
                    <a:pt x="67843" y="11853"/>
                  </a:lnTo>
                  <a:lnTo>
                    <a:pt x="24158" y="11853"/>
                  </a:ln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71"/>
            <p:cNvSpPr/>
            <p:nvPr/>
          </p:nvSpPr>
          <p:spPr>
            <a:xfrm>
              <a:off x="4831675" y="3200350"/>
              <a:ext cx="747250" cy="2270050"/>
            </a:xfrm>
            <a:custGeom>
              <a:avLst/>
              <a:gdLst/>
              <a:ahLst/>
              <a:cxnLst/>
              <a:rect l="l" t="t" r="r" b="b"/>
              <a:pathLst>
                <a:path w="29890" h="90802" extrusionOk="0">
                  <a:moveTo>
                    <a:pt x="0" y="0"/>
                  </a:moveTo>
                  <a:lnTo>
                    <a:pt x="0" y="39248"/>
                  </a:lnTo>
                  <a:lnTo>
                    <a:pt x="0" y="75938"/>
                  </a:lnTo>
                  <a:cubicBezTo>
                    <a:pt x="33" y="84163"/>
                    <a:pt x="6703" y="90802"/>
                    <a:pt x="14929" y="90802"/>
                  </a:cubicBezTo>
                  <a:cubicBezTo>
                    <a:pt x="23154" y="90802"/>
                    <a:pt x="29825" y="84163"/>
                    <a:pt x="29890" y="75938"/>
                  </a:cubicBezTo>
                  <a:lnTo>
                    <a:pt x="29890" y="39248"/>
                  </a:lnTo>
                  <a:cubicBezTo>
                    <a:pt x="29890" y="29825"/>
                    <a:pt x="27947" y="20466"/>
                    <a:pt x="24190" y="11820"/>
                  </a:cubicBezTo>
                  <a:cubicBezTo>
                    <a:pt x="18426" y="4339"/>
                    <a:pt x="9488" y="0"/>
                    <a:pt x="6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71"/>
            <p:cNvSpPr/>
            <p:nvPr/>
          </p:nvSpPr>
          <p:spPr>
            <a:xfrm>
              <a:off x="4534550" y="2594775"/>
              <a:ext cx="902700" cy="901900"/>
            </a:xfrm>
            <a:custGeom>
              <a:avLst/>
              <a:gdLst/>
              <a:ahLst/>
              <a:cxnLst/>
              <a:rect l="l" t="t" r="r" b="b"/>
              <a:pathLst>
                <a:path w="36108" h="36076" extrusionOk="0">
                  <a:moveTo>
                    <a:pt x="1" y="1"/>
                  </a:moveTo>
                  <a:cubicBezTo>
                    <a:pt x="7546" y="5765"/>
                    <a:pt x="11950" y="14735"/>
                    <a:pt x="11950" y="24223"/>
                  </a:cubicBezTo>
                  <a:cubicBezTo>
                    <a:pt x="21406" y="24223"/>
                    <a:pt x="30311" y="28595"/>
                    <a:pt x="36108" y="36075"/>
                  </a:cubicBezTo>
                  <a:cubicBezTo>
                    <a:pt x="29081" y="19916"/>
                    <a:pt x="16160" y="6995"/>
                    <a:pt x="1" y="1"/>
                  </a:cubicBezTo>
                  <a:close/>
                </a:path>
              </a:pathLst>
            </a:custGeom>
            <a:solidFill>
              <a:srgbClr val="2E3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71"/>
            <p:cNvSpPr/>
            <p:nvPr/>
          </p:nvSpPr>
          <p:spPr>
            <a:xfrm>
              <a:off x="2011925" y="238125"/>
              <a:ext cx="747275" cy="2215825"/>
            </a:xfrm>
            <a:custGeom>
              <a:avLst/>
              <a:gdLst/>
              <a:ahLst/>
              <a:cxnLst/>
              <a:rect l="l" t="t" r="r" b="b"/>
              <a:pathLst>
                <a:path w="29891" h="88633" extrusionOk="0">
                  <a:moveTo>
                    <a:pt x="14962" y="0"/>
                  </a:moveTo>
                  <a:cubicBezTo>
                    <a:pt x="6704" y="0"/>
                    <a:pt x="1" y="6703"/>
                    <a:pt x="1" y="14961"/>
                  </a:cubicBezTo>
                  <a:lnTo>
                    <a:pt x="1" y="49384"/>
                  </a:lnTo>
                  <a:cubicBezTo>
                    <a:pt x="1" y="58807"/>
                    <a:pt x="1944" y="68134"/>
                    <a:pt x="5700" y="76812"/>
                  </a:cubicBezTo>
                  <a:cubicBezTo>
                    <a:pt x="11464" y="84260"/>
                    <a:pt x="20402" y="88632"/>
                    <a:pt x="29825" y="88632"/>
                  </a:cubicBezTo>
                  <a:lnTo>
                    <a:pt x="29890" y="88632"/>
                  </a:lnTo>
                  <a:lnTo>
                    <a:pt x="29890" y="20434"/>
                  </a:lnTo>
                  <a:lnTo>
                    <a:pt x="29890" y="14961"/>
                  </a:lnTo>
                  <a:cubicBezTo>
                    <a:pt x="29890" y="6703"/>
                    <a:pt x="23219" y="0"/>
                    <a:pt x="14962" y="0"/>
                  </a:cubicBezTo>
                  <a:close/>
                </a:path>
              </a:pathLst>
            </a:custGeom>
            <a:solidFill>
              <a:srgbClr val="287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71"/>
            <p:cNvSpPr/>
            <p:nvPr/>
          </p:nvSpPr>
          <p:spPr>
            <a:xfrm>
              <a:off x="2153600" y="2157600"/>
              <a:ext cx="902700" cy="902700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71"/>
            <p:cNvSpPr/>
            <p:nvPr/>
          </p:nvSpPr>
          <p:spPr>
            <a:xfrm>
              <a:off x="3109700" y="1201500"/>
              <a:ext cx="1339075" cy="3283650"/>
            </a:xfrm>
            <a:custGeom>
              <a:avLst/>
              <a:gdLst/>
              <a:ahLst/>
              <a:cxnLst/>
              <a:rect l="l" t="t" r="r" b="b"/>
              <a:pathLst>
                <a:path w="53563" h="131346" extrusionOk="0">
                  <a:moveTo>
                    <a:pt x="1" y="1"/>
                  </a:moveTo>
                  <a:cubicBezTo>
                    <a:pt x="7481" y="5797"/>
                    <a:pt x="11853" y="14703"/>
                    <a:pt x="11853" y="24158"/>
                  </a:cubicBezTo>
                  <a:cubicBezTo>
                    <a:pt x="11853" y="24191"/>
                    <a:pt x="11853" y="24223"/>
                    <a:pt x="11853" y="24223"/>
                  </a:cubicBezTo>
                  <a:lnTo>
                    <a:pt x="11853" y="67843"/>
                  </a:lnTo>
                  <a:lnTo>
                    <a:pt x="11821" y="67875"/>
                  </a:lnTo>
                  <a:cubicBezTo>
                    <a:pt x="11821" y="96275"/>
                    <a:pt x="29016" y="120724"/>
                    <a:pt x="53562" y="131346"/>
                  </a:cubicBezTo>
                  <a:cubicBezTo>
                    <a:pt x="46082" y="125549"/>
                    <a:pt x="41710" y="116644"/>
                    <a:pt x="41710" y="107188"/>
                  </a:cubicBezTo>
                  <a:lnTo>
                    <a:pt x="41710" y="107123"/>
                  </a:lnTo>
                  <a:lnTo>
                    <a:pt x="41710" y="63504"/>
                  </a:lnTo>
                  <a:lnTo>
                    <a:pt x="41742" y="63471"/>
                  </a:lnTo>
                  <a:cubicBezTo>
                    <a:pt x="41742" y="35104"/>
                    <a:pt x="24547" y="10655"/>
                    <a:pt x="1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71"/>
            <p:cNvSpPr/>
            <p:nvPr/>
          </p:nvSpPr>
          <p:spPr>
            <a:xfrm>
              <a:off x="3405200" y="2453100"/>
              <a:ext cx="748075" cy="748075"/>
            </a:xfrm>
            <a:custGeom>
              <a:avLst/>
              <a:gdLst/>
              <a:ahLst/>
              <a:cxnLst/>
              <a:rect l="l" t="t" r="r" b="b"/>
              <a:pathLst>
                <a:path w="29923" h="29923" extrusionOk="0">
                  <a:moveTo>
                    <a:pt x="17811" y="1"/>
                  </a:moveTo>
                  <a:lnTo>
                    <a:pt x="17779" y="33"/>
                  </a:lnTo>
                  <a:lnTo>
                    <a:pt x="33" y="33"/>
                  </a:lnTo>
                  <a:lnTo>
                    <a:pt x="33" y="17779"/>
                  </a:lnTo>
                  <a:lnTo>
                    <a:pt x="1" y="17811"/>
                  </a:lnTo>
                  <a:cubicBezTo>
                    <a:pt x="1" y="21471"/>
                    <a:pt x="292" y="25162"/>
                    <a:pt x="875" y="28789"/>
                  </a:cubicBezTo>
                  <a:cubicBezTo>
                    <a:pt x="5020" y="29534"/>
                    <a:pt x="9230" y="29923"/>
                    <a:pt x="13439" y="29923"/>
                  </a:cubicBezTo>
                  <a:lnTo>
                    <a:pt x="13439" y="29890"/>
                  </a:lnTo>
                  <a:lnTo>
                    <a:pt x="29890" y="29890"/>
                  </a:lnTo>
                  <a:lnTo>
                    <a:pt x="29890" y="13440"/>
                  </a:lnTo>
                  <a:lnTo>
                    <a:pt x="29922" y="13407"/>
                  </a:lnTo>
                  <a:cubicBezTo>
                    <a:pt x="29922" y="9230"/>
                    <a:pt x="29534" y="5020"/>
                    <a:pt x="28789" y="875"/>
                  </a:cubicBezTo>
                  <a:cubicBezTo>
                    <a:pt x="25162" y="292"/>
                    <a:pt x="21470" y="1"/>
                    <a:pt x="17811" y="1"/>
                  </a:cubicBezTo>
                  <a:close/>
                </a:path>
              </a:pathLst>
            </a:custGeom>
            <a:solidFill>
              <a:srgbClr val="2B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71"/>
            <p:cNvSpPr/>
            <p:nvPr/>
          </p:nvSpPr>
          <p:spPr>
            <a:xfrm>
              <a:off x="4150000" y="3877150"/>
              <a:ext cx="2270875" cy="747250"/>
            </a:xfrm>
            <a:custGeom>
              <a:avLst/>
              <a:gdLst/>
              <a:ahLst/>
              <a:cxnLst/>
              <a:rect l="l" t="t" r="r" b="b"/>
              <a:pathLst>
                <a:path w="90835" h="29890" extrusionOk="0">
                  <a:moveTo>
                    <a:pt x="1" y="0"/>
                  </a:moveTo>
                  <a:lnTo>
                    <a:pt x="1" y="65"/>
                  </a:lnTo>
                  <a:cubicBezTo>
                    <a:pt x="1" y="9489"/>
                    <a:pt x="4373" y="18426"/>
                    <a:pt x="11853" y="24190"/>
                  </a:cubicBezTo>
                  <a:cubicBezTo>
                    <a:pt x="20499" y="27947"/>
                    <a:pt x="29825" y="29890"/>
                    <a:pt x="39281" y="29890"/>
                  </a:cubicBezTo>
                  <a:lnTo>
                    <a:pt x="75971" y="29890"/>
                  </a:lnTo>
                  <a:cubicBezTo>
                    <a:pt x="84196" y="29857"/>
                    <a:pt x="90835" y="23154"/>
                    <a:pt x="90835" y="14929"/>
                  </a:cubicBezTo>
                  <a:cubicBezTo>
                    <a:pt x="90835" y="6704"/>
                    <a:pt x="84196" y="33"/>
                    <a:pt x="7597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71"/>
            <p:cNvSpPr/>
            <p:nvPr/>
          </p:nvSpPr>
          <p:spPr>
            <a:xfrm>
              <a:off x="4829250" y="3877150"/>
              <a:ext cx="747250" cy="747250"/>
            </a:xfrm>
            <a:custGeom>
              <a:avLst/>
              <a:gdLst/>
              <a:ahLst/>
              <a:cxnLst/>
              <a:rect l="l" t="t" r="r" b="b"/>
              <a:pathLst>
                <a:path w="29890" h="29890" extrusionOk="0">
                  <a:moveTo>
                    <a:pt x="0" y="0"/>
                  </a:moveTo>
                  <a:lnTo>
                    <a:pt x="0" y="28756"/>
                  </a:lnTo>
                  <a:cubicBezTo>
                    <a:pt x="4080" y="29501"/>
                    <a:pt x="8258" y="29890"/>
                    <a:pt x="12403" y="29890"/>
                  </a:cubicBezTo>
                  <a:lnTo>
                    <a:pt x="29889" y="29890"/>
                  </a:lnTo>
                  <a:lnTo>
                    <a:pt x="29889" y="12435"/>
                  </a:lnTo>
                  <a:cubicBezTo>
                    <a:pt x="29889" y="8258"/>
                    <a:pt x="29501" y="4081"/>
                    <a:pt x="28756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71"/>
            <p:cNvSpPr/>
            <p:nvPr/>
          </p:nvSpPr>
          <p:spPr>
            <a:xfrm>
              <a:off x="3546875" y="3582450"/>
              <a:ext cx="901900" cy="902700"/>
            </a:xfrm>
            <a:custGeom>
              <a:avLst/>
              <a:gdLst/>
              <a:ahLst/>
              <a:cxnLst/>
              <a:rect l="l" t="t" r="r" b="b"/>
              <a:pathLst>
                <a:path w="36076" h="36108" extrusionOk="0">
                  <a:moveTo>
                    <a:pt x="1" y="1"/>
                  </a:moveTo>
                  <a:cubicBezTo>
                    <a:pt x="6995" y="16160"/>
                    <a:pt x="19916" y="29081"/>
                    <a:pt x="36075" y="36108"/>
                  </a:cubicBezTo>
                  <a:cubicBezTo>
                    <a:pt x="28595" y="30311"/>
                    <a:pt x="24223" y="21406"/>
                    <a:pt x="24223" y="11950"/>
                  </a:cubicBezTo>
                  <a:cubicBezTo>
                    <a:pt x="14735" y="11950"/>
                    <a:pt x="5765" y="7546"/>
                    <a:pt x="1" y="1"/>
                  </a:cubicBezTo>
                  <a:close/>
                </a:path>
              </a:pathLst>
            </a:custGeom>
            <a:solidFill>
              <a:srgbClr val="C62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71"/>
            <p:cNvSpPr/>
            <p:nvPr/>
          </p:nvSpPr>
          <p:spPr>
            <a:xfrm>
              <a:off x="1190225" y="1059825"/>
              <a:ext cx="2215800" cy="747275"/>
            </a:xfrm>
            <a:custGeom>
              <a:avLst/>
              <a:gdLst/>
              <a:ahLst/>
              <a:cxnLst/>
              <a:rect l="l" t="t" r="r" b="b"/>
              <a:pathLst>
                <a:path w="88632" h="29891" extrusionOk="0">
                  <a:moveTo>
                    <a:pt x="14961" y="1"/>
                  </a:moveTo>
                  <a:cubicBezTo>
                    <a:pt x="6703" y="1"/>
                    <a:pt x="0" y="6704"/>
                    <a:pt x="0" y="14962"/>
                  </a:cubicBezTo>
                  <a:cubicBezTo>
                    <a:pt x="0" y="23219"/>
                    <a:pt x="6703" y="29890"/>
                    <a:pt x="14961" y="29890"/>
                  </a:cubicBezTo>
                  <a:lnTo>
                    <a:pt x="88632" y="29890"/>
                  </a:lnTo>
                  <a:lnTo>
                    <a:pt x="88632" y="29825"/>
                  </a:lnTo>
                  <a:cubicBezTo>
                    <a:pt x="88632" y="20402"/>
                    <a:pt x="84260" y="11464"/>
                    <a:pt x="76812" y="5700"/>
                  </a:cubicBezTo>
                  <a:cubicBezTo>
                    <a:pt x="68134" y="1944"/>
                    <a:pt x="58807" y="1"/>
                    <a:pt x="49384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71"/>
            <p:cNvSpPr/>
            <p:nvPr/>
          </p:nvSpPr>
          <p:spPr>
            <a:xfrm>
              <a:off x="2011925" y="1059825"/>
              <a:ext cx="747275" cy="747275"/>
            </a:xfrm>
            <a:custGeom>
              <a:avLst/>
              <a:gdLst/>
              <a:ahLst/>
              <a:cxnLst/>
              <a:rect l="l" t="t" r="r" b="b"/>
              <a:pathLst>
                <a:path w="29891" h="29891" extrusionOk="0">
                  <a:moveTo>
                    <a:pt x="1" y="1"/>
                  </a:moveTo>
                  <a:lnTo>
                    <a:pt x="1" y="16516"/>
                  </a:lnTo>
                  <a:cubicBezTo>
                    <a:pt x="1" y="21017"/>
                    <a:pt x="454" y="25486"/>
                    <a:pt x="1328" y="29890"/>
                  </a:cubicBezTo>
                  <a:lnTo>
                    <a:pt x="29890" y="29890"/>
                  </a:lnTo>
                  <a:lnTo>
                    <a:pt x="29890" y="16516"/>
                  </a:lnTo>
                  <a:lnTo>
                    <a:pt x="29890" y="1328"/>
                  </a:lnTo>
                  <a:cubicBezTo>
                    <a:pt x="25486" y="454"/>
                    <a:pt x="20985" y="1"/>
                    <a:pt x="16516" y="1"/>
                  </a:cubicBezTo>
                  <a:close/>
                </a:path>
              </a:pathLst>
            </a:custGeom>
            <a:solidFill>
              <a:srgbClr val="29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5" name="Google Shape;1295;p71"/>
          <p:cNvGrpSpPr/>
          <p:nvPr/>
        </p:nvGrpSpPr>
        <p:grpSpPr>
          <a:xfrm>
            <a:off x="5007300" y="-1780935"/>
            <a:ext cx="5941495" cy="5943341"/>
            <a:chOff x="1190225" y="238125"/>
            <a:chExt cx="5230650" cy="5232275"/>
          </a:xfrm>
        </p:grpSpPr>
        <p:sp>
          <p:nvSpPr>
            <p:cNvPr id="1296" name="Google Shape;1296;p71"/>
            <p:cNvSpPr/>
            <p:nvPr/>
          </p:nvSpPr>
          <p:spPr>
            <a:xfrm>
              <a:off x="2153600" y="2157600"/>
              <a:ext cx="3283650" cy="1339075"/>
            </a:xfrm>
            <a:custGeom>
              <a:avLst/>
              <a:gdLst/>
              <a:ahLst/>
              <a:cxnLst/>
              <a:rect l="l" t="t" r="r" b="b"/>
              <a:pathLst>
                <a:path w="131346" h="53563" extrusionOk="0">
                  <a:moveTo>
                    <a:pt x="1" y="1"/>
                  </a:moveTo>
                  <a:cubicBezTo>
                    <a:pt x="10655" y="24547"/>
                    <a:pt x="35104" y="41743"/>
                    <a:pt x="63471" y="41743"/>
                  </a:cubicBezTo>
                  <a:lnTo>
                    <a:pt x="63503" y="41710"/>
                  </a:lnTo>
                  <a:lnTo>
                    <a:pt x="107188" y="41710"/>
                  </a:lnTo>
                  <a:cubicBezTo>
                    <a:pt x="116644" y="41710"/>
                    <a:pt x="125549" y="46082"/>
                    <a:pt x="131346" y="53562"/>
                  </a:cubicBezTo>
                  <a:cubicBezTo>
                    <a:pt x="120692" y="29016"/>
                    <a:pt x="96275" y="11821"/>
                    <a:pt x="67875" y="11821"/>
                  </a:cubicBezTo>
                  <a:lnTo>
                    <a:pt x="67843" y="11853"/>
                  </a:lnTo>
                  <a:lnTo>
                    <a:pt x="24158" y="11853"/>
                  </a:ln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71"/>
            <p:cNvSpPr/>
            <p:nvPr/>
          </p:nvSpPr>
          <p:spPr>
            <a:xfrm>
              <a:off x="4831675" y="3200350"/>
              <a:ext cx="747250" cy="2270050"/>
            </a:xfrm>
            <a:custGeom>
              <a:avLst/>
              <a:gdLst/>
              <a:ahLst/>
              <a:cxnLst/>
              <a:rect l="l" t="t" r="r" b="b"/>
              <a:pathLst>
                <a:path w="29890" h="90802" extrusionOk="0">
                  <a:moveTo>
                    <a:pt x="0" y="0"/>
                  </a:moveTo>
                  <a:lnTo>
                    <a:pt x="0" y="39248"/>
                  </a:lnTo>
                  <a:lnTo>
                    <a:pt x="0" y="75938"/>
                  </a:lnTo>
                  <a:cubicBezTo>
                    <a:pt x="33" y="84163"/>
                    <a:pt x="6703" y="90802"/>
                    <a:pt x="14929" y="90802"/>
                  </a:cubicBezTo>
                  <a:cubicBezTo>
                    <a:pt x="23154" y="90802"/>
                    <a:pt x="29825" y="84163"/>
                    <a:pt x="29890" y="75938"/>
                  </a:cubicBezTo>
                  <a:lnTo>
                    <a:pt x="29890" y="39248"/>
                  </a:lnTo>
                  <a:cubicBezTo>
                    <a:pt x="29890" y="29825"/>
                    <a:pt x="27947" y="20466"/>
                    <a:pt x="24190" y="11820"/>
                  </a:cubicBezTo>
                  <a:cubicBezTo>
                    <a:pt x="18426" y="4339"/>
                    <a:pt x="9488" y="0"/>
                    <a:pt x="6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71"/>
            <p:cNvSpPr/>
            <p:nvPr/>
          </p:nvSpPr>
          <p:spPr>
            <a:xfrm>
              <a:off x="4534550" y="2594775"/>
              <a:ext cx="902700" cy="901900"/>
            </a:xfrm>
            <a:custGeom>
              <a:avLst/>
              <a:gdLst/>
              <a:ahLst/>
              <a:cxnLst/>
              <a:rect l="l" t="t" r="r" b="b"/>
              <a:pathLst>
                <a:path w="36108" h="36076" extrusionOk="0">
                  <a:moveTo>
                    <a:pt x="1" y="1"/>
                  </a:moveTo>
                  <a:cubicBezTo>
                    <a:pt x="7546" y="5765"/>
                    <a:pt x="11950" y="14735"/>
                    <a:pt x="11950" y="24223"/>
                  </a:cubicBezTo>
                  <a:cubicBezTo>
                    <a:pt x="21406" y="24223"/>
                    <a:pt x="30311" y="28595"/>
                    <a:pt x="36108" y="36075"/>
                  </a:cubicBezTo>
                  <a:cubicBezTo>
                    <a:pt x="29081" y="19916"/>
                    <a:pt x="16160" y="6995"/>
                    <a:pt x="1" y="1"/>
                  </a:cubicBezTo>
                  <a:close/>
                </a:path>
              </a:pathLst>
            </a:custGeom>
            <a:solidFill>
              <a:srgbClr val="2E3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71"/>
            <p:cNvSpPr/>
            <p:nvPr/>
          </p:nvSpPr>
          <p:spPr>
            <a:xfrm>
              <a:off x="2011925" y="238125"/>
              <a:ext cx="747275" cy="2215825"/>
            </a:xfrm>
            <a:custGeom>
              <a:avLst/>
              <a:gdLst/>
              <a:ahLst/>
              <a:cxnLst/>
              <a:rect l="l" t="t" r="r" b="b"/>
              <a:pathLst>
                <a:path w="29891" h="88633" extrusionOk="0">
                  <a:moveTo>
                    <a:pt x="14962" y="0"/>
                  </a:moveTo>
                  <a:cubicBezTo>
                    <a:pt x="6704" y="0"/>
                    <a:pt x="1" y="6703"/>
                    <a:pt x="1" y="14961"/>
                  </a:cubicBezTo>
                  <a:lnTo>
                    <a:pt x="1" y="49384"/>
                  </a:lnTo>
                  <a:cubicBezTo>
                    <a:pt x="1" y="58807"/>
                    <a:pt x="1944" y="68134"/>
                    <a:pt x="5700" y="76812"/>
                  </a:cubicBezTo>
                  <a:cubicBezTo>
                    <a:pt x="11464" y="84260"/>
                    <a:pt x="20402" y="88632"/>
                    <a:pt x="29825" y="88632"/>
                  </a:cubicBezTo>
                  <a:lnTo>
                    <a:pt x="29890" y="88632"/>
                  </a:lnTo>
                  <a:lnTo>
                    <a:pt x="29890" y="20434"/>
                  </a:lnTo>
                  <a:lnTo>
                    <a:pt x="29890" y="14961"/>
                  </a:lnTo>
                  <a:cubicBezTo>
                    <a:pt x="29890" y="6703"/>
                    <a:pt x="23219" y="0"/>
                    <a:pt x="14962" y="0"/>
                  </a:cubicBezTo>
                  <a:close/>
                </a:path>
              </a:pathLst>
            </a:custGeom>
            <a:solidFill>
              <a:srgbClr val="287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71"/>
            <p:cNvSpPr/>
            <p:nvPr/>
          </p:nvSpPr>
          <p:spPr>
            <a:xfrm>
              <a:off x="2153600" y="2157600"/>
              <a:ext cx="902700" cy="902700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71"/>
            <p:cNvSpPr/>
            <p:nvPr/>
          </p:nvSpPr>
          <p:spPr>
            <a:xfrm>
              <a:off x="3109700" y="1201500"/>
              <a:ext cx="1339075" cy="3283650"/>
            </a:xfrm>
            <a:custGeom>
              <a:avLst/>
              <a:gdLst/>
              <a:ahLst/>
              <a:cxnLst/>
              <a:rect l="l" t="t" r="r" b="b"/>
              <a:pathLst>
                <a:path w="53563" h="131346" extrusionOk="0">
                  <a:moveTo>
                    <a:pt x="1" y="1"/>
                  </a:moveTo>
                  <a:cubicBezTo>
                    <a:pt x="7481" y="5797"/>
                    <a:pt x="11853" y="14703"/>
                    <a:pt x="11853" y="24158"/>
                  </a:cubicBezTo>
                  <a:cubicBezTo>
                    <a:pt x="11853" y="24191"/>
                    <a:pt x="11853" y="24223"/>
                    <a:pt x="11853" y="24223"/>
                  </a:cubicBezTo>
                  <a:lnTo>
                    <a:pt x="11853" y="67843"/>
                  </a:lnTo>
                  <a:lnTo>
                    <a:pt x="11821" y="67875"/>
                  </a:lnTo>
                  <a:cubicBezTo>
                    <a:pt x="11821" y="96275"/>
                    <a:pt x="29016" y="120724"/>
                    <a:pt x="53562" y="131346"/>
                  </a:cubicBezTo>
                  <a:cubicBezTo>
                    <a:pt x="46082" y="125549"/>
                    <a:pt x="41710" y="116644"/>
                    <a:pt x="41710" y="107188"/>
                  </a:cubicBezTo>
                  <a:lnTo>
                    <a:pt x="41710" y="107123"/>
                  </a:lnTo>
                  <a:lnTo>
                    <a:pt x="41710" y="63504"/>
                  </a:lnTo>
                  <a:lnTo>
                    <a:pt x="41742" y="63471"/>
                  </a:lnTo>
                  <a:cubicBezTo>
                    <a:pt x="41742" y="35104"/>
                    <a:pt x="24547" y="10655"/>
                    <a:pt x="1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71"/>
            <p:cNvSpPr/>
            <p:nvPr/>
          </p:nvSpPr>
          <p:spPr>
            <a:xfrm>
              <a:off x="3405200" y="2453100"/>
              <a:ext cx="748075" cy="748075"/>
            </a:xfrm>
            <a:custGeom>
              <a:avLst/>
              <a:gdLst/>
              <a:ahLst/>
              <a:cxnLst/>
              <a:rect l="l" t="t" r="r" b="b"/>
              <a:pathLst>
                <a:path w="29923" h="29923" extrusionOk="0">
                  <a:moveTo>
                    <a:pt x="17811" y="1"/>
                  </a:moveTo>
                  <a:lnTo>
                    <a:pt x="17779" y="33"/>
                  </a:lnTo>
                  <a:lnTo>
                    <a:pt x="33" y="33"/>
                  </a:lnTo>
                  <a:lnTo>
                    <a:pt x="33" y="17779"/>
                  </a:lnTo>
                  <a:lnTo>
                    <a:pt x="1" y="17811"/>
                  </a:lnTo>
                  <a:cubicBezTo>
                    <a:pt x="1" y="21471"/>
                    <a:pt x="292" y="25162"/>
                    <a:pt x="875" y="28789"/>
                  </a:cubicBezTo>
                  <a:cubicBezTo>
                    <a:pt x="5020" y="29534"/>
                    <a:pt x="9230" y="29923"/>
                    <a:pt x="13439" y="29923"/>
                  </a:cubicBezTo>
                  <a:lnTo>
                    <a:pt x="13439" y="29890"/>
                  </a:lnTo>
                  <a:lnTo>
                    <a:pt x="29890" y="29890"/>
                  </a:lnTo>
                  <a:lnTo>
                    <a:pt x="29890" y="13440"/>
                  </a:lnTo>
                  <a:lnTo>
                    <a:pt x="29922" y="13407"/>
                  </a:lnTo>
                  <a:cubicBezTo>
                    <a:pt x="29922" y="9230"/>
                    <a:pt x="29534" y="5020"/>
                    <a:pt x="28789" y="875"/>
                  </a:cubicBezTo>
                  <a:cubicBezTo>
                    <a:pt x="25162" y="292"/>
                    <a:pt x="21470" y="1"/>
                    <a:pt x="17811" y="1"/>
                  </a:cubicBezTo>
                  <a:close/>
                </a:path>
              </a:pathLst>
            </a:custGeom>
            <a:solidFill>
              <a:srgbClr val="2B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71"/>
            <p:cNvSpPr/>
            <p:nvPr/>
          </p:nvSpPr>
          <p:spPr>
            <a:xfrm>
              <a:off x="4150000" y="3877150"/>
              <a:ext cx="2270875" cy="747250"/>
            </a:xfrm>
            <a:custGeom>
              <a:avLst/>
              <a:gdLst/>
              <a:ahLst/>
              <a:cxnLst/>
              <a:rect l="l" t="t" r="r" b="b"/>
              <a:pathLst>
                <a:path w="90835" h="29890" extrusionOk="0">
                  <a:moveTo>
                    <a:pt x="1" y="0"/>
                  </a:moveTo>
                  <a:lnTo>
                    <a:pt x="1" y="65"/>
                  </a:lnTo>
                  <a:cubicBezTo>
                    <a:pt x="1" y="9489"/>
                    <a:pt x="4373" y="18426"/>
                    <a:pt x="11853" y="24190"/>
                  </a:cubicBezTo>
                  <a:cubicBezTo>
                    <a:pt x="20499" y="27947"/>
                    <a:pt x="29825" y="29890"/>
                    <a:pt x="39281" y="29890"/>
                  </a:cubicBezTo>
                  <a:lnTo>
                    <a:pt x="75971" y="29890"/>
                  </a:lnTo>
                  <a:cubicBezTo>
                    <a:pt x="84196" y="29857"/>
                    <a:pt x="90835" y="23154"/>
                    <a:pt x="90835" y="14929"/>
                  </a:cubicBezTo>
                  <a:cubicBezTo>
                    <a:pt x="90835" y="6704"/>
                    <a:pt x="84196" y="33"/>
                    <a:pt x="7597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71"/>
            <p:cNvSpPr/>
            <p:nvPr/>
          </p:nvSpPr>
          <p:spPr>
            <a:xfrm>
              <a:off x="4829250" y="3877150"/>
              <a:ext cx="747250" cy="747250"/>
            </a:xfrm>
            <a:custGeom>
              <a:avLst/>
              <a:gdLst/>
              <a:ahLst/>
              <a:cxnLst/>
              <a:rect l="l" t="t" r="r" b="b"/>
              <a:pathLst>
                <a:path w="29890" h="29890" extrusionOk="0">
                  <a:moveTo>
                    <a:pt x="0" y="0"/>
                  </a:moveTo>
                  <a:lnTo>
                    <a:pt x="0" y="28756"/>
                  </a:lnTo>
                  <a:cubicBezTo>
                    <a:pt x="4080" y="29501"/>
                    <a:pt x="8258" y="29890"/>
                    <a:pt x="12403" y="29890"/>
                  </a:cubicBezTo>
                  <a:lnTo>
                    <a:pt x="29889" y="29890"/>
                  </a:lnTo>
                  <a:lnTo>
                    <a:pt x="29889" y="12435"/>
                  </a:lnTo>
                  <a:cubicBezTo>
                    <a:pt x="29889" y="8258"/>
                    <a:pt x="29501" y="4081"/>
                    <a:pt x="28756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71"/>
            <p:cNvSpPr/>
            <p:nvPr/>
          </p:nvSpPr>
          <p:spPr>
            <a:xfrm>
              <a:off x="3546875" y="3582450"/>
              <a:ext cx="901900" cy="902700"/>
            </a:xfrm>
            <a:custGeom>
              <a:avLst/>
              <a:gdLst/>
              <a:ahLst/>
              <a:cxnLst/>
              <a:rect l="l" t="t" r="r" b="b"/>
              <a:pathLst>
                <a:path w="36076" h="36108" extrusionOk="0">
                  <a:moveTo>
                    <a:pt x="1" y="1"/>
                  </a:moveTo>
                  <a:cubicBezTo>
                    <a:pt x="6995" y="16160"/>
                    <a:pt x="19916" y="29081"/>
                    <a:pt x="36075" y="36108"/>
                  </a:cubicBezTo>
                  <a:cubicBezTo>
                    <a:pt x="28595" y="30311"/>
                    <a:pt x="24223" y="21406"/>
                    <a:pt x="24223" y="11950"/>
                  </a:cubicBezTo>
                  <a:cubicBezTo>
                    <a:pt x="14735" y="11950"/>
                    <a:pt x="5765" y="7546"/>
                    <a:pt x="1" y="1"/>
                  </a:cubicBezTo>
                  <a:close/>
                </a:path>
              </a:pathLst>
            </a:custGeom>
            <a:solidFill>
              <a:srgbClr val="C62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71"/>
            <p:cNvSpPr/>
            <p:nvPr/>
          </p:nvSpPr>
          <p:spPr>
            <a:xfrm>
              <a:off x="1190225" y="1059825"/>
              <a:ext cx="2215800" cy="747275"/>
            </a:xfrm>
            <a:custGeom>
              <a:avLst/>
              <a:gdLst/>
              <a:ahLst/>
              <a:cxnLst/>
              <a:rect l="l" t="t" r="r" b="b"/>
              <a:pathLst>
                <a:path w="88632" h="29891" extrusionOk="0">
                  <a:moveTo>
                    <a:pt x="14961" y="1"/>
                  </a:moveTo>
                  <a:cubicBezTo>
                    <a:pt x="6703" y="1"/>
                    <a:pt x="0" y="6704"/>
                    <a:pt x="0" y="14962"/>
                  </a:cubicBezTo>
                  <a:cubicBezTo>
                    <a:pt x="0" y="23219"/>
                    <a:pt x="6703" y="29890"/>
                    <a:pt x="14961" y="29890"/>
                  </a:cubicBezTo>
                  <a:lnTo>
                    <a:pt x="88632" y="29890"/>
                  </a:lnTo>
                  <a:lnTo>
                    <a:pt x="88632" y="29825"/>
                  </a:lnTo>
                  <a:cubicBezTo>
                    <a:pt x="88632" y="20402"/>
                    <a:pt x="84260" y="11464"/>
                    <a:pt x="76812" y="5700"/>
                  </a:cubicBezTo>
                  <a:cubicBezTo>
                    <a:pt x="68134" y="1944"/>
                    <a:pt x="58807" y="1"/>
                    <a:pt x="49384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71"/>
            <p:cNvSpPr/>
            <p:nvPr/>
          </p:nvSpPr>
          <p:spPr>
            <a:xfrm>
              <a:off x="2011925" y="1059825"/>
              <a:ext cx="747275" cy="747275"/>
            </a:xfrm>
            <a:custGeom>
              <a:avLst/>
              <a:gdLst/>
              <a:ahLst/>
              <a:cxnLst/>
              <a:rect l="l" t="t" r="r" b="b"/>
              <a:pathLst>
                <a:path w="29891" h="29891" extrusionOk="0">
                  <a:moveTo>
                    <a:pt x="1" y="1"/>
                  </a:moveTo>
                  <a:lnTo>
                    <a:pt x="1" y="16516"/>
                  </a:lnTo>
                  <a:cubicBezTo>
                    <a:pt x="1" y="21017"/>
                    <a:pt x="454" y="25486"/>
                    <a:pt x="1328" y="29890"/>
                  </a:cubicBezTo>
                  <a:lnTo>
                    <a:pt x="29890" y="29890"/>
                  </a:lnTo>
                  <a:lnTo>
                    <a:pt x="29890" y="16516"/>
                  </a:lnTo>
                  <a:lnTo>
                    <a:pt x="29890" y="1328"/>
                  </a:lnTo>
                  <a:cubicBezTo>
                    <a:pt x="25486" y="454"/>
                    <a:pt x="20985" y="1"/>
                    <a:pt x="16516" y="1"/>
                  </a:cubicBezTo>
                  <a:close/>
                </a:path>
              </a:pathLst>
            </a:custGeom>
            <a:solidFill>
              <a:srgbClr val="29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0038" y="0"/>
            <a:ext cx="60039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Procariotos x Eucariotos</a:t>
            </a:r>
            <a:endParaRPr/>
          </a:p>
        </p:txBody>
      </p:sp>
      <p:pic>
        <p:nvPicPr>
          <p:cNvPr id="123" name="Google Shape;12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7804" y="751675"/>
            <a:ext cx="6720703" cy="4200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NA Infographics by Slidesgo">
  <a:themeElements>
    <a:clrScheme name="Simple Light">
      <a:dk1>
        <a:srgbClr val="000000"/>
      </a:dk1>
      <a:lt1>
        <a:srgbClr val="D6D4CC"/>
      </a:lt1>
      <a:dk2>
        <a:srgbClr val="2B3B5C"/>
      </a:dk2>
      <a:lt2>
        <a:srgbClr val="075681"/>
      </a:lt2>
      <a:accent1>
        <a:srgbClr val="287CBC"/>
      </a:accent1>
      <a:accent2>
        <a:srgbClr val="FE7702"/>
      </a:accent2>
      <a:accent3>
        <a:srgbClr val="E94B86"/>
      </a:accent3>
      <a:accent4>
        <a:srgbClr val="25AC9B"/>
      </a:accent4>
      <a:accent5>
        <a:srgbClr val="ECB004"/>
      </a:accent5>
      <a:accent6>
        <a:srgbClr val="B52A8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2354</Words>
  <Application>Microsoft Office PowerPoint</Application>
  <PresentationFormat>Apresentação na tela (16:9)</PresentationFormat>
  <Paragraphs>392</Paragraphs>
  <Slides>71</Slides>
  <Notes>71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71</vt:i4>
      </vt:variant>
    </vt:vector>
  </HeadingPairs>
  <TitlesOfParts>
    <vt:vector size="80" baseType="lpstr">
      <vt:lpstr>Fira Sans</vt:lpstr>
      <vt:lpstr>Roboto</vt:lpstr>
      <vt:lpstr>Gill Sans</vt:lpstr>
      <vt:lpstr>Proxima Nova Semibold</vt:lpstr>
      <vt:lpstr>Arial</vt:lpstr>
      <vt:lpstr>Calibri</vt:lpstr>
      <vt:lpstr>Proxima Nova</vt:lpstr>
      <vt:lpstr>DNA Infographics by Slidesgo</vt:lpstr>
      <vt:lpstr>Slidesgo Final Pages</vt:lpstr>
      <vt:lpstr>Anotação estrutural e funcional de genomas</vt:lpstr>
      <vt:lpstr>Apresentação do PowerPoint</vt:lpstr>
      <vt:lpstr>O que é anotação do genoma?</vt:lpstr>
      <vt:lpstr>Elementos genômicos</vt:lpstr>
      <vt:lpstr>Elementos genômicos</vt:lpstr>
      <vt:lpstr>Apresentação do PowerPoint</vt:lpstr>
      <vt:lpstr>Apresentação do PowerPoint</vt:lpstr>
      <vt:lpstr>Apresentação do PowerPoint</vt:lpstr>
      <vt:lpstr>Procariotos x Eucariotos</vt:lpstr>
      <vt:lpstr>Procariotos x Eucariotos</vt:lpstr>
      <vt:lpstr>Splicing alternativo</vt:lpstr>
      <vt:lpstr>Apresentação do PowerPoint</vt:lpstr>
      <vt:lpstr>Apresentação do PowerPoint</vt:lpstr>
      <vt:lpstr>Categorias de anotação genômica</vt:lpstr>
      <vt:lpstr>Anotação à nível de nucleotídeo</vt:lpstr>
      <vt:lpstr>Anotação à nível de proteína</vt:lpstr>
      <vt:lpstr>Anotação à nível de processo</vt:lpstr>
      <vt:lpstr>Pré-requisitos para uma boa anotação</vt:lpstr>
      <vt:lpstr>Anotação estrutural e funcional</vt:lpstr>
      <vt:lpstr>Apresentação do PowerPoint</vt:lpstr>
      <vt:lpstr>Antes de realizar uma anotação de genoma </vt:lpstr>
      <vt:lpstr>Apresentação do PowerPoint</vt:lpstr>
      <vt:lpstr>Anotação estrutural e funcional</vt:lpstr>
      <vt:lpstr>Etapas da anotação genômica</vt:lpstr>
      <vt:lpstr>O que podemos anotar do genoma?</vt:lpstr>
      <vt:lpstr>Anotação estrutural de genomas</vt:lpstr>
      <vt:lpstr>Anotação estrutural de genomas</vt:lpstr>
      <vt:lpstr>Anotação estrutural de genomas</vt:lpstr>
      <vt:lpstr>Anotação estrutural de genomas - Predição ab initio </vt:lpstr>
      <vt:lpstr>Anotação estrutural de genomas</vt:lpstr>
      <vt:lpstr>Anotação estrutural de genomas</vt:lpstr>
      <vt:lpstr>Anotação funcional de genomas</vt:lpstr>
      <vt:lpstr>Apresentação do PowerPoint</vt:lpstr>
      <vt:lpstr>Anotação funcional de genomas</vt:lpstr>
      <vt:lpstr>Anotação funcional de genomas</vt:lpstr>
      <vt:lpstr>Anotação de genomas</vt:lpstr>
      <vt:lpstr>Anotação gênica</vt:lpstr>
      <vt:lpstr>Anotação e expressão gênica</vt:lpstr>
      <vt:lpstr>RNASeq</vt:lpstr>
      <vt:lpstr>RNASeq</vt:lpstr>
      <vt:lpstr>RNASeq</vt:lpstr>
      <vt:lpstr>RNASeq</vt:lpstr>
      <vt:lpstr>Apresentação do PowerPoint</vt:lpstr>
      <vt:lpstr>RNASeq</vt:lpstr>
      <vt:lpstr>RNASeq</vt:lpstr>
      <vt:lpstr>Apresentação do PowerPoint</vt:lpstr>
      <vt:lpstr>RNAseq</vt:lpstr>
      <vt:lpstr>RNASeq</vt:lpstr>
      <vt:lpstr>CRISPR/RNAi</vt:lpstr>
      <vt:lpstr>QTL</vt:lpstr>
      <vt:lpstr>QTL</vt:lpstr>
      <vt:lpstr>QTL</vt:lpstr>
      <vt:lpstr>GWAs</vt:lpstr>
      <vt:lpstr>GWAs</vt:lpstr>
      <vt:lpstr>GWAs</vt:lpstr>
      <vt:lpstr>Abordagem evolutiva</vt:lpstr>
      <vt:lpstr>Abordagem evolutiva</vt:lpstr>
      <vt:lpstr>Abordagem evolutiva</vt:lpstr>
      <vt:lpstr>Abordagem evolutiva</vt:lpstr>
      <vt:lpstr>Abordagem evolutiva</vt:lpstr>
      <vt:lpstr>Abordagem evolutiva</vt:lpstr>
      <vt:lpstr>GO – Gene Ontology</vt:lpstr>
      <vt:lpstr>GO – Gene Ontology</vt:lpstr>
      <vt:lpstr>GO – Gene Ontology</vt:lpstr>
      <vt:lpstr>GO – Gene Ontology</vt:lpstr>
      <vt:lpstr>Anotação de aminoácidos e proteínas</vt:lpstr>
      <vt:lpstr>Bancos de dados</vt:lpstr>
      <vt:lpstr>Bancos de dados</vt:lpstr>
      <vt:lpstr>Compartilhando os dados</vt:lpstr>
      <vt:lpstr>Referências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Anotação estrutural e funcional de genomas</dc:title>
  <dc:creator>Lara Losovoi</dc:creator>
  <cp:lastModifiedBy>Diego Mauricio Riaño Pachón</cp:lastModifiedBy>
  <cp:revision>3</cp:revision>
  <dcterms:modified xsi:type="dcterms:W3CDTF">2023-10-23T23:47:09Z</dcterms:modified>
</cp:coreProperties>
</file>