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3" name="Shape 1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334226" x="-11"/>
            <a:ext cy="4116299"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2266575" x="685800"/>
            <a:ext cy="1333799" cx="6400799"/>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64" name="Shape 64"/>
          <p:cNvSpPr txBox="1"/>
          <p:nvPr>
            <p:ph idx="1" type="subTitle"/>
          </p:nvPr>
        </p:nvSpPr>
        <p:spPr>
          <a:xfrm>
            <a:off y="3600451" x="685800"/>
            <a:ext cy="900599" cx="6400799"/>
          </a:xfrm>
          <a:prstGeom prst="rect">
            <a:avLst/>
          </a:prstGeom>
          <a:noFill/>
          <a:ln>
            <a:noFill/>
          </a:ln>
        </p:spPr>
        <p:txBody>
          <a:bodyPr bIns="91425" rIns="91425" lIns="91425" tIns="91425" anchor="t" anchorCtr="0"/>
          <a:lstStyle>
            <a:lvl1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1pPr>
            <a:lvl2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2pPr>
            <a:lvl3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3pPr>
            <a:lvl4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4pPr>
            <a:lvl5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5pPr>
            <a:lvl6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6pPr>
            <a:lvl7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7pPr>
            <a:lvl8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8pPr>
            <a:lvl9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12188" x="-13"/>
            <a:ext cy="161260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
        <p:nvSpPr>
          <p:cNvPr id="70" name="Shape 70"/>
          <p:cNvSpPr txBox="1"/>
          <p:nvPr>
            <p:ph idx="1" type="body"/>
          </p:nvPr>
        </p:nvSpPr>
        <p:spPr>
          <a:xfrm>
            <a:off y="1704688"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1800">
                <a:solidFill>
                  <a:schemeClr val="dk2"/>
                </a:solidFill>
              </a:defRPr>
            </a:lvl1pPr>
            <a:lvl2pPr algn="l" rtl="0" indent="-285750" marL="742950">
              <a:spcBef>
                <a:spcPts val="360"/>
              </a:spcBef>
              <a:buClr>
                <a:schemeClr val="dk2"/>
              </a:buClr>
              <a:buSzPct val="100000"/>
              <a:buFont typeface="Courier New"/>
              <a:buChar char="o"/>
              <a:defRPr sz="1800">
                <a:solidFill>
                  <a:schemeClr val="dk2"/>
                </a:solidFill>
              </a:defRPr>
            </a:lvl2pPr>
            <a:lvl3pPr algn="l" rtl="0" indent="-228600" marL="1143000">
              <a:spcBef>
                <a:spcPts val="360"/>
              </a:spcBef>
              <a:buClr>
                <a:schemeClr val="dk2"/>
              </a:buClr>
              <a:buSzPct val="100000"/>
              <a:buFont typeface="Wingdings"/>
              <a:buChar char="§"/>
              <a:defRPr sz="1800">
                <a:solidFill>
                  <a:schemeClr val="dk2"/>
                </a:solidFill>
              </a:defRPr>
            </a:lvl3pPr>
            <a:lvl4pPr algn="l" rtl="0" indent="-228600" marL="1600200">
              <a:spcBef>
                <a:spcPts val="360"/>
              </a:spcBef>
              <a:buClr>
                <a:schemeClr val="dk2"/>
              </a:buClr>
              <a:buSzPct val="166666"/>
              <a:buFont typeface="Arial"/>
              <a:buChar char="•"/>
              <a:defRPr sz="1800">
                <a:solidFill>
                  <a:schemeClr val="dk2"/>
                </a:solidFill>
              </a:defRPr>
            </a:lvl4pPr>
            <a:lvl5pPr algn="l" rtl="0" indent="-228600" marL="2057400">
              <a:spcBef>
                <a:spcPts val="360"/>
              </a:spcBef>
              <a:buClr>
                <a:schemeClr val="dk2"/>
              </a:buClr>
              <a:buSzPct val="100000"/>
              <a:buFont typeface="Courier New"/>
              <a:buChar char="o"/>
              <a:defRPr sz="1800">
                <a:solidFill>
                  <a:schemeClr val="dk2"/>
                </a:solidFill>
              </a:defRPr>
            </a:lvl5pPr>
            <a:lvl6pPr algn="l" rtl="0" indent="-228600" marL="2514600">
              <a:spcBef>
                <a:spcPts val="360"/>
              </a:spcBef>
              <a:buClr>
                <a:schemeClr val="dk2"/>
              </a:buClr>
              <a:buSzPct val="100000"/>
              <a:buFont typeface="Wingdings"/>
              <a:buChar char="§"/>
              <a:defRPr sz="1800">
                <a:solidFill>
                  <a:schemeClr val="dk2"/>
                </a:solidFill>
              </a:defRPr>
            </a:lvl6pPr>
            <a:lvl7pPr algn="l" rtl="0" indent="-228600" marL="2971800">
              <a:spcBef>
                <a:spcPts val="360"/>
              </a:spcBef>
              <a:buClr>
                <a:schemeClr val="dk2"/>
              </a:buClr>
              <a:buSzPct val="166666"/>
              <a:buFont typeface="Arial"/>
              <a:buChar char="•"/>
              <a:defRPr sz="1800">
                <a:solidFill>
                  <a:schemeClr val="dk2"/>
                </a:solidFill>
              </a:defRPr>
            </a:lvl7pPr>
            <a:lvl8pPr algn="l" rtl="0" indent="-228600" marL="3429000">
              <a:spcBef>
                <a:spcPts val="360"/>
              </a:spcBef>
              <a:buClr>
                <a:schemeClr val="dk2"/>
              </a:buClr>
              <a:buSzPct val="100000"/>
              <a:buFont typeface="Courier New"/>
              <a:buChar char="o"/>
              <a:defRPr baseline="0" sz="1800">
                <a:solidFill>
                  <a:schemeClr val="dk2"/>
                </a:solidFill>
              </a:defRPr>
            </a:lvl8pPr>
            <a:lvl9pPr algn="l" rtl="0" indent="-228600" marL="3886200">
              <a:spcBef>
                <a:spcPts val="360"/>
              </a:spcBef>
              <a:buClr>
                <a:schemeClr val="dk2"/>
              </a:buClr>
              <a:buSzPct val="100000"/>
              <a:buFont typeface="Wingdings"/>
              <a:buChar char="§"/>
              <a:defRPr baseline="0" sz="1800">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704684" x="456245"/>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73" name="Shape 73"/>
          <p:cNvSpPr txBox="1"/>
          <p:nvPr>
            <p:ph idx="2" type="body"/>
          </p:nvPr>
        </p:nvSpPr>
        <p:spPr>
          <a:xfrm>
            <a:off y="1704684" x="4648200"/>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grpSp>
        <p:nvGrpSpPr>
          <p:cNvPr id="74" name="Shape 74"/>
          <p:cNvGrpSpPr/>
          <p:nvPr/>
        </p:nvGrpSpPr>
        <p:grpSpPr>
          <a:xfrm>
            <a:off y="-12188" x="-13"/>
            <a:ext cy="161260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12188" x="-13"/>
            <a:ext cy="161260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6165014" x="8964665"/>
            <a:ext cy="6951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6165014" x="3866777"/>
            <a:ext cy="6951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6165014" x="3866812"/>
            <a:ext cy="695100" cx="5097900"/>
          </a:xfrm>
          <a:prstGeom prst="rect">
            <a:avLst/>
          </a:prstGeom>
          <a:noFill/>
          <a:ln>
            <a:noFill/>
          </a:ln>
        </p:spPr>
        <p:txBody>
          <a:bodyPr bIns="91425" rIns="91425" lIns="91425" tIns="91425" anchor="t" anchorCtr="0"/>
          <a:lstStyle>
            <a:lvl1pPr rtl="0" indent="88900" marL="0">
              <a:buClr>
                <a:schemeClr val="lt1"/>
              </a:buClr>
              <a:buSzPct val="100000"/>
              <a:buNone/>
              <a:defRPr sz="1400">
                <a:solidFill>
                  <a:schemeClr val="lt1"/>
                </a:solidFill>
              </a:defRPr>
            </a:lvl1pPr>
            <a:lvl2pPr rtl="0" indent="88900" marL="0">
              <a:buClr>
                <a:schemeClr val="lt1"/>
              </a:buClr>
              <a:buSzPct val="100000"/>
              <a:buNone/>
              <a:defRPr sz="1400">
                <a:solidFill>
                  <a:schemeClr val="lt1"/>
                </a:solidFill>
              </a:defRPr>
            </a:lvl2pPr>
            <a:lvl3pPr rtl="0" indent="88900" marL="0">
              <a:buClr>
                <a:schemeClr val="lt1"/>
              </a:buClr>
              <a:buSzPct val="100000"/>
              <a:buNone/>
              <a:defRPr sz="1400">
                <a:solidFill>
                  <a:schemeClr val="lt1"/>
                </a:solidFill>
              </a:defRPr>
            </a:lvl3pPr>
            <a:lvl4pPr rtl="0" indent="88900" marL="0">
              <a:buClr>
                <a:schemeClr val="lt1"/>
              </a:buClr>
              <a:buSzPct val="100000"/>
              <a:buNone/>
              <a:defRPr sz="1400">
                <a:solidFill>
                  <a:schemeClr val="lt1"/>
                </a:solidFill>
              </a:defRPr>
            </a:lvl4pPr>
            <a:lvl5pPr rtl="0" indent="88900" marL="0">
              <a:buClr>
                <a:schemeClr val="lt1"/>
              </a:buClr>
              <a:buSzPct val="100000"/>
              <a:buNone/>
              <a:defRPr sz="1400">
                <a:solidFill>
                  <a:schemeClr val="lt1"/>
                </a:solidFill>
              </a:defRPr>
            </a:lvl5pPr>
            <a:lvl6pPr rtl="0" indent="88900" marL="0">
              <a:buClr>
                <a:schemeClr val="lt1"/>
              </a:buClr>
              <a:buSzPct val="100000"/>
              <a:buNone/>
              <a:defRPr sz="1400">
                <a:solidFill>
                  <a:schemeClr val="lt1"/>
                </a:solidFill>
              </a:defRPr>
            </a:lvl6pPr>
            <a:lvl7pPr rtl="0" indent="88900" marL="0">
              <a:buClr>
                <a:schemeClr val="lt1"/>
              </a:buClr>
              <a:buSzPct val="100000"/>
              <a:buNone/>
              <a:defRPr sz="1400">
                <a:solidFill>
                  <a:schemeClr val="lt1"/>
                </a:solidFill>
              </a:defRPr>
            </a:lvl7pPr>
            <a:lvl8pPr rtl="0" indent="88900" marL="0">
              <a:buClr>
                <a:schemeClr val="lt1"/>
              </a:buClr>
              <a:buSzPct val="100000"/>
              <a:buNone/>
              <a:defRPr sz="1400">
                <a:solidFill>
                  <a:schemeClr val="lt1"/>
                </a:solidFill>
              </a:defRPr>
            </a:lvl8pPr>
            <a:lvl9pPr rtl="0" indent="88900" marL="0">
              <a:buClr>
                <a:schemeClr val="lt1"/>
              </a:buClr>
              <a:buSzPct val="100000"/>
              <a:buNone/>
              <a:defRPr sz="14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94" x="33867"/>
            <a:ext cy="2810236"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32" name="Shape 32"/>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1pPr>
            <a:lvl2pPr algn="l" rtl="0" indent="-285750" marL="74295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2pPr>
            <a:lvl3pPr algn="l" rtl="0" indent="-228600" marL="11430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grpSp>
        <p:nvGrpSpPr>
          <p:cNvPr id="33" name="Shape 33"/>
          <p:cNvGrpSpPr/>
          <p:nvPr/>
        </p:nvGrpSpPr>
        <p:grpSpPr>
          <a:xfrm rot="10800000">
            <a:off y="4047858" x="5734187"/>
            <a:ext cy="2810236"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Personalidade e capacidade jurídica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134801" x="457200"/>
            <a:ext cy="1351799" cx="7315499"/>
          </a:xfrm>
          <a:prstGeom prst="rect">
            <a:avLst/>
          </a:prstGeom>
        </p:spPr>
        <p:txBody>
          <a:bodyPr bIns="91425" rIns="91425" lIns="91425" tIns="91425" anchor="b" anchorCtr="0">
            <a:noAutofit/>
          </a:bodyPr>
          <a:lstStyle/>
          <a:p>
            <a:pPr rtl="0" lvl="0">
              <a:buNone/>
            </a:pPr>
            <a:r>
              <a:rPr lang="en"/>
              <a:t>Caso 2</a:t>
            </a:r>
          </a:p>
          <a:p>
            <a:pPr>
              <a:buNone/>
            </a:pPr>
            <a:r>
              <a:rPr lang="en"/>
              <a:t>Consórcio Bananeiro</a:t>
            </a:r>
          </a:p>
        </p:txBody>
      </p:sp>
      <p:sp>
        <p:nvSpPr>
          <p:cNvPr id="143" name="Shape 143"/>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
              <a:t>Visando a facilitar a regularização da situação trabalhista de trabalhadores rurais, o Ministério do Trabalho estimula criação do Consórcio Bananeiro do Vale do Paraíba, que fica responsável por recolher, em nome de todos os consorciados, as contribuições individuais de cada um ao INSS. O Consórcio deixou de fazer os recolhimentos por um período de tempo, tornando-se inadimplente em relação a sua obrigação acessóriaobrigação acessória perante o INSS. O governo federal institui programa de parcelamento de dívidas por meio de lei que assim dispõe:</a:t>
            </a:r>
          </a:p>
          <a:p>
            <a:r>
              <a:t/>
            </a:r>
          </a:p>
          <a:p>
            <a:pPr algn="just" rtl="0" lvl="0" indent="0" marL="0">
              <a:lnSpc>
                <a:spcPct val="115000"/>
              </a:lnSpc>
              <a:buNone/>
            </a:pPr>
            <a:r>
              <a:rPr b="1" sz="1600" lang="en" i="1">
                <a:solidFill>
                  <a:srgbClr val="1F497D"/>
                </a:solidFill>
              </a:rPr>
              <a:t>Lei Lei abcd/2012, art. 1</a:t>
            </a:r>
            <a:r>
              <a:rPr b="1" baseline="30000" sz="1600" lang="en" i="1">
                <a:solidFill>
                  <a:srgbClr val="1F497D"/>
                </a:solidFill>
              </a:rPr>
              <a:t>o</a:t>
            </a:r>
            <a:r>
              <a:rPr sz="1600" lang="en" i="1">
                <a:solidFill>
                  <a:srgbClr val="1F497D"/>
                </a:solidFill>
              </a:rPr>
              <a:t> - É instituído o Programa de Recuperação de Empresas em Débito com o Fisco Federal (PROREDEFI), destinado a promover a regularização de créditos da União, decorrentes de débitos de pessoas jurídicas, relativos a tributos e contribuições, administrados pela Secretaria da Receita Federal e pelo Instituto Nacional do Seguro Social – INSS, com vencimento até 31 de dezembro de 2012, constituídos ou não, inscritos ou não em dívida ativa, ajuizados ou a ajuizar, com exigibilidade suspensa ou não, inclusive os decorrentes de falta de recolhimento de valores retidos.</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
              <a:t>Vislumbrando oportunidade de regularização tributária,  Consórcio pleiteia adesão ao programa de parcelamento, que é concedida. A Procuradoria da Fazenda Nacional então recorre ao judiciário para excluí-lo do programa. Diz o arrazoado da PFN:</a:t>
            </a:r>
          </a:p>
          <a:p>
            <a:r>
              <a:t/>
            </a:r>
          </a:p>
          <a:p>
            <a:pPr algn="just" rtl="0" lvl="0" indent="0" marL="0">
              <a:lnSpc>
                <a:spcPct val="115000"/>
              </a:lnSpc>
              <a:buNone/>
            </a:pPr>
            <a:r>
              <a:rPr lang="en" i="1">
                <a:solidFill>
                  <a:srgbClr val="1F497D"/>
                </a:solidFill>
              </a:rPr>
              <a:t>“O PRODEFI, diz textualmente a lei, destina-se a </a:t>
            </a:r>
            <a:r>
              <a:rPr u="sng" lang="en" i="1">
                <a:solidFill>
                  <a:srgbClr val="1F497D"/>
                </a:solidFill>
              </a:rPr>
              <a:t>pessoas jurídicas</a:t>
            </a:r>
            <a:r>
              <a:rPr lang="en" i="1">
                <a:solidFill>
                  <a:srgbClr val="1F497D"/>
                </a:solidFill>
              </a:rPr>
              <a:t>, sendo certo que o CBVP é um </a:t>
            </a:r>
            <a:r>
              <a:rPr u="sng" lang="en" i="1">
                <a:solidFill>
                  <a:srgbClr val="1F497D"/>
                </a:solidFill>
              </a:rPr>
              <a:t>consórcio</a:t>
            </a:r>
            <a:r>
              <a:rPr lang="en" i="1">
                <a:solidFill>
                  <a:srgbClr val="1F497D"/>
                </a:solidFill>
              </a:rPr>
              <a:t>, figura que, no ordenamento jurídico brasileiro, não é dotada de personalidade jurídica. Nesse sentido é nossa tradição legislativa, conforme se vê na Lei 6.404/87 (Lei da S.A.):</a:t>
            </a:r>
          </a:p>
          <a:p>
            <a:r>
              <a:t/>
            </a:r>
          </a:p>
          <a:p>
            <a:pPr algn="just" rtl="0" lvl="0" indent="0" marL="457200">
              <a:lnSpc>
                <a:spcPct val="115000"/>
              </a:lnSpc>
              <a:buNone/>
            </a:pPr>
            <a:r>
              <a:rPr lang="en" i="1">
                <a:solidFill>
                  <a:srgbClr val="1F497D"/>
                </a:solidFill>
              </a:rPr>
              <a:t>Art. 279, § 1º - O consórcio não tem personalidade jurídica e as consorciadas somente se obrigam nas condições previstas no respectivo contrato, respondendo cada uma por suas obrigações, sem presunção de solidariedade.</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type="title"/>
          </p:nvPr>
        </p:nvSpPr>
        <p:spPr>
          <a:xfrm>
            <a:off y="134801" x="457200"/>
            <a:ext cy="1351799" cx="7315499"/>
          </a:xfrm>
          <a:prstGeom prst="rect">
            <a:avLst/>
          </a:prstGeom>
        </p:spPr>
        <p:txBody>
          <a:bodyPr bIns="91425" rIns="91425" lIns="91425" tIns="91425" anchor="b" anchorCtr="0">
            <a:noAutofit/>
          </a:bodyPr>
          <a:lstStyle/>
          <a:p/>
        </p:txBody>
      </p:sp>
      <p:sp>
        <p:nvSpPr>
          <p:cNvPr id="154" name="Shape 154"/>
          <p:cNvSpPr txBox="1"/>
          <p:nvPr>
            <p:ph idx="1" type="body"/>
          </p:nvPr>
        </p:nvSpPr>
        <p:spPr>
          <a:xfrm>
            <a:off y="1704688" x="457200"/>
            <a:ext cy="4840199" cx="8229600"/>
          </a:xfrm>
          <a:prstGeom prst="rect">
            <a:avLst/>
          </a:prstGeom>
        </p:spPr>
        <p:txBody>
          <a:bodyPr bIns="91425" rIns="91425" lIns="91425" tIns="91425" anchor="t" anchorCtr="0">
            <a:noAutofit/>
          </a:bodyPr>
          <a:lstStyle/>
          <a:p>
            <a:pPr algn="just" rtl="0" lvl="0" indent="0" marL="0">
              <a:lnSpc>
                <a:spcPct val="115000"/>
              </a:lnSpc>
              <a:buNone/>
            </a:pPr>
            <a:r>
              <a:rPr lang="en" i="1">
                <a:solidFill>
                  <a:srgbClr val="1F497D"/>
                </a:solidFill>
              </a:rPr>
              <a:t>A mais recente legislação reiterou essa linha de entendimento, cf. Lei 11.795/1998, que regulamente os consórcios no Brasil. Diz ela, </a:t>
            </a:r>
            <a:r>
              <a:rPr lang="en">
                <a:solidFill>
                  <a:srgbClr val="1F497D"/>
                </a:solidFill>
              </a:rPr>
              <a:t>verbis:</a:t>
            </a:r>
          </a:p>
          <a:p>
            <a:r>
              <a:t/>
            </a:r>
          </a:p>
          <a:p>
            <a:pPr algn="just" rtl="0" lvl="0" indent="0" marL="457200">
              <a:lnSpc>
                <a:spcPct val="115000"/>
              </a:lnSpc>
              <a:buNone/>
            </a:pPr>
            <a:r>
              <a:rPr sz="1600" lang="en" i="1">
                <a:solidFill>
                  <a:srgbClr val="1F497D"/>
                </a:solidFill>
              </a:rPr>
              <a:t>Art. 2</a:t>
            </a:r>
            <a:r>
              <a:rPr u="sng" sz="1600" lang="en" i="1">
                <a:solidFill>
                  <a:srgbClr val="1F497D"/>
                </a:solidFill>
              </a:rPr>
              <a:t>o</a:t>
            </a:r>
            <a:r>
              <a:rPr sz="1600" lang="en" i="1">
                <a:solidFill>
                  <a:srgbClr val="1F497D"/>
                </a:solidFill>
              </a:rPr>
              <a:t>  Consórcio é a reunião de pessoas naturais e jurídicas em grupo, com prazo de duração e número de cotas previamente determinados, promovida por administradora de consórcio, com a finalidade de propiciar a seus integrantes, de forma isonômica, a aquisição de bens ou serviços, por meio de autofinanciamento.</a:t>
            </a:r>
          </a:p>
          <a:p>
            <a:pPr algn="just" rtl="0" lvl="0" indent="5588000" marL="1358900">
              <a:lnSpc>
                <a:spcPct val="115000"/>
              </a:lnSpc>
              <a:buNone/>
            </a:pPr>
            <a:r>
              <a:rPr sz="1600" lang="en" i="1">
                <a:solidFill>
                  <a:srgbClr val="1F497D"/>
                </a:solidFill>
              </a:rPr>
              <a:t> </a:t>
            </a:r>
          </a:p>
          <a:p>
            <a:pPr algn="just" rtl="0" lvl="0" indent="0" marL="457200">
              <a:lnSpc>
                <a:spcPct val="115000"/>
              </a:lnSpc>
              <a:buNone/>
            </a:pPr>
            <a:r>
              <a:rPr sz="1600" lang="en" i="1">
                <a:solidFill>
                  <a:srgbClr val="1F497D"/>
                </a:solidFill>
              </a:rPr>
              <a:t>Art. 3</a:t>
            </a:r>
            <a:r>
              <a:rPr u="sng" sz="1600" lang="en" i="1">
                <a:solidFill>
                  <a:srgbClr val="1F497D"/>
                </a:solidFill>
              </a:rPr>
              <a:t>o</a:t>
            </a:r>
            <a:r>
              <a:rPr sz="1600" lang="en" i="1">
                <a:solidFill>
                  <a:srgbClr val="1F497D"/>
                </a:solidFill>
              </a:rPr>
              <a:t>  Grupo de consórcio é uma sociedade </a:t>
            </a:r>
            <a:r>
              <a:rPr u="sng" sz="1600" lang="en" i="1">
                <a:solidFill>
                  <a:srgbClr val="1F497D"/>
                </a:solidFill>
              </a:rPr>
              <a:t>não personificada</a:t>
            </a:r>
            <a:r>
              <a:rPr sz="1600" lang="en" i="1">
                <a:solidFill>
                  <a:srgbClr val="1F497D"/>
                </a:solidFill>
              </a:rPr>
              <a:t> constituída por consorciados para os fins estabelecidos no art. 2</a:t>
            </a:r>
            <a:r>
              <a:rPr u="sng" sz="1600" lang="en" i="1">
                <a:solidFill>
                  <a:srgbClr val="1F497D"/>
                </a:solidFill>
              </a:rPr>
              <a:t>o</a:t>
            </a:r>
            <a:r>
              <a:rPr sz="1600" lang="en" i="1">
                <a:solidFill>
                  <a:srgbClr val="1F497D"/>
                </a:solidFill>
              </a:rPr>
              <a:t>.</a:t>
            </a:r>
          </a:p>
          <a:p>
            <a:pPr algn="just" rtl="0" lvl="0" indent="5588000" marL="444500">
              <a:lnSpc>
                <a:spcPct val="115000"/>
              </a:lnSpc>
              <a:buNone/>
            </a:pPr>
            <a:r>
              <a:rPr sz="1500" lang="en" i="1">
                <a:solidFill>
                  <a:srgbClr val="1F497D"/>
                </a:solidFill>
              </a:rPr>
              <a:t> </a:t>
            </a:r>
          </a:p>
          <a:p>
            <a:pPr algn="just" rtl="0" lvl="0" indent="-228600">
              <a:lnSpc>
                <a:spcPct val="115000"/>
              </a:lnSpc>
              <a:buNone/>
            </a:pPr>
            <a:r>
              <a:rPr sz="1400" lang="en">
                <a:solidFill>
                  <a:srgbClr val="1F497D"/>
                </a:solidFill>
              </a:rPr>
              <a:t>1.</a:t>
            </a:r>
            <a:r>
              <a:rPr sz="1400" lang="en">
                <a:solidFill>
                  <a:srgbClr val="1F497D"/>
                </a:solidFill>
                <a:latin typeface="Times New Roman"/>
                <a:ea typeface="Times New Roman"/>
                <a:cs typeface="Times New Roman"/>
                <a:sym typeface="Times New Roman"/>
              </a:rPr>
              <a:t>  </a:t>
            </a:r>
            <a:r>
              <a:rPr b="1" sz="1400" lang="en">
                <a:solidFill>
                  <a:srgbClr val="1F497D"/>
                </a:solidFill>
                <a:latin typeface="Times New Roman"/>
                <a:ea typeface="Times New Roman"/>
                <a:cs typeface="Times New Roman"/>
                <a:sym typeface="Times New Roman"/>
              </a:rPr>
              <a:t>   </a:t>
            </a:r>
            <a:r>
              <a:rPr b="1" sz="1400" lang="en">
                <a:solidFill>
                  <a:srgbClr val="1F497D"/>
                </a:solidFill>
              </a:rPr>
              <a:t>Quem, na sua visão, parece ter razão: o CBVP ou a PFN? Por que?</a:t>
            </a:r>
          </a:p>
          <a:p>
            <a:pPr algn="just" rtl="0" lvl="0" indent="-228600">
              <a:lnSpc>
                <a:spcPct val="115000"/>
              </a:lnSpc>
              <a:buNone/>
            </a:pPr>
            <a:r>
              <a:rPr b="1" sz="1400" lang="en">
                <a:solidFill>
                  <a:srgbClr val="1F497D"/>
                </a:solidFill>
              </a:rPr>
              <a:t>2.</a:t>
            </a:r>
            <a:r>
              <a:rPr b="1" sz="1400" lang="en">
                <a:solidFill>
                  <a:srgbClr val="1F497D"/>
                </a:solidFill>
                <a:latin typeface="Times New Roman"/>
                <a:ea typeface="Times New Roman"/>
                <a:cs typeface="Times New Roman"/>
                <a:sym typeface="Times New Roman"/>
              </a:rPr>
              <a:t>     </a:t>
            </a:r>
            <a:r>
              <a:rPr b="1" sz="1400" lang="en">
                <a:solidFill>
                  <a:srgbClr val="1F497D"/>
                </a:solidFill>
              </a:rPr>
              <a:t>Por que razão o Direito escolhe dar personalidade jurídica a alguns entes, mas não a outros? Há sentido nessa distinção?</a:t>
            </a:r>
          </a:p>
          <a:p>
            <a:pPr algn="just" rtl="0" lvl="0" indent="-228600">
              <a:lnSpc>
                <a:spcPct val="115000"/>
              </a:lnSpc>
              <a:buNone/>
            </a:pPr>
            <a:r>
              <a:rPr b="1" sz="1400" lang="en">
                <a:solidFill>
                  <a:srgbClr val="1F497D"/>
                </a:solidFill>
              </a:rPr>
              <a:t>3.</a:t>
            </a:r>
            <a:r>
              <a:rPr b="1" sz="1400" lang="en">
                <a:solidFill>
                  <a:srgbClr val="1F497D"/>
                </a:solidFill>
                <a:latin typeface="Times New Roman"/>
                <a:ea typeface="Times New Roman"/>
                <a:cs typeface="Times New Roman"/>
                <a:sym typeface="Times New Roman"/>
              </a:rPr>
              <a:t>     </a:t>
            </a:r>
            <a:r>
              <a:rPr b="1" sz="1400" lang="en">
                <a:solidFill>
                  <a:srgbClr val="1F497D"/>
                </a:solidFill>
              </a:rPr>
              <a:t>Essas duas formas de existir juridicamente – com personalidade e sem personalidade, com capacidades variáveis – existe apenas para pessoas jurídicas, ou pode existir também no caso de pessoas físicas? Em que hipóteses (passadas ou presentes)?</a:t>
            </a:r>
          </a:p>
          <a:p>
            <a:pPr algn="just" rtl="0" lvl="0" indent="-228600">
              <a:lnSpc>
                <a:spcPct val="115000"/>
              </a:lnSpc>
              <a:buNone/>
            </a:pPr>
            <a:r>
              <a:rPr b="1" sz="1400" lang="en">
                <a:solidFill>
                  <a:srgbClr val="1F497D"/>
                </a:solidFill>
              </a:rPr>
              <a:t>4.</a:t>
            </a:r>
            <a:r>
              <a:rPr b="1" sz="1400" lang="en">
                <a:solidFill>
                  <a:srgbClr val="1F497D"/>
                </a:solidFill>
                <a:latin typeface="Times New Roman"/>
                <a:ea typeface="Times New Roman"/>
                <a:cs typeface="Times New Roman"/>
                <a:sym typeface="Times New Roman"/>
              </a:rPr>
              <a:t>     </a:t>
            </a:r>
            <a:r>
              <a:rPr b="1" sz="1400" lang="en">
                <a:solidFill>
                  <a:srgbClr val="1F497D"/>
                </a:solidFill>
              </a:rPr>
              <a:t>O direito pode atribuir personalidade àquilo que quiser?</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134801" x="457200"/>
            <a:ext cy="1351799" cx="7315499"/>
          </a:xfrm>
          <a:prstGeom prst="rect">
            <a:avLst/>
          </a:prstGeom>
        </p:spPr>
        <p:txBody>
          <a:bodyPr bIns="91425" rIns="91425" lIns="91425" tIns="91425" anchor="b" anchorCtr="0">
            <a:noAutofit/>
          </a:bodyPr>
          <a:lstStyle/>
          <a:p>
            <a:pPr rtl="0" lvl="0">
              <a:buNone/>
            </a:pPr>
            <a:r>
              <a:rPr lang="en"/>
              <a:t>Caso 3 - </a:t>
            </a:r>
          </a:p>
          <a:p>
            <a:pPr>
              <a:buNone/>
            </a:pPr>
            <a:r>
              <a:rPr lang="en"/>
              <a:t>A instituição de Amsterdam</a:t>
            </a:r>
          </a:p>
        </p:txBody>
      </p:sp>
      <p:sp>
        <p:nvSpPr>
          <p:cNvPr id="160" name="Shape 160"/>
          <p:cNvSpPr txBox="1"/>
          <p:nvPr>
            <p:ph idx="1" type="body"/>
          </p:nvPr>
        </p:nvSpPr>
        <p:spPr>
          <a:xfrm>
            <a:off y="1704688" x="457200"/>
            <a:ext cy="4840199" cx="8229600"/>
          </a:xfrm>
          <a:prstGeom prst="rect">
            <a:avLst/>
          </a:prstGeom>
        </p:spPr>
        <p:txBody>
          <a:bodyPr bIns="91425" rIns="91425" lIns="91425" tIns="91425" anchor="t" anchorCtr="0">
            <a:noAutofit/>
          </a:bodyPr>
          <a:lstStyle/>
          <a:p>
            <a:pPr>
              <a:buNone/>
            </a:pPr>
            <a:r>
              <a:rPr lang="en"/>
              <a:t>
</a:t>
            </a:r>
            <a:r>
              <a:rPr lang="en"/>
              <a:t>SINGER, Peter. </a:t>
            </a:r>
            <a:r>
              <a:rPr lang="en" i="1"/>
              <a:t>Rethinking Life and Death</a:t>
            </a:r>
            <a:r>
              <a:rPr lang="en"/>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Quem tem direitos e deveres?</a:t>
            </a:r>
          </a:p>
        </p:txBody>
      </p:sp>
      <p:sp>
        <p:nvSpPr>
          <p:cNvPr id="95" name="Shape 95"/>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55600" marL="457200">
              <a:buClr>
                <a:schemeClr val="dk2"/>
              </a:buClr>
              <a:buSzPct val="166666"/>
              <a:buFont typeface="Arial"/>
              <a:buChar char="•"/>
            </a:pPr>
            <a:r>
              <a:rPr b="1" sz="2000" lang="en"/>
              <a:t>Direito:</a:t>
            </a:r>
            <a:r>
              <a:rPr sz="2000" lang="en"/>
              <a:t> sistema de imputação de significado jurídico a fatos e atos.</a:t>
            </a:r>
          </a:p>
          <a:p>
            <a:pPr rtl="0" lvl="1" indent="-355600" marL="914400">
              <a:buClr>
                <a:schemeClr val="dk2"/>
              </a:buClr>
              <a:buSzPct val="100000"/>
              <a:buFont typeface="Courier New"/>
              <a:buChar char="o"/>
            </a:pPr>
            <a:r>
              <a:rPr sz="2000" lang="en"/>
              <a:t>Dá o valor jurídico das coisas e sua consequência.</a:t>
            </a:r>
          </a:p>
          <a:p>
            <a:r>
              <a:t/>
            </a:r>
          </a:p>
          <a:p>
            <a:pPr rtl="0" lvl="0" indent="-355600" marL="457200">
              <a:buClr>
                <a:schemeClr val="dk2"/>
              </a:buClr>
              <a:buSzPct val="166666"/>
              <a:buFont typeface="Arial"/>
              <a:buChar char="•"/>
            </a:pPr>
            <a:r>
              <a:rPr b="1" sz="2000" lang="en"/>
              <a:t>De que maneira o direito recai sobre pessoas e coisas?</a:t>
            </a:r>
          </a:p>
          <a:p>
            <a:pPr rtl="0" lvl="1" indent="-355600" marL="914400">
              <a:buClr>
                <a:schemeClr val="dk2"/>
              </a:buClr>
              <a:buSzPct val="100000"/>
              <a:buFont typeface="Courier New"/>
              <a:buChar char="o"/>
            </a:pPr>
            <a:r>
              <a:rPr b="1" sz="2000" lang="en"/>
              <a:t>Sujeitos</a:t>
            </a:r>
            <a:r>
              <a:rPr sz="2000" lang="en"/>
              <a:t>: entes suscetíveis de ter </a:t>
            </a:r>
          </a:p>
          <a:p>
            <a:pPr rtl="0" lvl="2" indent="-355600" marL="1371600">
              <a:buClr>
                <a:schemeClr val="dk2"/>
              </a:buClr>
              <a:buSzPct val="100000"/>
              <a:buFont typeface="Wingdings"/>
              <a:buChar char="§"/>
            </a:pPr>
            <a:r>
              <a:rPr b="1" sz="2000" lang="en"/>
              <a:t>Direitos</a:t>
            </a:r>
            <a:r>
              <a:rPr sz="2000" lang="en"/>
              <a:t>, oponíveis a terceiros;</a:t>
            </a:r>
          </a:p>
          <a:p>
            <a:pPr rtl="0" lvl="2" indent="-355600" marL="1371600">
              <a:buClr>
                <a:schemeClr val="dk2"/>
              </a:buClr>
              <a:buSzPct val="100000"/>
              <a:buFont typeface="Wingdings"/>
              <a:buChar char="§"/>
            </a:pPr>
            <a:r>
              <a:rPr b="1" sz="2000" lang="en"/>
              <a:t>Deveres</a:t>
            </a:r>
            <a:r>
              <a:rPr sz="2000" lang="en"/>
              <a:t>, suscetíveis de exibilidade por terceiros.</a:t>
            </a:r>
          </a:p>
          <a:p>
            <a:pPr rtl="0" lvl="1" indent="-355600" marL="914400">
              <a:buClr>
                <a:schemeClr val="dk2"/>
              </a:buClr>
              <a:buSzPct val="100000"/>
              <a:buFont typeface="Courier New"/>
              <a:buChar char="o"/>
            </a:pPr>
            <a:r>
              <a:rPr b="1" sz="2000" lang="en"/>
              <a:t>Objetos</a:t>
            </a:r>
            <a:r>
              <a:rPr sz="2000" lang="en"/>
              <a:t>: entes a que o Direito atribui significação jurídica</a:t>
            </a:r>
          </a:p>
          <a:p>
            <a:pPr rtl="0" lvl="2" indent="-355600" marL="1371600">
              <a:buClr>
                <a:schemeClr val="dk2"/>
              </a:buClr>
              <a:buSzPct val="100000"/>
              <a:buFont typeface="Wingdings"/>
              <a:buChar char="§"/>
            </a:pPr>
            <a:r>
              <a:rPr sz="2000" lang="en"/>
              <a:t>"Bem", "Contrato", "Relação", "Mãe", "Debênture"</a:t>
            </a:r>
          </a:p>
          <a:p>
            <a:r>
              <a:t/>
            </a:r>
          </a:p>
          <a:p>
            <a:pPr rtl="0" lvl="0" indent="-355600" marL="457200">
              <a:buClr>
                <a:schemeClr val="dk2"/>
              </a:buClr>
              <a:buSzPct val="166666"/>
              <a:buFont typeface="Arial"/>
              <a:buChar char="•"/>
            </a:pPr>
            <a:r>
              <a:rPr b="1" sz="2000" lang="en"/>
              <a:t>"Sujeito de Direito"</a:t>
            </a:r>
          </a:p>
          <a:p>
            <a:pPr rtl="0" lvl="1" indent="-355600" marL="914400">
              <a:buClr>
                <a:schemeClr val="dk2"/>
              </a:buClr>
              <a:buSzPct val="100000"/>
              <a:buFont typeface="Courier New"/>
              <a:buChar char="o"/>
            </a:pPr>
            <a:r>
              <a:rPr sz="2000" lang="en"/>
              <a:t>Estipulação jurídica</a:t>
            </a:r>
          </a:p>
          <a:p>
            <a:pPr rtl="0" lvl="2" indent="-355600" marL="1371600">
              <a:buClr>
                <a:schemeClr val="dk2"/>
              </a:buClr>
              <a:buSzPct val="100000"/>
              <a:buFont typeface="Wingdings"/>
              <a:buChar char="§"/>
            </a:pPr>
            <a:r>
              <a:rPr sz="2000" lang="en"/>
              <a:t>Escravos, mulheres, família, feto, embrião...</a:t>
            </a:r>
          </a:p>
          <a:p>
            <a:pPr rtl="0" lvl="1" indent="-355600" marL="914400">
              <a:buClr>
                <a:schemeClr val="dk2"/>
              </a:buClr>
              <a:buSzPct val="100000"/>
              <a:buFont typeface="Courier New"/>
              <a:buChar char="o"/>
            </a:pPr>
            <a:r>
              <a:rPr sz="2000" lang="en"/>
              <a:t>Unidades de imputação de direitos e deveres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b="1" lang="en"/>
              <a:t>Toda pessoa natural é dotada de personalidade jurídica</a:t>
            </a:r>
          </a:p>
          <a:p>
            <a:pPr rtl="0" lvl="1" indent="-342900" marL="914400">
              <a:buClr>
                <a:schemeClr val="dk2"/>
              </a:buClr>
              <a:buSzPct val="100000"/>
              <a:buFont typeface="Courier New"/>
              <a:buChar char="o"/>
            </a:pPr>
            <a:r>
              <a:rPr lang="en"/>
              <a:t>CC, art. 1</a:t>
            </a:r>
            <a:r>
              <a:rPr baseline="30000" lang="en"/>
              <a:t>o</a:t>
            </a:r>
            <a:r>
              <a:rPr lang="en"/>
              <a:t> - "Toda pessoa é capaz de direitos e deveres na ordem civil".</a:t>
            </a:r>
          </a:p>
          <a:p>
            <a:pPr rtl="0" lvl="1" indent="-342900" marL="914400">
              <a:buClr>
                <a:schemeClr val="dk2"/>
              </a:buClr>
              <a:buSzPct val="100000"/>
              <a:buFont typeface="Courier New"/>
              <a:buChar char="o"/>
            </a:pPr>
            <a:r>
              <a:rPr lang="en"/>
              <a:t>Do nascimento à morte.</a:t>
            </a:r>
          </a:p>
          <a:p>
            <a:r>
              <a:t/>
            </a:r>
          </a:p>
          <a:p>
            <a:pPr rtl="0" lvl="0" indent="-342900" marL="457200">
              <a:buClr>
                <a:schemeClr val="dk2"/>
              </a:buClr>
              <a:buSzPct val="166666"/>
              <a:buFont typeface="Arial"/>
              <a:buChar char="•"/>
            </a:pPr>
            <a:r>
              <a:rPr b="1" lang="en"/>
              <a:t>Antes do nascimento, após a morte?</a:t>
            </a:r>
          </a:p>
          <a:p>
            <a:pPr rtl="0" lvl="1" indent="-342900" marL="914400">
              <a:buClr>
                <a:schemeClr val="dk2"/>
              </a:buClr>
              <a:buSzPct val="100000"/>
              <a:buFont typeface="Courier New"/>
              <a:buChar char="o"/>
            </a:pPr>
            <a:r>
              <a:rPr lang="en"/>
              <a:t>Não há personalidade, mas há interesses.</a:t>
            </a:r>
          </a:p>
          <a:p>
            <a:pPr rtl="0" lvl="2" indent="-342900" marL="1371600">
              <a:buClr>
                <a:schemeClr val="dk2"/>
              </a:buClr>
              <a:buSzPct val="100000"/>
              <a:buFont typeface="Wingdings"/>
              <a:buChar char="§"/>
            </a:pPr>
            <a:r>
              <a:rPr lang="en"/>
              <a:t>Nascituro: alimentos gravídicos, doações, testamento.</a:t>
            </a:r>
          </a:p>
          <a:p>
            <a:pPr rtl="0" lvl="2" indent="-342900" marL="1371600">
              <a:buClr>
                <a:schemeClr val="dk2"/>
              </a:buClr>
              <a:buSzPct val="100000"/>
              <a:buFont typeface="Wingdings"/>
              <a:buChar char="§"/>
            </a:pPr>
            <a:r>
              <a:rPr lang="en"/>
              <a:t>Falecido: horna e dignidade, direito moral de autor</a:t>
            </a:r>
          </a:p>
          <a:p>
            <a:r>
              <a:t/>
            </a:r>
          </a:p>
        </p:txBody>
      </p:sp>
      <p:sp>
        <p:nvSpPr>
          <p:cNvPr id="101" name="Shape 101"/>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Pessoa Física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Capacidade Jurídica da PF</a:t>
            </a:r>
          </a:p>
        </p:txBody>
      </p:sp>
      <p:sp>
        <p:nvSpPr>
          <p:cNvPr id="107" name="Shape 107"/>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b="1" lang="en"/>
              <a:t>Direito Civil e ordenamento jurídico em geral</a:t>
            </a:r>
          </a:p>
          <a:p>
            <a:pPr rtl="0" lvl="1" indent="-342900" marL="914400">
              <a:buClr>
                <a:schemeClr val="dk2"/>
              </a:buClr>
              <a:buSzPct val="100000"/>
              <a:buFont typeface="Courier New"/>
              <a:buChar char="o"/>
            </a:pPr>
            <a:r>
              <a:rPr lang="en"/>
              <a:t>Incapacidade absoluta: &lt; 16 anos</a:t>
            </a:r>
          </a:p>
          <a:p>
            <a:pPr rtl="0" lvl="1" indent="-342900" marL="914400">
              <a:buClr>
                <a:schemeClr val="dk2"/>
              </a:buClr>
              <a:buSzPct val="100000"/>
              <a:buFont typeface="Courier New"/>
              <a:buChar char="o"/>
            </a:pPr>
            <a:r>
              <a:rPr lang="en"/>
              <a:t>Capacidade relativa: entre 16 e 18, ébrios habituais, viciados, pessoas de discernimento reduzido</a:t>
            </a:r>
          </a:p>
          <a:p>
            <a:pPr rtl="0" lvl="2" indent="-342900" marL="1371600">
              <a:buClr>
                <a:schemeClr val="dk2"/>
              </a:buClr>
              <a:buSzPct val="100000"/>
              <a:buFont typeface="Wingdings"/>
              <a:buChar char="§"/>
            </a:pPr>
            <a:r>
              <a:rPr lang="en"/>
              <a:t>Necessária assistência por pais ou tutores </a:t>
            </a:r>
          </a:p>
          <a:p>
            <a:pPr rtl="0" lvl="1" indent="-342900" marL="914400">
              <a:buClr>
                <a:schemeClr val="dk2"/>
              </a:buClr>
              <a:buSzPct val="100000"/>
              <a:buFont typeface="Courier New"/>
              <a:buChar char="o"/>
            </a:pPr>
            <a:r>
              <a:rPr lang="en"/>
              <a:t>Capacidade absoluta: &gt; 18 anos</a:t>
            </a:r>
          </a:p>
          <a:p>
            <a:r>
              <a:t/>
            </a:r>
          </a:p>
          <a:p>
            <a:pPr rtl="0" lvl="0" indent="-342900" marL="457200">
              <a:buClr>
                <a:schemeClr val="dk2"/>
              </a:buClr>
              <a:buSzPct val="166666"/>
              <a:buFont typeface="Arial"/>
              <a:buChar char="•"/>
            </a:pPr>
            <a:r>
              <a:rPr b="1" lang="en"/>
              <a:t>Direito Penal</a:t>
            </a:r>
          </a:p>
          <a:p>
            <a:pPr rtl="0" lvl="1" indent="-342900" marL="914400">
              <a:buClr>
                <a:schemeClr val="dk2"/>
              </a:buClr>
              <a:buSzPct val="100000"/>
              <a:buFont typeface="Courier New"/>
              <a:buChar char="o"/>
            </a:pPr>
            <a:r>
              <a:rPr lang="en"/>
              <a:t>Incapacidade absoluta: &lt; 18 anos</a:t>
            </a:r>
          </a:p>
          <a:p>
            <a:pPr rtl="0" lvl="1" indent="-342900" marL="914400">
              <a:buClr>
                <a:schemeClr val="dk2"/>
              </a:buClr>
              <a:buSzPct val="100000"/>
              <a:buFont typeface="Courier New"/>
              <a:buChar char="o"/>
            </a:pPr>
            <a:r>
              <a:rPr lang="en"/>
              <a:t>Capacidade absoluta: &gt; 18 anos</a:t>
            </a:r>
          </a:p>
          <a:p>
            <a:pPr rtl="0" lvl="1" indent="-342900" marL="914400">
              <a:buClr>
                <a:schemeClr val="dk2"/>
              </a:buClr>
              <a:buSzPct val="100000"/>
              <a:buFont typeface="Courier New"/>
              <a:buChar char="o"/>
            </a:pPr>
            <a:r>
              <a:rPr lang="en"/>
              <a:t>&lt;18 anos: Direito Penal Juvenil (ato infracional, medida sócioeducativa)</a:t>
            </a:r>
          </a:p>
          <a:p>
            <a:r>
              <a:t/>
            </a:r>
          </a:p>
          <a:p>
            <a:pPr rtl="0" lvl="0" indent="-342900" marL="457200">
              <a:buClr>
                <a:schemeClr val="dk2"/>
              </a:buClr>
              <a:buSzPct val="166666"/>
              <a:buFont typeface="Arial"/>
              <a:buChar char="•"/>
            </a:pPr>
            <a:r>
              <a:rPr b="1" lang="en"/>
              <a:t>Casos especiais</a:t>
            </a:r>
            <a:r>
              <a:rPr lang="en"/>
              <a:t>:</a:t>
            </a:r>
          </a:p>
          <a:p>
            <a:pPr rtl="0" lvl="1" indent="-342900" marL="914400">
              <a:buClr>
                <a:schemeClr val="dk2"/>
              </a:buClr>
              <a:buSzPct val="100000"/>
              <a:buFont typeface="Courier New"/>
              <a:buChar char="o"/>
            </a:pPr>
            <a:r>
              <a:rPr lang="en"/>
              <a:t>Direito Trabalhista - 14 anos (aprendiz)</a:t>
            </a:r>
          </a:p>
          <a:p>
            <a:pPr rtl="0" lvl="1" indent="-342900" marL="914400">
              <a:buClr>
                <a:schemeClr val="dk2"/>
              </a:buClr>
              <a:buSzPct val="100000"/>
              <a:buFont typeface="Courier New"/>
              <a:buChar char="o"/>
            </a:pPr>
            <a:r>
              <a:rPr lang="en"/>
              <a:t>Direito de voto - 16 anos, pleno</a:t>
            </a:r>
          </a:p>
          <a:p>
            <a:pPr rtl="0" lvl="1" indent="-342900" marL="914400">
              <a:buClr>
                <a:schemeClr val="dk2"/>
              </a:buClr>
              <a:buSzPct val="100000"/>
              <a:buFont typeface="Courier New"/>
              <a:buChar char="o"/>
            </a:pPr>
            <a:r>
              <a:rPr lang="en"/>
              <a:t>Restrições etárias para determinados cargos: </a:t>
            </a:r>
          </a:p>
          <a:p>
            <a:pPr lvl="2" indent="-342900" marL="1371600">
              <a:buClr>
                <a:schemeClr val="dk2"/>
              </a:buClr>
              <a:buSzPct val="100000"/>
              <a:buFont typeface="Wingdings"/>
              <a:buChar char="§"/>
            </a:pPr>
            <a:r>
              <a:rPr lang="en"/>
              <a:t>Senador, Presidente, Ministro do STF - 35 anos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Pessoa Jurídica</a:t>
            </a:r>
          </a:p>
        </p:txBody>
      </p:sp>
      <p:sp>
        <p:nvSpPr>
          <p:cNvPr id="113" name="Shape 113"/>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b="1" lang="en"/>
              <a:t>Ficção jurídica?</a:t>
            </a:r>
          </a:p>
          <a:p>
            <a:r>
              <a:t/>
            </a:r>
          </a:p>
          <a:p>
            <a:pPr rtl="0" lvl="0" indent="-342900" marL="457200">
              <a:buClr>
                <a:schemeClr val="dk2"/>
              </a:buClr>
              <a:buSzPct val="166666"/>
              <a:buFont typeface="Arial"/>
              <a:buChar char="•"/>
            </a:pPr>
            <a:r>
              <a:rPr lang="en"/>
              <a:t>Unidade organizada juridicamente tratada como </a:t>
            </a:r>
            <a:r>
              <a:rPr b="1" lang="en"/>
              <a:t>sujeito de direito</a:t>
            </a:r>
          </a:p>
          <a:p>
            <a:r>
              <a:t/>
            </a:r>
          </a:p>
          <a:p>
            <a:pPr rtl="0" lvl="0" indent="-342900" marL="457200">
              <a:buClr>
                <a:schemeClr val="dk2"/>
              </a:buClr>
              <a:buSzPct val="166666"/>
              <a:buFont typeface="Arial"/>
              <a:buChar char="•"/>
            </a:pPr>
            <a:r>
              <a:rPr b="1" lang="en"/>
              <a:t>Conveniência de não confusão</a:t>
            </a:r>
            <a:r>
              <a:rPr lang="en"/>
              <a:t> com pessoas físicas:</a:t>
            </a:r>
          </a:p>
          <a:p>
            <a:pPr rtl="0" lvl="1" indent="-342900" marL="914400">
              <a:buClr>
                <a:schemeClr val="dk2"/>
              </a:buClr>
              <a:buSzPct val="100000"/>
              <a:buFont typeface="Courier New"/>
              <a:buChar char="o"/>
            </a:pPr>
            <a:r>
              <a:rPr b="1" lang="en"/>
              <a:t>Eficiência</a:t>
            </a:r>
            <a:r>
              <a:rPr lang="en"/>
              <a:t> - melhor coletivamente do que individualmente;</a:t>
            </a:r>
          </a:p>
          <a:p>
            <a:pPr rtl="0" lvl="1" indent="-342900" marL="914400">
              <a:buClr>
                <a:schemeClr val="dk2"/>
              </a:buClr>
              <a:buSzPct val="100000"/>
              <a:buFont typeface="Courier New"/>
              <a:buChar char="o"/>
            </a:pPr>
            <a:r>
              <a:rPr b="1" lang="en"/>
              <a:t>Estabilidade</a:t>
            </a:r>
            <a:r>
              <a:rPr lang="en"/>
              <a:t> - melhor subsistir do que extinguir-se;</a:t>
            </a:r>
          </a:p>
          <a:p>
            <a:pPr rtl="0" lvl="1" indent="-342900" marL="914400">
              <a:buClr>
                <a:schemeClr val="dk2"/>
              </a:buClr>
              <a:buSzPct val="100000"/>
              <a:buFont typeface="Courier New"/>
              <a:buChar char="o"/>
            </a:pPr>
            <a:r>
              <a:rPr b="1" lang="en"/>
              <a:t>Autonomia</a:t>
            </a:r>
            <a:r>
              <a:rPr lang="en"/>
              <a:t> - melhor distinguir do que confundir.</a:t>
            </a:r>
          </a:p>
          <a:p>
            <a:r>
              <a:t/>
            </a:r>
          </a:p>
          <a:p>
            <a:pPr rtl="0" lvl="0" indent="-342900" marL="457200">
              <a:buClr>
                <a:schemeClr val="dk2"/>
              </a:buClr>
              <a:buSzPct val="166666"/>
              <a:buFont typeface="Arial"/>
              <a:buChar char="•"/>
            </a:pPr>
            <a:r>
              <a:rPr b="1" lang="en"/>
              <a:t>Funções desempenhadas</a:t>
            </a:r>
          </a:p>
          <a:p>
            <a:pPr rtl="0" lvl="1" indent="-342900" marL="914400">
              <a:buClr>
                <a:schemeClr val="dk2"/>
              </a:buClr>
              <a:buSzPct val="100000"/>
              <a:buFont typeface="Courier New"/>
              <a:buChar char="o"/>
            </a:pPr>
            <a:r>
              <a:rPr b="1" lang="en"/>
              <a:t>Funções políticas e públicas:</a:t>
            </a:r>
            <a:r>
              <a:rPr lang="en"/>
              <a:t> Estado, União, Municípios, Autarquias (PJ de Direito Público)</a:t>
            </a:r>
          </a:p>
          <a:p>
            <a:pPr rtl="0" lvl="1" indent="-342900" marL="914400">
              <a:buClr>
                <a:schemeClr val="dk2"/>
              </a:buClr>
              <a:buSzPct val="100000"/>
              <a:buFont typeface="Courier New"/>
              <a:buChar char="o"/>
            </a:pPr>
            <a:r>
              <a:rPr b="1" lang="en"/>
              <a:t>Funções econômicas: </a:t>
            </a:r>
            <a:r>
              <a:rPr lang="en"/>
              <a:t>sociedade limitada, sociedade anônima, cooperativa</a:t>
            </a:r>
          </a:p>
          <a:p>
            <a:pPr rtl="0" lvl="1" indent="-342900" marL="914400">
              <a:buClr>
                <a:schemeClr val="dk2"/>
              </a:buClr>
              <a:buSzPct val="100000"/>
              <a:buFont typeface="Courier New"/>
              <a:buChar char="o"/>
            </a:pPr>
            <a:r>
              <a:rPr b="1" lang="en"/>
              <a:t>Funções sociais privadamente executadas:</a:t>
            </a:r>
            <a:r>
              <a:rPr lang="en"/>
              <a:t> fundações, associações,</a:t>
            </a:r>
          </a:p>
          <a:p>
            <a:r>
              <a:t/>
            </a:r>
          </a:p>
          <a:p>
            <a:pPr rtl="0" lvl="0" indent="-342900" marL="457200">
              <a:buClr>
                <a:schemeClr val="dk2"/>
              </a:buClr>
              <a:buSzPct val="166666"/>
              <a:buFont typeface="Arial"/>
              <a:buChar char="•"/>
            </a:pPr>
            <a:r>
              <a:rPr lang="en"/>
              <a:t>Constituída e desconstituída por ato jurídico voluntário.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134801" x="457200"/>
            <a:ext cy="1351799" cx="7614599"/>
          </a:xfrm>
          <a:prstGeom prst="rect">
            <a:avLst/>
          </a:prstGeom>
        </p:spPr>
        <p:txBody>
          <a:bodyPr bIns="91425" rIns="91425" lIns="91425" tIns="91425" anchor="b" anchorCtr="0">
            <a:noAutofit/>
          </a:bodyPr>
          <a:lstStyle/>
          <a:p>
            <a:pPr>
              <a:buNone/>
            </a:pPr>
            <a:r>
              <a:rPr lang="en"/>
              <a:t>PJs: Direito Público e Privado</a:t>
            </a:r>
          </a:p>
        </p:txBody>
      </p:sp>
      <p:sp>
        <p:nvSpPr>
          <p:cNvPr id="119" name="Shape 119"/>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b="1" lang="en"/>
              <a:t>Pessoas jurídicas de direito privado</a:t>
            </a:r>
          </a:p>
          <a:p>
            <a:pPr rtl="0" lvl="1" indent="-342900" marL="914400">
              <a:buClr>
                <a:schemeClr val="dk2"/>
              </a:buClr>
              <a:buSzPct val="100000"/>
              <a:buFont typeface="Courier New"/>
              <a:buChar char="o"/>
            </a:pPr>
            <a:r>
              <a:rPr lang="en"/>
              <a:t>Associações - pessoas, fins não econômicos</a:t>
            </a:r>
          </a:p>
          <a:p>
            <a:pPr rtl="0" lvl="1" indent="-342900" marL="914400">
              <a:buClr>
                <a:schemeClr val="dk2"/>
              </a:buClr>
              <a:buSzPct val="100000"/>
              <a:buFont typeface="Courier New"/>
              <a:buChar char="o"/>
            </a:pPr>
            <a:r>
              <a:rPr lang="en"/>
              <a:t>Sociedades - pessoas ou capitais, fins econômicos</a:t>
            </a:r>
          </a:p>
          <a:p>
            <a:pPr rtl="0" lvl="1" indent="-342900" marL="914400">
              <a:buClr>
                <a:schemeClr val="dk2"/>
              </a:buClr>
              <a:buSzPct val="100000"/>
              <a:buFont typeface="Courier New"/>
              <a:buChar char="o"/>
            </a:pPr>
            <a:r>
              <a:rPr lang="en"/>
              <a:t>Fundações - bens e capitais, fins não econômicos</a:t>
            </a:r>
          </a:p>
          <a:p>
            <a:pPr rtl="0" lvl="1" indent="-342900" marL="914400">
              <a:buClr>
                <a:schemeClr val="dk2"/>
              </a:buClr>
              <a:buSzPct val="100000"/>
              <a:buFont typeface="Courier New"/>
              <a:buChar char="o"/>
            </a:pPr>
            <a:r>
              <a:rPr lang="en"/>
              <a:t>Organizações religiosas</a:t>
            </a:r>
          </a:p>
          <a:p>
            <a:pPr rtl="0" lvl="1" indent="-342900" marL="914400">
              <a:buClr>
                <a:schemeClr val="dk2"/>
              </a:buClr>
              <a:buSzPct val="100000"/>
              <a:buFont typeface="Courier New"/>
              <a:buChar char="o"/>
            </a:pPr>
            <a:r>
              <a:rPr lang="en"/>
              <a:t>Partidos políticos</a:t>
            </a:r>
          </a:p>
          <a:p>
            <a:pPr rtl="0" lvl="1" indent="-342900" marL="914400">
              <a:buClr>
                <a:schemeClr val="dk2"/>
              </a:buClr>
              <a:buSzPct val="100000"/>
              <a:buFont typeface="Courier New"/>
              <a:buChar char="o"/>
            </a:pPr>
            <a:r>
              <a:rPr lang="en"/>
              <a:t>EIRELIs</a:t>
            </a:r>
          </a:p>
          <a:p>
            <a:r>
              <a:t/>
            </a:r>
          </a:p>
          <a:p>
            <a:pPr rtl="0" lvl="0" indent="-342900" marL="457200">
              <a:buClr>
                <a:schemeClr val="dk2"/>
              </a:buClr>
              <a:buSzPct val="166666"/>
              <a:buFont typeface="Arial"/>
              <a:buChar char="•"/>
            </a:pPr>
            <a:r>
              <a:rPr b="1" lang="en"/>
              <a:t>Pessoas jurídicas de direito público</a:t>
            </a:r>
          </a:p>
          <a:p>
            <a:pPr rtl="0" lvl="1" indent="-342900" marL="914400">
              <a:buClr>
                <a:schemeClr val="dk2"/>
              </a:buClr>
              <a:buSzPct val="100000"/>
              <a:buFont typeface="Courier New"/>
              <a:buChar char="o"/>
            </a:pPr>
            <a:r>
              <a:rPr lang="en"/>
              <a:t>Direito Interno</a:t>
            </a:r>
          </a:p>
          <a:p>
            <a:pPr rtl="0" lvl="2" indent="-342900" marL="1371600">
              <a:buClr>
                <a:schemeClr val="dk2"/>
              </a:buClr>
              <a:buSzPct val="100000"/>
              <a:buFont typeface="Wingdings"/>
              <a:buChar char="§"/>
            </a:pPr>
            <a:r>
              <a:rPr lang="en"/>
              <a:t>União, Estados, Municípios, DF, Autarquias (funções públicas, gestão administrativa e financeira descentralizada)</a:t>
            </a:r>
          </a:p>
          <a:p>
            <a:pPr rtl="0" lvl="1" indent="-342900" marL="914400">
              <a:buClr>
                <a:schemeClr val="dk2"/>
              </a:buClr>
              <a:buSzPct val="100000"/>
              <a:buFont typeface="Courier New"/>
              <a:buChar char="o"/>
            </a:pPr>
            <a:r>
              <a:rPr lang="en"/>
              <a:t>Direito Externo</a:t>
            </a:r>
          </a:p>
          <a:p>
            <a:pPr lvl="2" indent="-342900" marL="1371600">
              <a:buClr>
                <a:schemeClr val="dk2"/>
              </a:buClr>
              <a:buSzPct val="100000"/>
              <a:buFont typeface="Wingdings"/>
              <a:buChar char="§"/>
            </a:pPr>
            <a:r>
              <a:rPr lang="en"/>
              <a:t>Capacidade Jurídica no plano internacional: Estados soberanos, ONU, OEA, Mercosul, Santa Sé...</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Capacidade das PJs</a:t>
            </a:r>
          </a:p>
        </p:txBody>
      </p:sp>
      <p:sp>
        <p:nvSpPr>
          <p:cNvPr id="125" name="Shape 125"/>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b="1" lang="en"/>
              <a:t>Direito Civil e Administrativo</a:t>
            </a:r>
          </a:p>
          <a:p>
            <a:pPr rtl="0" lvl="1" indent="-342900" marL="914400">
              <a:buClr>
                <a:schemeClr val="dk2"/>
              </a:buClr>
              <a:buSzPct val="100000"/>
              <a:buFont typeface="Courier New"/>
              <a:buChar char="o"/>
            </a:pPr>
            <a:r>
              <a:rPr lang="en"/>
              <a:t>Nos limites do ato constitutivo (contrato social, estatuto, lei)</a:t>
            </a:r>
          </a:p>
          <a:p>
            <a:pPr rtl="0" lvl="1" indent="-342900" marL="914400">
              <a:buClr>
                <a:schemeClr val="dk2"/>
              </a:buClr>
              <a:buSzPct val="100000"/>
              <a:buFont typeface="Courier New"/>
              <a:buChar char="o"/>
            </a:pPr>
            <a:r>
              <a:rPr lang="en"/>
              <a:t>Conforme poderes outorgados a seus representantes</a:t>
            </a:r>
          </a:p>
          <a:p>
            <a:r>
              <a:t/>
            </a:r>
          </a:p>
          <a:p>
            <a:pPr rtl="0" lvl="0" indent="-342900" marL="457200">
              <a:buClr>
                <a:schemeClr val="dk2"/>
              </a:buClr>
              <a:buSzPct val="166666"/>
              <a:buFont typeface="Arial"/>
              <a:buChar char="•"/>
            </a:pPr>
            <a:r>
              <a:rPr b="1" lang="en"/>
              <a:t>Direito Penal</a:t>
            </a:r>
          </a:p>
          <a:p>
            <a:pPr rtl="0" lvl="1" indent="-342900" marL="914400">
              <a:buClr>
                <a:schemeClr val="dk2"/>
              </a:buClr>
              <a:buSzPct val="100000"/>
              <a:buFont typeface="Courier New"/>
              <a:buChar char="o"/>
            </a:pPr>
            <a:r>
              <a:rPr lang="en"/>
              <a:t>Apenas pessoas físicas (princípio da culpabilidade)</a:t>
            </a:r>
          </a:p>
          <a:p>
            <a:pPr lvl="1" indent="-342900" marL="914400">
              <a:buClr>
                <a:schemeClr val="dk2"/>
              </a:buClr>
              <a:buSzPct val="100000"/>
              <a:buFont typeface="Courier New"/>
              <a:buChar char="o"/>
            </a:pPr>
            <a:r>
              <a:rPr lang="en"/>
              <a:t>Exceção: Crimes Ambientais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PJ de 1 pessoa?</a:t>
            </a:r>
          </a:p>
        </p:txBody>
      </p:sp>
      <p:sp>
        <p:nvSpPr>
          <p:cNvPr id="131" name="Shape 131"/>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lang="en"/>
              <a:t>Empresa Individual de Responsabilidade Limitada - </a:t>
            </a:r>
            <a:r>
              <a:rPr b="1" lang="en"/>
              <a:t>EIRELI</a:t>
            </a:r>
          </a:p>
          <a:p>
            <a:pPr rtl="0" lvl="1" indent="-342900" marL="914400">
              <a:buClr>
                <a:schemeClr val="dk2"/>
              </a:buClr>
              <a:buSzPct val="100000"/>
              <a:buFont typeface="Courier New"/>
              <a:buChar char="o"/>
            </a:pPr>
            <a:r>
              <a:rPr lang="en"/>
              <a:t>Lei 12.441/2011</a:t>
            </a:r>
          </a:p>
          <a:p>
            <a:r>
              <a:t/>
            </a:r>
          </a:p>
          <a:p>
            <a:pPr rtl="0" lvl="0" indent="-342900" marL="457200">
              <a:buClr>
                <a:schemeClr val="dk2"/>
              </a:buClr>
              <a:buSzPct val="166666"/>
              <a:buFont typeface="Arial"/>
              <a:buChar char="•"/>
            </a:pPr>
            <a:r>
              <a:rPr b="1" lang="en"/>
              <a:t>Capital social</a:t>
            </a:r>
            <a:r>
              <a:rPr lang="en"/>
              <a:t>: no mínimo 100 salários mínimos (R$ 67.800)</a:t>
            </a:r>
          </a:p>
          <a:p>
            <a:pPr rtl="0" lvl="1" indent="-342900" marL="914400">
              <a:buClr>
                <a:schemeClr val="dk2"/>
              </a:buClr>
              <a:buSzPct val="100000"/>
              <a:buFont typeface="Courier New"/>
              <a:buChar char="o"/>
            </a:pPr>
            <a:r>
              <a:rPr lang="en"/>
              <a:t>Dinheiro que a PF investe na PJ</a:t>
            </a:r>
          </a:p>
          <a:p>
            <a:pPr rtl="0" lvl="1" indent="-342900" marL="914400">
              <a:buClr>
                <a:schemeClr val="dk2"/>
              </a:buClr>
              <a:buSzPct val="100000"/>
              <a:buFont typeface="Courier New"/>
              <a:buChar char="o"/>
            </a:pPr>
            <a:r>
              <a:rPr lang="en"/>
              <a:t>Na prática: valor até o qual o patrimônio da PF garante dívidas da PJ</a:t>
            </a:r>
          </a:p>
          <a:p>
            <a:r>
              <a:t/>
            </a:r>
          </a:p>
          <a:p>
            <a:pPr rtl="0" lvl="0" indent="-342900" marL="457200">
              <a:buClr>
                <a:schemeClr val="dk2"/>
              </a:buClr>
              <a:buSzPct val="166666"/>
              <a:buFont typeface="Arial"/>
              <a:buChar char="•"/>
            </a:pPr>
            <a:r>
              <a:rPr lang="en"/>
              <a:t>Uma EIRELI por PF</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Caso 1 - INSS: capacidade tributária e penal</a:t>
            </a:r>
          </a:p>
        </p:txBody>
      </p:sp>
      <p:sp>
        <p:nvSpPr>
          <p:cNvPr id="137" name="Shape 137"/>
          <p:cNvSpPr txBox="1"/>
          <p:nvPr>
            <p:ph idx="1" type="body"/>
          </p:nvPr>
        </p:nvSpPr>
        <p:spPr>
          <a:xfrm>
            <a:off y="1704688" x="457200"/>
            <a:ext cy="4840199" cx="8472599"/>
          </a:xfrm>
          <a:prstGeom prst="rect">
            <a:avLst/>
          </a:prstGeom>
        </p:spPr>
        <p:txBody>
          <a:bodyPr bIns="91425" rIns="91425" lIns="91425" tIns="91425" anchor="t" anchorCtr="0">
            <a:noAutofit/>
          </a:bodyPr>
          <a:lstStyle/>
          <a:p>
            <a:pPr rtl="0" lvl="0">
              <a:buNone/>
            </a:pPr>
            <a:r>
              <a:rPr sz="1600" lang="en"/>
              <a:t>A Empresa XPTO Ltda. atua no ramo de comércio de combustíveis na Grande São Paulo, possuindo 10 postos de gasolina na região. Possui três sócios, cada um com fração ideal de 1/3 do capital social da companhia. Na manhã de ontem, seus três sócios foram presos (prisão temporária) na sede da empresa, acusados do crime de apropriação indébita previdenciária:</a:t>
            </a:r>
          </a:p>
          <a:p>
            <a:r>
              <a:t/>
            </a:r>
          </a:p>
          <a:p>
            <a:pPr rtl="0" lvl="0" indent="0" marL="457200">
              <a:buNone/>
            </a:pPr>
            <a:r>
              <a:rPr sz="1600" lang="en" i="1"/>
              <a:t>Art. 168-A. Deixar de repassar à previdência social as contribuições recolhidas dos contribuintes, no prazo e forma legal ou convencional: </a:t>
            </a:r>
          </a:p>
          <a:p>
            <a:pPr rtl="0" lvl="0" indent="0" marL="457200">
              <a:buNone/>
            </a:pPr>
            <a:r>
              <a:rPr sz="1600" lang="en" i="1"/>
              <a:t>Pena - reclusão, de 2 (dois) a 5 (cinco) anos, e multa.</a:t>
            </a:r>
          </a:p>
          <a:p>
            <a:r>
              <a:t/>
            </a:r>
          </a:p>
          <a:p>
            <a:pPr rtl="0" lvl="0">
              <a:buNone/>
            </a:pPr>
            <a:r>
              <a:rPr sz="1600" lang="en"/>
              <a:t>O advogado da empresa recolheu então as guias autenticadas com pagamento do INSS e apresentou-as à polícia. O delegado, entretanto, alegou que eram falsas as autenticações de pagamento, mandando instaurar novo Inquérito por crime de estelionato cometido mediante fraude. O advogados sustenta que os sócios foram vítimas de estelionato praticado pelo contador da empresa.</a:t>
            </a:r>
          </a:p>
          <a:p>
            <a:r>
              <a:t/>
            </a:r>
          </a:p>
          <a:p>
            <a:pPr rtl="0" lvl="0">
              <a:buNone/>
            </a:pPr>
            <a:r>
              <a:rPr sz="1600" lang="en"/>
              <a:t>O INSS inscreveu a Empresa XPTO Ltda. na dívida ativa e cobra judicialmente os valores devidos.</a:t>
            </a:r>
          </a:p>
          <a:p>
            <a:r>
              <a:t/>
            </a:r>
          </a:p>
          <a:p>
            <a:pPr rtl="0" lvl="0">
              <a:buNone/>
            </a:pPr>
            <a:r>
              <a:rPr b="1" sz="1600" lang="en"/>
              <a:t>Avalie a capacidadetributária e penal da Empresa XPTO, seus sócios e funcionários.</a:t>
            </a:r>
          </a:p>
          <a:p>
            <a:r>
              <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