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31"/>
  </p:notesMasterIdLst>
  <p:sldIdLst>
    <p:sldId id="257" r:id="rId2"/>
    <p:sldId id="346" r:id="rId3"/>
    <p:sldId id="347" r:id="rId4"/>
    <p:sldId id="348" r:id="rId5"/>
    <p:sldId id="320" r:id="rId6"/>
    <p:sldId id="349" r:id="rId7"/>
    <p:sldId id="350" r:id="rId8"/>
    <p:sldId id="351" r:id="rId9"/>
    <p:sldId id="352" r:id="rId10"/>
    <p:sldId id="325" r:id="rId11"/>
    <p:sldId id="326" r:id="rId12"/>
    <p:sldId id="327" r:id="rId13"/>
    <p:sldId id="353" r:id="rId14"/>
    <p:sldId id="354" r:id="rId15"/>
    <p:sldId id="355" r:id="rId16"/>
    <p:sldId id="356" r:id="rId17"/>
    <p:sldId id="357" r:id="rId18"/>
    <p:sldId id="358" r:id="rId19"/>
    <p:sldId id="359" r:id="rId20"/>
    <p:sldId id="360" r:id="rId21"/>
    <p:sldId id="361" r:id="rId22"/>
    <p:sldId id="362" r:id="rId23"/>
    <p:sldId id="363" r:id="rId24"/>
    <p:sldId id="364" r:id="rId25"/>
    <p:sldId id="365" r:id="rId26"/>
    <p:sldId id="366" r:id="rId27"/>
    <p:sldId id="367" r:id="rId28"/>
    <p:sldId id="368" r:id="rId29"/>
    <p:sldId id="284" r:id="rId30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Marcos Mucheroni" initials="MM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72" d="100"/>
          <a:sy n="72" d="100"/>
        </p:scale>
        <p:origin x="660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commentAuthors" Target="commentAuthor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00852CC-4780-4F37-8503-D7FA6592E5B9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987E26B-E2ED-4F45-A431-D0A3D99D0F18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90638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Marcador de Posição da Imagem do Diapositivo 1">
            <a:extLst>
              <a:ext uri="{FF2B5EF4-FFF2-40B4-BE49-F238E27FC236}">
                <a16:creationId xmlns:a16="http://schemas.microsoft.com/office/drawing/2014/main" id="{27FFFE40-4261-4057-ADEB-81005D4488CB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6387" name="Marcador de Posição de Notas 2">
            <a:extLst>
              <a:ext uri="{FF2B5EF4-FFF2-40B4-BE49-F238E27FC236}">
                <a16:creationId xmlns:a16="http://schemas.microsoft.com/office/drawing/2014/main" id="{1C46BD0A-2B42-449F-9E32-B19BA3F75D5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r>
              <a:rPr lang="pt-BR" altLang="pt-BR" sz="500">
                <a:latin typeface="Times New Roman" panose="02020603050405020304" pitchFamily="18" charset="0"/>
              </a:rPr>
              <a:t>O paradigma dominante da ciência moderna tem como pilares estruturantes os pensamentos de Descartes e Newton, o modelo de racionalidade, o positivismo e pode caracterizar-se através de diversos atributos como sejam a dualidade e dissociação entre sujeito/objeto, domínio e controle sobre objeto, método, predição, causalidade, linearidade, determinismo, mecanicismo, ordem, quantificação, sistemas fechados, reducionismo, estabilidade, stock, certeza.</a:t>
            </a:r>
          </a:p>
          <a:p>
            <a:endParaRPr lang="pt-PT" altLang="pt-BR" sz="500">
              <a:latin typeface="Times New Roman" panose="02020603050405020304" pitchFamily="18" charset="0"/>
            </a:endParaRPr>
          </a:p>
          <a:p>
            <a:r>
              <a:rPr lang="pt-BR" altLang="pt-BR" sz="500">
                <a:latin typeface="Times New Roman" panose="02020603050405020304" pitchFamily="18" charset="0"/>
              </a:rPr>
              <a:t>Em contraponto, o que é conhecido como a ciência pós-moderna ou as teorias da complexidade estão estreitamente associados a conceitos de não-dualidade, união sujeito/objeto, não-linearidade, imprevisibilidade, complexidade, dinamismo da relação entre as partes, alta sensibilidade às condições iniciais, auto-organização ou autopoiese, evolução, adaptatividade, criatividade, qualificação, sistemas abertos, instabilidade, conectividade, fluxo, emergência, incerteza.</a:t>
            </a:r>
            <a:endParaRPr lang="pt-PT" altLang="pt-BR" sz="500">
              <a:latin typeface="Times New Roman" panose="02020603050405020304" pitchFamily="18" charset="0"/>
            </a:endParaRPr>
          </a:p>
          <a:p>
            <a:endParaRPr lang="pt-PT" altLang="pt-BR" sz="500">
              <a:latin typeface="Times New Roman" panose="02020603050405020304" pitchFamily="18" charset="0"/>
            </a:endParaRPr>
          </a:p>
          <a:p>
            <a:r>
              <a:rPr lang="pt-BR" altLang="pt-BR" sz="500">
                <a:latin typeface="Times New Roman" panose="02020603050405020304" pitchFamily="18" charset="0"/>
              </a:rPr>
              <a:t>Ao longo do séc. XX e neste início de séc. XXI, vão-se desenvolvendo cada vez mais linhas de pensamento que têm em comum e subjacente a ideia de que o universo não é compreensível só em termos da mecânica e do pensamento linear porque as causas e os efeitos dos fenómenos não são diretamente proporcionais.</a:t>
            </a:r>
          </a:p>
          <a:p>
            <a:endParaRPr lang="pt-BR" altLang="pt-BR" sz="500">
              <a:latin typeface="Times New Roman" panose="02020603050405020304" pitchFamily="18" charset="0"/>
            </a:endParaRPr>
          </a:p>
          <a:p>
            <a:r>
              <a:rPr lang="pt-BR" altLang="pt-BR" sz="500">
                <a:latin typeface="Times New Roman" panose="02020603050405020304" pitchFamily="18" charset="0"/>
              </a:rPr>
              <a:t>A ciência da complexidade surge neste contexto como uma área de conhecimento que se caracteriza por ser a confluência de diversas teorias e áreas como sejam a cibernética, a teoria dos sistemas dinâmicos adaptativos, a inteligência artificial, as dinâmicas não lineares, a teoria do caos, ecologia, etc.</a:t>
            </a:r>
          </a:p>
          <a:p>
            <a:endParaRPr lang="pt-BR" altLang="pt-BR" sz="500">
              <a:latin typeface="Times New Roman" panose="02020603050405020304" pitchFamily="18" charset="0"/>
            </a:endParaRPr>
          </a:p>
          <a:p>
            <a:r>
              <a:rPr lang="pt-BR" altLang="pt-BR" sz="500">
                <a:latin typeface="Times New Roman" panose="02020603050405020304" pitchFamily="18" charset="0"/>
              </a:rPr>
              <a:t>Cada vez mais o pensamento complexo assume relevância, também, nas áreas de ciências humanas, propondo-se ao entendimento das redes de fenómenos sociais e dos sistemas sociais complexos. </a:t>
            </a:r>
            <a:endParaRPr lang="pt-PT" altLang="pt-BR" sz="500">
              <a:latin typeface="Times New Roman" panose="02020603050405020304" pitchFamily="18" charset="0"/>
            </a:endParaRPr>
          </a:p>
          <a:p>
            <a:endParaRPr lang="pt-PT" altLang="pt-BR" sz="900">
              <a:latin typeface="Times New Roman" panose="02020603050405020304" pitchFamily="18" charset="0"/>
            </a:endParaRPr>
          </a:p>
        </p:txBody>
      </p:sp>
      <p:sp>
        <p:nvSpPr>
          <p:cNvPr id="16388" name="Marcador de Posição do Número do Diapositivo 3">
            <a:extLst>
              <a:ext uri="{FF2B5EF4-FFF2-40B4-BE49-F238E27FC236}">
                <a16:creationId xmlns:a16="http://schemas.microsoft.com/office/drawing/2014/main" id="{FA7169AB-7907-495D-B653-FB9646C6B95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73113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73113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90999D1E-DD97-45EA-9FC7-4A7013A63E07}" type="slidenum">
              <a:rPr lang="pt-PT" altLang="pt-BR" sz="1000"/>
              <a:pPr>
                <a:spcBef>
                  <a:spcPct val="0"/>
                </a:spcBef>
              </a:pPr>
              <a:t>3</a:t>
            </a:fld>
            <a:endParaRPr lang="pt-PT" altLang="pt-BR" sz="100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>
            <a:extLst>
              <a:ext uri="{FF2B5EF4-FFF2-40B4-BE49-F238E27FC236}">
                <a16:creationId xmlns:a16="http://schemas.microsoft.com/office/drawing/2014/main" id="{38CC6CB7-9FCA-49E5-97D2-61E15472BBF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0963" name="Rectangle 3">
            <a:extLst>
              <a:ext uri="{FF2B5EF4-FFF2-40B4-BE49-F238E27FC236}">
                <a16:creationId xmlns:a16="http://schemas.microsoft.com/office/drawing/2014/main" id="{76C2F253-DEA9-4320-A423-1F65FAC2485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009F375F-6ABC-4337-A575-2B0418711EB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1" name="Rectangle 3">
            <a:extLst>
              <a:ext uri="{FF2B5EF4-FFF2-40B4-BE49-F238E27FC236}">
                <a16:creationId xmlns:a16="http://schemas.microsoft.com/office/drawing/2014/main" id="{5AB210E8-87B3-43B5-BE0A-27B3414CFCA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>
            <a:extLst>
              <a:ext uri="{FF2B5EF4-FFF2-40B4-BE49-F238E27FC236}">
                <a16:creationId xmlns:a16="http://schemas.microsoft.com/office/drawing/2014/main" id="{BE3BC241-EADC-4EE7-831E-D0D6FE0B935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6083" name="Rectangle 3">
            <a:extLst>
              <a:ext uri="{FF2B5EF4-FFF2-40B4-BE49-F238E27FC236}">
                <a16:creationId xmlns:a16="http://schemas.microsoft.com/office/drawing/2014/main" id="{69D89055-4D23-45F6-B66B-CED643CEED9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>
            <a:extLst>
              <a:ext uri="{FF2B5EF4-FFF2-40B4-BE49-F238E27FC236}">
                <a16:creationId xmlns:a16="http://schemas.microsoft.com/office/drawing/2014/main" id="{694B582F-85FB-4538-89E4-E40A7866FF2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188C434D-1D43-4547-AEFF-98408635B823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>
            <a:extLst>
              <a:ext uri="{FF2B5EF4-FFF2-40B4-BE49-F238E27FC236}">
                <a16:creationId xmlns:a16="http://schemas.microsoft.com/office/drawing/2014/main" id="{E85B32A0-71D2-4D08-A303-9098B7AC7443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0179" name="Rectangle 3">
            <a:extLst>
              <a:ext uri="{FF2B5EF4-FFF2-40B4-BE49-F238E27FC236}">
                <a16:creationId xmlns:a16="http://schemas.microsoft.com/office/drawing/2014/main" id="{7F0076AC-14AB-4CB4-AB1E-10307F646F5A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>
            <a:extLst>
              <a:ext uri="{FF2B5EF4-FFF2-40B4-BE49-F238E27FC236}">
                <a16:creationId xmlns:a16="http://schemas.microsoft.com/office/drawing/2014/main" id="{387A4963-18CF-49C8-81C4-28A40AA7ACB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7" name="Rectangle 3">
            <a:extLst>
              <a:ext uri="{FF2B5EF4-FFF2-40B4-BE49-F238E27FC236}">
                <a16:creationId xmlns:a16="http://schemas.microsoft.com/office/drawing/2014/main" id="{22B54620-F06F-4398-A855-F21E21E3C2E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>
            <a:extLst>
              <a:ext uri="{FF2B5EF4-FFF2-40B4-BE49-F238E27FC236}">
                <a16:creationId xmlns:a16="http://schemas.microsoft.com/office/drawing/2014/main" id="{786A5BDA-C262-4E1B-825A-B2E77115326E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4275" name="Rectangle 3">
            <a:extLst>
              <a:ext uri="{FF2B5EF4-FFF2-40B4-BE49-F238E27FC236}">
                <a16:creationId xmlns:a16="http://schemas.microsoft.com/office/drawing/2014/main" id="{BA450762-7896-42BC-8B97-2580EF30E6D8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>
            <a:extLst>
              <a:ext uri="{FF2B5EF4-FFF2-40B4-BE49-F238E27FC236}">
                <a16:creationId xmlns:a16="http://schemas.microsoft.com/office/drawing/2014/main" id="{84789DC3-BF7F-49CC-8351-30E95083F8B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6323" name="Rectangle 3">
            <a:extLst>
              <a:ext uri="{FF2B5EF4-FFF2-40B4-BE49-F238E27FC236}">
                <a16:creationId xmlns:a16="http://schemas.microsoft.com/office/drawing/2014/main" id="{82BD07B8-B1FF-42B3-B644-43F49718ED37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>
            <a:extLst>
              <a:ext uri="{FF2B5EF4-FFF2-40B4-BE49-F238E27FC236}">
                <a16:creationId xmlns:a16="http://schemas.microsoft.com/office/drawing/2014/main" id="{18D72722-7AAC-4469-BB25-791E60DF957A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8371" name="Rectangle 3">
            <a:extLst>
              <a:ext uri="{FF2B5EF4-FFF2-40B4-BE49-F238E27FC236}">
                <a16:creationId xmlns:a16="http://schemas.microsoft.com/office/drawing/2014/main" id="{D2E9EB17-146E-4856-9894-05FCAA2C16D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>
            <a:extLst>
              <a:ext uri="{FF2B5EF4-FFF2-40B4-BE49-F238E27FC236}">
                <a16:creationId xmlns:a16="http://schemas.microsoft.com/office/drawing/2014/main" id="{C8ACFC2E-6F4D-48F1-954F-75A339A2976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60419" name="Rectangle 3">
            <a:extLst>
              <a:ext uri="{FF2B5EF4-FFF2-40B4-BE49-F238E27FC236}">
                <a16:creationId xmlns:a16="http://schemas.microsoft.com/office/drawing/2014/main" id="{A5E4A733-9823-47BA-91E8-F198A9CD6C21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B488E091-532D-4616-BBEA-F6DF54828668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9459" name="Rectangle 3">
            <a:extLst>
              <a:ext uri="{FF2B5EF4-FFF2-40B4-BE49-F238E27FC236}">
                <a16:creationId xmlns:a16="http://schemas.microsoft.com/office/drawing/2014/main" id="{59FD210A-F808-4026-BF22-38B613D38E70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ço Reservado para Imagem de Slide 1">
            <a:extLst>
              <a:ext uri="{FF2B5EF4-FFF2-40B4-BE49-F238E27FC236}">
                <a16:creationId xmlns:a16="http://schemas.microsoft.com/office/drawing/2014/main" id="{D58EE3D1-0B7E-4D62-B24A-B3628A1F00E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6803" name="Espaço Reservado para Anotações 2">
            <a:extLst>
              <a:ext uri="{FF2B5EF4-FFF2-40B4-BE49-F238E27FC236}">
                <a16:creationId xmlns:a16="http://schemas.microsoft.com/office/drawing/2014/main" id="{BD74C5B9-23A6-4C23-90BE-79DF0AB9F4D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pt-BR" altLang="pt-BR">
              <a:latin typeface="Arial" panose="020B0604020202020204" pitchFamily="34" charset="0"/>
            </a:endParaRPr>
          </a:p>
        </p:txBody>
      </p:sp>
      <p:sp>
        <p:nvSpPr>
          <p:cNvPr id="76804" name="Espaço Reservado para Número de Slide 3">
            <a:extLst>
              <a:ext uri="{FF2B5EF4-FFF2-40B4-BE49-F238E27FC236}">
                <a16:creationId xmlns:a16="http://schemas.microsoft.com/office/drawing/2014/main" id="{B7DB092A-456E-40A9-9263-813E7E00D3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8D72C31-E1B7-4485-BD0B-43FF2CCB9608}" type="slidenum">
              <a:rPr lang="en-US" altLang="pt-BR"/>
              <a:pPr>
                <a:spcBef>
                  <a:spcPct val="0"/>
                </a:spcBef>
              </a:pPr>
              <a:t>29</a:t>
            </a:fld>
            <a:endParaRPr lang="en-US" altLang="pt-BR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>
            <a:extLst>
              <a:ext uri="{FF2B5EF4-FFF2-40B4-BE49-F238E27FC236}">
                <a16:creationId xmlns:a16="http://schemas.microsoft.com/office/drawing/2014/main" id="{98B38EA7-CA24-48A5-A361-33222EFF7C50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6627" name="Rectangle 3">
            <a:extLst>
              <a:ext uri="{FF2B5EF4-FFF2-40B4-BE49-F238E27FC236}">
                <a16:creationId xmlns:a16="http://schemas.microsoft.com/office/drawing/2014/main" id="{4F88B01B-EB06-4BE1-A6E0-C5D21AF1351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>
            <a:extLst>
              <a:ext uri="{FF2B5EF4-FFF2-40B4-BE49-F238E27FC236}">
                <a16:creationId xmlns:a16="http://schemas.microsoft.com/office/drawing/2014/main" id="{5E7390C7-2692-448B-81D8-E3859859B2C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8675" name="Rectangle 3">
            <a:extLst>
              <a:ext uri="{FF2B5EF4-FFF2-40B4-BE49-F238E27FC236}">
                <a16:creationId xmlns:a16="http://schemas.microsoft.com/office/drawing/2014/main" id="{099BDE27-B71D-4BC2-A672-E5CC196B24EE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>
            <a:extLst>
              <a:ext uri="{FF2B5EF4-FFF2-40B4-BE49-F238E27FC236}">
                <a16:creationId xmlns:a16="http://schemas.microsoft.com/office/drawing/2014/main" id="{92465765-EBFB-44F2-8E83-178F82E76B7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0723" name="Rectangle 3">
            <a:extLst>
              <a:ext uri="{FF2B5EF4-FFF2-40B4-BE49-F238E27FC236}">
                <a16:creationId xmlns:a16="http://schemas.microsoft.com/office/drawing/2014/main" id="{9456F2FF-7B71-4945-B734-E45363882E8C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40E9802A-1CFE-41D2-ACB7-938E21E0B947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2771" name="Rectangle 3">
            <a:extLst>
              <a:ext uri="{FF2B5EF4-FFF2-40B4-BE49-F238E27FC236}">
                <a16:creationId xmlns:a16="http://schemas.microsoft.com/office/drawing/2014/main" id="{3D290A22-035A-42A3-916E-DA51BEDCF8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>
            <a:extLst>
              <a:ext uri="{FF2B5EF4-FFF2-40B4-BE49-F238E27FC236}">
                <a16:creationId xmlns:a16="http://schemas.microsoft.com/office/drawing/2014/main" id="{552F4A46-DBD3-4B7F-BD07-9FDFA7A9EF76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4819" name="Rectangle 3">
            <a:extLst>
              <a:ext uri="{FF2B5EF4-FFF2-40B4-BE49-F238E27FC236}">
                <a16:creationId xmlns:a16="http://schemas.microsoft.com/office/drawing/2014/main" id="{97602B64-286E-4FE8-819D-0B6F56FCA9C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>
            <a:extLst>
              <a:ext uri="{FF2B5EF4-FFF2-40B4-BE49-F238E27FC236}">
                <a16:creationId xmlns:a16="http://schemas.microsoft.com/office/drawing/2014/main" id="{F80705EC-2A80-4DD5-B6C1-C89A0BCA2375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867" name="Rectangle 3">
            <a:extLst>
              <a:ext uri="{FF2B5EF4-FFF2-40B4-BE49-F238E27FC236}">
                <a16:creationId xmlns:a16="http://schemas.microsoft.com/office/drawing/2014/main" id="{9E7E725F-C85B-46B3-958B-41DC0781A3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>
            <a:extLst>
              <a:ext uri="{FF2B5EF4-FFF2-40B4-BE49-F238E27FC236}">
                <a16:creationId xmlns:a16="http://schemas.microsoft.com/office/drawing/2014/main" id="{B7B0D22C-CBD4-47EF-8AFA-D265A3238FC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8915" name="Rectangle 3">
            <a:extLst>
              <a:ext uri="{FF2B5EF4-FFF2-40B4-BE49-F238E27FC236}">
                <a16:creationId xmlns:a16="http://schemas.microsoft.com/office/drawing/2014/main" id="{3C487337-24FC-4E7C-AE39-CFFC735B3D9B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s-ES_tradnl" altLang="pt-BR">
              <a:latin typeface="Times New Roman" panose="02020603050405020304" pitchFamily="18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 algn="l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 algn="ctr">
              <a:buNone/>
              <a:defRPr sz="18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800"/>
            </a:lvl4pPr>
            <a:lvl5pPr marL="1828800" indent="0" algn="ctr">
              <a:buNone/>
              <a:defRPr sz="1800"/>
            </a:lvl5pPr>
            <a:lvl6pPr marL="2286000" indent="0" algn="ctr">
              <a:buNone/>
              <a:defRPr sz="1800"/>
            </a:lvl6pPr>
            <a:lvl7pPr marL="2743200" indent="0" algn="ctr">
              <a:buNone/>
              <a:defRPr sz="1800"/>
            </a:lvl7pPr>
            <a:lvl8pPr marL="3200400" indent="0" algn="ctr">
              <a:buNone/>
              <a:defRPr sz="1800"/>
            </a:lvl8pPr>
            <a:lvl9pPr marL="3657600" indent="0" algn="ctr">
              <a:buNone/>
              <a:defRPr sz="1800"/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algn="l">
              <a:defRPr/>
            </a:lvl1pPr>
          </a:lstStyle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1553721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5813790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762000"/>
            <a:ext cx="2628900" cy="5410200"/>
          </a:xfrm>
        </p:spPr>
        <p:txBody>
          <a:bodyPr vert="eaVert" lIns="45720" tIns="91440" rIns="45720" bIns="91440"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90601" y="762000"/>
            <a:ext cx="7581900" cy="5410200"/>
          </a:xfrm>
        </p:spPr>
        <p:txBody>
          <a:bodyPr vert="eaVert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 rot="5400000" flipV="1">
            <a:off x="10058400" y="59263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809249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104944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0" y="0"/>
            <a:ext cx="12192000" cy="4572001"/>
          </a:xfrm>
          <a:prstGeom prst="rect">
            <a:avLst/>
          </a:prstGeom>
          <a:solidFill>
            <a:schemeClr val="accent3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11" name="Oval 5"/>
          <p:cNvSpPr/>
          <p:nvPr/>
        </p:nvSpPr>
        <p:spPr>
          <a:xfrm>
            <a:off x="-1" y="0"/>
            <a:ext cx="12192000" cy="4572001"/>
          </a:xfrm>
          <a:custGeom>
            <a:avLst/>
            <a:gdLst/>
            <a:ahLst/>
            <a:cxnLst/>
            <a:rect l="l" t="t" r="r" b="b"/>
            <a:pathLst>
              <a:path w="12192000" h="4572001">
                <a:moveTo>
                  <a:pt x="12192000" y="4387986"/>
                </a:moveTo>
                <a:lnTo>
                  <a:pt x="12192000" y="4572001"/>
                </a:lnTo>
                <a:lnTo>
                  <a:pt x="12013927" y="4572001"/>
                </a:lnTo>
                <a:cubicBezTo>
                  <a:pt x="12084901" y="4522707"/>
                  <a:pt x="12145198" y="4460004"/>
                  <a:pt x="12192000" y="4387986"/>
                </a:cubicBezTo>
                <a:close/>
                <a:moveTo>
                  <a:pt x="12192000" y="4041440"/>
                </a:moveTo>
                <a:lnTo>
                  <a:pt x="12192000" y="4174488"/>
                </a:lnTo>
                <a:cubicBezTo>
                  <a:pt x="12005469" y="4244657"/>
                  <a:pt x="11857227" y="4389538"/>
                  <a:pt x="11786673" y="4572001"/>
                </a:cubicBezTo>
                <a:lnTo>
                  <a:pt x="11649784" y="4572001"/>
                </a:lnTo>
                <a:cubicBezTo>
                  <a:pt x="11730542" y="4320085"/>
                  <a:pt x="11933879" y="4121396"/>
                  <a:pt x="12192000" y="4041440"/>
                </a:cubicBezTo>
                <a:close/>
                <a:moveTo>
                  <a:pt x="10767111" y="3999419"/>
                </a:moveTo>
                <a:lnTo>
                  <a:pt x="10784198" y="4001042"/>
                </a:lnTo>
                <a:cubicBezTo>
                  <a:pt x="10816584" y="4001569"/>
                  <a:pt x="10848477" y="4004550"/>
                  <a:pt x="10879660" y="4010107"/>
                </a:cubicBezTo>
                <a:cubicBezTo>
                  <a:pt x="10885236" y="4009688"/>
                  <a:pt x="10890564" y="4010636"/>
                  <a:pt x="10895873" y="4011646"/>
                </a:cubicBezTo>
                <a:lnTo>
                  <a:pt x="10895990" y="4012794"/>
                </a:lnTo>
                <a:cubicBezTo>
                  <a:pt x="11208069" y="4064450"/>
                  <a:pt x="11461298" y="4283539"/>
                  <a:pt x="11554662" y="4572001"/>
                </a:cubicBezTo>
                <a:lnTo>
                  <a:pt x="11417114" y="4572001"/>
                </a:lnTo>
                <a:cubicBezTo>
                  <a:pt x="11333731" y="4357380"/>
                  <a:pt x="11143362" y="4194541"/>
                  <a:pt x="10909360" y="4144250"/>
                </a:cubicBezTo>
                <a:cubicBezTo>
                  <a:pt x="10943854" y="4319651"/>
                  <a:pt x="11046077" y="4471530"/>
                  <a:pt x="11189175" y="4572001"/>
                </a:cubicBezTo>
                <a:lnTo>
                  <a:pt x="10994934" y="4572001"/>
                </a:lnTo>
                <a:cubicBezTo>
                  <a:pt x="10878802" y="4452596"/>
                  <a:pt x="10800240" y="4298519"/>
                  <a:pt x="10775875" y="4127511"/>
                </a:cubicBezTo>
                <a:cubicBezTo>
                  <a:pt x="10775707" y="4127458"/>
                  <a:pt x="10775539" y="4127453"/>
                  <a:pt x="10775369" y="4127448"/>
                </a:cubicBezTo>
                <a:lnTo>
                  <a:pt x="10774831" y="4120772"/>
                </a:lnTo>
                <a:cubicBezTo>
                  <a:pt x="10769772" y="4090522"/>
                  <a:pt x="10767321" y="4059631"/>
                  <a:pt x="10767364" y="4028296"/>
                </a:cubicBezTo>
                <a:cubicBezTo>
                  <a:pt x="10766052" y="4022668"/>
                  <a:pt x="10765993" y="4017001"/>
                  <a:pt x="10765993" y="4011320"/>
                </a:cubicBezTo>
                <a:lnTo>
                  <a:pt x="10766587" y="3999880"/>
                </a:lnTo>
                <a:lnTo>
                  <a:pt x="10767085" y="3999913"/>
                </a:lnTo>
                <a:close/>
                <a:moveTo>
                  <a:pt x="10744358" y="3999419"/>
                </a:moveTo>
                <a:lnTo>
                  <a:pt x="10744384" y="3999913"/>
                </a:lnTo>
                <a:lnTo>
                  <a:pt x="10744882" y="3999880"/>
                </a:lnTo>
                <a:lnTo>
                  <a:pt x="10745476" y="4011320"/>
                </a:lnTo>
                <a:cubicBezTo>
                  <a:pt x="10745476" y="4017001"/>
                  <a:pt x="10745417" y="4022668"/>
                  <a:pt x="10744105" y="4028296"/>
                </a:cubicBezTo>
                <a:cubicBezTo>
                  <a:pt x="10744148" y="4059631"/>
                  <a:pt x="10741697" y="4090522"/>
                  <a:pt x="10736638" y="4120772"/>
                </a:cubicBezTo>
                <a:lnTo>
                  <a:pt x="10736100" y="4127448"/>
                </a:lnTo>
                <a:cubicBezTo>
                  <a:pt x="10735930" y="4127453"/>
                  <a:pt x="10735762" y="4127458"/>
                  <a:pt x="10735594" y="4127511"/>
                </a:cubicBezTo>
                <a:cubicBezTo>
                  <a:pt x="10711229" y="4298519"/>
                  <a:pt x="10632667" y="4452596"/>
                  <a:pt x="10516535" y="4572001"/>
                </a:cubicBezTo>
                <a:lnTo>
                  <a:pt x="10322294" y="4572001"/>
                </a:lnTo>
                <a:cubicBezTo>
                  <a:pt x="10465392" y="4471530"/>
                  <a:pt x="10567615" y="4319650"/>
                  <a:pt x="10602109" y="4144250"/>
                </a:cubicBezTo>
                <a:cubicBezTo>
                  <a:pt x="10368107" y="4194541"/>
                  <a:pt x="10177738" y="4357380"/>
                  <a:pt x="10094355" y="4572001"/>
                </a:cubicBezTo>
                <a:lnTo>
                  <a:pt x="9956808" y="4572001"/>
                </a:lnTo>
                <a:cubicBezTo>
                  <a:pt x="10050171" y="4283539"/>
                  <a:pt x="10303400" y="4064450"/>
                  <a:pt x="10615479" y="4012794"/>
                </a:cubicBezTo>
                <a:lnTo>
                  <a:pt x="10615596" y="4011646"/>
                </a:lnTo>
                <a:cubicBezTo>
                  <a:pt x="10620905" y="4010636"/>
                  <a:pt x="10626233" y="4009688"/>
                  <a:pt x="10631809" y="4010107"/>
                </a:cubicBezTo>
                <a:cubicBezTo>
                  <a:pt x="10662992" y="4004550"/>
                  <a:pt x="10694885" y="4001569"/>
                  <a:pt x="10727271" y="4001042"/>
                </a:cubicBezTo>
                <a:close/>
                <a:moveTo>
                  <a:pt x="9074958" y="3999419"/>
                </a:moveTo>
                <a:lnTo>
                  <a:pt x="9092045" y="4001042"/>
                </a:lnTo>
                <a:cubicBezTo>
                  <a:pt x="9124431" y="4001569"/>
                  <a:pt x="9156324" y="4004550"/>
                  <a:pt x="9187507" y="4010107"/>
                </a:cubicBezTo>
                <a:cubicBezTo>
                  <a:pt x="9193083" y="4009688"/>
                  <a:pt x="9198411" y="4010636"/>
                  <a:pt x="9203720" y="4011646"/>
                </a:cubicBezTo>
                <a:lnTo>
                  <a:pt x="9203837" y="4012794"/>
                </a:lnTo>
                <a:cubicBezTo>
                  <a:pt x="9515916" y="4064450"/>
                  <a:pt x="9769145" y="4283539"/>
                  <a:pt x="9862508" y="4572001"/>
                </a:cubicBezTo>
                <a:lnTo>
                  <a:pt x="9724961" y="4572001"/>
                </a:lnTo>
                <a:cubicBezTo>
                  <a:pt x="9641578" y="4357380"/>
                  <a:pt x="9451209" y="4194541"/>
                  <a:pt x="9217207" y="4144250"/>
                </a:cubicBezTo>
                <a:cubicBezTo>
                  <a:pt x="9251701" y="4319651"/>
                  <a:pt x="9353924" y="4471530"/>
                  <a:pt x="9497022" y="4572001"/>
                </a:cubicBezTo>
                <a:lnTo>
                  <a:pt x="9302781" y="4572001"/>
                </a:lnTo>
                <a:cubicBezTo>
                  <a:pt x="9186649" y="4452596"/>
                  <a:pt x="9108087" y="4298519"/>
                  <a:pt x="9083722" y="4127511"/>
                </a:cubicBezTo>
                <a:cubicBezTo>
                  <a:pt x="9083554" y="4127458"/>
                  <a:pt x="9083386" y="4127453"/>
                  <a:pt x="9083216" y="4127448"/>
                </a:cubicBezTo>
                <a:lnTo>
                  <a:pt x="9082678" y="4120772"/>
                </a:lnTo>
                <a:cubicBezTo>
                  <a:pt x="9077619" y="4090522"/>
                  <a:pt x="9075168" y="4059631"/>
                  <a:pt x="9075211" y="4028296"/>
                </a:cubicBezTo>
                <a:cubicBezTo>
                  <a:pt x="9073899" y="4022668"/>
                  <a:pt x="9073840" y="4017001"/>
                  <a:pt x="9073840" y="4011320"/>
                </a:cubicBezTo>
                <a:lnTo>
                  <a:pt x="9074434" y="3999880"/>
                </a:lnTo>
                <a:lnTo>
                  <a:pt x="9074932" y="3999913"/>
                </a:lnTo>
                <a:close/>
                <a:moveTo>
                  <a:pt x="9052207" y="3999419"/>
                </a:moveTo>
                <a:lnTo>
                  <a:pt x="9052233" y="3999913"/>
                </a:lnTo>
                <a:lnTo>
                  <a:pt x="9052731" y="3999880"/>
                </a:lnTo>
                <a:lnTo>
                  <a:pt x="9053325" y="4011320"/>
                </a:lnTo>
                <a:cubicBezTo>
                  <a:pt x="9053325" y="4017001"/>
                  <a:pt x="9053266" y="4022668"/>
                  <a:pt x="9051954" y="4028296"/>
                </a:cubicBezTo>
                <a:cubicBezTo>
                  <a:pt x="9051997" y="4059631"/>
                  <a:pt x="9049546" y="4090522"/>
                  <a:pt x="9044487" y="4120772"/>
                </a:cubicBezTo>
                <a:lnTo>
                  <a:pt x="9043949" y="4127448"/>
                </a:lnTo>
                <a:cubicBezTo>
                  <a:pt x="9043779" y="4127453"/>
                  <a:pt x="9043611" y="4127458"/>
                  <a:pt x="9043443" y="4127511"/>
                </a:cubicBezTo>
                <a:cubicBezTo>
                  <a:pt x="9019078" y="4298519"/>
                  <a:pt x="8940516" y="4452596"/>
                  <a:pt x="8824384" y="4572001"/>
                </a:cubicBezTo>
                <a:lnTo>
                  <a:pt x="8630143" y="4572001"/>
                </a:lnTo>
                <a:cubicBezTo>
                  <a:pt x="8773241" y="4471530"/>
                  <a:pt x="8875464" y="4319651"/>
                  <a:pt x="8909958" y="4144250"/>
                </a:cubicBezTo>
                <a:cubicBezTo>
                  <a:pt x="8675956" y="4194541"/>
                  <a:pt x="8485587" y="4357380"/>
                  <a:pt x="8402204" y="4572001"/>
                </a:cubicBezTo>
                <a:lnTo>
                  <a:pt x="8264656" y="4572001"/>
                </a:lnTo>
                <a:cubicBezTo>
                  <a:pt x="8358019" y="4283539"/>
                  <a:pt x="8611249" y="4064450"/>
                  <a:pt x="8923328" y="4012794"/>
                </a:cubicBezTo>
                <a:lnTo>
                  <a:pt x="8923445" y="4011646"/>
                </a:lnTo>
                <a:cubicBezTo>
                  <a:pt x="8928754" y="4010636"/>
                  <a:pt x="8934082" y="4009688"/>
                  <a:pt x="8939658" y="4010107"/>
                </a:cubicBezTo>
                <a:cubicBezTo>
                  <a:pt x="8970841" y="4004550"/>
                  <a:pt x="9002734" y="4001569"/>
                  <a:pt x="9035120" y="4001042"/>
                </a:cubicBezTo>
                <a:close/>
                <a:moveTo>
                  <a:pt x="7382807" y="3999419"/>
                </a:moveTo>
                <a:lnTo>
                  <a:pt x="7399895" y="4001042"/>
                </a:lnTo>
                <a:cubicBezTo>
                  <a:pt x="7432280" y="4001569"/>
                  <a:pt x="7464173" y="4004550"/>
                  <a:pt x="7495356" y="4010107"/>
                </a:cubicBezTo>
                <a:cubicBezTo>
                  <a:pt x="7500932" y="4009688"/>
                  <a:pt x="7506260" y="4010636"/>
                  <a:pt x="7511569" y="4011646"/>
                </a:cubicBezTo>
                <a:lnTo>
                  <a:pt x="7511686" y="4012794"/>
                </a:lnTo>
                <a:cubicBezTo>
                  <a:pt x="7823765" y="4064450"/>
                  <a:pt x="8076994" y="4283539"/>
                  <a:pt x="8170358" y="4572001"/>
                </a:cubicBezTo>
                <a:lnTo>
                  <a:pt x="8032809" y="4572001"/>
                </a:lnTo>
                <a:cubicBezTo>
                  <a:pt x="7949426" y="4357380"/>
                  <a:pt x="7759058" y="4194541"/>
                  <a:pt x="7525056" y="4144250"/>
                </a:cubicBezTo>
                <a:cubicBezTo>
                  <a:pt x="7559550" y="4319650"/>
                  <a:pt x="7661773" y="4471530"/>
                  <a:pt x="7804870" y="4572001"/>
                </a:cubicBezTo>
                <a:lnTo>
                  <a:pt x="7610630" y="4572001"/>
                </a:lnTo>
                <a:cubicBezTo>
                  <a:pt x="7494498" y="4452596"/>
                  <a:pt x="7415935" y="4298519"/>
                  <a:pt x="7391571" y="4127511"/>
                </a:cubicBezTo>
                <a:cubicBezTo>
                  <a:pt x="7391403" y="4127458"/>
                  <a:pt x="7391235" y="4127453"/>
                  <a:pt x="7391065" y="4127448"/>
                </a:cubicBezTo>
                <a:lnTo>
                  <a:pt x="7390527" y="4120772"/>
                </a:lnTo>
                <a:cubicBezTo>
                  <a:pt x="7385468" y="4090522"/>
                  <a:pt x="7383018" y="4059631"/>
                  <a:pt x="7383060" y="4028296"/>
                </a:cubicBezTo>
                <a:cubicBezTo>
                  <a:pt x="7381748" y="4022668"/>
                  <a:pt x="7381689" y="4017001"/>
                  <a:pt x="7381689" y="4011320"/>
                </a:cubicBezTo>
                <a:lnTo>
                  <a:pt x="7382283" y="3999880"/>
                </a:lnTo>
                <a:lnTo>
                  <a:pt x="7382781" y="3999913"/>
                </a:lnTo>
                <a:close/>
                <a:moveTo>
                  <a:pt x="7360056" y="3999419"/>
                </a:moveTo>
                <a:lnTo>
                  <a:pt x="7360082" y="3999913"/>
                </a:lnTo>
                <a:lnTo>
                  <a:pt x="7360580" y="3999880"/>
                </a:lnTo>
                <a:lnTo>
                  <a:pt x="7361174" y="4011320"/>
                </a:lnTo>
                <a:cubicBezTo>
                  <a:pt x="7361174" y="4017001"/>
                  <a:pt x="7361115" y="4022668"/>
                  <a:pt x="7359803" y="4028296"/>
                </a:cubicBezTo>
                <a:cubicBezTo>
                  <a:pt x="7359845" y="4059631"/>
                  <a:pt x="7357395" y="4090522"/>
                  <a:pt x="7352336" y="4120772"/>
                </a:cubicBezTo>
                <a:lnTo>
                  <a:pt x="7351798" y="4127448"/>
                </a:lnTo>
                <a:cubicBezTo>
                  <a:pt x="7351628" y="4127453"/>
                  <a:pt x="7351460" y="4127458"/>
                  <a:pt x="7351292" y="4127511"/>
                </a:cubicBezTo>
                <a:cubicBezTo>
                  <a:pt x="7326927" y="4298519"/>
                  <a:pt x="7248364" y="4452596"/>
                  <a:pt x="7132233" y="4572001"/>
                </a:cubicBezTo>
                <a:lnTo>
                  <a:pt x="6937992" y="4572001"/>
                </a:lnTo>
                <a:cubicBezTo>
                  <a:pt x="7081090" y="4471530"/>
                  <a:pt x="7183313" y="4319650"/>
                  <a:pt x="7217807" y="4144250"/>
                </a:cubicBezTo>
                <a:cubicBezTo>
                  <a:pt x="6983804" y="4194541"/>
                  <a:pt x="6793436" y="4357380"/>
                  <a:pt x="6710053" y="4572001"/>
                </a:cubicBezTo>
                <a:lnTo>
                  <a:pt x="6572505" y="4572001"/>
                </a:lnTo>
                <a:cubicBezTo>
                  <a:pt x="6665868" y="4283539"/>
                  <a:pt x="6919098" y="4064450"/>
                  <a:pt x="7231177" y="4012794"/>
                </a:cubicBezTo>
                <a:lnTo>
                  <a:pt x="7231294" y="4011646"/>
                </a:lnTo>
                <a:cubicBezTo>
                  <a:pt x="7236603" y="4010636"/>
                  <a:pt x="7241931" y="4009688"/>
                  <a:pt x="7247507" y="4010107"/>
                </a:cubicBezTo>
                <a:cubicBezTo>
                  <a:pt x="7278690" y="4004550"/>
                  <a:pt x="7310583" y="4001569"/>
                  <a:pt x="7342968" y="4001042"/>
                </a:cubicBezTo>
                <a:close/>
                <a:moveTo>
                  <a:pt x="5690656" y="3999419"/>
                </a:moveTo>
                <a:lnTo>
                  <a:pt x="5707743" y="4001042"/>
                </a:lnTo>
                <a:cubicBezTo>
                  <a:pt x="5740129" y="4001569"/>
                  <a:pt x="5772021" y="4004550"/>
                  <a:pt x="5803205" y="4010107"/>
                </a:cubicBezTo>
                <a:cubicBezTo>
                  <a:pt x="5808781" y="4009688"/>
                  <a:pt x="5814109" y="4010636"/>
                  <a:pt x="5819417" y="4011646"/>
                </a:cubicBezTo>
                <a:lnTo>
                  <a:pt x="5819534" y="4012794"/>
                </a:lnTo>
                <a:cubicBezTo>
                  <a:pt x="6131614" y="4064450"/>
                  <a:pt x="6384843" y="4283539"/>
                  <a:pt x="6478206" y="4572001"/>
                </a:cubicBezTo>
                <a:lnTo>
                  <a:pt x="6340658" y="4572001"/>
                </a:lnTo>
                <a:cubicBezTo>
                  <a:pt x="6257275" y="4357380"/>
                  <a:pt x="6066907" y="4194541"/>
                  <a:pt x="5832905" y="4144250"/>
                </a:cubicBezTo>
                <a:cubicBezTo>
                  <a:pt x="5867399" y="4319651"/>
                  <a:pt x="5969622" y="4471530"/>
                  <a:pt x="6112719" y="4572001"/>
                </a:cubicBezTo>
                <a:lnTo>
                  <a:pt x="5918478" y="4572001"/>
                </a:lnTo>
                <a:cubicBezTo>
                  <a:pt x="5802347" y="4452596"/>
                  <a:pt x="5723784" y="4298519"/>
                  <a:pt x="5699419" y="4127511"/>
                </a:cubicBezTo>
                <a:cubicBezTo>
                  <a:pt x="5699252" y="4127458"/>
                  <a:pt x="5699083" y="4127453"/>
                  <a:pt x="5698914" y="4127448"/>
                </a:cubicBezTo>
                <a:lnTo>
                  <a:pt x="5698375" y="4120772"/>
                </a:lnTo>
                <a:cubicBezTo>
                  <a:pt x="5693317" y="4090522"/>
                  <a:pt x="5690866" y="4059631"/>
                  <a:pt x="5690908" y="4028296"/>
                </a:cubicBezTo>
                <a:cubicBezTo>
                  <a:pt x="5689596" y="4022668"/>
                  <a:pt x="5689538" y="4017001"/>
                  <a:pt x="5689538" y="4011320"/>
                </a:cubicBezTo>
                <a:lnTo>
                  <a:pt x="5690132" y="3999880"/>
                </a:lnTo>
                <a:lnTo>
                  <a:pt x="5690630" y="3999913"/>
                </a:lnTo>
                <a:close/>
                <a:moveTo>
                  <a:pt x="5667905" y="3999419"/>
                </a:moveTo>
                <a:lnTo>
                  <a:pt x="5667931" y="3999913"/>
                </a:lnTo>
                <a:lnTo>
                  <a:pt x="5668429" y="3999880"/>
                </a:lnTo>
                <a:lnTo>
                  <a:pt x="5669023" y="4011320"/>
                </a:lnTo>
                <a:cubicBezTo>
                  <a:pt x="5669023" y="4017001"/>
                  <a:pt x="5668964" y="4022668"/>
                  <a:pt x="5667652" y="4028296"/>
                </a:cubicBezTo>
                <a:cubicBezTo>
                  <a:pt x="5667694" y="4059631"/>
                  <a:pt x="5665244" y="4090522"/>
                  <a:pt x="5660185" y="4120772"/>
                </a:cubicBezTo>
                <a:lnTo>
                  <a:pt x="5659647" y="4127448"/>
                </a:lnTo>
                <a:cubicBezTo>
                  <a:pt x="5659477" y="4127453"/>
                  <a:pt x="5659309" y="4127458"/>
                  <a:pt x="5659141" y="4127511"/>
                </a:cubicBezTo>
                <a:cubicBezTo>
                  <a:pt x="5634776" y="4298519"/>
                  <a:pt x="5556213" y="4452596"/>
                  <a:pt x="5440082" y="4572001"/>
                </a:cubicBezTo>
                <a:lnTo>
                  <a:pt x="5245841" y="4572001"/>
                </a:lnTo>
                <a:cubicBezTo>
                  <a:pt x="5388939" y="4471530"/>
                  <a:pt x="5491162" y="4319651"/>
                  <a:pt x="5525656" y="4144250"/>
                </a:cubicBezTo>
                <a:cubicBezTo>
                  <a:pt x="5291653" y="4194541"/>
                  <a:pt x="5101285" y="4357380"/>
                  <a:pt x="5017902" y="4572001"/>
                </a:cubicBezTo>
                <a:lnTo>
                  <a:pt x="4880354" y="4572001"/>
                </a:lnTo>
                <a:cubicBezTo>
                  <a:pt x="4973717" y="4283539"/>
                  <a:pt x="5226947" y="4064450"/>
                  <a:pt x="5539026" y="4012794"/>
                </a:cubicBezTo>
                <a:lnTo>
                  <a:pt x="5539143" y="4011646"/>
                </a:lnTo>
                <a:cubicBezTo>
                  <a:pt x="5544452" y="4010636"/>
                  <a:pt x="5549780" y="4009688"/>
                  <a:pt x="5555356" y="4010107"/>
                </a:cubicBezTo>
                <a:cubicBezTo>
                  <a:pt x="5586539" y="4004550"/>
                  <a:pt x="5618432" y="4001569"/>
                  <a:pt x="5650817" y="4001042"/>
                </a:cubicBezTo>
                <a:close/>
                <a:moveTo>
                  <a:pt x="3998505" y="3999419"/>
                </a:moveTo>
                <a:lnTo>
                  <a:pt x="4015592" y="4001042"/>
                </a:lnTo>
                <a:cubicBezTo>
                  <a:pt x="4047978" y="4001569"/>
                  <a:pt x="4079870" y="4004550"/>
                  <a:pt x="4111054" y="4010107"/>
                </a:cubicBezTo>
                <a:cubicBezTo>
                  <a:pt x="4116630" y="4009688"/>
                  <a:pt x="4121958" y="4010636"/>
                  <a:pt x="4127266" y="4011646"/>
                </a:cubicBezTo>
                <a:lnTo>
                  <a:pt x="4127384" y="4012794"/>
                </a:lnTo>
                <a:cubicBezTo>
                  <a:pt x="4439463" y="4064450"/>
                  <a:pt x="4692692" y="4283539"/>
                  <a:pt x="4786055" y="4572001"/>
                </a:cubicBezTo>
                <a:lnTo>
                  <a:pt x="4648508" y="4572001"/>
                </a:lnTo>
                <a:cubicBezTo>
                  <a:pt x="4565124" y="4357380"/>
                  <a:pt x="4374756" y="4194541"/>
                  <a:pt x="4140754" y="4144250"/>
                </a:cubicBezTo>
                <a:cubicBezTo>
                  <a:pt x="4175248" y="4319650"/>
                  <a:pt x="4277471" y="4471530"/>
                  <a:pt x="4420568" y="4572001"/>
                </a:cubicBezTo>
                <a:lnTo>
                  <a:pt x="4226327" y="4572001"/>
                </a:lnTo>
                <a:cubicBezTo>
                  <a:pt x="4110196" y="4452596"/>
                  <a:pt x="4031633" y="4298519"/>
                  <a:pt x="4007268" y="4127511"/>
                </a:cubicBezTo>
                <a:cubicBezTo>
                  <a:pt x="4007101" y="4127458"/>
                  <a:pt x="4006932" y="4127453"/>
                  <a:pt x="4006763" y="4127448"/>
                </a:cubicBezTo>
                <a:lnTo>
                  <a:pt x="4006225" y="4120772"/>
                </a:lnTo>
                <a:cubicBezTo>
                  <a:pt x="4001166" y="4090522"/>
                  <a:pt x="3998715" y="4059631"/>
                  <a:pt x="3998757" y="4028296"/>
                </a:cubicBezTo>
                <a:cubicBezTo>
                  <a:pt x="3997445" y="4022668"/>
                  <a:pt x="3997387" y="4017001"/>
                  <a:pt x="3997387" y="4011320"/>
                </a:cubicBezTo>
                <a:lnTo>
                  <a:pt x="3997981" y="3999880"/>
                </a:lnTo>
                <a:lnTo>
                  <a:pt x="3998479" y="3999913"/>
                </a:lnTo>
                <a:close/>
                <a:moveTo>
                  <a:pt x="3975754" y="3999419"/>
                </a:moveTo>
                <a:lnTo>
                  <a:pt x="3975780" y="3999913"/>
                </a:lnTo>
                <a:lnTo>
                  <a:pt x="3976278" y="3999880"/>
                </a:lnTo>
                <a:lnTo>
                  <a:pt x="3976872" y="4011320"/>
                </a:lnTo>
                <a:cubicBezTo>
                  <a:pt x="3976872" y="4017001"/>
                  <a:pt x="3976813" y="4022668"/>
                  <a:pt x="3975501" y="4028296"/>
                </a:cubicBezTo>
                <a:cubicBezTo>
                  <a:pt x="3975543" y="4059631"/>
                  <a:pt x="3973093" y="4090522"/>
                  <a:pt x="3968034" y="4120772"/>
                </a:cubicBezTo>
                <a:lnTo>
                  <a:pt x="3967496" y="4127448"/>
                </a:lnTo>
                <a:cubicBezTo>
                  <a:pt x="3967326" y="4127453"/>
                  <a:pt x="3967158" y="4127458"/>
                  <a:pt x="3966990" y="4127511"/>
                </a:cubicBezTo>
                <a:cubicBezTo>
                  <a:pt x="3942625" y="4298519"/>
                  <a:pt x="3864063" y="4452596"/>
                  <a:pt x="3747931" y="4572001"/>
                </a:cubicBezTo>
                <a:lnTo>
                  <a:pt x="3553690" y="4572001"/>
                </a:lnTo>
                <a:cubicBezTo>
                  <a:pt x="3696788" y="4471530"/>
                  <a:pt x="3799011" y="4319651"/>
                  <a:pt x="3833505" y="4144250"/>
                </a:cubicBezTo>
                <a:cubicBezTo>
                  <a:pt x="3599503" y="4194541"/>
                  <a:pt x="3409134" y="4357380"/>
                  <a:pt x="3325751" y="4572001"/>
                </a:cubicBezTo>
                <a:lnTo>
                  <a:pt x="3188203" y="4572001"/>
                </a:lnTo>
                <a:cubicBezTo>
                  <a:pt x="3281566" y="4283539"/>
                  <a:pt x="3534796" y="4064450"/>
                  <a:pt x="3846875" y="4012794"/>
                </a:cubicBezTo>
                <a:lnTo>
                  <a:pt x="3846992" y="4011646"/>
                </a:lnTo>
                <a:cubicBezTo>
                  <a:pt x="3852301" y="4010636"/>
                  <a:pt x="3857629" y="4009688"/>
                  <a:pt x="3863205" y="4010107"/>
                </a:cubicBezTo>
                <a:cubicBezTo>
                  <a:pt x="3894388" y="4004550"/>
                  <a:pt x="3926281" y="4001569"/>
                  <a:pt x="3958666" y="4001042"/>
                </a:cubicBezTo>
                <a:close/>
                <a:moveTo>
                  <a:pt x="2306354" y="3999419"/>
                </a:moveTo>
                <a:lnTo>
                  <a:pt x="2323441" y="4001042"/>
                </a:lnTo>
                <a:cubicBezTo>
                  <a:pt x="2355827" y="4001569"/>
                  <a:pt x="2387719" y="4004550"/>
                  <a:pt x="2418903" y="4010107"/>
                </a:cubicBezTo>
                <a:cubicBezTo>
                  <a:pt x="2424479" y="4009688"/>
                  <a:pt x="2429807" y="4010636"/>
                  <a:pt x="2435115" y="4011646"/>
                </a:cubicBezTo>
                <a:lnTo>
                  <a:pt x="2435233" y="4012794"/>
                </a:lnTo>
                <a:cubicBezTo>
                  <a:pt x="2747312" y="4064450"/>
                  <a:pt x="3000542" y="4283539"/>
                  <a:pt x="3093904" y="4572001"/>
                </a:cubicBezTo>
                <a:lnTo>
                  <a:pt x="2956357" y="4572001"/>
                </a:lnTo>
                <a:cubicBezTo>
                  <a:pt x="2872974" y="4357380"/>
                  <a:pt x="2682605" y="4194541"/>
                  <a:pt x="2448603" y="4144250"/>
                </a:cubicBezTo>
                <a:cubicBezTo>
                  <a:pt x="2483097" y="4319651"/>
                  <a:pt x="2585320" y="4471530"/>
                  <a:pt x="2728418" y="4572001"/>
                </a:cubicBezTo>
                <a:lnTo>
                  <a:pt x="2534177" y="4572001"/>
                </a:lnTo>
                <a:cubicBezTo>
                  <a:pt x="2418045" y="4452596"/>
                  <a:pt x="2339482" y="4298519"/>
                  <a:pt x="2315117" y="4127511"/>
                </a:cubicBezTo>
                <a:cubicBezTo>
                  <a:pt x="2314950" y="4127458"/>
                  <a:pt x="2314781" y="4127453"/>
                  <a:pt x="2314612" y="4127448"/>
                </a:cubicBezTo>
                <a:lnTo>
                  <a:pt x="2314074" y="4120772"/>
                </a:lnTo>
                <a:cubicBezTo>
                  <a:pt x="2309015" y="4090522"/>
                  <a:pt x="2306564" y="4059631"/>
                  <a:pt x="2306606" y="4028296"/>
                </a:cubicBezTo>
                <a:cubicBezTo>
                  <a:pt x="2305294" y="4022668"/>
                  <a:pt x="2305236" y="4017001"/>
                  <a:pt x="2305236" y="4011320"/>
                </a:cubicBezTo>
                <a:lnTo>
                  <a:pt x="2305830" y="3999880"/>
                </a:lnTo>
                <a:lnTo>
                  <a:pt x="2306328" y="3999913"/>
                </a:lnTo>
                <a:close/>
                <a:moveTo>
                  <a:pt x="2283603" y="3999419"/>
                </a:moveTo>
                <a:lnTo>
                  <a:pt x="2283629" y="3999913"/>
                </a:lnTo>
                <a:lnTo>
                  <a:pt x="2284127" y="3999880"/>
                </a:lnTo>
                <a:lnTo>
                  <a:pt x="2284721" y="4011320"/>
                </a:lnTo>
                <a:cubicBezTo>
                  <a:pt x="2284721" y="4017001"/>
                  <a:pt x="2284662" y="4022668"/>
                  <a:pt x="2283350" y="4028296"/>
                </a:cubicBezTo>
                <a:cubicBezTo>
                  <a:pt x="2283392" y="4059631"/>
                  <a:pt x="2280942" y="4090522"/>
                  <a:pt x="2275883" y="4120772"/>
                </a:cubicBezTo>
                <a:lnTo>
                  <a:pt x="2275345" y="4127448"/>
                </a:lnTo>
                <a:cubicBezTo>
                  <a:pt x="2275175" y="4127453"/>
                  <a:pt x="2275007" y="4127458"/>
                  <a:pt x="2274839" y="4127511"/>
                </a:cubicBezTo>
                <a:cubicBezTo>
                  <a:pt x="2250474" y="4298519"/>
                  <a:pt x="2171912" y="4452596"/>
                  <a:pt x="2055780" y="4572001"/>
                </a:cubicBezTo>
                <a:lnTo>
                  <a:pt x="1861539" y="4572001"/>
                </a:lnTo>
                <a:cubicBezTo>
                  <a:pt x="2004637" y="4471530"/>
                  <a:pt x="2106860" y="4319650"/>
                  <a:pt x="2141354" y="4144250"/>
                </a:cubicBezTo>
                <a:cubicBezTo>
                  <a:pt x="1907352" y="4194541"/>
                  <a:pt x="1716983" y="4357380"/>
                  <a:pt x="1633600" y="4572001"/>
                </a:cubicBezTo>
                <a:lnTo>
                  <a:pt x="1496052" y="4572001"/>
                </a:lnTo>
                <a:cubicBezTo>
                  <a:pt x="1589416" y="4283539"/>
                  <a:pt x="1842645" y="4064450"/>
                  <a:pt x="2154724" y="4012794"/>
                </a:cubicBezTo>
                <a:lnTo>
                  <a:pt x="2154841" y="4011646"/>
                </a:lnTo>
                <a:cubicBezTo>
                  <a:pt x="2160150" y="4010636"/>
                  <a:pt x="2165478" y="4009688"/>
                  <a:pt x="2171054" y="4010107"/>
                </a:cubicBezTo>
                <a:cubicBezTo>
                  <a:pt x="2202237" y="4004550"/>
                  <a:pt x="2234130" y="4001569"/>
                  <a:pt x="2266515" y="4001042"/>
                </a:cubicBezTo>
                <a:close/>
                <a:moveTo>
                  <a:pt x="614203" y="3999419"/>
                </a:moveTo>
                <a:lnTo>
                  <a:pt x="631290" y="4001042"/>
                </a:lnTo>
                <a:cubicBezTo>
                  <a:pt x="663676" y="4001569"/>
                  <a:pt x="695568" y="4004550"/>
                  <a:pt x="726752" y="4010107"/>
                </a:cubicBezTo>
                <a:cubicBezTo>
                  <a:pt x="732328" y="4009688"/>
                  <a:pt x="737656" y="4010636"/>
                  <a:pt x="742964" y="4011646"/>
                </a:cubicBezTo>
                <a:lnTo>
                  <a:pt x="743081" y="4012794"/>
                </a:lnTo>
                <a:cubicBezTo>
                  <a:pt x="1055161" y="4064450"/>
                  <a:pt x="1308390" y="4283539"/>
                  <a:pt x="1401754" y="4572001"/>
                </a:cubicBezTo>
                <a:lnTo>
                  <a:pt x="1264205" y="4572001"/>
                </a:lnTo>
                <a:cubicBezTo>
                  <a:pt x="1180823" y="4357380"/>
                  <a:pt x="990454" y="4194541"/>
                  <a:pt x="756452" y="4144250"/>
                </a:cubicBezTo>
                <a:cubicBezTo>
                  <a:pt x="790946" y="4319651"/>
                  <a:pt x="893169" y="4471530"/>
                  <a:pt x="1036266" y="4572001"/>
                </a:cubicBezTo>
                <a:lnTo>
                  <a:pt x="842026" y="4572001"/>
                </a:lnTo>
                <a:cubicBezTo>
                  <a:pt x="725894" y="4452596"/>
                  <a:pt x="647331" y="4298519"/>
                  <a:pt x="622966" y="4127511"/>
                </a:cubicBezTo>
                <a:cubicBezTo>
                  <a:pt x="622799" y="4127458"/>
                  <a:pt x="622630" y="4127453"/>
                  <a:pt x="622461" y="4127448"/>
                </a:cubicBezTo>
                <a:lnTo>
                  <a:pt x="621923" y="4120772"/>
                </a:lnTo>
                <a:cubicBezTo>
                  <a:pt x="616864" y="4090522"/>
                  <a:pt x="614413" y="4059631"/>
                  <a:pt x="614455" y="4028296"/>
                </a:cubicBezTo>
                <a:cubicBezTo>
                  <a:pt x="613143" y="4022668"/>
                  <a:pt x="613085" y="4017001"/>
                  <a:pt x="613085" y="4011320"/>
                </a:cubicBezTo>
                <a:lnTo>
                  <a:pt x="613679" y="3999880"/>
                </a:lnTo>
                <a:lnTo>
                  <a:pt x="614177" y="3999913"/>
                </a:lnTo>
                <a:close/>
                <a:moveTo>
                  <a:pt x="591452" y="3999419"/>
                </a:moveTo>
                <a:lnTo>
                  <a:pt x="591478" y="3999913"/>
                </a:lnTo>
                <a:lnTo>
                  <a:pt x="591976" y="3999880"/>
                </a:lnTo>
                <a:lnTo>
                  <a:pt x="592570" y="4011320"/>
                </a:lnTo>
                <a:cubicBezTo>
                  <a:pt x="592570" y="4017001"/>
                  <a:pt x="592511" y="4022668"/>
                  <a:pt x="591199" y="4028296"/>
                </a:cubicBezTo>
                <a:cubicBezTo>
                  <a:pt x="591242" y="4059631"/>
                  <a:pt x="588791" y="4090522"/>
                  <a:pt x="583732" y="4120772"/>
                </a:cubicBezTo>
                <a:lnTo>
                  <a:pt x="583194" y="4127448"/>
                </a:lnTo>
                <a:cubicBezTo>
                  <a:pt x="583024" y="4127453"/>
                  <a:pt x="582856" y="4127458"/>
                  <a:pt x="582689" y="4127511"/>
                </a:cubicBezTo>
                <a:cubicBezTo>
                  <a:pt x="558275" y="4298863"/>
                  <a:pt x="479445" y="4453216"/>
                  <a:pt x="362360" y="4572001"/>
                </a:cubicBezTo>
                <a:lnTo>
                  <a:pt x="169811" y="4572001"/>
                </a:lnTo>
                <a:cubicBezTo>
                  <a:pt x="312603" y="4471357"/>
                  <a:pt x="414729" y="4319551"/>
                  <a:pt x="449203" y="4144250"/>
                </a:cubicBezTo>
                <a:cubicBezTo>
                  <a:pt x="258971" y="4185134"/>
                  <a:pt x="97576" y="4300399"/>
                  <a:pt x="0" y="4458139"/>
                </a:cubicBezTo>
                <a:lnTo>
                  <a:pt x="0" y="4251345"/>
                </a:lnTo>
                <a:cubicBezTo>
                  <a:pt x="121484" y="4128438"/>
                  <a:pt x="282199" y="4042650"/>
                  <a:pt x="462573" y="4012794"/>
                </a:cubicBezTo>
                <a:lnTo>
                  <a:pt x="462690" y="4011646"/>
                </a:lnTo>
                <a:cubicBezTo>
                  <a:pt x="467999" y="4010636"/>
                  <a:pt x="473327" y="4009688"/>
                  <a:pt x="478903" y="4010107"/>
                </a:cubicBezTo>
                <a:cubicBezTo>
                  <a:pt x="510086" y="4004550"/>
                  <a:pt x="541979" y="4001569"/>
                  <a:pt x="574365" y="4001042"/>
                </a:cubicBezTo>
                <a:close/>
                <a:moveTo>
                  <a:pt x="11452667" y="3304913"/>
                </a:moveTo>
                <a:cubicBezTo>
                  <a:pt x="11177477" y="3363591"/>
                  <a:pt x="10962633" y="3576701"/>
                  <a:pt x="10909358" y="3845480"/>
                </a:cubicBezTo>
                <a:cubicBezTo>
                  <a:pt x="11184548" y="3786801"/>
                  <a:pt x="11399391" y="3573691"/>
                  <a:pt x="11452667" y="3304913"/>
                </a:cubicBezTo>
                <a:close/>
                <a:moveTo>
                  <a:pt x="10058800" y="3304913"/>
                </a:moveTo>
                <a:cubicBezTo>
                  <a:pt x="10112076" y="3573691"/>
                  <a:pt x="10326919" y="3786801"/>
                  <a:pt x="10602109" y="3845480"/>
                </a:cubicBezTo>
                <a:cubicBezTo>
                  <a:pt x="10548834" y="3576701"/>
                  <a:pt x="10333990" y="3363591"/>
                  <a:pt x="10058800" y="3304913"/>
                </a:cubicBezTo>
                <a:close/>
                <a:moveTo>
                  <a:pt x="9760514" y="3304913"/>
                </a:moveTo>
                <a:cubicBezTo>
                  <a:pt x="9485324" y="3363591"/>
                  <a:pt x="9270480" y="3576701"/>
                  <a:pt x="9217205" y="3845480"/>
                </a:cubicBezTo>
                <a:cubicBezTo>
                  <a:pt x="9492395" y="3786801"/>
                  <a:pt x="9707238" y="3573691"/>
                  <a:pt x="9760514" y="3304913"/>
                </a:cubicBezTo>
                <a:close/>
                <a:moveTo>
                  <a:pt x="8366649" y="3304913"/>
                </a:moveTo>
                <a:cubicBezTo>
                  <a:pt x="8419925" y="3573691"/>
                  <a:pt x="8634768" y="3786801"/>
                  <a:pt x="8909958" y="3845480"/>
                </a:cubicBezTo>
                <a:cubicBezTo>
                  <a:pt x="8856683" y="3576701"/>
                  <a:pt x="8641839" y="3363591"/>
                  <a:pt x="8366649" y="3304913"/>
                </a:cubicBezTo>
                <a:close/>
                <a:moveTo>
                  <a:pt x="8068363" y="3304913"/>
                </a:moveTo>
                <a:cubicBezTo>
                  <a:pt x="7793173" y="3363591"/>
                  <a:pt x="7578329" y="3576701"/>
                  <a:pt x="7525054" y="3845480"/>
                </a:cubicBezTo>
                <a:cubicBezTo>
                  <a:pt x="7800244" y="3786801"/>
                  <a:pt x="8015087" y="3573691"/>
                  <a:pt x="8068363" y="3304913"/>
                </a:cubicBezTo>
                <a:close/>
                <a:moveTo>
                  <a:pt x="6674498" y="3304913"/>
                </a:moveTo>
                <a:cubicBezTo>
                  <a:pt x="6727774" y="3573691"/>
                  <a:pt x="6942617" y="3786801"/>
                  <a:pt x="7217807" y="3845480"/>
                </a:cubicBezTo>
                <a:cubicBezTo>
                  <a:pt x="7164532" y="3576701"/>
                  <a:pt x="6949688" y="3363591"/>
                  <a:pt x="6674498" y="3304913"/>
                </a:cubicBezTo>
                <a:close/>
                <a:moveTo>
                  <a:pt x="6376212" y="3304913"/>
                </a:moveTo>
                <a:cubicBezTo>
                  <a:pt x="6101022" y="3363591"/>
                  <a:pt x="5886178" y="3576701"/>
                  <a:pt x="5832903" y="3845480"/>
                </a:cubicBezTo>
                <a:cubicBezTo>
                  <a:pt x="6108093" y="3786801"/>
                  <a:pt x="6322936" y="3573691"/>
                  <a:pt x="6376212" y="3304913"/>
                </a:cubicBezTo>
                <a:close/>
                <a:moveTo>
                  <a:pt x="4982347" y="3304913"/>
                </a:moveTo>
                <a:cubicBezTo>
                  <a:pt x="5035623" y="3573691"/>
                  <a:pt x="5250466" y="3786801"/>
                  <a:pt x="5525656" y="3845480"/>
                </a:cubicBezTo>
                <a:cubicBezTo>
                  <a:pt x="5472381" y="3576701"/>
                  <a:pt x="5257537" y="3363591"/>
                  <a:pt x="4982347" y="3304913"/>
                </a:cubicBezTo>
                <a:close/>
                <a:moveTo>
                  <a:pt x="4684061" y="3304913"/>
                </a:moveTo>
                <a:cubicBezTo>
                  <a:pt x="4408871" y="3363591"/>
                  <a:pt x="4194027" y="3576701"/>
                  <a:pt x="4140752" y="3845480"/>
                </a:cubicBezTo>
                <a:cubicBezTo>
                  <a:pt x="4415942" y="3786801"/>
                  <a:pt x="4630785" y="3573691"/>
                  <a:pt x="4684061" y="3304913"/>
                </a:cubicBezTo>
                <a:close/>
                <a:moveTo>
                  <a:pt x="3290196" y="3304913"/>
                </a:moveTo>
                <a:cubicBezTo>
                  <a:pt x="3343472" y="3573691"/>
                  <a:pt x="3558315" y="3786801"/>
                  <a:pt x="3833505" y="3845480"/>
                </a:cubicBezTo>
                <a:cubicBezTo>
                  <a:pt x="3780230" y="3576701"/>
                  <a:pt x="3565386" y="3363591"/>
                  <a:pt x="3290196" y="3304913"/>
                </a:cubicBezTo>
                <a:close/>
                <a:moveTo>
                  <a:pt x="2991910" y="3304913"/>
                </a:moveTo>
                <a:cubicBezTo>
                  <a:pt x="2716720" y="3363591"/>
                  <a:pt x="2501876" y="3576701"/>
                  <a:pt x="2448601" y="3845480"/>
                </a:cubicBezTo>
                <a:cubicBezTo>
                  <a:pt x="2723791" y="3786801"/>
                  <a:pt x="2938634" y="3573691"/>
                  <a:pt x="2991910" y="3304913"/>
                </a:cubicBezTo>
                <a:close/>
                <a:moveTo>
                  <a:pt x="1598045" y="3304913"/>
                </a:moveTo>
                <a:cubicBezTo>
                  <a:pt x="1651321" y="3573691"/>
                  <a:pt x="1866164" y="3786801"/>
                  <a:pt x="2141354" y="3845480"/>
                </a:cubicBezTo>
                <a:cubicBezTo>
                  <a:pt x="2088079" y="3576701"/>
                  <a:pt x="1873235" y="3363591"/>
                  <a:pt x="1598045" y="3304913"/>
                </a:cubicBezTo>
                <a:close/>
                <a:moveTo>
                  <a:pt x="1299759" y="3304913"/>
                </a:moveTo>
                <a:cubicBezTo>
                  <a:pt x="1024569" y="3363591"/>
                  <a:pt x="809725" y="3576701"/>
                  <a:pt x="756450" y="3845480"/>
                </a:cubicBezTo>
                <a:cubicBezTo>
                  <a:pt x="1031640" y="3786801"/>
                  <a:pt x="1246483" y="3573691"/>
                  <a:pt x="1299759" y="3304913"/>
                </a:cubicBezTo>
                <a:close/>
                <a:moveTo>
                  <a:pt x="0" y="3200906"/>
                </a:moveTo>
                <a:cubicBezTo>
                  <a:pt x="306658" y="3291386"/>
                  <a:pt x="537576" y="3547942"/>
                  <a:pt x="582690" y="3862087"/>
                </a:cubicBezTo>
                <a:cubicBezTo>
                  <a:pt x="582857" y="3862140"/>
                  <a:pt x="583026" y="3862145"/>
                  <a:pt x="583195" y="3862150"/>
                </a:cubicBezTo>
                <a:lnTo>
                  <a:pt x="583735" y="3868787"/>
                </a:lnTo>
                <a:cubicBezTo>
                  <a:pt x="588792" y="3898794"/>
                  <a:pt x="591242" y="3929436"/>
                  <a:pt x="591199" y="3960518"/>
                </a:cubicBezTo>
                <a:cubicBezTo>
                  <a:pt x="592511" y="3966104"/>
                  <a:pt x="592570" y="3971728"/>
                  <a:pt x="592570" y="3977366"/>
                </a:cubicBezTo>
                <a:cubicBezTo>
                  <a:pt x="592570" y="3981158"/>
                  <a:pt x="592543" y="3984944"/>
                  <a:pt x="591977" y="3988716"/>
                </a:cubicBezTo>
                <a:lnTo>
                  <a:pt x="591478" y="3988683"/>
                </a:lnTo>
                <a:lnTo>
                  <a:pt x="591452" y="3989174"/>
                </a:lnTo>
                <a:lnTo>
                  <a:pt x="574334" y="3987561"/>
                </a:lnTo>
                <a:cubicBezTo>
                  <a:pt x="541959" y="3987038"/>
                  <a:pt x="510079" y="3984080"/>
                  <a:pt x="478907" y="3978570"/>
                </a:cubicBezTo>
                <a:cubicBezTo>
                  <a:pt x="473330" y="3978986"/>
                  <a:pt x="468001" y="3978045"/>
                  <a:pt x="462690" y="3977042"/>
                </a:cubicBezTo>
                <a:lnTo>
                  <a:pt x="462574" y="3975903"/>
                </a:lnTo>
                <a:cubicBezTo>
                  <a:pt x="282200" y="3946281"/>
                  <a:pt x="121485" y="3861168"/>
                  <a:pt x="0" y="3739225"/>
                </a:cubicBezTo>
                <a:lnTo>
                  <a:pt x="0" y="3534056"/>
                </a:lnTo>
                <a:cubicBezTo>
                  <a:pt x="97584" y="3690562"/>
                  <a:pt x="258975" y="3804918"/>
                  <a:pt x="449203" y="3845480"/>
                </a:cubicBezTo>
                <a:cubicBezTo>
                  <a:pt x="402182" y="3608252"/>
                  <a:pt x="229297" y="3414390"/>
                  <a:pt x="0" y="3332205"/>
                </a:cubicBezTo>
                <a:close/>
                <a:moveTo>
                  <a:pt x="11608704" y="3161219"/>
                </a:moveTo>
                <a:lnTo>
                  <a:pt x="11625791" y="3162829"/>
                </a:lnTo>
                <a:cubicBezTo>
                  <a:pt x="11658177" y="3163352"/>
                  <a:pt x="11690070" y="3166310"/>
                  <a:pt x="11721253" y="3171823"/>
                </a:cubicBezTo>
                <a:cubicBezTo>
                  <a:pt x="11726829" y="3171407"/>
                  <a:pt x="11732157" y="3172348"/>
                  <a:pt x="11737466" y="3173350"/>
                </a:cubicBezTo>
                <a:lnTo>
                  <a:pt x="11737583" y="3174489"/>
                </a:lnTo>
                <a:cubicBezTo>
                  <a:pt x="11914088" y="3203476"/>
                  <a:pt x="12071767" y="3285599"/>
                  <a:pt x="12192000" y="3403667"/>
                </a:cubicBezTo>
                <a:lnTo>
                  <a:pt x="12192000" y="3603658"/>
                </a:lnTo>
                <a:cubicBezTo>
                  <a:pt x="12093732" y="3453636"/>
                  <a:pt x="11935983" y="3344367"/>
                  <a:pt x="11750953" y="3304913"/>
                </a:cubicBezTo>
                <a:cubicBezTo>
                  <a:pt x="11797422" y="3539349"/>
                  <a:pt x="11966808" y="3731433"/>
                  <a:pt x="12192000" y="3815480"/>
                </a:cubicBezTo>
                <a:lnTo>
                  <a:pt x="12192000" y="3947482"/>
                </a:lnTo>
                <a:cubicBezTo>
                  <a:pt x="11889465" y="3854506"/>
                  <a:pt x="11662185" y="3599697"/>
                  <a:pt x="11617468" y="3288305"/>
                </a:cubicBezTo>
                <a:cubicBezTo>
                  <a:pt x="11617300" y="3288253"/>
                  <a:pt x="11617132" y="3288248"/>
                  <a:pt x="11616962" y="3288243"/>
                </a:cubicBezTo>
                <a:lnTo>
                  <a:pt x="11616424" y="3281619"/>
                </a:lnTo>
                <a:cubicBezTo>
                  <a:pt x="11611365" y="3251607"/>
                  <a:pt x="11608914" y="3220958"/>
                  <a:pt x="11608957" y="3189869"/>
                </a:cubicBezTo>
                <a:cubicBezTo>
                  <a:pt x="11607645" y="3184286"/>
                  <a:pt x="11607586" y="3178663"/>
                  <a:pt x="11607586" y="3173027"/>
                </a:cubicBezTo>
                <a:lnTo>
                  <a:pt x="11608180" y="3161677"/>
                </a:lnTo>
                <a:lnTo>
                  <a:pt x="11608678" y="3161709"/>
                </a:lnTo>
                <a:close/>
                <a:moveTo>
                  <a:pt x="11594916" y="3161219"/>
                </a:moveTo>
                <a:lnTo>
                  <a:pt x="11594942" y="3161709"/>
                </a:lnTo>
                <a:lnTo>
                  <a:pt x="11595440" y="3161677"/>
                </a:lnTo>
                <a:lnTo>
                  <a:pt x="11596034" y="3173027"/>
                </a:lnTo>
                <a:cubicBezTo>
                  <a:pt x="11596034" y="3178663"/>
                  <a:pt x="11595975" y="3184286"/>
                  <a:pt x="11594663" y="3189869"/>
                </a:cubicBezTo>
                <a:cubicBezTo>
                  <a:pt x="11594706" y="3220958"/>
                  <a:pt x="11592255" y="3251607"/>
                  <a:pt x="11587196" y="3281619"/>
                </a:cubicBezTo>
                <a:lnTo>
                  <a:pt x="11586658" y="3288243"/>
                </a:lnTo>
                <a:cubicBezTo>
                  <a:pt x="11586488" y="3288248"/>
                  <a:pt x="11586320" y="3288253"/>
                  <a:pt x="11586152" y="3288305"/>
                </a:cubicBezTo>
                <a:cubicBezTo>
                  <a:pt x="11535877" y="3638399"/>
                  <a:pt x="11254838" y="3916971"/>
                  <a:pt x="10895987" y="3975903"/>
                </a:cubicBezTo>
                <a:lnTo>
                  <a:pt x="10895871" y="3977042"/>
                </a:lnTo>
                <a:cubicBezTo>
                  <a:pt x="10890560" y="3978045"/>
                  <a:pt x="10885231" y="3978986"/>
                  <a:pt x="10879654" y="3978570"/>
                </a:cubicBezTo>
                <a:cubicBezTo>
                  <a:pt x="10848482" y="3984080"/>
                  <a:pt x="10816602" y="3987038"/>
                  <a:pt x="10784227" y="3987561"/>
                </a:cubicBezTo>
                <a:lnTo>
                  <a:pt x="10767109" y="3989174"/>
                </a:lnTo>
                <a:lnTo>
                  <a:pt x="10767083" y="3988683"/>
                </a:lnTo>
                <a:lnTo>
                  <a:pt x="10766584" y="3988716"/>
                </a:lnTo>
                <a:cubicBezTo>
                  <a:pt x="10766018" y="3984944"/>
                  <a:pt x="10765991" y="3981158"/>
                  <a:pt x="10765991" y="3977366"/>
                </a:cubicBezTo>
                <a:cubicBezTo>
                  <a:pt x="10765991" y="3971728"/>
                  <a:pt x="10766050" y="3966104"/>
                  <a:pt x="10767362" y="3960518"/>
                </a:cubicBezTo>
                <a:cubicBezTo>
                  <a:pt x="10767319" y="3929436"/>
                  <a:pt x="10769769" y="3898794"/>
                  <a:pt x="10774826" y="3868787"/>
                </a:cubicBezTo>
                <a:lnTo>
                  <a:pt x="10775366" y="3862150"/>
                </a:lnTo>
                <a:cubicBezTo>
                  <a:pt x="10775535" y="3862145"/>
                  <a:pt x="10775704" y="3862140"/>
                  <a:pt x="10775872" y="3862087"/>
                </a:cubicBezTo>
                <a:cubicBezTo>
                  <a:pt x="10826148" y="3511992"/>
                  <a:pt x="11107187" y="3233421"/>
                  <a:pt x="11466037" y="3174489"/>
                </a:cubicBezTo>
                <a:lnTo>
                  <a:pt x="11466154" y="3173350"/>
                </a:lnTo>
                <a:cubicBezTo>
                  <a:pt x="11471463" y="3172348"/>
                  <a:pt x="11476791" y="3171407"/>
                  <a:pt x="11482367" y="3171823"/>
                </a:cubicBezTo>
                <a:cubicBezTo>
                  <a:pt x="11513550" y="3166310"/>
                  <a:pt x="11545443" y="3163352"/>
                  <a:pt x="11577829" y="3162829"/>
                </a:cubicBezTo>
                <a:close/>
                <a:moveTo>
                  <a:pt x="9916551" y="3161219"/>
                </a:moveTo>
                <a:lnTo>
                  <a:pt x="9933638" y="3162829"/>
                </a:lnTo>
                <a:cubicBezTo>
                  <a:pt x="9966024" y="3163352"/>
                  <a:pt x="9997917" y="3166310"/>
                  <a:pt x="10029100" y="3171823"/>
                </a:cubicBezTo>
                <a:cubicBezTo>
                  <a:pt x="10034676" y="3171407"/>
                  <a:pt x="10040004" y="3172348"/>
                  <a:pt x="10045313" y="3173350"/>
                </a:cubicBezTo>
                <a:lnTo>
                  <a:pt x="10045430" y="3174489"/>
                </a:lnTo>
                <a:cubicBezTo>
                  <a:pt x="10404280" y="3233421"/>
                  <a:pt x="10685319" y="3511992"/>
                  <a:pt x="10735596" y="3862087"/>
                </a:cubicBezTo>
                <a:cubicBezTo>
                  <a:pt x="10735763" y="3862140"/>
                  <a:pt x="10735932" y="3862145"/>
                  <a:pt x="10736101" y="3862150"/>
                </a:cubicBezTo>
                <a:lnTo>
                  <a:pt x="10736641" y="3868787"/>
                </a:lnTo>
                <a:cubicBezTo>
                  <a:pt x="10741698" y="3898794"/>
                  <a:pt x="10744148" y="3929436"/>
                  <a:pt x="10744105" y="3960518"/>
                </a:cubicBezTo>
                <a:cubicBezTo>
                  <a:pt x="10745417" y="3966104"/>
                  <a:pt x="10745476" y="3971728"/>
                  <a:pt x="10745476" y="3977366"/>
                </a:cubicBezTo>
                <a:cubicBezTo>
                  <a:pt x="10745476" y="3981158"/>
                  <a:pt x="10745449" y="3984944"/>
                  <a:pt x="10744883" y="3988716"/>
                </a:cubicBezTo>
                <a:lnTo>
                  <a:pt x="10744384" y="3988683"/>
                </a:lnTo>
                <a:lnTo>
                  <a:pt x="10744358" y="3989174"/>
                </a:lnTo>
                <a:lnTo>
                  <a:pt x="10727240" y="3987561"/>
                </a:lnTo>
                <a:cubicBezTo>
                  <a:pt x="10694865" y="3987038"/>
                  <a:pt x="10662985" y="3984080"/>
                  <a:pt x="10631813" y="3978570"/>
                </a:cubicBezTo>
                <a:cubicBezTo>
                  <a:pt x="10626236" y="3978986"/>
                  <a:pt x="10620907" y="3978045"/>
                  <a:pt x="10615596" y="3977042"/>
                </a:cubicBezTo>
                <a:lnTo>
                  <a:pt x="10615480" y="3975903"/>
                </a:lnTo>
                <a:cubicBezTo>
                  <a:pt x="10256629" y="3916971"/>
                  <a:pt x="9975590" y="3638399"/>
                  <a:pt x="9925315" y="3288305"/>
                </a:cubicBezTo>
                <a:cubicBezTo>
                  <a:pt x="9925147" y="3288253"/>
                  <a:pt x="9924979" y="3288248"/>
                  <a:pt x="9924809" y="3288243"/>
                </a:cubicBezTo>
                <a:lnTo>
                  <a:pt x="9924271" y="3281619"/>
                </a:lnTo>
                <a:cubicBezTo>
                  <a:pt x="9919212" y="3251607"/>
                  <a:pt x="9916761" y="3220958"/>
                  <a:pt x="9916804" y="3189869"/>
                </a:cubicBezTo>
                <a:cubicBezTo>
                  <a:pt x="9915492" y="3184286"/>
                  <a:pt x="9915433" y="3178663"/>
                  <a:pt x="9915433" y="3173027"/>
                </a:cubicBezTo>
                <a:lnTo>
                  <a:pt x="9916027" y="3161677"/>
                </a:lnTo>
                <a:lnTo>
                  <a:pt x="9916525" y="3161709"/>
                </a:lnTo>
                <a:close/>
                <a:moveTo>
                  <a:pt x="9902763" y="3161219"/>
                </a:moveTo>
                <a:lnTo>
                  <a:pt x="9902789" y="3161709"/>
                </a:lnTo>
                <a:lnTo>
                  <a:pt x="9903287" y="3161677"/>
                </a:lnTo>
                <a:lnTo>
                  <a:pt x="9903881" y="3173027"/>
                </a:lnTo>
                <a:cubicBezTo>
                  <a:pt x="9903881" y="3178663"/>
                  <a:pt x="9903822" y="3184286"/>
                  <a:pt x="9902510" y="3189869"/>
                </a:cubicBezTo>
                <a:cubicBezTo>
                  <a:pt x="9902553" y="3220958"/>
                  <a:pt x="9900102" y="3251607"/>
                  <a:pt x="9895043" y="3281619"/>
                </a:cubicBezTo>
                <a:lnTo>
                  <a:pt x="9894505" y="3288243"/>
                </a:lnTo>
                <a:cubicBezTo>
                  <a:pt x="9894335" y="3288248"/>
                  <a:pt x="9894167" y="3288253"/>
                  <a:pt x="9893999" y="3288305"/>
                </a:cubicBezTo>
                <a:cubicBezTo>
                  <a:pt x="9843724" y="3638399"/>
                  <a:pt x="9562685" y="3916971"/>
                  <a:pt x="9203834" y="3975903"/>
                </a:cubicBezTo>
                <a:lnTo>
                  <a:pt x="9203718" y="3977042"/>
                </a:lnTo>
                <a:cubicBezTo>
                  <a:pt x="9198407" y="3978045"/>
                  <a:pt x="9193078" y="3978986"/>
                  <a:pt x="9187501" y="3978570"/>
                </a:cubicBezTo>
                <a:cubicBezTo>
                  <a:pt x="9156329" y="3984080"/>
                  <a:pt x="9124449" y="3987038"/>
                  <a:pt x="9092074" y="3987561"/>
                </a:cubicBezTo>
                <a:lnTo>
                  <a:pt x="9074956" y="3989174"/>
                </a:lnTo>
                <a:lnTo>
                  <a:pt x="9074930" y="3988683"/>
                </a:lnTo>
                <a:lnTo>
                  <a:pt x="9074431" y="3988716"/>
                </a:lnTo>
                <a:cubicBezTo>
                  <a:pt x="9073865" y="3984944"/>
                  <a:pt x="9073838" y="3981158"/>
                  <a:pt x="9073838" y="3977366"/>
                </a:cubicBezTo>
                <a:cubicBezTo>
                  <a:pt x="9073838" y="3971728"/>
                  <a:pt x="9073897" y="3966104"/>
                  <a:pt x="9075209" y="3960518"/>
                </a:cubicBezTo>
                <a:cubicBezTo>
                  <a:pt x="9075166" y="3929436"/>
                  <a:pt x="9077616" y="3898794"/>
                  <a:pt x="9082673" y="3868787"/>
                </a:cubicBezTo>
                <a:lnTo>
                  <a:pt x="9083213" y="3862150"/>
                </a:lnTo>
                <a:cubicBezTo>
                  <a:pt x="9083382" y="3862145"/>
                  <a:pt x="9083551" y="3862140"/>
                  <a:pt x="9083718" y="3862087"/>
                </a:cubicBezTo>
                <a:cubicBezTo>
                  <a:pt x="9133995" y="3511992"/>
                  <a:pt x="9415034" y="3233421"/>
                  <a:pt x="9773884" y="3174489"/>
                </a:cubicBezTo>
                <a:lnTo>
                  <a:pt x="9774001" y="3173350"/>
                </a:lnTo>
                <a:cubicBezTo>
                  <a:pt x="9779310" y="3172348"/>
                  <a:pt x="9784638" y="3171407"/>
                  <a:pt x="9790214" y="3171823"/>
                </a:cubicBezTo>
                <a:cubicBezTo>
                  <a:pt x="9821397" y="3166310"/>
                  <a:pt x="9853290" y="3163352"/>
                  <a:pt x="9885676" y="3162829"/>
                </a:cubicBezTo>
                <a:close/>
                <a:moveTo>
                  <a:pt x="8224400" y="3161219"/>
                </a:moveTo>
                <a:lnTo>
                  <a:pt x="8241488" y="3162829"/>
                </a:lnTo>
                <a:cubicBezTo>
                  <a:pt x="8273873" y="3163352"/>
                  <a:pt x="8305766" y="3166310"/>
                  <a:pt x="8336949" y="3171823"/>
                </a:cubicBezTo>
                <a:cubicBezTo>
                  <a:pt x="8342525" y="3171407"/>
                  <a:pt x="8347853" y="3172348"/>
                  <a:pt x="8353162" y="3173350"/>
                </a:cubicBezTo>
                <a:lnTo>
                  <a:pt x="8353279" y="3174489"/>
                </a:lnTo>
                <a:cubicBezTo>
                  <a:pt x="8712129" y="3233421"/>
                  <a:pt x="8993168" y="3511992"/>
                  <a:pt x="9043444" y="3862087"/>
                </a:cubicBezTo>
                <a:cubicBezTo>
                  <a:pt x="9043612" y="3862140"/>
                  <a:pt x="9043781" y="3862145"/>
                  <a:pt x="9043950" y="3862150"/>
                </a:cubicBezTo>
                <a:lnTo>
                  <a:pt x="9044490" y="3868787"/>
                </a:lnTo>
                <a:cubicBezTo>
                  <a:pt x="9049547" y="3898794"/>
                  <a:pt x="9051997" y="3929436"/>
                  <a:pt x="9051954" y="3960518"/>
                </a:cubicBezTo>
                <a:cubicBezTo>
                  <a:pt x="9053266" y="3966104"/>
                  <a:pt x="9053325" y="3971728"/>
                  <a:pt x="9053325" y="3977366"/>
                </a:cubicBezTo>
                <a:cubicBezTo>
                  <a:pt x="9053325" y="3981158"/>
                  <a:pt x="9053298" y="3984944"/>
                  <a:pt x="9052732" y="3988716"/>
                </a:cubicBezTo>
                <a:lnTo>
                  <a:pt x="9052233" y="3988683"/>
                </a:lnTo>
                <a:lnTo>
                  <a:pt x="9052207" y="3989174"/>
                </a:lnTo>
                <a:lnTo>
                  <a:pt x="9035089" y="3987561"/>
                </a:lnTo>
                <a:cubicBezTo>
                  <a:pt x="9002714" y="3987038"/>
                  <a:pt x="8970834" y="3984080"/>
                  <a:pt x="8939662" y="3978570"/>
                </a:cubicBezTo>
                <a:cubicBezTo>
                  <a:pt x="8934085" y="3978986"/>
                  <a:pt x="8928756" y="3978045"/>
                  <a:pt x="8923445" y="3977042"/>
                </a:cubicBezTo>
                <a:lnTo>
                  <a:pt x="8923329" y="3975903"/>
                </a:lnTo>
                <a:cubicBezTo>
                  <a:pt x="8564478" y="3916971"/>
                  <a:pt x="8283439" y="3638399"/>
                  <a:pt x="8233164" y="3288305"/>
                </a:cubicBezTo>
                <a:cubicBezTo>
                  <a:pt x="8232996" y="3288253"/>
                  <a:pt x="8232828" y="3288248"/>
                  <a:pt x="8232658" y="3288243"/>
                </a:cubicBezTo>
                <a:lnTo>
                  <a:pt x="8232120" y="3281619"/>
                </a:lnTo>
                <a:cubicBezTo>
                  <a:pt x="8227061" y="3251607"/>
                  <a:pt x="8224611" y="3220958"/>
                  <a:pt x="8224653" y="3189869"/>
                </a:cubicBezTo>
                <a:cubicBezTo>
                  <a:pt x="8223341" y="3184286"/>
                  <a:pt x="8223282" y="3178663"/>
                  <a:pt x="8223282" y="3173027"/>
                </a:cubicBezTo>
                <a:lnTo>
                  <a:pt x="8223876" y="3161677"/>
                </a:lnTo>
                <a:lnTo>
                  <a:pt x="8224374" y="3161709"/>
                </a:lnTo>
                <a:close/>
                <a:moveTo>
                  <a:pt x="8210612" y="3161219"/>
                </a:moveTo>
                <a:lnTo>
                  <a:pt x="8210638" y="3161709"/>
                </a:lnTo>
                <a:lnTo>
                  <a:pt x="8211136" y="3161677"/>
                </a:lnTo>
                <a:lnTo>
                  <a:pt x="8211730" y="3173027"/>
                </a:lnTo>
                <a:cubicBezTo>
                  <a:pt x="8211730" y="3178663"/>
                  <a:pt x="8211672" y="3184286"/>
                  <a:pt x="8210360" y="3189869"/>
                </a:cubicBezTo>
                <a:cubicBezTo>
                  <a:pt x="8210402" y="3220958"/>
                  <a:pt x="8207951" y="3251607"/>
                  <a:pt x="8202893" y="3281619"/>
                </a:cubicBezTo>
                <a:lnTo>
                  <a:pt x="8202354" y="3288243"/>
                </a:lnTo>
                <a:cubicBezTo>
                  <a:pt x="8202185" y="3288248"/>
                  <a:pt x="8202016" y="3288253"/>
                  <a:pt x="8201849" y="3288305"/>
                </a:cubicBezTo>
                <a:cubicBezTo>
                  <a:pt x="8151573" y="3638399"/>
                  <a:pt x="7870534" y="3916971"/>
                  <a:pt x="7511683" y="3975903"/>
                </a:cubicBezTo>
                <a:lnTo>
                  <a:pt x="7511567" y="3977042"/>
                </a:lnTo>
                <a:cubicBezTo>
                  <a:pt x="7506256" y="3978045"/>
                  <a:pt x="7500927" y="3978986"/>
                  <a:pt x="7495350" y="3978570"/>
                </a:cubicBezTo>
                <a:cubicBezTo>
                  <a:pt x="7464178" y="3984080"/>
                  <a:pt x="7432298" y="3987038"/>
                  <a:pt x="7399924" y="3987561"/>
                </a:cubicBezTo>
                <a:lnTo>
                  <a:pt x="7382805" y="3989174"/>
                </a:lnTo>
                <a:lnTo>
                  <a:pt x="7382779" y="3988683"/>
                </a:lnTo>
                <a:lnTo>
                  <a:pt x="7382280" y="3988716"/>
                </a:lnTo>
                <a:cubicBezTo>
                  <a:pt x="7381714" y="3984944"/>
                  <a:pt x="7381687" y="3981158"/>
                  <a:pt x="7381687" y="3977366"/>
                </a:cubicBezTo>
                <a:cubicBezTo>
                  <a:pt x="7381687" y="3971728"/>
                  <a:pt x="7381746" y="3966104"/>
                  <a:pt x="7383058" y="3960518"/>
                </a:cubicBezTo>
                <a:cubicBezTo>
                  <a:pt x="7383016" y="3929436"/>
                  <a:pt x="7385465" y="3898794"/>
                  <a:pt x="7390522" y="3868787"/>
                </a:cubicBezTo>
                <a:lnTo>
                  <a:pt x="7391062" y="3862150"/>
                </a:lnTo>
                <a:cubicBezTo>
                  <a:pt x="7391231" y="3862145"/>
                  <a:pt x="7391400" y="3862140"/>
                  <a:pt x="7391568" y="3862087"/>
                </a:cubicBezTo>
                <a:cubicBezTo>
                  <a:pt x="7441844" y="3511992"/>
                  <a:pt x="7722883" y="3233421"/>
                  <a:pt x="8081734" y="3174489"/>
                </a:cubicBezTo>
                <a:lnTo>
                  <a:pt x="8081851" y="3173350"/>
                </a:lnTo>
                <a:cubicBezTo>
                  <a:pt x="8087159" y="3172348"/>
                  <a:pt x="8092487" y="3171407"/>
                  <a:pt x="8098063" y="3171823"/>
                </a:cubicBezTo>
                <a:cubicBezTo>
                  <a:pt x="8129247" y="3166310"/>
                  <a:pt x="8161139" y="3163352"/>
                  <a:pt x="8193525" y="3162829"/>
                </a:cubicBezTo>
                <a:close/>
                <a:moveTo>
                  <a:pt x="6532249" y="3161219"/>
                </a:moveTo>
                <a:lnTo>
                  <a:pt x="6549337" y="3162829"/>
                </a:lnTo>
                <a:cubicBezTo>
                  <a:pt x="6581722" y="3163352"/>
                  <a:pt x="6613615" y="3166310"/>
                  <a:pt x="6644798" y="3171823"/>
                </a:cubicBezTo>
                <a:cubicBezTo>
                  <a:pt x="6650374" y="3171407"/>
                  <a:pt x="6655702" y="3172348"/>
                  <a:pt x="6661011" y="3173350"/>
                </a:cubicBezTo>
                <a:lnTo>
                  <a:pt x="6661128" y="3174489"/>
                </a:lnTo>
                <a:cubicBezTo>
                  <a:pt x="7019978" y="3233421"/>
                  <a:pt x="7301017" y="3511992"/>
                  <a:pt x="7351294" y="3862087"/>
                </a:cubicBezTo>
                <a:cubicBezTo>
                  <a:pt x="7351461" y="3862140"/>
                  <a:pt x="7351631" y="3862145"/>
                  <a:pt x="7351799" y="3862150"/>
                </a:cubicBezTo>
                <a:lnTo>
                  <a:pt x="7352340" y="3868787"/>
                </a:lnTo>
                <a:cubicBezTo>
                  <a:pt x="7357396" y="3898794"/>
                  <a:pt x="7359846" y="3929436"/>
                  <a:pt x="7359804" y="3960518"/>
                </a:cubicBezTo>
                <a:cubicBezTo>
                  <a:pt x="7361116" y="3966104"/>
                  <a:pt x="7361174" y="3971728"/>
                  <a:pt x="7361174" y="3977366"/>
                </a:cubicBezTo>
                <a:cubicBezTo>
                  <a:pt x="7361174" y="3981158"/>
                  <a:pt x="7361147" y="3984944"/>
                  <a:pt x="7360581" y="3988716"/>
                </a:cubicBezTo>
                <a:lnTo>
                  <a:pt x="7360082" y="3988683"/>
                </a:lnTo>
                <a:lnTo>
                  <a:pt x="7360056" y="3989174"/>
                </a:lnTo>
                <a:lnTo>
                  <a:pt x="7342938" y="3987561"/>
                </a:lnTo>
                <a:cubicBezTo>
                  <a:pt x="7310564" y="3987038"/>
                  <a:pt x="7278683" y="3984080"/>
                  <a:pt x="7247511" y="3978570"/>
                </a:cubicBezTo>
                <a:cubicBezTo>
                  <a:pt x="7241934" y="3978986"/>
                  <a:pt x="7236605" y="3978045"/>
                  <a:pt x="7231295" y="3977042"/>
                </a:cubicBezTo>
                <a:lnTo>
                  <a:pt x="7231179" y="3975903"/>
                </a:lnTo>
                <a:cubicBezTo>
                  <a:pt x="6872327" y="3916971"/>
                  <a:pt x="6591288" y="3638399"/>
                  <a:pt x="6541013" y="3288305"/>
                </a:cubicBezTo>
                <a:cubicBezTo>
                  <a:pt x="6540845" y="3288253"/>
                  <a:pt x="6540677" y="3288248"/>
                  <a:pt x="6540507" y="3288243"/>
                </a:cubicBezTo>
                <a:lnTo>
                  <a:pt x="6539969" y="3281619"/>
                </a:lnTo>
                <a:cubicBezTo>
                  <a:pt x="6534910" y="3251607"/>
                  <a:pt x="6532460" y="3220958"/>
                  <a:pt x="6532502" y="3189869"/>
                </a:cubicBezTo>
                <a:cubicBezTo>
                  <a:pt x="6531190" y="3184286"/>
                  <a:pt x="6531131" y="3178663"/>
                  <a:pt x="6531131" y="3173027"/>
                </a:cubicBezTo>
                <a:lnTo>
                  <a:pt x="6531725" y="3161677"/>
                </a:lnTo>
                <a:lnTo>
                  <a:pt x="6532223" y="3161709"/>
                </a:lnTo>
                <a:close/>
                <a:moveTo>
                  <a:pt x="6518461" y="3161219"/>
                </a:moveTo>
                <a:lnTo>
                  <a:pt x="6518487" y="3161709"/>
                </a:lnTo>
                <a:lnTo>
                  <a:pt x="6518985" y="3161677"/>
                </a:lnTo>
                <a:lnTo>
                  <a:pt x="6519579" y="3173027"/>
                </a:lnTo>
                <a:cubicBezTo>
                  <a:pt x="6519579" y="3178663"/>
                  <a:pt x="6519520" y="3184286"/>
                  <a:pt x="6518208" y="3189869"/>
                </a:cubicBezTo>
                <a:cubicBezTo>
                  <a:pt x="6518250" y="3220958"/>
                  <a:pt x="6515800" y="3251607"/>
                  <a:pt x="6510741" y="3281619"/>
                </a:cubicBezTo>
                <a:lnTo>
                  <a:pt x="6510203" y="3288243"/>
                </a:lnTo>
                <a:cubicBezTo>
                  <a:pt x="6510033" y="3288248"/>
                  <a:pt x="6509865" y="3288253"/>
                  <a:pt x="6509697" y="3288305"/>
                </a:cubicBezTo>
                <a:cubicBezTo>
                  <a:pt x="6459422" y="3638399"/>
                  <a:pt x="6178383" y="3916971"/>
                  <a:pt x="5819531" y="3975903"/>
                </a:cubicBezTo>
                <a:lnTo>
                  <a:pt x="5819415" y="3977042"/>
                </a:lnTo>
                <a:cubicBezTo>
                  <a:pt x="5814105" y="3978045"/>
                  <a:pt x="5808776" y="3978986"/>
                  <a:pt x="5803199" y="3978570"/>
                </a:cubicBezTo>
                <a:cubicBezTo>
                  <a:pt x="5772027" y="3984080"/>
                  <a:pt x="5740146" y="3987038"/>
                  <a:pt x="5707772" y="3987561"/>
                </a:cubicBezTo>
                <a:lnTo>
                  <a:pt x="5690654" y="3989174"/>
                </a:lnTo>
                <a:lnTo>
                  <a:pt x="5690628" y="3988683"/>
                </a:lnTo>
                <a:lnTo>
                  <a:pt x="5690129" y="3988716"/>
                </a:lnTo>
                <a:cubicBezTo>
                  <a:pt x="5689563" y="3984944"/>
                  <a:pt x="5689536" y="3981158"/>
                  <a:pt x="5689536" y="3977366"/>
                </a:cubicBezTo>
                <a:cubicBezTo>
                  <a:pt x="5689536" y="3971728"/>
                  <a:pt x="5689594" y="3966104"/>
                  <a:pt x="5690906" y="3960518"/>
                </a:cubicBezTo>
                <a:cubicBezTo>
                  <a:pt x="5690864" y="3929436"/>
                  <a:pt x="5693314" y="3898794"/>
                  <a:pt x="5698370" y="3868787"/>
                </a:cubicBezTo>
                <a:lnTo>
                  <a:pt x="5698911" y="3862150"/>
                </a:lnTo>
                <a:cubicBezTo>
                  <a:pt x="5699079" y="3862145"/>
                  <a:pt x="5699249" y="3862140"/>
                  <a:pt x="5699416" y="3862087"/>
                </a:cubicBezTo>
                <a:cubicBezTo>
                  <a:pt x="5749693" y="3511992"/>
                  <a:pt x="6030732" y="3233421"/>
                  <a:pt x="6389582" y="3174489"/>
                </a:cubicBezTo>
                <a:lnTo>
                  <a:pt x="6389699" y="3173350"/>
                </a:lnTo>
                <a:cubicBezTo>
                  <a:pt x="6395008" y="3172348"/>
                  <a:pt x="6400336" y="3171407"/>
                  <a:pt x="6405912" y="3171823"/>
                </a:cubicBezTo>
                <a:cubicBezTo>
                  <a:pt x="6437095" y="3166310"/>
                  <a:pt x="6468988" y="3163352"/>
                  <a:pt x="6501373" y="3162829"/>
                </a:cubicBezTo>
                <a:close/>
                <a:moveTo>
                  <a:pt x="4840098" y="3161219"/>
                </a:moveTo>
                <a:lnTo>
                  <a:pt x="4857185" y="3162829"/>
                </a:lnTo>
                <a:cubicBezTo>
                  <a:pt x="4889571" y="3163352"/>
                  <a:pt x="4921463" y="3166310"/>
                  <a:pt x="4952647" y="3171823"/>
                </a:cubicBezTo>
                <a:cubicBezTo>
                  <a:pt x="4958223" y="3171407"/>
                  <a:pt x="4963551" y="3172348"/>
                  <a:pt x="4968859" y="3173350"/>
                </a:cubicBezTo>
                <a:lnTo>
                  <a:pt x="4968976" y="3174489"/>
                </a:lnTo>
                <a:cubicBezTo>
                  <a:pt x="5327827" y="3233421"/>
                  <a:pt x="5608866" y="3511992"/>
                  <a:pt x="5659142" y="3862087"/>
                </a:cubicBezTo>
                <a:cubicBezTo>
                  <a:pt x="5659310" y="3862140"/>
                  <a:pt x="5659479" y="3862145"/>
                  <a:pt x="5659648" y="3862150"/>
                </a:cubicBezTo>
                <a:lnTo>
                  <a:pt x="5660188" y="3868787"/>
                </a:lnTo>
                <a:cubicBezTo>
                  <a:pt x="5665245" y="3898794"/>
                  <a:pt x="5667694" y="3929436"/>
                  <a:pt x="5667652" y="3960518"/>
                </a:cubicBezTo>
                <a:cubicBezTo>
                  <a:pt x="5668964" y="3966104"/>
                  <a:pt x="5669023" y="3971728"/>
                  <a:pt x="5669023" y="3977366"/>
                </a:cubicBezTo>
                <a:cubicBezTo>
                  <a:pt x="5669023" y="3981158"/>
                  <a:pt x="5668996" y="3984944"/>
                  <a:pt x="5668430" y="3988716"/>
                </a:cubicBezTo>
                <a:lnTo>
                  <a:pt x="5667931" y="3988683"/>
                </a:lnTo>
                <a:lnTo>
                  <a:pt x="5667905" y="3989174"/>
                </a:lnTo>
                <a:lnTo>
                  <a:pt x="5650786" y="3987561"/>
                </a:lnTo>
                <a:cubicBezTo>
                  <a:pt x="5618412" y="3987038"/>
                  <a:pt x="5586532" y="3984080"/>
                  <a:pt x="5555360" y="3978570"/>
                </a:cubicBezTo>
                <a:cubicBezTo>
                  <a:pt x="5549783" y="3978986"/>
                  <a:pt x="5544454" y="3978045"/>
                  <a:pt x="5539143" y="3977042"/>
                </a:cubicBezTo>
                <a:lnTo>
                  <a:pt x="5539027" y="3975903"/>
                </a:lnTo>
                <a:cubicBezTo>
                  <a:pt x="5180176" y="3916971"/>
                  <a:pt x="4899137" y="3638399"/>
                  <a:pt x="4848861" y="3288305"/>
                </a:cubicBezTo>
                <a:cubicBezTo>
                  <a:pt x="4848694" y="3288253"/>
                  <a:pt x="4848525" y="3288248"/>
                  <a:pt x="4848356" y="3288243"/>
                </a:cubicBezTo>
                <a:lnTo>
                  <a:pt x="4847817" y="3281619"/>
                </a:lnTo>
                <a:cubicBezTo>
                  <a:pt x="4842759" y="3251607"/>
                  <a:pt x="4840308" y="3220958"/>
                  <a:pt x="4840350" y="3189869"/>
                </a:cubicBezTo>
                <a:cubicBezTo>
                  <a:pt x="4839038" y="3184286"/>
                  <a:pt x="4838980" y="3178663"/>
                  <a:pt x="4838980" y="3173027"/>
                </a:cubicBezTo>
                <a:lnTo>
                  <a:pt x="4839574" y="3161677"/>
                </a:lnTo>
                <a:lnTo>
                  <a:pt x="4840072" y="3161709"/>
                </a:lnTo>
                <a:close/>
                <a:moveTo>
                  <a:pt x="4826310" y="3161219"/>
                </a:moveTo>
                <a:lnTo>
                  <a:pt x="4826336" y="3161709"/>
                </a:lnTo>
                <a:lnTo>
                  <a:pt x="4826834" y="3161677"/>
                </a:lnTo>
                <a:lnTo>
                  <a:pt x="4827428" y="3173027"/>
                </a:lnTo>
                <a:cubicBezTo>
                  <a:pt x="4827428" y="3178663"/>
                  <a:pt x="4827369" y="3184286"/>
                  <a:pt x="4826057" y="3189869"/>
                </a:cubicBezTo>
                <a:cubicBezTo>
                  <a:pt x="4826099" y="3220958"/>
                  <a:pt x="4823649" y="3251607"/>
                  <a:pt x="4818590" y="3281619"/>
                </a:cubicBezTo>
                <a:lnTo>
                  <a:pt x="4818052" y="3288243"/>
                </a:lnTo>
                <a:cubicBezTo>
                  <a:pt x="4817882" y="3288248"/>
                  <a:pt x="4817714" y="3288253"/>
                  <a:pt x="4817546" y="3288305"/>
                </a:cubicBezTo>
                <a:cubicBezTo>
                  <a:pt x="4767271" y="3638399"/>
                  <a:pt x="4486232" y="3916971"/>
                  <a:pt x="4127381" y="3975903"/>
                </a:cubicBezTo>
                <a:lnTo>
                  <a:pt x="4127264" y="3977042"/>
                </a:lnTo>
                <a:cubicBezTo>
                  <a:pt x="4121954" y="3978045"/>
                  <a:pt x="4116625" y="3978986"/>
                  <a:pt x="4111048" y="3978570"/>
                </a:cubicBezTo>
                <a:cubicBezTo>
                  <a:pt x="4079876" y="3984080"/>
                  <a:pt x="4047996" y="3987038"/>
                  <a:pt x="4015621" y="3987561"/>
                </a:cubicBezTo>
                <a:lnTo>
                  <a:pt x="3998503" y="3989174"/>
                </a:lnTo>
                <a:lnTo>
                  <a:pt x="3998477" y="3988683"/>
                </a:lnTo>
                <a:lnTo>
                  <a:pt x="3997978" y="3988716"/>
                </a:lnTo>
                <a:cubicBezTo>
                  <a:pt x="3997412" y="3984944"/>
                  <a:pt x="3997385" y="3981158"/>
                  <a:pt x="3997385" y="3977366"/>
                </a:cubicBezTo>
                <a:cubicBezTo>
                  <a:pt x="3997385" y="3971728"/>
                  <a:pt x="3997443" y="3966104"/>
                  <a:pt x="3998755" y="3960518"/>
                </a:cubicBezTo>
                <a:cubicBezTo>
                  <a:pt x="3998713" y="3929436"/>
                  <a:pt x="4001163" y="3898794"/>
                  <a:pt x="4006219" y="3868787"/>
                </a:cubicBezTo>
                <a:lnTo>
                  <a:pt x="4006760" y="3862150"/>
                </a:lnTo>
                <a:cubicBezTo>
                  <a:pt x="4006928" y="3862145"/>
                  <a:pt x="4007098" y="3862140"/>
                  <a:pt x="4007265" y="3862087"/>
                </a:cubicBezTo>
                <a:cubicBezTo>
                  <a:pt x="4057542" y="3511992"/>
                  <a:pt x="4338581" y="3233421"/>
                  <a:pt x="4697431" y="3174489"/>
                </a:cubicBezTo>
                <a:lnTo>
                  <a:pt x="4697548" y="3173350"/>
                </a:lnTo>
                <a:cubicBezTo>
                  <a:pt x="4702857" y="3172348"/>
                  <a:pt x="4708185" y="3171407"/>
                  <a:pt x="4713761" y="3171823"/>
                </a:cubicBezTo>
                <a:cubicBezTo>
                  <a:pt x="4744944" y="3166310"/>
                  <a:pt x="4776837" y="3163352"/>
                  <a:pt x="4809222" y="3162829"/>
                </a:cubicBezTo>
                <a:close/>
                <a:moveTo>
                  <a:pt x="3147947" y="3161219"/>
                </a:moveTo>
                <a:lnTo>
                  <a:pt x="3165034" y="3162829"/>
                </a:lnTo>
                <a:cubicBezTo>
                  <a:pt x="3197420" y="3163352"/>
                  <a:pt x="3229312" y="3166310"/>
                  <a:pt x="3260496" y="3171823"/>
                </a:cubicBezTo>
                <a:cubicBezTo>
                  <a:pt x="3266072" y="3171407"/>
                  <a:pt x="3271400" y="3172348"/>
                  <a:pt x="3276708" y="3173350"/>
                </a:cubicBezTo>
                <a:lnTo>
                  <a:pt x="3276826" y="3174489"/>
                </a:lnTo>
                <a:cubicBezTo>
                  <a:pt x="3635676" y="3233421"/>
                  <a:pt x="3916715" y="3511992"/>
                  <a:pt x="3966991" y="3862087"/>
                </a:cubicBezTo>
                <a:cubicBezTo>
                  <a:pt x="3967159" y="3862140"/>
                  <a:pt x="3967328" y="3862145"/>
                  <a:pt x="3967497" y="3862150"/>
                </a:cubicBezTo>
                <a:lnTo>
                  <a:pt x="3968037" y="3868787"/>
                </a:lnTo>
                <a:cubicBezTo>
                  <a:pt x="3973094" y="3898794"/>
                  <a:pt x="3975543" y="3929436"/>
                  <a:pt x="3975501" y="3960518"/>
                </a:cubicBezTo>
                <a:cubicBezTo>
                  <a:pt x="3976813" y="3966104"/>
                  <a:pt x="3976872" y="3971728"/>
                  <a:pt x="3976872" y="3977366"/>
                </a:cubicBezTo>
                <a:cubicBezTo>
                  <a:pt x="3976872" y="3981158"/>
                  <a:pt x="3976845" y="3984944"/>
                  <a:pt x="3976279" y="3988716"/>
                </a:cubicBezTo>
                <a:lnTo>
                  <a:pt x="3975780" y="3988683"/>
                </a:lnTo>
                <a:lnTo>
                  <a:pt x="3975754" y="3989174"/>
                </a:lnTo>
                <a:lnTo>
                  <a:pt x="3958635" y="3987561"/>
                </a:lnTo>
                <a:cubicBezTo>
                  <a:pt x="3926261" y="3987038"/>
                  <a:pt x="3894381" y="3984080"/>
                  <a:pt x="3863209" y="3978570"/>
                </a:cubicBezTo>
                <a:cubicBezTo>
                  <a:pt x="3857632" y="3978986"/>
                  <a:pt x="3852303" y="3978045"/>
                  <a:pt x="3846992" y="3977042"/>
                </a:cubicBezTo>
                <a:lnTo>
                  <a:pt x="3846876" y="3975903"/>
                </a:lnTo>
                <a:cubicBezTo>
                  <a:pt x="3488025" y="3916971"/>
                  <a:pt x="3206986" y="3638399"/>
                  <a:pt x="3156710" y="3288305"/>
                </a:cubicBezTo>
                <a:cubicBezTo>
                  <a:pt x="3156543" y="3288253"/>
                  <a:pt x="3156374" y="3288248"/>
                  <a:pt x="3156205" y="3288243"/>
                </a:cubicBezTo>
                <a:lnTo>
                  <a:pt x="3155667" y="3281619"/>
                </a:lnTo>
                <a:cubicBezTo>
                  <a:pt x="3150608" y="3251607"/>
                  <a:pt x="3148157" y="3220958"/>
                  <a:pt x="3148199" y="3189869"/>
                </a:cubicBezTo>
                <a:cubicBezTo>
                  <a:pt x="3146887" y="3184286"/>
                  <a:pt x="3146829" y="3178663"/>
                  <a:pt x="3146829" y="3173027"/>
                </a:cubicBezTo>
                <a:lnTo>
                  <a:pt x="3147423" y="3161677"/>
                </a:lnTo>
                <a:lnTo>
                  <a:pt x="3147921" y="3161709"/>
                </a:lnTo>
                <a:close/>
                <a:moveTo>
                  <a:pt x="3134159" y="3161219"/>
                </a:moveTo>
                <a:lnTo>
                  <a:pt x="3134185" y="3161709"/>
                </a:lnTo>
                <a:lnTo>
                  <a:pt x="3134683" y="3161677"/>
                </a:lnTo>
                <a:lnTo>
                  <a:pt x="3135277" y="3173027"/>
                </a:lnTo>
                <a:cubicBezTo>
                  <a:pt x="3135277" y="3178663"/>
                  <a:pt x="3135218" y="3184286"/>
                  <a:pt x="3133906" y="3189869"/>
                </a:cubicBezTo>
                <a:cubicBezTo>
                  <a:pt x="3133948" y="3220958"/>
                  <a:pt x="3131498" y="3251607"/>
                  <a:pt x="3126439" y="3281619"/>
                </a:cubicBezTo>
                <a:lnTo>
                  <a:pt x="3125901" y="3288243"/>
                </a:lnTo>
                <a:cubicBezTo>
                  <a:pt x="3125731" y="3288248"/>
                  <a:pt x="3125563" y="3288253"/>
                  <a:pt x="3125395" y="3288305"/>
                </a:cubicBezTo>
                <a:cubicBezTo>
                  <a:pt x="3075120" y="3638399"/>
                  <a:pt x="2794081" y="3916971"/>
                  <a:pt x="2435230" y="3975903"/>
                </a:cubicBezTo>
                <a:lnTo>
                  <a:pt x="2435113" y="3977042"/>
                </a:lnTo>
                <a:cubicBezTo>
                  <a:pt x="2429803" y="3978045"/>
                  <a:pt x="2424474" y="3978986"/>
                  <a:pt x="2418897" y="3978570"/>
                </a:cubicBezTo>
                <a:cubicBezTo>
                  <a:pt x="2387725" y="3984080"/>
                  <a:pt x="2355845" y="3987038"/>
                  <a:pt x="2323470" y="3987561"/>
                </a:cubicBezTo>
                <a:lnTo>
                  <a:pt x="2306352" y="3989174"/>
                </a:lnTo>
                <a:lnTo>
                  <a:pt x="2306326" y="3988683"/>
                </a:lnTo>
                <a:lnTo>
                  <a:pt x="2305827" y="3988716"/>
                </a:lnTo>
                <a:cubicBezTo>
                  <a:pt x="2305261" y="3984944"/>
                  <a:pt x="2305234" y="3981158"/>
                  <a:pt x="2305234" y="3977366"/>
                </a:cubicBezTo>
                <a:cubicBezTo>
                  <a:pt x="2305234" y="3971728"/>
                  <a:pt x="2305292" y="3966104"/>
                  <a:pt x="2306604" y="3960518"/>
                </a:cubicBezTo>
                <a:cubicBezTo>
                  <a:pt x="2306562" y="3929436"/>
                  <a:pt x="2309012" y="3898794"/>
                  <a:pt x="2314068" y="3868787"/>
                </a:cubicBezTo>
                <a:lnTo>
                  <a:pt x="2314609" y="3862150"/>
                </a:lnTo>
                <a:cubicBezTo>
                  <a:pt x="2314777" y="3862145"/>
                  <a:pt x="2314947" y="3862140"/>
                  <a:pt x="2315114" y="3862087"/>
                </a:cubicBezTo>
                <a:cubicBezTo>
                  <a:pt x="2365391" y="3511992"/>
                  <a:pt x="2646430" y="3233421"/>
                  <a:pt x="3005280" y="3174489"/>
                </a:cubicBezTo>
                <a:lnTo>
                  <a:pt x="3005397" y="3173350"/>
                </a:lnTo>
                <a:cubicBezTo>
                  <a:pt x="3010706" y="3172348"/>
                  <a:pt x="3016034" y="3171407"/>
                  <a:pt x="3021610" y="3171823"/>
                </a:cubicBezTo>
                <a:cubicBezTo>
                  <a:pt x="3052793" y="3166310"/>
                  <a:pt x="3084686" y="3163352"/>
                  <a:pt x="3117071" y="3162829"/>
                </a:cubicBezTo>
                <a:close/>
                <a:moveTo>
                  <a:pt x="1455796" y="3161219"/>
                </a:moveTo>
                <a:lnTo>
                  <a:pt x="1472883" y="3162829"/>
                </a:lnTo>
                <a:cubicBezTo>
                  <a:pt x="1505269" y="3163352"/>
                  <a:pt x="1537161" y="3166310"/>
                  <a:pt x="1568345" y="3171823"/>
                </a:cubicBezTo>
                <a:cubicBezTo>
                  <a:pt x="1573921" y="3171407"/>
                  <a:pt x="1579249" y="3172348"/>
                  <a:pt x="1584557" y="3173350"/>
                </a:cubicBezTo>
                <a:lnTo>
                  <a:pt x="1584675" y="3174489"/>
                </a:lnTo>
                <a:cubicBezTo>
                  <a:pt x="1943525" y="3233421"/>
                  <a:pt x="2224564" y="3511992"/>
                  <a:pt x="2274840" y="3862087"/>
                </a:cubicBezTo>
                <a:cubicBezTo>
                  <a:pt x="2275008" y="3862140"/>
                  <a:pt x="2275177" y="3862145"/>
                  <a:pt x="2275346" y="3862150"/>
                </a:cubicBezTo>
                <a:lnTo>
                  <a:pt x="2275886" y="3868787"/>
                </a:lnTo>
                <a:cubicBezTo>
                  <a:pt x="2280943" y="3898794"/>
                  <a:pt x="2283392" y="3929436"/>
                  <a:pt x="2283350" y="3960518"/>
                </a:cubicBezTo>
                <a:cubicBezTo>
                  <a:pt x="2284662" y="3966104"/>
                  <a:pt x="2284721" y="3971728"/>
                  <a:pt x="2284721" y="3977366"/>
                </a:cubicBezTo>
                <a:cubicBezTo>
                  <a:pt x="2284721" y="3981158"/>
                  <a:pt x="2284694" y="3984944"/>
                  <a:pt x="2284128" y="3988716"/>
                </a:cubicBezTo>
                <a:lnTo>
                  <a:pt x="2283629" y="3988683"/>
                </a:lnTo>
                <a:lnTo>
                  <a:pt x="2283603" y="3989174"/>
                </a:lnTo>
                <a:lnTo>
                  <a:pt x="2266484" y="3987561"/>
                </a:lnTo>
                <a:cubicBezTo>
                  <a:pt x="2234110" y="3987038"/>
                  <a:pt x="2202230" y="3984080"/>
                  <a:pt x="2171058" y="3978570"/>
                </a:cubicBezTo>
                <a:cubicBezTo>
                  <a:pt x="2165481" y="3978986"/>
                  <a:pt x="2160152" y="3978045"/>
                  <a:pt x="2154841" y="3977042"/>
                </a:cubicBezTo>
                <a:lnTo>
                  <a:pt x="2154725" y="3975903"/>
                </a:lnTo>
                <a:cubicBezTo>
                  <a:pt x="1795874" y="3916971"/>
                  <a:pt x="1514835" y="3638399"/>
                  <a:pt x="1464559" y="3288305"/>
                </a:cubicBezTo>
                <a:cubicBezTo>
                  <a:pt x="1464392" y="3288253"/>
                  <a:pt x="1464223" y="3288248"/>
                  <a:pt x="1464054" y="3288243"/>
                </a:cubicBezTo>
                <a:lnTo>
                  <a:pt x="1463515" y="3281619"/>
                </a:lnTo>
                <a:cubicBezTo>
                  <a:pt x="1458457" y="3251607"/>
                  <a:pt x="1456006" y="3220958"/>
                  <a:pt x="1456048" y="3189869"/>
                </a:cubicBezTo>
                <a:cubicBezTo>
                  <a:pt x="1454736" y="3184286"/>
                  <a:pt x="1454678" y="3178663"/>
                  <a:pt x="1454678" y="3173027"/>
                </a:cubicBezTo>
                <a:lnTo>
                  <a:pt x="1455272" y="3161677"/>
                </a:lnTo>
                <a:lnTo>
                  <a:pt x="1455770" y="3161709"/>
                </a:lnTo>
                <a:close/>
                <a:moveTo>
                  <a:pt x="1442008" y="3161219"/>
                </a:moveTo>
                <a:lnTo>
                  <a:pt x="1442034" y="3161709"/>
                </a:lnTo>
                <a:lnTo>
                  <a:pt x="1442532" y="3161677"/>
                </a:lnTo>
                <a:lnTo>
                  <a:pt x="1443126" y="3173027"/>
                </a:lnTo>
                <a:cubicBezTo>
                  <a:pt x="1443126" y="3178663"/>
                  <a:pt x="1443067" y="3184286"/>
                  <a:pt x="1441755" y="3189869"/>
                </a:cubicBezTo>
                <a:cubicBezTo>
                  <a:pt x="1441797" y="3220958"/>
                  <a:pt x="1439347" y="3251607"/>
                  <a:pt x="1434288" y="3281619"/>
                </a:cubicBezTo>
                <a:lnTo>
                  <a:pt x="1433750" y="3288243"/>
                </a:lnTo>
                <a:cubicBezTo>
                  <a:pt x="1433580" y="3288248"/>
                  <a:pt x="1433412" y="3288253"/>
                  <a:pt x="1433244" y="3288305"/>
                </a:cubicBezTo>
                <a:cubicBezTo>
                  <a:pt x="1382969" y="3638399"/>
                  <a:pt x="1101930" y="3916971"/>
                  <a:pt x="743079" y="3975903"/>
                </a:cubicBezTo>
                <a:lnTo>
                  <a:pt x="742962" y="3977042"/>
                </a:lnTo>
                <a:cubicBezTo>
                  <a:pt x="737652" y="3978045"/>
                  <a:pt x="732323" y="3978986"/>
                  <a:pt x="726746" y="3978570"/>
                </a:cubicBezTo>
                <a:cubicBezTo>
                  <a:pt x="695574" y="3984080"/>
                  <a:pt x="663693" y="3987038"/>
                  <a:pt x="631319" y="3987561"/>
                </a:cubicBezTo>
                <a:lnTo>
                  <a:pt x="614201" y="3989174"/>
                </a:lnTo>
                <a:lnTo>
                  <a:pt x="614175" y="3988683"/>
                </a:lnTo>
                <a:lnTo>
                  <a:pt x="613676" y="3988716"/>
                </a:lnTo>
                <a:cubicBezTo>
                  <a:pt x="613110" y="3984944"/>
                  <a:pt x="613083" y="3981158"/>
                  <a:pt x="613083" y="3977366"/>
                </a:cubicBezTo>
                <a:cubicBezTo>
                  <a:pt x="613083" y="3971728"/>
                  <a:pt x="613141" y="3966104"/>
                  <a:pt x="614453" y="3960518"/>
                </a:cubicBezTo>
                <a:cubicBezTo>
                  <a:pt x="614411" y="3929436"/>
                  <a:pt x="616861" y="3898794"/>
                  <a:pt x="621917" y="3868787"/>
                </a:cubicBezTo>
                <a:lnTo>
                  <a:pt x="622458" y="3862150"/>
                </a:lnTo>
                <a:cubicBezTo>
                  <a:pt x="622626" y="3862145"/>
                  <a:pt x="622796" y="3862140"/>
                  <a:pt x="622963" y="3862087"/>
                </a:cubicBezTo>
                <a:cubicBezTo>
                  <a:pt x="673240" y="3511992"/>
                  <a:pt x="954279" y="3233421"/>
                  <a:pt x="1313129" y="3174489"/>
                </a:cubicBezTo>
                <a:lnTo>
                  <a:pt x="1313246" y="3173350"/>
                </a:lnTo>
                <a:cubicBezTo>
                  <a:pt x="1318555" y="3172348"/>
                  <a:pt x="1323883" y="3171407"/>
                  <a:pt x="1329459" y="3171823"/>
                </a:cubicBezTo>
                <a:cubicBezTo>
                  <a:pt x="1360642" y="3166310"/>
                  <a:pt x="1392535" y="3163352"/>
                  <a:pt x="1424920" y="3162829"/>
                </a:cubicBezTo>
                <a:close/>
                <a:moveTo>
                  <a:pt x="10909360" y="2447425"/>
                </a:moveTo>
                <a:cubicBezTo>
                  <a:pt x="10962636" y="2718331"/>
                  <a:pt x="11177479" y="2933128"/>
                  <a:pt x="11452669" y="2992271"/>
                </a:cubicBezTo>
                <a:cubicBezTo>
                  <a:pt x="11399394" y="2721365"/>
                  <a:pt x="11184550" y="2506568"/>
                  <a:pt x="10909360" y="2447425"/>
                </a:cubicBezTo>
                <a:close/>
                <a:moveTo>
                  <a:pt x="10602109" y="2447425"/>
                </a:moveTo>
                <a:cubicBezTo>
                  <a:pt x="10326919" y="2506568"/>
                  <a:pt x="10112075" y="2721365"/>
                  <a:pt x="10058800" y="2992271"/>
                </a:cubicBezTo>
                <a:cubicBezTo>
                  <a:pt x="10333990" y="2933128"/>
                  <a:pt x="10548833" y="2718331"/>
                  <a:pt x="10602109" y="2447425"/>
                </a:cubicBezTo>
                <a:close/>
                <a:moveTo>
                  <a:pt x="9217207" y="2447425"/>
                </a:moveTo>
                <a:cubicBezTo>
                  <a:pt x="9270483" y="2718331"/>
                  <a:pt x="9485326" y="2933128"/>
                  <a:pt x="9760516" y="2992271"/>
                </a:cubicBezTo>
                <a:cubicBezTo>
                  <a:pt x="9707241" y="2721365"/>
                  <a:pt x="9492397" y="2506568"/>
                  <a:pt x="9217207" y="2447425"/>
                </a:cubicBezTo>
                <a:close/>
                <a:moveTo>
                  <a:pt x="8909958" y="2447425"/>
                </a:moveTo>
                <a:cubicBezTo>
                  <a:pt x="8634768" y="2506568"/>
                  <a:pt x="8419924" y="2721365"/>
                  <a:pt x="8366649" y="2992271"/>
                </a:cubicBezTo>
                <a:cubicBezTo>
                  <a:pt x="8641839" y="2933128"/>
                  <a:pt x="8856682" y="2718331"/>
                  <a:pt x="8909958" y="2447425"/>
                </a:cubicBezTo>
                <a:close/>
                <a:moveTo>
                  <a:pt x="7525056" y="2447425"/>
                </a:moveTo>
                <a:cubicBezTo>
                  <a:pt x="7578332" y="2718331"/>
                  <a:pt x="7793175" y="2933128"/>
                  <a:pt x="8068365" y="2992271"/>
                </a:cubicBezTo>
                <a:cubicBezTo>
                  <a:pt x="8015090" y="2721365"/>
                  <a:pt x="7800246" y="2506568"/>
                  <a:pt x="7525056" y="2447425"/>
                </a:cubicBezTo>
                <a:close/>
                <a:moveTo>
                  <a:pt x="7217807" y="2447425"/>
                </a:moveTo>
                <a:cubicBezTo>
                  <a:pt x="6942617" y="2506568"/>
                  <a:pt x="6727773" y="2721365"/>
                  <a:pt x="6674498" y="2992271"/>
                </a:cubicBezTo>
                <a:cubicBezTo>
                  <a:pt x="6949688" y="2933128"/>
                  <a:pt x="7164531" y="2718331"/>
                  <a:pt x="7217807" y="2447425"/>
                </a:cubicBezTo>
                <a:close/>
                <a:moveTo>
                  <a:pt x="5832905" y="2447425"/>
                </a:moveTo>
                <a:cubicBezTo>
                  <a:pt x="5886181" y="2718331"/>
                  <a:pt x="6101024" y="2933128"/>
                  <a:pt x="6376214" y="2992271"/>
                </a:cubicBezTo>
                <a:cubicBezTo>
                  <a:pt x="6322939" y="2721365"/>
                  <a:pt x="6108095" y="2506568"/>
                  <a:pt x="5832905" y="2447425"/>
                </a:cubicBezTo>
                <a:close/>
                <a:moveTo>
                  <a:pt x="5525656" y="2447425"/>
                </a:moveTo>
                <a:cubicBezTo>
                  <a:pt x="5250466" y="2506568"/>
                  <a:pt x="5035622" y="2721365"/>
                  <a:pt x="4982347" y="2992271"/>
                </a:cubicBezTo>
                <a:cubicBezTo>
                  <a:pt x="5257537" y="2933128"/>
                  <a:pt x="5472380" y="2718331"/>
                  <a:pt x="5525656" y="2447425"/>
                </a:cubicBezTo>
                <a:close/>
                <a:moveTo>
                  <a:pt x="4140754" y="2447425"/>
                </a:moveTo>
                <a:cubicBezTo>
                  <a:pt x="4194030" y="2718331"/>
                  <a:pt x="4408873" y="2933128"/>
                  <a:pt x="4684063" y="2992271"/>
                </a:cubicBezTo>
                <a:cubicBezTo>
                  <a:pt x="4630788" y="2721365"/>
                  <a:pt x="4415944" y="2506568"/>
                  <a:pt x="4140754" y="2447425"/>
                </a:cubicBezTo>
                <a:close/>
                <a:moveTo>
                  <a:pt x="3833505" y="2447425"/>
                </a:moveTo>
                <a:cubicBezTo>
                  <a:pt x="3558315" y="2506568"/>
                  <a:pt x="3343471" y="2721365"/>
                  <a:pt x="3290196" y="2992271"/>
                </a:cubicBezTo>
                <a:cubicBezTo>
                  <a:pt x="3565386" y="2933128"/>
                  <a:pt x="3780229" y="2718331"/>
                  <a:pt x="3833505" y="2447425"/>
                </a:cubicBezTo>
                <a:close/>
                <a:moveTo>
                  <a:pt x="2448603" y="2447425"/>
                </a:moveTo>
                <a:cubicBezTo>
                  <a:pt x="2501879" y="2718331"/>
                  <a:pt x="2716722" y="2933128"/>
                  <a:pt x="2991912" y="2992271"/>
                </a:cubicBezTo>
                <a:cubicBezTo>
                  <a:pt x="2938637" y="2721365"/>
                  <a:pt x="2723793" y="2506568"/>
                  <a:pt x="2448603" y="2447425"/>
                </a:cubicBezTo>
                <a:close/>
                <a:moveTo>
                  <a:pt x="2141354" y="2447425"/>
                </a:moveTo>
                <a:cubicBezTo>
                  <a:pt x="1866164" y="2506568"/>
                  <a:pt x="1651320" y="2721365"/>
                  <a:pt x="1598045" y="2992271"/>
                </a:cubicBezTo>
                <a:cubicBezTo>
                  <a:pt x="1873235" y="2933128"/>
                  <a:pt x="2088078" y="2718331"/>
                  <a:pt x="2141354" y="2447425"/>
                </a:cubicBezTo>
                <a:close/>
                <a:moveTo>
                  <a:pt x="756452" y="2447425"/>
                </a:moveTo>
                <a:cubicBezTo>
                  <a:pt x="809728" y="2718331"/>
                  <a:pt x="1024571" y="2933128"/>
                  <a:pt x="1299761" y="2992271"/>
                </a:cubicBezTo>
                <a:cubicBezTo>
                  <a:pt x="1246486" y="2721365"/>
                  <a:pt x="1031642" y="2506568"/>
                  <a:pt x="756452" y="2447425"/>
                </a:cubicBezTo>
                <a:close/>
                <a:moveTo>
                  <a:pt x="12192000" y="2344615"/>
                </a:moveTo>
                <a:lnTo>
                  <a:pt x="12192000" y="2477663"/>
                </a:lnTo>
                <a:cubicBezTo>
                  <a:pt x="11966807" y="2562375"/>
                  <a:pt x="11797421" y="2755980"/>
                  <a:pt x="11750953" y="2992271"/>
                </a:cubicBezTo>
                <a:cubicBezTo>
                  <a:pt x="11935988" y="2952504"/>
                  <a:pt x="12093739" y="2842365"/>
                  <a:pt x="12192000" y="2691161"/>
                </a:cubicBezTo>
                <a:lnTo>
                  <a:pt x="12192000" y="2892735"/>
                </a:lnTo>
                <a:cubicBezTo>
                  <a:pt x="12071770" y="3011736"/>
                  <a:pt x="11914089" y="3094511"/>
                  <a:pt x="11737582" y="3123727"/>
                </a:cubicBezTo>
                <a:lnTo>
                  <a:pt x="11737466" y="3124875"/>
                </a:lnTo>
                <a:cubicBezTo>
                  <a:pt x="11732155" y="3125886"/>
                  <a:pt x="11726826" y="3126834"/>
                  <a:pt x="11721249" y="3126415"/>
                </a:cubicBezTo>
                <a:cubicBezTo>
                  <a:pt x="11690077" y="3131969"/>
                  <a:pt x="11658197" y="3134950"/>
                  <a:pt x="11625822" y="3135477"/>
                </a:cubicBezTo>
                <a:lnTo>
                  <a:pt x="11608704" y="3137103"/>
                </a:lnTo>
                <a:lnTo>
                  <a:pt x="11608678" y="3136608"/>
                </a:lnTo>
                <a:lnTo>
                  <a:pt x="11608179" y="3136641"/>
                </a:lnTo>
                <a:cubicBezTo>
                  <a:pt x="11607613" y="3132839"/>
                  <a:pt x="11607586" y="3129023"/>
                  <a:pt x="11607586" y="3125201"/>
                </a:cubicBezTo>
                <a:cubicBezTo>
                  <a:pt x="11607586" y="3119519"/>
                  <a:pt x="11607645" y="3113850"/>
                  <a:pt x="11608957" y="3108220"/>
                </a:cubicBezTo>
                <a:cubicBezTo>
                  <a:pt x="11608914" y="3076892"/>
                  <a:pt x="11611364" y="3046007"/>
                  <a:pt x="11616421" y="3015763"/>
                </a:cubicBezTo>
                <a:lnTo>
                  <a:pt x="11616961" y="3009073"/>
                </a:lnTo>
                <a:cubicBezTo>
                  <a:pt x="11617130" y="3009068"/>
                  <a:pt x="11617299" y="3009063"/>
                  <a:pt x="11617466" y="3009010"/>
                </a:cubicBezTo>
                <a:cubicBezTo>
                  <a:pt x="11662185" y="2695154"/>
                  <a:pt x="11889463" y="2438329"/>
                  <a:pt x="12192000" y="2344615"/>
                </a:cubicBezTo>
                <a:close/>
                <a:moveTo>
                  <a:pt x="10767111" y="2302594"/>
                </a:moveTo>
                <a:lnTo>
                  <a:pt x="10784198" y="2304217"/>
                </a:lnTo>
                <a:cubicBezTo>
                  <a:pt x="10816584" y="2304744"/>
                  <a:pt x="10848477" y="2307725"/>
                  <a:pt x="10879660" y="2313282"/>
                </a:cubicBezTo>
                <a:cubicBezTo>
                  <a:pt x="10885236" y="2312863"/>
                  <a:pt x="10890564" y="2313811"/>
                  <a:pt x="10895873" y="2314821"/>
                </a:cubicBezTo>
                <a:lnTo>
                  <a:pt x="10895990" y="2315969"/>
                </a:lnTo>
                <a:cubicBezTo>
                  <a:pt x="11254840" y="2375367"/>
                  <a:pt x="11535879" y="2656144"/>
                  <a:pt x="11586156" y="3009010"/>
                </a:cubicBezTo>
                <a:cubicBezTo>
                  <a:pt x="11586323" y="3009063"/>
                  <a:pt x="11586492" y="3009068"/>
                  <a:pt x="11586661" y="3009073"/>
                </a:cubicBezTo>
                <a:lnTo>
                  <a:pt x="11587201" y="3015763"/>
                </a:lnTo>
                <a:cubicBezTo>
                  <a:pt x="11592258" y="3046007"/>
                  <a:pt x="11594708" y="3076892"/>
                  <a:pt x="11594665" y="3108220"/>
                </a:cubicBezTo>
                <a:cubicBezTo>
                  <a:pt x="11595977" y="3113850"/>
                  <a:pt x="11596036" y="3119519"/>
                  <a:pt x="11596036" y="3125201"/>
                </a:cubicBezTo>
                <a:cubicBezTo>
                  <a:pt x="11596036" y="3129023"/>
                  <a:pt x="11596009" y="3132839"/>
                  <a:pt x="11595443" y="3136641"/>
                </a:cubicBezTo>
                <a:lnTo>
                  <a:pt x="11594944" y="3136608"/>
                </a:lnTo>
                <a:lnTo>
                  <a:pt x="11594918" y="3137103"/>
                </a:lnTo>
                <a:lnTo>
                  <a:pt x="11577800" y="3135477"/>
                </a:lnTo>
                <a:cubicBezTo>
                  <a:pt x="11545425" y="3134950"/>
                  <a:pt x="11513545" y="3131969"/>
                  <a:pt x="11482373" y="3126415"/>
                </a:cubicBezTo>
                <a:cubicBezTo>
                  <a:pt x="11476796" y="3126834"/>
                  <a:pt x="11471467" y="3125886"/>
                  <a:pt x="11466156" y="3124875"/>
                </a:cubicBezTo>
                <a:lnTo>
                  <a:pt x="11466040" y="3123727"/>
                </a:lnTo>
                <a:cubicBezTo>
                  <a:pt x="11107189" y="3064328"/>
                  <a:pt x="10826150" y="2783551"/>
                  <a:pt x="10775875" y="2430686"/>
                </a:cubicBezTo>
                <a:cubicBezTo>
                  <a:pt x="10775707" y="2430633"/>
                  <a:pt x="10775539" y="2430628"/>
                  <a:pt x="10775369" y="2430623"/>
                </a:cubicBezTo>
                <a:lnTo>
                  <a:pt x="10774831" y="2423947"/>
                </a:lnTo>
                <a:cubicBezTo>
                  <a:pt x="10769772" y="2393697"/>
                  <a:pt x="10767321" y="2362806"/>
                  <a:pt x="10767364" y="2331471"/>
                </a:cubicBezTo>
                <a:cubicBezTo>
                  <a:pt x="10766052" y="2325843"/>
                  <a:pt x="10765993" y="2320176"/>
                  <a:pt x="10765993" y="2314495"/>
                </a:cubicBezTo>
                <a:lnTo>
                  <a:pt x="10766587" y="2303055"/>
                </a:lnTo>
                <a:lnTo>
                  <a:pt x="10767085" y="2303088"/>
                </a:lnTo>
                <a:close/>
                <a:moveTo>
                  <a:pt x="10744358" y="2302594"/>
                </a:moveTo>
                <a:lnTo>
                  <a:pt x="10744384" y="2303088"/>
                </a:lnTo>
                <a:lnTo>
                  <a:pt x="10744882" y="2303055"/>
                </a:lnTo>
                <a:lnTo>
                  <a:pt x="10745476" y="2314495"/>
                </a:lnTo>
                <a:cubicBezTo>
                  <a:pt x="10745476" y="2320176"/>
                  <a:pt x="10745417" y="2325843"/>
                  <a:pt x="10744105" y="2331471"/>
                </a:cubicBezTo>
                <a:cubicBezTo>
                  <a:pt x="10744148" y="2362806"/>
                  <a:pt x="10741697" y="2393697"/>
                  <a:pt x="10736638" y="2423947"/>
                </a:cubicBezTo>
                <a:lnTo>
                  <a:pt x="10736100" y="2430623"/>
                </a:lnTo>
                <a:cubicBezTo>
                  <a:pt x="10735930" y="2430628"/>
                  <a:pt x="10735762" y="2430633"/>
                  <a:pt x="10735594" y="2430686"/>
                </a:cubicBezTo>
                <a:cubicBezTo>
                  <a:pt x="10685319" y="2783551"/>
                  <a:pt x="10404280" y="3064328"/>
                  <a:pt x="10045429" y="3123727"/>
                </a:cubicBezTo>
                <a:lnTo>
                  <a:pt x="10045313" y="3124875"/>
                </a:lnTo>
                <a:cubicBezTo>
                  <a:pt x="10040002" y="3125886"/>
                  <a:pt x="10034673" y="3126834"/>
                  <a:pt x="10029096" y="3126415"/>
                </a:cubicBezTo>
                <a:cubicBezTo>
                  <a:pt x="9997924" y="3131969"/>
                  <a:pt x="9966044" y="3134950"/>
                  <a:pt x="9933669" y="3135477"/>
                </a:cubicBezTo>
                <a:lnTo>
                  <a:pt x="9916551" y="3137103"/>
                </a:lnTo>
                <a:lnTo>
                  <a:pt x="9916525" y="3136608"/>
                </a:lnTo>
                <a:lnTo>
                  <a:pt x="9916026" y="3136641"/>
                </a:lnTo>
                <a:cubicBezTo>
                  <a:pt x="9915460" y="3132839"/>
                  <a:pt x="9915433" y="3129023"/>
                  <a:pt x="9915433" y="3125201"/>
                </a:cubicBezTo>
                <a:cubicBezTo>
                  <a:pt x="9915433" y="3119519"/>
                  <a:pt x="9915492" y="3113850"/>
                  <a:pt x="9916804" y="3108220"/>
                </a:cubicBezTo>
                <a:cubicBezTo>
                  <a:pt x="9916761" y="3076892"/>
                  <a:pt x="9919211" y="3046007"/>
                  <a:pt x="9924268" y="3015763"/>
                </a:cubicBezTo>
                <a:lnTo>
                  <a:pt x="9924808" y="3009073"/>
                </a:lnTo>
                <a:cubicBezTo>
                  <a:pt x="9924977" y="3009068"/>
                  <a:pt x="9925146" y="3009063"/>
                  <a:pt x="9925314" y="3009010"/>
                </a:cubicBezTo>
                <a:cubicBezTo>
                  <a:pt x="9975590" y="2656144"/>
                  <a:pt x="10256629" y="2375367"/>
                  <a:pt x="10615479" y="2315969"/>
                </a:cubicBezTo>
                <a:lnTo>
                  <a:pt x="10615596" y="2314821"/>
                </a:lnTo>
                <a:cubicBezTo>
                  <a:pt x="10620905" y="2313811"/>
                  <a:pt x="10626233" y="2312863"/>
                  <a:pt x="10631809" y="2313282"/>
                </a:cubicBezTo>
                <a:cubicBezTo>
                  <a:pt x="10662992" y="2307725"/>
                  <a:pt x="10694885" y="2304744"/>
                  <a:pt x="10727271" y="2304217"/>
                </a:cubicBezTo>
                <a:close/>
                <a:moveTo>
                  <a:pt x="9074958" y="2302594"/>
                </a:moveTo>
                <a:lnTo>
                  <a:pt x="9092045" y="2304217"/>
                </a:lnTo>
                <a:cubicBezTo>
                  <a:pt x="9124431" y="2304744"/>
                  <a:pt x="9156324" y="2307725"/>
                  <a:pt x="9187507" y="2313282"/>
                </a:cubicBezTo>
                <a:cubicBezTo>
                  <a:pt x="9193083" y="2312863"/>
                  <a:pt x="9198411" y="2313811"/>
                  <a:pt x="9203720" y="2314821"/>
                </a:cubicBezTo>
                <a:lnTo>
                  <a:pt x="9203837" y="2315969"/>
                </a:lnTo>
                <a:cubicBezTo>
                  <a:pt x="9562687" y="2375367"/>
                  <a:pt x="9843726" y="2656144"/>
                  <a:pt x="9894002" y="3009010"/>
                </a:cubicBezTo>
                <a:cubicBezTo>
                  <a:pt x="9894170" y="3009063"/>
                  <a:pt x="9894339" y="3009068"/>
                  <a:pt x="9894508" y="3009073"/>
                </a:cubicBezTo>
                <a:lnTo>
                  <a:pt x="9895048" y="3015763"/>
                </a:lnTo>
                <a:cubicBezTo>
                  <a:pt x="9900105" y="3046007"/>
                  <a:pt x="9902555" y="3076892"/>
                  <a:pt x="9902512" y="3108220"/>
                </a:cubicBezTo>
                <a:cubicBezTo>
                  <a:pt x="9903824" y="3113850"/>
                  <a:pt x="9903883" y="3119519"/>
                  <a:pt x="9903883" y="3125201"/>
                </a:cubicBezTo>
                <a:cubicBezTo>
                  <a:pt x="9903883" y="3129023"/>
                  <a:pt x="9903856" y="3132839"/>
                  <a:pt x="9903290" y="3136641"/>
                </a:cubicBezTo>
                <a:lnTo>
                  <a:pt x="9902791" y="3136608"/>
                </a:lnTo>
                <a:lnTo>
                  <a:pt x="9902765" y="3137103"/>
                </a:lnTo>
                <a:lnTo>
                  <a:pt x="9885647" y="3135477"/>
                </a:lnTo>
                <a:cubicBezTo>
                  <a:pt x="9853272" y="3134950"/>
                  <a:pt x="9821392" y="3131969"/>
                  <a:pt x="9790220" y="3126415"/>
                </a:cubicBezTo>
                <a:cubicBezTo>
                  <a:pt x="9784643" y="3126834"/>
                  <a:pt x="9779314" y="3125886"/>
                  <a:pt x="9774003" y="3124875"/>
                </a:cubicBezTo>
                <a:lnTo>
                  <a:pt x="9773887" y="3123727"/>
                </a:lnTo>
                <a:cubicBezTo>
                  <a:pt x="9415036" y="3064328"/>
                  <a:pt x="9133997" y="2783551"/>
                  <a:pt x="9083722" y="2430686"/>
                </a:cubicBezTo>
                <a:cubicBezTo>
                  <a:pt x="9083554" y="2430633"/>
                  <a:pt x="9083386" y="2430628"/>
                  <a:pt x="9083216" y="2430623"/>
                </a:cubicBezTo>
                <a:lnTo>
                  <a:pt x="9082678" y="2423947"/>
                </a:lnTo>
                <a:cubicBezTo>
                  <a:pt x="9077619" y="2393697"/>
                  <a:pt x="9075168" y="2362806"/>
                  <a:pt x="9075211" y="2331471"/>
                </a:cubicBezTo>
                <a:cubicBezTo>
                  <a:pt x="9073899" y="2325843"/>
                  <a:pt x="9073840" y="2320176"/>
                  <a:pt x="9073840" y="2314495"/>
                </a:cubicBezTo>
                <a:lnTo>
                  <a:pt x="9074434" y="2303055"/>
                </a:lnTo>
                <a:lnTo>
                  <a:pt x="9074932" y="2303088"/>
                </a:lnTo>
                <a:close/>
                <a:moveTo>
                  <a:pt x="9052207" y="2302594"/>
                </a:moveTo>
                <a:lnTo>
                  <a:pt x="9052233" y="2303088"/>
                </a:lnTo>
                <a:lnTo>
                  <a:pt x="9052731" y="2303055"/>
                </a:lnTo>
                <a:lnTo>
                  <a:pt x="9053325" y="2314495"/>
                </a:lnTo>
                <a:cubicBezTo>
                  <a:pt x="9053325" y="2320176"/>
                  <a:pt x="9053266" y="2325843"/>
                  <a:pt x="9051954" y="2331471"/>
                </a:cubicBezTo>
                <a:cubicBezTo>
                  <a:pt x="9051997" y="2362806"/>
                  <a:pt x="9049546" y="2393697"/>
                  <a:pt x="9044487" y="2423947"/>
                </a:cubicBezTo>
                <a:lnTo>
                  <a:pt x="9043949" y="2430623"/>
                </a:lnTo>
                <a:cubicBezTo>
                  <a:pt x="9043779" y="2430628"/>
                  <a:pt x="9043611" y="2430633"/>
                  <a:pt x="9043443" y="2430686"/>
                </a:cubicBezTo>
                <a:cubicBezTo>
                  <a:pt x="8993168" y="2783551"/>
                  <a:pt x="8712129" y="3064328"/>
                  <a:pt x="8353278" y="3123727"/>
                </a:cubicBezTo>
                <a:lnTo>
                  <a:pt x="8353162" y="3124875"/>
                </a:lnTo>
                <a:cubicBezTo>
                  <a:pt x="8347851" y="3125886"/>
                  <a:pt x="8342522" y="3126834"/>
                  <a:pt x="8336945" y="3126415"/>
                </a:cubicBezTo>
                <a:cubicBezTo>
                  <a:pt x="8305773" y="3131969"/>
                  <a:pt x="8273893" y="3134950"/>
                  <a:pt x="8241519" y="3135477"/>
                </a:cubicBezTo>
                <a:lnTo>
                  <a:pt x="8224400" y="3137103"/>
                </a:lnTo>
                <a:lnTo>
                  <a:pt x="8224374" y="3136608"/>
                </a:lnTo>
                <a:lnTo>
                  <a:pt x="8223875" y="3136641"/>
                </a:lnTo>
                <a:cubicBezTo>
                  <a:pt x="8223309" y="3132839"/>
                  <a:pt x="8223282" y="3129023"/>
                  <a:pt x="8223282" y="3125201"/>
                </a:cubicBezTo>
                <a:cubicBezTo>
                  <a:pt x="8223282" y="3119519"/>
                  <a:pt x="8223341" y="3113850"/>
                  <a:pt x="8224653" y="3108220"/>
                </a:cubicBezTo>
                <a:cubicBezTo>
                  <a:pt x="8224611" y="3076892"/>
                  <a:pt x="8227060" y="3046007"/>
                  <a:pt x="8232117" y="3015763"/>
                </a:cubicBezTo>
                <a:lnTo>
                  <a:pt x="8232657" y="3009073"/>
                </a:lnTo>
                <a:cubicBezTo>
                  <a:pt x="8232826" y="3009068"/>
                  <a:pt x="8232995" y="3009063"/>
                  <a:pt x="8233163" y="3009010"/>
                </a:cubicBezTo>
                <a:cubicBezTo>
                  <a:pt x="8283439" y="2656144"/>
                  <a:pt x="8564478" y="2375367"/>
                  <a:pt x="8923328" y="2315969"/>
                </a:cubicBezTo>
                <a:lnTo>
                  <a:pt x="8923445" y="2314821"/>
                </a:lnTo>
                <a:cubicBezTo>
                  <a:pt x="8928754" y="2313811"/>
                  <a:pt x="8934082" y="2312863"/>
                  <a:pt x="8939658" y="2313282"/>
                </a:cubicBezTo>
                <a:cubicBezTo>
                  <a:pt x="8970841" y="2307725"/>
                  <a:pt x="9002734" y="2304744"/>
                  <a:pt x="9035120" y="2304217"/>
                </a:cubicBezTo>
                <a:close/>
                <a:moveTo>
                  <a:pt x="7382807" y="2302594"/>
                </a:moveTo>
                <a:lnTo>
                  <a:pt x="7399895" y="2304217"/>
                </a:lnTo>
                <a:cubicBezTo>
                  <a:pt x="7432280" y="2304744"/>
                  <a:pt x="7464173" y="2307725"/>
                  <a:pt x="7495356" y="2313282"/>
                </a:cubicBezTo>
                <a:cubicBezTo>
                  <a:pt x="7500932" y="2312863"/>
                  <a:pt x="7506260" y="2313811"/>
                  <a:pt x="7511569" y="2314821"/>
                </a:cubicBezTo>
                <a:lnTo>
                  <a:pt x="7511686" y="2315969"/>
                </a:lnTo>
                <a:cubicBezTo>
                  <a:pt x="7870536" y="2375367"/>
                  <a:pt x="8151575" y="2656144"/>
                  <a:pt x="8201852" y="3009010"/>
                </a:cubicBezTo>
                <a:cubicBezTo>
                  <a:pt x="8202019" y="3009063"/>
                  <a:pt x="8202189" y="3009068"/>
                  <a:pt x="8202357" y="3009073"/>
                </a:cubicBezTo>
                <a:lnTo>
                  <a:pt x="8202898" y="3015763"/>
                </a:lnTo>
                <a:cubicBezTo>
                  <a:pt x="8207954" y="3046007"/>
                  <a:pt x="8210404" y="3076892"/>
                  <a:pt x="8210362" y="3108220"/>
                </a:cubicBezTo>
                <a:cubicBezTo>
                  <a:pt x="8211674" y="3113850"/>
                  <a:pt x="8211732" y="3119519"/>
                  <a:pt x="8211732" y="3125201"/>
                </a:cubicBezTo>
                <a:cubicBezTo>
                  <a:pt x="8211732" y="3129023"/>
                  <a:pt x="8211705" y="3132839"/>
                  <a:pt x="8211139" y="3136641"/>
                </a:cubicBezTo>
                <a:lnTo>
                  <a:pt x="8210640" y="3136608"/>
                </a:lnTo>
                <a:lnTo>
                  <a:pt x="8210614" y="3137103"/>
                </a:lnTo>
                <a:lnTo>
                  <a:pt x="8193496" y="3135477"/>
                </a:lnTo>
                <a:cubicBezTo>
                  <a:pt x="8161122" y="3134950"/>
                  <a:pt x="8129241" y="3131969"/>
                  <a:pt x="8098069" y="3126415"/>
                </a:cubicBezTo>
                <a:cubicBezTo>
                  <a:pt x="8092492" y="3126834"/>
                  <a:pt x="8087163" y="3125886"/>
                  <a:pt x="8081853" y="3124875"/>
                </a:cubicBezTo>
                <a:lnTo>
                  <a:pt x="8081737" y="3123727"/>
                </a:lnTo>
                <a:cubicBezTo>
                  <a:pt x="7722885" y="3064328"/>
                  <a:pt x="7441846" y="2783551"/>
                  <a:pt x="7391571" y="2430686"/>
                </a:cubicBezTo>
                <a:cubicBezTo>
                  <a:pt x="7391403" y="2430633"/>
                  <a:pt x="7391235" y="2430628"/>
                  <a:pt x="7391065" y="2430623"/>
                </a:cubicBezTo>
                <a:lnTo>
                  <a:pt x="7390527" y="2423947"/>
                </a:lnTo>
                <a:cubicBezTo>
                  <a:pt x="7385468" y="2393697"/>
                  <a:pt x="7383018" y="2362806"/>
                  <a:pt x="7383060" y="2331471"/>
                </a:cubicBezTo>
                <a:cubicBezTo>
                  <a:pt x="7381748" y="2325843"/>
                  <a:pt x="7381689" y="2320176"/>
                  <a:pt x="7381689" y="2314495"/>
                </a:cubicBezTo>
                <a:lnTo>
                  <a:pt x="7382283" y="2303055"/>
                </a:lnTo>
                <a:lnTo>
                  <a:pt x="7382781" y="2303088"/>
                </a:lnTo>
                <a:close/>
                <a:moveTo>
                  <a:pt x="7360056" y="2302594"/>
                </a:moveTo>
                <a:lnTo>
                  <a:pt x="7360082" y="2303088"/>
                </a:lnTo>
                <a:lnTo>
                  <a:pt x="7360580" y="2303055"/>
                </a:lnTo>
                <a:lnTo>
                  <a:pt x="7361174" y="2314495"/>
                </a:lnTo>
                <a:cubicBezTo>
                  <a:pt x="7361174" y="2320176"/>
                  <a:pt x="7361116" y="2325843"/>
                  <a:pt x="7359804" y="2331471"/>
                </a:cubicBezTo>
                <a:cubicBezTo>
                  <a:pt x="7359846" y="2362806"/>
                  <a:pt x="7357395" y="2393697"/>
                  <a:pt x="7352337" y="2423947"/>
                </a:cubicBezTo>
                <a:lnTo>
                  <a:pt x="7351798" y="2430623"/>
                </a:lnTo>
                <a:cubicBezTo>
                  <a:pt x="7351629" y="2430628"/>
                  <a:pt x="7351460" y="2430633"/>
                  <a:pt x="7351293" y="2430686"/>
                </a:cubicBezTo>
                <a:cubicBezTo>
                  <a:pt x="7301017" y="2783551"/>
                  <a:pt x="7019978" y="3064328"/>
                  <a:pt x="6661127" y="3123727"/>
                </a:cubicBezTo>
                <a:lnTo>
                  <a:pt x="6661011" y="3124875"/>
                </a:lnTo>
                <a:cubicBezTo>
                  <a:pt x="6655700" y="3125886"/>
                  <a:pt x="6650371" y="3126834"/>
                  <a:pt x="6644794" y="3126415"/>
                </a:cubicBezTo>
                <a:cubicBezTo>
                  <a:pt x="6613622" y="3131969"/>
                  <a:pt x="6581742" y="3134950"/>
                  <a:pt x="6549368" y="3135477"/>
                </a:cubicBezTo>
                <a:lnTo>
                  <a:pt x="6532249" y="3137103"/>
                </a:lnTo>
                <a:lnTo>
                  <a:pt x="6532223" y="3136608"/>
                </a:lnTo>
                <a:lnTo>
                  <a:pt x="6531724" y="3136641"/>
                </a:lnTo>
                <a:cubicBezTo>
                  <a:pt x="6531158" y="3132839"/>
                  <a:pt x="6531131" y="3129023"/>
                  <a:pt x="6531131" y="3125201"/>
                </a:cubicBezTo>
                <a:cubicBezTo>
                  <a:pt x="6531131" y="3119519"/>
                  <a:pt x="6531190" y="3113850"/>
                  <a:pt x="6532502" y="3108220"/>
                </a:cubicBezTo>
                <a:cubicBezTo>
                  <a:pt x="6532460" y="3076892"/>
                  <a:pt x="6534909" y="3046007"/>
                  <a:pt x="6539966" y="3015763"/>
                </a:cubicBezTo>
                <a:lnTo>
                  <a:pt x="6540506" y="3009073"/>
                </a:lnTo>
                <a:cubicBezTo>
                  <a:pt x="6540675" y="3009068"/>
                  <a:pt x="6540844" y="3009063"/>
                  <a:pt x="6541012" y="3009010"/>
                </a:cubicBezTo>
                <a:cubicBezTo>
                  <a:pt x="6591288" y="2656144"/>
                  <a:pt x="6872327" y="2375367"/>
                  <a:pt x="7231178" y="2315969"/>
                </a:cubicBezTo>
                <a:lnTo>
                  <a:pt x="7231295" y="2314821"/>
                </a:lnTo>
                <a:cubicBezTo>
                  <a:pt x="7236603" y="2313811"/>
                  <a:pt x="7241931" y="2312863"/>
                  <a:pt x="7247507" y="2313282"/>
                </a:cubicBezTo>
                <a:cubicBezTo>
                  <a:pt x="7278691" y="2307725"/>
                  <a:pt x="7310583" y="2304744"/>
                  <a:pt x="7342969" y="2304217"/>
                </a:cubicBezTo>
                <a:close/>
                <a:moveTo>
                  <a:pt x="5690656" y="2302594"/>
                </a:moveTo>
                <a:lnTo>
                  <a:pt x="5707743" y="2304217"/>
                </a:lnTo>
                <a:cubicBezTo>
                  <a:pt x="5740129" y="2304744"/>
                  <a:pt x="5772021" y="2307725"/>
                  <a:pt x="5803205" y="2313282"/>
                </a:cubicBezTo>
                <a:cubicBezTo>
                  <a:pt x="5808781" y="2312863"/>
                  <a:pt x="5814109" y="2313811"/>
                  <a:pt x="5819417" y="2314821"/>
                </a:cubicBezTo>
                <a:lnTo>
                  <a:pt x="5819534" y="2315969"/>
                </a:lnTo>
                <a:cubicBezTo>
                  <a:pt x="6178385" y="2375367"/>
                  <a:pt x="6459424" y="2656144"/>
                  <a:pt x="6509700" y="3009010"/>
                </a:cubicBezTo>
                <a:cubicBezTo>
                  <a:pt x="6509868" y="3009063"/>
                  <a:pt x="6510037" y="3009068"/>
                  <a:pt x="6510206" y="3009073"/>
                </a:cubicBezTo>
                <a:lnTo>
                  <a:pt x="6510746" y="3015763"/>
                </a:lnTo>
                <a:cubicBezTo>
                  <a:pt x="6515803" y="3046007"/>
                  <a:pt x="6518252" y="3076892"/>
                  <a:pt x="6518210" y="3108220"/>
                </a:cubicBezTo>
                <a:cubicBezTo>
                  <a:pt x="6519522" y="3113850"/>
                  <a:pt x="6519581" y="3119519"/>
                  <a:pt x="6519581" y="3125201"/>
                </a:cubicBezTo>
                <a:cubicBezTo>
                  <a:pt x="6519581" y="3129023"/>
                  <a:pt x="6519554" y="3132839"/>
                  <a:pt x="6518988" y="3136641"/>
                </a:cubicBezTo>
                <a:lnTo>
                  <a:pt x="6518489" y="3136608"/>
                </a:lnTo>
                <a:lnTo>
                  <a:pt x="6518463" y="3137103"/>
                </a:lnTo>
                <a:lnTo>
                  <a:pt x="6501344" y="3135477"/>
                </a:lnTo>
                <a:cubicBezTo>
                  <a:pt x="6468970" y="3134950"/>
                  <a:pt x="6437090" y="3131969"/>
                  <a:pt x="6405918" y="3126415"/>
                </a:cubicBezTo>
                <a:cubicBezTo>
                  <a:pt x="6400341" y="3126834"/>
                  <a:pt x="6395012" y="3125886"/>
                  <a:pt x="6389701" y="3124875"/>
                </a:cubicBezTo>
                <a:lnTo>
                  <a:pt x="6389585" y="3123727"/>
                </a:lnTo>
                <a:cubicBezTo>
                  <a:pt x="6030734" y="3064328"/>
                  <a:pt x="5749695" y="2783551"/>
                  <a:pt x="5699419" y="2430686"/>
                </a:cubicBezTo>
                <a:cubicBezTo>
                  <a:pt x="5699252" y="2430633"/>
                  <a:pt x="5699083" y="2430628"/>
                  <a:pt x="5698914" y="2430623"/>
                </a:cubicBezTo>
                <a:lnTo>
                  <a:pt x="5698375" y="2423947"/>
                </a:lnTo>
                <a:cubicBezTo>
                  <a:pt x="5693317" y="2393697"/>
                  <a:pt x="5690866" y="2362806"/>
                  <a:pt x="5690908" y="2331471"/>
                </a:cubicBezTo>
                <a:cubicBezTo>
                  <a:pt x="5689596" y="2325843"/>
                  <a:pt x="5689538" y="2320176"/>
                  <a:pt x="5689538" y="2314495"/>
                </a:cubicBezTo>
                <a:lnTo>
                  <a:pt x="5690132" y="2303055"/>
                </a:lnTo>
                <a:lnTo>
                  <a:pt x="5690630" y="2303088"/>
                </a:lnTo>
                <a:close/>
                <a:moveTo>
                  <a:pt x="5667905" y="2302594"/>
                </a:moveTo>
                <a:lnTo>
                  <a:pt x="5667931" y="2303088"/>
                </a:lnTo>
                <a:lnTo>
                  <a:pt x="5668429" y="2303055"/>
                </a:lnTo>
                <a:lnTo>
                  <a:pt x="5669023" y="2314495"/>
                </a:lnTo>
                <a:cubicBezTo>
                  <a:pt x="5669023" y="2320176"/>
                  <a:pt x="5668964" y="2325843"/>
                  <a:pt x="5667652" y="2331471"/>
                </a:cubicBezTo>
                <a:cubicBezTo>
                  <a:pt x="5667694" y="2362806"/>
                  <a:pt x="5665244" y="2393697"/>
                  <a:pt x="5660185" y="2423947"/>
                </a:cubicBezTo>
                <a:lnTo>
                  <a:pt x="5659647" y="2430623"/>
                </a:lnTo>
                <a:cubicBezTo>
                  <a:pt x="5659477" y="2430628"/>
                  <a:pt x="5659309" y="2430633"/>
                  <a:pt x="5659141" y="2430686"/>
                </a:cubicBezTo>
                <a:cubicBezTo>
                  <a:pt x="5608866" y="2783551"/>
                  <a:pt x="5327827" y="3064328"/>
                  <a:pt x="4968975" y="3123727"/>
                </a:cubicBezTo>
                <a:lnTo>
                  <a:pt x="4968859" y="3124875"/>
                </a:lnTo>
                <a:cubicBezTo>
                  <a:pt x="4963549" y="3125886"/>
                  <a:pt x="4958220" y="3126834"/>
                  <a:pt x="4952643" y="3126415"/>
                </a:cubicBezTo>
                <a:cubicBezTo>
                  <a:pt x="4921471" y="3131969"/>
                  <a:pt x="4889590" y="3134950"/>
                  <a:pt x="4857216" y="3135477"/>
                </a:cubicBezTo>
                <a:lnTo>
                  <a:pt x="4840098" y="3137103"/>
                </a:lnTo>
                <a:lnTo>
                  <a:pt x="4840072" y="3136608"/>
                </a:lnTo>
                <a:lnTo>
                  <a:pt x="4839573" y="3136641"/>
                </a:lnTo>
                <a:cubicBezTo>
                  <a:pt x="4839007" y="3132839"/>
                  <a:pt x="4838980" y="3129023"/>
                  <a:pt x="4838980" y="3125201"/>
                </a:cubicBezTo>
                <a:cubicBezTo>
                  <a:pt x="4838980" y="3119519"/>
                  <a:pt x="4839038" y="3113850"/>
                  <a:pt x="4840350" y="3108220"/>
                </a:cubicBezTo>
                <a:cubicBezTo>
                  <a:pt x="4840308" y="3076892"/>
                  <a:pt x="4842758" y="3046007"/>
                  <a:pt x="4847814" y="3015763"/>
                </a:cubicBezTo>
                <a:lnTo>
                  <a:pt x="4848355" y="3009073"/>
                </a:lnTo>
                <a:cubicBezTo>
                  <a:pt x="4848523" y="3009068"/>
                  <a:pt x="4848693" y="3009063"/>
                  <a:pt x="4848860" y="3009010"/>
                </a:cubicBezTo>
                <a:cubicBezTo>
                  <a:pt x="4899137" y="2656144"/>
                  <a:pt x="5180176" y="2375367"/>
                  <a:pt x="5539026" y="2315969"/>
                </a:cubicBezTo>
                <a:lnTo>
                  <a:pt x="5539143" y="2314821"/>
                </a:lnTo>
                <a:cubicBezTo>
                  <a:pt x="5544452" y="2313811"/>
                  <a:pt x="5549780" y="2312863"/>
                  <a:pt x="5555356" y="2313282"/>
                </a:cubicBezTo>
                <a:cubicBezTo>
                  <a:pt x="5586539" y="2307725"/>
                  <a:pt x="5618432" y="2304744"/>
                  <a:pt x="5650817" y="2304217"/>
                </a:cubicBezTo>
                <a:close/>
                <a:moveTo>
                  <a:pt x="3998505" y="2302594"/>
                </a:moveTo>
                <a:lnTo>
                  <a:pt x="4015592" y="2304217"/>
                </a:lnTo>
                <a:cubicBezTo>
                  <a:pt x="4047978" y="2304744"/>
                  <a:pt x="4079870" y="2307725"/>
                  <a:pt x="4111054" y="2313282"/>
                </a:cubicBezTo>
                <a:cubicBezTo>
                  <a:pt x="4116630" y="2312863"/>
                  <a:pt x="4121958" y="2313811"/>
                  <a:pt x="4127266" y="2314821"/>
                </a:cubicBezTo>
                <a:lnTo>
                  <a:pt x="4127384" y="2315969"/>
                </a:lnTo>
                <a:cubicBezTo>
                  <a:pt x="4486234" y="2375367"/>
                  <a:pt x="4767273" y="2656144"/>
                  <a:pt x="4817549" y="3009010"/>
                </a:cubicBezTo>
                <a:cubicBezTo>
                  <a:pt x="4817717" y="3009063"/>
                  <a:pt x="4817886" y="3009068"/>
                  <a:pt x="4818055" y="3009073"/>
                </a:cubicBezTo>
                <a:lnTo>
                  <a:pt x="4818595" y="3015763"/>
                </a:lnTo>
                <a:cubicBezTo>
                  <a:pt x="4823652" y="3046007"/>
                  <a:pt x="4826101" y="3076892"/>
                  <a:pt x="4826059" y="3108220"/>
                </a:cubicBezTo>
                <a:cubicBezTo>
                  <a:pt x="4827371" y="3113850"/>
                  <a:pt x="4827430" y="3119519"/>
                  <a:pt x="4827430" y="3125201"/>
                </a:cubicBezTo>
                <a:cubicBezTo>
                  <a:pt x="4827430" y="3129023"/>
                  <a:pt x="4827403" y="3132839"/>
                  <a:pt x="4826837" y="3136641"/>
                </a:cubicBezTo>
                <a:lnTo>
                  <a:pt x="4826338" y="3136608"/>
                </a:lnTo>
                <a:lnTo>
                  <a:pt x="4826312" y="3137103"/>
                </a:lnTo>
                <a:lnTo>
                  <a:pt x="4809193" y="3135477"/>
                </a:lnTo>
                <a:cubicBezTo>
                  <a:pt x="4776819" y="3134950"/>
                  <a:pt x="4744939" y="3131969"/>
                  <a:pt x="4713767" y="3126415"/>
                </a:cubicBezTo>
                <a:cubicBezTo>
                  <a:pt x="4708190" y="3126834"/>
                  <a:pt x="4702861" y="3125886"/>
                  <a:pt x="4697550" y="3124875"/>
                </a:cubicBezTo>
                <a:lnTo>
                  <a:pt x="4697434" y="3123727"/>
                </a:lnTo>
                <a:cubicBezTo>
                  <a:pt x="4338583" y="3064328"/>
                  <a:pt x="4057544" y="2783551"/>
                  <a:pt x="4007268" y="2430686"/>
                </a:cubicBezTo>
                <a:cubicBezTo>
                  <a:pt x="4007101" y="2430633"/>
                  <a:pt x="4006932" y="2430628"/>
                  <a:pt x="4006763" y="2430623"/>
                </a:cubicBezTo>
                <a:lnTo>
                  <a:pt x="4006225" y="2423947"/>
                </a:lnTo>
                <a:cubicBezTo>
                  <a:pt x="4001166" y="2393697"/>
                  <a:pt x="3998715" y="2362806"/>
                  <a:pt x="3998757" y="2331471"/>
                </a:cubicBezTo>
                <a:cubicBezTo>
                  <a:pt x="3997445" y="2325843"/>
                  <a:pt x="3997387" y="2320176"/>
                  <a:pt x="3997387" y="2314495"/>
                </a:cubicBezTo>
                <a:lnTo>
                  <a:pt x="3997981" y="2303055"/>
                </a:lnTo>
                <a:lnTo>
                  <a:pt x="3998479" y="2303088"/>
                </a:lnTo>
                <a:close/>
                <a:moveTo>
                  <a:pt x="3975754" y="2302594"/>
                </a:moveTo>
                <a:lnTo>
                  <a:pt x="3975780" y="2303088"/>
                </a:lnTo>
                <a:lnTo>
                  <a:pt x="3976278" y="2303055"/>
                </a:lnTo>
                <a:lnTo>
                  <a:pt x="3976872" y="2314495"/>
                </a:lnTo>
                <a:cubicBezTo>
                  <a:pt x="3976872" y="2320176"/>
                  <a:pt x="3976813" y="2325843"/>
                  <a:pt x="3975501" y="2331471"/>
                </a:cubicBezTo>
                <a:cubicBezTo>
                  <a:pt x="3975543" y="2362806"/>
                  <a:pt x="3973093" y="2393697"/>
                  <a:pt x="3968034" y="2423947"/>
                </a:cubicBezTo>
                <a:lnTo>
                  <a:pt x="3967496" y="2430623"/>
                </a:lnTo>
                <a:cubicBezTo>
                  <a:pt x="3967326" y="2430628"/>
                  <a:pt x="3967158" y="2430633"/>
                  <a:pt x="3966990" y="2430686"/>
                </a:cubicBezTo>
                <a:cubicBezTo>
                  <a:pt x="3916715" y="2783551"/>
                  <a:pt x="3635676" y="3064328"/>
                  <a:pt x="3276825" y="3123727"/>
                </a:cubicBezTo>
                <a:lnTo>
                  <a:pt x="3276708" y="3124875"/>
                </a:lnTo>
                <a:cubicBezTo>
                  <a:pt x="3271398" y="3125886"/>
                  <a:pt x="3266069" y="3126834"/>
                  <a:pt x="3260492" y="3126415"/>
                </a:cubicBezTo>
                <a:cubicBezTo>
                  <a:pt x="3229320" y="3131969"/>
                  <a:pt x="3197440" y="3134950"/>
                  <a:pt x="3165065" y="3135477"/>
                </a:cubicBezTo>
                <a:lnTo>
                  <a:pt x="3147947" y="3137103"/>
                </a:lnTo>
                <a:lnTo>
                  <a:pt x="3147921" y="3136608"/>
                </a:lnTo>
                <a:lnTo>
                  <a:pt x="3147422" y="3136641"/>
                </a:lnTo>
                <a:cubicBezTo>
                  <a:pt x="3146856" y="3132839"/>
                  <a:pt x="3146829" y="3129023"/>
                  <a:pt x="3146829" y="3125201"/>
                </a:cubicBezTo>
                <a:cubicBezTo>
                  <a:pt x="3146829" y="3119519"/>
                  <a:pt x="3146887" y="3113850"/>
                  <a:pt x="3148199" y="3108220"/>
                </a:cubicBezTo>
                <a:cubicBezTo>
                  <a:pt x="3148157" y="3076892"/>
                  <a:pt x="3150607" y="3046007"/>
                  <a:pt x="3155663" y="3015763"/>
                </a:cubicBezTo>
                <a:lnTo>
                  <a:pt x="3156204" y="3009073"/>
                </a:lnTo>
                <a:cubicBezTo>
                  <a:pt x="3156372" y="3009068"/>
                  <a:pt x="3156542" y="3009063"/>
                  <a:pt x="3156709" y="3009010"/>
                </a:cubicBezTo>
                <a:cubicBezTo>
                  <a:pt x="3206986" y="2656144"/>
                  <a:pt x="3488025" y="2375367"/>
                  <a:pt x="3846875" y="2315969"/>
                </a:cubicBezTo>
                <a:lnTo>
                  <a:pt x="3846992" y="2314821"/>
                </a:lnTo>
                <a:cubicBezTo>
                  <a:pt x="3852301" y="2313811"/>
                  <a:pt x="3857629" y="2312863"/>
                  <a:pt x="3863205" y="2313282"/>
                </a:cubicBezTo>
                <a:cubicBezTo>
                  <a:pt x="3894388" y="2307725"/>
                  <a:pt x="3926281" y="2304744"/>
                  <a:pt x="3958666" y="2304217"/>
                </a:cubicBezTo>
                <a:close/>
                <a:moveTo>
                  <a:pt x="2306354" y="2302594"/>
                </a:moveTo>
                <a:lnTo>
                  <a:pt x="2323441" y="2304217"/>
                </a:lnTo>
                <a:cubicBezTo>
                  <a:pt x="2355827" y="2304744"/>
                  <a:pt x="2387719" y="2307725"/>
                  <a:pt x="2418903" y="2313282"/>
                </a:cubicBezTo>
                <a:cubicBezTo>
                  <a:pt x="2424479" y="2312863"/>
                  <a:pt x="2429807" y="2313811"/>
                  <a:pt x="2435115" y="2314821"/>
                </a:cubicBezTo>
                <a:lnTo>
                  <a:pt x="2435233" y="2315969"/>
                </a:lnTo>
                <a:cubicBezTo>
                  <a:pt x="2794083" y="2375367"/>
                  <a:pt x="3075122" y="2656144"/>
                  <a:pt x="3125398" y="3009010"/>
                </a:cubicBezTo>
                <a:cubicBezTo>
                  <a:pt x="3125566" y="3009063"/>
                  <a:pt x="3125735" y="3009068"/>
                  <a:pt x="3125904" y="3009073"/>
                </a:cubicBezTo>
                <a:lnTo>
                  <a:pt x="3126444" y="3015763"/>
                </a:lnTo>
                <a:cubicBezTo>
                  <a:pt x="3131501" y="3046007"/>
                  <a:pt x="3133950" y="3076892"/>
                  <a:pt x="3133908" y="3108220"/>
                </a:cubicBezTo>
                <a:cubicBezTo>
                  <a:pt x="3135220" y="3113850"/>
                  <a:pt x="3135279" y="3119519"/>
                  <a:pt x="3135279" y="3125201"/>
                </a:cubicBezTo>
                <a:cubicBezTo>
                  <a:pt x="3135279" y="3129023"/>
                  <a:pt x="3135252" y="3132839"/>
                  <a:pt x="3134686" y="3136641"/>
                </a:cubicBezTo>
                <a:lnTo>
                  <a:pt x="3134187" y="3136608"/>
                </a:lnTo>
                <a:lnTo>
                  <a:pt x="3134161" y="3137103"/>
                </a:lnTo>
                <a:lnTo>
                  <a:pt x="3117042" y="3135477"/>
                </a:lnTo>
                <a:cubicBezTo>
                  <a:pt x="3084668" y="3134950"/>
                  <a:pt x="3052788" y="3131969"/>
                  <a:pt x="3021616" y="3126415"/>
                </a:cubicBezTo>
                <a:cubicBezTo>
                  <a:pt x="3016039" y="3126834"/>
                  <a:pt x="3010710" y="3125886"/>
                  <a:pt x="3005399" y="3124875"/>
                </a:cubicBezTo>
                <a:lnTo>
                  <a:pt x="3005283" y="3123727"/>
                </a:lnTo>
                <a:cubicBezTo>
                  <a:pt x="2646432" y="3064328"/>
                  <a:pt x="2365393" y="2783551"/>
                  <a:pt x="2315117" y="2430686"/>
                </a:cubicBezTo>
                <a:cubicBezTo>
                  <a:pt x="2314950" y="2430633"/>
                  <a:pt x="2314781" y="2430628"/>
                  <a:pt x="2314612" y="2430623"/>
                </a:cubicBezTo>
                <a:lnTo>
                  <a:pt x="2314074" y="2423947"/>
                </a:lnTo>
                <a:cubicBezTo>
                  <a:pt x="2309015" y="2393697"/>
                  <a:pt x="2306564" y="2362806"/>
                  <a:pt x="2306606" y="2331471"/>
                </a:cubicBezTo>
                <a:cubicBezTo>
                  <a:pt x="2305294" y="2325843"/>
                  <a:pt x="2305236" y="2320176"/>
                  <a:pt x="2305236" y="2314495"/>
                </a:cubicBezTo>
                <a:lnTo>
                  <a:pt x="2305830" y="2303055"/>
                </a:lnTo>
                <a:lnTo>
                  <a:pt x="2306328" y="2303088"/>
                </a:lnTo>
                <a:close/>
                <a:moveTo>
                  <a:pt x="2283603" y="2302594"/>
                </a:moveTo>
                <a:lnTo>
                  <a:pt x="2283629" y="2303088"/>
                </a:lnTo>
                <a:lnTo>
                  <a:pt x="2284127" y="2303055"/>
                </a:lnTo>
                <a:lnTo>
                  <a:pt x="2284721" y="2314495"/>
                </a:lnTo>
                <a:cubicBezTo>
                  <a:pt x="2284721" y="2320176"/>
                  <a:pt x="2284662" y="2325843"/>
                  <a:pt x="2283350" y="2331471"/>
                </a:cubicBezTo>
                <a:cubicBezTo>
                  <a:pt x="2283392" y="2362806"/>
                  <a:pt x="2280942" y="2393697"/>
                  <a:pt x="2275883" y="2423947"/>
                </a:cubicBezTo>
                <a:lnTo>
                  <a:pt x="2275345" y="2430623"/>
                </a:lnTo>
                <a:cubicBezTo>
                  <a:pt x="2275175" y="2430628"/>
                  <a:pt x="2275007" y="2430633"/>
                  <a:pt x="2274839" y="2430686"/>
                </a:cubicBezTo>
                <a:cubicBezTo>
                  <a:pt x="2224564" y="2783551"/>
                  <a:pt x="1943525" y="3064328"/>
                  <a:pt x="1584673" y="3123727"/>
                </a:cubicBezTo>
                <a:lnTo>
                  <a:pt x="1584557" y="3124875"/>
                </a:lnTo>
                <a:cubicBezTo>
                  <a:pt x="1579247" y="3125886"/>
                  <a:pt x="1573918" y="3126834"/>
                  <a:pt x="1568341" y="3126415"/>
                </a:cubicBezTo>
                <a:cubicBezTo>
                  <a:pt x="1537169" y="3131969"/>
                  <a:pt x="1505289" y="3134950"/>
                  <a:pt x="1472914" y="3135477"/>
                </a:cubicBezTo>
                <a:lnTo>
                  <a:pt x="1455796" y="3137103"/>
                </a:lnTo>
                <a:lnTo>
                  <a:pt x="1455770" y="3136608"/>
                </a:lnTo>
                <a:lnTo>
                  <a:pt x="1455271" y="3136641"/>
                </a:lnTo>
                <a:cubicBezTo>
                  <a:pt x="1454705" y="3132839"/>
                  <a:pt x="1454678" y="3129023"/>
                  <a:pt x="1454678" y="3125201"/>
                </a:cubicBezTo>
                <a:cubicBezTo>
                  <a:pt x="1454678" y="3119519"/>
                  <a:pt x="1454736" y="3113850"/>
                  <a:pt x="1456048" y="3108220"/>
                </a:cubicBezTo>
                <a:cubicBezTo>
                  <a:pt x="1456006" y="3076892"/>
                  <a:pt x="1458456" y="3046007"/>
                  <a:pt x="1463513" y="3015763"/>
                </a:cubicBezTo>
                <a:lnTo>
                  <a:pt x="1464053" y="3009073"/>
                </a:lnTo>
                <a:cubicBezTo>
                  <a:pt x="1464221" y="3009068"/>
                  <a:pt x="1464391" y="3009063"/>
                  <a:pt x="1464558" y="3009010"/>
                </a:cubicBezTo>
                <a:cubicBezTo>
                  <a:pt x="1514835" y="2656144"/>
                  <a:pt x="1795874" y="2375367"/>
                  <a:pt x="2154724" y="2315969"/>
                </a:cubicBezTo>
                <a:lnTo>
                  <a:pt x="2154841" y="2314821"/>
                </a:lnTo>
                <a:cubicBezTo>
                  <a:pt x="2160150" y="2313811"/>
                  <a:pt x="2165478" y="2312863"/>
                  <a:pt x="2171054" y="2313282"/>
                </a:cubicBezTo>
                <a:cubicBezTo>
                  <a:pt x="2202237" y="2307725"/>
                  <a:pt x="2234130" y="2304744"/>
                  <a:pt x="2266515" y="2304217"/>
                </a:cubicBezTo>
                <a:close/>
                <a:moveTo>
                  <a:pt x="614203" y="2302594"/>
                </a:moveTo>
                <a:lnTo>
                  <a:pt x="631290" y="2304217"/>
                </a:lnTo>
                <a:cubicBezTo>
                  <a:pt x="663676" y="2304744"/>
                  <a:pt x="695568" y="2307725"/>
                  <a:pt x="726752" y="2313282"/>
                </a:cubicBezTo>
                <a:cubicBezTo>
                  <a:pt x="732328" y="2312863"/>
                  <a:pt x="737656" y="2313811"/>
                  <a:pt x="742964" y="2314821"/>
                </a:cubicBezTo>
                <a:lnTo>
                  <a:pt x="743081" y="2315969"/>
                </a:lnTo>
                <a:cubicBezTo>
                  <a:pt x="1101932" y="2375367"/>
                  <a:pt x="1382971" y="2656144"/>
                  <a:pt x="1433247" y="3009010"/>
                </a:cubicBezTo>
                <a:cubicBezTo>
                  <a:pt x="1433415" y="3009063"/>
                  <a:pt x="1433584" y="3009068"/>
                  <a:pt x="1433753" y="3009073"/>
                </a:cubicBezTo>
                <a:lnTo>
                  <a:pt x="1434293" y="3015763"/>
                </a:lnTo>
                <a:cubicBezTo>
                  <a:pt x="1439350" y="3046007"/>
                  <a:pt x="1441799" y="3076892"/>
                  <a:pt x="1441757" y="3108220"/>
                </a:cubicBezTo>
                <a:cubicBezTo>
                  <a:pt x="1443069" y="3113850"/>
                  <a:pt x="1443128" y="3119519"/>
                  <a:pt x="1443128" y="3125201"/>
                </a:cubicBezTo>
                <a:cubicBezTo>
                  <a:pt x="1443128" y="3129023"/>
                  <a:pt x="1443101" y="3132839"/>
                  <a:pt x="1442535" y="3136641"/>
                </a:cubicBezTo>
                <a:lnTo>
                  <a:pt x="1442036" y="3136608"/>
                </a:lnTo>
                <a:lnTo>
                  <a:pt x="1442010" y="3137103"/>
                </a:lnTo>
                <a:lnTo>
                  <a:pt x="1424891" y="3135477"/>
                </a:lnTo>
                <a:cubicBezTo>
                  <a:pt x="1392517" y="3134950"/>
                  <a:pt x="1360637" y="3131969"/>
                  <a:pt x="1329465" y="3126415"/>
                </a:cubicBezTo>
                <a:cubicBezTo>
                  <a:pt x="1323888" y="3126834"/>
                  <a:pt x="1318559" y="3125886"/>
                  <a:pt x="1313248" y="3124875"/>
                </a:cubicBezTo>
                <a:lnTo>
                  <a:pt x="1313132" y="3123727"/>
                </a:lnTo>
                <a:cubicBezTo>
                  <a:pt x="954281" y="3064328"/>
                  <a:pt x="673242" y="2783551"/>
                  <a:pt x="622966" y="2430686"/>
                </a:cubicBezTo>
                <a:cubicBezTo>
                  <a:pt x="622799" y="2430633"/>
                  <a:pt x="622630" y="2430628"/>
                  <a:pt x="622461" y="2430623"/>
                </a:cubicBezTo>
                <a:lnTo>
                  <a:pt x="621923" y="2423947"/>
                </a:lnTo>
                <a:cubicBezTo>
                  <a:pt x="616864" y="2393697"/>
                  <a:pt x="614413" y="2362806"/>
                  <a:pt x="614455" y="2331471"/>
                </a:cubicBezTo>
                <a:cubicBezTo>
                  <a:pt x="613143" y="2325843"/>
                  <a:pt x="613085" y="2320176"/>
                  <a:pt x="613085" y="2314495"/>
                </a:cubicBezTo>
                <a:lnTo>
                  <a:pt x="613679" y="2303055"/>
                </a:lnTo>
                <a:lnTo>
                  <a:pt x="614177" y="2303088"/>
                </a:lnTo>
                <a:close/>
                <a:moveTo>
                  <a:pt x="591452" y="2302594"/>
                </a:moveTo>
                <a:lnTo>
                  <a:pt x="591478" y="2303088"/>
                </a:lnTo>
                <a:lnTo>
                  <a:pt x="591976" y="2303055"/>
                </a:lnTo>
                <a:lnTo>
                  <a:pt x="592570" y="2314495"/>
                </a:lnTo>
                <a:cubicBezTo>
                  <a:pt x="592570" y="2320176"/>
                  <a:pt x="592511" y="2325843"/>
                  <a:pt x="591199" y="2331471"/>
                </a:cubicBezTo>
                <a:cubicBezTo>
                  <a:pt x="591242" y="2362806"/>
                  <a:pt x="588791" y="2393697"/>
                  <a:pt x="583732" y="2423947"/>
                </a:cubicBezTo>
                <a:lnTo>
                  <a:pt x="583194" y="2430623"/>
                </a:lnTo>
                <a:cubicBezTo>
                  <a:pt x="583024" y="2430628"/>
                  <a:pt x="582856" y="2430633"/>
                  <a:pt x="582689" y="2430686"/>
                </a:cubicBezTo>
                <a:cubicBezTo>
                  <a:pt x="537576" y="2747315"/>
                  <a:pt x="306662" y="3005901"/>
                  <a:pt x="0" y="3097101"/>
                </a:cubicBezTo>
                <a:lnTo>
                  <a:pt x="0" y="2964763"/>
                </a:lnTo>
                <a:cubicBezTo>
                  <a:pt x="229298" y="2881926"/>
                  <a:pt x="402181" y="2686530"/>
                  <a:pt x="449203" y="2447425"/>
                </a:cubicBezTo>
                <a:cubicBezTo>
                  <a:pt x="258971" y="2488309"/>
                  <a:pt x="97576" y="2603574"/>
                  <a:pt x="0" y="2761314"/>
                </a:cubicBezTo>
                <a:lnTo>
                  <a:pt x="0" y="2554520"/>
                </a:lnTo>
                <a:cubicBezTo>
                  <a:pt x="121484" y="2431613"/>
                  <a:pt x="282199" y="2345825"/>
                  <a:pt x="462573" y="2315969"/>
                </a:cubicBezTo>
                <a:lnTo>
                  <a:pt x="462690" y="2314821"/>
                </a:lnTo>
                <a:cubicBezTo>
                  <a:pt x="467999" y="2313811"/>
                  <a:pt x="473327" y="2312863"/>
                  <a:pt x="478903" y="2313282"/>
                </a:cubicBezTo>
                <a:cubicBezTo>
                  <a:pt x="510086" y="2307725"/>
                  <a:pt x="541979" y="2304744"/>
                  <a:pt x="574365" y="2304217"/>
                </a:cubicBezTo>
                <a:close/>
                <a:moveTo>
                  <a:pt x="11452667" y="1608087"/>
                </a:moveTo>
                <a:cubicBezTo>
                  <a:pt x="11177477" y="1666766"/>
                  <a:pt x="10962633" y="1879876"/>
                  <a:pt x="10909358" y="2148655"/>
                </a:cubicBezTo>
                <a:cubicBezTo>
                  <a:pt x="11184548" y="2089976"/>
                  <a:pt x="11399391" y="1876866"/>
                  <a:pt x="11452667" y="1608087"/>
                </a:cubicBezTo>
                <a:close/>
                <a:moveTo>
                  <a:pt x="10058800" y="1608087"/>
                </a:moveTo>
                <a:cubicBezTo>
                  <a:pt x="10112076" y="1876866"/>
                  <a:pt x="10326919" y="2089976"/>
                  <a:pt x="10602109" y="2148655"/>
                </a:cubicBezTo>
                <a:cubicBezTo>
                  <a:pt x="10548834" y="1879876"/>
                  <a:pt x="10333990" y="1666766"/>
                  <a:pt x="10058800" y="1608087"/>
                </a:cubicBezTo>
                <a:close/>
                <a:moveTo>
                  <a:pt x="9760514" y="1608087"/>
                </a:moveTo>
                <a:cubicBezTo>
                  <a:pt x="9485324" y="1666766"/>
                  <a:pt x="9270480" y="1879876"/>
                  <a:pt x="9217205" y="2148655"/>
                </a:cubicBezTo>
                <a:cubicBezTo>
                  <a:pt x="9492395" y="2089976"/>
                  <a:pt x="9707238" y="1876866"/>
                  <a:pt x="9760514" y="1608087"/>
                </a:cubicBezTo>
                <a:close/>
                <a:moveTo>
                  <a:pt x="8366649" y="1608087"/>
                </a:moveTo>
                <a:cubicBezTo>
                  <a:pt x="8419925" y="1876866"/>
                  <a:pt x="8634768" y="2089976"/>
                  <a:pt x="8909958" y="2148655"/>
                </a:cubicBezTo>
                <a:cubicBezTo>
                  <a:pt x="8856683" y="1879876"/>
                  <a:pt x="8641839" y="1666766"/>
                  <a:pt x="8366649" y="1608087"/>
                </a:cubicBezTo>
                <a:close/>
                <a:moveTo>
                  <a:pt x="8068363" y="1608087"/>
                </a:moveTo>
                <a:cubicBezTo>
                  <a:pt x="7793173" y="1666766"/>
                  <a:pt x="7578329" y="1879876"/>
                  <a:pt x="7525054" y="2148655"/>
                </a:cubicBezTo>
                <a:cubicBezTo>
                  <a:pt x="7800244" y="2089976"/>
                  <a:pt x="8015087" y="1876866"/>
                  <a:pt x="8068363" y="1608087"/>
                </a:cubicBezTo>
                <a:close/>
                <a:moveTo>
                  <a:pt x="6674498" y="1608087"/>
                </a:moveTo>
                <a:cubicBezTo>
                  <a:pt x="6727774" y="1876866"/>
                  <a:pt x="6942617" y="2089976"/>
                  <a:pt x="7217807" y="2148655"/>
                </a:cubicBezTo>
                <a:cubicBezTo>
                  <a:pt x="7164532" y="1879876"/>
                  <a:pt x="6949688" y="1666766"/>
                  <a:pt x="6674498" y="1608087"/>
                </a:cubicBezTo>
                <a:close/>
                <a:moveTo>
                  <a:pt x="6376212" y="1608087"/>
                </a:moveTo>
                <a:cubicBezTo>
                  <a:pt x="6101022" y="1666766"/>
                  <a:pt x="5886178" y="1879876"/>
                  <a:pt x="5832903" y="2148655"/>
                </a:cubicBezTo>
                <a:cubicBezTo>
                  <a:pt x="6108093" y="2089976"/>
                  <a:pt x="6322936" y="1876866"/>
                  <a:pt x="6376212" y="1608087"/>
                </a:cubicBezTo>
                <a:close/>
                <a:moveTo>
                  <a:pt x="4982347" y="1608087"/>
                </a:moveTo>
                <a:cubicBezTo>
                  <a:pt x="5035623" y="1876866"/>
                  <a:pt x="5250466" y="2089976"/>
                  <a:pt x="5525656" y="2148655"/>
                </a:cubicBezTo>
                <a:cubicBezTo>
                  <a:pt x="5472381" y="1879876"/>
                  <a:pt x="5257537" y="1666766"/>
                  <a:pt x="4982347" y="1608087"/>
                </a:cubicBezTo>
                <a:close/>
                <a:moveTo>
                  <a:pt x="4684061" y="1608087"/>
                </a:moveTo>
                <a:cubicBezTo>
                  <a:pt x="4408871" y="1666766"/>
                  <a:pt x="4194027" y="1879876"/>
                  <a:pt x="4140752" y="2148655"/>
                </a:cubicBezTo>
                <a:cubicBezTo>
                  <a:pt x="4415942" y="2089976"/>
                  <a:pt x="4630785" y="1876866"/>
                  <a:pt x="4684061" y="1608087"/>
                </a:cubicBezTo>
                <a:close/>
                <a:moveTo>
                  <a:pt x="3290196" y="1608087"/>
                </a:moveTo>
                <a:cubicBezTo>
                  <a:pt x="3343472" y="1876866"/>
                  <a:pt x="3558315" y="2089976"/>
                  <a:pt x="3833505" y="2148655"/>
                </a:cubicBezTo>
                <a:cubicBezTo>
                  <a:pt x="3780230" y="1879876"/>
                  <a:pt x="3565386" y="1666766"/>
                  <a:pt x="3290196" y="1608087"/>
                </a:cubicBezTo>
                <a:close/>
                <a:moveTo>
                  <a:pt x="2991910" y="1608087"/>
                </a:moveTo>
                <a:cubicBezTo>
                  <a:pt x="2716720" y="1666766"/>
                  <a:pt x="2501876" y="1879876"/>
                  <a:pt x="2448601" y="2148655"/>
                </a:cubicBezTo>
                <a:cubicBezTo>
                  <a:pt x="2723791" y="2089976"/>
                  <a:pt x="2938634" y="1876866"/>
                  <a:pt x="2991910" y="1608087"/>
                </a:cubicBezTo>
                <a:close/>
                <a:moveTo>
                  <a:pt x="1598045" y="1608087"/>
                </a:moveTo>
                <a:cubicBezTo>
                  <a:pt x="1651321" y="1876866"/>
                  <a:pt x="1866164" y="2089976"/>
                  <a:pt x="2141354" y="2148655"/>
                </a:cubicBezTo>
                <a:cubicBezTo>
                  <a:pt x="2088079" y="1879876"/>
                  <a:pt x="1873235" y="1666766"/>
                  <a:pt x="1598045" y="1608087"/>
                </a:cubicBezTo>
                <a:close/>
                <a:moveTo>
                  <a:pt x="1299759" y="1608087"/>
                </a:moveTo>
                <a:cubicBezTo>
                  <a:pt x="1024569" y="1666766"/>
                  <a:pt x="809725" y="1879876"/>
                  <a:pt x="756450" y="2148655"/>
                </a:cubicBezTo>
                <a:cubicBezTo>
                  <a:pt x="1031640" y="2089976"/>
                  <a:pt x="1246483" y="1876866"/>
                  <a:pt x="1299759" y="1608087"/>
                </a:cubicBezTo>
                <a:close/>
                <a:moveTo>
                  <a:pt x="0" y="1504081"/>
                </a:moveTo>
                <a:cubicBezTo>
                  <a:pt x="306658" y="1594561"/>
                  <a:pt x="537576" y="1851117"/>
                  <a:pt x="582690" y="2165262"/>
                </a:cubicBezTo>
                <a:cubicBezTo>
                  <a:pt x="582857" y="2165315"/>
                  <a:pt x="583026" y="2165320"/>
                  <a:pt x="583195" y="2165325"/>
                </a:cubicBezTo>
                <a:lnTo>
                  <a:pt x="583735" y="2171962"/>
                </a:lnTo>
                <a:cubicBezTo>
                  <a:pt x="588792" y="2201969"/>
                  <a:pt x="591242" y="2232611"/>
                  <a:pt x="591199" y="2263693"/>
                </a:cubicBezTo>
                <a:cubicBezTo>
                  <a:pt x="592511" y="2269279"/>
                  <a:pt x="592570" y="2274903"/>
                  <a:pt x="592570" y="2280541"/>
                </a:cubicBezTo>
                <a:cubicBezTo>
                  <a:pt x="592570" y="2284333"/>
                  <a:pt x="592543" y="2288119"/>
                  <a:pt x="591977" y="2291891"/>
                </a:cubicBezTo>
                <a:lnTo>
                  <a:pt x="591478" y="2291858"/>
                </a:lnTo>
                <a:lnTo>
                  <a:pt x="591452" y="2292349"/>
                </a:lnTo>
                <a:lnTo>
                  <a:pt x="574334" y="2290736"/>
                </a:lnTo>
                <a:cubicBezTo>
                  <a:pt x="541959" y="2290213"/>
                  <a:pt x="510079" y="2287255"/>
                  <a:pt x="478907" y="2281745"/>
                </a:cubicBezTo>
                <a:cubicBezTo>
                  <a:pt x="473330" y="2282161"/>
                  <a:pt x="468001" y="2281220"/>
                  <a:pt x="462690" y="2280217"/>
                </a:cubicBezTo>
                <a:lnTo>
                  <a:pt x="462574" y="2279078"/>
                </a:lnTo>
                <a:cubicBezTo>
                  <a:pt x="282200" y="2249456"/>
                  <a:pt x="121485" y="2164343"/>
                  <a:pt x="0" y="2042401"/>
                </a:cubicBezTo>
                <a:lnTo>
                  <a:pt x="0" y="1837231"/>
                </a:lnTo>
                <a:cubicBezTo>
                  <a:pt x="97584" y="1993737"/>
                  <a:pt x="258975" y="2108093"/>
                  <a:pt x="449203" y="2148655"/>
                </a:cubicBezTo>
                <a:cubicBezTo>
                  <a:pt x="402182" y="1911427"/>
                  <a:pt x="229297" y="1717565"/>
                  <a:pt x="0" y="1635380"/>
                </a:cubicBezTo>
                <a:close/>
                <a:moveTo>
                  <a:pt x="11608704" y="1464394"/>
                </a:moveTo>
                <a:lnTo>
                  <a:pt x="11625791" y="1466004"/>
                </a:lnTo>
                <a:cubicBezTo>
                  <a:pt x="11658177" y="1466527"/>
                  <a:pt x="11690070" y="1469485"/>
                  <a:pt x="11721253" y="1474998"/>
                </a:cubicBezTo>
                <a:cubicBezTo>
                  <a:pt x="11726829" y="1474582"/>
                  <a:pt x="11732157" y="1475523"/>
                  <a:pt x="11737466" y="1476525"/>
                </a:cubicBezTo>
                <a:lnTo>
                  <a:pt x="11737583" y="1477664"/>
                </a:lnTo>
                <a:cubicBezTo>
                  <a:pt x="11914088" y="1506650"/>
                  <a:pt x="12071767" y="1588774"/>
                  <a:pt x="12192000" y="1706842"/>
                </a:cubicBezTo>
                <a:lnTo>
                  <a:pt x="12192000" y="1906833"/>
                </a:lnTo>
                <a:cubicBezTo>
                  <a:pt x="12093732" y="1756811"/>
                  <a:pt x="11935983" y="1647542"/>
                  <a:pt x="11750953" y="1608088"/>
                </a:cubicBezTo>
                <a:cubicBezTo>
                  <a:pt x="11797422" y="1842524"/>
                  <a:pt x="11966808" y="2034608"/>
                  <a:pt x="12192000" y="2118654"/>
                </a:cubicBezTo>
                <a:lnTo>
                  <a:pt x="12192000" y="2250657"/>
                </a:lnTo>
                <a:cubicBezTo>
                  <a:pt x="11889465" y="2157681"/>
                  <a:pt x="11662185" y="1902872"/>
                  <a:pt x="11617468" y="1591480"/>
                </a:cubicBezTo>
                <a:cubicBezTo>
                  <a:pt x="11617300" y="1591427"/>
                  <a:pt x="11617132" y="1591423"/>
                  <a:pt x="11616962" y="1591418"/>
                </a:cubicBezTo>
                <a:lnTo>
                  <a:pt x="11616424" y="1584794"/>
                </a:lnTo>
                <a:cubicBezTo>
                  <a:pt x="11611365" y="1554782"/>
                  <a:pt x="11608914" y="1524133"/>
                  <a:pt x="11608957" y="1493044"/>
                </a:cubicBezTo>
                <a:cubicBezTo>
                  <a:pt x="11607645" y="1487460"/>
                  <a:pt x="11607586" y="1481838"/>
                  <a:pt x="11607586" y="1476202"/>
                </a:cubicBezTo>
                <a:lnTo>
                  <a:pt x="11608180" y="1464851"/>
                </a:lnTo>
                <a:lnTo>
                  <a:pt x="11608678" y="1464884"/>
                </a:lnTo>
                <a:close/>
                <a:moveTo>
                  <a:pt x="11594916" y="1464394"/>
                </a:moveTo>
                <a:lnTo>
                  <a:pt x="11594942" y="1464884"/>
                </a:lnTo>
                <a:lnTo>
                  <a:pt x="11595440" y="1464852"/>
                </a:lnTo>
                <a:lnTo>
                  <a:pt x="11596034" y="1476202"/>
                </a:lnTo>
                <a:cubicBezTo>
                  <a:pt x="11596034" y="1481838"/>
                  <a:pt x="11595975" y="1487460"/>
                  <a:pt x="11594663" y="1493044"/>
                </a:cubicBezTo>
                <a:cubicBezTo>
                  <a:pt x="11594706" y="1524133"/>
                  <a:pt x="11592255" y="1554782"/>
                  <a:pt x="11587196" y="1584794"/>
                </a:cubicBezTo>
                <a:lnTo>
                  <a:pt x="11586658" y="1591418"/>
                </a:lnTo>
                <a:cubicBezTo>
                  <a:pt x="11586488" y="1591423"/>
                  <a:pt x="11586320" y="1591427"/>
                  <a:pt x="11586152" y="1591480"/>
                </a:cubicBezTo>
                <a:cubicBezTo>
                  <a:pt x="11535877" y="1941574"/>
                  <a:pt x="11254838" y="2220146"/>
                  <a:pt x="10895987" y="2279078"/>
                </a:cubicBezTo>
                <a:lnTo>
                  <a:pt x="10895871" y="2280217"/>
                </a:lnTo>
                <a:cubicBezTo>
                  <a:pt x="10890560" y="2281220"/>
                  <a:pt x="10885231" y="2282161"/>
                  <a:pt x="10879654" y="2281745"/>
                </a:cubicBezTo>
                <a:cubicBezTo>
                  <a:pt x="10848482" y="2287255"/>
                  <a:pt x="10816602" y="2290213"/>
                  <a:pt x="10784227" y="2290736"/>
                </a:cubicBezTo>
                <a:lnTo>
                  <a:pt x="10767109" y="2292349"/>
                </a:lnTo>
                <a:lnTo>
                  <a:pt x="10767083" y="2291858"/>
                </a:lnTo>
                <a:lnTo>
                  <a:pt x="10766584" y="2291891"/>
                </a:lnTo>
                <a:cubicBezTo>
                  <a:pt x="10766018" y="2288119"/>
                  <a:pt x="10765991" y="2284333"/>
                  <a:pt x="10765991" y="2280541"/>
                </a:cubicBezTo>
                <a:cubicBezTo>
                  <a:pt x="10765991" y="2274903"/>
                  <a:pt x="10766050" y="2269279"/>
                  <a:pt x="10767362" y="2263693"/>
                </a:cubicBezTo>
                <a:cubicBezTo>
                  <a:pt x="10767319" y="2232611"/>
                  <a:pt x="10769769" y="2201969"/>
                  <a:pt x="10774826" y="2171962"/>
                </a:cubicBezTo>
                <a:lnTo>
                  <a:pt x="10775366" y="2165325"/>
                </a:lnTo>
                <a:cubicBezTo>
                  <a:pt x="10775535" y="2165320"/>
                  <a:pt x="10775704" y="2165315"/>
                  <a:pt x="10775872" y="2165262"/>
                </a:cubicBezTo>
                <a:cubicBezTo>
                  <a:pt x="10826148" y="1815167"/>
                  <a:pt x="11107187" y="1536596"/>
                  <a:pt x="11466037" y="1477664"/>
                </a:cubicBezTo>
                <a:lnTo>
                  <a:pt x="11466154" y="1476525"/>
                </a:lnTo>
                <a:cubicBezTo>
                  <a:pt x="11471463" y="1475523"/>
                  <a:pt x="11476791" y="1474582"/>
                  <a:pt x="11482367" y="1474998"/>
                </a:cubicBezTo>
                <a:cubicBezTo>
                  <a:pt x="11513550" y="1469485"/>
                  <a:pt x="11545443" y="1466527"/>
                  <a:pt x="11577829" y="1466004"/>
                </a:cubicBezTo>
                <a:close/>
                <a:moveTo>
                  <a:pt x="9916551" y="1464394"/>
                </a:moveTo>
                <a:lnTo>
                  <a:pt x="9933638" y="1466004"/>
                </a:lnTo>
                <a:cubicBezTo>
                  <a:pt x="9966024" y="1466527"/>
                  <a:pt x="9997917" y="1469485"/>
                  <a:pt x="10029100" y="1474998"/>
                </a:cubicBezTo>
                <a:cubicBezTo>
                  <a:pt x="10034676" y="1474582"/>
                  <a:pt x="10040004" y="1475523"/>
                  <a:pt x="10045313" y="1476525"/>
                </a:cubicBezTo>
                <a:lnTo>
                  <a:pt x="10045430" y="1477664"/>
                </a:lnTo>
                <a:cubicBezTo>
                  <a:pt x="10404280" y="1536596"/>
                  <a:pt x="10685319" y="1815167"/>
                  <a:pt x="10735596" y="2165262"/>
                </a:cubicBezTo>
                <a:cubicBezTo>
                  <a:pt x="10735763" y="2165315"/>
                  <a:pt x="10735932" y="2165320"/>
                  <a:pt x="10736101" y="2165325"/>
                </a:cubicBezTo>
                <a:lnTo>
                  <a:pt x="10736641" y="2171962"/>
                </a:lnTo>
                <a:cubicBezTo>
                  <a:pt x="10741698" y="2201969"/>
                  <a:pt x="10744148" y="2232611"/>
                  <a:pt x="10744105" y="2263693"/>
                </a:cubicBezTo>
                <a:cubicBezTo>
                  <a:pt x="10745417" y="2269279"/>
                  <a:pt x="10745476" y="2274903"/>
                  <a:pt x="10745476" y="2280541"/>
                </a:cubicBezTo>
                <a:cubicBezTo>
                  <a:pt x="10745476" y="2284333"/>
                  <a:pt x="10745449" y="2288119"/>
                  <a:pt x="10744883" y="2291891"/>
                </a:cubicBezTo>
                <a:lnTo>
                  <a:pt x="10744384" y="2291858"/>
                </a:lnTo>
                <a:lnTo>
                  <a:pt x="10744358" y="2292349"/>
                </a:lnTo>
                <a:lnTo>
                  <a:pt x="10727240" y="2290736"/>
                </a:lnTo>
                <a:cubicBezTo>
                  <a:pt x="10694865" y="2290213"/>
                  <a:pt x="10662985" y="2287255"/>
                  <a:pt x="10631813" y="2281745"/>
                </a:cubicBezTo>
                <a:cubicBezTo>
                  <a:pt x="10626236" y="2282161"/>
                  <a:pt x="10620907" y="2281220"/>
                  <a:pt x="10615596" y="2280217"/>
                </a:cubicBezTo>
                <a:lnTo>
                  <a:pt x="10615480" y="2279078"/>
                </a:lnTo>
                <a:cubicBezTo>
                  <a:pt x="10256629" y="2220146"/>
                  <a:pt x="9975590" y="1941574"/>
                  <a:pt x="9925315" y="1591480"/>
                </a:cubicBezTo>
                <a:cubicBezTo>
                  <a:pt x="9925147" y="1591427"/>
                  <a:pt x="9924979" y="1591423"/>
                  <a:pt x="9924809" y="1591418"/>
                </a:cubicBezTo>
                <a:lnTo>
                  <a:pt x="9924271" y="1584794"/>
                </a:lnTo>
                <a:cubicBezTo>
                  <a:pt x="9919212" y="1554782"/>
                  <a:pt x="9916761" y="1524133"/>
                  <a:pt x="9916804" y="1493044"/>
                </a:cubicBezTo>
                <a:cubicBezTo>
                  <a:pt x="9915492" y="1487460"/>
                  <a:pt x="9915433" y="1481838"/>
                  <a:pt x="9915433" y="1476202"/>
                </a:cubicBezTo>
                <a:lnTo>
                  <a:pt x="9916027" y="1464852"/>
                </a:lnTo>
                <a:lnTo>
                  <a:pt x="9916525" y="1464884"/>
                </a:lnTo>
                <a:close/>
                <a:moveTo>
                  <a:pt x="9902763" y="1464394"/>
                </a:moveTo>
                <a:lnTo>
                  <a:pt x="9902789" y="1464884"/>
                </a:lnTo>
                <a:lnTo>
                  <a:pt x="9903287" y="1464852"/>
                </a:lnTo>
                <a:lnTo>
                  <a:pt x="9903881" y="1476202"/>
                </a:lnTo>
                <a:cubicBezTo>
                  <a:pt x="9903881" y="1481838"/>
                  <a:pt x="9903822" y="1487460"/>
                  <a:pt x="9902510" y="1493044"/>
                </a:cubicBezTo>
                <a:cubicBezTo>
                  <a:pt x="9902553" y="1524133"/>
                  <a:pt x="9900102" y="1554782"/>
                  <a:pt x="9895043" y="1584794"/>
                </a:cubicBezTo>
                <a:lnTo>
                  <a:pt x="9894505" y="1591418"/>
                </a:lnTo>
                <a:cubicBezTo>
                  <a:pt x="9894335" y="1591423"/>
                  <a:pt x="9894167" y="1591427"/>
                  <a:pt x="9893999" y="1591480"/>
                </a:cubicBezTo>
                <a:cubicBezTo>
                  <a:pt x="9843724" y="1941574"/>
                  <a:pt x="9562685" y="2220146"/>
                  <a:pt x="9203834" y="2279078"/>
                </a:cubicBezTo>
                <a:lnTo>
                  <a:pt x="9203718" y="2280217"/>
                </a:lnTo>
                <a:cubicBezTo>
                  <a:pt x="9198407" y="2281220"/>
                  <a:pt x="9193078" y="2282161"/>
                  <a:pt x="9187501" y="2281745"/>
                </a:cubicBezTo>
                <a:cubicBezTo>
                  <a:pt x="9156329" y="2287255"/>
                  <a:pt x="9124449" y="2290213"/>
                  <a:pt x="9092074" y="2290736"/>
                </a:cubicBezTo>
                <a:lnTo>
                  <a:pt x="9074956" y="2292349"/>
                </a:lnTo>
                <a:lnTo>
                  <a:pt x="9074930" y="2291858"/>
                </a:lnTo>
                <a:lnTo>
                  <a:pt x="9074431" y="2291891"/>
                </a:lnTo>
                <a:cubicBezTo>
                  <a:pt x="9073865" y="2288119"/>
                  <a:pt x="9073838" y="2284333"/>
                  <a:pt x="9073838" y="2280541"/>
                </a:cubicBezTo>
                <a:cubicBezTo>
                  <a:pt x="9073838" y="2274903"/>
                  <a:pt x="9073897" y="2269279"/>
                  <a:pt x="9075209" y="2263693"/>
                </a:cubicBezTo>
                <a:cubicBezTo>
                  <a:pt x="9075166" y="2232611"/>
                  <a:pt x="9077616" y="2201969"/>
                  <a:pt x="9082673" y="2171962"/>
                </a:cubicBezTo>
                <a:lnTo>
                  <a:pt x="9083213" y="2165325"/>
                </a:lnTo>
                <a:cubicBezTo>
                  <a:pt x="9083382" y="2165320"/>
                  <a:pt x="9083551" y="2165315"/>
                  <a:pt x="9083718" y="2165262"/>
                </a:cubicBezTo>
                <a:cubicBezTo>
                  <a:pt x="9133995" y="1815167"/>
                  <a:pt x="9415034" y="1536596"/>
                  <a:pt x="9773884" y="1477664"/>
                </a:cubicBezTo>
                <a:lnTo>
                  <a:pt x="9774001" y="1476525"/>
                </a:lnTo>
                <a:cubicBezTo>
                  <a:pt x="9779310" y="1475523"/>
                  <a:pt x="9784638" y="1474582"/>
                  <a:pt x="9790214" y="1474998"/>
                </a:cubicBezTo>
                <a:cubicBezTo>
                  <a:pt x="9821397" y="1469485"/>
                  <a:pt x="9853290" y="1466527"/>
                  <a:pt x="9885676" y="1466004"/>
                </a:cubicBezTo>
                <a:close/>
                <a:moveTo>
                  <a:pt x="8224400" y="1464394"/>
                </a:moveTo>
                <a:lnTo>
                  <a:pt x="8241488" y="1466004"/>
                </a:lnTo>
                <a:cubicBezTo>
                  <a:pt x="8273873" y="1466527"/>
                  <a:pt x="8305766" y="1469485"/>
                  <a:pt x="8336949" y="1474998"/>
                </a:cubicBezTo>
                <a:cubicBezTo>
                  <a:pt x="8342525" y="1474582"/>
                  <a:pt x="8347853" y="1475523"/>
                  <a:pt x="8353162" y="1476525"/>
                </a:cubicBezTo>
                <a:lnTo>
                  <a:pt x="8353279" y="1477664"/>
                </a:lnTo>
                <a:cubicBezTo>
                  <a:pt x="8712129" y="1536596"/>
                  <a:pt x="8993168" y="1815167"/>
                  <a:pt x="9043444" y="2165262"/>
                </a:cubicBezTo>
                <a:cubicBezTo>
                  <a:pt x="9043612" y="2165315"/>
                  <a:pt x="9043781" y="2165320"/>
                  <a:pt x="9043950" y="2165325"/>
                </a:cubicBezTo>
                <a:lnTo>
                  <a:pt x="9044490" y="2171962"/>
                </a:lnTo>
                <a:cubicBezTo>
                  <a:pt x="9049547" y="2201969"/>
                  <a:pt x="9051997" y="2232611"/>
                  <a:pt x="9051954" y="2263693"/>
                </a:cubicBezTo>
                <a:cubicBezTo>
                  <a:pt x="9053266" y="2269279"/>
                  <a:pt x="9053325" y="2274903"/>
                  <a:pt x="9053325" y="2280541"/>
                </a:cubicBezTo>
                <a:cubicBezTo>
                  <a:pt x="9053325" y="2284333"/>
                  <a:pt x="9053298" y="2288119"/>
                  <a:pt x="9052732" y="2291891"/>
                </a:cubicBezTo>
                <a:lnTo>
                  <a:pt x="9052233" y="2291858"/>
                </a:lnTo>
                <a:lnTo>
                  <a:pt x="9052207" y="2292349"/>
                </a:lnTo>
                <a:lnTo>
                  <a:pt x="9035089" y="2290736"/>
                </a:lnTo>
                <a:cubicBezTo>
                  <a:pt x="9002714" y="2290213"/>
                  <a:pt x="8970834" y="2287255"/>
                  <a:pt x="8939662" y="2281745"/>
                </a:cubicBezTo>
                <a:cubicBezTo>
                  <a:pt x="8934085" y="2282161"/>
                  <a:pt x="8928756" y="2281220"/>
                  <a:pt x="8923445" y="2280217"/>
                </a:cubicBezTo>
                <a:lnTo>
                  <a:pt x="8923329" y="2279078"/>
                </a:lnTo>
                <a:cubicBezTo>
                  <a:pt x="8564478" y="2220146"/>
                  <a:pt x="8283439" y="1941574"/>
                  <a:pt x="8233164" y="1591480"/>
                </a:cubicBezTo>
                <a:cubicBezTo>
                  <a:pt x="8232996" y="1591427"/>
                  <a:pt x="8232828" y="1591423"/>
                  <a:pt x="8232658" y="1591418"/>
                </a:cubicBezTo>
                <a:lnTo>
                  <a:pt x="8232120" y="1584794"/>
                </a:lnTo>
                <a:cubicBezTo>
                  <a:pt x="8227061" y="1554782"/>
                  <a:pt x="8224611" y="1524133"/>
                  <a:pt x="8224653" y="1493044"/>
                </a:cubicBezTo>
                <a:cubicBezTo>
                  <a:pt x="8223341" y="1487460"/>
                  <a:pt x="8223282" y="1481838"/>
                  <a:pt x="8223282" y="1476202"/>
                </a:cubicBezTo>
                <a:lnTo>
                  <a:pt x="8223876" y="1464852"/>
                </a:lnTo>
                <a:lnTo>
                  <a:pt x="8224374" y="1464884"/>
                </a:lnTo>
                <a:close/>
                <a:moveTo>
                  <a:pt x="8210612" y="1464394"/>
                </a:moveTo>
                <a:lnTo>
                  <a:pt x="8210638" y="1464884"/>
                </a:lnTo>
                <a:lnTo>
                  <a:pt x="8211136" y="1464852"/>
                </a:lnTo>
                <a:lnTo>
                  <a:pt x="8211730" y="1476202"/>
                </a:lnTo>
                <a:cubicBezTo>
                  <a:pt x="8211730" y="1481838"/>
                  <a:pt x="8211672" y="1487460"/>
                  <a:pt x="8210360" y="1493044"/>
                </a:cubicBezTo>
                <a:cubicBezTo>
                  <a:pt x="8210402" y="1524133"/>
                  <a:pt x="8207951" y="1554782"/>
                  <a:pt x="8202893" y="1584794"/>
                </a:cubicBezTo>
                <a:lnTo>
                  <a:pt x="8202354" y="1591418"/>
                </a:lnTo>
                <a:cubicBezTo>
                  <a:pt x="8202185" y="1591423"/>
                  <a:pt x="8202016" y="1591427"/>
                  <a:pt x="8201849" y="1591480"/>
                </a:cubicBezTo>
                <a:cubicBezTo>
                  <a:pt x="8151573" y="1941574"/>
                  <a:pt x="7870534" y="2220146"/>
                  <a:pt x="7511683" y="2279078"/>
                </a:cubicBezTo>
                <a:lnTo>
                  <a:pt x="7511567" y="2280217"/>
                </a:lnTo>
                <a:cubicBezTo>
                  <a:pt x="7506256" y="2281220"/>
                  <a:pt x="7500927" y="2282161"/>
                  <a:pt x="7495350" y="2281745"/>
                </a:cubicBezTo>
                <a:cubicBezTo>
                  <a:pt x="7464178" y="2287255"/>
                  <a:pt x="7432298" y="2290213"/>
                  <a:pt x="7399924" y="2290736"/>
                </a:cubicBezTo>
                <a:lnTo>
                  <a:pt x="7382805" y="2292349"/>
                </a:lnTo>
                <a:lnTo>
                  <a:pt x="7382779" y="2291858"/>
                </a:lnTo>
                <a:lnTo>
                  <a:pt x="7382280" y="2291891"/>
                </a:lnTo>
                <a:cubicBezTo>
                  <a:pt x="7381714" y="2288119"/>
                  <a:pt x="7381687" y="2284333"/>
                  <a:pt x="7381687" y="2280541"/>
                </a:cubicBezTo>
                <a:cubicBezTo>
                  <a:pt x="7381687" y="2274903"/>
                  <a:pt x="7381746" y="2269279"/>
                  <a:pt x="7383058" y="2263693"/>
                </a:cubicBezTo>
                <a:cubicBezTo>
                  <a:pt x="7383016" y="2232611"/>
                  <a:pt x="7385465" y="2201969"/>
                  <a:pt x="7390522" y="2171962"/>
                </a:cubicBezTo>
                <a:lnTo>
                  <a:pt x="7391062" y="2165325"/>
                </a:lnTo>
                <a:cubicBezTo>
                  <a:pt x="7391231" y="2165320"/>
                  <a:pt x="7391400" y="2165315"/>
                  <a:pt x="7391568" y="2165262"/>
                </a:cubicBezTo>
                <a:cubicBezTo>
                  <a:pt x="7441844" y="1815167"/>
                  <a:pt x="7722883" y="1536596"/>
                  <a:pt x="8081734" y="1477664"/>
                </a:cubicBezTo>
                <a:lnTo>
                  <a:pt x="8081851" y="1476525"/>
                </a:lnTo>
                <a:cubicBezTo>
                  <a:pt x="8087159" y="1475523"/>
                  <a:pt x="8092487" y="1474582"/>
                  <a:pt x="8098063" y="1474998"/>
                </a:cubicBezTo>
                <a:cubicBezTo>
                  <a:pt x="8129247" y="1469485"/>
                  <a:pt x="8161139" y="1466527"/>
                  <a:pt x="8193525" y="1466004"/>
                </a:cubicBezTo>
                <a:close/>
                <a:moveTo>
                  <a:pt x="6532249" y="1464394"/>
                </a:moveTo>
                <a:lnTo>
                  <a:pt x="6549337" y="1466004"/>
                </a:lnTo>
                <a:cubicBezTo>
                  <a:pt x="6581722" y="1466527"/>
                  <a:pt x="6613615" y="1469485"/>
                  <a:pt x="6644798" y="1474998"/>
                </a:cubicBezTo>
                <a:cubicBezTo>
                  <a:pt x="6650374" y="1474582"/>
                  <a:pt x="6655702" y="1475523"/>
                  <a:pt x="6661011" y="1476525"/>
                </a:cubicBezTo>
                <a:lnTo>
                  <a:pt x="6661128" y="1477664"/>
                </a:lnTo>
                <a:cubicBezTo>
                  <a:pt x="7019978" y="1536596"/>
                  <a:pt x="7301017" y="1815167"/>
                  <a:pt x="7351294" y="2165262"/>
                </a:cubicBezTo>
                <a:cubicBezTo>
                  <a:pt x="7351461" y="2165315"/>
                  <a:pt x="7351631" y="2165320"/>
                  <a:pt x="7351799" y="2165325"/>
                </a:cubicBezTo>
                <a:lnTo>
                  <a:pt x="7352340" y="2171962"/>
                </a:lnTo>
                <a:cubicBezTo>
                  <a:pt x="7357396" y="2201969"/>
                  <a:pt x="7359846" y="2232611"/>
                  <a:pt x="7359804" y="2263693"/>
                </a:cubicBezTo>
                <a:cubicBezTo>
                  <a:pt x="7361116" y="2269279"/>
                  <a:pt x="7361174" y="2274903"/>
                  <a:pt x="7361174" y="2280541"/>
                </a:cubicBezTo>
                <a:cubicBezTo>
                  <a:pt x="7361174" y="2284333"/>
                  <a:pt x="7361147" y="2288119"/>
                  <a:pt x="7360581" y="2291891"/>
                </a:cubicBezTo>
                <a:lnTo>
                  <a:pt x="7360082" y="2291858"/>
                </a:lnTo>
                <a:lnTo>
                  <a:pt x="7360056" y="2292349"/>
                </a:lnTo>
                <a:lnTo>
                  <a:pt x="7342938" y="2290736"/>
                </a:lnTo>
                <a:cubicBezTo>
                  <a:pt x="7310564" y="2290213"/>
                  <a:pt x="7278683" y="2287255"/>
                  <a:pt x="7247511" y="2281745"/>
                </a:cubicBezTo>
                <a:cubicBezTo>
                  <a:pt x="7241934" y="2282161"/>
                  <a:pt x="7236605" y="2281220"/>
                  <a:pt x="7231295" y="2280217"/>
                </a:cubicBezTo>
                <a:lnTo>
                  <a:pt x="7231179" y="2279078"/>
                </a:lnTo>
                <a:cubicBezTo>
                  <a:pt x="6872327" y="2220146"/>
                  <a:pt x="6591288" y="1941574"/>
                  <a:pt x="6541013" y="1591480"/>
                </a:cubicBezTo>
                <a:cubicBezTo>
                  <a:pt x="6540845" y="1591427"/>
                  <a:pt x="6540677" y="1591423"/>
                  <a:pt x="6540507" y="1591418"/>
                </a:cubicBezTo>
                <a:lnTo>
                  <a:pt x="6539969" y="1584794"/>
                </a:lnTo>
                <a:cubicBezTo>
                  <a:pt x="6534910" y="1554782"/>
                  <a:pt x="6532460" y="1524133"/>
                  <a:pt x="6532502" y="1493044"/>
                </a:cubicBezTo>
                <a:cubicBezTo>
                  <a:pt x="6531190" y="1487460"/>
                  <a:pt x="6531131" y="1481838"/>
                  <a:pt x="6531131" y="1476202"/>
                </a:cubicBezTo>
                <a:lnTo>
                  <a:pt x="6531725" y="1464852"/>
                </a:lnTo>
                <a:lnTo>
                  <a:pt x="6532223" y="1464884"/>
                </a:lnTo>
                <a:close/>
                <a:moveTo>
                  <a:pt x="6518461" y="1464394"/>
                </a:moveTo>
                <a:lnTo>
                  <a:pt x="6518487" y="1464884"/>
                </a:lnTo>
                <a:lnTo>
                  <a:pt x="6518985" y="1464852"/>
                </a:lnTo>
                <a:lnTo>
                  <a:pt x="6519579" y="1476202"/>
                </a:lnTo>
                <a:cubicBezTo>
                  <a:pt x="6519579" y="1481838"/>
                  <a:pt x="6519520" y="1487460"/>
                  <a:pt x="6518208" y="1493044"/>
                </a:cubicBezTo>
                <a:cubicBezTo>
                  <a:pt x="6518250" y="1524133"/>
                  <a:pt x="6515800" y="1554782"/>
                  <a:pt x="6510741" y="1584794"/>
                </a:cubicBezTo>
                <a:lnTo>
                  <a:pt x="6510203" y="1591418"/>
                </a:lnTo>
                <a:cubicBezTo>
                  <a:pt x="6510033" y="1591423"/>
                  <a:pt x="6509865" y="1591427"/>
                  <a:pt x="6509697" y="1591480"/>
                </a:cubicBezTo>
                <a:cubicBezTo>
                  <a:pt x="6459422" y="1941574"/>
                  <a:pt x="6178383" y="2220146"/>
                  <a:pt x="5819531" y="2279078"/>
                </a:cubicBezTo>
                <a:lnTo>
                  <a:pt x="5819415" y="2280217"/>
                </a:lnTo>
                <a:cubicBezTo>
                  <a:pt x="5814105" y="2281220"/>
                  <a:pt x="5808776" y="2282161"/>
                  <a:pt x="5803199" y="2281745"/>
                </a:cubicBezTo>
                <a:cubicBezTo>
                  <a:pt x="5772027" y="2287255"/>
                  <a:pt x="5740146" y="2290213"/>
                  <a:pt x="5707772" y="2290736"/>
                </a:cubicBezTo>
                <a:lnTo>
                  <a:pt x="5690654" y="2292349"/>
                </a:lnTo>
                <a:lnTo>
                  <a:pt x="5690628" y="2291858"/>
                </a:lnTo>
                <a:lnTo>
                  <a:pt x="5690129" y="2291891"/>
                </a:lnTo>
                <a:cubicBezTo>
                  <a:pt x="5689563" y="2288119"/>
                  <a:pt x="5689536" y="2284333"/>
                  <a:pt x="5689536" y="2280541"/>
                </a:cubicBezTo>
                <a:cubicBezTo>
                  <a:pt x="5689536" y="2274903"/>
                  <a:pt x="5689594" y="2269279"/>
                  <a:pt x="5690906" y="2263693"/>
                </a:cubicBezTo>
                <a:cubicBezTo>
                  <a:pt x="5690864" y="2232611"/>
                  <a:pt x="5693314" y="2201969"/>
                  <a:pt x="5698370" y="2171962"/>
                </a:cubicBezTo>
                <a:lnTo>
                  <a:pt x="5698911" y="2165325"/>
                </a:lnTo>
                <a:cubicBezTo>
                  <a:pt x="5699079" y="2165320"/>
                  <a:pt x="5699249" y="2165315"/>
                  <a:pt x="5699416" y="2165262"/>
                </a:cubicBezTo>
                <a:cubicBezTo>
                  <a:pt x="5749693" y="1815167"/>
                  <a:pt x="6030732" y="1536596"/>
                  <a:pt x="6389582" y="1477664"/>
                </a:cubicBezTo>
                <a:lnTo>
                  <a:pt x="6389699" y="1476525"/>
                </a:lnTo>
                <a:cubicBezTo>
                  <a:pt x="6395008" y="1475523"/>
                  <a:pt x="6400336" y="1474582"/>
                  <a:pt x="6405912" y="1474998"/>
                </a:cubicBezTo>
                <a:cubicBezTo>
                  <a:pt x="6437095" y="1469485"/>
                  <a:pt x="6468988" y="1466527"/>
                  <a:pt x="6501373" y="1466004"/>
                </a:cubicBezTo>
                <a:close/>
                <a:moveTo>
                  <a:pt x="4840098" y="1464394"/>
                </a:moveTo>
                <a:lnTo>
                  <a:pt x="4857185" y="1466004"/>
                </a:lnTo>
                <a:cubicBezTo>
                  <a:pt x="4889571" y="1466527"/>
                  <a:pt x="4921463" y="1469485"/>
                  <a:pt x="4952647" y="1474998"/>
                </a:cubicBezTo>
                <a:cubicBezTo>
                  <a:pt x="4958223" y="1474582"/>
                  <a:pt x="4963551" y="1475523"/>
                  <a:pt x="4968859" y="1476525"/>
                </a:cubicBezTo>
                <a:lnTo>
                  <a:pt x="4968976" y="1477664"/>
                </a:lnTo>
                <a:cubicBezTo>
                  <a:pt x="5327827" y="1536596"/>
                  <a:pt x="5608866" y="1815167"/>
                  <a:pt x="5659142" y="2165262"/>
                </a:cubicBezTo>
                <a:cubicBezTo>
                  <a:pt x="5659310" y="2165315"/>
                  <a:pt x="5659479" y="2165320"/>
                  <a:pt x="5659648" y="2165325"/>
                </a:cubicBezTo>
                <a:lnTo>
                  <a:pt x="5660188" y="2171962"/>
                </a:lnTo>
                <a:cubicBezTo>
                  <a:pt x="5665245" y="2201969"/>
                  <a:pt x="5667694" y="2232611"/>
                  <a:pt x="5667652" y="2263693"/>
                </a:cubicBezTo>
                <a:cubicBezTo>
                  <a:pt x="5668964" y="2269279"/>
                  <a:pt x="5669023" y="2274903"/>
                  <a:pt x="5669023" y="2280541"/>
                </a:cubicBezTo>
                <a:cubicBezTo>
                  <a:pt x="5669023" y="2284333"/>
                  <a:pt x="5668996" y="2288119"/>
                  <a:pt x="5668430" y="2291891"/>
                </a:cubicBezTo>
                <a:lnTo>
                  <a:pt x="5667931" y="2291858"/>
                </a:lnTo>
                <a:lnTo>
                  <a:pt x="5667905" y="2292349"/>
                </a:lnTo>
                <a:lnTo>
                  <a:pt x="5650786" y="2290736"/>
                </a:lnTo>
                <a:cubicBezTo>
                  <a:pt x="5618412" y="2290213"/>
                  <a:pt x="5586532" y="2287255"/>
                  <a:pt x="5555360" y="2281745"/>
                </a:cubicBezTo>
                <a:cubicBezTo>
                  <a:pt x="5549783" y="2282161"/>
                  <a:pt x="5544454" y="2281220"/>
                  <a:pt x="5539143" y="2280217"/>
                </a:cubicBezTo>
                <a:lnTo>
                  <a:pt x="5539027" y="2279078"/>
                </a:lnTo>
                <a:cubicBezTo>
                  <a:pt x="5180176" y="2220146"/>
                  <a:pt x="4899137" y="1941574"/>
                  <a:pt x="4848861" y="1591480"/>
                </a:cubicBezTo>
                <a:cubicBezTo>
                  <a:pt x="4848694" y="1591427"/>
                  <a:pt x="4848525" y="1591423"/>
                  <a:pt x="4848356" y="1591418"/>
                </a:cubicBezTo>
                <a:lnTo>
                  <a:pt x="4847817" y="1584794"/>
                </a:lnTo>
                <a:cubicBezTo>
                  <a:pt x="4842759" y="1554782"/>
                  <a:pt x="4840308" y="1524133"/>
                  <a:pt x="4840350" y="1493044"/>
                </a:cubicBezTo>
                <a:cubicBezTo>
                  <a:pt x="4839038" y="1487460"/>
                  <a:pt x="4838980" y="1481838"/>
                  <a:pt x="4838980" y="1476202"/>
                </a:cubicBezTo>
                <a:lnTo>
                  <a:pt x="4839574" y="1464852"/>
                </a:lnTo>
                <a:lnTo>
                  <a:pt x="4840072" y="1464884"/>
                </a:lnTo>
                <a:close/>
                <a:moveTo>
                  <a:pt x="4826310" y="1464394"/>
                </a:moveTo>
                <a:lnTo>
                  <a:pt x="4826336" y="1464884"/>
                </a:lnTo>
                <a:lnTo>
                  <a:pt x="4826834" y="1464852"/>
                </a:lnTo>
                <a:lnTo>
                  <a:pt x="4827428" y="1476202"/>
                </a:lnTo>
                <a:cubicBezTo>
                  <a:pt x="4827428" y="1481838"/>
                  <a:pt x="4827369" y="1487460"/>
                  <a:pt x="4826057" y="1493044"/>
                </a:cubicBezTo>
                <a:cubicBezTo>
                  <a:pt x="4826099" y="1524133"/>
                  <a:pt x="4823649" y="1554782"/>
                  <a:pt x="4818590" y="1584794"/>
                </a:cubicBezTo>
                <a:lnTo>
                  <a:pt x="4818052" y="1591418"/>
                </a:lnTo>
                <a:cubicBezTo>
                  <a:pt x="4817882" y="1591423"/>
                  <a:pt x="4817714" y="1591427"/>
                  <a:pt x="4817546" y="1591480"/>
                </a:cubicBezTo>
                <a:cubicBezTo>
                  <a:pt x="4767271" y="1941574"/>
                  <a:pt x="4486232" y="2220146"/>
                  <a:pt x="4127381" y="2279078"/>
                </a:cubicBezTo>
                <a:lnTo>
                  <a:pt x="4127264" y="2280217"/>
                </a:lnTo>
                <a:cubicBezTo>
                  <a:pt x="4121954" y="2281220"/>
                  <a:pt x="4116625" y="2282161"/>
                  <a:pt x="4111048" y="2281745"/>
                </a:cubicBezTo>
                <a:cubicBezTo>
                  <a:pt x="4079876" y="2287255"/>
                  <a:pt x="4047996" y="2290213"/>
                  <a:pt x="4015621" y="2290736"/>
                </a:cubicBezTo>
                <a:lnTo>
                  <a:pt x="3998503" y="2292349"/>
                </a:lnTo>
                <a:lnTo>
                  <a:pt x="3998477" y="2291858"/>
                </a:lnTo>
                <a:lnTo>
                  <a:pt x="3997978" y="2291891"/>
                </a:lnTo>
                <a:cubicBezTo>
                  <a:pt x="3997412" y="2288119"/>
                  <a:pt x="3997385" y="2284333"/>
                  <a:pt x="3997385" y="2280541"/>
                </a:cubicBezTo>
                <a:cubicBezTo>
                  <a:pt x="3997385" y="2274903"/>
                  <a:pt x="3997443" y="2269279"/>
                  <a:pt x="3998755" y="2263693"/>
                </a:cubicBezTo>
                <a:cubicBezTo>
                  <a:pt x="3998713" y="2232611"/>
                  <a:pt x="4001163" y="2201969"/>
                  <a:pt x="4006219" y="2171962"/>
                </a:cubicBezTo>
                <a:lnTo>
                  <a:pt x="4006760" y="2165325"/>
                </a:lnTo>
                <a:cubicBezTo>
                  <a:pt x="4006928" y="2165320"/>
                  <a:pt x="4007098" y="2165315"/>
                  <a:pt x="4007265" y="2165262"/>
                </a:cubicBezTo>
                <a:cubicBezTo>
                  <a:pt x="4057542" y="1815167"/>
                  <a:pt x="4338581" y="1536596"/>
                  <a:pt x="4697431" y="1477664"/>
                </a:cubicBezTo>
                <a:lnTo>
                  <a:pt x="4697548" y="1476525"/>
                </a:lnTo>
                <a:cubicBezTo>
                  <a:pt x="4702857" y="1475523"/>
                  <a:pt x="4708185" y="1474582"/>
                  <a:pt x="4713761" y="1474998"/>
                </a:cubicBezTo>
                <a:cubicBezTo>
                  <a:pt x="4744944" y="1469485"/>
                  <a:pt x="4776837" y="1466527"/>
                  <a:pt x="4809222" y="1466004"/>
                </a:cubicBezTo>
                <a:close/>
                <a:moveTo>
                  <a:pt x="3147947" y="1464394"/>
                </a:moveTo>
                <a:lnTo>
                  <a:pt x="3165034" y="1466004"/>
                </a:lnTo>
                <a:cubicBezTo>
                  <a:pt x="3197420" y="1466527"/>
                  <a:pt x="3229312" y="1469485"/>
                  <a:pt x="3260496" y="1474998"/>
                </a:cubicBezTo>
                <a:cubicBezTo>
                  <a:pt x="3266072" y="1474582"/>
                  <a:pt x="3271400" y="1475523"/>
                  <a:pt x="3276708" y="1476525"/>
                </a:cubicBezTo>
                <a:lnTo>
                  <a:pt x="3276826" y="1477664"/>
                </a:lnTo>
                <a:cubicBezTo>
                  <a:pt x="3635676" y="1536596"/>
                  <a:pt x="3916715" y="1815167"/>
                  <a:pt x="3966991" y="2165262"/>
                </a:cubicBezTo>
                <a:cubicBezTo>
                  <a:pt x="3967159" y="2165315"/>
                  <a:pt x="3967328" y="2165320"/>
                  <a:pt x="3967497" y="2165325"/>
                </a:cubicBezTo>
                <a:lnTo>
                  <a:pt x="3968037" y="2171962"/>
                </a:lnTo>
                <a:cubicBezTo>
                  <a:pt x="3973094" y="2201969"/>
                  <a:pt x="3975543" y="2232611"/>
                  <a:pt x="3975501" y="2263693"/>
                </a:cubicBezTo>
                <a:cubicBezTo>
                  <a:pt x="3976813" y="2269279"/>
                  <a:pt x="3976872" y="2274903"/>
                  <a:pt x="3976872" y="2280541"/>
                </a:cubicBezTo>
                <a:cubicBezTo>
                  <a:pt x="3976872" y="2284333"/>
                  <a:pt x="3976845" y="2288119"/>
                  <a:pt x="3976279" y="2291891"/>
                </a:cubicBezTo>
                <a:lnTo>
                  <a:pt x="3975780" y="2291858"/>
                </a:lnTo>
                <a:lnTo>
                  <a:pt x="3975754" y="2292349"/>
                </a:lnTo>
                <a:lnTo>
                  <a:pt x="3958635" y="2290736"/>
                </a:lnTo>
                <a:cubicBezTo>
                  <a:pt x="3926261" y="2290213"/>
                  <a:pt x="3894381" y="2287255"/>
                  <a:pt x="3863209" y="2281745"/>
                </a:cubicBezTo>
                <a:cubicBezTo>
                  <a:pt x="3857632" y="2282161"/>
                  <a:pt x="3852303" y="2281220"/>
                  <a:pt x="3846992" y="2280217"/>
                </a:cubicBezTo>
                <a:lnTo>
                  <a:pt x="3846876" y="2279078"/>
                </a:lnTo>
                <a:cubicBezTo>
                  <a:pt x="3488025" y="2220146"/>
                  <a:pt x="3206986" y="1941574"/>
                  <a:pt x="3156710" y="1591480"/>
                </a:cubicBezTo>
                <a:cubicBezTo>
                  <a:pt x="3156543" y="1591427"/>
                  <a:pt x="3156374" y="1591423"/>
                  <a:pt x="3156205" y="1591418"/>
                </a:cubicBezTo>
                <a:lnTo>
                  <a:pt x="3155667" y="1584794"/>
                </a:lnTo>
                <a:cubicBezTo>
                  <a:pt x="3150608" y="1554782"/>
                  <a:pt x="3148157" y="1524133"/>
                  <a:pt x="3148199" y="1493044"/>
                </a:cubicBezTo>
                <a:cubicBezTo>
                  <a:pt x="3146887" y="1487460"/>
                  <a:pt x="3146829" y="1481838"/>
                  <a:pt x="3146829" y="1476202"/>
                </a:cubicBezTo>
                <a:lnTo>
                  <a:pt x="3147423" y="1464852"/>
                </a:lnTo>
                <a:lnTo>
                  <a:pt x="3147921" y="1464884"/>
                </a:lnTo>
                <a:close/>
                <a:moveTo>
                  <a:pt x="3134159" y="1464394"/>
                </a:moveTo>
                <a:lnTo>
                  <a:pt x="3134185" y="1464884"/>
                </a:lnTo>
                <a:lnTo>
                  <a:pt x="3134683" y="1464852"/>
                </a:lnTo>
                <a:lnTo>
                  <a:pt x="3135277" y="1476202"/>
                </a:lnTo>
                <a:cubicBezTo>
                  <a:pt x="3135277" y="1481838"/>
                  <a:pt x="3135218" y="1487460"/>
                  <a:pt x="3133906" y="1493044"/>
                </a:cubicBezTo>
                <a:cubicBezTo>
                  <a:pt x="3133948" y="1524133"/>
                  <a:pt x="3131498" y="1554782"/>
                  <a:pt x="3126439" y="1584794"/>
                </a:cubicBezTo>
                <a:lnTo>
                  <a:pt x="3125901" y="1591418"/>
                </a:lnTo>
                <a:cubicBezTo>
                  <a:pt x="3125731" y="1591423"/>
                  <a:pt x="3125563" y="1591427"/>
                  <a:pt x="3125395" y="1591480"/>
                </a:cubicBezTo>
                <a:cubicBezTo>
                  <a:pt x="3075120" y="1941574"/>
                  <a:pt x="2794081" y="2220146"/>
                  <a:pt x="2435230" y="2279078"/>
                </a:cubicBezTo>
                <a:lnTo>
                  <a:pt x="2435113" y="2280217"/>
                </a:lnTo>
                <a:cubicBezTo>
                  <a:pt x="2429803" y="2281220"/>
                  <a:pt x="2424474" y="2282161"/>
                  <a:pt x="2418897" y="2281745"/>
                </a:cubicBezTo>
                <a:cubicBezTo>
                  <a:pt x="2387725" y="2287255"/>
                  <a:pt x="2355845" y="2290213"/>
                  <a:pt x="2323470" y="2290736"/>
                </a:cubicBezTo>
                <a:lnTo>
                  <a:pt x="2306352" y="2292349"/>
                </a:lnTo>
                <a:lnTo>
                  <a:pt x="2306326" y="2291858"/>
                </a:lnTo>
                <a:lnTo>
                  <a:pt x="2305827" y="2291891"/>
                </a:lnTo>
                <a:cubicBezTo>
                  <a:pt x="2305261" y="2288119"/>
                  <a:pt x="2305234" y="2284333"/>
                  <a:pt x="2305234" y="2280541"/>
                </a:cubicBezTo>
                <a:cubicBezTo>
                  <a:pt x="2305234" y="2274903"/>
                  <a:pt x="2305292" y="2269279"/>
                  <a:pt x="2306604" y="2263693"/>
                </a:cubicBezTo>
                <a:cubicBezTo>
                  <a:pt x="2306562" y="2232611"/>
                  <a:pt x="2309012" y="2201969"/>
                  <a:pt x="2314068" y="2171962"/>
                </a:cubicBezTo>
                <a:lnTo>
                  <a:pt x="2314609" y="2165325"/>
                </a:lnTo>
                <a:cubicBezTo>
                  <a:pt x="2314777" y="2165320"/>
                  <a:pt x="2314947" y="2165315"/>
                  <a:pt x="2315114" y="2165262"/>
                </a:cubicBezTo>
                <a:cubicBezTo>
                  <a:pt x="2365391" y="1815167"/>
                  <a:pt x="2646430" y="1536596"/>
                  <a:pt x="3005280" y="1477664"/>
                </a:cubicBezTo>
                <a:lnTo>
                  <a:pt x="3005397" y="1476525"/>
                </a:lnTo>
                <a:cubicBezTo>
                  <a:pt x="3010706" y="1475523"/>
                  <a:pt x="3016034" y="1474582"/>
                  <a:pt x="3021610" y="1474998"/>
                </a:cubicBezTo>
                <a:cubicBezTo>
                  <a:pt x="3052793" y="1469485"/>
                  <a:pt x="3084686" y="1466527"/>
                  <a:pt x="3117071" y="1466004"/>
                </a:cubicBezTo>
                <a:close/>
                <a:moveTo>
                  <a:pt x="1455796" y="1464394"/>
                </a:moveTo>
                <a:lnTo>
                  <a:pt x="1472883" y="1466004"/>
                </a:lnTo>
                <a:cubicBezTo>
                  <a:pt x="1505269" y="1466527"/>
                  <a:pt x="1537161" y="1469485"/>
                  <a:pt x="1568345" y="1474998"/>
                </a:cubicBezTo>
                <a:cubicBezTo>
                  <a:pt x="1573921" y="1474582"/>
                  <a:pt x="1579249" y="1475523"/>
                  <a:pt x="1584557" y="1476525"/>
                </a:cubicBezTo>
                <a:lnTo>
                  <a:pt x="1584675" y="1477664"/>
                </a:lnTo>
                <a:cubicBezTo>
                  <a:pt x="1943525" y="1536596"/>
                  <a:pt x="2224564" y="1815167"/>
                  <a:pt x="2274840" y="2165262"/>
                </a:cubicBezTo>
                <a:cubicBezTo>
                  <a:pt x="2275008" y="2165315"/>
                  <a:pt x="2275177" y="2165320"/>
                  <a:pt x="2275346" y="2165325"/>
                </a:cubicBezTo>
                <a:lnTo>
                  <a:pt x="2275886" y="2171962"/>
                </a:lnTo>
                <a:cubicBezTo>
                  <a:pt x="2280943" y="2201969"/>
                  <a:pt x="2283392" y="2232611"/>
                  <a:pt x="2283350" y="2263693"/>
                </a:cubicBezTo>
                <a:cubicBezTo>
                  <a:pt x="2284662" y="2269279"/>
                  <a:pt x="2284721" y="2274903"/>
                  <a:pt x="2284721" y="2280541"/>
                </a:cubicBezTo>
                <a:cubicBezTo>
                  <a:pt x="2284721" y="2284333"/>
                  <a:pt x="2284694" y="2288119"/>
                  <a:pt x="2284128" y="2291891"/>
                </a:cubicBezTo>
                <a:lnTo>
                  <a:pt x="2283629" y="2291858"/>
                </a:lnTo>
                <a:lnTo>
                  <a:pt x="2283603" y="2292349"/>
                </a:lnTo>
                <a:lnTo>
                  <a:pt x="2266484" y="2290736"/>
                </a:lnTo>
                <a:cubicBezTo>
                  <a:pt x="2234110" y="2290213"/>
                  <a:pt x="2202230" y="2287255"/>
                  <a:pt x="2171058" y="2281745"/>
                </a:cubicBezTo>
                <a:cubicBezTo>
                  <a:pt x="2165481" y="2282161"/>
                  <a:pt x="2160152" y="2281220"/>
                  <a:pt x="2154841" y="2280217"/>
                </a:cubicBezTo>
                <a:lnTo>
                  <a:pt x="2154725" y="2279078"/>
                </a:lnTo>
                <a:cubicBezTo>
                  <a:pt x="1795874" y="2220146"/>
                  <a:pt x="1514835" y="1941574"/>
                  <a:pt x="1464559" y="1591480"/>
                </a:cubicBezTo>
                <a:cubicBezTo>
                  <a:pt x="1464392" y="1591427"/>
                  <a:pt x="1464223" y="1591423"/>
                  <a:pt x="1464054" y="1591418"/>
                </a:cubicBezTo>
                <a:lnTo>
                  <a:pt x="1463515" y="1584794"/>
                </a:lnTo>
                <a:cubicBezTo>
                  <a:pt x="1458457" y="1554782"/>
                  <a:pt x="1456006" y="1524133"/>
                  <a:pt x="1456048" y="1493044"/>
                </a:cubicBezTo>
                <a:cubicBezTo>
                  <a:pt x="1454736" y="1487460"/>
                  <a:pt x="1454678" y="1481838"/>
                  <a:pt x="1454678" y="1476202"/>
                </a:cubicBezTo>
                <a:lnTo>
                  <a:pt x="1455272" y="1464852"/>
                </a:lnTo>
                <a:lnTo>
                  <a:pt x="1455770" y="1464884"/>
                </a:lnTo>
                <a:close/>
                <a:moveTo>
                  <a:pt x="1442008" y="1464394"/>
                </a:moveTo>
                <a:lnTo>
                  <a:pt x="1442034" y="1464884"/>
                </a:lnTo>
                <a:lnTo>
                  <a:pt x="1442532" y="1464852"/>
                </a:lnTo>
                <a:lnTo>
                  <a:pt x="1443126" y="1476202"/>
                </a:lnTo>
                <a:cubicBezTo>
                  <a:pt x="1443126" y="1481838"/>
                  <a:pt x="1443067" y="1487460"/>
                  <a:pt x="1441755" y="1493044"/>
                </a:cubicBezTo>
                <a:cubicBezTo>
                  <a:pt x="1441797" y="1524133"/>
                  <a:pt x="1439347" y="1554782"/>
                  <a:pt x="1434288" y="1584794"/>
                </a:cubicBezTo>
                <a:lnTo>
                  <a:pt x="1433750" y="1591418"/>
                </a:lnTo>
                <a:cubicBezTo>
                  <a:pt x="1433580" y="1591423"/>
                  <a:pt x="1433412" y="1591427"/>
                  <a:pt x="1433244" y="1591480"/>
                </a:cubicBezTo>
                <a:cubicBezTo>
                  <a:pt x="1382969" y="1941574"/>
                  <a:pt x="1101930" y="2220146"/>
                  <a:pt x="743079" y="2279078"/>
                </a:cubicBezTo>
                <a:lnTo>
                  <a:pt x="742962" y="2280217"/>
                </a:lnTo>
                <a:cubicBezTo>
                  <a:pt x="737652" y="2281220"/>
                  <a:pt x="732323" y="2282161"/>
                  <a:pt x="726746" y="2281745"/>
                </a:cubicBezTo>
                <a:cubicBezTo>
                  <a:pt x="695574" y="2287255"/>
                  <a:pt x="663693" y="2290213"/>
                  <a:pt x="631319" y="2290736"/>
                </a:cubicBezTo>
                <a:lnTo>
                  <a:pt x="614201" y="2292349"/>
                </a:lnTo>
                <a:lnTo>
                  <a:pt x="614175" y="2291858"/>
                </a:lnTo>
                <a:lnTo>
                  <a:pt x="613676" y="2291891"/>
                </a:lnTo>
                <a:cubicBezTo>
                  <a:pt x="613110" y="2288119"/>
                  <a:pt x="613083" y="2284333"/>
                  <a:pt x="613083" y="2280541"/>
                </a:cubicBezTo>
                <a:cubicBezTo>
                  <a:pt x="613083" y="2274903"/>
                  <a:pt x="613141" y="2269279"/>
                  <a:pt x="614453" y="2263693"/>
                </a:cubicBezTo>
                <a:cubicBezTo>
                  <a:pt x="614411" y="2232611"/>
                  <a:pt x="616861" y="2201969"/>
                  <a:pt x="621917" y="2171962"/>
                </a:cubicBezTo>
                <a:lnTo>
                  <a:pt x="622458" y="2165325"/>
                </a:lnTo>
                <a:cubicBezTo>
                  <a:pt x="622626" y="2165320"/>
                  <a:pt x="622796" y="2165315"/>
                  <a:pt x="622963" y="2165262"/>
                </a:cubicBezTo>
                <a:cubicBezTo>
                  <a:pt x="673240" y="1815167"/>
                  <a:pt x="954279" y="1536596"/>
                  <a:pt x="1313129" y="1477664"/>
                </a:cubicBezTo>
                <a:lnTo>
                  <a:pt x="1313246" y="1476525"/>
                </a:lnTo>
                <a:cubicBezTo>
                  <a:pt x="1318555" y="1475523"/>
                  <a:pt x="1323883" y="1474582"/>
                  <a:pt x="1329459" y="1474998"/>
                </a:cubicBezTo>
                <a:cubicBezTo>
                  <a:pt x="1360642" y="1469485"/>
                  <a:pt x="1392535" y="1466527"/>
                  <a:pt x="1424920" y="1466004"/>
                </a:cubicBezTo>
                <a:close/>
                <a:moveTo>
                  <a:pt x="10909360" y="750600"/>
                </a:moveTo>
                <a:cubicBezTo>
                  <a:pt x="10962636" y="1021506"/>
                  <a:pt x="11177479" y="1236303"/>
                  <a:pt x="11452669" y="1295446"/>
                </a:cubicBezTo>
                <a:cubicBezTo>
                  <a:pt x="11399394" y="1024540"/>
                  <a:pt x="11184550" y="809743"/>
                  <a:pt x="10909360" y="750600"/>
                </a:cubicBezTo>
                <a:close/>
                <a:moveTo>
                  <a:pt x="10602109" y="750600"/>
                </a:moveTo>
                <a:cubicBezTo>
                  <a:pt x="10326919" y="809743"/>
                  <a:pt x="10112075" y="1024540"/>
                  <a:pt x="10058800" y="1295446"/>
                </a:cubicBezTo>
                <a:cubicBezTo>
                  <a:pt x="10333990" y="1236303"/>
                  <a:pt x="10548833" y="1021506"/>
                  <a:pt x="10602109" y="750600"/>
                </a:cubicBezTo>
                <a:close/>
                <a:moveTo>
                  <a:pt x="9217207" y="750600"/>
                </a:moveTo>
                <a:cubicBezTo>
                  <a:pt x="9270483" y="1021506"/>
                  <a:pt x="9485326" y="1236303"/>
                  <a:pt x="9760516" y="1295446"/>
                </a:cubicBezTo>
                <a:cubicBezTo>
                  <a:pt x="9707241" y="1024540"/>
                  <a:pt x="9492397" y="809743"/>
                  <a:pt x="9217207" y="750600"/>
                </a:cubicBezTo>
                <a:close/>
                <a:moveTo>
                  <a:pt x="8909958" y="750600"/>
                </a:moveTo>
                <a:cubicBezTo>
                  <a:pt x="8634768" y="809743"/>
                  <a:pt x="8419924" y="1024540"/>
                  <a:pt x="8366649" y="1295446"/>
                </a:cubicBezTo>
                <a:cubicBezTo>
                  <a:pt x="8641839" y="1236303"/>
                  <a:pt x="8856682" y="1021506"/>
                  <a:pt x="8909958" y="750600"/>
                </a:cubicBezTo>
                <a:close/>
                <a:moveTo>
                  <a:pt x="7525056" y="750600"/>
                </a:moveTo>
                <a:cubicBezTo>
                  <a:pt x="7578332" y="1021506"/>
                  <a:pt x="7793175" y="1236303"/>
                  <a:pt x="8068365" y="1295446"/>
                </a:cubicBezTo>
                <a:cubicBezTo>
                  <a:pt x="8015090" y="1024540"/>
                  <a:pt x="7800246" y="809743"/>
                  <a:pt x="7525056" y="750600"/>
                </a:cubicBezTo>
                <a:close/>
                <a:moveTo>
                  <a:pt x="7217807" y="750600"/>
                </a:moveTo>
                <a:cubicBezTo>
                  <a:pt x="6942617" y="809743"/>
                  <a:pt x="6727773" y="1024540"/>
                  <a:pt x="6674498" y="1295446"/>
                </a:cubicBezTo>
                <a:cubicBezTo>
                  <a:pt x="6949688" y="1236303"/>
                  <a:pt x="7164531" y="1021506"/>
                  <a:pt x="7217807" y="750600"/>
                </a:cubicBezTo>
                <a:close/>
                <a:moveTo>
                  <a:pt x="5832905" y="750600"/>
                </a:moveTo>
                <a:cubicBezTo>
                  <a:pt x="5886181" y="1021506"/>
                  <a:pt x="6101024" y="1236303"/>
                  <a:pt x="6376214" y="1295446"/>
                </a:cubicBezTo>
                <a:cubicBezTo>
                  <a:pt x="6322939" y="1024540"/>
                  <a:pt x="6108095" y="809743"/>
                  <a:pt x="5832905" y="750600"/>
                </a:cubicBezTo>
                <a:close/>
                <a:moveTo>
                  <a:pt x="5525656" y="750600"/>
                </a:moveTo>
                <a:cubicBezTo>
                  <a:pt x="5250466" y="809743"/>
                  <a:pt x="5035622" y="1024540"/>
                  <a:pt x="4982347" y="1295446"/>
                </a:cubicBezTo>
                <a:cubicBezTo>
                  <a:pt x="5257537" y="1236303"/>
                  <a:pt x="5472380" y="1021506"/>
                  <a:pt x="5525656" y="750600"/>
                </a:cubicBezTo>
                <a:close/>
                <a:moveTo>
                  <a:pt x="4140754" y="750600"/>
                </a:moveTo>
                <a:cubicBezTo>
                  <a:pt x="4194030" y="1021506"/>
                  <a:pt x="4408873" y="1236303"/>
                  <a:pt x="4684063" y="1295446"/>
                </a:cubicBezTo>
                <a:cubicBezTo>
                  <a:pt x="4630788" y="1024540"/>
                  <a:pt x="4415944" y="809743"/>
                  <a:pt x="4140754" y="750600"/>
                </a:cubicBezTo>
                <a:close/>
                <a:moveTo>
                  <a:pt x="3833505" y="750600"/>
                </a:moveTo>
                <a:cubicBezTo>
                  <a:pt x="3558315" y="809743"/>
                  <a:pt x="3343471" y="1024540"/>
                  <a:pt x="3290196" y="1295446"/>
                </a:cubicBezTo>
                <a:cubicBezTo>
                  <a:pt x="3565386" y="1236303"/>
                  <a:pt x="3780229" y="1021506"/>
                  <a:pt x="3833505" y="750600"/>
                </a:cubicBezTo>
                <a:close/>
                <a:moveTo>
                  <a:pt x="2448603" y="750600"/>
                </a:moveTo>
                <a:cubicBezTo>
                  <a:pt x="2501879" y="1021506"/>
                  <a:pt x="2716722" y="1236303"/>
                  <a:pt x="2991912" y="1295446"/>
                </a:cubicBezTo>
                <a:cubicBezTo>
                  <a:pt x="2938637" y="1024540"/>
                  <a:pt x="2723793" y="809743"/>
                  <a:pt x="2448603" y="750600"/>
                </a:cubicBezTo>
                <a:close/>
                <a:moveTo>
                  <a:pt x="2141354" y="750600"/>
                </a:moveTo>
                <a:cubicBezTo>
                  <a:pt x="1866164" y="809743"/>
                  <a:pt x="1651320" y="1024540"/>
                  <a:pt x="1598045" y="1295446"/>
                </a:cubicBezTo>
                <a:cubicBezTo>
                  <a:pt x="1873235" y="1236303"/>
                  <a:pt x="2088078" y="1021506"/>
                  <a:pt x="2141354" y="750600"/>
                </a:cubicBezTo>
                <a:close/>
                <a:moveTo>
                  <a:pt x="756452" y="750600"/>
                </a:moveTo>
                <a:cubicBezTo>
                  <a:pt x="809728" y="1021506"/>
                  <a:pt x="1024571" y="1236303"/>
                  <a:pt x="1299761" y="1295446"/>
                </a:cubicBezTo>
                <a:cubicBezTo>
                  <a:pt x="1246486" y="1024540"/>
                  <a:pt x="1031642" y="809743"/>
                  <a:pt x="756452" y="750600"/>
                </a:cubicBezTo>
                <a:close/>
                <a:moveTo>
                  <a:pt x="12192000" y="647790"/>
                </a:moveTo>
                <a:lnTo>
                  <a:pt x="12192000" y="780838"/>
                </a:lnTo>
                <a:cubicBezTo>
                  <a:pt x="11966807" y="865550"/>
                  <a:pt x="11797421" y="1059155"/>
                  <a:pt x="11750953" y="1295446"/>
                </a:cubicBezTo>
                <a:cubicBezTo>
                  <a:pt x="11935988" y="1255679"/>
                  <a:pt x="12093739" y="1145540"/>
                  <a:pt x="12192000" y="994335"/>
                </a:cubicBezTo>
                <a:lnTo>
                  <a:pt x="12192000" y="1195909"/>
                </a:lnTo>
                <a:cubicBezTo>
                  <a:pt x="12071770" y="1314911"/>
                  <a:pt x="11914089" y="1397686"/>
                  <a:pt x="11737582" y="1426902"/>
                </a:cubicBezTo>
                <a:lnTo>
                  <a:pt x="11737466" y="1428050"/>
                </a:lnTo>
                <a:cubicBezTo>
                  <a:pt x="11732155" y="1429061"/>
                  <a:pt x="11726826" y="1430009"/>
                  <a:pt x="11721249" y="1429590"/>
                </a:cubicBezTo>
                <a:cubicBezTo>
                  <a:pt x="11690077" y="1435144"/>
                  <a:pt x="11658197" y="1438125"/>
                  <a:pt x="11625822" y="1438652"/>
                </a:cubicBezTo>
                <a:lnTo>
                  <a:pt x="11608704" y="1440278"/>
                </a:lnTo>
                <a:lnTo>
                  <a:pt x="11608678" y="1439783"/>
                </a:lnTo>
                <a:lnTo>
                  <a:pt x="11608179" y="1439816"/>
                </a:lnTo>
                <a:cubicBezTo>
                  <a:pt x="11607613" y="1436014"/>
                  <a:pt x="11607586" y="1432198"/>
                  <a:pt x="11607586" y="1428376"/>
                </a:cubicBezTo>
                <a:cubicBezTo>
                  <a:pt x="11607586" y="1422694"/>
                  <a:pt x="11607645" y="1417025"/>
                  <a:pt x="11608957" y="1411395"/>
                </a:cubicBezTo>
                <a:cubicBezTo>
                  <a:pt x="11608914" y="1380067"/>
                  <a:pt x="11611364" y="1349182"/>
                  <a:pt x="11616421" y="1318938"/>
                </a:cubicBezTo>
                <a:lnTo>
                  <a:pt x="11616961" y="1312248"/>
                </a:lnTo>
                <a:cubicBezTo>
                  <a:pt x="11617130" y="1312243"/>
                  <a:pt x="11617299" y="1312238"/>
                  <a:pt x="11617466" y="1312185"/>
                </a:cubicBezTo>
                <a:cubicBezTo>
                  <a:pt x="11662185" y="998329"/>
                  <a:pt x="11889463" y="741504"/>
                  <a:pt x="12192000" y="647790"/>
                </a:cubicBezTo>
                <a:close/>
                <a:moveTo>
                  <a:pt x="10767111" y="605769"/>
                </a:moveTo>
                <a:lnTo>
                  <a:pt x="10784198" y="607392"/>
                </a:lnTo>
                <a:cubicBezTo>
                  <a:pt x="10816584" y="607919"/>
                  <a:pt x="10848477" y="610900"/>
                  <a:pt x="10879660" y="616457"/>
                </a:cubicBezTo>
                <a:cubicBezTo>
                  <a:pt x="10885236" y="616038"/>
                  <a:pt x="10890564" y="616986"/>
                  <a:pt x="10895873" y="617996"/>
                </a:cubicBezTo>
                <a:lnTo>
                  <a:pt x="10895990" y="619144"/>
                </a:lnTo>
                <a:cubicBezTo>
                  <a:pt x="11254840" y="678542"/>
                  <a:pt x="11535879" y="959319"/>
                  <a:pt x="11586156" y="1312185"/>
                </a:cubicBezTo>
                <a:cubicBezTo>
                  <a:pt x="11586323" y="1312238"/>
                  <a:pt x="11586492" y="1312243"/>
                  <a:pt x="11586661" y="1312248"/>
                </a:cubicBezTo>
                <a:lnTo>
                  <a:pt x="11587201" y="1318938"/>
                </a:lnTo>
                <a:cubicBezTo>
                  <a:pt x="11592258" y="1349182"/>
                  <a:pt x="11594708" y="1380067"/>
                  <a:pt x="11594665" y="1411395"/>
                </a:cubicBezTo>
                <a:cubicBezTo>
                  <a:pt x="11595977" y="1417025"/>
                  <a:pt x="11596036" y="1422694"/>
                  <a:pt x="11596036" y="1428376"/>
                </a:cubicBezTo>
                <a:cubicBezTo>
                  <a:pt x="11596036" y="1432198"/>
                  <a:pt x="11596009" y="1436014"/>
                  <a:pt x="11595443" y="1439816"/>
                </a:cubicBezTo>
                <a:lnTo>
                  <a:pt x="11594944" y="1439783"/>
                </a:lnTo>
                <a:lnTo>
                  <a:pt x="11594918" y="1440278"/>
                </a:lnTo>
                <a:lnTo>
                  <a:pt x="11577800" y="1438652"/>
                </a:lnTo>
                <a:cubicBezTo>
                  <a:pt x="11545425" y="1438125"/>
                  <a:pt x="11513545" y="1435144"/>
                  <a:pt x="11482373" y="1429590"/>
                </a:cubicBezTo>
                <a:cubicBezTo>
                  <a:pt x="11476796" y="1430009"/>
                  <a:pt x="11471467" y="1429061"/>
                  <a:pt x="11466156" y="1428050"/>
                </a:cubicBezTo>
                <a:lnTo>
                  <a:pt x="11466040" y="1426902"/>
                </a:lnTo>
                <a:cubicBezTo>
                  <a:pt x="11107189" y="1367503"/>
                  <a:pt x="10826150" y="1086726"/>
                  <a:pt x="10775875" y="733861"/>
                </a:cubicBezTo>
                <a:cubicBezTo>
                  <a:pt x="10775707" y="733808"/>
                  <a:pt x="10775539" y="733803"/>
                  <a:pt x="10775369" y="733798"/>
                </a:cubicBezTo>
                <a:lnTo>
                  <a:pt x="10774831" y="727122"/>
                </a:lnTo>
                <a:cubicBezTo>
                  <a:pt x="10769772" y="696872"/>
                  <a:pt x="10767321" y="665981"/>
                  <a:pt x="10767364" y="634646"/>
                </a:cubicBezTo>
                <a:cubicBezTo>
                  <a:pt x="10766052" y="629018"/>
                  <a:pt x="10765993" y="623351"/>
                  <a:pt x="10765993" y="617670"/>
                </a:cubicBezTo>
                <a:lnTo>
                  <a:pt x="10766587" y="606230"/>
                </a:lnTo>
                <a:lnTo>
                  <a:pt x="10767085" y="606263"/>
                </a:lnTo>
                <a:close/>
                <a:moveTo>
                  <a:pt x="10744358" y="605769"/>
                </a:moveTo>
                <a:lnTo>
                  <a:pt x="10744384" y="606263"/>
                </a:lnTo>
                <a:lnTo>
                  <a:pt x="10744882" y="606230"/>
                </a:lnTo>
                <a:lnTo>
                  <a:pt x="10745476" y="617670"/>
                </a:lnTo>
                <a:cubicBezTo>
                  <a:pt x="10745476" y="623351"/>
                  <a:pt x="10745417" y="629018"/>
                  <a:pt x="10744105" y="634646"/>
                </a:cubicBezTo>
                <a:cubicBezTo>
                  <a:pt x="10744148" y="665981"/>
                  <a:pt x="10741697" y="696872"/>
                  <a:pt x="10736638" y="727122"/>
                </a:cubicBezTo>
                <a:lnTo>
                  <a:pt x="10736100" y="733798"/>
                </a:lnTo>
                <a:cubicBezTo>
                  <a:pt x="10735930" y="733803"/>
                  <a:pt x="10735762" y="733808"/>
                  <a:pt x="10735594" y="733861"/>
                </a:cubicBezTo>
                <a:cubicBezTo>
                  <a:pt x="10685319" y="1086726"/>
                  <a:pt x="10404280" y="1367503"/>
                  <a:pt x="10045429" y="1426902"/>
                </a:cubicBezTo>
                <a:lnTo>
                  <a:pt x="10045313" y="1428050"/>
                </a:lnTo>
                <a:cubicBezTo>
                  <a:pt x="10040002" y="1429061"/>
                  <a:pt x="10034673" y="1430009"/>
                  <a:pt x="10029096" y="1429590"/>
                </a:cubicBezTo>
                <a:cubicBezTo>
                  <a:pt x="9997924" y="1435144"/>
                  <a:pt x="9966044" y="1438125"/>
                  <a:pt x="9933669" y="1438652"/>
                </a:cubicBezTo>
                <a:lnTo>
                  <a:pt x="9916551" y="1440278"/>
                </a:lnTo>
                <a:lnTo>
                  <a:pt x="9916525" y="1439783"/>
                </a:lnTo>
                <a:lnTo>
                  <a:pt x="9916026" y="1439816"/>
                </a:lnTo>
                <a:cubicBezTo>
                  <a:pt x="9915460" y="1436014"/>
                  <a:pt x="9915433" y="1432198"/>
                  <a:pt x="9915433" y="1428376"/>
                </a:cubicBezTo>
                <a:cubicBezTo>
                  <a:pt x="9915433" y="1422694"/>
                  <a:pt x="9915492" y="1417025"/>
                  <a:pt x="9916804" y="1411395"/>
                </a:cubicBezTo>
                <a:cubicBezTo>
                  <a:pt x="9916761" y="1380067"/>
                  <a:pt x="9919211" y="1349182"/>
                  <a:pt x="9924268" y="1318938"/>
                </a:cubicBezTo>
                <a:lnTo>
                  <a:pt x="9924808" y="1312248"/>
                </a:lnTo>
                <a:cubicBezTo>
                  <a:pt x="9924977" y="1312243"/>
                  <a:pt x="9925146" y="1312238"/>
                  <a:pt x="9925314" y="1312185"/>
                </a:cubicBezTo>
                <a:cubicBezTo>
                  <a:pt x="9975590" y="959319"/>
                  <a:pt x="10256629" y="678542"/>
                  <a:pt x="10615479" y="619144"/>
                </a:cubicBezTo>
                <a:lnTo>
                  <a:pt x="10615596" y="617996"/>
                </a:lnTo>
                <a:cubicBezTo>
                  <a:pt x="10620905" y="616986"/>
                  <a:pt x="10626233" y="616038"/>
                  <a:pt x="10631809" y="616457"/>
                </a:cubicBezTo>
                <a:cubicBezTo>
                  <a:pt x="10662992" y="610900"/>
                  <a:pt x="10694885" y="607919"/>
                  <a:pt x="10727271" y="607392"/>
                </a:cubicBezTo>
                <a:close/>
                <a:moveTo>
                  <a:pt x="9074958" y="605769"/>
                </a:moveTo>
                <a:lnTo>
                  <a:pt x="9092045" y="607392"/>
                </a:lnTo>
                <a:cubicBezTo>
                  <a:pt x="9124431" y="607919"/>
                  <a:pt x="9156324" y="610900"/>
                  <a:pt x="9187507" y="616457"/>
                </a:cubicBezTo>
                <a:cubicBezTo>
                  <a:pt x="9193083" y="616038"/>
                  <a:pt x="9198411" y="616986"/>
                  <a:pt x="9203720" y="617996"/>
                </a:cubicBezTo>
                <a:lnTo>
                  <a:pt x="9203837" y="619144"/>
                </a:lnTo>
                <a:cubicBezTo>
                  <a:pt x="9562687" y="678542"/>
                  <a:pt x="9843726" y="959319"/>
                  <a:pt x="9894002" y="1312185"/>
                </a:cubicBezTo>
                <a:cubicBezTo>
                  <a:pt x="9894170" y="1312238"/>
                  <a:pt x="9894339" y="1312243"/>
                  <a:pt x="9894508" y="1312248"/>
                </a:cubicBezTo>
                <a:lnTo>
                  <a:pt x="9895048" y="1318938"/>
                </a:lnTo>
                <a:cubicBezTo>
                  <a:pt x="9900105" y="1349182"/>
                  <a:pt x="9902555" y="1380067"/>
                  <a:pt x="9902512" y="1411395"/>
                </a:cubicBezTo>
                <a:cubicBezTo>
                  <a:pt x="9903824" y="1417025"/>
                  <a:pt x="9903883" y="1422694"/>
                  <a:pt x="9903883" y="1428376"/>
                </a:cubicBezTo>
                <a:cubicBezTo>
                  <a:pt x="9903883" y="1432198"/>
                  <a:pt x="9903856" y="1436014"/>
                  <a:pt x="9903290" y="1439816"/>
                </a:cubicBezTo>
                <a:lnTo>
                  <a:pt x="9902791" y="1439783"/>
                </a:lnTo>
                <a:lnTo>
                  <a:pt x="9902765" y="1440278"/>
                </a:lnTo>
                <a:lnTo>
                  <a:pt x="9885647" y="1438652"/>
                </a:lnTo>
                <a:cubicBezTo>
                  <a:pt x="9853272" y="1438125"/>
                  <a:pt x="9821392" y="1435144"/>
                  <a:pt x="9790220" y="1429590"/>
                </a:cubicBezTo>
                <a:cubicBezTo>
                  <a:pt x="9784643" y="1430009"/>
                  <a:pt x="9779314" y="1429061"/>
                  <a:pt x="9774003" y="1428050"/>
                </a:cubicBezTo>
                <a:lnTo>
                  <a:pt x="9773887" y="1426902"/>
                </a:lnTo>
                <a:cubicBezTo>
                  <a:pt x="9415036" y="1367503"/>
                  <a:pt x="9133997" y="1086726"/>
                  <a:pt x="9083722" y="733861"/>
                </a:cubicBezTo>
                <a:cubicBezTo>
                  <a:pt x="9083554" y="733808"/>
                  <a:pt x="9083386" y="733803"/>
                  <a:pt x="9083216" y="733798"/>
                </a:cubicBezTo>
                <a:lnTo>
                  <a:pt x="9082678" y="727122"/>
                </a:lnTo>
                <a:cubicBezTo>
                  <a:pt x="9077619" y="696872"/>
                  <a:pt x="9075168" y="665981"/>
                  <a:pt x="9075211" y="634646"/>
                </a:cubicBezTo>
                <a:cubicBezTo>
                  <a:pt x="9073899" y="629018"/>
                  <a:pt x="9073840" y="623351"/>
                  <a:pt x="9073840" y="617670"/>
                </a:cubicBezTo>
                <a:lnTo>
                  <a:pt x="9074434" y="606230"/>
                </a:lnTo>
                <a:lnTo>
                  <a:pt x="9074932" y="606263"/>
                </a:lnTo>
                <a:close/>
                <a:moveTo>
                  <a:pt x="9052207" y="605769"/>
                </a:moveTo>
                <a:lnTo>
                  <a:pt x="9052233" y="606263"/>
                </a:lnTo>
                <a:lnTo>
                  <a:pt x="9052731" y="606230"/>
                </a:lnTo>
                <a:lnTo>
                  <a:pt x="9053325" y="617670"/>
                </a:lnTo>
                <a:cubicBezTo>
                  <a:pt x="9053325" y="623351"/>
                  <a:pt x="9053266" y="629018"/>
                  <a:pt x="9051954" y="634646"/>
                </a:cubicBezTo>
                <a:cubicBezTo>
                  <a:pt x="9051997" y="665981"/>
                  <a:pt x="9049546" y="696872"/>
                  <a:pt x="9044487" y="727122"/>
                </a:cubicBezTo>
                <a:lnTo>
                  <a:pt x="9043949" y="733798"/>
                </a:lnTo>
                <a:cubicBezTo>
                  <a:pt x="9043779" y="733803"/>
                  <a:pt x="9043611" y="733808"/>
                  <a:pt x="9043443" y="733861"/>
                </a:cubicBezTo>
                <a:cubicBezTo>
                  <a:pt x="8993168" y="1086726"/>
                  <a:pt x="8712129" y="1367503"/>
                  <a:pt x="8353278" y="1426902"/>
                </a:cubicBezTo>
                <a:lnTo>
                  <a:pt x="8353162" y="1428050"/>
                </a:lnTo>
                <a:cubicBezTo>
                  <a:pt x="8347851" y="1429061"/>
                  <a:pt x="8342522" y="1430009"/>
                  <a:pt x="8336945" y="1429590"/>
                </a:cubicBezTo>
                <a:cubicBezTo>
                  <a:pt x="8305773" y="1435144"/>
                  <a:pt x="8273893" y="1438125"/>
                  <a:pt x="8241519" y="1438652"/>
                </a:cubicBezTo>
                <a:lnTo>
                  <a:pt x="8224400" y="1440278"/>
                </a:lnTo>
                <a:lnTo>
                  <a:pt x="8224374" y="1439783"/>
                </a:lnTo>
                <a:lnTo>
                  <a:pt x="8223875" y="1439816"/>
                </a:lnTo>
                <a:cubicBezTo>
                  <a:pt x="8223309" y="1436014"/>
                  <a:pt x="8223282" y="1432198"/>
                  <a:pt x="8223282" y="1428376"/>
                </a:cubicBezTo>
                <a:cubicBezTo>
                  <a:pt x="8223282" y="1422694"/>
                  <a:pt x="8223341" y="1417025"/>
                  <a:pt x="8224653" y="1411395"/>
                </a:cubicBezTo>
                <a:cubicBezTo>
                  <a:pt x="8224611" y="1380067"/>
                  <a:pt x="8227060" y="1349182"/>
                  <a:pt x="8232117" y="1318938"/>
                </a:cubicBezTo>
                <a:lnTo>
                  <a:pt x="8232657" y="1312248"/>
                </a:lnTo>
                <a:cubicBezTo>
                  <a:pt x="8232826" y="1312243"/>
                  <a:pt x="8232995" y="1312238"/>
                  <a:pt x="8233163" y="1312185"/>
                </a:cubicBezTo>
                <a:cubicBezTo>
                  <a:pt x="8283439" y="959319"/>
                  <a:pt x="8564478" y="678542"/>
                  <a:pt x="8923328" y="619144"/>
                </a:cubicBezTo>
                <a:lnTo>
                  <a:pt x="8923445" y="617996"/>
                </a:lnTo>
                <a:cubicBezTo>
                  <a:pt x="8928754" y="616986"/>
                  <a:pt x="8934082" y="616038"/>
                  <a:pt x="8939658" y="616457"/>
                </a:cubicBezTo>
                <a:cubicBezTo>
                  <a:pt x="8970841" y="610900"/>
                  <a:pt x="9002734" y="607919"/>
                  <a:pt x="9035120" y="607392"/>
                </a:cubicBezTo>
                <a:close/>
                <a:moveTo>
                  <a:pt x="7382807" y="605769"/>
                </a:moveTo>
                <a:lnTo>
                  <a:pt x="7399895" y="607392"/>
                </a:lnTo>
                <a:cubicBezTo>
                  <a:pt x="7432280" y="607919"/>
                  <a:pt x="7464173" y="610900"/>
                  <a:pt x="7495356" y="616457"/>
                </a:cubicBezTo>
                <a:cubicBezTo>
                  <a:pt x="7500932" y="616038"/>
                  <a:pt x="7506260" y="616986"/>
                  <a:pt x="7511569" y="617996"/>
                </a:cubicBezTo>
                <a:lnTo>
                  <a:pt x="7511686" y="619144"/>
                </a:lnTo>
                <a:cubicBezTo>
                  <a:pt x="7870536" y="678542"/>
                  <a:pt x="8151575" y="959319"/>
                  <a:pt x="8201852" y="1312185"/>
                </a:cubicBezTo>
                <a:cubicBezTo>
                  <a:pt x="8202019" y="1312238"/>
                  <a:pt x="8202189" y="1312243"/>
                  <a:pt x="8202357" y="1312248"/>
                </a:cubicBezTo>
                <a:lnTo>
                  <a:pt x="8202898" y="1318938"/>
                </a:lnTo>
                <a:cubicBezTo>
                  <a:pt x="8207954" y="1349182"/>
                  <a:pt x="8210404" y="1380067"/>
                  <a:pt x="8210362" y="1411395"/>
                </a:cubicBezTo>
                <a:cubicBezTo>
                  <a:pt x="8211674" y="1417025"/>
                  <a:pt x="8211732" y="1422694"/>
                  <a:pt x="8211732" y="1428376"/>
                </a:cubicBezTo>
                <a:cubicBezTo>
                  <a:pt x="8211732" y="1432198"/>
                  <a:pt x="8211705" y="1436014"/>
                  <a:pt x="8211139" y="1439816"/>
                </a:cubicBezTo>
                <a:lnTo>
                  <a:pt x="8210640" y="1439783"/>
                </a:lnTo>
                <a:lnTo>
                  <a:pt x="8210614" y="1440278"/>
                </a:lnTo>
                <a:lnTo>
                  <a:pt x="8193496" y="1438652"/>
                </a:lnTo>
                <a:cubicBezTo>
                  <a:pt x="8161122" y="1438125"/>
                  <a:pt x="8129241" y="1435144"/>
                  <a:pt x="8098069" y="1429590"/>
                </a:cubicBezTo>
                <a:cubicBezTo>
                  <a:pt x="8092492" y="1430009"/>
                  <a:pt x="8087163" y="1429061"/>
                  <a:pt x="8081853" y="1428050"/>
                </a:cubicBezTo>
                <a:lnTo>
                  <a:pt x="8081737" y="1426902"/>
                </a:lnTo>
                <a:cubicBezTo>
                  <a:pt x="7722885" y="1367503"/>
                  <a:pt x="7441846" y="1086726"/>
                  <a:pt x="7391571" y="733861"/>
                </a:cubicBezTo>
                <a:cubicBezTo>
                  <a:pt x="7391403" y="733808"/>
                  <a:pt x="7391235" y="733803"/>
                  <a:pt x="7391065" y="733798"/>
                </a:cubicBezTo>
                <a:lnTo>
                  <a:pt x="7390527" y="727122"/>
                </a:lnTo>
                <a:cubicBezTo>
                  <a:pt x="7385468" y="696872"/>
                  <a:pt x="7383018" y="665981"/>
                  <a:pt x="7383060" y="634646"/>
                </a:cubicBezTo>
                <a:cubicBezTo>
                  <a:pt x="7381748" y="629018"/>
                  <a:pt x="7381689" y="623351"/>
                  <a:pt x="7381689" y="617670"/>
                </a:cubicBezTo>
                <a:lnTo>
                  <a:pt x="7382283" y="606230"/>
                </a:lnTo>
                <a:lnTo>
                  <a:pt x="7382781" y="606263"/>
                </a:lnTo>
                <a:close/>
                <a:moveTo>
                  <a:pt x="5690656" y="605769"/>
                </a:moveTo>
                <a:lnTo>
                  <a:pt x="5707743" y="607392"/>
                </a:lnTo>
                <a:cubicBezTo>
                  <a:pt x="5740129" y="607919"/>
                  <a:pt x="5772021" y="610900"/>
                  <a:pt x="5803205" y="616457"/>
                </a:cubicBezTo>
                <a:cubicBezTo>
                  <a:pt x="5808781" y="616038"/>
                  <a:pt x="5814109" y="616986"/>
                  <a:pt x="5819417" y="617996"/>
                </a:cubicBezTo>
                <a:lnTo>
                  <a:pt x="5819534" y="619144"/>
                </a:lnTo>
                <a:cubicBezTo>
                  <a:pt x="6178385" y="678542"/>
                  <a:pt x="6459424" y="959319"/>
                  <a:pt x="6509700" y="1312185"/>
                </a:cubicBezTo>
                <a:cubicBezTo>
                  <a:pt x="6509868" y="1312238"/>
                  <a:pt x="6510037" y="1312243"/>
                  <a:pt x="6510206" y="1312248"/>
                </a:cubicBezTo>
                <a:lnTo>
                  <a:pt x="6510746" y="1318938"/>
                </a:lnTo>
                <a:cubicBezTo>
                  <a:pt x="6515803" y="1349182"/>
                  <a:pt x="6518252" y="1380067"/>
                  <a:pt x="6518210" y="1411395"/>
                </a:cubicBezTo>
                <a:cubicBezTo>
                  <a:pt x="6519522" y="1417025"/>
                  <a:pt x="6519581" y="1422694"/>
                  <a:pt x="6519581" y="1428376"/>
                </a:cubicBezTo>
                <a:cubicBezTo>
                  <a:pt x="6519581" y="1432198"/>
                  <a:pt x="6519554" y="1436014"/>
                  <a:pt x="6518988" y="1439816"/>
                </a:cubicBezTo>
                <a:lnTo>
                  <a:pt x="6518489" y="1439783"/>
                </a:lnTo>
                <a:lnTo>
                  <a:pt x="6518463" y="1440278"/>
                </a:lnTo>
                <a:lnTo>
                  <a:pt x="6501344" y="1438652"/>
                </a:lnTo>
                <a:cubicBezTo>
                  <a:pt x="6468970" y="1438125"/>
                  <a:pt x="6437090" y="1435144"/>
                  <a:pt x="6405918" y="1429590"/>
                </a:cubicBezTo>
                <a:cubicBezTo>
                  <a:pt x="6400341" y="1430009"/>
                  <a:pt x="6395012" y="1429061"/>
                  <a:pt x="6389701" y="1428050"/>
                </a:cubicBezTo>
                <a:lnTo>
                  <a:pt x="6389585" y="1426902"/>
                </a:lnTo>
                <a:cubicBezTo>
                  <a:pt x="6030734" y="1367503"/>
                  <a:pt x="5749695" y="1086726"/>
                  <a:pt x="5699419" y="733861"/>
                </a:cubicBezTo>
                <a:cubicBezTo>
                  <a:pt x="5699252" y="733808"/>
                  <a:pt x="5699083" y="733803"/>
                  <a:pt x="5698914" y="733798"/>
                </a:cubicBezTo>
                <a:lnTo>
                  <a:pt x="5698375" y="727122"/>
                </a:lnTo>
                <a:cubicBezTo>
                  <a:pt x="5693317" y="696872"/>
                  <a:pt x="5690866" y="665981"/>
                  <a:pt x="5690908" y="634646"/>
                </a:cubicBezTo>
                <a:cubicBezTo>
                  <a:pt x="5689596" y="629018"/>
                  <a:pt x="5689538" y="623351"/>
                  <a:pt x="5689538" y="617670"/>
                </a:cubicBezTo>
                <a:lnTo>
                  <a:pt x="5690132" y="606230"/>
                </a:lnTo>
                <a:lnTo>
                  <a:pt x="5690630" y="606263"/>
                </a:lnTo>
                <a:close/>
                <a:moveTo>
                  <a:pt x="5667905" y="605769"/>
                </a:moveTo>
                <a:lnTo>
                  <a:pt x="5667931" y="606263"/>
                </a:lnTo>
                <a:lnTo>
                  <a:pt x="5668429" y="606230"/>
                </a:lnTo>
                <a:lnTo>
                  <a:pt x="5669023" y="617670"/>
                </a:lnTo>
                <a:cubicBezTo>
                  <a:pt x="5669023" y="623351"/>
                  <a:pt x="5668964" y="629018"/>
                  <a:pt x="5667652" y="634646"/>
                </a:cubicBezTo>
                <a:cubicBezTo>
                  <a:pt x="5667694" y="665981"/>
                  <a:pt x="5665244" y="696872"/>
                  <a:pt x="5660185" y="727122"/>
                </a:cubicBezTo>
                <a:lnTo>
                  <a:pt x="5659647" y="733798"/>
                </a:lnTo>
                <a:cubicBezTo>
                  <a:pt x="5659477" y="733803"/>
                  <a:pt x="5659309" y="733808"/>
                  <a:pt x="5659141" y="733861"/>
                </a:cubicBezTo>
                <a:cubicBezTo>
                  <a:pt x="5608866" y="1086726"/>
                  <a:pt x="5327827" y="1367503"/>
                  <a:pt x="4968975" y="1426902"/>
                </a:cubicBezTo>
                <a:lnTo>
                  <a:pt x="4968859" y="1428050"/>
                </a:lnTo>
                <a:cubicBezTo>
                  <a:pt x="4963549" y="1429061"/>
                  <a:pt x="4958220" y="1430009"/>
                  <a:pt x="4952643" y="1429590"/>
                </a:cubicBezTo>
                <a:cubicBezTo>
                  <a:pt x="4921471" y="1435144"/>
                  <a:pt x="4889590" y="1438125"/>
                  <a:pt x="4857216" y="1438652"/>
                </a:cubicBezTo>
                <a:lnTo>
                  <a:pt x="4840098" y="1440278"/>
                </a:lnTo>
                <a:lnTo>
                  <a:pt x="4840072" y="1439783"/>
                </a:lnTo>
                <a:lnTo>
                  <a:pt x="4839573" y="1439816"/>
                </a:lnTo>
                <a:cubicBezTo>
                  <a:pt x="4839007" y="1436014"/>
                  <a:pt x="4838980" y="1432198"/>
                  <a:pt x="4838980" y="1428376"/>
                </a:cubicBezTo>
                <a:cubicBezTo>
                  <a:pt x="4838980" y="1422694"/>
                  <a:pt x="4839038" y="1417025"/>
                  <a:pt x="4840350" y="1411395"/>
                </a:cubicBezTo>
                <a:cubicBezTo>
                  <a:pt x="4840308" y="1380067"/>
                  <a:pt x="4842758" y="1349182"/>
                  <a:pt x="4847814" y="1318938"/>
                </a:cubicBezTo>
                <a:lnTo>
                  <a:pt x="4848355" y="1312248"/>
                </a:lnTo>
                <a:cubicBezTo>
                  <a:pt x="4848523" y="1312243"/>
                  <a:pt x="4848693" y="1312238"/>
                  <a:pt x="4848860" y="1312185"/>
                </a:cubicBezTo>
                <a:cubicBezTo>
                  <a:pt x="4899137" y="959319"/>
                  <a:pt x="5180176" y="678542"/>
                  <a:pt x="5539026" y="619144"/>
                </a:cubicBezTo>
                <a:lnTo>
                  <a:pt x="5539143" y="617996"/>
                </a:lnTo>
                <a:cubicBezTo>
                  <a:pt x="5544452" y="616986"/>
                  <a:pt x="5549780" y="616038"/>
                  <a:pt x="5555356" y="616457"/>
                </a:cubicBezTo>
                <a:cubicBezTo>
                  <a:pt x="5586539" y="610900"/>
                  <a:pt x="5618432" y="607919"/>
                  <a:pt x="5650817" y="607392"/>
                </a:cubicBezTo>
                <a:close/>
                <a:moveTo>
                  <a:pt x="3998505" y="605769"/>
                </a:moveTo>
                <a:lnTo>
                  <a:pt x="4015592" y="607392"/>
                </a:lnTo>
                <a:cubicBezTo>
                  <a:pt x="4047978" y="607919"/>
                  <a:pt x="4079870" y="610900"/>
                  <a:pt x="4111054" y="616457"/>
                </a:cubicBezTo>
                <a:cubicBezTo>
                  <a:pt x="4116630" y="616038"/>
                  <a:pt x="4121958" y="616986"/>
                  <a:pt x="4127266" y="617996"/>
                </a:cubicBezTo>
                <a:lnTo>
                  <a:pt x="4127384" y="619144"/>
                </a:lnTo>
                <a:cubicBezTo>
                  <a:pt x="4486234" y="678542"/>
                  <a:pt x="4767273" y="959319"/>
                  <a:pt x="4817549" y="1312185"/>
                </a:cubicBezTo>
                <a:cubicBezTo>
                  <a:pt x="4817717" y="1312238"/>
                  <a:pt x="4817886" y="1312243"/>
                  <a:pt x="4818055" y="1312248"/>
                </a:cubicBezTo>
                <a:lnTo>
                  <a:pt x="4818595" y="1318938"/>
                </a:lnTo>
                <a:cubicBezTo>
                  <a:pt x="4823652" y="1349182"/>
                  <a:pt x="4826101" y="1380067"/>
                  <a:pt x="4826059" y="1411395"/>
                </a:cubicBezTo>
                <a:cubicBezTo>
                  <a:pt x="4827371" y="1417025"/>
                  <a:pt x="4827430" y="1422694"/>
                  <a:pt x="4827430" y="1428376"/>
                </a:cubicBezTo>
                <a:cubicBezTo>
                  <a:pt x="4827430" y="1432198"/>
                  <a:pt x="4827403" y="1436014"/>
                  <a:pt x="4826837" y="1439816"/>
                </a:cubicBezTo>
                <a:lnTo>
                  <a:pt x="4826338" y="1439783"/>
                </a:lnTo>
                <a:lnTo>
                  <a:pt x="4826312" y="1440278"/>
                </a:lnTo>
                <a:lnTo>
                  <a:pt x="4809193" y="1438652"/>
                </a:lnTo>
                <a:cubicBezTo>
                  <a:pt x="4776819" y="1438125"/>
                  <a:pt x="4744939" y="1435144"/>
                  <a:pt x="4713767" y="1429590"/>
                </a:cubicBezTo>
                <a:cubicBezTo>
                  <a:pt x="4708190" y="1430009"/>
                  <a:pt x="4702861" y="1429061"/>
                  <a:pt x="4697550" y="1428050"/>
                </a:cubicBezTo>
                <a:lnTo>
                  <a:pt x="4697434" y="1426902"/>
                </a:lnTo>
                <a:cubicBezTo>
                  <a:pt x="4338583" y="1367503"/>
                  <a:pt x="4057544" y="1086726"/>
                  <a:pt x="4007268" y="733861"/>
                </a:cubicBezTo>
                <a:cubicBezTo>
                  <a:pt x="4007101" y="733808"/>
                  <a:pt x="4006932" y="733803"/>
                  <a:pt x="4006763" y="733798"/>
                </a:cubicBezTo>
                <a:lnTo>
                  <a:pt x="4006225" y="727122"/>
                </a:lnTo>
                <a:cubicBezTo>
                  <a:pt x="4001166" y="696872"/>
                  <a:pt x="3998715" y="665981"/>
                  <a:pt x="3998757" y="634646"/>
                </a:cubicBezTo>
                <a:cubicBezTo>
                  <a:pt x="3997445" y="629018"/>
                  <a:pt x="3997387" y="623351"/>
                  <a:pt x="3997387" y="617670"/>
                </a:cubicBezTo>
                <a:lnTo>
                  <a:pt x="3997981" y="606230"/>
                </a:lnTo>
                <a:lnTo>
                  <a:pt x="3998479" y="606263"/>
                </a:lnTo>
                <a:close/>
                <a:moveTo>
                  <a:pt x="3975754" y="605769"/>
                </a:moveTo>
                <a:lnTo>
                  <a:pt x="3975780" y="606263"/>
                </a:lnTo>
                <a:lnTo>
                  <a:pt x="3976278" y="606230"/>
                </a:lnTo>
                <a:lnTo>
                  <a:pt x="3976872" y="617670"/>
                </a:lnTo>
                <a:cubicBezTo>
                  <a:pt x="3976872" y="623351"/>
                  <a:pt x="3976813" y="629018"/>
                  <a:pt x="3975501" y="634646"/>
                </a:cubicBezTo>
                <a:cubicBezTo>
                  <a:pt x="3975543" y="665981"/>
                  <a:pt x="3973093" y="696872"/>
                  <a:pt x="3968034" y="727122"/>
                </a:cubicBezTo>
                <a:lnTo>
                  <a:pt x="3967496" y="733798"/>
                </a:lnTo>
                <a:cubicBezTo>
                  <a:pt x="3967326" y="733803"/>
                  <a:pt x="3967158" y="733808"/>
                  <a:pt x="3966990" y="733861"/>
                </a:cubicBezTo>
                <a:cubicBezTo>
                  <a:pt x="3916715" y="1086726"/>
                  <a:pt x="3635676" y="1367503"/>
                  <a:pt x="3276825" y="1426902"/>
                </a:cubicBezTo>
                <a:lnTo>
                  <a:pt x="3276708" y="1428050"/>
                </a:lnTo>
                <a:cubicBezTo>
                  <a:pt x="3271398" y="1429061"/>
                  <a:pt x="3266069" y="1430009"/>
                  <a:pt x="3260492" y="1429590"/>
                </a:cubicBezTo>
                <a:cubicBezTo>
                  <a:pt x="3229320" y="1435144"/>
                  <a:pt x="3197440" y="1438125"/>
                  <a:pt x="3165065" y="1438652"/>
                </a:cubicBezTo>
                <a:lnTo>
                  <a:pt x="3147947" y="1440278"/>
                </a:lnTo>
                <a:lnTo>
                  <a:pt x="3147921" y="1439783"/>
                </a:lnTo>
                <a:lnTo>
                  <a:pt x="3147422" y="1439816"/>
                </a:lnTo>
                <a:cubicBezTo>
                  <a:pt x="3146856" y="1436014"/>
                  <a:pt x="3146829" y="1432198"/>
                  <a:pt x="3146829" y="1428376"/>
                </a:cubicBezTo>
                <a:cubicBezTo>
                  <a:pt x="3146829" y="1422694"/>
                  <a:pt x="3146887" y="1417025"/>
                  <a:pt x="3148199" y="1411395"/>
                </a:cubicBezTo>
                <a:cubicBezTo>
                  <a:pt x="3148157" y="1380067"/>
                  <a:pt x="3150607" y="1349182"/>
                  <a:pt x="3155663" y="1318938"/>
                </a:cubicBezTo>
                <a:lnTo>
                  <a:pt x="3156204" y="1312248"/>
                </a:lnTo>
                <a:cubicBezTo>
                  <a:pt x="3156372" y="1312243"/>
                  <a:pt x="3156542" y="1312238"/>
                  <a:pt x="3156709" y="1312185"/>
                </a:cubicBezTo>
                <a:cubicBezTo>
                  <a:pt x="3206986" y="959319"/>
                  <a:pt x="3488025" y="678542"/>
                  <a:pt x="3846875" y="619144"/>
                </a:cubicBezTo>
                <a:lnTo>
                  <a:pt x="3846992" y="617996"/>
                </a:lnTo>
                <a:cubicBezTo>
                  <a:pt x="3852301" y="616986"/>
                  <a:pt x="3857629" y="616038"/>
                  <a:pt x="3863205" y="616457"/>
                </a:cubicBezTo>
                <a:cubicBezTo>
                  <a:pt x="3894388" y="610900"/>
                  <a:pt x="3926281" y="607919"/>
                  <a:pt x="3958666" y="607392"/>
                </a:cubicBezTo>
                <a:close/>
                <a:moveTo>
                  <a:pt x="2306354" y="605769"/>
                </a:moveTo>
                <a:lnTo>
                  <a:pt x="2323441" y="607392"/>
                </a:lnTo>
                <a:cubicBezTo>
                  <a:pt x="2355827" y="607919"/>
                  <a:pt x="2387719" y="610900"/>
                  <a:pt x="2418903" y="616457"/>
                </a:cubicBezTo>
                <a:cubicBezTo>
                  <a:pt x="2424479" y="616038"/>
                  <a:pt x="2429807" y="616986"/>
                  <a:pt x="2435115" y="617996"/>
                </a:cubicBezTo>
                <a:lnTo>
                  <a:pt x="2435233" y="619144"/>
                </a:lnTo>
                <a:cubicBezTo>
                  <a:pt x="2794083" y="678542"/>
                  <a:pt x="3075122" y="959319"/>
                  <a:pt x="3125398" y="1312185"/>
                </a:cubicBezTo>
                <a:cubicBezTo>
                  <a:pt x="3125566" y="1312238"/>
                  <a:pt x="3125735" y="1312243"/>
                  <a:pt x="3125904" y="1312248"/>
                </a:cubicBezTo>
                <a:lnTo>
                  <a:pt x="3126444" y="1318938"/>
                </a:lnTo>
                <a:cubicBezTo>
                  <a:pt x="3131501" y="1349182"/>
                  <a:pt x="3133950" y="1380067"/>
                  <a:pt x="3133908" y="1411395"/>
                </a:cubicBezTo>
                <a:cubicBezTo>
                  <a:pt x="3135220" y="1417025"/>
                  <a:pt x="3135279" y="1422694"/>
                  <a:pt x="3135279" y="1428376"/>
                </a:cubicBezTo>
                <a:cubicBezTo>
                  <a:pt x="3135279" y="1432198"/>
                  <a:pt x="3135252" y="1436014"/>
                  <a:pt x="3134686" y="1439816"/>
                </a:cubicBezTo>
                <a:lnTo>
                  <a:pt x="3134187" y="1439783"/>
                </a:lnTo>
                <a:lnTo>
                  <a:pt x="3134161" y="1440278"/>
                </a:lnTo>
                <a:lnTo>
                  <a:pt x="3117042" y="1438652"/>
                </a:lnTo>
                <a:cubicBezTo>
                  <a:pt x="3084668" y="1438125"/>
                  <a:pt x="3052788" y="1435144"/>
                  <a:pt x="3021616" y="1429590"/>
                </a:cubicBezTo>
                <a:cubicBezTo>
                  <a:pt x="3016039" y="1430009"/>
                  <a:pt x="3010710" y="1429061"/>
                  <a:pt x="3005399" y="1428050"/>
                </a:cubicBezTo>
                <a:lnTo>
                  <a:pt x="3005283" y="1426902"/>
                </a:lnTo>
                <a:cubicBezTo>
                  <a:pt x="2646432" y="1367503"/>
                  <a:pt x="2365393" y="1086726"/>
                  <a:pt x="2315117" y="733861"/>
                </a:cubicBezTo>
                <a:cubicBezTo>
                  <a:pt x="2314950" y="733808"/>
                  <a:pt x="2314781" y="733803"/>
                  <a:pt x="2314612" y="733798"/>
                </a:cubicBezTo>
                <a:lnTo>
                  <a:pt x="2314074" y="727122"/>
                </a:lnTo>
                <a:cubicBezTo>
                  <a:pt x="2309015" y="696872"/>
                  <a:pt x="2306564" y="665981"/>
                  <a:pt x="2306606" y="634646"/>
                </a:cubicBezTo>
                <a:cubicBezTo>
                  <a:pt x="2305294" y="629018"/>
                  <a:pt x="2305236" y="623351"/>
                  <a:pt x="2305236" y="617670"/>
                </a:cubicBezTo>
                <a:lnTo>
                  <a:pt x="2305830" y="606230"/>
                </a:lnTo>
                <a:lnTo>
                  <a:pt x="2306328" y="606263"/>
                </a:lnTo>
                <a:close/>
                <a:moveTo>
                  <a:pt x="2283603" y="605769"/>
                </a:moveTo>
                <a:lnTo>
                  <a:pt x="2283629" y="606263"/>
                </a:lnTo>
                <a:lnTo>
                  <a:pt x="2284127" y="606230"/>
                </a:lnTo>
                <a:lnTo>
                  <a:pt x="2284721" y="617670"/>
                </a:lnTo>
                <a:cubicBezTo>
                  <a:pt x="2284721" y="623351"/>
                  <a:pt x="2284662" y="629018"/>
                  <a:pt x="2283350" y="634646"/>
                </a:cubicBezTo>
                <a:cubicBezTo>
                  <a:pt x="2283392" y="665981"/>
                  <a:pt x="2280942" y="696872"/>
                  <a:pt x="2275883" y="727122"/>
                </a:cubicBezTo>
                <a:lnTo>
                  <a:pt x="2275345" y="733798"/>
                </a:lnTo>
                <a:cubicBezTo>
                  <a:pt x="2275175" y="733803"/>
                  <a:pt x="2275007" y="733808"/>
                  <a:pt x="2274839" y="733861"/>
                </a:cubicBezTo>
                <a:cubicBezTo>
                  <a:pt x="2224564" y="1086726"/>
                  <a:pt x="1943525" y="1367503"/>
                  <a:pt x="1584673" y="1426902"/>
                </a:cubicBezTo>
                <a:lnTo>
                  <a:pt x="1584557" y="1428050"/>
                </a:lnTo>
                <a:cubicBezTo>
                  <a:pt x="1579247" y="1429061"/>
                  <a:pt x="1573918" y="1430009"/>
                  <a:pt x="1568341" y="1429590"/>
                </a:cubicBezTo>
                <a:cubicBezTo>
                  <a:pt x="1537169" y="1435144"/>
                  <a:pt x="1505289" y="1438125"/>
                  <a:pt x="1472914" y="1438652"/>
                </a:cubicBezTo>
                <a:lnTo>
                  <a:pt x="1455796" y="1440278"/>
                </a:lnTo>
                <a:lnTo>
                  <a:pt x="1455770" y="1439783"/>
                </a:lnTo>
                <a:lnTo>
                  <a:pt x="1455271" y="1439816"/>
                </a:lnTo>
                <a:cubicBezTo>
                  <a:pt x="1454705" y="1436014"/>
                  <a:pt x="1454678" y="1432198"/>
                  <a:pt x="1454678" y="1428376"/>
                </a:cubicBezTo>
                <a:cubicBezTo>
                  <a:pt x="1454678" y="1422694"/>
                  <a:pt x="1454736" y="1417025"/>
                  <a:pt x="1456048" y="1411395"/>
                </a:cubicBezTo>
                <a:cubicBezTo>
                  <a:pt x="1456006" y="1380067"/>
                  <a:pt x="1458456" y="1349182"/>
                  <a:pt x="1463513" y="1318938"/>
                </a:cubicBezTo>
                <a:lnTo>
                  <a:pt x="1464053" y="1312248"/>
                </a:lnTo>
                <a:cubicBezTo>
                  <a:pt x="1464221" y="1312243"/>
                  <a:pt x="1464391" y="1312238"/>
                  <a:pt x="1464558" y="1312185"/>
                </a:cubicBezTo>
                <a:cubicBezTo>
                  <a:pt x="1514835" y="959319"/>
                  <a:pt x="1795874" y="678542"/>
                  <a:pt x="2154724" y="619144"/>
                </a:cubicBezTo>
                <a:lnTo>
                  <a:pt x="2154841" y="617996"/>
                </a:lnTo>
                <a:cubicBezTo>
                  <a:pt x="2160150" y="616986"/>
                  <a:pt x="2165478" y="616038"/>
                  <a:pt x="2171054" y="616457"/>
                </a:cubicBezTo>
                <a:cubicBezTo>
                  <a:pt x="2202237" y="610900"/>
                  <a:pt x="2234130" y="607919"/>
                  <a:pt x="2266515" y="607392"/>
                </a:cubicBezTo>
                <a:close/>
                <a:moveTo>
                  <a:pt x="614203" y="605769"/>
                </a:moveTo>
                <a:lnTo>
                  <a:pt x="631290" y="607392"/>
                </a:lnTo>
                <a:cubicBezTo>
                  <a:pt x="663676" y="607919"/>
                  <a:pt x="695568" y="610900"/>
                  <a:pt x="726752" y="616457"/>
                </a:cubicBezTo>
                <a:cubicBezTo>
                  <a:pt x="732328" y="616038"/>
                  <a:pt x="737656" y="616986"/>
                  <a:pt x="742964" y="617996"/>
                </a:cubicBezTo>
                <a:lnTo>
                  <a:pt x="743081" y="619144"/>
                </a:lnTo>
                <a:cubicBezTo>
                  <a:pt x="1101932" y="678542"/>
                  <a:pt x="1382971" y="959319"/>
                  <a:pt x="1433247" y="1312185"/>
                </a:cubicBezTo>
                <a:cubicBezTo>
                  <a:pt x="1433415" y="1312238"/>
                  <a:pt x="1433584" y="1312243"/>
                  <a:pt x="1433753" y="1312248"/>
                </a:cubicBezTo>
                <a:lnTo>
                  <a:pt x="1434293" y="1318938"/>
                </a:lnTo>
                <a:cubicBezTo>
                  <a:pt x="1439350" y="1349182"/>
                  <a:pt x="1441799" y="1380067"/>
                  <a:pt x="1441757" y="1411395"/>
                </a:cubicBezTo>
                <a:cubicBezTo>
                  <a:pt x="1443069" y="1417025"/>
                  <a:pt x="1443128" y="1422694"/>
                  <a:pt x="1443128" y="1428376"/>
                </a:cubicBezTo>
                <a:cubicBezTo>
                  <a:pt x="1443128" y="1432198"/>
                  <a:pt x="1443101" y="1436014"/>
                  <a:pt x="1442535" y="1439816"/>
                </a:cubicBezTo>
                <a:lnTo>
                  <a:pt x="1442036" y="1439783"/>
                </a:lnTo>
                <a:lnTo>
                  <a:pt x="1442010" y="1440278"/>
                </a:lnTo>
                <a:lnTo>
                  <a:pt x="1424891" y="1438652"/>
                </a:lnTo>
                <a:cubicBezTo>
                  <a:pt x="1392517" y="1438125"/>
                  <a:pt x="1360637" y="1435144"/>
                  <a:pt x="1329465" y="1429590"/>
                </a:cubicBezTo>
                <a:cubicBezTo>
                  <a:pt x="1323888" y="1430009"/>
                  <a:pt x="1318559" y="1429061"/>
                  <a:pt x="1313248" y="1428050"/>
                </a:cubicBezTo>
                <a:lnTo>
                  <a:pt x="1313132" y="1426902"/>
                </a:lnTo>
                <a:cubicBezTo>
                  <a:pt x="954281" y="1367503"/>
                  <a:pt x="673242" y="1086726"/>
                  <a:pt x="622966" y="733861"/>
                </a:cubicBezTo>
                <a:cubicBezTo>
                  <a:pt x="622799" y="733808"/>
                  <a:pt x="622630" y="733803"/>
                  <a:pt x="622461" y="733798"/>
                </a:cubicBezTo>
                <a:lnTo>
                  <a:pt x="621923" y="727122"/>
                </a:lnTo>
                <a:cubicBezTo>
                  <a:pt x="616864" y="696872"/>
                  <a:pt x="614413" y="665981"/>
                  <a:pt x="614455" y="634646"/>
                </a:cubicBezTo>
                <a:cubicBezTo>
                  <a:pt x="613143" y="629018"/>
                  <a:pt x="613085" y="623351"/>
                  <a:pt x="613085" y="617670"/>
                </a:cubicBezTo>
                <a:lnTo>
                  <a:pt x="613679" y="606230"/>
                </a:lnTo>
                <a:lnTo>
                  <a:pt x="614177" y="606263"/>
                </a:lnTo>
                <a:close/>
                <a:moveTo>
                  <a:pt x="7360056" y="605769"/>
                </a:moveTo>
                <a:lnTo>
                  <a:pt x="7360082" y="606263"/>
                </a:lnTo>
                <a:lnTo>
                  <a:pt x="7360580" y="606230"/>
                </a:lnTo>
                <a:lnTo>
                  <a:pt x="7361174" y="617670"/>
                </a:lnTo>
                <a:cubicBezTo>
                  <a:pt x="7361174" y="623351"/>
                  <a:pt x="7361116" y="629018"/>
                  <a:pt x="7359804" y="634646"/>
                </a:cubicBezTo>
                <a:cubicBezTo>
                  <a:pt x="7359846" y="665981"/>
                  <a:pt x="7357395" y="696872"/>
                  <a:pt x="7352337" y="727122"/>
                </a:cubicBezTo>
                <a:lnTo>
                  <a:pt x="7351798" y="733798"/>
                </a:lnTo>
                <a:cubicBezTo>
                  <a:pt x="7351629" y="733803"/>
                  <a:pt x="7351460" y="733808"/>
                  <a:pt x="7351293" y="733861"/>
                </a:cubicBezTo>
                <a:cubicBezTo>
                  <a:pt x="7301017" y="1086726"/>
                  <a:pt x="7019978" y="1367503"/>
                  <a:pt x="6661127" y="1426902"/>
                </a:cubicBezTo>
                <a:lnTo>
                  <a:pt x="6661011" y="1428050"/>
                </a:lnTo>
                <a:cubicBezTo>
                  <a:pt x="6655700" y="1429061"/>
                  <a:pt x="6650371" y="1430009"/>
                  <a:pt x="6644794" y="1429590"/>
                </a:cubicBezTo>
                <a:cubicBezTo>
                  <a:pt x="6613622" y="1435144"/>
                  <a:pt x="6581742" y="1438125"/>
                  <a:pt x="6549368" y="1438652"/>
                </a:cubicBezTo>
                <a:lnTo>
                  <a:pt x="6532249" y="1440278"/>
                </a:lnTo>
                <a:lnTo>
                  <a:pt x="6532223" y="1439783"/>
                </a:lnTo>
                <a:lnTo>
                  <a:pt x="6531724" y="1439816"/>
                </a:lnTo>
                <a:cubicBezTo>
                  <a:pt x="6531158" y="1436014"/>
                  <a:pt x="6531131" y="1432198"/>
                  <a:pt x="6531131" y="1428376"/>
                </a:cubicBezTo>
                <a:cubicBezTo>
                  <a:pt x="6531131" y="1422694"/>
                  <a:pt x="6531190" y="1417025"/>
                  <a:pt x="6532502" y="1411395"/>
                </a:cubicBezTo>
                <a:cubicBezTo>
                  <a:pt x="6532460" y="1380067"/>
                  <a:pt x="6534909" y="1349182"/>
                  <a:pt x="6539966" y="1318938"/>
                </a:cubicBezTo>
                <a:lnTo>
                  <a:pt x="6540506" y="1312248"/>
                </a:lnTo>
                <a:cubicBezTo>
                  <a:pt x="6540675" y="1312243"/>
                  <a:pt x="6540844" y="1312238"/>
                  <a:pt x="6541012" y="1312185"/>
                </a:cubicBezTo>
                <a:cubicBezTo>
                  <a:pt x="6591288" y="959319"/>
                  <a:pt x="6872327" y="678542"/>
                  <a:pt x="7231178" y="619144"/>
                </a:cubicBezTo>
                <a:lnTo>
                  <a:pt x="7231295" y="617996"/>
                </a:lnTo>
                <a:cubicBezTo>
                  <a:pt x="7236603" y="616986"/>
                  <a:pt x="7241931" y="616038"/>
                  <a:pt x="7247507" y="616457"/>
                </a:cubicBezTo>
                <a:cubicBezTo>
                  <a:pt x="7278691" y="610900"/>
                  <a:pt x="7310583" y="607919"/>
                  <a:pt x="7342969" y="607392"/>
                </a:cubicBezTo>
                <a:close/>
                <a:moveTo>
                  <a:pt x="591452" y="605769"/>
                </a:moveTo>
                <a:lnTo>
                  <a:pt x="591478" y="606263"/>
                </a:lnTo>
                <a:lnTo>
                  <a:pt x="591976" y="606230"/>
                </a:lnTo>
                <a:lnTo>
                  <a:pt x="592570" y="617670"/>
                </a:lnTo>
                <a:cubicBezTo>
                  <a:pt x="592570" y="623351"/>
                  <a:pt x="592511" y="629018"/>
                  <a:pt x="591199" y="634646"/>
                </a:cubicBezTo>
                <a:cubicBezTo>
                  <a:pt x="591242" y="665981"/>
                  <a:pt x="588791" y="696872"/>
                  <a:pt x="583732" y="727122"/>
                </a:cubicBezTo>
                <a:lnTo>
                  <a:pt x="583194" y="733798"/>
                </a:lnTo>
                <a:cubicBezTo>
                  <a:pt x="583024" y="733803"/>
                  <a:pt x="582856" y="733808"/>
                  <a:pt x="582689" y="733861"/>
                </a:cubicBezTo>
                <a:cubicBezTo>
                  <a:pt x="537576" y="1050490"/>
                  <a:pt x="306662" y="1309076"/>
                  <a:pt x="0" y="1400276"/>
                </a:cubicBezTo>
                <a:lnTo>
                  <a:pt x="0" y="1267938"/>
                </a:lnTo>
                <a:cubicBezTo>
                  <a:pt x="229298" y="1185101"/>
                  <a:pt x="402181" y="989705"/>
                  <a:pt x="449203" y="750600"/>
                </a:cubicBezTo>
                <a:cubicBezTo>
                  <a:pt x="258971" y="791484"/>
                  <a:pt x="97576" y="906749"/>
                  <a:pt x="0" y="1064489"/>
                </a:cubicBezTo>
                <a:lnTo>
                  <a:pt x="0" y="857695"/>
                </a:lnTo>
                <a:cubicBezTo>
                  <a:pt x="121484" y="734788"/>
                  <a:pt x="282199" y="649000"/>
                  <a:pt x="462573" y="619144"/>
                </a:cubicBezTo>
                <a:lnTo>
                  <a:pt x="462690" y="617996"/>
                </a:lnTo>
                <a:cubicBezTo>
                  <a:pt x="467999" y="616986"/>
                  <a:pt x="473327" y="616038"/>
                  <a:pt x="478903" y="616457"/>
                </a:cubicBezTo>
                <a:cubicBezTo>
                  <a:pt x="510086" y="610900"/>
                  <a:pt x="541979" y="607919"/>
                  <a:pt x="574365" y="607392"/>
                </a:cubicBezTo>
                <a:close/>
                <a:moveTo>
                  <a:pt x="11969013" y="0"/>
                </a:moveTo>
                <a:lnTo>
                  <a:pt x="12180097" y="0"/>
                </a:lnTo>
                <a:cubicBezTo>
                  <a:pt x="12184579" y="2797"/>
                  <a:pt x="12188307" y="6390"/>
                  <a:pt x="12192000" y="10016"/>
                </a:cubicBezTo>
                <a:lnTo>
                  <a:pt x="12192000" y="210008"/>
                </a:lnTo>
                <a:cubicBezTo>
                  <a:pt x="12135666" y="124006"/>
                  <a:pt x="12059786" y="51396"/>
                  <a:pt x="11969013" y="0"/>
                </a:cubicBezTo>
                <a:close/>
                <a:moveTo>
                  <a:pt x="11640695" y="0"/>
                </a:moveTo>
                <a:lnTo>
                  <a:pt x="11775234" y="0"/>
                </a:lnTo>
                <a:cubicBezTo>
                  <a:pt x="11842228" y="193636"/>
                  <a:pt x="11995970" y="348667"/>
                  <a:pt x="12192000" y="421829"/>
                </a:cubicBezTo>
                <a:lnTo>
                  <a:pt x="12192000" y="553832"/>
                </a:lnTo>
                <a:cubicBezTo>
                  <a:pt x="11924422" y="471599"/>
                  <a:pt x="11715712" y="262771"/>
                  <a:pt x="11640695" y="0"/>
                </a:cubicBezTo>
                <a:close/>
                <a:moveTo>
                  <a:pt x="11023379" y="0"/>
                </a:moveTo>
                <a:lnTo>
                  <a:pt x="11232088" y="0"/>
                </a:lnTo>
                <a:cubicBezTo>
                  <a:pt x="11066618" y="98005"/>
                  <a:pt x="10947209" y="260867"/>
                  <a:pt x="10909358" y="451830"/>
                </a:cubicBezTo>
                <a:cubicBezTo>
                  <a:pt x="11153410" y="399791"/>
                  <a:pt x="11350000" y="226290"/>
                  <a:pt x="11427896" y="0"/>
                </a:cubicBezTo>
                <a:lnTo>
                  <a:pt x="11561912" y="0"/>
                </a:lnTo>
                <a:cubicBezTo>
                  <a:pt x="11477134" y="299826"/>
                  <a:pt x="11217862" y="529393"/>
                  <a:pt x="10895987" y="582253"/>
                </a:cubicBezTo>
                <a:lnTo>
                  <a:pt x="10895871" y="583392"/>
                </a:lnTo>
                <a:cubicBezTo>
                  <a:pt x="10890560" y="584395"/>
                  <a:pt x="10885231" y="585336"/>
                  <a:pt x="10879654" y="584920"/>
                </a:cubicBezTo>
                <a:cubicBezTo>
                  <a:pt x="10848482" y="590430"/>
                  <a:pt x="10816602" y="593388"/>
                  <a:pt x="10784227" y="593911"/>
                </a:cubicBezTo>
                <a:lnTo>
                  <a:pt x="10767109" y="595524"/>
                </a:lnTo>
                <a:lnTo>
                  <a:pt x="10767083" y="595033"/>
                </a:lnTo>
                <a:lnTo>
                  <a:pt x="10766584" y="595066"/>
                </a:lnTo>
                <a:cubicBezTo>
                  <a:pt x="10766018" y="591293"/>
                  <a:pt x="10765991" y="587507"/>
                  <a:pt x="10765991" y="583715"/>
                </a:cubicBezTo>
                <a:cubicBezTo>
                  <a:pt x="10765991" y="578078"/>
                  <a:pt x="10766050" y="572454"/>
                  <a:pt x="10767362" y="566868"/>
                </a:cubicBezTo>
                <a:cubicBezTo>
                  <a:pt x="10767319" y="535786"/>
                  <a:pt x="10769769" y="505143"/>
                  <a:pt x="10774826" y="475137"/>
                </a:cubicBezTo>
                <a:lnTo>
                  <a:pt x="10775366" y="468500"/>
                </a:lnTo>
                <a:cubicBezTo>
                  <a:pt x="10775535" y="468495"/>
                  <a:pt x="10775704" y="468490"/>
                  <a:pt x="10775872" y="468437"/>
                </a:cubicBezTo>
                <a:cubicBezTo>
                  <a:pt x="10802174" y="285283"/>
                  <a:pt x="10891635" y="121704"/>
                  <a:pt x="11023379" y="0"/>
                </a:cubicBezTo>
                <a:close/>
                <a:moveTo>
                  <a:pt x="9949555" y="0"/>
                </a:moveTo>
                <a:lnTo>
                  <a:pt x="10083571" y="0"/>
                </a:lnTo>
                <a:cubicBezTo>
                  <a:pt x="10161467" y="226290"/>
                  <a:pt x="10358057" y="399791"/>
                  <a:pt x="10602109" y="451830"/>
                </a:cubicBezTo>
                <a:cubicBezTo>
                  <a:pt x="10564258" y="260867"/>
                  <a:pt x="10444849" y="98005"/>
                  <a:pt x="10279379" y="0"/>
                </a:cubicBezTo>
                <a:lnTo>
                  <a:pt x="10488089" y="0"/>
                </a:lnTo>
                <a:cubicBezTo>
                  <a:pt x="10619833" y="121704"/>
                  <a:pt x="10709293" y="285283"/>
                  <a:pt x="10735596" y="468437"/>
                </a:cubicBezTo>
                <a:cubicBezTo>
                  <a:pt x="10735763" y="468490"/>
                  <a:pt x="10735932" y="468495"/>
                  <a:pt x="10736101" y="468500"/>
                </a:cubicBezTo>
                <a:lnTo>
                  <a:pt x="10736641" y="475137"/>
                </a:lnTo>
                <a:cubicBezTo>
                  <a:pt x="10741698" y="505143"/>
                  <a:pt x="10744148" y="535786"/>
                  <a:pt x="10744105" y="566868"/>
                </a:cubicBezTo>
                <a:cubicBezTo>
                  <a:pt x="10745417" y="572454"/>
                  <a:pt x="10745476" y="578078"/>
                  <a:pt x="10745476" y="583715"/>
                </a:cubicBezTo>
                <a:cubicBezTo>
                  <a:pt x="10745476" y="587507"/>
                  <a:pt x="10745449" y="591293"/>
                  <a:pt x="10744883" y="595066"/>
                </a:cubicBezTo>
                <a:lnTo>
                  <a:pt x="10744384" y="595033"/>
                </a:lnTo>
                <a:lnTo>
                  <a:pt x="10744358" y="595524"/>
                </a:lnTo>
                <a:lnTo>
                  <a:pt x="10727240" y="593911"/>
                </a:lnTo>
                <a:cubicBezTo>
                  <a:pt x="10694865" y="593388"/>
                  <a:pt x="10662985" y="590430"/>
                  <a:pt x="10631813" y="584920"/>
                </a:cubicBezTo>
                <a:cubicBezTo>
                  <a:pt x="10626236" y="585336"/>
                  <a:pt x="10620907" y="584395"/>
                  <a:pt x="10615596" y="583392"/>
                </a:cubicBezTo>
                <a:lnTo>
                  <a:pt x="10615480" y="582253"/>
                </a:lnTo>
                <a:cubicBezTo>
                  <a:pt x="10293605" y="529393"/>
                  <a:pt x="10034333" y="299826"/>
                  <a:pt x="9949555" y="0"/>
                </a:cubicBezTo>
                <a:close/>
                <a:moveTo>
                  <a:pt x="9331225" y="0"/>
                </a:moveTo>
                <a:lnTo>
                  <a:pt x="9539935" y="0"/>
                </a:lnTo>
                <a:cubicBezTo>
                  <a:pt x="9374465" y="98005"/>
                  <a:pt x="9255056" y="260867"/>
                  <a:pt x="9217205" y="451830"/>
                </a:cubicBezTo>
                <a:cubicBezTo>
                  <a:pt x="9461257" y="399791"/>
                  <a:pt x="9657847" y="226290"/>
                  <a:pt x="9735743" y="0"/>
                </a:cubicBezTo>
                <a:lnTo>
                  <a:pt x="9869759" y="0"/>
                </a:lnTo>
                <a:cubicBezTo>
                  <a:pt x="9784981" y="299826"/>
                  <a:pt x="9525709" y="529393"/>
                  <a:pt x="9203834" y="582253"/>
                </a:cubicBezTo>
                <a:lnTo>
                  <a:pt x="9203718" y="583392"/>
                </a:lnTo>
                <a:cubicBezTo>
                  <a:pt x="9198407" y="584395"/>
                  <a:pt x="9193078" y="585336"/>
                  <a:pt x="9187501" y="584920"/>
                </a:cubicBezTo>
                <a:cubicBezTo>
                  <a:pt x="9156329" y="590430"/>
                  <a:pt x="9124449" y="593388"/>
                  <a:pt x="9092074" y="593911"/>
                </a:cubicBezTo>
                <a:lnTo>
                  <a:pt x="9074956" y="595524"/>
                </a:lnTo>
                <a:lnTo>
                  <a:pt x="9074930" y="595033"/>
                </a:lnTo>
                <a:lnTo>
                  <a:pt x="9074431" y="595066"/>
                </a:lnTo>
                <a:cubicBezTo>
                  <a:pt x="9073865" y="591293"/>
                  <a:pt x="9073838" y="587507"/>
                  <a:pt x="9073838" y="583715"/>
                </a:cubicBezTo>
                <a:cubicBezTo>
                  <a:pt x="9073838" y="578078"/>
                  <a:pt x="9073897" y="572454"/>
                  <a:pt x="9075209" y="566868"/>
                </a:cubicBezTo>
                <a:cubicBezTo>
                  <a:pt x="9075166" y="535786"/>
                  <a:pt x="9077616" y="505143"/>
                  <a:pt x="9082673" y="475137"/>
                </a:cubicBezTo>
                <a:lnTo>
                  <a:pt x="9083213" y="468500"/>
                </a:lnTo>
                <a:cubicBezTo>
                  <a:pt x="9083382" y="468495"/>
                  <a:pt x="9083551" y="468490"/>
                  <a:pt x="9083718" y="468437"/>
                </a:cubicBezTo>
                <a:cubicBezTo>
                  <a:pt x="9110021" y="285283"/>
                  <a:pt x="9199481" y="121704"/>
                  <a:pt x="9331225" y="0"/>
                </a:cubicBezTo>
                <a:close/>
                <a:moveTo>
                  <a:pt x="8257405" y="0"/>
                </a:moveTo>
                <a:lnTo>
                  <a:pt x="8391420" y="0"/>
                </a:lnTo>
                <a:cubicBezTo>
                  <a:pt x="8469316" y="226290"/>
                  <a:pt x="8665906" y="399791"/>
                  <a:pt x="8909958" y="451830"/>
                </a:cubicBezTo>
                <a:cubicBezTo>
                  <a:pt x="8872107" y="260867"/>
                  <a:pt x="8752698" y="98005"/>
                  <a:pt x="8587228" y="0"/>
                </a:cubicBezTo>
                <a:lnTo>
                  <a:pt x="8795937" y="0"/>
                </a:lnTo>
                <a:cubicBezTo>
                  <a:pt x="8927681" y="121704"/>
                  <a:pt x="9017142" y="285283"/>
                  <a:pt x="9043444" y="468437"/>
                </a:cubicBezTo>
                <a:cubicBezTo>
                  <a:pt x="9043612" y="468490"/>
                  <a:pt x="9043781" y="468495"/>
                  <a:pt x="9043950" y="468500"/>
                </a:cubicBezTo>
                <a:lnTo>
                  <a:pt x="9044490" y="475137"/>
                </a:lnTo>
                <a:cubicBezTo>
                  <a:pt x="9049547" y="505143"/>
                  <a:pt x="9051997" y="535786"/>
                  <a:pt x="9051954" y="566868"/>
                </a:cubicBezTo>
                <a:cubicBezTo>
                  <a:pt x="9053266" y="572454"/>
                  <a:pt x="9053325" y="578078"/>
                  <a:pt x="9053325" y="583715"/>
                </a:cubicBezTo>
                <a:cubicBezTo>
                  <a:pt x="9053325" y="587507"/>
                  <a:pt x="9053298" y="591293"/>
                  <a:pt x="9052732" y="595066"/>
                </a:cubicBezTo>
                <a:lnTo>
                  <a:pt x="9052233" y="595033"/>
                </a:lnTo>
                <a:lnTo>
                  <a:pt x="9052207" y="595524"/>
                </a:lnTo>
                <a:lnTo>
                  <a:pt x="9035089" y="593911"/>
                </a:lnTo>
                <a:cubicBezTo>
                  <a:pt x="9002714" y="593388"/>
                  <a:pt x="8970834" y="590430"/>
                  <a:pt x="8939662" y="584920"/>
                </a:cubicBezTo>
                <a:cubicBezTo>
                  <a:pt x="8934085" y="585336"/>
                  <a:pt x="8928756" y="584395"/>
                  <a:pt x="8923445" y="583392"/>
                </a:cubicBezTo>
                <a:lnTo>
                  <a:pt x="8923329" y="582253"/>
                </a:lnTo>
                <a:cubicBezTo>
                  <a:pt x="8601454" y="529393"/>
                  <a:pt x="8342182" y="299826"/>
                  <a:pt x="8257405" y="0"/>
                </a:cubicBezTo>
                <a:close/>
                <a:moveTo>
                  <a:pt x="7639075" y="0"/>
                </a:moveTo>
                <a:lnTo>
                  <a:pt x="7847784" y="0"/>
                </a:lnTo>
                <a:cubicBezTo>
                  <a:pt x="7682314" y="98005"/>
                  <a:pt x="7562905" y="260867"/>
                  <a:pt x="7525054" y="451830"/>
                </a:cubicBezTo>
                <a:cubicBezTo>
                  <a:pt x="7769107" y="399791"/>
                  <a:pt x="7965696" y="226290"/>
                  <a:pt x="8043592" y="0"/>
                </a:cubicBezTo>
                <a:lnTo>
                  <a:pt x="8177609" y="0"/>
                </a:lnTo>
                <a:cubicBezTo>
                  <a:pt x="8092830" y="299826"/>
                  <a:pt x="7833558" y="529393"/>
                  <a:pt x="7511683" y="582253"/>
                </a:cubicBezTo>
                <a:lnTo>
                  <a:pt x="7511567" y="583392"/>
                </a:lnTo>
                <a:cubicBezTo>
                  <a:pt x="7506256" y="584395"/>
                  <a:pt x="7500927" y="585336"/>
                  <a:pt x="7495350" y="584920"/>
                </a:cubicBezTo>
                <a:cubicBezTo>
                  <a:pt x="7464178" y="590430"/>
                  <a:pt x="7432298" y="593388"/>
                  <a:pt x="7399924" y="593911"/>
                </a:cubicBezTo>
                <a:lnTo>
                  <a:pt x="7382805" y="595524"/>
                </a:lnTo>
                <a:lnTo>
                  <a:pt x="7382779" y="595033"/>
                </a:lnTo>
                <a:lnTo>
                  <a:pt x="7382280" y="595066"/>
                </a:lnTo>
                <a:cubicBezTo>
                  <a:pt x="7381714" y="591293"/>
                  <a:pt x="7381687" y="587507"/>
                  <a:pt x="7381687" y="583715"/>
                </a:cubicBezTo>
                <a:cubicBezTo>
                  <a:pt x="7381687" y="578078"/>
                  <a:pt x="7381746" y="572454"/>
                  <a:pt x="7383058" y="566868"/>
                </a:cubicBezTo>
                <a:cubicBezTo>
                  <a:pt x="7383016" y="535786"/>
                  <a:pt x="7385465" y="505143"/>
                  <a:pt x="7390522" y="475137"/>
                </a:cubicBezTo>
                <a:lnTo>
                  <a:pt x="7391062" y="468500"/>
                </a:lnTo>
                <a:cubicBezTo>
                  <a:pt x="7391231" y="468495"/>
                  <a:pt x="7391400" y="468490"/>
                  <a:pt x="7391568" y="468437"/>
                </a:cubicBezTo>
                <a:cubicBezTo>
                  <a:pt x="7417870" y="285283"/>
                  <a:pt x="7507331" y="121703"/>
                  <a:pt x="7639075" y="0"/>
                </a:cubicBezTo>
                <a:close/>
                <a:moveTo>
                  <a:pt x="6565254" y="0"/>
                </a:moveTo>
                <a:lnTo>
                  <a:pt x="6699270" y="0"/>
                </a:lnTo>
                <a:cubicBezTo>
                  <a:pt x="6777166" y="226290"/>
                  <a:pt x="6973755" y="399791"/>
                  <a:pt x="7217807" y="451830"/>
                </a:cubicBezTo>
                <a:cubicBezTo>
                  <a:pt x="7179956" y="260867"/>
                  <a:pt x="7060547" y="98005"/>
                  <a:pt x="6895077" y="0"/>
                </a:cubicBezTo>
                <a:lnTo>
                  <a:pt x="7103787" y="0"/>
                </a:lnTo>
                <a:cubicBezTo>
                  <a:pt x="7235531" y="121704"/>
                  <a:pt x="7324992" y="285283"/>
                  <a:pt x="7351294" y="468437"/>
                </a:cubicBezTo>
                <a:cubicBezTo>
                  <a:pt x="7351461" y="468490"/>
                  <a:pt x="7351631" y="468495"/>
                  <a:pt x="7351799" y="468500"/>
                </a:cubicBezTo>
                <a:lnTo>
                  <a:pt x="7352340" y="475137"/>
                </a:lnTo>
                <a:cubicBezTo>
                  <a:pt x="7357396" y="505143"/>
                  <a:pt x="7359846" y="535786"/>
                  <a:pt x="7359804" y="566868"/>
                </a:cubicBezTo>
                <a:cubicBezTo>
                  <a:pt x="7361116" y="572454"/>
                  <a:pt x="7361174" y="578078"/>
                  <a:pt x="7361174" y="583715"/>
                </a:cubicBezTo>
                <a:cubicBezTo>
                  <a:pt x="7361174" y="587507"/>
                  <a:pt x="7361147" y="591293"/>
                  <a:pt x="7360581" y="595066"/>
                </a:cubicBezTo>
                <a:lnTo>
                  <a:pt x="7360082" y="595033"/>
                </a:lnTo>
                <a:lnTo>
                  <a:pt x="7360056" y="595524"/>
                </a:lnTo>
                <a:lnTo>
                  <a:pt x="7342938" y="593911"/>
                </a:lnTo>
                <a:cubicBezTo>
                  <a:pt x="7310564" y="593388"/>
                  <a:pt x="7278683" y="590430"/>
                  <a:pt x="7247511" y="584920"/>
                </a:cubicBezTo>
                <a:cubicBezTo>
                  <a:pt x="7241934" y="585336"/>
                  <a:pt x="7236605" y="584395"/>
                  <a:pt x="7231295" y="583392"/>
                </a:cubicBezTo>
                <a:lnTo>
                  <a:pt x="7231179" y="582253"/>
                </a:lnTo>
                <a:cubicBezTo>
                  <a:pt x="6909304" y="529393"/>
                  <a:pt x="6650032" y="299826"/>
                  <a:pt x="6565254" y="0"/>
                </a:cubicBezTo>
                <a:close/>
                <a:moveTo>
                  <a:pt x="5946924" y="0"/>
                </a:moveTo>
                <a:lnTo>
                  <a:pt x="6155633" y="0"/>
                </a:lnTo>
                <a:cubicBezTo>
                  <a:pt x="5990163" y="98005"/>
                  <a:pt x="5870754" y="260867"/>
                  <a:pt x="5832903" y="451830"/>
                </a:cubicBezTo>
                <a:cubicBezTo>
                  <a:pt x="6076956" y="399791"/>
                  <a:pt x="6273545" y="226290"/>
                  <a:pt x="6351441" y="0"/>
                </a:cubicBezTo>
                <a:lnTo>
                  <a:pt x="6485457" y="0"/>
                </a:lnTo>
                <a:cubicBezTo>
                  <a:pt x="6400679" y="299826"/>
                  <a:pt x="6141407" y="529393"/>
                  <a:pt x="5819531" y="582253"/>
                </a:cubicBezTo>
                <a:lnTo>
                  <a:pt x="5819415" y="583392"/>
                </a:lnTo>
                <a:cubicBezTo>
                  <a:pt x="5814105" y="584395"/>
                  <a:pt x="5808776" y="585336"/>
                  <a:pt x="5803199" y="584920"/>
                </a:cubicBezTo>
                <a:cubicBezTo>
                  <a:pt x="5772027" y="590430"/>
                  <a:pt x="5740146" y="593388"/>
                  <a:pt x="5707772" y="593911"/>
                </a:cubicBezTo>
                <a:lnTo>
                  <a:pt x="5690654" y="595524"/>
                </a:lnTo>
                <a:lnTo>
                  <a:pt x="5690628" y="595033"/>
                </a:lnTo>
                <a:lnTo>
                  <a:pt x="5690129" y="595066"/>
                </a:lnTo>
                <a:cubicBezTo>
                  <a:pt x="5689563" y="591293"/>
                  <a:pt x="5689536" y="587507"/>
                  <a:pt x="5689536" y="583715"/>
                </a:cubicBezTo>
                <a:cubicBezTo>
                  <a:pt x="5689536" y="578078"/>
                  <a:pt x="5689594" y="572454"/>
                  <a:pt x="5690906" y="566868"/>
                </a:cubicBezTo>
                <a:cubicBezTo>
                  <a:pt x="5690864" y="535786"/>
                  <a:pt x="5693314" y="505143"/>
                  <a:pt x="5698370" y="475137"/>
                </a:cubicBezTo>
                <a:lnTo>
                  <a:pt x="5698911" y="468500"/>
                </a:lnTo>
                <a:cubicBezTo>
                  <a:pt x="5699079" y="468495"/>
                  <a:pt x="5699249" y="468490"/>
                  <a:pt x="5699416" y="468437"/>
                </a:cubicBezTo>
                <a:cubicBezTo>
                  <a:pt x="5725719" y="285283"/>
                  <a:pt x="5815180" y="121704"/>
                  <a:pt x="5946924" y="0"/>
                </a:cubicBezTo>
                <a:close/>
                <a:moveTo>
                  <a:pt x="4873102" y="0"/>
                </a:moveTo>
                <a:lnTo>
                  <a:pt x="5007119" y="0"/>
                </a:lnTo>
                <a:cubicBezTo>
                  <a:pt x="5085015" y="226291"/>
                  <a:pt x="5281604" y="399791"/>
                  <a:pt x="5525656" y="451830"/>
                </a:cubicBezTo>
                <a:cubicBezTo>
                  <a:pt x="5487805" y="260867"/>
                  <a:pt x="5368397" y="98005"/>
                  <a:pt x="5202927" y="0"/>
                </a:cubicBezTo>
                <a:lnTo>
                  <a:pt x="5411635" y="0"/>
                </a:lnTo>
                <a:cubicBezTo>
                  <a:pt x="5543380" y="121703"/>
                  <a:pt x="5632840" y="285283"/>
                  <a:pt x="5659142" y="468437"/>
                </a:cubicBezTo>
                <a:cubicBezTo>
                  <a:pt x="5659310" y="468490"/>
                  <a:pt x="5659479" y="468495"/>
                  <a:pt x="5659648" y="468499"/>
                </a:cubicBezTo>
                <a:lnTo>
                  <a:pt x="5660188" y="475137"/>
                </a:lnTo>
                <a:cubicBezTo>
                  <a:pt x="5665245" y="505143"/>
                  <a:pt x="5667694" y="535786"/>
                  <a:pt x="5667652" y="566868"/>
                </a:cubicBezTo>
                <a:cubicBezTo>
                  <a:pt x="5668964" y="572454"/>
                  <a:pt x="5669023" y="578078"/>
                  <a:pt x="5669023" y="583715"/>
                </a:cubicBezTo>
                <a:cubicBezTo>
                  <a:pt x="5669023" y="587508"/>
                  <a:pt x="5668996" y="591293"/>
                  <a:pt x="5668430" y="595066"/>
                </a:cubicBezTo>
                <a:lnTo>
                  <a:pt x="5667931" y="595033"/>
                </a:lnTo>
                <a:lnTo>
                  <a:pt x="5667905" y="595524"/>
                </a:lnTo>
                <a:lnTo>
                  <a:pt x="5650786" y="593911"/>
                </a:lnTo>
                <a:cubicBezTo>
                  <a:pt x="5618412" y="593388"/>
                  <a:pt x="5586532" y="590430"/>
                  <a:pt x="5555360" y="584920"/>
                </a:cubicBezTo>
                <a:cubicBezTo>
                  <a:pt x="5549783" y="585336"/>
                  <a:pt x="5544454" y="584395"/>
                  <a:pt x="5539143" y="583392"/>
                </a:cubicBezTo>
                <a:lnTo>
                  <a:pt x="5539027" y="582253"/>
                </a:lnTo>
                <a:cubicBezTo>
                  <a:pt x="5217153" y="529393"/>
                  <a:pt x="4957881" y="299826"/>
                  <a:pt x="4873102" y="0"/>
                </a:cubicBezTo>
                <a:close/>
                <a:moveTo>
                  <a:pt x="4254773" y="0"/>
                </a:moveTo>
                <a:lnTo>
                  <a:pt x="4463482" y="0"/>
                </a:lnTo>
                <a:cubicBezTo>
                  <a:pt x="4298012" y="98005"/>
                  <a:pt x="4178603" y="260867"/>
                  <a:pt x="4140752" y="451830"/>
                </a:cubicBezTo>
                <a:cubicBezTo>
                  <a:pt x="4384804" y="399791"/>
                  <a:pt x="4581394" y="226291"/>
                  <a:pt x="4659290" y="0"/>
                </a:cubicBezTo>
                <a:lnTo>
                  <a:pt x="4793306" y="0"/>
                </a:lnTo>
                <a:cubicBezTo>
                  <a:pt x="4708528" y="299826"/>
                  <a:pt x="4449256" y="529393"/>
                  <a:pt x="4127381" y="582253"/>
                </a:cubicBezTo>
                <a:lnTo>
                  <a:pt x="4127264" y="583392"/>
                </a:lnTo>
                <a:cubicBezTo>
                  <a:pt x="4121954" y="584395"/>
                  <a:pt x="4116625" y="585336"/>
                  <a:pt x="4111048" y="584920"/>
                </a:cubicBezTo>
                <a:cubicBezTo>
                  <a:pt x="4079876" y="590430"/>
                  <a:pt x="4047996" y="593388"/>
                  <a:pt x="4015621" y="593911"/>
                </a:cubicBezTo>
                <a:lnTo>
                  <a:pt x="3998503" y="595524"/>
                </a:lnTo>
                <a:lnTo>
                  <a:pt x="3998477" y="595033"/>
                </a:lnTo>
                <a:lnTo>
                  <a:pt x="3997978" y="595066"/>
                </a:lnTo>
                <a:cubicBezTo>
                  <a:pt x="3997412" y="591293"/>
                  <a:pt x="3997385" y="587507"/>
                  <a:pt x="3997385" y="583715"/>
                </a:cubicBezTo>
                <a:cubicBezTo>
                  <a:pt x="3997385" y="578078"/>
                  <a:pt x="3997443" y="572454"/>
                  <a:pt x="3998755" y="566868"/>
                </a:cubicBezTo>
                <a:cubicBezTo>
                  <a:pt x="3998713" y="535786"/>
                  <a:pt x="4001163" y="505143"/>
                  <a:pt x="4006219" y="475137"/>
                </a:cubicBezTo>
                <a:lnTo>
                  <a:pt x="4006760" y="468499"/>
                </a:lnTo>
                <a:cubicBezTo>
                  <a:pt x="4006928" y="468495"/>
                  <a:pt x="4007098" y="468490"/>
                  <a:pt x="4007265" y="468437"/>
                </a:cubicBezTo>
                <a:cubicBezTo>
                  <a:pt x="4033568" y="285283"/>
                  <a:pt x="4123028" y="121703"/>
                  <a:pt x="4254773" y="0"/>
                </a:cubicBezTo>
                <a:close/>
                <a:moveTo>
                  <a:pt x="3180951" y="0"/>
                </a:moveTo>
                <a:lnTo>
                  <a:pt x="3314968" y="0"/>
                </a:lnTo>
                <a:cubicBezTo>
                  <a:pt x="3392864" y="226291"/>
                  <a:pt x="3589453" y="399791"/>
                  <a:pt x="3833505" y="451830"/>
                </a:cubicBezTo>
                <a:cubicBezTo>
                  <a:pt x="3795654" y="260867"/>
                  <a:pt x="3676245" y="98005"/>
                  <a:pt x="3510776" y="0"/>
                </a:cubicBezTo>
                <a:lnTo>
                  <a:pt x="3719484" y="0"/>
                </a:lnTo>
                <a:cubicBezTo>
                  <a:pt x="3851229" y="121703"/>
                  <a:pt x="3940689" y="285283"/>
                  <a:pt x="3966991" y="468437"/>
                </a:cubicBezTo>
                <a:cubicBezTo>
                  <a:pt x="3967159" y="468490"/>
                  <a:pt x="3967328" y="468495"/>
                  <a:pt x="3967497" y="468499"/>
                </a:cubicBezTo>
                <a:lnTo>
                  <a:pt x="3968037" y="475137"/>
                </a:lnTo>
                <a:cubicBezTo>
                  <a:pt x="3973094" y="505143"/>
                  <a:pt x="3975543" y="535786"/>
                  <a:pt x="3975501" y="566868"/>
                </a:cubicBezTo>
                <a:cubicBezTo>
                  <a:pt x="3976813" y="572454"/>
                  <a:pt x="3976872" y="578078"/>
                  <a:pt x="3976872" y="583715"/>
                </a:cubicBezTo>
                <a:cubicBezTo>
                  <a:pt x="3976872" y="587508"/>
                  <a:pt x="3976845" y="591293"/>
                  <a:pt x="3976279" y="595066"/>
                </a:cubicBezTo>
                <a:lnTo>
                  <a:pt x="3975780" y="595033"/>
                </a:lnTo>
                <a:lnTo>
                  <a:pt x="3975754" y="595524"/>
                </a:lnTo>
                <a:lnTo>
                  <a:pt x="3958635" y="593911"/>
                </a:lnTo>
                <a:cubicBezTo>
                  <a:pt x="3926261" y="593388"/>
                  <a:pt x="3894381" y="590430"/>
                  <a:pt x="3863209" y="584920"/>
                </a:cubicBezTo>
                <a:cubicBezTo>
                  <a:pt x="3857632" y="585336"/>
                  <a:pt x="3852303" y="584395"/>
                  <a:pt x="3846992" y="583392"/>
                </a:cubicBezTo>
                <a:lnTo>
                  <a:pt x="3846876" y="582253"/>
                </a:lnTo>
                <a:cubicBezTo>
                  <a:pt x="3525002" y="529393"/>
                  <a:pt x="3265729" y="299826"/>
                  <a:pt x="3180951" y="0"/>
                </a:cubicBezTo>
                <a:close/>
                <a:moveTo>
                  <a:pt x="2562622" y="0"/>
                </a:moveTo>
                <a:lnTo>
                  <a:pt x="2771330" y="0"/>
                </a:lnTo>
                <a:cubicBezTo>
                  <a:pt x="2605861" y="98005"/>
                  <a:pt x="2486452" y="260867"/>
                  <a:pt x="2448601" y="451830"/>
                </a:cubicBezTo>
                <a:cubicBezTo>
                  <a:pt x="2692653" y="399791"/>
                  <a:pt x="2889242" y="226291"/>
                  <a:pt x="2967139" y="0"/>
                </a:cubicBezTo>
                <a:lnTo>
                  <a:pt x="3101155" y="0"/>
                </a:lnTo>
                <a:cubicBezTo>
                  <a:pt x="3016377" y="299826"/>
                  <a:pt x="2757105" y="529393"/>
                  <a:pt x="2435230" y="582253"/>
                </a:cubicBezTo>
                <a:lnTo>
                  <a:pt x="2435113" y="583392"/>
                </a:lnTo>
                <a:cubicBezTo>
                  <a:pt x="2429803" y="584395"/>
                  <a:pt x="2424474" y="585336"/>
                  <a:pt x="2418897" y="584920"/>
                </a:cubicBezTo>
                <a:cubicBezTo>
                  <a:pt x="2387725" y="590430"/>
                  <a:pt x="2355845" y="593388"/>
                  <a:pt x="2323470" y="593911"/>
                </a:cubicBezTo>
                <a:lnTo>
                  <a:pt x="2306352" y="595524"/>
                </a:lnTo>
                <a:lnTo>
                  <a:pt x="2306326" y="595033"/>
                </a:lnTo>
                <a:lnTo>
                  <a:pt x="2305827" y="595066"/>
                </a:lnTo>
                <a:cubicBezTo>
                  <a:pt x="2305261" y="591293"/>
                  <a:pt x="2305234" y="587507"/>
                  <a:pt x="2305234" y="583715"/>
                </a:cubicBezTo>
                <a:cubicBezTo>
                  <a:pt x="2305234" y="578078"/>
                  <a:pt x="2305292" y="572454"/>
                  <a:pt x="2306604" y="566868"/>
                </a:cubicBezTo>
                <a:cubicBezTo>
                  <a:pt x="2306562" y="535786"/>
                  <a:pt x="2309012" y="505143"/>
                  <a:pt x="2314068" y="475137"/>
                </a:cubicBezTo>
                <a:lnTo>
                  <a:pt x="2314609" y="468499"/>
                </a:lnTo>
                <a:cubicBezTo>
                  <a:pt x="2314777" y="468495"/>
                  <a:pt x="2314947" y="468490"/>
                  <a:pt x="2315114" y="468437"/>
                </a:cubicBezTo>
                <a:cubicBezTo>
                  <a:pt x="2341417" y="285283"/>
                  <a:pt x="2430877" y="121704"/>
                  <a:pt x="2562622" y="0"/>
                </a:cubicBezTo>
                <a:close/>
                <a:moveTo>
                  <a:pt x="1488800" y="0"/>
                </a:moveTo>
                <a:lnTo>
                  <a:pt x="1622816" y="0"/>
                </a:lnTo>
                <a:cubicBezTo>
                  <a:pt x="1700712" y="226290"/>
                  <a:pt x="1897302" y="399791"/>
                  <a:pt x="2141354" y="451830"/>
                </a:cubicBezTo>
                <a:cubicBezTo>
                  <a:pt x="2103503" y="260867"/>
                  <a:pt x="1984094" y="98005"/>
                  <a:pt x="1818624" y="0"/>
                </a:cubicBezTo>
                <a:lnTo>
                  <a:pt x="2027333" y="0"/>
                </a:lnTo>
                <a:cubicBezTo>
                  <a:pt x="2159078" y="121703"/>
                  <a:pt x="2248538" y="285283"/>
                  <a:pt x="2274840" y="468437"/>
                </a:cubicBezTo>
                <a:cubicBezTo>
                  <a:pt x="2275008" y="468490"/>
                  <a:pt x="2275177" y="468495"/>
                  <a:pt x="2275346" y="468500"/>
                </a:cubicBezTo>
                <a:lnTo>
                  <a:pt x="2275886" y="475137"/>
                </a:lnTo>
                <a:cubicBezTo>
                  <a:pt x="2280943" y="505143"/>
                  <a:pt x="2283392" y="535786"/>
                  <a:pt x="2283350" y="566868"/>
                </a:cubicBezTo>
                <a:cubicBezTo>
                  <a:pt x="2284662" y="572454"/>
                  <a:pt x="2284721" y="578078"/>
                  <a:pt x="2284721" y="583715"/>
                </a:cubicBezTo>
                <a:cubicBezTo>
                  <a:pt x="2284721" y="587508"/>
                  <a:pt x="2284694" y="591293"/>
                  <a:pt x="2284128" y="595066"/>
                </a:cubicBezTo>
                <a:lnTo>
                  <a:pt x="2283629" y="595033"/>
                </a:lnTo>
                <a:lnTo>
                  <a:pt x="2283603" y="595524"/>
                </a:lnTo>
                <a:lnTo>
                  <a:pt x="2266484" y="593911"/>
                </a:lnTo>
                <a:cubicBezTo>
                  <a:pt x="2234110" y="593388"/>
                  <a:pt x="2202230" y="590430"/>
                  <a:pt x="2171058" y="584920"/>
                </a:cubicBezTo>
                <a:cubicBezTo>
                  <a:pt x="2165481" y="585336"/>
                  <a:pt x="2160152" y="584395"/>
                  <a:pt x="2154841" y="583392"/>
                </a:cubicBezTo>
                <a:lnTo>
                  <a:pt x="2154725" y="582253"/>
                </a:lnTo>
                <a:cubicBezTo>
                  <a:pt x="1832850" y="529393"/>
                  <a:pt x="1573578" y="299826"/>
                  <a:pt x="1488800" y="0"/>
                </a:cubicBezTo>
                <a:close/>
                <a:moveTo>
                  <a:pt x="870471" y="0"/>
                </a:moveTo>
                <a:lnTo>
                  <a:pt x="1079179" y="0"/>
                </a:lnTo>
                <a:cubicBezTo>
                  <a:pt x="913710" y="98005"/>
                  <a:pt x="794301" y="260867"/>
                  <a:pt x="756450" y="451830"/>
                </a:cubicBezTo>
                <a:cubicBezTo>
                  <a:pt x="1000502" y="399791"/>
                  <a:pt x="1197091" y="226291"/>
                  <a:pt x="1274988" y="0"/>
                </a:cubicBezTo>
                <a:lnTo>
                  <a:pt x="1409004" y="0"/>
                </a:lnTo>
                <a:cubicBezTo>
                  <a:pt x="1324226" y="299826"/>
                  <a:pt x="1064954" y="529393"/>
                  <a:pt x="743078" y="582253"/>
                </a:cubicBezTo>
                <a:lnTo>
                  <a:pt x="742962" y="583392"/>
                </a:lnTo>
                <a:cubicBezTo>
                  <a:pt x="737652" y="584395"/>
                  <a:pt x="732323" y="585336"/>
                  <a:pt x="726746" y="584920"/>
                </a:cubicBezTo>
                <a:cubicBezTo>
                  <a:pt x="695574" y="590430"/>
                  <a:pt x="663693" y="593388"/>
                  <a:pt x="631319" y="593911"/>
                </a:cubicBezTo>
                <a:lnTo>
                  <a:pt x="614201" y="595524"/>
                </a:lnTo>
                <a:lnTo>
                  <a:pt x="614175" y="595033"/>
                </a:lnTo>
                <a:lnTo>
                  <a:pt x="613676" y="595066"/>
                </a:lnTo>
                <a:cubicBezTo>
                  <a:pt x="613110" y="591293"/>
                  <a:pt x="613083" y="587507"/>
                  <a:pt x="613083" y="583715"/>
                </a:cubicBezTo>
                <a:cubicBezTo>
                  <a:pt x="613083" y="578078"/>
                  <a:pt x="613141" y="572454"/>
                  <a:pt x="614453" y="566868"/>
                </a:cubicBezTo>
                <a:cubicBezTo>
                  <a:pt x="614411" y="535786"/>
                  <a:pt x="616861" y="505143"/>
                  <a:pt x="621918" y="475137"/>
                </a:cubicBezTo>
                <a:lnTo>
                  <a:pt x="622458" y="468499"/>
                </a:lnTo>
                <a:cubicBezTo>
                  <a:pt x="622626" y="468495"/>
                  <a:pt x="622796" y="468490"/>
                  <a:pt x="622963" y="468437"/>
                </a:cubicBezTo>
                <a:cubicBezTo>
                  <a:pt x="649266" y="285283"/>
                  <a:pt x="738726" y="121703"/>
                  <a:pt x="870471" y="0"/>
                </a:cubicBezTo>
                <a:close/>
                <a:moveTo>
                  <a:pt x="126374" y="0"/>
                </a:moveTo>
                <a:lnTo>
                  <a:pt x="334376" y="0"/>
                </a:lnTo>
                <a:cubicBezTo>
                  <a:pt x="466684" y="121261"/>
                  <a:pt x="556352" y="285035"/>
                  <a:pt x="582690" y="468437"/>
                </a:cubicBezTo>
                <a:cubicBezTo>
                  <a:pt x="582857" y="468490"/>
                  <a:pt x="583026" y="468495"/>
                  <a:pt x="583195" y="468499"/>
                </a:cubicBezTo>
                <a:lnTo>
                  <a:pt x="583735" y="475137"/>
                </a:lnTo>
                <a:cubicBezTo>
                  <a:pt x="588792" y="505143"/>
                  <a:pt x="591242" y="535786"/>
                  <a:pt x="591199" y="566868"/>
                </a:cubicBezTo>
                <a:cubicBezTo>
                  <a:pt x="592511" y="572454"/>
                  <a:pt x="592570" y="578078"/>
                  <a:pt x="592570" y="583715"/>
                </a:cubicBezTo>
                <a:cubicBezTo>
                  <a:pt x="592570" y="587507"/>
                  <a:pt x="592543" y="591293"/>
                  <a:pt x="591977" y="595066"/>
                </a:cubicBezTo>
                <a:lnTo>
                  <a:pt x="591478" y="595033"/>
                </a:lnTo>
                <a:lnTo>
                  <a:pt x="591452" y="595524"/>
                </a:lnTo>
                <a:lnTo>
                  <a:pt x="574334" y="593911"/>
                </a:lnTo>
                <a:cubicBezTo>
                  <a:pt x="541959" y="593388"/>
                  <a:pt x="510079" y="590430"/>
                  <a:pt x="478907" y="584920"/>
                </a:cubicBezTo>
                <a:cubicBezTo>
                  <a:pt x="473330" y="585336"/>
                  <a:pt x="468001" y="584395"/>
                  <a:pt x="462690" y="583392"/>
                </a:cubicBezTo>
                <a:lnTo>
                  <a:pt x="462574" y="582253"/>
                </a:lnTo>
                <a:cubicBezTo>
                  <a:pt x="282200" y="552631"/>
                  <a:pt x="121485" y="467518"/>
                  <a:pt x="0" y="345575"/>
                </a:cubicBezTo>
                <a:lnTo>
                  <a:pt x="0" y="140406"/>
                </a:lnTo>
                <a:cubicBezTo>
                  <a:pt x="97584" y="296912"/>
                  <a:pt x="258975" y="411268"/>
                  <a:pt x="449203" y="451830"/>
                </a:cubicBezTo>
                <a:cubicBezTo>
                  <a:pt x="411344" y="260824"/>
                  <a:pt x="291889" y="97931"/>
                  <a:pt x="126374" y="0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7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b="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610600" y="4960137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155803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</p:spPr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24127" y="2286000"/>
            <a:ext cx="475488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989320" y="2286000"/>
            <a:ext cx="4754880" cy="4023360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2593588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sz="2300" b="0" cap="none" baseline="0">
                <a:solidFill>
                  <a:schemeClr val="accent1"/>
                </a:solidFill>
                <a:latin typeface="+mn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24128" y="2967788"/>
            <a:ext cx="4754880" cy="33415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990888" y="2179636"/>
            <a:ext cx="4754880" cy="822960"/>
          </a:xfrm>
        </p:spPr>
        <p:txBody>
          <a:bodyPr lIns="137160" rIns="137160" anchor="ctr">
            <a:normAutofit/>
          </a:bodyPr>
          <a:lstStyle>
            <a:lvl1pPr marL="0" indent="0">
              <a:spcBef>
                <a:spcPts val="0"/>
              </a:spcBef>
              <a:spcAft>
                <a:spcPts val="0"/>
              </a:spcAft>
              <a:buNone/>
              <a:defRPr lang="en-US" sz="2300" b="0" kern="1200" cap="none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90000"/>
              </a:lnSpc>
              <a:spcBef>
                <a:spcPts val="1800"/>
              </a:spcBef>
              <a:buNone/>
            </a:pPr>
            <a:r>
              <a:rPr lang="pt-BR"/>
              <a:t>Editar estilos de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990888" y="2967788"/>
            <a:ext cx="4754880" cy="3341572"/>
          </a:xfrm>
        </p:spPr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9523069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9407260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220577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24128" y="471509"/>
            <a:ext cx="4389120" cy="1737360"/>
          </a:xfrm>
        </p:spPr>
        <p:txBody>
          <a:bodyPr>
            <a:noAutofit/>
          </a:bodyPr>
          <a:lstStyle>
            <a:lvl1pPr>
              <a:lnSpc>
                <a:spcPct val="80000"/>
              </a:lnSpc>
              <a:defRPr sz="400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715000" y="822960"/>
            <a:ext cx="5678424" cy="518464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24128" y="2257506"/>
            <a:ext cx="4389120" cy="3762294"/>
          </a:xfrm>
        </p:spPr>
        <p:txBody>
          <a:bodyPr lIns="91440" rIns="91440">
            <a:normAutofit/>
          </a:bodyPr>
          <a:lstStyle>
            <a:lvl1pPr marL="0" indent="0">
              <a:lnSpc>
                <a:spcPct val="108000"/>
              </a:lnSpc>
              <a:spcBef>
                <a:spcPts val="600"/>
              </a:spcBef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97939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4960138"/>
            <a:ext cx="7772400" cy="1463040"/>
          </a:xfrm>
        </p:spPr>
        <p:txBody>
          <a:bodyPr anchor="ctr">
            <a:normAutofit/>
          </a:bodyPr>
          <a:lstStyle>
            <a:lvl1pPr algn="r">
              <a:defRPr sz="5000" spc="200" baseline="0"/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-1"/>
            <a:ext cx="12188952" cy="4572000"/>
          </a:xfrm>
          <a:solidFill>
            <a:schemeClr val="accent1">
              <a:lumMod val="60000"/>
              <a:lumOff val="40000"/>
            </a:schemeClr>
          </a:solidFill>
        </p:spPr>
        <p:txBody>
          <a:bodyPr lIns="457200" tIns="365760" rIns="45720" bIns="4572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610600" y="4960138"/>
            <a:ext cx="3200400" cy="1463040"/>
          </a:xfrm>
        </p:spPr>
        <p:txBody>
          <a:bodyPr lIns="91440" rIns="91440" anchor="ctr">
            <a:normAutofit/>
          </a:bodyPr>
          <a:lstStyle>
            <a:lvl1pPr marL="0" indent="0">
              <a:lnSpc>
                <a:spcPct val="100000"/>
              </a:lnSpc>
              <a:spcBef>
                <a:spcPts val="0"/>
              </a:spcBef>
              <a:buNone/>
              <a:defRPr sz="1800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  <p:cxnSp>
        <p:nvCxnSpPr>
          <p:cNvPr id="8" name="Straight Connector 7"/>
          <p:cNvCxnSpPr/>
          <p:nvPr/>
        </p:nvCxnSpPr>
        <p:spPr>
          <a:xfrm flipV="1">
            <a:off x="8386843" y="5264106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306479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24128" y="585216"/>
            <a:ext cx="9720072" cy="1499616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24128" y="2286000"/>
            <a:ext cx="9720073" cy="4023360"/>
          </a:xfrm>
          <a:prstGeom prst="rect">
            <a:avLst/>
          </a:prstGeom>
        </p:spPr>
        <p:txBody>
          <a:bodyPr vert="horz" lIns="45720" tIns="45720" rIns="45720" bIns="45720" rtlCol="0">
            <a:normAutofit/>
          </a:bodyPr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1024129" y="6470704"/>
            <a:ext cx="2154143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B464E31E-1E0C-4F02-BED0-C441523BD723}" type="datetimeFigureOut">
              <a:rPr lang="pt-BR" smtClean="0"/>
              <a:t>18/10/2023</a:t>
            </a:fld>
            <a:endParaRPr lang="pt-B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842932" y="6470704"/>
            <a:ext cx="5901459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cap="all" baseline="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endParaRPr lang="pt-B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37333" y="6470704"/>
            <a:ext cx="973667" cy="27432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  <a:lumOff val="5000"/>
                  </a:schemeClr>
                </a:solidFill>
                <a:latin typeface="+mj-lt"/>
              </a:defRPr>
            </a:lvl1pPr>
          </a:lstStyle>
          <a:p>
            <a:fld id="{AC26650D-D185-4776-A4EC-12ED28792A00}" type="slidenum">
              <a:rPr lang="pt-BR" smtClean="0"/>
              <a:t>‹nº›</a:t>
            </a:fld>
            <a:endParaRPr lang="pt-BR"/>
          </a:p>
        </p:txBody>
      </p:sp>
      <p:cxnSp>
        <p:nvCxnSpPr>
          <p:cNvPr id="7" name="Straight Connector 6"/>
          <p:cNvCxnSpPr/>
          <p:nvPr/>
        </p:nvCxnSpPr>
        <p:spPr>
          <a:xfrm flipV="1">
            <a:off x="762000" y="826324"/>
            <a:ext cx="0" cy="91440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40177259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80000"/>
        </a:lnSpc>
        <a:spcBef>
          <a:spcPct val="0"/>
        </a:spcBef>
        <a:buNone/>
        <a:defRPr sz="5000" kern="1200" cap="all" spc="100" baseline="0">
          <a:solidFill>
            <a:schemeClr val="tx1">
              <a:lumMod val="95000"/>
              <a:lumOff val="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Tw Cen MT" panose="020B0602020104020603" pitchFamily="34" charset="0"/>
        <a:buChar char=" "/>
        <a:defRPr sz="2200" kern="1200">
          <a:solidFill>
            <a:schemeClr val="tx1"/>
          </a:solidFill>
          <a:latin typeface="+mn-lt"/>
          <a:ea typeface="+mn-ea"/>
          <a:cs typeface="+mn-cs"/>
        </a:defRPr>
      </a:lvl1pPr>
      <a:lvl2pPr marL="26517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4480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59436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77724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914400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060704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216152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1362456" indent="-13716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Wingdings 3" pitchFamily="18" charset="2"/>
        <a:buChar char="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m 9">
            <a:extLst>
              <a:ext uri="{FF2B5EF4-FFF2-40B4-BE49-F238E27FC236}">
                <a16:creationId xmlns:a16="http://schemas.microsoft.com/office/drawing/2014/main" id="{29C16237-E42F-4A31-9B4C-D848D60C28E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9362" y="180975"/>
            <a:ext cx="1298561" cy="1127858"/>
          </a:xfrm>
          <a:prstGeom prst="rect">
            <a:avLst/>
          </a:pr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3CAFCB28-D2EE-4E40-BB65-2A66997DD20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4500" y="5581571"/>
            <a:ext cx="1054699" cy="914479"/>
          </a:xfrm>
          <a:prstGeom prst="rect">
            <a:avLst/>
          </a:prstGeom>
        </p:spPr>
      </p:pic>
      <p:sp>
        <p:nvSpPr>
          <p:cNvPr id="16" name="Subtítulo 11">
            <a:extLst>
              <a:ext uri="{FF2B5EF4-FFF2-40B4-BE49-F238E27FC236}">
                <a16:creationId xmlns:a16="http://schemas.microsoft.com/office/drawing/2014/main" id="{AAFC1EE0-480C-4BE5-A380-1066F6B7CFDF}"/>
              </a:ext>
            </a:extLst>
          </p:cNvPr>
          <p:cNvSpPr txBox="1">
            <a:spLocks/>
          </p:cNvSpPr>
          <p:nvPr/>
        </p:nvSpPr>
        <p:spPr>
          <a:xfrm>
            <a:off x="1701458" y="2932911"/>
            <a:ext cx="9144000" cy="165576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dirty="0"/>
              <a:t>Prof. Dr. Marcos Luiz </a:t>
            </a:r>
            <a:r>
              <a:rPr lang="pt-BR" dirty="0" err="1"/>
              <a:t>Mucheroni</a:t>
            </a:r>
            <a:r>
              <a:rPr lang="pt-BR" dirty="0"/>
              <a:t> </a:t>
            </a:r>
          </a:p>
        </p:txBody>
      </p:sp>
      <p:sp>
        <p:nvSpPr>
          <p:cNvPr id="7" name="AutoShape 8" descr="technology">
            <a:extLst>
              <a:ext uri="{FF2B5EF4-FFF2-40B4-BE49-F238E27FC236}">
                <a16:creationId xmlns:a16="http://schemas.microsoft.com/office/drawing/2014/main" id="{568F6F67-7AF2-4FCA-8591-CE4001024CE0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20678" y="0"/>
            <a:ext cx="8150643" cy="4283342"/>
          </a:xfrm>
          <a:prstGeom prst="rect">
            <a:avLst/>
          </a:prstGeom>
        </p:spPr>
      </p:pic>
      <p:pic>
        <p:nvPicPr>
          <p:cNvPr id="8" name="Imagem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48257" y="2517272"/>
            <a:ext cx="4590686" cy="4340728"/>
          </a:xfrm>
          <a:prstGeom prst="rect">
            <a:avLst/>
          </a:prstGeom>
        </p:spPr>
      </p:pic>
      <p:sp>
        <p:nvSpPr>
          <p:cNvPr id="17" name="CaixaDeTexto 16">
            <a:extLst>
              <a:ext uri="{FF2B5EF4-FFF2-40B4-BE49-F238E27FC236}">
                <a16:creationId xmlns:a16="http://schemas.microsoft.com/office/drawing/2014/main" id="{B714CF41-0044-428C-919B-E153557A9BF4}"/>
              </a:ext>
            </a:extLst>
          </p:cNvPr>
          <p:cNvSpPr txBox="1"/>
          <p:nvPr/>
        </p:nvSpPr>
        <p:spPr>
          <a:xfrm>
            <a:off x="3584813" y="4583995"/>
            <a:ext cx="471757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t-BR" sz="3200" dirty="0"/>
              <a:t>Prof. Marcos Luiz </a:t>
            </a:r>
            <a:r>
              <a:rPr lang="pt-BR" sz="3200" dirty="0" err="1"/>
              <a:t>Mucheroni</a:t>
            </a:r>
            <a:endParaRPr lang="pt-BR" sz="3200" dirty="0"/>
          </a:p>
        </p:txBody>
      </p:sp>
      <p:sp>
        <p:nvSpPr>
          <p:cNvPr id="2" name="CaixaDeTexto 1">
            <a:extLst>
              <a:ext uri="{FF2B5EF4-FFF2-40B4-BE49-F238E27FC236}">
                <a16:creationId xmlns:a16="http://schemas.microsoft.com/office/drawing/2014/main" id="{6EEC8EFE-8CD2-46AD-BF0A-FC134613D866}"/>
              </a:ext>
            </a:extLst>
          </p:cNvPr>
          <p:cNvSpPr txBox="1"/>
          <p:nvPr/>
        </p:nvSpPr>
        <p:spPr>
          <a:xfrm>
            <a:off x="2491409" y="887896"/>
            <a:ext cx="739471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3600" dirty="0">
                <a:solidFill>
                  <a:schemeClr val="bg1"/>
                </a:solidFill>
              </a:rPr>
              <a:t>Capítulo 9 – Participação, mídias e</a:t>
            </a:r>
          </a:p>
          <a:p>
            <a:r>
              <a:rPr lang="pt-BR" sz="3600" dirty="0">
                <a:solidFill>
                  <a:schemeClr val="bg1"/>
                </a:solidFill>
              </a:rPr>
              <a:t>                   redes </a:t>
            </a:r>
          </a:p>
        </p:txBody>
      </p:sp>
    </p:spTree>
    <p:extLst>
      <p:ext uri="{BB962C8B-B14F-4D97-AF65-F5344CB8AC3E}">
        <p14:creationId xmlns:p14="http://schemas.microsoft.com/office/powerpoint/2010/main" val="304663336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>
            <a:extLst>
              <a:ext uri="{FF2B5EF4-FFF2-40B4-BE49-F238E27FC236}">
                <a16:creationId xmlns:a16="http://schemas.microsoft.com/office/drawing/2014/main" id="{5D194585-EEF8-4D36-8153-6EDB036EF44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948" t="4756" r="6948" b="4756"/>
          <a:stretch>
            <a:fillRect/>
          </a:stretch>
        </p:blipFill>
        <p:spPr bwMode="auto">
          <a:xfrm>
            <a:off x="6096001" y="1704976"/>
            <a:ext cx="3768725" cy="51530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5603" name="Rectangle 2">
            <a:extLst>
              <a:ext uri="{FF2B5EF4-FFF2-40B4-BE49-F238E27FC236}">
                <a16:creationId xmlns:a16="http://schemas.microsoft.com/office/drawing/2014/main" id="{45DD7C39-60AC-4EA4-B07A-387BE4E658C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5225" y="1714500"/>
            <a:ext cx="3714750" cy="5143500"/>
          </a:xfrm>
          <a:prstGeom prst="rect">
            <a:avLst/>
          </a:prstGeom>
          <a:gradFill rotWithShape="0">
            <a:gsLst>
              <a:gs pos="0">
                <a:srgbClr val="66CCFF"/>
              </a:gs>
              <a:gs pos="50000">
                <a:srgbClr val="FFFF66"/>
              </a:gs>
              <a:gs pos="100000">
                <a:srgbClr val="FF99CC"/>
              </a:gs>
            </a:gsLst>
            <a:lin ang="6600000"/>
          </a:gradFill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pt-BR" altLang="pt-BR" sz="8250" b="1">
                <a:latin typeface="Modern No. 20" panose="02070704070505020303" pitchFamily="18" charset="0"/>
              </a:rPr>
              <a:t>Uma breve história ...</a:t>
            </a:r>
            <a:endParaRPr lang="pt-BR" altLang="pt-BR" sz="8250">
              <a:latin typeface="Modern No. 20" panose="02070704070505020303" pitchFamily="18" charset="0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Octógono 5">
            <a:extLst>
              <a:ext uri="{FF2B5EF4-FFF2-40B4-BE49-F238E27FC236}">
                <a16:creationId xmlns:a16="http://schemas.microsoft.com/office/drawing/2014/main" id="{3221BC47-2081-4805-A6DB-EDD65E12C1E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704138" y="2541589"/>
            <a:ext cx="214312" cy="269875"/>
          </a:xfrm>
          <a:prstGeom prst="octagon">
            <a:avLst>
              <a:gd name="adj" fmla="val 29287"/>
            </a:avLst>
          </a:prstGeom>
          <a:noFill/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s-ES_tradnl" altLang="pt-BR" sz="750">
              <a:solidFill>
                <a:srgbClr val="FF0000"/>
              </a:solidFill>
            </a:endParaRPr>
          </a:p>
        </p:txBody>
      </p:sp>
      <p:sp>
        <p:nvSpPr>
          <p:cNvPr id="4" name="Rectângulo 6">
            <a:extLst>
              <a:ext uri="{FF2B5EF4-FFF2-40B4-BE49-F238E27FC236}">
                <a16:creationId xmlns:a16="http://schemas.microsoft.com/office/drawing/2014/main" id="{6D3E9224-7559-425C-9220-90C28308557D}"/>
              </a:ext>
            </a:extLst>
          </p:cNvPr>
          <p:cNvSpPr/>
          <p:nvPr/>
        </p:nvSpPr>
        <p:spPr>
          <a:xfrm>
            <a:off x="2381250" y="1524000"/>
            <a:ext cx="7429500" cy="15001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9750" b="1" dirty="0">
                <a:solidFill>
                  <a:schemeClr val="bg1"/>
                </a:solidFill>
                <a:latin typeface="Chiller" pitchFamily="82" charset="0"/>
                <a:cs typeface="Arial" pitchFamily="34" charset="0"/>
              </a:rPr>
              <a:t>Linha do tempo</a:t>
            </a:r>
          </a:p>
        </p:txBody>
      </p:sp>
      <p:cxnSp>
        <p:nvCxnSpPr>
          <p:cNvPr id="25604" name="Conector de seta reta 5">
            <a:extLst>
              <a:ext uri="{FF2B5EF4-FFF2-40B4-BE49-F238E27FC236}">
                <a16:creationId xmlns:a16="http://schemas.microsoft.com/office/drawing/2014/main" id="{074DADAF-49F2-48F6-8FFD-97AA4424FBAE}"/>
              </a:ext>
            </a:extLst>
          </p:cNvPr>
          <p:cNvCxnSpPr>
            <a:cxnSpLocks noChangeShapeType="1"/>
          </p:cNvCxnSpPr>
          <p:nvPr/>
        </p:nvCxnSpPr>
        <p:spPr bwMode="auto">
          <a:xfrm flipV="1">
            <a:off x="2398713" y="6238875"/>
            <a:ext cx="7429500" cy="0"/>
          </a:xfrm>
          <a:prstGeom prst="straightConnector1">
            <a:avLst/>
          </a:prstGeom>
          <a:noFill/>
          <a:ln w="57150" algn="ctr">
            <a:solidFill>
              <a:schemeClr val="tx1"/>
            </a:solidFill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05" name="Retângulo 14">
            <a:extLst>
              <a:ext uri="{FF2B5EF4-FFF2-40B4-BE49-F238E27FC236}">
                <a16:creationId xmlns:a16="http://schemas.microsoft.com/office/drawing/2014/main" id="{DB64814E-F7CD-43A4-A75E-BB95DB910F2B}"/>
              </a:ext>
            </a:extLst>
          </p:cNvPr>
          <p:cNvSpPr>
            <a:spLocks noChangeArrowheads="1"/>
          </p:cNvSpPr>
          <p:nvPr/>
        </p:nvSpPr>
        <p:spPr bwMode="auto">
          <a:xfrm>
            <a:off x="5822950" y="6229351"/>
            <a:ext cx="75565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Chiller" panose="04020404031007020602" pitchFamily="82" charset="0"/>
              </a:rPr>
              <a:t>1950</a:t>
            </a:r>
          </a:p>
        </p:txBody>
      </p:sp>
      <p:sp>
        <p:nvSpPr>
          <p:cNvPr id="25606" name="Retângulo 19">
            <a:extLst>
              <a:ext uri="{FF2B5EF4-FFF2-40B4-BE49-F238E27FC236}">
                <a16:creationId xmlns:a16="http://schemas.microsoft.com/office/drawing/2014/main" id="{2EE3E534-E4A4-42A3-96C6-836BC2D8602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506663" y="6232526"/>
            <a:ext cx="755650" cy="460375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Chiller" panose="04020404031007020602" pitchFamily="82" charset="0"/>
              </a:rPr>
              <a:t>1900</a:t>
            </a:r>
          </a:p>
        </p:txBody>
      </p:sp>
      <p:sp>
        <p:nvSpPr>
          <p:cNvPr id="25607" name="Retângulo 22">
            <a:extLst>
              <a:ext uri="{FF2B5EF4-FFF2-40B4-BE49-F238E27FC236}">
                <a16:creationId xmlns:a16="http://schemas.microsoft.com/office/drawing/2014/main" id="{993705B0-E1A4-4052-A0ED-8A111128F15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929688" y="6238876"/>
            <a:ext cx="755650" cy="461963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2400" b="1">
                <a:solidFill>
                  <a:schemeClr val="bg1"/>
                </a:solidFill>
                <a:latin typeface="Chiller" panose="04020404031007020602" pitchFamily="82" charset="0"/>
              </a:rPr>
              <a:t>2000</a:t>
            </a:r>
          </a:p>
        </p:txBody>
      </p:sp>
      <p:sp>
        <p:nvSpPr>
          <p:cNvPr id="26632" name="Retângulo 24">
            <a:extLst>
              <a:ext uri="{FF2B5EF4-FFF2-40B4-BE49-F238E27FC236}">
                <a16:creationId xmlns:a16="http://schemas.microsoft.com/office/drawing/2014/main" id="{F00C0C61-0C4E-446A-A0EA-4CCC0B32B3A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3078164"/>
            <a:ext cx="1143000" cy="611187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latin typeface="Bell MT" panose="02020503060305020303" pitchFamily="18" charset="0"/>
              </a:rPr>
              <a:t>1736 Euler e as pontes de Köningsberg</a:t>
            </a:r>
          </a:p>
        </p:txBody>
      </p:sp>
      <p:cxnSp>
        <p:nvCxnSpPr>
          <p:cNvPr id="25609" name="Conector de seta reta 5">
            <a:extLst>
              <a:ext uri="{FF2B5EF4-FFF2-40B4-BE49-F238E27FC236}">
                <a16:creationId xmlns:a16="http://schemas.microsoft.com/office/drawing/2014/main" id="{7B7AD691-92A4-4C4A-80D3-58D53C48B61F}"/>
              </a:ext>
            </a:extLst>
          </p:cNvPr>
          <p:cNvCxnSpPr>
            <a:cxnSpLocks noChangeShapeType="1"/>
            <a:endCxn id="26632" idx="2"/>
          </p:cNvCxnSpPr>
          <p:nvPr/>
        </p:nvCxnSpPr>
        <p:spPr bwMode="auto">
          <a:xfrm flipV="1">
            <a:off x="2381250" y="3689351"/>
            <a:ext cx="571500" cy="512763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triangle" w="lg" len="lg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4" name="Retângulo 29">
            <a:extLst>
              <a:ext uri="{FF2B5EF4-FFF2-40B4-BE49-F238E27FC236}">
                <a16:creationId xmlns:a16="http://schemas.microsoft.com/office/drawing/2014/main" id="{CBCD5375-0065-471D-971F-C2D2FAD282C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52689" y="4310064"/>
            <a:ext cx="911225" cy="7842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latin typeface="Bell MT" panose="02020503060305020303" pitchFamily="18" charset="0"/>
              </a:rPr>
              <a:t>1934 Jacob Moreno e a Sociometria</a:t>
            </a:r>
          </a:p>
        </p:txBody>
      </p:sp>
      <p:cxnSp>
        <p:nvCxnSpPr>
          <p:cNvPr id="25611" name="Conector de seta reta 5">
            <a:extLst>
              <a:ext uri="{FF2B5EF4-FFF2-40B4-BE49-F238E27FC236}">
                <a16:creationId xmlns:a16="http://schemas.microsoft.com/office/drawing/2014/main" id="{53D55033-02A8-4EAF-BD24-E52400235FAE}"/>
              </a:ext>
            </a:extLst>
          </p:cNvPr>
          <p:cNvCxnSpPr>
            <a:cxnSpLocks noChangeShapeType="1"/>
            <a:endCxn id="26634" idx="2"/>
          </p:cNvCxnSpPr>
          <p:nvPr/>
        </p:nvCxnSpPr>
        <p:spPr bwMode="auto">
          <a:xfrm flipH="1" flipV="1">
            <a:off x="2908301" y="5094289"/>
            <a:ext cx="1901825" cy="1144587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36" name="Retângulo 27">
            <a:extLst>
              <a:ext uri="{FF2B5EF4-FFF2-40B4-BE49-F238E27FC236}">
                <a16:creationId xmlns:a16="http://schemas.microsoft.com/office/drawing/2014/main" id="{5F33DD03-A974-4529-A7A6-CB90B32B0A0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524250" y="4310063"/>
            <a:ext cx="1125538" cy="1130300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solidFill>
                  <a:schemeClr val="bg1"/>
                </a:solidFill>
                <a:latin typeface="Bell MT" panose="02020503060305020303" pitchFamily="18" charset="0"/>
              </a:rPr>
              <a:t>1951 Solomonoff e Rapoport com </a:t>
            </a:r>
            <a:r>
              <a:rPr lang="pt-BR" altLang="pt-BR" sz="1125" b="1" i="1">
                <a:solidFill>
                  <a:schemeClr val="bg1"/>
                </a:solidFill>
                <a:latin typeface="Bell MT" panose="02020503060305020303" pitchFamily="18" charset="0"/>
              </a:rPr>
              <a:t>Connectivity of Random Nets </a:t>
            </a:r>
            <a:endParaRPr lang="pt-BR" altLang="pt-BR" sz="1125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cxnSp>
        <p:nvCxnSpPr>
          <p:cNvPr id="25613" name="Conector de seta reta 5">
            <a:extLst>
              <a:ext uri="{FF2B5EF4-FFF2-40B4-BE49-F238E27FC236}">
                <a16:creationId xmlns:a16="http://schemas.microsoft.com/office/drawing/2014/main" id="{8C6A157C-2141-49D9-A608-2AD3F07332C3}"/>
              </a:ext>
            </a:extLst>
          </p:cNvPr>
          <p:cNvCxnSpPr>
            <a:cxnSpLocks noChangeShapeType="1"/>
            <a:stCxn id="25605" idx="0"/>
            <a:endCxn id="26636" idx="2"/>
          </p:cNvCxnSpPr>
          <p:nvPr/>
        </p:nvCxnSpPr>
        <p:spPr bwMode="auto">
          <a:xfrm flipH="1" flipV="1">
            <a:off x="4086225" y="5440364"/>
            <a:ext cx="2114550" cy="788987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4" name="Conector de seta reta 5">
            <a:extLst>
              <a:ext uri="{FF2B5EF4-FFF2-40B4-BE49-F238E27FC236}">
                <a16:creationId xmlns:a16="http://schemas.microsoft.com/office/drawing/2014/main" id="{F45E31B8-C4B7-458C-AF10-8087D1A26B2F}"/>
              </a:ext>
            </a:extLst>
          </p:cNvPr>
          <p:cNvCxnSpPr>
            <a:cxnSpLocks noChangeShapeType="1"/>
            <a:endCxn id="26650" idx="2"/>
          </p:cNvCxnSpPr>
          <p:nvPr/>
        </p:nvCxnSpPr>
        <p:spPr bwMode="auto">
          <a:xfrm flipH="1" flipV="1">
            <a:off x="5346701" y="5267325"/>
            <a:ext cx="1338263" cy="971550"/>
          </a:xfrm>
          <a:prstGeom prst="straightConnector1">
            <a:avLst/>
          </a:prstGeom>
          <a:noFill/>
          <a:ln w="25400" algn="ctr">
            <a:solidFill>
              <a:srgbClr val="00B05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15" name="Conector de seta reta 5">
            <a:extLst>
              <a:ext uri="{FF2B5EF4-FFF2-40B4-BE49-F238E27FC236}">
                <a16:creationId xmlns:a16="http://schemas.microsoft.com/office/drawing/2014/main" id="{9D0833C8-3575-4128-BDB4-CD277F1FD3AB}"/>
              </a:ext>
            </a:extLst>
          </p:cNvPr>
          <p:cNvCxnSpPr>
            <a:cxnSpLocks noChangeShapeType="1"/>
            <a:endCxn id="26640" idx="2"/>
          </p:cNvCxnSpPr>
          <p:nvPr/>
        </p:nvCxnSpPr>
        <p:spPr bwMode="auto">
          <a:xfrm flipH="1" flipV="1">
            <a:off x="4408489" y="4195763"/>
            <a:ext cx="2116137" cy="2043112"/>
          </a:xfrm>
          <a:prstGeom prst="straightConnector1">
            <a:avLst/>
          </a:prstGeom>
          <a:noFill/>
          <a:ln w="25400" algn="ctr">
            <a:solidFill>
              <a:srgbClr val="7030A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0" name="Retângulo 55">
            <a:extLst>
              <a:ext uri="{FF2B5EF4-FFF2-40B4-BE49-F238E27FC236}">
                <a16:creationId xmlns:a16="http://schemas.microsoft.com/office/drawing/2014/main" id="{F4C94DAE-0C42-4CBF-89DC-2304F58CA1EF}"/>
              </a:ext>
            </a:extLst>
          </p:cNvPr>
          <p:cNvSpPr>
            <a:spLocks noChangeArrowheads="1"/>
          </p:cNvSpPr>
          <p:nvPr/>
        </p:nvSpPr>
        <p:spPr bwMode="auto">
          <a:xfrm>
            <a:off x="3846513" y="3238501"/>
            <a:ext cx="1123950" cy="957263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solidFill>
                  <a:schemeClr val="bg1"/>
                </a:solidFill>
                <a:latin typeface="Bell MT" panose="02020503060305020303" pitchFamily="18" charset="0"/>
              </a:rPr>
              <a:t>1954 Barnes e o primeiro uso do </a:t>
            </a:r>
            <a:r>
              <a:rPr lang="pt-BR" altLang="pt-BR" sz="1125" b="1" i="1">
                <a:solidFill>
                  <a:schemeClr val="bg1"/>
                </a:solidFill>
                <a:latin typeface="Bell MT" panose="02020503060305020303" pitchFamily="18" charset="0"/>
              </a:rPr>
              <a:t>termo rede social</a:t>
            </a:r>
            <a:r>
              <a:rPr lang="pt-BR" altLang="pt-BR" sz="1125" b="1">
                <a:solidFill>
                  <a:schemeClr val="bg1"/>
                </a:solidFill>
                <a:latin typeface="Bell MT" panose="02020503060305020303" pitchFamily="18" charset="0"/>
              </a:rPr>
              <a:t> (</a:t>
            </a:r>
            <a:r>
              <a:rPr lang="pt-BR" altLang="pt-BR" sz="1125" b="1" i="1">
                <a:solidFill>
                  <a:schemeClr val="bg1"/>
                </a:solidFill>
                <a:latin typeface="Bell MT" panose="02020503060305020303" pitchFamily="18" charset="0"/>
              </a:rPr>
              <a:t>social network)</a:t>
            </a:r>
            <a:endParaRPr lang="pt-BR" altLang="pt-BR" sz="1125" b="1">
              <a:solidFill>
                <a:schemeClr val="bg1"/>
              </a:solidFill>
              <a:latin typeface="Bell MT" panose="02020503060305020303" pitchFamily="18" charset="0"/>
            </a:endParaRPr>
          </a:p>
        </p:txBody>
      </p:sp>
      <p:sp>
        <p:nvSpPr>
          <p:cNvPr id="26641" name="Retângulo 89">
            <a:extLst>
              <a:ext uri="{FF2B5EF4-FFF2-40B4-BE49-F238E27FC236}">
                <a16:creationId xmlns:a16="http://schemas.microsoft.com/office/drawing/2014/main" id="{8B24E689-DF5A-4F9F-9346-0B662E27C4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132389" y="3238500"/>
            <a:ext cx="1177925" cy="1130300"/>
          </a:xfrm>
          <a:prstGeom prst="rect">
            <a:avLst/>
          </a:prstGeom>
          <a:solidFill>
            <a:srgbClr val="FF0066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solidFill>
                  <a:schemeClr val="bg1"/>
                </a:solidFill>
                <a:latin typeface="Bell MT" panose="02020503060305020303" pitchFamily="18" charset="0"/>
              </a:rPr>
              <a:t>1964 Paul Baran e os possíveis ataques nucleares da URSS</a:t>
            </a:r>
          </a:p>
        </p:txBody>
      </p:sp>
      <p:cxnSp>
        <p:nvCxnSpPr>
          <p:cNvPr id="25618" name="Conector de seta reta 5">
            <a:extLst>
              <a:ext uri="{FF2B5EF4-FFF2-40B4-BE49-F238E27FC236}">
                <a16:creationId xmlns:a16="http://schemas.microsoft.com/office/drawing/2014/main" id="{9F202469-95CE-4906-B578-2D7995A103FE}"/>
              </a:ext>
            </a:extLst>
          </p:cNvPr>
          <p:cNvCxnSpPr>
            <a:cxnSpLocks noChangeShapeType="1"/>
            <a:endCxn id="26641" idx="2"/>
          </p:cNvCxnSpPr>
          <p:nvPr/>
        </p:nvCxnSpPr>
        <p:spPr bwMode="auto">
          <a:xfrm flipH="1" flipV="1">
            <a:off x="5721351" y="4368801"/>
            <a:ext cx="1285875" cy="1882775"/>
          </a:xfrm>
          <a:prstGeom prst="straightConnector1">
            <a:avLst/>
          </a:prstGeom>
          <a:noFill/>
          <a:ln w="25400" algn="ctr">
            <a:solidFill>
              <a:srgbClr val="FF0066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03" name="Retângulo 102">
            <a:extLst>
              <a:ext uri="{FF2B5EF4-FFF2-40B4-BE49-F238E27FC236}">
                <a16:creationId xmlns:a16="http://schemas.microsoft.com/office/drawing/2014/main" id="{64D294AC-D5F5-46F7-A1B6-BFE99B4524AA}"/>
              </a:ext>
            </a:extLst>
          </p:cNvPr>
          <p:cNvSpPr/>
          <p:nvPr/>
        </p:nvSpPr>
        <p:spPr bwMode="auto">
          <a:xfrm>
            <a:off x="6042026" y="4310064"/>
            <a:ext cx="911225" cy="784225"/>
          </a:xfrm>
          <a:prstGeom prst="rect">
            <a:avLst/>
          </a:prstGeom>
          <a:solidFill>
            <a:schemeClr val="tx1">
              <a:lumMod val="50000"/>
              <a:lumOff val="50000"/>
            </a:schemeClr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 algn="ctr" defTabSz="571500">
              <a:spcBef>
                <a:spcPct val="50000"/>
              </a:spcBef>
              <a:defRPr/>
            </a:pPr>
            <a:r>
              <a:rPr lang="pt-BR" sz="1125" b="1" dirty="0">
                <a:solidFill>
                  <a:schemeClr val="bg1"/>
                </a:solidFill>
                <a:latin typeface="Bell MT" pitchFamily="18" charset="0"/>
              </a:rPr>
              <a:t>1967 Small world  de Stanley </a:t>
            </a:r>
            <a:r>
              <a:rPr lang="pt-BR" sz="1125" b="1" dirty="0" err="1">
                <a:solidFill>
                  <a:schemeClr val="bg1"/>
                </a:solidFill>
                <a:latin typeface="Bell MT" pitchFamily="18" charset="0"/>
              </a:rPr>
              <a:t>Milgram</a:t>
            </a:r>
            <a:endParaRPr lang="pt-BR" sz="1125" b="1" dirty="0">
              <a:solidFill>
                <a:schemeClr val="bg1"/>
              </a:solidFill>
              <a:latin typeface="Bell MT" pitchFamily="18" charset="0"/>
            </a:endParaRPr>
          </a:p>
        </p:txBody>
      </p:sp>
      <p:cxnSp>
        <p:nvCxnSpPr>
          <p:cNvPr id="105" name="Conector de seta reta 5">
            <a:extLst>
              <a:ext uri="{FF2B5EF4-FFF2-40B4-BE49-F238E27FC236}">
                <a16:creationId xmlns:a16="http://schemas.microsoft.com/office/drawing/2014/main" id="{0C2B6CC1-4D05-4F22-BE03-3E0D3511B969}"/>
              </a:ext>
            </a:extLst>
          </p:cNvPr>
          <p:cNvCxnSpPr>
            <a:cxnSpLocks noChangeShapeType="1"/>
            <a:endCxn id="103" idx="2"/>
          </p:cNvCxnSpPr>
          <p:nvPr/>
        </p:nvCxnSpPr>
        <p:spPr bwMode="auto">
          <a:xfrm flipH="1" flipV="1">
            <a:off x="6497639" y="5094289"/>
            <a:ext cx="669925" cy="1144587"/>
          </a:xfrm>
          <a:prstGeom prst="straightConnector1">
            <a:avLst/>
          </a:prstGeom>
          <a:noFill/>
          <a:ln w="25400" algn="ctr">
            <a:solidFill>
              <a:schemeClr val="tx1">
                <a:lumMod val="50000"/>
                <a:lumOff val="50000"/>
              </a:schemeClr>
            </a:solidFill>
            <a:prstDash val="dash"/>
            <a:round/>
            <a:headEnd type="oval" w="med" len="med"/>
            <a:tailEnd type="oval" w="med" len="med"/>
          </a:ln>
        </p:spPr>
      </p:cxnSp>
      <p:sp>
        <p:nvSpPr>
          <p:cNvPr id="26645" name="Retângulo 109">
            <a:extLst>
              <a:ext uri="{FF2B5EF4-FFF2-40B4-BE49-F238E27FC236}">
                <a16:creationId xmlns:a16="http://schemas.microsoft.com/office/drawing/2014/main" id="{E924D3A6-663C-49DB-B6CE-7F44EC49296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70651" y="3238501"/>
            <a:ext cx="1285875" cy="784225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latin typeface="Bell MT" panose="02020503060305020303" pitchFamily="18" charset="0"/>
              </a:rPr>
              <a:t>1973 e 83 Mark Granoveter e a força dos laços fracos</a:t>
            </a:r>
          </a:p>
        </p:txBody>
      </p:sp>
      <p:cxnSp>
        <p:nvCxnSpPr>
          <p:cNvPr id="25622" name="Conector de seta reta 5">
            <a:extLst>
              <a:ext uri="{FF2B5EF4-FFF2-40B4-BE49-F238E27FC236}">
                <a16:creationId xmlns:a16="http://schemas.microsoft.com/office/drawing/2014/main" id="{49AB8AA0-B410-4AF1-9F9B-9FA461F4E4E9}"/>
              </a:ext>
            </a:extLst>
          </p:cNvPr>
          <p:cNvCxnSpPr>
            <a:cxnSpLocks noChangeShapeType="1"/>
            <a:endCxn id="26645" idx="2"/>
          </p:cNvCxnSpPr>
          <p:nvPr/>
        </p:nvCxnSpPr>
        <p:spPr bwMode="auto">
          <a:xfrm flipH="1" flipV="1">
            <a:off x="7113588" y="4022725"/>
            <a:ext cx="322262" cy="221615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25623" name="Conector de seta reta 5">
            <a:extLst>
              <a:ext uri="{FF2B5EF4-FFF2-40B4-BE49-F238E27FC236}">
                <a16:creationId xmlns:a16="http://schemas.microsoft.com/office/drawing/2014/main" id="{9DCC8FCC-FB02-47E5-8C2B-550CAE2D7DFC}"/>
              </a:ext>
            </a:extLst>
          </p:cNvPr>
          <p:cNvCxnSpPr>
            <a:cxnSpLocks noChangeShapeType="1"/>
            <a:endCxn id="26645" idx="2"/>
          </p:cNvCxnSpPr>
          <p:nvPr/>
        </p:nvCxnSpPr>
        <p:spPr bwMode="auto">
          <a:xfrm flipH="1" flipV="1">
            <a:off x="7113589" y="4022725"/>
            <a:ext cx="1285875" cy="2216150"/>
          </a:xfrm>
          <a:prstGeom prst="straightConnector1">
            <a:avLst/>
          </a:prstGeom>
          <a:noFill/>
          <a:ln w="25400" algn="ctr">
            <a:solidFill>
              <a:srgbClr val="FFC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48" name="Retângulo 116">
            <a:extLst>
              <a:ext uri="{FF2B5EF4-FFF2-40B4-BE49-F238E27FC236}">
                <a16:creationId xmlns:a16="http://schemas.microsoft.com/office/drawing/2014/main" id="{B076943F-308F-4B02-BC28-65FCD61931A9}"/>
              </a:ext>
            </a:extLst>
          </p:cNvPr>
          <p:cNvSpPr>
            <a:spLocks noChangeArrowheads="1"/>
          </p:cNvSpPr>
          <p:nvPr/>
        </p:nvSpPr>
        <p:spPr bwMode="auto">
          <a:xfrm>
            <a:off x="7167563" y="4310064"/>
            <a:ext cx="1071562" cy="784225"/>
          </a:xfrm>
          <a:prstGeom prst="rect">
            <a:avLst/>
          </a:prstGeom>
          <a:solidFill>
            <a:srgbClr val="00330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solidFill>
                  <a:schemeClr val="bg1"/>
                </a:solidFill>
                <a:latin typeface="Bell MT" panose="02020503060305020303" pitchFamily="18" charset="0"/>
              </a:rPr>
              <a:t>1993 Ronald Burt e os buracos estruturais</a:t>
            </a:r>
          </a:p>
        </p:txBody>
      </p:sp>
      <p:cxnSp>
        <p:nvCxnSpPr>
          <p:cNvPr id="25625" name="Conector de seta reta 5">
            <a:extLst>
              <a:ext uri="{FF2B5EF4-FFF2-40B4-BE49-F238E27FC236}">
                <a16:creationId xmlns:a16="http://schemas.microsoft.com/office/drawing/2014/main" id="{EFF38106-7846-4767-926F-3AE153929284}"/>
              </a:ext>
            </a:extLst>
          </p:cNvPr>
          <p:cNvCxnSpPr>
            <a:cxnSpLocks noChangeShapeType="1"/>
            <a:endCxn id="26648" idx="2"/>
          </p:cNvCxnSpPr>
          <p:nvPr/>
        </p:nvCxnSpPr>
        <p:spPr bwMode="auto">
          <a:xfrm flipH="1" flipV="1">
            <a:off x="7704139" y="5094289"/>
            <a:ext cx="1017587" cy="1144587"/>
          </a:xfrm>
          <a:prstGeom prst="straightConnector1">
            <a:avLst/>
          </a:prstGeom>
          <a:noFill/>
          <a:ln w="25400" algn="ctr">
            <a:solidFill>
              <a:srgbClr val="0033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0" name="Retângulo 39">
            <a:extLst>
              <a:ext uri="{FF2B5EF4-FFF2-40B4-BE49-F238E27FC236}">
                <a16:creationId xmlns:a16="http://schemas.microsoft.com/office/drawing/2014/main" id="{10D5F1C4-B072-4792-B3AB-86A997F962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10126" y="4310063"/>
            <a:ext cx="1071563" cy="957262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latin typeface="Bell MT" panose="02020503060305020303" pitchFamily="18" charset="0"/>
              </a:rPr>
              <a:t>1958/68 Erdös, Rényi e a teoria randômica dos grafos</a:t>
            </a:r>
          </a:p>
        </p:txBody>
      </p:sp>
      <p:sp>
        <p:nvSpPr>
          <p:cNvPr id="26651" name="Retângulo 26">
            <a:extLst>
              <a:ext uri="{FF2B5EF4-FFF2-40B4-BE49-F238E27FC236}">
                <a16:creationId xmlns:a16="http://schemas.microsoft.com/office/drawing/2014/main" id="{ED7FD7B5-3CAB-41DF-8C1A-7773E98CF30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18450" y="3238501"/>
            <a:ext cx="1231900" cy="784225"/>
          </a:xfrm>
          <a:prstGeom prst="rect">
            <a:avLst/>
          </a:prstGeom>
          <a:solidFill>
            <a:srgbClr val="C0000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solidFill>
                  <a:schemeClr val="bg1"/>
                </a:solidFill>
                <a:latin typeface="Bell MT" panose="02020503060305020303" pitchFamily="18" charset="0"/>
              </a:rPr>
              <a:t>1998 Watts e Strogatz: redes reais não são randomicas</a:t>
            </a:r>
          </a:p>
        </p:txBody>
      </p:sp>
      <p:cxnSp>
        <p:nvCxnSpPr>
          <p:cNvPr id="25628" name="Conector de seta reta 5">
            <a:extLst>
              <a:ext uri="{FF2B5EF4-FFF2-40B4-BE49-F238E27FC236}">
                <a16:creationId xmlns:a16="http://schemas.microsoft.com/office/drawing/2014/main" id="{F5F6913E-65D6-40E2-BDDD-D36EB25AF2BF}"/>
              </a:ext>
            </a:extLst>
          </p:cNvPr>
          <p:cNvCxnSpPr>
            <a:cxnSpLocks noChangeShapeType="1"/>
            <a:endCxn id="26651" idx="2"/>
          </p:cNvCxnSpPr>
          <p:nvPr/>
        </p:nvCxnSpPr>
        <p:spPr bwMode="auto">
          <a:xfrm flipH="1" flipV="1">
            <a:off x="8534400" y="4022725"/>
            <a:ext cx="508000" cy="2216150"/>
          </a:xfrm>
          <a:prstGeom prst="straightConnector1">
            <a:avLst/>
          </a:prstGeom>
          <a:noFill/>
          <a:ln w="25400" algn="ctr">
            <a:solidFill>
              <a:srgbClr val="C0000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6653" name="Retângulo 31">
            <a:extLst>
              <a:ext uri="{FF2B5EF4-FFF2-40B4-BE49-F238E27FC236}">
                <a16:creationId xmlns:a16="http://schemas.microsoft.com/office/drawing/2014/main" id="{99AED79F-6524-4587-8594-DAD4FEDD4D0B}"/>
              </a:ext>
            </a:extLst>
          </p:cNvPr>
          <p:cNvSpPr>
            <a:spLocks noChangeArrowheads="1"/>
          </p:cNvSpPr>
          <p:nvPr/>
        </p:nvSpPr>
        <p:spPr bwMode="auto">
          <a:xfrm>
            <a:off x="8399463" y="4310063"/>
            <a:ext cx="1339850" cy="9572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125" b="1">
                <a:solidFill>
                  <a:schemeClr val="bg1"/>
                </a:solidFill>
                <a:latin typeface="Bell MT" panose="02020503060305020303" pitchFamily="18" charset="0"/>
              </a:rPr>
              <a:t>2002  Barabási  crescimento das redes e ligação preferencial dos nós </a:t>
            </a:r>
          </a:p>
        </p:txBody>
      </p:sp>
      <p:cxnSp>
        <p:nvCxnSpPr>
          <p:cNvPr id="25630" name="Conector de seta reta 5">
            <a:extLst>
              <a:ext uri="{FF2B5EF4-FFF2-40B4-BE49-F238E27FC236}">
                <a16:creationId xmlns:a16="http://schemas.microsoft.com/office/drawing/2014/main" id="{3C81F220-3F8E-4F9C-81E3-45D4433DF21A}"/>
              </a:ext>
            </a:extLst>
          </p:cNvPr>
          <p:cNvCxnSpPr>
            <a:cxnSpLocks noChangeShapeType="1"/>
            <a:endCxn id="26653" idx="2"/>
          </p:cNvCxnSpPr>
          <p:nvPr/>
        </p:nvCxnSpPr>
        <p:spPr bwMode="auto">
          <a:xfrm flipH="1" flipV="1">
            <a:off x="9069389" y="5267325"/>
            <a:ext cx="509587" cy="971550"/>
          </a:xfrm>
          <a:prstGeom prst="straightConnector1">
            <a:avLst/>
          </a:prstGeom>
          <a:noFill/>
          <a:ln w="25400" algn="ctr">
            <a:solidFill>
              <a:srgbClr val="0070C0"/>
            </a:solidFill>
            <a:prstDash val="dash"/>
            <a:round/>
            <a:headEnd type="oval" w="med" len="med"/>
            <a:tailEnd type="oval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631" name="Retângulo 34">
            <a:extLst>
              <a:ext uri="{FF2B5EF4-FFF2-40B4-BE49-F238E27FC236}">
                <a16:creationId xmlns:a16="http://schemas.microsoft.com/office/drawing/2014/main" id="{76249F67-2B8D-4176-B3B1-E214EC55F694}"/>
              </a:ext>
            </a:extLst>
          </p:cNvPr>
          <p:cNvSpPr>
            <a:spLocks noChangeArrowheads="1"/>
          </p:cNvSpPr>
          <p:nvPr/>
        </p:nvSpPr>
        <p:spPr bwMode="auto">
          <a:xfrm>
            <a:off x="4167188" y="6367463"/>
            <a:ext cx="755650" cy="323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Chiller" panose="04020404031007020602" pitchFamily="82" charset="0"/>
              </a:rPr>
              <a:t>1925</a:t>
            </a:r>
          </a:p>
        </p:txBody>
      </p:sp>
      <p:sp>
        <p:nvSpPr>
          <p:cNvPr id="25632" name="Retângulo 35">
            <a:extLst>
              <a:ext uri="{FF2B5EF4-FFF2-40B4-BE49-F238E27FC236}">
                <a16:creationId xmlns:a16="http://schemas.microsoft.com/office/drawing/2014/main" id="{C194953C-BD9F-4010-9CDE-E457D1AFFBA5}"/>
              </a:ext>
            </a:extLst>
          </p:cNvPr>
          <p:cNvSpPr>
            <a:spLocks noChangeArrowheads="1"/>
          </p:cNvSpPr>
          <p:nvPr/>
        </p:nvSpPr>
        <p:spPr bwMode="auto">
          <a:xfrm>
            <a:off x="7381875" y="6367463"/>
            <a:ext cx="755650" cy="323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BR" altLang="pt-BR" sz="1500" b="1">
                <a:solidFill>
                  <a:schemeClr val="bg1"/>
                </a:solidFill>
                <a:latin typeface="Chiller" panose="04020404031007020602" pitchFamily="82" charset="0"/>
              </a:rPr>
              <a:t>1975</a:t>
            </a:r>
          </a:p>
        </p:txBody>
      </p:sp>
      <p:sp>
        <p:nvSpPr>
          <p:cNvPr id="33" name="Título 1">
            <a:extLst>
              <a:ext uri="{FF2B5EF4-FFF2-40B4-BE49-F238E27FC236}">
                <a16:creationId xmlns:a16="http://schemas.microsoft.com/office/drawing/2014/main" id="{E860ABC3-5F8D-4EBE-A883-5AC55BC0CC11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211138"/>
            <a:ext cx="78486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kern="0" dirty="0"/>
              <a:t>Linha do tempo ... 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ângulo 6">
            <a:extLst>
              <a:ext uri="{FF2B5EF4-FFF2-40B4-BE49-F238E27FC236}">
                <a16:creationId xmlns:a16="http://schemas.microsoft.com/office/drawing/2014/main" id="{2EA04767-C543-47A0-85BA-13F16D2544C7}"/>
              </a:ext>
            </a:extLst>
          </p:cNvPr>
          <p:cNvSpPr/>
          <p:nvPr/>
        </p:nvSpPr>
        <p:spPr>
          <a:xfrm>
            <a:off x="2381250" y="2547938"/>
            <a:ext cx="7429500" cy="450056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endParaRPr lang="pt-PT" sz="3750" b="1" dirty="0">
              <a:solidFill>
                <a:schemeClr val="bg1"/>
              </a:solidFill>
              <a:latin typeface="Harrington" pitchFamily="82" charset="0"/>
              <a:cs typeface="Arial" pitchFamily="34" charset="0"/>
            </a:endParaRPr>
          </a:p>
        </p:txBody>
      </p:sp>
      <p:sp>
        <p:nvSpPr>
          <p:cNvPr id="5" name="Rectângulo 6">
            <a:extLst>
              <a:ext uri="{FF2B5EF4-FFF2-40B4-BE49-F238E27FC236}">
                <a16:creationId xmlns:a16="http://schemas.microsoft.com/office/drawing/2014/main" id="{06C7DD94-D657-49C2-BFAF-653CB6713955}"/>
              </a:ext>
            </a:extLst>
          </p:cNvPr>
          <p:cNvSpPr/>
          <p:nvPr/>
        </p:nvSpPr>
        <p:spPr>
          <a:xfrm>
            <a:off x="2381250" y="1905001"/>
            <a:ext cx="7429500" cy="911225"/>
          </a:xfrm>
          <a:prstGeom prst="rect">
            <a:avLst/>
          </a:prstGeom>
          <a:solidFill>
            <a:srgbClr val="99663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4875" b="1" dirty="0">
                <a:solidFill>
                  <a:schemeClr val="bg1">
                    <a:lumMod val="85000"/>
                  </a:schemeClr>
                </a:solidFill>
                <a:latin typeface="Harrington" pitchFamily="82" charset="0"/>
                <a:cs typeface="Arial" pitchFamily="34" charset="0"/>
              </a:rPr>
              <a:t>Na antiguidade clássica ...</a:t>
            </a:r>
          </a:p>
        </p:txBody>
      </p:sp>
      <p:sp>
        <p:nvSpPr>
          <p:cNvPr id="21508" name="Rectangle 2">
            <a:extLst>
              <a:ext uri="{FF2B5EF4-FFF2-40B4-BE49-F238E27FC236}">
                <a16:creationId xmlns:a16="http://schemas.microsoft.com/office/drawing/2014/main" id="{94951B5C-2002-40AB-A771-C5BB234B80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6191250"/>
            <a:ext cx="7429500" cy="857250"/>
          </a:xfrm>
          <a:prstGeom prst="rect">
            <a:avLst/>
          </a:prstGeom>
          <a:solidFill>
            <a:srgbClr val="996633"/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algn="just" defTabSz="571500">
              <a:lnSpc>
                <a:spcPct val="150000"/>
              </a:lnSpc>
              <a:defRPr/>
            </a:pPr>
            <a:r>
              <a:rPr lang="pt-BR" sz="3000" b="1" dirty="0">
                <a:solidFill>
                  <a:schemeClr val="bg1">
                    <a:lumMod val="85000"/>
                  </a:schemeClr>
                </a:solidFill>
                <a:latin typeface="Harrington" pitchFamily="82" charset="0"/>
              </a:rPr>
              <a:t>O conceito de Rede não é aporte do séc. XX</a:t>
            </a:r>
          </a:p>
        </p:txBody>
      </p:sp>
      <p:pic>
        <p:nvPicPr>
          <p:cNvPr id="18438" name="Picture 6">
            <a:extLst>
              <a:ext uri="{FF2B5EF4-FFF2-40B4-BE49-F238E27FC236}">
                <a16:creationId xmlns:a16="http://schemas.microsoft.com/office/drawing/2014/main" id="{9FE5DDC8-4686-4E0D-93AD-558A5795EEC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324726" y="3101976"/>
            <a:ext cx="2486025" cy="27146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28678" name="Rectangle 2">
            <a:extLst>
              <a:ext uri="{FF2B5EF4-FFF2-40B4-BE49-F238E27FC236}">
                <a16:creationId xmlns:a16="http://schemas.microsoft.com/office/drawing/2014/main" id="{AF826F21-7CD5-4E86-BC0E-12FAEAE3779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3" y="2762251"/>
            <a:ext cx="4786312" cy="3482975"/>
          </a:xfrm>
          <a:prstGeom prst="rect">
            <a:avLst/>
          </a:prstGeom>
          <a:noFill/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2175">
                <a:solidFill>
                  <a:srgbClr val="996633"/>
                </a:solidFill>
                <a:latin typeface="Harrington" panose="04040505050A02020702" pitchFamily="82" charset="0"/>
              </a:rPr>
              <a:t>O termo </a:t>
            </a:r>
            <a:r>
              <a:rPr lang="pt-BR" altLang="pt-BR" sz="2175" i="1">
                <a:solidFill>
                  <a:srgbClr val="996633"/>
                </a:solidFill>
                <a:latin typeface="Harrington" panose="04040505050A02020702" pitchFamily="82" charset="0"/>
              </a:rPr>
              <a:t>rede</a:t>
            </a:r>
            <a:r>
              <a:rPr lang="pt-BR" altLang="pt-BR" sz="2175">
                <a:solidFill>
                  <a:srgbClr val="996633"/>
                </a:solidFill>
                <a:latin typeface="Harrington" panose="04040505050A02020702" pitchFamily="82" charset="0"/>
              </a:rPr>
              <a:t> traz na sua significação a memória da sua </a:t>
            </a:r>
            <a:r>
              <a:rPr lang="pt-BR" altLang="pt-BR" sz="2175" b="1">
                <a:solidFill>
                  <a:srgbClr val="996633"/>
                </a:solidFill>
                <a:latin typeface="Harrington" panose="04040505050A02020702" pitchFamily="82" charset="0"/>
              </a:rPr>
              <a:t>origem orgânica e próxima do imaginário do corpo desde Hipócrates </a:t>
            </a:r>
            <a:r>
              <a:rPr lang="pt-BR" altLang="pt-BR" sz="2175">
                <a:solidFill>
                  <a:srgbClr val="996633"/>
                </a:solidFill>
                <a:latin typeface="Harrington" panose="04040505050A02020702" pitchFamily="82" charset="0"/>
              </a:rPr>
              <a:t>(Cós, 460 – Tessália, 377 a.C.) considerado por muitos o pai da medicina ocidental moderna </a:t>
            </a:r>
            <a:r>
              <a:rPr lang="pt-BR" altLang="pt-BR" sz="1650">
                <a:solidFill>
                  <a:srgbClr val="996633"/>
                </a:solidFill>
                <a:latin typeface="Harrington" panose="04040505050A02020702" pitchFamily="82" charset="0"/>
              </a:rPr>
              <a:t>(Marteleto, 2007)</a:t>
            </a:r>
          </a:p>
        </p:txBody>
      </p:sp>
      <p:sp>
        <p:nvSpPr>
          <p:cNvPr id="7" name="Título 1">
            <a:extLst>
              <a:ext uri="{FF2B5EF4-FFF2-40B4-BE49-F238E27FC236}">
                <a16:creationId xmlns:a16="http://schemas.microsoft.com/office/drawing/2014/main" id="{932A6FE4-DFA7-49C3-9BDB-E689C6BE9DA8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211138"/>
            <a:ext cx="78486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kern="0" dirty="0"/>
              <a:t>A antiguidade e a rede ... </a:t>
            </a: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ângulo 6">
            <a:extLst>
              <a:ext uri="{FF2B5EF4-FFF2-40B4-BE49-F238E27FC236}">
                <a16:creationId xmlns:a16="http://schemas.microsoft.com/office/drawing/2014/main" id="{1284EF29-3FB0-4074-BB70-2ED548679897}"/>
              </a:ext>
            </a:extLst>
          </p:cNvPr>
          <p:cNvSpPr/>
          <p:nvPr/>
        </p:nvSpPr>
        <p:spPr>
          <a:xfrm rot="16200000">
            <a:off x="107951" y="3833813"/>
            <a:ext cx="5143500" cy="7143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3750" b="1" dirty="0" err="1">
                <a:solidFill>
                  <a:schemeClr val="bg1"/>
                </a:solidFill>
                <a:latin typeface="Book Antiqua" pitchFamily="18" charset="0"/>
              </a:rPr>
              <a:t>Königsberg</a:t>
            </a:r>
            <a:endParaRPr lang="pt-BR" sz="3750" b="1" dirty="0">
              <a:solidFill>
                <a:schemeClr val="bg1"/>
              </a:solidFill>
              <a:latin typeface="Book Antiqua" pitchFamily="18" charset="0"/>
            </a:endParaRPr>
          </a:p>
        </p:txBody>
      </p:sp>
      <p:pic>
        <p:nvPicPr>
          <p:cNvPr id="91140" name="Picture 4">
            <a:extLst>
              <a:ext uri="{FF2B5EF4-FFF2-40B4-BE49-F238E27FC236}">
                <a16:creationId xmlns:a16="http://schemas.microsoft.com/office/drawing/2014/main" id="{CFF93F81-B60F-4731-A9BD-E3293A11322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036889" y="1692275"/>
            <a:ext cx="6783387" cy="51435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9700" name="Picture 2">
            <a:extLst>
              <a:ext uri="{FF2B5EF4-FFF2-40B4-BE49-F238E27FC236}">
                <a16:creationId xmlns:a16="http://schemas.microsoft.com/office/drawing/2014/main" id="{FFEC43AC-0C6D-435A-869E-15CD2F06B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6888" y="1635126"/>
            <a:ext cx="3079750" cy="2303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ítulo 1">
            <a:extLst>
              <a:ext uri="{FF2B5EF4-FFF2-40B4-BE49-F238E27FC236}">
                <a16:creationId xmlns:a16="http://schemas.microsoft.com/office/drawing/2014/main" id="{FEAA4F95-0EF1-4DE5-8812-24E107315CB1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211138"/>
            <a:ext cx="78486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kern="0" dirty="0"/>
              <a:t>Um problema de origem ... 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62" name="Picture 2">
            <a:extLst>
              <a:ext uri="{FF2B5EF4-FFF2-40B4-BE49-F238E27FC236}">
                <a16:creationId xmlns:a16="http://schemas.microsoft.com/office/drawing/2014/main" id="{94FDDE00-F966-4E5C-B84C-5B9BE71280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1" y="3482976"/>
            <a:ext cx="3025775" cy="25177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8" name="Picture 10">
            <a:extLst>
              <a:ext uri="{FF2B5EF4-FFF2-40B4-BE49-F238E27FC236}">
                <a16:creationId xmlns:a16="http://schemas.microsoft.com/office/drawing/2014/main" id="{0B96AD20-4FA4-445C-A26C-F395EFE7CC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t="66722" r="64141"/>
          <a:stretch>
            <a:fillRect/>
          </a:stretch>
        </p:blipFill>
        <p:spPr bwMode="auto">
          <a:xfrm>
            <a:off x="6167438" y="3375025"/>
            <a:ext cx="1268412" cy="8572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31748" name="Grupo 14">
            <a:extLst>
              <a:ext uri="{FF2B5EF4-FFF2-40B4-BE49-F238E27FC236}">
                <a16:creationId xmlns:a16="http://schemas.microsoft.com/office/drawing/2014/main" id="{1D8E8D5B-1ADA-4C6D-B841-86A3ED29C2F5}"/>
              </a:ext>
            </a:extLst>
          </p:cNvPr>
          <p:cNvGrpSpPr>
            <a:grpSpLocks/>
          </p:cNvGrpSpPr>
          <p:nvPr/>
        </p:nvGrpSpPr>
        <p:grpSpPr bwMode="auto">
          <a:xfrm>
            <a:off x="6542088" y="1393825"/>
            <a:ext cx="3268662" cy="2001838"/>
            <a:chOff x="5524504" y="714356"/>
            <a:chExt cx="4357688" cy="2669644"/>
          </a:xfrm>
        </p:grpSpPr>
        <p:pic>
          <p:nvPicPr>
            <p:cNvPr id="12" name="Picture 2">
              <a:extLst>
                <a:ext uri="{FF2B5EF4-FFF2-40B4-BE49-F238E27FC236}">
                  <a16:creationId xmlns:a16="http://schemas.microsoft.com/office/drawing/2014/main" id="{B710FFCE-2D17-4A9E-AD9B-ABB41F4204C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5524504" y="714356"/>
              <a:ext cx="4357688" cy="2642121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1757" name="Rectangle 2">
              <a:extLst>
                <a:ext uri="{FF2B5EF4-FFF2-40B4-BE49-F238E27FC236}">
                  <a16:creationId xmlns:a16="http://schemas.microsoft.com/office/drawing/2014/main" id="{A4C77524-DAD5-434C-AD9E-E5DBB7BEA478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524504" y="3312000"/>
              <a:ext cx="4356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056" tIns="34529" rIns="69056" bIns="34529"/>
            <a:lstStyle>
              <a:lvl1pPr defTabSz="7620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Char char="-"/>
              </a:pPr>
              <a:endParaRPr lang="pt-BR" altLang="pt-BR" sz="1500" b="1">
                <a:latin typeface="Book Antiqua" panose="02040602050305030304" pitchFamily="18" charset="0"/>
              </a:endParaRPr>
            </a:p>
          </p:txBody>
        </p:sp>
        <p:sp>
          <p:nvSpPr>
            <p:cNvPr id="31758" name="Rectangle 2">
              <a:extLst>
                <a:ext uri="{FF2B5EF4-FFF2-40B4-BE49-F238E27FC236}">
                  <a16:creationId xmlns:a16="http://schemas.microsoft.com/office/drawing/2014/main" id="{61D018E0-E7B8-40AE-9686-1B1CBBCDB6D3}"/>
                </a:ext>
              </a:extLst>
            </p:cNvPr>
            <p:cNvSpPr>
              <a:spLocks noChangeArrowheads="1"/>
            </p:cNvSpPr>
            <p:nvPr/>
          </p:nvSpPr>
          <p:spPr bwMode="auto">
            <a:xfrm rot="5400000">
              <a:off x="4246504" y="1992356"/>
              <a:ext cx="2628000" cy="72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056" tIns="34529" rIns="69056" bIns="34529"/>
            <a:lstStyle>
              <a:lvl1pPr defTabSz="7620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Char char="-"/>
              </a:pPr>
              <a:endParaRPr lang="pt-BR" altLang="pt-BR" sz="1500" b="1">
                <a:latin typeface="Book Antiqua" panose="02040602050305030304" pitchFamily="18" charset="0"/>
              </a:endParaRPr>
            </a:p>
          </p:txBody>
        </p:sp>
      </p:grpSp>
      <p:grpSp>
        <p:nvGrpSpPr>
          <p:cNvPr id="31749" name="Grupo 29">
            <a:extLst>
              <a:ext uri="{FF2B5EF4-FFF2-40B4-BE49-F238E27FC236}">
                <a16:creationId xmlns:a16="http://schemas.microsoft.com/office/drawing/2014/main" id="{FEC266BE-57E6-4A04-8EA9-35E464E9D27E}"/>
              </a:ext>
            </a:extLst>
          </p:cNvPr>
          <p:cNvGrpSpPr>
            <a:grpSpLocks/>
          </p:cNvGrpSpPr>
          <p:nvPr/>
        </p:nvGrpSpPr>
        <p:grpSpPr bwMode="auto">
          <a:xfrm>
            <a:off x="7435851" y="3214689"/>
            <a:ext cx="1446213" cy="1017587"/>
            <a:chOff x="9667908" y="5072074"/>
            <a:chExt cx="1928826" cy="1357322"/>
          </a:xfrm>
        </p:grpSpPr>
        <p:pic>
          <p:nvPicPr>
            <p:cNvPr id="27" name="Picture 10">
              <a:extLst>
                <a:ext uri="{FF2B5EF4-FFF2-40B4-BE49-F238E27FC236}">
                  <a16:creationId xmlns:a16="http://schemas.microsoft.com/office/drawing/2014/main" id="{65896BEF-2199-4BCE-80A8-1D4D830957A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59091" t="60482"/>
            <a:stretch>
              <a:fillRect/>
            </a:stretch>
          </p:blipFill>
          <p:spPr bwMode="auto">
            <a:xfrm>
              <a:off x="9667908" y="5072074"/>
              <a:ext cx="1928826" cy="1357322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1755" name="Rectangle 2">
              <a:extLst>
                <a:ext uri="{FF2B5EF4-FFF2-40B4-BE49-F238E27FC236}">
                  <a16:creationId xmlns:a16="http://schemas.microsoft.com/office/drawing/2014/main" id="{FDA55403-8050-4AC2-86C9-063973C18A4C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9346" y="5072074"/>
              <a:ext cx="762040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056" tIns="34529" rIns="69056" bIns="34529"/>
            <a:lstStyle>
              <a:lvl1pPr defTabSz="7620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500" b="1">
                <a:latin typeface="Book Antiqua" panose="02040602050305030304" pitchFamily="18" charset="0"/>
              </a:endParaRPr>
            </a:p>
          </p:txBody>
        </p:sp>
      </p:grpSp>
      <p:sp>
        <p:nvSpPr>
          <p:cNvPr id="31750" name="Rectangle 2">
            <a:extLst>
              <a:ext uri="{FF2B5EF4-FFF2-40B4-BE49-F238E27FC236}">
                <a16:creationId xmlns:a16="http://schemas.microsoft.com/office/drawing/2014/main" id="{FAA3B7C5-D2A3-4AAC-B4BC-94734CC27BB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4" y="1393826"/>
            <a:ext cx="3965575" cy="203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500" b="1">
                <a:latin typeface="Book Antiqua" panose="02040602050305030304" pitchFamily="18" charset="0"/>
              </a:rPr>
              <a:t>Sete pontes</a:t>
            </a:r>
            <a:r>
              <a:rPr lang="pt-BR" altLang="pt-BR" sz="1500">
                <a:latin typeface="Book Antiqua" panose="02040602050305030304" pitchFamily="18" charset="0"/>
              </a:rPr>
              <a:t>, cinco das quais ligavam a ilha Kneiphof, cercada pelo rio Pregel, com o restante da cidade.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500" b="1">
                <a:latin typeface="Book Antiqua" panose="02040602050305030304" pitchFamily="18" charset="0"/>
              </a:rPr>
              <a:t>Será possível encontrar um caminho atravessando as sete pontes sem nunca atravessar uma mesma ponte duas vezes?</a:t>
            </a:r>
          </a:p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Char char="-"/>
            </a:pPr>
            <a:endParaRPr lang="pt-BR" altLang="pt-BR" sz="1500" b="1">
              <a:latin typeface="Book Antiqua" panose="02040602050305030304" pitchFamily="18" charset="0"/>
            </a:endParaRPr>
          </a:p>
        </p:txBody>
      </p:sp>
      <p:pic>
        <p:nvPicPr>
          <p:cNvPr id="22539" name="Picture 11">
            <a:extLst>
              <a:ext uri="{FF2B5EF4-FFF2-40B4-BE49-F238E27FC236}">
                <a16:creationId xmlns:a16="http://schemas.microsoft.com/office/drawing/2014/main" id="{F592F5A5-507A-4D1D-9F06-C3B76C3F5CA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882063" y="3268663"/>
            <a:ext cx="965200" cy="9636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1752" name="Rectangle 2">
            <a:extLst>
              <a:ext uri="{FF2B5EF4-FFF2-40B4-BE49-F238E27FC236}">
                <a16:creationId xmlns:a16="http://schemas.microsoft.com/office/drawing/2014/main" id="{C52A1754-DA49-4702-8E93-9B77A5E935B2}"/>
              </a:ext>
            </a:extLst>
          </p:cNvPr>
          <p:cNvSpPr>
            <a:spLocks noChangeArrowheads="1"/>
          </p:cNvSpPr>
          <p:nvPr/>
        </p:nvSpPr>
        <p:spPr bwMode="auto">
          <a:xfrm>
            <a:off x="5453064" y="4232276"/>
            <a:ext cx="4357687" cy="176847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500">
                <a:latin typeface="Book Antiqua" panose="02040602050305030304" pitchFamily="18" charset="0"/>
              </a:rPr>
              <a:t>Euler foi um proeminente matemático e físico suíço, que viveu em São Petersburgo, e em 1736 </a:t>
            </a:r>
            <a:r>
              <a:rPr lang="pt-BR" altLang="pt-BR" sz="1500" b="1">
                <a:latin typeface="Book Antiqua" panose="02040602050305030304" pitchFamily="18" charset="0"/>
              </a:rPr>
              <a:t>propôs a solução para o problema das </a:t>
            </a:r>
            <a:r>
              <a:rPr lang="pt-BR" altLang="pt-BR" sz="1500" b="1" i="1">
                <a:latin typeface="Book Antiqua" panose="02040602050305030304" pitchFamily="18" charset="0"/>
              </a:rPr>
              <a:t>pontes de Königsberg </a:t>
            </a:r>
            <a:r>
              <a:rPr lang="pt-BR" altLang="pt-BR" sz="1500" i="1">
                <a:latin typeface="Book Antiqua" panose="02040602050305030304" pitchFamily="18" charset="0"/>
              </a:rPr>
              <a:t>e </a:t>
            </a:r>
            <a:r>
              <a:rPr lang="pt-BR" altLang="pt-BR" sz="1500" b="1" i="1">
                <a:latin typeface="Book Antiqua" panose="02040602050305030304" pitchFamily="18" charset="0"/>
              </a:rPr>
              <a:t>iniciou</a:t>
            </a:r>
            <a:r>
              <a:rPr lang="pt-BR" altLang="pt-BR" sz="1500" i="1">
                <a:latin typeface="Book Antiqua" panose="02040602050305030304" pitchFamily="18" charset="0"/>
              </a:rPr>
              <a:t> uma </a:t>
            </a:r>
            <a:r>
              <a:rPr lang="pt-BR" altLang="pt-BR" sz="1500">
                <a:latin typeface="Book Antiqua" panose="02040602050305030304" pitchFamily="18" charset="0"/>
              </a:rPr>
              <a:t>nova área da matemática conhecida como </a:t>
            </a:r>
            <a:r>
              <a:rPr lang="pt-BR" altLang="pt-BR" sz="1500" b="1">
                <a:latin typeface="Book Antiqua" panose="02040602050305030304" pitchFamily="18" charset="0"/>
              </a:rPr>
              <a:t>teoria dos grafos</a:t>
            </a:r>
            <a:r>
              <a:rPr lang="pt-BR" altLang="pt-BR" sz="1500">
                <a:latin typeface="Book Antiqua" panose="02040602050305030304" pitchFamily="18" charset="0"/>
              </a:rPr>
              <a:t>.</a:t>
            </a:r>
            <a:endParaRPr lang="pt-BR" altLang="pt-BR" sz="1500" b="1">
              <a:latin typeface="Book Antiqua" panose="02040602050305030304" pitchFamily="18" charset="0"/>
            </a:endParaRPr>
          </a:p>
        </p:txBody>
      </p:sp>
      <p:sp>
        <p:nvSpPr>
          <p:cNvPr id="15" name="Título 1">
            <a:extLst>
              <a:ext uri="{FF2B5EF4-FFF2-40B4-BE49-F238E27FC236}">
                <a16:creationId xmlns:a16="http://schemas.microsoft.com/office/drawing/2014/main" id="{8CF31C5A-A97E-424C-B62F-50B85A8835B9}"/>
              </a:ext>
            </a:extLst>
          </p:cNvPr>
          <p:cNvSpPr txBox="1">
            <a:spLocks noChangeArrowheads="1"/>
          </p:cNvSpPr>
          <p:nvPr/>
        </p:nvSpPr>
        <p:spPr>
          <a:xfrm>
            <a:off x="2379663" y="455613"/>
            <a:ext cx="78486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kern="0" dirty="0"/>
              <a:t>A solução de Euler ... 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Rectângulo 6">
            <a:extLst>
              <a:ext uri="{FF2B5EF4-FFF2-40B4-BE49-F238E27FC236}">
                <a16:creationId xmlns:a16="http://schemas.microsoft.com/office/drawing/2014/main" id="{3E602311-A086-4364-B1F9-C3C56BD2CA26}"/>
              </a:ext>
            </a:extLst>
          </p:cNvPr>
          <p:cNvSpPr/>
          <p:nvPr/>
        </p:nvSpPr>
        <p:spPr>
          <a:xfrm>
            <a:off x="2381250" y="1714500"/>
            <a:ext cx="2554288" cy="50292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endParaRPr lang="pt-PT" sz="285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5" name="Rectângulo 6">
            <a:extLst>
              <a:ext uri="{FF2B5EF4-FFF2-40B4-BE49-F238E27FC236}">
                <a16:creationId xmlns:a16="http://schemas.microsoft.com/office/drawing/2014/main" id="{51DC24C6-E619-4333-B998-EA6C1033BD9F}"/>
              </a:ext>
            </a:extLst>
          </p:cNvPr>
          <p:cNvSpPr/>
          <p:nvPr/>
        </p:nvSpPr>
        <p:spPr>
          <a:xfrm>
            <a:off x="2381250" y="1600200"/>
            <a:ext cx="7429500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sz="2850" b="1" dirty="0">
                <a:solidFill>
                  <a:schemeClr val="bg1"/>
                </a:solidFill>
                <a:latin typeface="Book Antiqua" pitchFamily="18" charset="0"/>
                <a:cs typeface="Arial" pitchFamily="34" charset="0"/>
              </a:rPr>
              <a:t>Séc XVIII - Euler e as pontes de </a:t>
            </a:r>
            <a:r>
              <a:rPr lang="pt-BR" sz="2850" b="1" dirty="0" err="1">
                <a:solidFill>
                  <a:schemeClr val="bg1"/>
                </a:solidFill>
                <a:latin typeface="Book Antiqua" pitchFamily="18" charset="0"/>
              </a:rPr>
              <a:t>Königsberg</a:t>
            </a:r>
            <a:endParaRPr lang="pt-PT" sz="2850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2FEDB2C5-CF7B-4AEB-AF85-D49AD54872CA}"/>
              </a:ext>
            </a:extLst>
          </p:cNvPr>
          <p:cNvSpPr>
            <a:spLocks noChangeArrowheads="1"/>
          </p:cNvSpPr>
          <p:nvPr/>
        </p:nvSpPr>
        <p:spPr bwMode="auto">
          <a:xfrm>
            <a:off x="7059613" y="4065589"/>
            <a:ext cx="571500" cy="1603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0"/>
              </a:spcBef>
              <a:buClrTx/>
              <a:buSzTx/>
              <a:buFontTx/>
              <a:buNone/>
            </a:pPr>
            <a:endParaRPr lang="pt-BR" altLang="pt-BR" sz="1500" b="1">
              <a:latin typeface="Book Antiqua" panose="02040602050305030304" pitchFamily="18" charset="0"/>
            </a:endParaRPr>
          </a:p>
        </p:txBody>
      </p:sp>
      <p:pic>
        <p:nvPicPr>
          <p:cNvPr id="111618" name="Picture 2">
            <a:extLst>
              <a:ext uri="{FF2B5EF4-FFF2-40B4-BE49-F238E27FC236}">
                <a16:creationId xmlns:a16="http://schemas.microsoft.com/office/drawing/2014/main" id="{42998BD4-65D2-4DD8-8ED6-C0FE7E1CC9B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1" y="4494214"/>
            <a:ext cx="2593975" cy="22494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2" name="Rectangle 2">
            <a:extLst>
              <a:ext uri="{FF2B5EF4-FFF2-40B4-BE49-F238E27FC236}">
                <a16:creationId xmlns:a16="http://schemas.microsoft.com/office/drawing/2014/main" id="{B5D1FC1A-3C5B-42BE-A10D-345E1FA43528}"/>
              </a:ext>
            </a:extLst>
          </p:cNvPr>
          <p:cNvSpPr>
            <a:spLocks noChangeArrowheads="1"/>
          </p:cNvSpPr>
          <p:nvPr/>
        </p:nvSpPr>
        <p:spPr bwMode="auto">
          <a:xfrm>
            <a:off x="4918076" y="2136776"/>
            <a:ext cx="4892675" cy="4606925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PT" altLang="pt-BR" sz="1650" dirty="0">
                <a:solidFill>
                  <a:schemeClr val="bg1"/>
                </a:solidFill>
                <a:latin typeface="Book Antiqua" panose="02040602050305030304" pitchFamily="18" charset="0"/>
              </a:rPr>
              <a:t>1 A possibilidade de uma caminhada através de um gráfico, que atravessa cada aresta exatamente uma vez, depende do grau de nós. O grau de um nó é o número de arestas que o toca.</a:t>
            </a: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PT" altLang="pt-BR" sz="1650" dirty="0">
                <a:solidFill>
                  <a:schemeClr val="bg1"/>
                </a:solidFill>
                <a:latin typeface="Book Antiqua" panose="02040602050305030304" pitchFamily="18" charset="0"/>
              </a:rPr>
              <a:t>2 Uma </a:t>
            </a:r>
            <a:r>
              <a:rPr lang="pt-PT" altLang="pt-BR" sz="1650" b="1" dirty="0">
                <a:solidFill>
                  <a:srgbClr val="FF0000"/>
                </a:solidFill>
                <a:latin typeface="Book Antiqua" panose="02040602050305030304" pitchFamily="18" charset="0"/>
              </a:rPr>
              <a:t>condição necessária e suficiente </a:t>
            </a:r>
            <a:r>
              <a:rPr lang="pt-PT" altLang="pt-BR" sz="1650" dirty="0">
                <a:solidFill>
                  <a:schemeClr val="bg1"/>
                </a:solidFill>
                <a:latin typeface="Book Antiqua" panose="02040602050305030304" pitchFamily="18" charset="0"/>
              </a:rPr>
              <a:t>para </a:t>
            </a:r>
            <a:r>
              <a:rPr lang="pt-BR" altLang="pt-BR" sz="1650" dirty="0">
                <a:solidFill>
                  <a:schemeClr val="bg1"/>
                </a:solidFill>
                <a:latin typeface="Book Antiqua" panose="02040602050305030304" pitchFamily="18" charset="0"/>
              </a:rPr>
              <a:t>atravessar as sete pontes sem nunca atravessar uma mesma ponte duas vezes </a:t>
            </a:r>
            <a:r>
              <a:rPr lang="pt-PT" altLang="pt-BR" sz="1650" dirty="0">
                <a:solidFill>
                  <a:schemeClr val="bg1"/>
                </a:solidFill>
                <a:latin typeface="Book Antiqua" panose="02040602050305030304" pitchFamily="18" charset="0"/>
              </a:rPr>
              <a:t>é que </a:t>
            </a:r>
            <a:r>
              <a:rPr lang="pt-PT" altLang="pt-BR" sz="1650" b="1" dirty="0">
                <a:solidFill>
                  <a:srgbClr val="FF0000"/>
                </a:solidFill>
                <a:latin typeface="Book Antiqua" panose="02040602050305030304" pitchFamily="18" charset="0"/>
              </a:rPr>
              <a:t>o gráfico, para além de conectado, tenha exatamente zero ou dois nós de grau ímpar.</a:t>
            </a: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PT" altLang="pt-BR" sz="1800" dirty="0">
                <a:solidFill>
                  <a:schemeClr val="bg1"/>
                </a:solidFill>
                <a:latin typeface="Book Antiqua" panose="02040602050305030304" pitchFamily="18" charset="0"/>
              </a:rPr>
              <a:t>3 Além disso, se há nós de grau ímpar, então qualquer caminho </a:t>
            </a:r>
            <a:r>
              <a:rPr lang="pt-PT" altLang="pt-BR" sz="1800" dirty="0" err="1">
                <a:solidFill>
                  <a:schemeClr val="bg1"/>
                </a:solidFill>
                <a:latin typeface="Book Antiqua" panose="02040602050305030304" pitchFamily="18" charset="0"/>
              </a:rPr>
              <a:t>euleriano</a:t>
            </a:r>
            <a:r>
              <a:rPr lang="pt-PT" altLang="pt-BR" sz="1800" dirty="0">
                <a:solidFill>
                  <a:schemeClr val="bg1"/>
                </a:solidFill>
                <a:latin typeface="Book Antiqua" panose="02040602050305030304" pitchFamily="18" charset="0"/>
              </a:rPr>
              <a:t> vai começar em um deles e terminar na outra</a:t>
            </a:r>
            <a:endParaRPr lang="pt-BR" altLang="pt-BR" sz="180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endParaRPr lang="pt-PT" altLang="pt-BR" sz="165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endParaRPr lang="pt-BR" altLang="pt-BR" sz="1650" b="1" dirty="0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grpSp>
        <p:nvGrpSpPr>
          <p:cNvPr id="33799" name="Grupo 29">
            <a:extLst>
              <a:ext uri="{FF2B5EF4-FFF2-40B4-BE49-F238E27FC236}">
                <a16:creationId xmlns:a16="http://schemas.microsoft.com/office/drawing/2014/main" id="{02AC97C6-7B4B-49F5-BE4C-FABC28E07234}"/>
              </a:ext>
            </a:extLst>
          </p:cNvPr>
          <p:cNvGrpSpPr>
            <a:grpSpLocks/>
          </p:cNvGrpSpPr>
          <p:nvPr/>
        </p:nvGrpSpPr>
        <p:grpSpPr bwMode="auto">
          <a:xfrm>
            <a:off x="2381251" y="2351088"/>
            <a:ext cx="2536825" cy="1820862"/>
            <a:chOff x="9667907" y="5072074"/>
            <a:chExt cx="1954050" cy="1375073"/>
          </a:xfrm>
        </p:grpSpPr>
        <p:pic>
          <p:nvPicPr>
            <p:cNvPr id="16" name="Picture 10">
              <a:extLst>
                <a:ext uri="{FF2B5EF4-FFF2-40B4-BE49-F238E27FC236}">
                  <a16:creationId xmlns:a16="http://schemas.microsoft.com/office/drawing/2014/main" id="{BC5CBEC2-9457-419F-B021-6F114684665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/>
            <a:srcRect l="59091" t="60482"/>
            <a:stretch>
              <a:fillRect/>
            </a:stretch>
          </p:blipFill>
          <p:spPr bwMode="auto">
            <a:xfrm>
              <a:off x="9667907" y="5072074"/>
              <a:ext cx="1954050" cy="1375073"/>
            </a:xfrm>
            <a:prstGeom prst="rect">
              <a:avLst/>
            </a:prstGeom>
            <a:noFill/>
            <a:ln w="12700" cap="flat" cmpd="sng" algn="ctr">
              <a:noFill/>
              <a:prstDash val="solid"/>
              <a:miter lim="800000"/>
              <a:headEnd/>
              <a:tailEnd/>
            </a:ln>
            <a:effectLst>
              <a:prstShdw prst="shdw17" dist="17961" dir="2700000">
                <a:schemeClr val="accent1">
                  <a:gamma/>
                  <a:shade val="60000"/>
                  <a:invGamma/>
                </a:schemeClr>
              </a:prstShdw>
            </a:effectLst>
          </p:spPr>
        </p:pic>
        <p:sp>
          <p:nvSpPr>
            <p:cNvPr id="33802" name="Rectangle 2">
              <a:extLst>
                <a:ext uri="{FF2B5EF4-FFF2-40B4-BE49-F238E27FC236}">
                  <a16:creationId xmlns:a16="http://schemas.microsoft.com/office/drawing/2014/main" id="{AC1D013E-5A16-43D7-AC1E-821069F4ADD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739346" y="5072074"/>
              <a:ext cx="762040" cy="214314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lIns="69056" tIns="34529" rIns="69056" bIns="34529"/>
            <a:lstStyle>
              <a:lvl1pPr defTabSz="762000">
                <a:spcBef>
                  <a:spcPct val="20000"/>
                </a:spcBef>
                <a:buClr>
                  <a:schemeClr val="folHlink"/>
                </a:buClr>
                <a:buSzPct val="90000"/>
                <a:buFont typeface="Wingdings" panose="05000000000000000000" pitchFamily="2" charset="2"/>
                <a:buChar char="n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 defTabSz="762000">
                <a:spcBef>
                  <a:spcPct val="20000"/>
                </a:spcBef>
                <a:buClr>
                  <a:schemeClr val="accent1"/>
                </a:buClr>
                <a:buSzPct val="75000"/>
                <a:buFont typeface="Wingdings" panose="05000000000000000000" pitchFamily="2" charset="2"/>
                <a:buChar char="n"/>
                <a:defRPr sz="26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 defTabSz="762000">
                <a:spcBef>
                  <a:spcPct val="20000"/>
                </a:spcBef>
                <a:buClr>
                  <a:schemeClr val="folHlink"/>
                </a:buClr>
                <a:buSzPct val="55000"/>
                <a:buFont typeface="Wingdings" panose="05000000000000000000" pitchFamily="2" charset="2"/>
                <a:buChar char="n"/>
                <a:defRPr sz="23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 defTabSz="7620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 defTabSz="762000">
                <a:spcBef>
                  <a:spcPct val="20000"/>
                </a:spcBef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defTabSz="762000" eaLnBrk="0" fontAlgn="base" hangingPunct="0">
                <a:spcBef>
                  <a:spcPct val="20000"/>
                </a:spcBef>
                <a:spcAft>
                  <a:spcPct val="0"/>
                </a:spcAft>
                <a:buClr>
                  <a:schemeClr val="accent1"/>
                </a:buClr>
                <a:buFont typeface="Wingdings" panose="05000000000000000000" pitchFamily="2" charset="2"/>
                <a:buChar char="§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just" eaLnBrk="1" hangingPunct="1">
                <a:lnSpc>
                  <a:spcPct val="150000"/>
                </a:lnSpc>
                <a:spcBef>
                  <a:spcPct val="0"/>
                </a:spcBef>
                <a:buClrTx/>
                <a:buSzTx/>
                <a:buFontTx/>
                <a:buNone/>
              </a:pPr>
              <a:endParaRPr lang="pt-BR" altLang="pt-BR" sz="1500" b="1">
                <a:latin typeface="Book Antiqua" panose="02040602050305030304" pitchFamily="18" charset="0"/>
              </a:endParaRPr>
            </a:p>
          </p:txBody>
        </p:sp>
      </p:grpSp>
      <p:sp>
        <p:nvSpPr>
          <p:cNvPr id="11" name="Título 1">
            <a:extLst>
              <a:ext uri="{FF2B5EF4-FFF2-40B4-BE49-F238E27FC236}">
                <a16:creationId xmlns:a16="http://schemas.microsoft.com/office/drawing/2014/main" id="{D5601F28-AF00-4849-897B-8035699FE08E}"/>
              </a:ext>
            </a:extLst>
          </p:cNvPr>
          <p:cNvSpPr txBox="1">
            <a:spLocks noChangeArrowheads="1"/>
          </p:cNvSpPr>
          <p:nvPr/>
        </p:nvSpPr>
        <p:spPr>
          <a:xfrm>
            <a:off x="2379663" y="455613"/>
            <a:ext cx="78486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kern="0" dirty="0"/>
              <a:t>A solução de Euler ... 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62" name="Picture 10">
            <a:extLst>
              <a:ext uri="{FF2B5EF4-FFF2-40B4-BE49-F238E27FC236}">
                <a16:creationId xmlns:a16="http://schemas.microsoft.com/office/drawing/2014/main" id="{D370DF0D-9BAE-4E01-B24D-8D085D430F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81251" y="4394200"/>
            <a:ext cx="1516063" cy="16065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3559" name="Picture 7">
            <a:extLst>
              <a:ext uri="{FF2B5EF4-FFF2-40B4-BE49-F238E27FC236}">
                <a16:creationId xmlns:a16="http://schemas.microsoft.com/office/drawing/2014/main" id="{0374CEA5-112F-4501-B7B0-F307FC961C3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309939" y="2928938"/>
            <a:ext cx="1017587" cy="13573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5" name="Rectângulo 6">
            <a:extLst>
              <a:ext uri="{FF2B5EF4-FFF2-40B4-BE49-F238E27FC236}">
                <a16:creationId xmlns:a16="http://schemas.microsoft.com/office/drawing/2014/main" id="{1EBAE737-4429-46BC-8092-7AE7F5D895E3}"/>
              </a:ext>
            </a:extLst>
          </p:cNvPr>
          <p:cNvSpPr/>
          <p:nvPr/>
        </p:nvSpPr>
        <p:spPr>
          <a:xfrm>
            <a:off x="2836864" y="179388"/>
            <a:ext cx="6232525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Surge a ideia de rede social</a:t>
            </a:r>
          </a:p>
        </p:txBody>
      </p:sp>
      <p:pic>
        <p:nvPicPr>
          <p:cNvPr id="23557" name="Picture 5">
            <a:extLst>
              <a:ext uri="{FF2B5EF4-FFF2-40B4-BE49-F238E27FC236}">
                <a16:creationId xmlns:a16="http://schemas.microsoft.com/office/drawing/2014/main" id="{C2F4219D-24CD-45EE-A071-4221191098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89188" y="1531938"/>
            <a:ext cx="1135062" cy="14144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23558" name="Picture 6">
            <a:extLst>
              <a:ext uri="{FF2B5EF4-FFF2-40B4-BE49-F238E27FC236}">
                <a16:creationId xmlns:a16="http://schemas.microsoft.com/office/drawing/2014/main" id="{D2E1515D-6E86-4E9C-B8CA-5A0E0674478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362200" y="2946401"/>
            <a:ext cx="947738" cy="1370013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9" name="Rectângulo 6">
            <a:extLst>
              <a:ext uri="{FF2B5EF4-FFF2-40B4-BE49-F238E27FC236}">
                <a16:creationId xmlns:a16="http://schemas.microsoft.com/office/drawing/2014/main" id="{8CE5FB50-D708-45C2-828E-C438B67825F9}"/>
              </a:ext>
            </a:extLst>
          </p:cNvPr>
          <p:cNvSpPr/>
          <p:nvPr/>
        </p:nvSpPr>
        <p:spPr>
          <a:xfrm>
            <a:off x="3887789" y="4733925"/>
            <a:ext cx="5913437" cy="160655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Pioneiros da Analise de Redes Sociais (ARS): da psicologia social Moreno,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Cartwright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,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Newcomb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Bavelas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 da antropologia Michel e </a:t>
            </a:r>
            <a:r>
              <a:rPr lang="pt-BR" sz="2250" b="1" dirty="0" err="1">
                <a:solidFill>
                  <a:schemeClr val="bg1"/>
                </a:solidFill>
                <a:latin typeface="Book Antiqua" pitchFamily="18" charset="0"/>
              </a:rPr>
              <a:t>J.A.</a:t>
            </a:r>
            <a:r>
              <a:rPr lang="pt-BR" sz="2250" b="1" dirty="0">
                <a:solidFill>
                  <a:schemeClr val="bg1"/>
                </a:solidFill>
                <a:latin typeface="Book Antiqua" pitchFamily="18" charset="0"/>
              </a:rPr>
              <a:t> Barnes</a:t>
            </a:r>
            <a:r>
              <a:rPr lang="pt-BR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a que é atribuído o </a:t>
            </a:r>
            <a:r>
              <a:rPr lang="pt-BR" sz="2250" b="1" dirty="0">
                <a:solidFill>
                  <a:schemeClr val="bg1"/>
                </a:solidFill>
                <a:latin typeface="Book Antiqua" pitchFamily="18" charset="0"/>
              </a:rPr>
              <a:t>primeiro uso do termo rede social (social network)</a:t>
            </a:r>
            <a:r>
              <a:rPr lang="pt-BR" b="1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quando em </a:t>
            </a:r>
            <a:r>
              <a:rPr lang="pt-BR" sz="2250" b="1" dirty="0">
                <a:solidFill>
                  <a:schemeClr val="bg1"/>
                </a:solidFill>
                <a:latin typeface="Book Antiqua" pitchFamily="18" charset="0"/>
              </a:rPr>
              <a:t>1954</a:t>
            </a:r>
            <a:r>
              <a:rPr lang="pt-BR" sz="1500" dirty="0">
                <a:solidFill>
                  <a:schemeClr val="bg1"/>
                </a:solidFill>
                <a:latin typeface="Book Antiqua" pitchFamily="18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começou a usá-lo sistematicamente </a:t>
            </a:r>
            <a:r>
              <a:rPr lang="pt-BR" sz="1125" dirty="0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sz="1125" dirty="0">
                <a:solidFill>
                  <a:schemeClr val="bg1"/>
                </a:solidFill>
                <a:latin typeface="Book Antiqua" pitchFamily="18" charset="0"/>
              </a:rPr>
              <a:t>Wasserman &amp; Faust, p. 10</a:t>
            </a:r>
            <a:r>
              <a:rPr lang="pt-BR" sz="1125" dirty="0">
                <a:solidFill>
                  <a:schemeClr val="bg1"/>
                </a:solidFill>
                <a:latin typeface="Book Antiqua" pitchFamily="18" charset="0"/>
              </a:rPr>
              <a:t>).</a:t>
            </a:r>
            <a:endParaRPr lang="pt-PT" sz="1125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1" name="Rectângulo 6">
            <a:extLst>
              <a:ext uri="{FF2B5EF4-FFF2-40B4-BE49-F238E27FC236}">
                <a16:creationId xmlns:a16="http://schemas.microsoft.com/office/drawing/2014/main" id="{BA77CBFB-9D78-49DA-A0B6-B79A2350A92D}"/>
              </a:ext>
            </a:extLst>
          </p:cNvPr>
          <p:cNvSpPr/>
          <p:nvPr/>
        </p:nvSpPr>
        <p:spPr>
          <a:xfrm>
            <a:off x="2344738" y="4113214"/>
            <a:ext cx="2000250" cy="2809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1125" b="1" dirty="0" err="1">
                <a:solidFill>
                  <a:schemeClr val="bg1"/>
                </a:solidFill>
                <a:latin typeface="Book Antiqua" pitchFamily="18" charset="0"/>
              </a:rPr>
              <a:t>Solomonoff</a:t>
            </a:r>
            <a:r>
              <a:rPr lang="pt-BR" sz="1125" b="1" dirty="0">
                <a:solidFill>
                  <a:schemeClr val="bg1"/>
                </a:solidFill>
                <a:latin typeface="Book Antiqua" pitchFamily="18" charset="0"/>
              </a:rPr>
              <a:t>         </a:t>
            </a:r>
            <a:r>
              <a:rPr lang="pt-BR" sz="1125" b="1" dirty="0" err="1">
                <a:solidFill>
                  <a:schemeClr val="bg1"/>
                </a:solidFill>
                <a:latin typeface="Book Antiqua" pitchFamily="18" charset="0"/>
              </a:rPr>
              <a:t>Rapoport</a:t>
            </a:r>
            <a:endParaRPr lang="pt-PT" sz="1125" b="1" dirty="0">
              <a:solidFill>
                <a:schemeClr val="bg1"/>
              </a:solidFill>
              <a:latin typeface="Book Antiqua" pitchFamily="18" charset="0"/>
              <a:cs typeface="Arial" pitchFamily="34" charset="0"/>
            </a:endParaRPr>
          </a:p>
        </p:txBody>
      </p:sp>
      <p:sp>
        <p:nvSpPr>
          <p:cNvPr id="14" name="Rectângulo 6">
            <a:extLst>
              <a:ext uri="{FF2B5EF4-FFF2-40B4-BE49-F238E27FC236}">
                <a16:creationId xmlns:a16="http://schemas.microsoft.com/office/drawing/2014/main" id="{AC9ABB3D-5F47-4A17-A917-EC8454AD748B}"/>
              </a:ext>
            </a:extLst>
          </p:cNvPr>
          <p:cNvSpPr/>
          <p:nvPr/>
        </p:nvSpPr>
        <p:spPr>
          <a:xfrm>
            <a:off x="2381251" y="857250"/>
            <a:ext cx="1196975" cy="6429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1500">
              <a:defRPr/>
            </a:pPr>
            <a:r>
              <a:rPr lang="pt-BR" sz="2250" b="1" dirty="0">
                <a:solidFill>
                  <a:schemeClr val="tx1"/>
                </a:solidFill>
                <a:latin typeface="Book Antiqua" pitchFamily="18" charset="0"/>
              </a:rPr>
              <a:t>Inicio séc. XX:</a:t>
            </a:r>
          </a:p>
        </p:txBody>
      </p:sp>
      <p:sp>
        <p:nvSpPr>
          <p:cNvPr id="6" name="Rectângulo 6">
            <a:extLst>
              <a:ext uri="{FF2B5EF4-FFF2-40B4-BE49-F238E27FC236}">
                <a16:creationId xmlns:a16="http://schemas.microsoft.com/office/drawing/2014/main" id="{40F07DD2-6724-4138-9800-60D7B0790983}"/>
              </a:ext>
            </a:extLst>
          </p:cNvPr>
          <p:cNvSpPr/>
          <p:nvPr/>
        </p:nvSpPr>
        <p:spPr>
          <a:xfrm>
            <a:off x="3484563" y="1320800"/>
            <a:ext cx="6253162" cy="19192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defTabSz="571500">
              <a:lnSpc>
                <a:spcPct val="150000"/>
              </a:lnSpc>
              <a:defRPr/>
            </a:pPr>
            <a:r>
              <a:rPr lang="pt-BR" sz="2100" b="1" dirty="0">
                <a:solidFill>
                  <a:schemeClr val="bg1"/>
                </a:solidFill>
                <a:latin typeface="Book Antiqua" pitchFamily="18" charset="0"/>
              </a:rPr>
              <a:t>Jacob Moreno, 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foi um psicólogo, criador do Teatro da Espontaneidade e da Catarse e posteriormente do Psicodrama. É para muitos cientistas sociais o fundador da </a:t>
            </a:r>
            <a:r>
              <a:rPr lang="pt-BR" dirty="0" err="1">
                <a:solidFill>
                  <a:schemeClr val="bg1"/>
                </a:solidFill>
                <a:latin typeface="Book Antiqua" pitchFamily="18" charset="0"/>
              </a:rPr>
              <a:t>sociometria</a:t>
            </a:r>
            <a:r>
              <a:rPr lang="pt-BR" dirty="0">
                <a:solidFill>
                  <a:schemeClr val="bg1"/>
                </a:solidFill>
                <a:latin typeface="Book Antiqua" pitchFamily="18" charset="0"/>
              </a:rPr>
              <a:t> em </a:t>
            </a:r>
            <a:r>
              <a:rPr lang="pt-BR" sz="2250" b="1" dirty="0">
                <a:solidFill>
                  <a:schemeClr val="bg1"/>
                </a:solidFill>
                <a:latin typeface="Book Antiqua" pitchFamily="18" charset="0"/>
              </a:rPr>
              <a:t>1934 </a:t>
            </a:r>
            <a:r>
              <a:rPr lang="pt-BR" sz="1125" dirty="0">
                <a:solidFill>
                  <a:schemeClr val="bg1"/>
                </a:solidFill>
                <a:latin typeface="Book Antiqua" pitchFamily="18" charset="0"/>
              </a:rPr>
              <a:t>(</a:t>
            </a:r>
            <a:r>
              <a:rPr lang="en-US" sz="1125" dirty="0">
                <a:solidFill>
                  <a:schemeClr val="bg1"/>
                </a:solidFill>
                <a:latin typeface="Book Antiqua" pitchFamily="18" charset="0"/>
              </a:rPr>
              <a:t>Wasserman &amp; Faust, p. 11</a:t>
            </a:r>
            <a:r>
              <a:rPr lang="pt-BR" sz="1125" dirty="0">
                <a:solidFill>
                  <a:schemeClr val="bg1"/>
                </a:solidFill>
                <a:latin typeface="Book Antiqua" pitchFamily="18" charset="0"/>
              </a:rPr>
              <a:t>).</a:t>
            </a:r>
          </a:p>
        </p:txBody>
      </p:sp>
      <p:sp>
        <p:nvSpPr>
          <p:cNvPr id="10" name="Rectângulo 6">
            <a:extLst>
              <a:ext uri="{FF2B5EF4-FFF2-40B4-BE49-F238E27FC236}">
                <a16:creationId xmlns:a16="http://schemas.microsoft.com/office/drawing/2014/main" id="{E7BDF629-0668-499F-B3E6-F316646E01FD}"/>
              </a:ext>
            </a:extLst>
          </p:cNvPr>
          <p:cNvSpPr/>
          <p:nvPr/>
        </p:nvSpPr>
        <p:spPr>
          <a:xfrm>
            <a:off x="4257675" y="3348038"/>
            <a:ext cx="5480050" cy="14462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 eaLnBrk="1" hangingPunct="1">
              <a:spcBef>
                <a:spcPct val="50000"/>
              </a:spcBef>
              <a:defRPr/>
            </a:pP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Mas, como se formam as redes? em </a:t>
            </a:r>
            <a:r>
              <a:rPr lang="pt-BR" sz="2100" b="1" dirty="0">
                <a:solidFill>
                  <a:schemeClr val="tx1"/>
                </a:solidFill>
                <a:latin typeface="Book Antiqua" pitchFamily="18" charset="0"/>
              </a:rPr>
              <a:t>1951</a:t>
            </a: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, os norte-americanos </a:t>
            </a:r>
            <a:r>
              <a:rPr lang="pt-BR" sz="2100" b="1" dirty="0">
                <a:solidFill>
                  <a:schemeClr val="tx1"/>
                </a:solidFill>
                <a:latin typeface="Book Antiqua" pitchFamily="18" charset="0"/>
              </a:rPr>
              <a:t>Ray </a:t>
            </a:r>
            <a:r>
              <a:rPr lang="pt-BR" sz="2100" b="1" dirty="0" err="1">
                <a:solidFill>
                  <a:schemeClr val="tx1"/>
                </a:solidFill>
                <a:latin typeface="Book Antiqua" pitchFamily="18" charset="0"/>
              </a:rPr>
              <a:t>Solomonoff</a:t>
            </a:r>
            <a:r>
              <a:rPr lang="pt-BR" sz="2100" b="1" dirty="0">
                <a:solidFill>
                  <a:schemeClr val="tx1"/>
                </a:solidFill>
                <a:latin typeface="Book Antiqua" pitchFamily="18" charset="0"/>
              </a:rPr>
              <a:t> e </a:t>
            </a:r>
            <a:r>
              <a:rPr lang="pt-BR" sz="2100" b="1" dirty="0" err="1">
                <a:solidFill>
                  <a:schemeClr val="tx1"/>
                </a:solidFill>
                <a:latin typeface="Book Antiqua" pitchFamily="18" charset="0"/>
              </a:rPr>
              <a:t>Anatol</a:t>
            </a:r>
            <a:r>
              <a:rPr lang="pt-BR" sz="2100" b="1" dirty="0">
                <a:solidFill>
                  <a:schemeClr val="tx1"/>
                </a:solidFill>
                <a:latin typeface="Book Antiqua" pitchFamily="18" charset="0"/>
              </a:rPr>
              <a:t> </a:t>
            </a:r>
            <a:r>
              <a:rPr lang="pt-BR" sz="2100" b="1" dirty="0" err="1">
                <a:solidFill>
                  <a:schemeClr val="tx1"/>
                </a:solidFill>
                <a:latin typeface="Book Antiqua" pitchFamily="18" charset="0"/>
              </a:rPr>
              <a:t>Rapoport</a:t>
            </a:r>
            <a:r>
              <a:rPr lang="pt-BR" sz="2100" b="1" dirty="0">
                <a:solidFill>
                  <a:schemeClr val="tx1"/>
                </a:solidFill>
                <a:latin typeface="Book Antiqua" pitchFamily="18" charset="0"/>
              </a:rPr>
              <a:t> introduziram o conceito de redes randômicas</a:t>
            </a:r>
            <a:r>
              <a:rPr lang="pt-BR" sz="2100" dirty="0">
                <a:solidFill>
                  <a:schemeClr val="tx1"/>
                </a:solidFill>
                <a:latin typeface="Book Antiqua" pitchFamily="18" charset="0"/>
              </a:rPr>
              <a:t>,</a:t>
            </a:r>
            <a:r>
              <a:rPr lang="pt-BR" dirty="0">
                <a:solidFill>
                  <a:schemeClr val="tx1"/>
                </a:solidFill>
                <a:latin typeface="Book Antiqua" pitchFamily="18" charset="0"/>
              </a:rPr>
              <a:t> a primeira proposta para o mecanismo de formação de redes.</a:t>
            </a:r>
            <a:endParaRPr lang="pt-PT" dirty="0">
              <a:solidFill>
                <a:schemeClr val="tx1"/>
              </a:solidFill>
              <a:latin typeface="Book Antiqua" pitchFamily="18" charset="0"/>
              <a:cs typeface="Arial" pitchFamily="34" charset="0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474" name="Picture 2">
            <a:extLst>
              <a:ext uri="{FF2B5EF4-FFF2-40B4-BE49-F238E27FC236}">
                <a16:creationId xmlns:a16="http://schemas.microsoft.com/office/drawing/2014/main" id="{9C33B755-D0CD-4FC5-A680-D1FB04A02E9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l="5784" r="4959"/>
          <a:stretch>
            <a:fillRect/>
          </a:stretch>
        </p:blipFill>
        <p:spPr bwMode="auto">
          <a:xfrm>
            <a:off x="2262188" y="912814"/>
            <a:ext cx="1928812" cy="26241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5475" name="Picture 3">
            <a:extLst>
              <a:ext uri="{FF2B5EF4-FFF2-40B4-BE49-F238E27FC236}">
                <a16:creationId xmlns:a16="http://schemas.microsoft.com/office/drawing/2014/main" id="{45D8C153-101D-4F05-910B-D144126FA52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3402" b="7843"/>
          <a:stretch>
            <a:fillRect/>
          </a:stretch>
        </p:blipFill>
        <p:spPr bwMode="auto">
          <a:xfrm>
            <a:off x="2338389" y="3563939"/>
            <a:ext cx="1946275" cy="25177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0" name="Rectângulo 6">
            <a:extLst>
              <a:ext uri="{FF2B5EF4-FFF2-40B4-BE49-F238E27FC236}">
                <a16:creationId xmlns:a16="http://schemas.microsoft.com/office/drawing/2014/main" id="{AD35DB13-53D1-4C0A-9275-91864137301D}"/>
              </a:ext>
            </a:extLst>
          </p:cNvPr>
          <p:cNvSpPr/>
          <p:nvPr/>
        </p:nvSpPr>
        <p:spPr>
          <a:xfrm>
            <a:off x="4191001" y="1447800"/>
            <a:ext cx="5483225" cy="10175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just" defTabSz="571500">
              <a:lnSpc>
                <a:spcPct val="150000"/>
              </a:lnSpc>
              <a:defRPr/>
            </a:pPr>
            <a:r>
              <a:rPr lang="pt-BR" sz="1500" b="1" dirty="0">
                <a:solidFill>
                  <a:srgbClr val="FF0000"/>
                </a:solidFill>
                <a:latin typeface="Arial Rounded MT Bold" pitchFamily="34" charset="0"/>
              </a:rPr>
              <a:t>Entre 1958 e 1968 </a:t>
            </a:r>
            <a:r>
              <a:rPr lang="pt-BR" sz="1500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estes matemáticos húngaros publicaram oito artigos que revolucionaram o estudo das redes e </a:t>
            </a:r>
            <a:r>
              <a:rPr lang="pt-BR" sz="1500" b="1" dirty="0">
                <a:solidFill>
                  <a:srgbClr val="FF0000"/>
                </a:solidFill>
                <a:latin typeface="Arial Rounded MT Bold" pitchFamily="34" charset="0"/>
              </a:rPr>
              <a:t>estabeleceram a teoria randômica dos grafos.</a:t>
            </a:r>
          </a:p>
        </p:txBody>
      </p:sp>
      <p:sp>
        <p:nvSpPr>
          <p:cNvPr id="9" name="Rectângulo 6">
            <a:extLst>
              <a:ext uri="{FF2B5EF4-FFF2-40B4-BE49-F238E27FC236}">
                <a16:creationId xmlns:a16="http://schemas.microsoft.com/office/drawing/2014/main" id="{3E7CA5F7-0D51-4D01-985F-080F817E869B}"/>
              </a:ext>
            </a:extLst>
          </p:cNvPr>
          <p:cNvSpPr/>
          <p:nvPr/>
        </p:nvSpPr>
        <p:spPr>
          <a:xfrm>
            <a:off x="7137400" y="4799013"/>
            <a:ext cx="3367088" cy="16430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571500">
              <a:lnSpc>
                <a:spcPct val="150000"/>
              </a:lnSpc>
              <a:defRPr/>
            </a:pP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Erdös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 e </a:t>
            </a:r>
            <a:r>
              <a:rPr lang="pt-BR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Rényi</a:t>
            </a:r>
            <a:r>
              <a:rPr lang="pt-BR" dirty="0">
                <a:solidFill>
                  <a:schemeClr val="tx1">
                    <a:lumMod val="75000"/>
                    <a:lumOff val="25000"/>
                  </a:schemeClr>
                </a:solidFill>
                <a:latin typeface="Arial Rounded MT Bold" pitchFamily="34" charset="0"/>
              </a:rPr>
              <a:t> encaravam os grafos e o mundo que eles representavam como </a:t>
            </a:r>
            <a:r>
              <a:rPr lang="pt-BR" b="1" dirty="0">
                <a:solidFill>
                  <a:srgbClr val="FF0000"/>
                </a:solidFill>
                <a:latin typeface="Arial Rounded MT Bold" pitchFamily="34" charset="0"/>
              </a:rPr>
              <a:t>fundamentalmente aleatórios.</a:t>
            </a:r>
          </a:p>
        </p:txBody>
      </p:sp>
      <p:pic>
        <p:nvPicPr>
          <p:cNvPr id="24585" name="Picture 9">
            <a:extLst>
              <a:ext uri="{FF2B5EF4-FFF2-40B4-BE49-F238E27FC236}">
                <a16:creationId xmlns:a16="http://schemas.microsoft.com/office/drawing/2014/main" id="{34C82406-DE55-4B15-9BB9-A1441CB774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44975" y="4724401"/>
            <a:ext cx="2795588" cy="1508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8" name="Rectângulo 6">
            <a:extLst>
              <a:ext uri="{FF2B5EF4-FFF2-40B4-BE49-F238E27FC236}">
                <a16:creationId xmlns:a16="http://schemas.microsoft.com/office/drawing/2014/main" id="{1C4FF3E0-8F13-49C8-94BB-768D7071127E}"/>
              </a:ext>
            </a:extLst>
          </p:cNvPr>
          <p:cNvSpPr/>
          <p:nvPr/>
        </p:nvSpPr>
        <p:spPr>
          <a:xfrm>
            <a:off x="4191001" y="911226"/>
            <a:ext cx="5483225" cy="53657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000" b="1" dirty="0">
                <a:solidFill>
                  <a:schemeClr val="bg1"/>
                </a:solidFill>
                <a:latin typeface="Arial Rounded MT Bold" pitchFamily="34" charset="0"/>
              </a:rPr>
              <a:t>Teoria randômica dos grafos</a:t>
            </a:r>
          </a:p>
        </p:txBody>
      </p:sp>
      <p:sp>
        <p:nvSpPr>
          <p:cNvPr id="12" name="Rectângulo 6">
            <a:extLst>
              <a:ext uri="{FF2B5EF4-FFF2-40B4-BE49-F238E27FC236}">
                <a16:creationId xmlns:a16="http://schemas.microsoft.com/office/drawing/2014/main" id="{E187A0D7-908C-47AA-BFD4-F643CFEB25E5}"/>
              </a:ext>
            </a:extLst>
          </p:cNvPr>
          <p:cNvSpPr/>
          <p:nvPr/>
        </p:nvSpPr>
        <p:spPr>
          <a:xfrm>
            <a:off x="2316164" y="3108326"/>
            <a:ext cx="1768475" cy="428625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2250" b="1" dirty="0">
                <a:solidFill>
                  <a:srgbClr val="FF0000"/>
                </a:solidFill>
                <a:latin typeface="Arial Rounded MT Bold" pitchFamily="34" charset="0"/>
              </a:rPr>
              <a:t>Paul </a:t>
            </a:r>
            <a:r>
              <a:rPr lang="pt-BR" sz="2250" b="1" dirty="0" err="1">
                <a:solidFill>
                  <a:srgbClr val="FF0000"/>
                </a:solidFill>
                <a:latin typeface="Arial Rounded MT Bold" pitchFamily="34" charset="0"/>
              </a:rPr>
              <a:t>Erdös</a:t>
            </a:r>
            <a:endParaRPr lang="pt-BR" sz="225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3" name="Rectângulo 6">
            <a:extLst>
              <a:ext uri="{FF2B5EF4-FFF2-40B4-BE49-F238E27FC236}">
                <a16:creationId xmlns:a16="http://schemas.microsoft.com/office/drawing/2014/main" id="{ADDB0729-FB67-4D07-A47C-141DE06461A5}"/>
              </a:ext>
            </a:extLst>
          </p:cNvPr>
          <p:cNvSpPr/>
          <p:nvPr/>
        </p:nvSpPr>
        <p:spPr>
          <a:xfrm>
            <a:off x="2208214" y="5572126"/>
            <a:ext cx="2166937" cy="436563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2400" b="1" dirty="0" err="1">
                <a:solidFill>
                  <a:srgbClr val="FF0000"/>
                </a:solidFill>
                <a:latin typeface="Arial Rounded MT Bold" pitchFamily="34" charset="0"/>
              </a:rPr>
              <a:t>Alfréd</a:t>
            </a:r>
            <a:r>
              <a:rPr lang="pt-BR" sz="2400" b="1" dirty="0">
                <a:solidFill>
                  <a:srgbClr val="FF0000"/>
                </a:solidFill>
                <a:latin typeface="Arial Rounded MT Bold" pitchFamily="34" charset="0"/>
              </a:rPr>
              <a:t> </a:t>
            </a:r>
            <a:r>
              <a:rPr lang="pt-BR" sz="2400" b="1" dirty="0" err="1">
                <a:solidFill>
                  <a:srgbClr val="FF0000"/>
                </a:solidFill>
                <a:latin typeface="Arial Rounded MT Bold" pitchFamily="34" charset="0"/>
              </a:rPr>
              <a:t>Rényi</a:t>
            </a:r>
            <a:endParaRPr lang="pt-BR" sz="2250" b="1" dirty="0">
              <a:solidFill>
                <a:srgbClr val="FF0000"/>
              </a:solidFill>
              <a:latin typeface="Arial Rounded MT Bold" pitchFamily="34" charset="0"/>
            </a:endParaRPr>
          </a:p>
        </p:txBody>
      </p:sp>
      <p:sp>
        <p:nvSpPr>
          <p:cNvPr id="11" name="Rectângulo 6">
            <a:extLst>
              <a:ext uri="{FF2B5EF4-FFF2-40B4-BE49-F238E27FC236}">
                <a16:creationId xmlns:a16="http://schemas.microsoft.com/office/drawing/2014/main" id="{1EA1B131-A110-4231-AB6F-2DA707C9AB1A}"/>
              </a:ext>
            </a:extLst>
          </p:cNvPr>
          <p:cNvSpPr/>
          <p:nvPr/>
        </p:nvSpPr>
        <p:spPr>
          <a:xfrm>
            <a:off x="4284663" y="2509839"/>
            <a:ext cx="5738812" cy="2143125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 defTabSz="571500">
              <a:lnSpc>
                <a:spcPct val="150000"/>
              </a:lnSpc>
              <a:defRPr/>
            </a:pPr>
            <a:r>
              <a:rPr lang="pt-BR" sz="1200" dirty="0">
                <a:solidFill>
                  <a:schemeClr val="bg1"/>
                </a:solidFill>
                <a:latin typeface="Arial Rounded MT Bold" pitchFamily="34" charset="0"/>
              </a:rPr>
              <a:t>Imagine uma festa, dez convidados que não se conhecem; formam-se laços sociais à medida em que os convivas começam a conversar em pequenos grupos. De inicio os grupos são isolados. deslocam-se para outros grupos. Existe </a:t>
            </a:r>
            <a:r>
              <a:rPr lang="pt-BR" dirty="0">
                <a:solidFill>
                  <a:schemeClr val="bg1"/>
                </a:solidFill>
                <a:latin typeface="Arial Rounded MT Bold" pitchFamily="34" charset="0"/>
              </a:rPr>
              <a:t>agora uma única rede social que abarca todos os convidados. Seguindo os vínculos, é possível encontrar um caminho por entre dois</a:t>
            </a:r>
          </a:p>
          <a:p>
            <a:pPr algn="just" defTabSz="571500">
              <a:lnSpc>
                <a:spcPct val="150000"/>
              </a:lnSpc>
              <a:defRPr/>
            </a:pPr>
            <a:endParaRPr lang="pt-BR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just" defTabSz="571500">
              <a:lnSpc>
                <a:spcPct val="150000"/>
              </a:lnSpc>
              <a:defRPr/>
            </a:pPr>
            <a:endParaRPr lang="pt-BR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just" defTabSz="571500">
              <a:lnSpc>
                <a:spcPct val="150000"/>
              </a:lnSpc>
              <a:defRPr/>
            </a:pPr>
            <a:endParaRPr lang="pt-BR" dirty="0">
              <a:solidFill>
                <a:schemeClr val="tx1"/>
              </a:solidFill>
              <a:latin typeface="Arial Rounded MT Bold" pitchFamily="34" charset="0"/>
            </a:endParaRPr>
          </a:p>
          <a:p>
            <a:pPr algn="just" defTabSz="571500">
              <a:lnSpc>
                <a:spcPct val="150000"/>
              </a:lnSpc>
              <a:defRPr/>
            </a:pPr>
            <a:r>
              <a:rPr lang="pt-BR" dirty="0">
                <a:solidFill>
                  <a:schemeClr val="tx1"/>
                </a:solidFill>
                <a:latin typeface="Arial Rounded MT Bold" pitchFamily="34" charset="0"/>
              </a:rPr>
              <a:t> </a:t>
            </a:r>
            <a:r>
              <a:rPr lang="pt-BR" dirty="0">
                <a:solidFill>
                  <a:schemeClr val="bg1"/>
                </a:solidFill>
                <a:latin typeface="Arial Rounded MT Bold" pitchFamily="34" charset="0"/>
              </a:rPr>
              <a:t>convidados quaisquer.”</a:t>
            </a:r>
          </a:p>
          <a:p>
            <a:pPr algn="just" defTabSz="571500">
              <a:lnSpc>
                <a:spcPct val="150000"/>
              </a:lnSpc>
              <a:defRPr/>
            </a:pPr>
            <a:endParaRPr lang="pt-BR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</p:txBody>
      </p:sp>
      <p:sp>
        <p:nvSpPr>
          <p:cNvPr id="14" name="Rectângulo 6">
            <a:extLst>
              <a:ext uri="{FF2B5EF4-FFF2-40B4-BE49-F238E27FC236}">
                <a16:creationId xmlns:a16="http://schemas.microsoft.com/office/drawing/2014/main" id="{BD53F682-7069-46FE-8616-CDC436DBAD26}"/>
              </a:ext>
            </a:extLst>
          </p:cNvPr>
          <p:cNvSpPr/>
          <p:nvPr/>
        </p:nvSpPr>
        <p:spPr>
          <a:xfrm>
            <a:off x="1079500" y="5576888"/>
            <a:ext cx="3005138" cy="1473200"/>
          </a:xfrm>
          <a:prstGeom prst="rect">
            <a:avLst/>
          </a:prstGeom>
          <a:solidFill>
            <a:schemeClr val="bg1">
              <a:lumMod val="65000"/>
              <a:alpha val="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r" defTabSz="571500">
              <a:lnSpc>
                <a:spcPct val="150000"/>
              </a:lnSpc>
              <a:defRPr/>
            </a:pP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In: </a:t>
            </a:r>
            <a:r>
              <a:rPr lang="pt-BR" sz="1200" b="1" dirty="0" err="1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Barabási</a:t>
            </a:r>
            <a:r>
              <a:rPr lang="pt-BR" sz="1200" b="1" dirty="0">
                <a:solidFill>
                  <a:schemeClr val="tx1">
                    <a:lumMod val="75000"/>
                    <a:lumOff val="25000"/>
                  </a:schemeClr>
                </a:solidFill>
                <a:latin typeface="Arial Narrow" panose="020B0606020202030204" pitchFamily="34" charset="0"/>
              </a:rPr>
              <a:t>, 2003</a:t>
            </a:r>
          </a:p>
        </p:txBody>
      </p:sp>
      <p:sp>
        <p:nvSpPr>
          <p:cNvPr id="15" name="Rectângulo 6">
            <a:extLst>
              <a:ext uri="{FF2B5EF4-FFF2-40B4-BE49-F238E27FC236}">
                <a16:creationId xmlns:a16="http://schemas.microsoft.com/office/drawing/2014/main" id="{AD7A1E5A-C63F-4851-BDAD-9067E9EDD47F}"/>
              </a:ext>
            </a:extLst>
          </p:cNvPr>
          <p:cNvSpPr/>
          <p:nvPr/>
        </p:nvSpPr>
        <p:spPr>
          <a:xfrm>
            <a:off x="2836864" y="179388"/>
            <a:ext cx="6232525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A rede seria aleatória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ângulo 6">
            <a:extLst>
              <a:ext uri="{FF2B5EF4-FFF2-40B4-BE49-F238E27FC236}">
                <a16:creationId xmlns:a16="http://schemas.microsoft.com/office/drawing/2014/main" id="{B8FB0F41-2B88-44C3-9CFE-C31E7502104B}"/>
              </a:ext>
            </a:extLst>
          </p:cNvPr>
          <p:cNvSpPr/>
          <p:nvPr/>
        </p:nvSpPr>
        <p:spPr>
          <a:xfrm>
            <a:off x="7596188" y="1633538"/>
            <a:ext cx="3232150" cy="5143500"/>
          </a:xfrm>
          <a:prstGeom prst="rect">
            <a:avLst/>
          </a:prstGeom>
          <a:gradFill flip="none" rotWithShape="1">
            <a:gsLst>
              <a:gs pos="0">
                <a:schemeClr val="tx1">
                  <a:lumMod val="75000"/>
                  <a:lumOff val="25000"/>
                </a:schemeClr>
              </a:gs>
              <a:gs pos="50000">
                <a:schemeClr val="accent1">
                  <a:shade val="67500"/>
                  <a:satMod val="115000"/>
                </a:schemeClr>
              </a:gs>
              <a:gs pos="100000">
                <a:schemeClr val="accent1"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endParaRPr lang="pt-BR" sz="2250" kern="0" dirty="0">
              <a:solidFill>
                <a:schemeClr val="tx1"/>
              </a:solidFill>
              <a:latin typeface="Harrington" pitchFamily="82" charset="0"/>
            </a:endParaRPr>
          </a:p>
        </p:txBody>
      </p:sp>
      <p:pic>
        <p:nvPicPr>
          <p:cNvPr id="107523" name="Picture 3">
            <a:extLst>
              <a:ext uri="{FF2B5EF4-FFF2-40B4-BE49-F238E27FC236}">
                <a16:creationId xmlns:a16="http://schemas.microsoft.com/office/drawing/2014/main" id="{EB912567-1932-4516-8F37-D58DF587E25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943100" y="2924176"/>
            <a:ext cx="6269038" cy="35972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7524" name="Picture 4">
            <a:extLst>
              <a:ext uri="{FF2B5EF4-FFF2-40B4-BE49-F238E27FC236}">
                <a16:creationId xmlns:a16="http://schemas.microsoft.com/office/drawing/2014/main" id="{75232857-6E05-49E7-A9D7-29E116BE18B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265738" y="4821238"/>
            <a:ext cx="3268662" cy="203676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0965" name="Rectangle 2">
            <a:extLst>
              <a:ext uri="{FF2B5EF4-FFF2-40B4-BE49-F238E27FC236}">
                <a16:creationId xmlns:a16="http://schemas.microsoft.com/office/drawing/2014/main" id="{E36703C6-2FE8-4328-AC29-3381F56C345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8713" y="5151439"/>
            <a:ext cx="2894012" cy="528637"/>
          </a:xfrm>
          <a:prstGeom prst="rect">
            <a:avLst/>
          </a:prstGeom>
          <a:solidFill>
            <a:schemeClr val="bg1">
              <a:alpha val="0"/>
            </a:schemeClr>
          </a:solidFill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3750" b="1">
                <a:solidFill>
                  <a:srgbClr val="008000"/>
                </a:solidFill>
                <a:latin typeface="Cooper Black" panose="0208090404030B020404" pitchFamily="18" charset="0"/>
              </a:rPr>
              <a:t>Paul Baran</a:t>
            </a:r>
            <a:endParaRPr lang="pt-BR" altLang="pt-BR" sz="3750">
              <a:solidFill>
                <a:srgbClr val="008000"/>
              </a:solidFill>
              <a:latin typeface="Cooper Black" panose="0208090404030B020404" pitchFamily="18" charset="0"/>
            </a:endParaRPr>
          </a:p>
        </p:txBody>
      </p:sp>
      <p:sp>
        <p:nvSpPr>
          <p:cNvPr id="12" name="Rectangle 2">
            <a:extLst>
              <a:ext uri="{FF2B5EF4-FFF2-40B4-BE49-F238E27FC236}">
                <a16:creationId xmlns:a16="http://schemas.microsoft.com/office/drawing/2014/main" id="{32204C6C-F355-4DAC-9AD2-857BC7F5D4E6}"/>
              </a:ext>
            </a:extLst>
          </p:cNvPr>
          <p:cNvSpPr>
            <a:spLocks noChangeArrowheads="1"/>
          </p:cNvSpPr>
          <p:nvPr/>
        </p:nvSpPr>
        <p:spPr bwMode="auto">
          <a:xfrm>
            <a:off x="8613776" y="2411414"/>
            <a:ext cx="1635125" cy="3597275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algn="just" defTabSz="571500">
              <a:lnSpc>
                <a:spcPct val="150000"/>
              </a:lnSpc>
              <a:defRPr/>
            </a:pPr>
            <a:r>
              <a:rPr lang="pt-BR" sz="1125" dirty="0">
                <a:solidFill>
                  <a:srgbClr val="008000"/>
                </a:solidFill>
                <a:latin typeface="Cooper Black" pitchFamily="18" charset="0"/>
              </a:rPr>
              <a:t>Ao contrário das redes centralizadas ou hierarquias, a eliminação de um ponto nas redes distribuídas não afetará </a:t>
            </a:r>
            <a:r>
              <a:rPr lang="pt-BR" sz="1125" dirty="0" err="1">
                <a:solidFill>
                  <a:srgbClr val="008000"/>
                </a:solidFill>
                <a:latin typeface="Cooper Black" pitchFamily="18" charset="0"/>
              </a:rPr>
              <a:t>significativa-mente</a:t>
            </a:r>
            <a:r>
              <a:rPr lang="pt-BR" sz="1125" dirty="0">
                <a:solidFill>
                  <a:srgbClr val="008000"/>
                </a:solidFill>
                <a:latin typeface="Cooper Black" pitchFamily="18" charset="0"/>
              </a:rPr>
              <a:t> a estrutura da rede.</a:t>
            </a:r>
          </a:p>
        </p:txBody>
      </p:sp>
      <p:sp>
        <p:nvSpPr>
          <p:cNvPr id="5" name="Rectangle 2">
            <a:extLst>
              <a:ext uri="{FF2B5EF4-FFF2-40B4-BE49-F238E27FC236}">
                <a16:creationId xmlns:a16="http://schemas.microsoft.com/office/drawing/2014/main" id="{33B60F95-F578-4118-98F1-59B2F19D5AE8}"/>
              </a:ext>
            </a:extLst>
          </p:cNvPr>
          <p:cNvSpPr>
            <a:spLocks noChangeArrowheads="1"/>
          </p:cNvSpPr>
          <p:nvPr/>
        </p:nvSpPr>
        <p:spPr bwMode="auto">
          <a:xfrm>
            <a:off x="2116138" y="696913"/>
            <a:ext cx="7429500" cy="17145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/>
          <a:lstStyle/>
          <a:p>
            <a:pPr algn="just" defTabSz="571500">
              <a:lnSpc>
                <a:spcPct val="150000"/>
              </a:lnSpc>
              <a:defRPr/>
            </a:pPr>
            <a:r>
              <a:rPr lang="pt-BR" sz="1875" b="1" dirty="0">
                <a:solidFill>
                  <a:srgbClr val="008000"/>
                </a:solidFill>
                <a:latin typeface="Cooper Black" pitchFamily="18" charset="0"/>
              </a:rPr>
              <a:t>1964:</a:t>
            </a:r>
            <a:r>
              <a:rPr lang="pt-BR" b="1" dirty="0">
                <a:solidFill>
                  <a:srgbClr val="008000"/>
                </a:solidFill>
                <a:latin typeface="Cooper Black" pitchFamily="18" charset="0"/>
              </a:rPr>
              <a:t> </a:t>
            </a:r>
            <a:r>
              <a:rPr lang="pt-BR" dirty="0">
                <a:latin typeface="Cooper Black" pitchFamily="18" charset="0"/>
              </a:rPr>
              <a:t>Vivia-se o auge da </a:t>
            </a:r>
            <a:r>
              <a:rPr lang="pt-BR" sz="1875" b="1" dirty="0">
                <a:latin typeface="Cooper Black" pitchFamily="18" charset="0"/>
              </a:rPr>
              <a:t>guerra fria!</a:t>
            </a:r>
            <a:r>
              <a:rPr lang="pt-BR" b="1" dirty="0">
                <a:latin typeface="Cooper Black" pitchFamily="18" charset="0"/>
              </a:rPr>
              <a:t> </a:t>
            </a:r>
            <a:r>
              <a:rPr lang="pt-BR" dirty="0">
                <a:latin typeface="Cooper Black" pitchFamily="18" charset="0"/>
              </a:rPr>
              <a:t>Paul Baran, que trabalhava como investigador na RAND </a:t>
            </a:r>
            <a:r>
              <a:rPr lang="pt-BR" dirty="0" err="1">
                <a:latin typeface="Cooper Black" pitchFamily="18" charset="0"/>
              </a:rPr>
              <a:t>Corporation</a:t>
            </a:r>
            <a:r>
              <a:rPr lang="pt-BR" dirty="0">
                <a:latin typeface="Cooper Black" pitchFamily="18" charset="0"/>
              </a:rPr>
              <a:t>, desenhou uma proposta para o </a:t>
            </a:r>
            <a:r>
              <a:rPr lang="pt-BR" sz="1875" b="1" dirty="0">
                <a:latin typeface="Cooper Black" pitchFamily="18" charset="0"/>
              </a:rPr>
              <a:t>sistema de comunicações</a:t>
            </a:r>
            <a:r>
              <a:rPr lang="pt-BR" dirty="0">
                <a:latin typeface="Cooper Black" pitchFamily="18" charset="0"/>
              </a:rPr>
              <a:t> Norte-Americano que fosse </a:t>
            </a:r>
            <a:r>
              <a:rPr lang="pt-BR" sz="1875" b="1" dirty="0">
                <a:latin typeface="Cooper Black" pitchFamily="18" charset="0"/>
              </a:rPr>
              <a:t>invulnerável a um possível ataque nuclear </a:t>
            </a:r>
            <a:r>
              <a:rPr lang="pt-BR" sz="1500" dirty="0">
                <a:latin typeface="Cooper Black" pitchFamily="18" charset="0"/>
              </a:rPr>
              <a:t>por forma a fazer face à ameaça soviética.</a:t>
            </a:r>
          </a:p>
        </p:txBody>
      </p:sp>
      <p:sp>
        <p:nvSpPr>
          <p:cNvPr id="8" name="Rectângulo 6">
            <a:extLst>
              <a:ext uri="{FF2B5EF4-FFF2-40B4-BE49-F238E27FC236}">
                <a16:creationId xmlns:a16="http://schemas.microsoft.com/office/drawing/2014/main" id="{8A752ECB-93D0-4546-97BC-25F3A59BD49E}"/>
              </a:ext>
            </a:extLst>
          </p:cNvPr>
          <p:cNvSpPr/>
          <p:nvPr/>
        </p:nvSpPr>
        <p:spPr>
          <a:xfrm>
            <a:off x="2836864" y="179388"/>
            <a:ext cx="6232525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A rede e os computadores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>
            <a:extLst>
              <a:ext uri="{FF2B5EF4-FFF2-40B4-BE49-F238E27FC236}">
                <a16:creationId xmlns:a16="http://schemas.microsoft.com/office/drawing/2014/main" id="{AA8F7F72-4D20-4D6A-B433-0D8DD9CFC483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95538" y="5286375"/>
            <a:ext cx="7429500" cy="16065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1425" b="1">
                <a:solidFill>
                  <a:schemeClr val="bg1"/>
                </a:solidFill>
                <a:latin typeface="Book Antiqua" panose="02040602050305030304" pitchFamily="18" charset="0"/>
              </a:rPr>
              <a:t>Enviar cartas </a:t>
            </a:r>
            <a:r>
              <a:rPr lang="pt-BR" altLang="pt-BR" sz="1425">
                <a:solidFill>
                  <a:schemeClr val="bg1"/>
                </a:solidFill>
                <a:latin typeface="Book Antiqua" panose="02040602050305030304" pitchFamily="18" charset="0"/>
              </a:rPr>
              <a:t>a várias pessoas em Omaha, </a:t>
            </a:r>
            <a:r>
              <a:rPr lang="pt-BR" altLang="pt-BR" sz="1425" b="1">
                <a:solidFill>
                  <a:schemeClr val="bg1"/>
                </a:solidFill>
                <a:latin typeface="Book Antiqua" panose="02040602050305030304" pitchFamily="18" charset="0"/>
              </a:rPr>
              <a:t>Nebraska e Wichita, Kansas</a:t>
            </a:r>
            <a:r>
              <a:rPr lang="pt-BR" altLang="pt-BR" sz="1425">
                <a:solidFill>
                  <a:schemeClr val="bg1"/>
                </a:solidFill>
                <a:latin typeface="Book Antiqua" panose="02040602050305030304" pitchFamily="18" charset="0"/>
              </a:rPr>
              <a:t> solicitando-lhes que as remetessem para outras pessoas residentes em Boston, </a:t>
            </a:r>
            <a:r>
              <a:rPr lang="pt-BR" altLang="pt-BR" sz="1425" b="1">
                <a:solidFill>
                  <a:schemeClr val="bg1"/>
                </a:solidFill>
                <a:latin typeface="Book Antiqua" panose="02040602050305030304" pitchFamily="18" charset="0"/>
              </a:rPr>
              <a:t>Massachusetts</a:t>
            </a:r>
            <a:r>
              <a:rPr lang="pt-BR" altLang="pt-BR" sz="1425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1425">
                <a:solidFill>
                  <a:schemeClr val="bg1"/>
                </a:solidFill>
                <a:latin typeface="Book Antiqua" panose="02040602050305030304" pitchFamily="18" charset="0"/>
              </a:rPr>
              <a:t>As cartas deveriam ser </a:t>
            </a:r>
            <a:r>
              <a:rPr lang="pt-BR" altLang="pt-BR" sz="1425" b="1">
                <a:solidFill>
                  <a:schemeClr val="bg1"/>
                </a:solidFill>
                <a:latin typeface="Book Antiqua" panose="02040602050305030304" pitchFamily="18" charset="0"/>
              </a:rPr>
              <a:t>passadas em mãos para alguém que se conhecesse pelo primeiro nome </a:t>
            </a:r>
            <a:r>
              <a:rPr lang="pt-BR" altLang="pt-BR" sz="1425">
                <a:solidFill>
                  <a:schemeClr val="bg1"/>
                </a:solidFill>
                <a:latin typeface="Book Antiqua" panose="02040602050305030304" pitchFamily="18" charset="0"/>
              </a:rPr>
              <a:t>e podia chegar ao seu destino </a:t>
            </a:r>
            <a:r>
              <a:rPr lang="pt-BR" altLang="pt-BR" sz="1425" b="1">
                <a:solidFill>
                  <a:schemeClr val="bg1"/>
                </a:solidFill>
                <a:latin typeface="Book Antiqua" panose="02040602050305030304" pitchFamily="18" charset="0"/>
              </a:rPr>
              <a:t>diretamente ou via a opção </a:t>
            </a:r>
            <a:r>
              <a:rPr lang="pt-BR" altLang="pt-BR" sz="1425" b="1" i="1">
                <a:solidFill>
                  <a:schemeClr val="bg1"/>
                </a:solidFill>
                <a:latin typeface="Book Antiqua" panose="02040602050305030304" pitchFamily="18" charset="0"/>
              </a:rPr>
              <a:t>amigo de um amigo</a:t>
            </a:r>
            <a:r>
              <a:rPr lang="pt-BR" altLang="pt-BR" sz="1425" i="1">
                <a:solidFill>
                  <a:schemeClr val="bg1"/>
                </a:solidFill>
                <a:latin typeface="Book Antiqua" panose="02040602050305030304" pitchFamily="18" charset="0"/>
              </a:rPr>
              <a:t>.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  <a:defRPr/>
            </a:pPr>
            <a:endParaRPr lang="pt-BR" altLang="pt-BR" sz="1425" i="1">
              <a:solidFill>
                <a:schemeClr val="bg1"/>
              </a:solidFill>
            </a:endParaRPr>
          </a:p>
        </p:txBody>
      </p:sp>
      <p:pic>
        <p:nvPicPr>
          <p:cNvPr id="41987" name="Picture 3" descr="milgram-chain">
            <a:extLst>
              <a:ext uri="{FF2B5EF4-FFF2-40B4-BE49-F238E27FC236}">
                <a16:creationId xmlns:a16="http://schemas.microsoft.com/office/drawing/2014/main" id="{286C83A5-E7F1-4166-9775-9EE2EAFB821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386"/>
          <a:stretch>
            <a:fillRect/>
          </a:stretch>
        </p:blipFill>
        <p:spPr bwMode="auto">
          <a:xfrm>
            <a:off x="6324600" y="1749426"/>
            <a:ext cx="3500438" cy="117951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9570" name="Picture 2">
            <a:extLst>
              <a:ext uri="{FF2B5EF4-FFF2-40B4-BE49-F238E27FC236}">
                <a16:creationId xmlns:a16="http://schemas.microsoft.com/office/drawing/2014/main" id="{F8E7682A-B9CB-4231-A0A5-7084159469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1254" r="4327" b="10000"/>
          <a:stretch>
            <a:fillRect/>
          </a:stretch>
        </p:blipFill>
        <p:spPr bwMode="auto">
          <a:xfrm>
            <a:off x="2395538" y="1749425"/>
            <a:ext cx="2482850" cy="35750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grpSp>
        <p:nvGrpSpPr>
          <p:cNvPr id="41989" name="Grupo 14">
            <a:extLst>
              <a:ext uri="{FF2B5EF4-FFF2-40B4-BE49-F238E27FC236}">
                <a16:creationId xmlns:a16="http://schemas.microsoft.com/office/drawing/2014/main" id="{BA81BEBB-CD06-4C2F-9F27-3624C036621F}"/>
              </a:ext>
            </a:extLst>
          </p:cNvPr>
          <p:cNvGrpSpPr>
            <a:grpSpLocks/>
          </p:cNvGrpSpPr>
          <p:nvPr/>
        </p:nvGrpSpPr>
        <p:grpSpPr bwMode="auto">
          <a:xfrm>
            <a:off x="6324600" y="2820989"/>
            <a:ext cx="3429000" cy="2465387"/>
            <a:chOff x="5238750" y="1428750"/>
            <a:chExt cx="4572000" cy="3286125"/>
          </a:xfrm>
        </p:grpSpPr>
        <p:pic>
          <p:nvPicPr>
            <p:cNvPr id="41998" name="Picture 2" descr="http://www.for-sale-byowner.com/sitemap_files/usa_map.jpg">
              <a:extLst>
                <a:ext uri="{FF2B5EF4-FFF2-40B4-BE49-F238E27FC236}">
                  <a16:creationId xmlns:a16="http://schemas.microsoft.com/office/drawing/2014/main" id="{9B73550C-E40F-4398-B3AF-9561E02ACC6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236" t="2000" r="160" b="6000"/>
            <a:stretch>
              <a:fillRect/>
            </a:stretch>
          </p:blipFill>
          <p:spPr bwMode="auto">
            <a:xfrm>
              <a:off x="5238750" y="1428750"/>
              <a:ext cx="4572000" cy="32861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22" name="CaixaDeTexto 12">
              <a:extLst>
                <a:ext uri="{FF2B5EF4-FFF2-40B4-BE49-F238E27FC236}">
                  <a16:creationId xmlns:a16="http://schemas.microsoft.com/office/drawing/2014/main" id="{77D5C892-3321-431A-86D8-D272398EAB1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008283" y="2357667"/>
              <a:ext cx="408517" cy="262382"/>
            </a:xfrm>
            <a:prstGeom prst="rect">
              <a:avLst/>
            </a:prstGeom>
            <a:solidFill>
              <a:srgbClr val="D2DBE0"/>
            </a:solidFill>
            <a:ln>
              <a:noFill/>
            </a:ln>
          </p:spPr>
          <p:txBody>
            <a:bodyPr wrap="none">
              <a:spAutoFit/>
            </a:bodyPr>
            <a:lstStyle>
              <a:lvl1pP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buFontTx/>
                <a:buNone/>
                <a:defRPr/>
              </a:pPr>
              <a:r>
                <a:rPr lang="pt-BR" altLang="pt-BR" sz="675" b="1">
                  <a:solidFill>
                    <a:srgbClr val="FF0000"/>
                  </a:solidFill>
                </a:rPr>
                <a:t>NE</a:t>
              </a:r>
              <a:endParaRPr lang="es-ES_tradnl" altLang="pt-BR" sz="675" b="1">
                <a:solidFill>
                  <a:srgbClr val="FF0000"/>
                </a:solidFill>
              </a:endParaRPr>
            </a:p>
          </p:txBody>
        </p:sp>
      </p:grpSp>
      <p:grpSp>
        <p:nvGrpSpPr>
          <p:cNvPr id="41990" name="Grupo 15">
            <a:extLst>
              <a:ext uri="{FF2B5EF4-FFF2-40B4-BE49-F238E27FC236}">
                <a16:creationId xmlns:a16="http://schemas.microsoft.com/office/drawing/2014/main" id="{FFFEBD84-2871-41D2-8BCC-9C065B81AC55}"/>
              </a:ext>
            </a:extLst>
          </p:cNvPr>
          <p:cNvGrpSpPr>
            <a:grpSpLocks/>
          </p:cNvGrpSpPr>
          <p:nvPr/>
        </p:nvGrpSpPr>
        <p:grpSpPr bwMode="auto">
          <a:xfrm>
            <a:off x="7845426" y="3195639"/>
            <a:ext cx="1743075" cy="484187"/>
            <a:chOff x="7266881" y="1928813"/>
            <a:chExt cx="2324794" cy="644523"/>
          </a:xfrm>
        </p:grpSpPr>
        <p:sp>
          <p:nvSpPr>
            <p:cNvPr id="11" name="AutoShape 8">
              <a:extLst>
                <a:ext uri="{FF2B5EF4-FFF2-40B4-BE49-F238E27FC236}">
                  <a16:creationId xmlns:a16="http://schemas.microsoft.com/office/drawing/2014/main" id="{DEFC136A-36CA-4D76-8556-0686B382D1F0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9318544" y="1928813"/>
              <a:ext cx="273131" cy="251469"/>
            </a:xfrm>
            <a:prstGeom prst="star5">
              <a:avLst/>
            </a:prstGeom>
            <a:solidFill>
              <a:srgbClr val="FF0000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eaLnBrk="1" hangingPunct="1">
                <a:spcBef>
                  <a:spcPct val="50000"/>
                </a:spcBef>
                <a:buFontTx/>
                <a:buChar char="•"/>
                <a:defRPr/>
              </a:pPr>
              <a:endParaRPr lang="en-US"/>
            </a:p>
          </p:txBody>
        </p:sp>
        <p:sp>
          <p:nvSpPr>
            <p:cNvPr id="43020" name="AutoShape 7">
              <a:extLst>
                <a:ext uri="{FF2B5EF4-FFF2-40B4-BE49-F238E27FC236}">
                  <a16:creationId xmlns:a16="http://schemas.microsoft.com/office/drawing/2014/main" id="{17DF9EA3-2B93-4543-9DA2-47C4120DED4A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7266881" y="2357790"/>
              <a:ext cx="194791" cy="215546"/>
            </a:xfrm>
            <a:prstGeom prst="star4">
              <a:avLst>
                <a:gd name="adj" fmla="val 12500"/>
              </a:avLst>
            </a:prstGeom>
            <a:solidFill>
              <a:schemeClr val="tx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>
                <a:buChar char="•"/>
                <a:defRPr sz="16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buChar char="–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buChar char="­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buChar char="·"/>
                <a:defRPr sz="14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eaLnBrk="1" hangingPunct="1">
                <a:spcBef>
                  <a:spcPct val="50000"/>
                </a:spcBef>
                <a:defRPr/>
              </a:pPr>
              <a:endParaRPr lang="en-US" altLang="pt-BR" sz="750">
                <a:solidFill>
                  <a:srgbClr val="FF0000"/>
                </a:solidFill>
              </a:endParaRPr>
            </a:p>
          </p:txBody>
        </p:sp>
      </p:grpSp>
      <p:sp>
        <p:nvSpPr>
          <p:cNvPr id="43015" name="Rectangle 2">
            <a:extLst>
              <a:ext uri="{FF2B5EF4-FFF2-40B4-BE49-F238E27FC236}">
                <a16:creationId xmlns:a16="http://schemas.microsoft.com/office/drawing/2014/main" id="{27D8D2BA-6AAB-4AF6-B7BD-D5B36BC1BDF1}"/>
              </a:ext>
            </a:extLst>
          </p:cNvPr>
          <p:cNvSpPr>
            <a:spLocks noChangeArrowheads="1"/>
          </p:cNvSpPr>
          <p:nvPr/>
        </p:nvSpPr>
        <p:spPr bwMode="auto">
          <a:xfrm>
            <a:off x="4878389" y="1749425"/>
            <a:ext cx="1392237" cy="35369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3375" b="1">
                <a:solidFill>
                  <a:srgbClr val="FFC000"/>
                </a:solidFill>
                <a:latin typeface="Book Antiqua" panose="02040602050305030304" pitchFamily="18" charset="0"/>
              </a:rPr>
              <a:t>1967</a:t>
            </a: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1725" b="1">
                <a:solidFill>
                  <a:srgbClr val="C00000"/>
                </a:solidFill>
                <a:latin typeface="Book Antiqua" panose="02040602050305030304" pitchFamily="18" charset="0"/>
              </a:rPr>
              <a:t>Small world</a:t>
            </a: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1125">
                <a:latin typeface="Book Antiqua" panose="02040602050305030304" pitchFamily="18" charset="0"/>
              </a:rPr>
              <a:t>Experimento social</a:t>
            </a: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1500" b="1">
                <a:solidFill>
                  <a:srgbClr val="00B050"/>
                </a:solidFill>
                <a:latin typeface="Book Antiqua" panose="02040602050305030304" pitchFamily="18" charset="0"/>
              </a:rPr>
              <a:t>Objetivo:</a:t>
            </a:r>
          </a:p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1500">
                <a:solidFill>
                  <a:schemeClr val="bg1"/>
                </a:solidFill>
                <a:latin typeface="Book Antiqua" panose="02040602050305030304" pitchFamily="18" charset="0"/>
              </a:rPr>
              <a:t>Encontrar a </a:t>
            </a:r>
            <a:r>
              <a:rPr lang="pt-BR" altLang="pt-BR" sz="1500" i="1">
                <a:solidFill>
                  <a:schemeClr val="bg1"/>
                </a:solidFill>
                <a:latin typeface="Book Antiqua" panose="02040602050305030304" pitchFamily="18" charset="0"/>
              </a:rPr>
              <a:t>distância</a:t>
            </a:r>
            <a:r>
              <a:rPr lang="pt-BR" altLang="pt-BR" sz="1500">
                <a:solidFill>
                  <a:schemeClr val="bg1"/>
                </a:solidFill>
                <a:latin typeface="Book Antiqua" panose="02040602050305030304" pitchFamily="18" charset="0"/>
              </a:rPr>
              <a:t> entre duas pessoas quaisquer nos EUA</a:t>
            </a:r>
            <a:endParaRPr lang="pt-BR" altLang="pt-BR" sz="1500" i="1">
              <a:solidFill>
                <a:schemeClr val="bg1"/>
              </a:solidFill>
              <a:latin typeface="Book Antiqua" panose="02040602050305030304" pitchFamily="18" charset="0"/>
            </a:endParaRPr>
          </a:p>
        </p:txBody>
      </p:sp>
      <p:sp>
        <p:nvSpPr>
          <p:cNvPr id="43016" name="CaixaDeTexto 18">
            <a:extLst>
              <a:ext uri="{FF2B5EF4-FFF2-40B4-BE49-F238E27FC236}">
                <a16:creationId xmlns:a16="http://schemas.microsoft.com/office/drawing/2014/main" id="{117B8229-5627-4819-BAE0-7833EC7E909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8" y="4695825"/>
            <a:ext cx="2405062" cy="558800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2250" b="1">
                <a:solidFill>
                  <a:schemeClr val="bg1"/>
                </a:solidFill>
                <a:latin typeface="Book Antiqua" panose="02040602050305030304" pitchFamily="18" charset="0"/>
              </a:rPr>
              <a:t>Stanley Milgram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90049C90-5898-4446-A6F9-2ED3AD5398D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766050" y="3773488"/>
            <a:ext cx="280846" cy="196208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eaLnBrk="1" hangingPunct="1">
              <a:spcBef>
                <a:spcPct val="50000"/>
              </a:spcBef>
              <a:defRPr/>
            </a:pPr>
            <a:r>
              <a:rPr lang="pt-BR" sz="675" b="1" dirty="0"/>
              <a:t>KS</a:t>
            </a:r>
            <a:endParaRPr lang="es-ES_tradnl" sz="675" b="1" dirty="0"/>
          </a:p>
        </p:txBody>
      </p:sp>
      <p:sp>
        <p:nvSpPr>
          <p:cNvPr id="43018" name="AutoShape 7">
            <a:extLst>
              <a:ext uri="{FF2B5EF4-FFF2-40B4-BE49-F238E27FC236}">
                <a16:creationId xmlns:a16="http://schemas.microsoft.com/office/drawing/2014/main" id="{F109A137-41DE-42A7-A32D-7D866C3918CD}"/>
              </a:ext>
            </a:extLst>
          </p:cNvPr>
          <p:cNvSpPr>
            <a:spLocks noChangeArrowheads="1"/>
          </p:cNvSpPr>
          <p:nvPr/>
        </p:nvSpPr>
        <p:spPr bwMode="auto">
          <a:xfrm>
            <a:off x="7961313" y="3784601"/>
            <a:ext cx="144462" cy="161925"/>
          </a:xfrm>
          <a:prstGeom prst="star4">
            <a:avLst>
              <a:gd name="adj" fmla="val 12500"/>
            </a:avLst>
          </a:prstGeom>
          <a:solidFill>
            <a:schemeClr val="tx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defRPr/>
            </a:pPr>
            <a:endParaRPr lang="en-US" altLang="pt-BR" sz="750">
              <a:solidFill>
                <a:srgbClr val="FF0000"/>
              </a:solidFill>
            </a:endParaRPr>
          </a:p>
        </p:txBody>
      </p:sp>
      <p:sp>
        <p:nvSpPr>
          <p:cNvPr id="15" name="Rectângulo 6">
            <a:extLst>
              <a:ext uri="{FF2B5EF4-FFF2-40B4-BE49-F238E27FC236}">
                <a16:creationId xmlns:a16="http://schemas.microsoft.com/office/drawing/2014/main" id="{9C7F2AAB-FD0D-4204-95C4-815E91A9808E}"/>
              </a:ext>
            </a:extLst>
          </p:cNvPr>
          <p:cNvSpPr/>
          <p:nvPr/>
        </p:nvSpPr>
        <p:spPr>
          <a:xfrm>
            <a:off x="2836864" y="179388"/>
            <a:ext cx="6232525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Os mundos pequenos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>
            <a:extLst>
              <a:ext uri="{FF2B5EF4-FFF2-40B4-BE49-F238E27FC236}">
                <a16:creationId xmlns:a16="http://schemas.microsoft.com/office/drawing/2014/main" id="{53652C17-9C95-456D-BD3A-56C646F5DB5C}"/>
              </a:ext>
            </a:extLst>
          </p:cNvPr>
          <p:cNvSpPr>
            <a:spLocks noChangeArrowheads="1"/>
          </p:cNvSpPr>
          <p:nvPr/>
        </p:nvSpPr>
        <p:spPr bwMode="auto">
          <a:xfrm rot="278492">
            <a:off x="2651125" y="1757364"/>
            <a:ext cx="6591300" cy="2001837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pt-BR" altLang="pt-BR" sz="12750" dirty="0">
                <a:solidFill>
                  <a:schemeClr val="bg1"/>
                </a:solidFill>
                <a:latin typeface="Bernard MT Condensed" panose="02050806060905020404" pitchFamily="18" charset="0"/>
              </a:rPr>
              <a:t>Ciência e</a:t>
            </a:r>
          </a:p>
        </p:txBody>
      </p:sp>
      <p:sp>
        <p:nvSpPr>
          <p:cNvPr id="15363" name="Rectangle 2">
            <a:extLst>
              <a:ext uri="{FF2B5EF4-FFF2-40B4-BE49-F238E27FC236}">
                <a16:creationId xmlns:a16="http://schemas.microsoft.com/office/drawing/2014/main" id="{7AD8F3B6-BAB0-4883-AFE3-1FE7867FCFE6}"/>
              </a:ext>
            </a:extLst>
          </p:cNvPr>
          <p:cNvSpPr>
            <a:spLocks noChangeArrowheads="1"/>
          </p:cNvSpPr>
          <p:nvPr/>
        </p:nvSpPr>
        <p:spPr bwMode="auto">
          <a:xfrm rot="21204478">
            <a:off x="5661026" y="4330701"/>
            <a:ext cx="3857625" cy="1820863"/>
          </a:xfrm>
          <a:prstGeom prst="rect">
            <a:avLst/>
          </a:prstGeom>
          <a:solidFill>
            <a:srgbClr val="0099FF"/>
          </a:solidFill>
          <a:ln>
            <a:noFill/>
          </a:ln>
        </p:spPr>
        <p:txBody>
          <a:bodyPr lIns="69056" tIns="34529" rIns="69056" bIns="34529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pt-BR" altLang="pt-BR" sz="12750" b="1" dirty="0">
                <a:solidFill>
                  <a:schemeClr val="bg1"/>
                </a:solidFill>
                <a:latin typeface="Bernard MT Condensed" panose="02050806060905020404" pitchFamily="18" charset="0"/>
              </a:rPr>
              <a:t>Redes</a:t>
            </a:r>
            <a:endParaRPr lang="pt-BR" altLang="pt-BR" sz="12750" dirty="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pic>
        <p:nvPicPr>
          <p:cNvPr id="3" name="Picture 6">
            <a:extLst>
              <a:ext uri="{FF2B5EF4-FFF2-40B4-BE49-F238E27FC236}">
                <a16:creationId xmlns:a16="http://schemas.microsoft.com/office/drawing/2014/main" id="{2C87E5EE-C43B-44C8-982B-CF9A2F8839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 l="6054" t="6054" r="6054" b="6054"/>
          <a:stretch>
            <a:fillRect/>
          </a:stretch>
        </p:blipFill>
        <p:spPr bwMode="auto">
          <a:xfrm>
            <a:off x="2581275" y="3636964"/>
            <a:ext cx="2840038" cy="28400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4341" name="Título 1">
            <a:extLst>
              <a:ext uri="{FF2B5EF4-FFF2-40B4-BE49-F238E27FC236}">
                <a16:creationId xmlns:a16="http://schemas.microsoft.com/office/drawing/2014/main" id="{82B8082C-F91D-4D0E-8FF3-A4CD75E6827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/>
              <a:t>Mas é científico ... 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>
            <a:extLst>
              <a:ext uri="{FF2B5EF4-FFF2-40B4-BE49-F238E27FC236}">
                <a16:creationId xmlns:a16="http://schemas.microsoft.com/office/drawing/2014/main" id="{F90D1376-40D2-4B33-99A4-7F3537992BEC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41563" y="617538"/>
            <a:ext cx="7429500" cy="8572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  <a:defRPr/>
            </a:pPr>
            <a:r>
              <a:rPr lang="pt-BR" altLang="pt-BR" sz="2625" b="1" dirty="0">
                <a:solidFill>
                  <a:srgbClr val="0070C0"/>
                </a:solidFill>
                <a:latin typeface="Book Antiqua" panose="02040602050305030304" pitchFamily="18" charset="0"/>
              </a:rPr>
              <a:t>Mundo Pequeno ou </a:t>
            </a:r>
            <a:r>
              <a:rPr lang="pt-BR" altLang="pt-BR" sz="2625" b="1" dirty="0" err="1">
                <a:solidFill>
                  <a:srgbClr val="0070C0"/>
                </a:solidFill>
                <a:latin typeface="Book Antiqua" panose="02040602050305030304" pitchFamily="18" charset="0"/>
              </a:rPr>
              <a:t>Small</a:t>
            </a:r>
            <a:r>
              <a:rPr lang="pt-BR" altLang="pt-BR" sz="2625" b="1" dirty="0">
                <a:solidFill>
                  <a:srgbClr val="0070C0"/>
                </a:solidFill>
                <a:latin typeface="Book Antiqua" panose="02040602050305030304" pitchFamily="18" charset="0"/>
              </a:rPr>
              <a:t> World</a:t>
            </a:r>
          </a:p>
          <a:p>
            <a:pPr algn="just" eaLnBrk="1" hangingPunct="1">
              <a:buFontTx/>
              <a:buNone/>
              <a:defRPr/>
            </a:pPr>
            <a:r>
              <a:rPr lang="pt-BR" altLang="pt-BR" sz="2625" b="1" dirty="0">
                <a:solidFill>
                  <a:srgbClr val="0070C0"/>
                </a:solidFill>
                <a:latin typeface="Book Antiqua" panose="02040602050305030304" pitchFamily="18" charset="0"/>
              </a:rPr>
              <a:t>Seis graus de separação</a:t>
            </a:r>
          </a:p>
        </p:txBody>
      </p:sp>
      <p:pic>
        <p:nvPicPr>
          <p:cNvPr id="19" name="Picture 2">
            <a:extLst>
              <a:ext uri="{FF2B5EF4-FFF2-40B4-BE49-F238E27FC236}">
                <a16:creationId xmlns:a16="http://schemas.microsoft.com/office/drawing/2014/main" id="{1BB5FC14-4BB5-4EC4-ADFC-616DDEBB15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001000" y="617538"/>
            <a:ext cx="939800" cy="8572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45060" name="Rectangle 2">
            <a:extLst>
              <a:ext uri="{FF2B5EF4-FFF2-40B4-BE49-F238E27FC236}">
                <a16:creationId xmlns:a16="http://schemas.microsoft.com/office/drawing/2014/main" id="{3A326B2C-89CB-4226-8D46-227D70DD2CA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9976" y="1474789"/>
            <a:ext cx="7794625" cy="47656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 b="1" dirty="0">
                <a:solidFill>
                  <a:srgbClr val="FFC000"/>
                </a:solidFill>
                <a:latin typeface="Book Antiqua" panose="02040602050305030304" pitchFamily="18" charset="0"/>
              </a:rPr>
              <a:t>5,5 foi o numero médio de pessoas </a:t>
            </a:r>
            <a:r>
              <a:rPr lang="pt-BR" altLang="pt-BR" sz="1875" b="1" dirty="0">
                <a:solidFill>
                  <a:schemeClr val="bg1"/>
                </a:solidFill>
                <a:latin typeface="Book Antiqua" panose="02040602050305030304" pitchFamily="18" charset="0"/>
              </a:rPr>
              <a:t>para fazer chegar </a:t>
            </a:r>
            <a:r>
              <a:rPr lang="pt-PT" altLang="pt-BR" sz="1875" b="1" dirty="0">
                <a:solidFill>
                  <a:schemeClr val="bg1"/>
                </a:solidFill>
                <a:latin typeface="Book Antiqua" panose="02040602050305030304" pitchFamily="18" charset="0"/>
              </a:rPr>
              <a:t>as cartas (64) que chegaram ao destino, </a:t>
            </a:r>
            <a:r>
              <a:rPr lang="pt-BR" altLang="pt-BR" sz="1875" b="1" dirty="0">
                <a:solidFill>
                  <a:schemeClr val="bg1"/>
                </a:solidFill>
                <a:latin typeface="Book Antiqua" panose="02040602050305030304" pitchFamily="18" charset="0"/>
              </a:rPr>
              <a:t>os famosos </a:t>
            </a:r>
            <a:r>
              <a:rPr lang="pt-BR" altLang="pt-BR" sz="1875" b="1" dirty="0">
                <a:solidFill>
                  <a:srgbClr val="FFC000"/>
                </a:solidFill>
                <a:latin typeface="Book Antiqua" panose="02040602050305030304" pitchFamily="18" charset="0"/>
              </a:rPr>
              <a:t>seis graus de separação </a:t>
            </a:r>
            <a:r>
              <a:rPr lang="pt-BR" altLang="pt-BR" sz="1875" b="1" dirty="0">
                <a:solidFill>
                  <a:schemeClr val="bg1"/>
                </a:solidFill>
                <a:latin typeface="Book Antiqua" panose="02040602050305030304" pitchFamily="18" charset="0"/>
              </a:rPr>
              <a:t>e o fenômeno passou a ser conhecido pelo conceito de </a:t>
            </a:r>
            <a:r>
              <a:rPr lang="pt-BR" altLang="pt-BR" sz="1875" b="1" dirty="0">
                <a:solidFill>
                  <a:srgbClr val="FFC000"/>
                </a:solidFill>
                <a:latin typeface="Book Antiqua" panose="02040602050305030304" pitchFamily="18" charset="0"/>
              </a:rPr>
              <a:t>mundo pequeno  ou </a:t>
            </a:r>
            <a:r>
              <a:rPr lang="pt-BR" altLang="pt-BR" sz="1875" b="1" dirty="0" err="1">
                <a:solidFill>
                  <a:srgbClr val="FFC000"/>
                </a:solidFill>
                <a:latin typeface="Book Antiqua" panose="02040602050305030304" pitchFamily="18" charset="0"/>
              </a:rPr>
              <a:t>small</a:t>
            </a:r>
            <a:r>
              <a:rPr lang="pt-BR" altLang="pt-BR" sz="1875" b="1" dirty="0">
                <a:solidFill>
                  <a:srgbClr val="FFC000"/>
                </a:solidFill>
                <a:latin typeface="Book Antiqua" panose="02040602050305030304" pitchFamily="18" charset="0"/>
              </a:rPr>
              <a:t>-world. 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endParaRPr lang="pt-PT" altLang="pt-BR" sz="1050" dirty="0">
              <a:solidFill>
                <a:schemeClr val="bg1"/>
              </a:solidFill>
              <a:latin typeface="Book Antiqua" panose="02040602050305030304" pitchFamily="18" charset="0"/>
            </a:endParaRP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050" dirty="0">
                <a:solidFill>
                  <a:schemeClr val="bg1"/>
                </a:solidFill>
                <a:latin typeface="Book Antiqua" panose="02040602050305030304" pitchFamily="18" charset="0"/>
              </a:rPr>
              <a:t>Apesar da sua </a:t>
            </a:r>
            <a:r>
              <a:rPr lang="pt-PT" altLang="pt-BR" sz="1200" b="1" dirty="0">
                <a:solidFill>
                  <a:srgbClr val="FFC000"/>
                </a:solidFill>
                <a:latin typeface="Book Antiqua" panose="02040602050305030304" pitchFamily="18" charset="0"/>
              </a:rPr>
              <a:t>extraordinária </a:t>
            </a:r>
            <a:r>
              <a:rPr lang="pt-PT" altLang="pt-BR" sz="1200" b="1" dirty="0" err="1">
                <a:solidFill>
                  <a:srgbClr val="FFC000"/>
                </a:solidFill>
                <a:latin typeface="Book Antiqua" panose="02040602050305030304" pitchFamily="18" charset="0"/>
              </a:rPr>
              <a:t>infulencia</a:t>
            </a:r>
            <a:r>
              <a:rPr lang="pt-PT" altLang="pt-BR" sz="1050" dirty="0">
                <a:solidFill>
                  <a:srgbClr val="FFC000"/>
                </a:solidFill>
                <a:latin typeface="Book Antiqua" panose="02040602050305030304" pitchFamily="18" charset="0"/>
              </a:rPr>
              <a:t>,</a:t>
            </a:r>
            <a:r>
              <a:rPr lang="pt-PT" altLang="pt-BR" sz="1050" dirty="0">
                <a:solidFill>
                  <a:srgbClr val="C00000"/>
                </a:solidFill>
                <a:latin typeface="Book Antiqua" panose="02040602050305030304" pitchFamily="18" charset="0"/>
              </a:rPr>
              <a:t> </a:t>
            </a:r>
            <a:r>
              <a:rPr lang="pt-PT" altLang="pt-BR" sz="1050" dirty="0">
                <a:solidFill>
                  <a:schemeClr val="bg1"/>
                </a:solidFill>
                <a:latin typeface="Book Antiqua" panose="02040602050305030304" pitchFamily="18" charset="0"/>
              </a:rPr>
              <a:t>o estudo de </a:t>
            </a:r>
            <a:r>
              <a:rPr lang="pt-PT" altLang="pt-BR" sz="1050" dirty="0" err="1">
                <a:solidFill>
                  <a:schemeClr val="bg1"/>
                </a:solidFill>
                <a:latin typeface="Book Antiqua" panose="02040602050305030304" pitchFamily="18" charset="0"/>
              </a:rPr>
              <a:t>Milgram</a:t>
            </a:r>
            <a:r>
              <a:rPr lang="pt-PT" altLang="pt-BR" sz="1050" dirty="0">
                <a:solidFill>
                  <a:schemeClr val="bg1"/>
                </a:solidFill>
                <a:latin typeface="Book Antiqua" panose="02040602050305030304" pitchFamily="18" charset="0"/>
              </a:rPr>
              <a:t> sofre de </a:t>
            </a:r>
            <a:r>
              <a:rPr lang="pt-PT" altLang="pt-BR" sz="1200" b="1" dirty="0">
                <a:solidFill>
                  <a:srgbClr val="C00000"/>
                </a:solidFill>
                <a:latin typeface="Book Antiqua" panose="02040602050305030304" pitchFamily="18" charset="0"/>
              </a:rPr>
              <a:t>importantes vieses </a:t>
            </a:r>
            <a:r>
              <a:rPr lang="pt-PT" altLang="pt-BR" sz="1050" dirty="0">
                <a:solidFill>
                  <a:schemeClr val="bg1"/>
                </a:solidFill>
                <a:latin typeface="Book Antiqua" panose="02040602050305030304" pitchFamily="18" charset="0"/>
              </a:rPr>
              <a:t>de seleção e de não </a:t>
            </a:r>
            <a:r>
              <a:rPr lang="pt-PT" altLang="pt-BR" sz="1200" dirty="0">
                <a:solidFill>
                  <a:schemeClr val="bg1"/>
                </a:solidFill>
                <a:latin typeface="Book Antiqua" panose="02040602050305030304" pitchFamily="18" charset="0"/>
              </a:rPr>
              <a:t>resposta: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200" b="1" dirty="0">
                <a:solidFill>
                  <a:srgbClr val="C00000"/>
                </a:solidFill>
                <a:latin typeface="Book Antiqua" panose="02040602050305030304" pitchFamily="18" charset="0"/>
              </a:rPr>
              <a:t>Primeiro, </a:t>
            </a:r>
            <a:r>
              <a:rPr lang="pt-PT" altLang="pt-BR" sz="1200" b="1" dirty="0">
                <a:solidFill>
                  <a:srgbClr val="FFC000"/>
                </a:solidFill>
                <a:latin typeface="Book Antiqua" panose="02040602050305030304" pitchFamily="18" charset="0"/>
              </a:rPr>
              <a:t>só 32% das cartas chegaram ao destino final </a:t>
            </a:r>
            <a:r>
              <a:rPr lang="pt-PT" altLang="pt-BR" sz="1200" b="1" dirty="0">
                <a:solidFill>
                  <a:schemeClr val="bg1"/>
                </a:solidFill>
                <a:latin typeface="Book Antiqua" panose="02040602050305030304" pitchFamily="18" charset="0"/>
              </a:rPr>
              <a:t>(das 296 inicialmente enviadas, 232 não chegaram ao destino final)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200" b="1" dirty="0">
                <a:solidFill>
                  <a:srgbClr val="C00000"/>
                </a:solidFill>
                <a:latin typeface="Book Antiqua" panose="02040602050305030304" pitchFamily="18" charset="0"/>
              </a:rPr>
              <a:t>Segundo, </a:t>
            </a:r>
            <a:r>
              <a:rPr lang="pt-PT" altLang="pt-BR" sz="1200" b="1" dirty="0">
                <a:solidFill>
                  <a:srgbClr val="FFC000"/>
                </a:solidFill>
                <a:latin typeface="Book Antiqua" panose="02040602050305030304" pitchFamily="18" charset="0"/>
              </a:rPr>
              <a:t>os nós iniciais não foram escolhidos ao acaso</a:t>
            </a:r>
            <a:r>
              <a:rPr lang="pt-PT" altLang="pt-BR" sz="1200" dirty="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200" dirty="0">
                <a:solidFill>
                  <a:schemeClr val="bg1"/>
                </a:solidFill>
                <a:latin typeface="Book Antiqua" panose="02040602050305030304" pitchFamily="18" charset="0"/>
              </a:rPr>
              <a:t>ao serem recrutados através de um anúncio que procurava especificamente por </a:t>
            </a:r>
            <a:r>
              <a:rPr lang="pt-PT" altLang="pt-BR" sz="1200" dirty="0" err="1">
                <a:solidFill>
                  <a:schemeClr val="bg1"/>
                </a:solidFill>
                <a:latin typeface="Book Antiqua" panose="02040602050305030304" pitchFamily="18" charset="0"/>
              </a:rPr>
              <a:t>pessos</a:t>
            </a:r>
            <a:r>
              <a:rPr lang="pt-PT" altLang="pt-BR" sz="1200" dirty="0">
                <a:solidFill>
                  <a:schemeClr val="bg1"/>
                </a:solidFill>
                <a:latin typeface="Book Antiqua" panose="02040602050305030304" pitchFamily="18" charset="0"/>
              </a:rPr>
              <a:t> que se consideravam bem conectados.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200" b="1" dirty="0">
                <a:solidFill>
                  <a:srgbClr val="C00000"/>
                </a:solidFill>
                <a:latin typeface="Book Antiqua" panose="02040602050305030304" pitchFamily="18" charset="0"/>
              </a:rPr>
              <a:t>Terceiro, </a:t>
            </a:r>
            <a:r>
              <a:rPr lang="pt-PT" altLang="pt-BR" sz="1200" b="1" dirty="0">
                <a:solidFill>
                  <a:srgbClr val="FFC000"/>
                </a:solidFill>
                <a:latin typeface="Book Antiqua" panose="02040602050305030304" pitchFamily="18" charset="0"/>
              </a:rPr>
              <a:t>as cadeias mais longas são sub-representadas</a:t>
            </a:r>
            <a:r>
              <a:rPr lang="pt-PT" altLang="pt-BR" sz="1200" dirty="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200" dirty="0">
                <a:solidFill>
                  <a:schemeClr val="bg1"/>
                </a:solidFill>
                <a:latin typeface="Book Antiqua" panose="02040602050305030304" pitchFamily="18" charset="0"/>
              </a:rPr>
              <a:t>porque é mais provável que nessas se encontrem participantes relutante a reenviar a carta, subestimando o verdadeiro comprimento  médio do caminho . 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200" b="1" dirty="0">
                <a:solidFill>
                  <a:srgbClr val="C00000"/>
                </a:solidFill>
                <a:latin typeface="Book Antiqua" panose="02040602050305030304" pitchFamily="18" charset="0"/>
              </a:rPr>
              <a:t>Quarto</a:t>
            </a:r>
            <a:r>
              <a:rPr lang="pt-PT" altLang="pt-BR" sz="1200" dirty="0">
                <a:solidFill>
                  <a:srgbClr val="C00000"/>
                </a:solidFill>
                <a:latin typeface="Book Antiqua" panose="02040602050305030304" pitchFamily="18" charset="0"/>
              </a:rPr>
              <a:t>,</a:t>
            </a:r>
            <a:r>
              <a:rPr lang="pt-PT" altLang="pt-BR" sz="1200" dirty="0">
                <a:solidFill>
                  <a:srgbClr val="FFC000"/>
                </a:solidFill>
                <a:latin typeface="Book Antiqua" panose="02040602050305030304" pitchFamily="18" charset="0"/>
              </a:rPr>
              <a:t> </a:t>
            </a:r>
            <a:r>
              <a:rPr lang="pt-PT" altLang="pt-BR" sz="1200" dirty="0">
                <a:solidFill>
                  <a:schemeClr val="bg1"/>
                </a:solidFill>
                <a:latin typeface="Book Antiqua" panose="02040602050305030304" pitchFamily="18" charset="0"/>
              </a:rPr>
              <a:t>uma vez que os participantes não tinham um mapa topológico da rede social, eles </a:t>
            </a:r>
            <a:r>
              <a:rPr lang="pt-PT" altLang="pt-BR" sz="1200" b="1" dirty="0">
                <a:solidFill>
                  <a:srgbClr val="FFC000"/>
                </a:solidFill>
                <a:latin typeface="Book Antiqua" panose="02040602050305030304" pitchFamily="18" charset="0"/>
              </a:rPr>
              <a:t>podem ter enviando a carta para mais longe do alvo, em vez de enviá-la através do caminho mais curto</a:t>
            </a:r>
            <a:r>
              <a:rPr lang="pt-PT" altLang="pt-BR" sz="1200" dirty="0">
                <a:solidFill>
                  <a:srgbClr val="FFC000"/>
                </a:solidFill>
                <a:latin typeface="Book Antiqua" panose="02040602050305030304" pitchFamily="18" charset="0"/>
              </a:rPr>
              <a:t>, </a:t>
            </a:r>
            <a:r>
              <a:rPr lang="pt-PT" altLang="pt-BR" sz="1200" dirty="0">
                <a:solidFill>
                  <a:schemeClr val="bg1"/>
                </a:solidFill>
                <a:latin typeface="Book Antiqua" panose="02040602050305030304" pitchFamily="18" charset="0"/>
              </a:rPr>
              <a:t>contribuindo para </a:t>
            </a:r>
            <a:r>
              <a:rPr lang="pt-PT" altLang="pt-BR" sz="1200" dirty="0" err="1">
                <a:solidFill>
                  <a:schemeClr val="bg1"/>
                </a:solidFill>
                <a:latin typeface="Book Antiqua" panose="02040602050305030304" pitchFamily="18" charset="0"/>
              </a:rPr>
              <a:t>sobre-estimar</a:t>
            </a:r>
            <a:r>
              <a:rPr lang="pt-PT" altLang="pt-BR" sz="1200" dirty="0">
                <a:solidFill>
                  <a:schemeClr val="bg1"/>
                </a:solidFill>
                <a:latin typeface="Book Antiqua" panose="02040602050305030304" pitchFamily="18" charset="0"/>
              </a:rPr>
              <a:t> o número médio de vínculos necessários.</a:t>
            </a:r>
          </a:p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200" b="1" dirty="0">
                <a:solidFill>
                  <a:schemeClr val="bg1"/>
                </a:solidFill>
                <a:latin typeface="Book Antiqua" panose="02040602050305030304" pitchFamily="18" charset="0"/>
              </a:rPr>
              <a:t>Curiosamente, </a:t>
            </a:r>
            <a:r>
              <a:rPr lang="pt-BR" altLang="pt-BR" sz="1200" b="1" dirty="0">
                <a:solidFill>
                  <a:srgbClr val="FFC000"/>
                </a:solidFill>
                <a:latin typeface="Book Antiqua" panose="02040602050305030304" pitchFamily="18" charset="0"/>
              </a:rPr>
              <a:t>não foi </a:t>
            </a:r>
            <a:r>
              <a:rPr lang="pt-BR" altLang="pt-BR" sz="1200" b="1" dirty="0" err="1">
                <a:solidFill>
                  <a:srgbClr val="FFC000"/>
                </a:solidFill>
                <a:latin typeface="Book Antiqua" panose="02040602050305030304" pitchFamily="18" charset="0"/>
              </a:rPr>
              <a:t>Milgram</a:t>
            </a:r>
            <a:r>
              <a:rPr lang="pt-BR" altLang="pt-BR" sz="1200" b="1" dirty="0">
                <a:solidFill>
                  <a:srgbClr val="FFC000"/>
                </a:solidFill>
                <a:latin typeface="Book Antiqua" panose="02040602050305030304" pitchFamily="18" charset="0"/>
              </a:rPr>
              <a:t> que cunhou a expressão </a:t>
            </a:r>
            <a:r>
              <a:rPr lang="pt-BR" altLang="pt-BR" sz="1200" b="1" i="1" dirty="0">
                <a:solidFill>
                  <a:srgbClr val="FFC000"/>
                </a:solidFill>
                <a:latin typeface="Book Antiqua" panose="02040602050305030304" pitchFamily="18" charset="0"/>
              </a:rPr>
              <a:t>seis graus de separação</a:t>
            </a:r>
            <a:r>
              <a:rPr lang="pt-BR" altLang="pt-BR" sz="1200" b="1" dirty="0">
                <a:solidFill>
                  <a:srgbClr val="FFC000"/>
                </a:solidFill>
                <a:latin typeface="Book Antiqua" panose="02040602050305030304" pitchFamily="18" charset="0"/>
              </a:rPr>
              <a:t>. </a:t>
            </a:r>
            <a:r>
              <a:rPr lang="pt-BR" altLang="pt-BR" sz="1200" b="1" dirty="0">
                <a:solidFill>
                  <a:schemeClr val="bg1"/>
                </a:solidFill>
                <a:latin typeface="Book Antiqua" panose="02040602050305030304" pitchFamily="18" charset="0"/>
              </a:rPr>
              <a:t>A expressão teve sua origem numa peça de teatro criada por John Guare em 1990.</a:t>
            </a:r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ângulo 6">
            <a:extLst>
              <a:ext uri="{FF2B5EF4-FFF2-40B4-BE49-F238E27FC236}">
                <a16:creationId xmlns:a16="http://schemas.microsoft.com/office/drawing/2014/main" id="{D8832955-C03F-4DB1-8FB6-92F7B838B153}"/>
              </a:ext>
            </a:extLst>
          </p:cNvPr>
          <p:cNvSpPr/>
          <p:nvPr/>
        </p:nvSpPr>
        <p:spPr>
          <a:xfrm>
            <a:off x="7210426" y="4929188"/>
            <a:ext cx="2428875" cy="1928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just">
              <a:defRPr/>
            </a:pPr>
            <a:endParaRPr lang="pt-BR" sz="1500" b="1" dirty="0">
              <a:solidFill>
                <a:srgbClr val="FFC000"/>
              </a:solidFill>
              <a:latin typeface="Book Antiqua" pitchFamily="18" charset="0"/>
            </a:endParaRPr>
          </a:p>
        </p:txBody>
      </p:sp>
      <p:pic>
        <p:nvPicPr>
          <p:cNvPr id="45059" name="Content Placeholder 4">
            <a:extLst>
              <a:ext uri="{FF2B5EF4-FFF2-40B4-BE49-F238E27FC236}">
                <a16:creationId xmlns:a16="http://schemas.microsoft.com/office/drawing/2014/main" id="{AC8ED429-E678-42BD-8486-EEC7B57A22E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lum bright="-1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0914" y="3322638"/>
            <a:ext cx="5011737" cy="3535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Rectângulo 6">
            <a:extLst>
              <a:ext uri="{FF2B5EF4-FFF2-40B4-BE49-F238E27FC236}">
                <a16:creationId xmlns:a16="http://schemas.microsoft.com/office/drawing/2014/main" id="{7304B237-5398-43F0-8439-FFD82E3050F9}"/>
              </a:ext>
            </a:extLst>
          </p:cNvPr>
          <p:cNvSpPr/>
          <p:nvPr/>
        </p:nvSpPr>
        <p:spPr>
          <a:xfrm>
            <a:off x="2209800" y="1714500"/>
            <a:ext cx="4679950" cy="1714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pt-PT" sz="2250" b="1" dirty="0">
                <a:solidFill>
                  <a:srgbClr val="00B050"/>
                </a:solidFill>
                <a:latin typeface="Book Antiqua" pitchFamily="18" charset="0"/>
              </a:rPr>
              <a:t>Número de Erdős </a:t>
            </a:r>
            <a:r>
              <a:rPr lang="pt-PT" sz="2250" dirty="0">
                <a:solidFill>
                  <a:srgbClr val="7030A0"/>
                </a:solidFill>
                <a:latin typeface="Book Antiqua" pitchFamily="18" charset="0"/>
              </a:rPr>
              <a:t>- descreve a "distância de colaboração" entre a pessoa e o matemático Paul Erdös, medida pela autoria de artigos matemáticos.</a:t>
            </a:r>
            <a:endParaRPr lang="pt-BR" sz="2250" kern="0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17" name="Rectângulo 6">
            <a:extLst>
              <a:ext uri="{FF2B5EF4-FFF2-40B4-BE49-F238E27FC236}">
                <a16:creationId xmlns:a16="http://schemas.microsoft.com/office/drawing/2014/main" id="{D12A3100-52F7-4F93-BCD9-7390D7D79F83}"/>
              </a:ext>
            </a:extLst>
          </p:cNvPr>
          <p:cNvSpPr/>
          <p:nvPr/>
        </p:nvSpPr>
        <p:spPr>
          <a:xfrm>
            <a:off x="7210426" y="1714501"/>
            <a:ext cx="2428875" cy="5365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pt-BR" sz="2250" b="1" dirty="0">
                <a:solidFill>
                  <a:srgbClr val="00B050"/>
                </a:solidFill>
                <a:latin typeface="Book Antiqua" pitchFamily="18" charset="0"/>
              </a:rPr>
              <a:t>Oracle </a:t>
            </a:r>
            <a:r>
              <a:rPr lang="pt-BR" sz="2250" b="1" dirty="0" err="1">
                <a:solidFill>
                  <a:srgbClr val="00B050"/>
                </a:solidFill>
                <a:latin typeface="Book Antiqua" pitchFamily="18" charset="0"/>
              </a:rPr>
              <a:t>of</a:t>
            </a:r>
            <a:r>
              <a:rPr lang="pt-BR" sz="2250" b="1" dirty="0">
                <a:solidFill>
                  <a:srgbClr val="00B050"/>
                </a:solidFill>
                <a:latin typeface="Book Antiqua" pitchFamily="18" charset="0"/>
              </a:rPr>
              <a:t> Bacon</a:t>
            </a:r>
          </a:p>
        </p:txBody>
      </p:sp>
      <p:pic>
        <p:nvPicPr>
          <p:cNvPr id="106499" name="Picture 3">
            <a:extLst>
              <a:ext uri="{FF2B5EF4-FFF2-40B4-BE49-F238E27FC236}">
                <a16:creationId xmlns:a16="http://schemas.microsoft.com/office/drawing/2014/main" id="{0AEA8996-1578-4A2E-AA72-9AEC13B170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10426" y="2251075"/>
            <a:ext cx="2428875" cy="265430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06498" name="Picture 2">
            <a:extLst>
              <a:ext uri="{FF2B5EF4-FFF2-40B4-BE49-F238E27FC236}">
                <a16:creationId xmlns:a16="http://schemas.microsoft.com/office/drawing/2014/main" id="{D1163081-F109-4177-9101-60189288C4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09800" y="6054726"/>
            <a:ext cx="1862138" cy="8032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6" name="Rectângulo 6">
            <a:extLst>
              <a:ext uri="{FF2B5EF4-FFF2-40B4-BE49-F238E27FC236}">
                <a16:creationId xmlns:a16="http://schemas.microsoft.com/office/drawing/2014/main" id="{8BEC8B21-09DC-404A-8E2F-3EDF95D71FD3}"/>
              </a:ext>
            </a:extLst>
          </p:cNvPr>
          <p:cNvSpPr/>
          <p:nvPr/>
        </p:nvSpPr>
        <p:spPr>
          <a:xfrm>
            <a:off x="7210426" y="4929188"/>
            <a:ext cx="1768475" cy="1928812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/>
          <a:lstStyle/>
          <a:p>
            <a:pPr algn="just">
              <a:defRPr/>
            </a:pPr>
            <a:r>
              <a:rPr lang="en-US" sz="1725" dirty="0" err="1">
                <a:solidFill>
                  <a:srgbClr val="7030A0"/>
                </a:solidFill>
                <a:latin typeface="Book Antiqua" pitchFamily="18" charset="0"/>
              </a:rPr>
              <a:t>Criado</a:t>
            </a:r>
            <a:r>
              <a:rPr lang="en-US" sz="1725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1725" dirty="0" err="1">
                <a:solidFill>
                  <a:srgbClr val="7030A0"/>
                </a:solidFill>
                <a:latin typeface="Book Antiqua" pitchFamily="18" charset="0"/>
              </a:rPr>
              <a:t>por</a:t>
            </a:r>
            <a:r>
              <a:rPr lang="en-US" sz="1725" dirty="0">
                <a:solidFill>
                  <a:srgbClr val="7030A0"/>
                </a:solidFill>
                <a:latin typeface="Book Antiqua" pitchFamily="18" charset="0"/>
              </a:rPr>
              <a:t> Brett </a:t>
            </a:r>
            <a:r>
              <a:rPr lang="en-US" sz="1725" dirty="0" err="1">
                <a:solidFill>
                  <a:srgbClr val="7030A0"/>
                </a:solidFill>
                <a:latin typeface="Book Antiqua" pitchFamily="18" charset="0"/>
              </a:rPr>
              <a:t>Tjaden</a:t>
            </a:r>
            <a:r>
              <a:rPr lang="en-US" sz="1725" dirty="0">
                <a:solidFill>
                  <a:srgbClr val="7030A0"/>
                </a:solidFill>
                <a:latin typeface="Book Antiqua" pitchFamily="18" charset="0"/>
              </a:rPr>
              <a:t> e Glenn Wasson, </a:t>
            </a:r>
            <a:r>
              <a:rPr lang="en-US" sz="1725" dirty="0" err="1">
                <a:solidFill>
                  <a:srgbClr val="7030A0"/>
                </a:solidFill>
                <a:latin typeface="Book Antiqua" pitchFamily="18" charset="0"/>
              </a:rPr>
              <a:t>dois</a:t>
            </a:r>
            <a:r>
              <a:rPr lang="en-US" sz="1725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1725" dirty="0" err="1">
                <a:solidFill>
                  <a:srgbClr val="7030A0"/>
                </a:solidFill>
                <a:latin typeface="Book Antiqua" pitchFamily="18" charset="0"/>
              </a:rPr>
              <a:t>estudantes</a:t>
            </a:r>
            <a:r>
              <a:rPr lang="en-US" sz="1725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1725" dirty="0" err="1">
                <a:solidFill>
                  <a:srgbClr val="7030A0"/>
                </a:solidFill>
                <a:latin typeface="Book Antiqua" pitchFamily="18" charset="0"/>
              </a:rPr>
              <a:t>da</a:t>
            </a:r>
            <a:r>
              <a:rPr lang="en-US" sz="1725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1725" dirty="0" err="1">
                <a:solidFill>
                  <a:srgbClr val="7030A0"/>
                </a:solidFill>
                <a:latin typeface="Book Antiqua" pitchFamily="18" charset="0"/>
              </a:rPr>
              <a:t>Universidade</a:t>
            </a:r>
            <a:r>
              <a:rPr lang="en-US" sz="1725" dirty="0">
                <a:solidFill>
                  <a:srgbClr val="7030A0"/>
                </a:solidFill>
                <a:latin typeface="Book Antiqua" pitchFamily="18" charset="0"/>
              </a:rPr>
              <a:t> </a:t>
            </a:r>
            <a:r>
              <a:rPr lang="en-US" sz="1725" dirty="0" err="1">
                <a:solidFill>
                  <a:srgbClr val="7030A0"/>
                </a:solidFill>
                <a:latin typeface="Book Antiqua" pitchFamily="18" charset="0"/>
              </a:rPr>
              <a:t>da</a:t>
            </a:r>
            <a:r>
              <a:rPr lang="en-US" sz="1725" dirty="0">
                <a:solidFill>
                  <a:srgbClr val="7030A0"/>
                </a:solidFill>
                <a:latin typeface="Book Antiqua" pitchFamily="18" charset="0"/>
              </a:rPr>
              <a:t> Virginia</a:t>
            </a:r>
            <a:endParaRPr lang="pt-BR" sz="1725" b="1" dirty="0">
              <a:solidFill>
                <a:srgbClr val="7030A0"/>
              </a:solidFill>
              <a:latin typeface="Book Antiqua" pitchFamily="18" charset="0"/>
            </a:endParaRPr>
          </a:p>
        </p:txBody>
      </p:sp>
      <p:sp>
        <p:nvSpPr>
          <p:cNvPr id="12" name="Rectângulo 6">
            <a:extLst>
              <a:ext uri="{FF2B5EF4-FFF2-40B4-BE49-F238E27FC236}">
                <a16:creationId xmlns:a16="http://schemas.microsoft.com/office/drawing/2014/main" id="{7A34382C-366C-47E5-BC06-2E0BD18A1D8E}"/>
              </a:ext>
            </a:extLst>
          </p:cNvPr>
          <p:cNvSpPr/>
          <p:nvPr/>
        </p:nvSpPr>
        <p:spPr>
          <a:xfrm>
            <a:off x="6889751" y="1714500"/>
            <a:ext cx="320675" cy="171450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pt-BR" sz="2250" b="1" dirty="0">
              <a:solidFill>
                <a:srgbClr val="00B0F0"/>
              </a:solidFill>
              <a:latin typeface="Book Antiqua" pitchFamily="18" charset="0"/>
            </a:endParaRPr>
          </a:p>
        </p:txBody>
      </p:sp>
      <p:pic>
        <p:nvPicPr>
          <p:cNvPr id="106500" name="Picture 4">
            <a:extLst>
              <a:ext uri="{FF2B5EF4-FFF2-40B4-BE49-F238E27FC236}">
                <a16:creationId xmlns:a16="http://schemas.microsoft.com/office/drawing/2014/main" id="{98E52FED-CA9D-440F-A36E-4D36DB0EE6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/>
          <a:srcRect l="27656" r="27728" b="41667"/>
          <a:stretch>
            <a:fillRect/>
          </a:stretch>
        </p:blipFill>
        <p:spPr bwMode="auto">
          <a:xfrm>
            <a:off x="8958264" y="4929189"/>
            <a:ext cx="681037" cy="11128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14" name="Retângulo 13">
            <a:extLst>
              <a:ext uri="{FF2B5EF4-FFF2-40B4-BE49-F238E27FC236}">
                <a16:creationId xmlns:a16="http://schemas.microsoft.com/office/drawing/2014/main" id="{9120BDBD-54B8-4653-8913-981A5893F414}"/>
              </a:ext>
            </a:extLst>
          </p:cNvPr>
          <p:cNvSpPr/>
          <p:nvPr/>
        </p:nvSpPr>
        <p:spPr>
          <a:xfrm>
            <a:off x="8166100" y="6545263"/>
            <a:ext cx="1822450" cy="265112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>
            <a:spAutoFit/>
          </a:bodyPr>
          <a:lstStyle/>
          <a:p>
            <a:pPr algn="just">
              <a:defRPr/>
            </a:pPr>
            <a:r>
              <a:rPr lang="pt-BR" sz="1125" b="1" dirty="0">
                <a:solidFill>
                  <a:srgbClr val="00B050"/>
                </a:solidFill>
                <a:latin typeface="Book Antiqua" pitchFamily="18" charset="0"/>
              </a:rPr>
              <a:t>http://oracleofbacon.org/</a:t>
            </a:r>
          </a:p>
        </p:txBody>
      </p:sp>
      <p:sp>
        <p:nvSpPr>
          <p:cNvPr id="15" name="Rectângulo 6">
            <a:extLst>
              <a:ext uri="{FF2B5EF4-FFF2-40B4-BE49-F238E27FC236}">
                <a16:creationId xmlns:a16="http://schemas.microsoft.com/office/drawing/2014/main" id="{6BD37C84-6A81-4CAF-B7D7-BD9D18ED1E88}"/>
              </a:ext>
            </a:extLst>
          </p:cNvPr>
          <p:cNvSpPr/>
          <p:nvPr/>
        </p:nvSpPr>
        <p:spPr>
          <a:xfrm>
            <a:off x="2836864" y="179388"/>
            <a:ext cx="6232525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Um experimento …</a:t>
            </a:r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>
            <a:extLst>
              <a:ext uri="{FF2B5EF4-FFF2-40B4-BE49-F238E27FC236}">
                <a16:creationId xmlns:a16="http://schemas.microsoft.com/office/drawing/2014/main" id="{154651C0-B989-4DBF-8273-50C830E6582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1" y="2465389"/>
            <a:ext cx="4035425" cy="284003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altLang="pt-BR" sz="2625" b="1">
                <a:solidFill>
                  <a:srgbClr val="002060"/>
                </a:solidFill>
                <a:latin typeface="Garamond" panose="02020404030301010803" pitchFamily="18" charset="0"/>
              </a:rPr>
              <a:t>Aqueles a quem estamos fracamente ligados são mais propensos a mover-se em círculos diferentes dos nossos </a:t>
            </a:r>
            <a:r>
              <a:rPr lang="pt-BR" altLang="pt-BR" sz="2625">
                <a:solidFill>
                  <a:srgbClr val="002060"/>
                </a:solidFill>
                <a:latin typeface="Garamond" panose="02020404030301010803" pitchFamily="18" charset="0"/>
              </a:rPr>
              <a:t>e assim ter acesso a informação diferente daquela que nós temos.</a:t>
            </a:r>
          </a:p>
        </p:txBody>
      </p:sp>
      <p:pic>
        <p:nvPicPr>
          <p:cNvPr id="29703" name="Picture 7">
            <a:extLst>
              <a:ext uri="{FF2B5EF4-FFF2-40B4-BE49-F238E27FC236}">
                <a16:creationId xmlns:a16="http://schemas.microsoft.com/office/drawing/2014/main" id="{3CB37C92-7AC9-4219-963B-840C3D65313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20925" y="1447800"/>
            <a:ext cx="3017838" cy="45275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2772" name="Rectangle 2">
            <a:extLst>
              <a:ext uri="{FF2B5EF4-FFF2-40B4-BE49-F238E27FC236}">
                <a16:creationId xmlns:a16="http://schemas.microsoft.com/office/drawing/2014/main" id="{669436EC-C257-40A7-BC9A-C4A26FF14317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1" y="1447801"/>
            <a:ext cx="4035425" cy="107156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750" b="1">
                <a:solidFill>
                  <a:schemeClr val="bg1"/>
                </a:solidFill>
                <a:latin typeface="Garamond" panose="02020404030301010803" pitchFamily="18" charset="0"/>
              </a:rPr>
              <a:t>A força dos laços fracos</a:t>
            </a:r>
          </a:p>
        </p:txBody>
      </p:sp>
      <p:sp>
        <p:nvSpPr>
          <p:cNvPr id="32773" name="Rectangle 2">
            <a:extLst>
              <a:ext uri="{FF2B5EF4-FFF2-40B4-BE49-F238E27FC236}">
                <a16:creationId xmlns:a16="http://schemas.microsoft.com/office/drawing/2014/main" id="{413CC87B-EDAB-47BC-B807-0065F5E0CC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5715001" y="5251450"/>
            <a:ext cx="4035425" cy="1339850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altLang="pt-BR" sz="2625">
                <a:solidFill>
                  <a:schemeClr val="bg1"/>
                </a:solidFill>
                <a:latin typeface="Garamond" panose="02020404030301010803" pitchFamily="18" charset="0"/>
              </a:rPr>
              <a:t>De extraordinária importância na </a:t>
            </a:r>
            <a:r>
              <a:rPr lang="pt-BR" altLang="pt-BR" sz="2625" b="1">
                <a:solidFill>
                  <a:schemeClr val="bg1"/>
                </a:solidFill>
                <a:latin typeface="Garamond" panose="02020404030301010803" pitchFamily="18" charset="0"/>
              </a:rPr>
              <a:t>difusão de informação </a:t>
            </a:r>
            <a:r>
              <a:rPr lang="pt-BR" altLang="pt-BR" sz="2625">
                <a:solidFill>
                  <a:schemeClr val="bg1"/>
                </a:solidFill>
                <a:latin typeface="Garamond" panose="02020404030301010803" pitchFamily="18" charset="0"/>
              </a:rPr>
              <a:t>e no </a:t>
            </a:r>
            <a:r>
              <a:rPr lang="pt-BR" altLang="pt-BR" sz="2625" b="1">
                <a:solidFill>
                  <a:schemeClr val="bg1"/>
                </a:solidFill>
                <a:latin typeface="Garamond" panose="02020404030301010803" pitchFamily="18" charset="0"/>
              </a:rPr>
              <a:t>acesso ao novo!</a:t>
            </a:r>
          </a:p>
        </p:txBody>
      </p:sp>
      <p:sp>
        <p:nvSpPr>
          <p:cNvPr id="32774" name="Rectangle 2">
            <a:extLst>
              <a:ext uri="{FF2B5EF4-FFF2-40B4-BE49-F238E27FC236}">
                <a16:creationId xmlns:a16="http://schemas.microsoft.com/office/drawing/2014/main" id="{D9D42278-29E4-4839-B8A9-E8A1501037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20926" y="5519738"/>
            <a:ext cx="2911475" cy="1071562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69056" tIns="34529" rIns="69056" bIns="34529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000" b="1">
                <a:solidFill>
                  <a:schemeClr val="bg1"/>
                </a:solidFill>
                <a:latin typeface="Garamond" panose="02020404030301010803" pitchFamily="18" charset="0"/>
              </a:rPr>
              <a:t>Mark Granoveter</a:t>
            </a:r>
          </a:p>
          <a:p>
            <a:pPr algn="ctr" eaLnBrk="1" hangingPunct="1">
              <a:defRPr/>
            </a:pPr>
            <a:r>
              <a:rPr lang="pt-PT" altLang="pt-BR" sz="1875">
                <a:solidFill>
                  <a:schemeClr val="bg1"/>
                </a:solidFill>
                <a:latin typeface="Garamond" panose="02020404030301010803" pitchFamily="18" charset="0"/>
              </a:rPr>
              <a:t>Sociólogo norte-americano da Universidade de Stanford</a:t>
            </a:r>
            <a:endParaRPr lang="pt-BR" altLang="pt-BR" sz="1875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32775" name="Rectangle 2">
            <a:extLst>
              <a:ext uri="{FF2B5EF4-FFF2-40B4-BE49-F238E27FC236}">
                <a16:creationId xmlns:a16="http://schemas.microsoft.com/office/drawing/2014/main" id="{A2165134-66FA-4A7E-A684-C4EE00521D8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2901157" y="3779044"/>
            <a:ext cx="5143500" cy="481013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69056" tIns="34529" rIns="69056" bIns="34529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625" b="1">
                <a:solidFill>
                  <a:schemeClr val="bg1"/>
                </a:solidFill>
                <a:latin typeface="Garamond" panose="02020404030301010803" pitchFamily="18" charset="0"/>
              </a:rPr>
              <a:t>Artigos de 1973 e 1983</a:t>
            </a:r>
            <a:endParaRPr lang="pt-BR" altLang="pt-BR" sz="2625">
              <a:solidFill>
                <a:schemeClr val="bg1"/>
              </a:solidFill>
              <a:latin typeface="Garamond" panose="02020404030301010803" pitchFamily="18" charset="0"/>
            </a:endParaRPr>
          </a:p>
        </p:txBody>
      </p:sp>
      <p:sp>
        <p:nvSpPr>
          <p:cNvPr id="8" name="Rectângulo 6">
            <a:extLst>
              <a:ext uri="{FF2B5EF4-FFF2-40B4-BE49-F238E27FC236}">
                <a16:creationId xmlns:a16="http://schemas.microsoft.com/office/drawing/2014/main" id="{92215422-C32E-45BA-9C74-1DDC689DE680}"/>
              </a:ext>
            </a:extLst>
          </p:cNvPr>
          <p:cNvSpPr/>
          <p:nvPr/>
        </p:nvSpPr>
        <p:spPr>
          <a:xfrm>
            <a:off x="2836864" y="179388"/>
            <a:ext cx="6232525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Uma lei curiosa …</a:t>
            </a: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5">
            <a:extLst>
              <a:ext uri="{FF2B5EF4-FFF2-40B4-BE49-F238E27FC236}">
                <a16:creationId xmlns:a16="http://schemas.microsoft.com/office/drawing/2014/main" id="{2C0EEE1D-8F89-47EB-AFD2-61BD262AD0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438401" y="1524000"/>
            <a:ext cx="5375275" cy="2787650"/>
          </a:xfrm>
          <a:prstGeom prst="rect">
            <a:avLst/>
          </a:prstGeom>
          <a:noFill/>
          <a:ln w="127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3795" name="Rectangle 2">
            <a:extLst>
              <a:ext uri="{FF2B5EF4-FFF2-40B4-BE49-F238E27FC236}">
                <a16:creationId xmlns:a16="http://schemas.microsoft.com/office/drawing/2014/main" id="{6C13CFC3-BFB2-44FE-AA1B-0033B9E53C23}"/>
              </a:ext>
            </a:extLst>
          </p:cNvPr>
          <p:cNvSpPr>
            <a:spLocks noChangeArrowheads="1"/>
          </p:cNvSpPr>
          <p:nvPr/>
        </p:nvSpPr>
        <p:spPr bwMode="auto">
          <a:xfrm>
            <a:off x="7813676" y="1525589"/>
            <a:ext cx="2054225" cy="2840037"/>
          </a:xfrm>
          <a:prstGeom prst="rect">
            <a:avLst/>
          </a:prstGeom>
          <a:solidFill>
            <a:srgbClr val="002060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4125" b="1">
                <a:solidFill>
                  <a:schemeClr val="bg1"/>
                </a:solidFill>
                <a:latin typeface="Garamond" panose="02020404030301010803" pitchFamily="18" charset="0"/>
              </a:rPr>
              <a:t>A força dos laços fracos</a:t>
            </a:r>
          </a:p>
        </p:txBody>
      </p:sp>
      <p:sp>
        <p:nvSpPr>
          <p:cNvPr id="33796" name="Rectangle 2">
            <a:extLst>
              <a:ext uri="{FF2B5EF4-FFF2-40B4-BE49-F238E27FC236}">
                <a16:creationId xmlns:a16="http://schemas.microsoft.com/office/drawing/2014/main" id="{1888ECCA-050A-4319-A094-78325ADF2F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38400" y="4311650"/>
            <a:ext cx="7429500" cy="23574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altLang="pt-BR" sz="2850" b="1">
                <a:solidFill>
                  <a:srgbClr val="002060"/>
                </a:solidFill>
                <a:latin typeface="Garamond" panose="02020404030301010803" pitchFamily="18" charset="0"/>
              </a:rPr>
              <a:t>Quando se trata de arranjar emprego, saber da novidades, abrir um restaurante, ou espalhar a ultima fofoca, nossos vínculos sociais fracos são mais importantes que as solidas amizades que cultivamos. (Barabasi, Linked, p. 38)</a:t>
            </a:r>
          </a:p>
          <a:p>
            <a:pPr algn="just" eaLnBrk="1" hangingPunct="1">
              <a:defRPr/>
            </a:pPr>
            <a:endParaRPr lang="pt-BR" altLang="pt-BR" sz="2850" b="1">
              <a:solidFill>
                <a:srgbClr val="002060"/>
              </a:solidFill>
              <a:latin typeface="Garamond" panose="02020404030301010803" pitchFamily="18" charset="0"/>
            </a:endParaRPr>
          </a:p>
        </p:txBody>
      </p:sp>
      <p:sp>
        <p:nvSpPr>
          <p:cNvPr id="5" name="Rectângulo 6">
            <a:extLst>
              <a:ext uri="{FF2B5EF4-FFF2-40B4-BE49-F238E27FC236}">
                <a16:creationId xmlns:a16="http://schemas.microsoft.com/office/drawing/2014/main" id="{4294C5AA-F9A6-43D3-B7C1-61FE7490AC1E}"/>
              </a:ext>
            </a:extLst>
          </p:cNvPr>
          <p:cNvSpPr/>
          <p:nvPr/>
        </p:nvSpPr>
        <p:spPr>
          <a:xfrm>
            <a:off x="2836864" y="179388"/>
            <a:ext cx="6232525" cy="6985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A força destes laços…</a:t>
            </a: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7764" name="Picture 4">
            <a:extLst>
              <a:ext uri="{FF2B5EF4-FFF2-40B4-BE49-F238E27FC236}">
                <a16:creationId xmlns:a16="http://schemas.microsoft.com/office/drawing/2014/main" id="{35EA6241-27BE-4AD1-BCE1-7BD50446B91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556126" y="1600200"/>
            <a:ext cx="1768475" cy="2579688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7766" name="Picture 6">
            <a:extLst>
              <a:ext uri="{FF2B5EF4-FFF2-40B4-BE49-F238E27FC236}">
                <a16:creationId xmlns:a16="http://schemas.microsoft.com/office/drawing/2014/main" id="{51BC058D-F12B-4E05-820B-09BA0AA791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500" t="3000" r="18999" b="2499"/>
          <a:stretch>
            <a:fillRect/>
          </a:stretch>
        </p:blipFill>
        <p:spPr bwMode="auto">
          <a:xfrm>
            <a:off x="2465389" y="1600200"/>
            <a:ext cx="2092325" cy="3214688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0" name="Rectangle 2">
            <a:extLst>
              <a:ext uri="{FF2B5EF4-FFF2-40B4-BE49-F238E27FC236}">
                <a16:creationId xmlns:a16="http://schemas.microsoft.com/office/drawing/2014/main" id="{3154E898-FEE4-4540-941C-0DFF978E00D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49513" y="1600200"/>
            <a:ext cx="2108200" cy="642938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69056" tIns="34529" rIns="69056" bIns="34529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750" b="1">
                <a:solidFill>
                  <a:schemeClr val="bg1"/>
                </a:solidFill>
                <a:latin typeface="Magneto" panose="04030805050802020D02" pitchFamily="82" charset="0"/>
              </a:rPr>
              <a:t>1993</a:t>
            </a:r>
            <a:endParaRPr lang="pt-BR" altLang="pt-BR" sz="3750">
              <a:solidFill>
                <a:schemeClr val="bg1"/>
              </a:solidFill>
              <a:latin typeface="Magneto" panose="04030805050802020D02" pitchFamily="82" charset="0"/>
            </a:endParaRPr>
          </a:p>
        </p:txBody>
      </p:sp>
      <p:pic>
        <p:nvPicPr>
          <p:cNvPr id="118786" name="Picture 2">
            <a:extLst>
              <a:ext uri="{FF2B5EF4-FFF2-40B4-BE49-F238E27FC236}">
                <a16:creationId xmlns:a16="http://schemas.microsoft.com/office/drawing/2014/main" id="{61539B6D-57BC-4AA7-9168-177B753A49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449514" y="4975226"/>
            <a:ext cx="3971925" cy="17684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4822" name="Rectangle 2">
            <a:extLst>
              <a:ext uri="{FF2B5EF4-FFF2-40B4-BE49-F238E27FC236}">
                <a16:creationId xmlns:a16="http://schemas.microsoft.com/office/drawing/2014/main" id="{4C3416DF-384B-4CFC-A5E0-093EB685DB67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92638" y="4117976"/>
            <a:ext cx="1731962" cy="696913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250" b="1">
                <a:solidFill>
                  <a:schemeClr val="bg1"/>
                </a:solidFill>
                <a:latin typeface="Magneto" panose="04030805050802020D02" pitchFamily="82" charset="0"/>
              </a:rPr>
              <a:t>Ronald Burt</a:t>
            </a:r>
            <a:endParaRPr lang="pt-BR" altLang="pt-BR" sz="2250">
              <a:solidFill>
                <a:schemeClr val="bg1"/>
              </a:solidFill>
              <a:latin typeface="Magneto" panose="04030805050802020D02" pitchFamily="82" charset="0"/>
            </a:endParaRPr>
          </a:p>
        </p:txBody>
      </p:sp>
      <p:sp>
        <p:nvSpPr>
          <p:cNvPr id="34823" name="Rectangle 2">
            <a:extLst>
              <a:ext uri="{FF2B5EF4-FFF2-40B4-BE49-F238E27FC236}">
                <a16:creationId xmlns:a16="http://schemas.microsoft.com/office/drawing/2014/main" id="{F6D4AF83-6787-4051-B26F-A427CDCBE200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24601" y="1600200"/>
            <a:ext cx="3554413" cy="5143500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1875" b="1">
                <a:solidFill>
                  <a:schemeClr val="tx1"/>
                </a:solidFill>
                <a:latin typeface="Modern No. 20" panose="02070704070505020303" pitchFamily="18" charset="0"/>
              </a:rPr>
              <a:t>Buracos estruturais são falhas na estrutura da rede </a:t>
            </a:r>
            <a:r>
              <a:rPr lang="pt-BR" altLang="pt-BR" sz="1875">
                <a:solidFill>
                  <a:schemeClr val="bg1"/>
                </a:solidFill>
                <a:latin typeface="Modern No. 20" panose="02070704070505020303" pitchFamily="18" charset="0"/>
              </a:rPr>
              <a:t>que podem ser estrategicamente preenchidas por ligações entre um ou mais elos por forma a unir outros atores.</a:t>
            </a:r>
          </a:p>
          <a:p>
            <a:pPr algn="just" eaLnBrk="1" hangingPunct="1">
              <a:lnSpc>
                <a:spcPct val="150000"/>
              </a:lnSpc>
              <a:buFontTx/>
              <a:buChar char="-"/>
              <a:defRPr/>
            </a:pPr>
            <a:endParaRPr lang="pt-BR" altLang="pt-BR" sz="1875">
              <a:solidFill>
                <a:schemeClr val="bg1"/>
              </a:solidFill>
              <a:latin typeface="Modern No. 20" panose="02070704070505020303" pitchFamily="18" charset="0"/>
            </a:endParaRPr>
          </a:p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1875">
                <a:solidFill>
                  <a:schemeClr val="bg1"/>
                </a:solidFill>
                <a:latin typeface="Modern No. 20" panose="02070704070505020303" pitchFamily="18" charset="0"/>
              </a:rPr>
              <a:t>Os buracos estruturais </a:t>
            </a:r>
            <a:r>
              <a:rPr lang="pt-BR" altLang="pt-BR" sz="1875" b="1">
                <a:solidFill>
                  <a:schemeClr val="tx1"/>
                </a:solidFill>
                <a:latin typeface="Modern No. 20" panose="02070704070505020303" pitchFamily="18" charset="0"/>
              </a:rPr>
              <a:t>podem proporcionar benefícios a atores </a:t>
            </a:r>
            <a:r>
              <a:rPr lang="pt-BR" altLang="pt-BR" sz="1875">
                <a:solidFill>
                  <a:schemeClr val="bg1"/>
                </a:solidFill>
                <a:latin typeface="Modern No. 20" panose="02070704070505020303" pitchFamily="18" charset="0"/>
              </a:rPr>
              <a:t>que ocupem esses locais na rede. Esses atores intermediários são os </a:t>
            </a:r>
            <a:r>
              <a:rPr lang="pt-BR" altLang="pt-BR" sz="1875" b="1">
                <a:solidFill>
                  <a:schemeClr val="tx1"/>
                </a:solidFill>
                <a:latin typeface="Modern No. 20" panose="02070704070505020303" pitchFamily="18" charset="0"/>
              </a:rPr>
              <a:t>Brokers.</a:t>
            </a:r>
          </a:p>
        </p:txBody>
      </p:sp>
      <p:sp>
        <p:nvSpPr>
          <p:cNvPr id="8" name="Rectângulo 6">
            <a:extLst>
              <a:ext uri="{FF2B5EF4-FFF2-40B4-BE49-F238E27FC236}">
                <a16:creationId xmlns:a16="http://schemas.microsoft.com/office/drawing/2014/main" id="{84613348-FE71-4A98-B703-1EF401C2BAF0}"/>
              </a:ext>
            </a:extLst>
          </p:cNvPr>
          <p:cNvSpPr/>
          <p:nvPr/>
        </p:nvSpPr>
        <p:spPr>
          <a:xfrm>
            <a:off x="2667001" y="450851"/>
            <a:ext cx="6232525" cy="69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Buracos nas redes …</a:t>
            </a: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81" name="Picture 13">
            <a:extLst>
              <a:ext uri="{FF2B5EF4-FFF2-40B4-BE49-F238E27FC236}">
                <a16:creationId xmlns:a16="http://schemas.microsoft.com/office/drawing/2014/main" id="{8F2A1F2A-DBC6-4AE6-839F-A939397F23A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335214" y="1751014"/>
            <a:ext cx="3608387" cy="499268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5843" name="Rectangle 2">
            <a:extLst>
              <a:ext uri="{FF2B5EF4-FFF2-40B4-BE49-F238E27FC236}">
                <a16:creationId xmlns:a16="http://schemas.microsoft.com/office/drawing/2014/main" id="{9C9FCAA8-E372-4BA9-BB0E-0503615ABB3F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3" y="6637338"/>
            <a:ext cx="7429500" cy="1063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sz="2625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4" name="Rectangle 2">
            <a:extLst>
              <a:ext uri="{FF2B5EF4-FFF2-40B4-BE49-F238E27FC236}">
                <a16:creationId xmlns:a16="http://schemas.microsoft.com/office/drawing/2014/main" id="{24609B5B-0BAF-44BA-88D9-4040BA6D01E2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3282157" y="4082257"/>
            <a:ext cx="5143500" cy="179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sz="2625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5" name="Rectangle 2">
            <a:extLst>
              <a:ext uri="{FF2B5EF4-FFF2-40B4-BE49-F238E27FC236}">
                <a16:creationId xmlns:a16="http://schemas.microsoft.com/office/drawing/2014/main" id="{7C94C19E-EA38-42BB-8E7F-D5E47E8ED675}"/>
              </a:ext>
            </a:extLst>
          </p:cNvPr>
          <p:cNvSpPr>
            <a:spLocks noChangeArrowheads="1"/>
          </p:cNvSpPr>
          <p:nvPr/>
        </p:nvSpPr>
        <p:spPr bwMode="auto">
          <a:xfrm rot="5400000">
            <a:off x="-146843" y="4082257"/>
            <a:ext cx="5143500" cy="1793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endParaRPr lang="pt-BR" altLang="pt-BR" sz="2625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pic>
        <p:nvPicPr>
          <p:cNvPr id="32780" name="Picture 12">
            <a:extLst>
              <a:ext uri="{FF2B5EF4-FFF2-40B4-BE49-F238E27FC236}">
                <a16:creationId xmlns:a16="http://schemas.microsoft.com/office/drawing/2014/main" id="{4F7C4517-AC97-4450-AF2D-8CB5095C1A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335213" y="5492750"/>
            <a:ext cx="1839912" cy="1250950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3255" name="Retângulo 14">
            <a:extLst>
              <a:ext uri="{FF2B5EF4-FFF2-40B4-BE49-F238E27FC236}">
                <a16:creationId xmlns:a16="http://schemas.microsoft.com/office/drawing/2014/main" id="{5CA2A99F-7FCE-4F0E-8E70-D9243FF331A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3" y="2243138"/>
            <a:ext cx="3554412" cy="1708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PT" altLang="pt-BR" sz="1500">
                <a:solidFill>
                  <a:srgbClr val="FFFF00"/>
                </a:solidFill>
                <a:latin typeface="Elephant" panose="02020904090505020303" pitchFamily="18" charset="0"/>
              </a:rPr>
              <a:t>O quorum sensing descreve um mecanismo de comunicação entre  agente e transmite o conceito de que certas caracteristicas e comportamentos são apenas expressos quando os agentes estão aglomeredos (crowded together).</a:t>
            </a:r>
            <a:endParaRPr lang="pt-BR" altLang="pt-BR" sz="1500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8" name="Rectangle 2">
            <a:extLst>
              <a:ext uri="{FF2B5EF4-FFF2-40B4-BE49-F238E27FC236}">
                <a16:creationId xmlns:a16="http://schemas.microsoft.com/office/drawing/2014/main" id="{82628D41-C89E-471B-B93F-8C321DC18C37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35214" y="1600200"/>
            <a:ext cx="3608387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r" eaLnBrk="1" hangingPunct="1">
              <a:defRPr/>
            </a:pPr>
            <a:r>
              <a:rPr lang="pt-BR" altLang="pt-BR" sz="2625" b="1">
                <a:solidFill>
                  <a:srgbClr val="FFFF00"/>
                </a:solidFill>
                <a:latin typeface="Elephant" panose="02020904090505020303" pitchFamily="18" charset="0"/>
              </a:rPr>
              <a:t>Sincronismo</a:t>
            </a:r>
            <a:endParaRPr lang="pt-BR" altLang="pt-BR" sz="2625">
              <a:solidFill>
                <a:srgbClr val="FFFF00"/>
              </a:solidFill>
              <a:latin typeface="Elephant" panose="02020904090505020303" pitchFamily="18" charset="0"/>
            </a:endParaRPr>
          </a:p>
        </p:txBody>
      </p:sp>
      <p:sp>
        <p:nvSpPr>
          <p:cNvPr id="35849" name="Rectangle 2">
            <a:extLst>
              <a:ext uri="{FF2B5EF4-FFF2-40B4-BE49-F238E27FC236}">
                <a16:creationId xmlns:a16="http://schemas.microsoft.com/office/drawing/2014/main" id="{763B469A-E0CE-4140-90DD-4A23D5A2ABC1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1" y="2243138"/>
            <a:ext cx="3821113" cy="3751262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lIns="69056" tIns="34529" rIns="69056" bIns="34529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1350">
                <a:solidFill>
                  <a:schemeClr val="tx1"/>
                </a:solidFill>
                <a:latin typeface="Elephant" panose="02020904090505020303" pitchFamily="18" charset="0"/>
              </a:rPr>
              <a:t>... em meados de 1990, Duncan Watts trabalhando em sua tese de doutorado em matemática aplicada na universidade de Cornel, foi incumbido de investigar um curioso problema: como os grilos sincronizam seus cri-cris. Os grilos fêmea evitam a ostentação ouvindo cuidadosamente os outros grilos à sua volta, ajustando o próprio cri-cri para sincroniza-lo com o dos seus companheiros. Se juntarmos muitos deles, da cacofonia surgirá uma sinfonia.</a:t>
            </a:r>
          </a:p>
        </p:txBody>
      </p:sp>
      <p:sp>
        <p:nvSpPr>
          <p:cNvPr id="35850" name="Rectangle 2">
            <a:extLst>
              <a:ext uri="{FF2B5EF4-FFF2-40B4-BE49-F238E27FC236}">
                <a16:creationId xmlns:a16="http://schemas.microsoft.com/office/drawing/2014/main" id="{E19F1F1F-9F11-4221-9B14-0F92E3D0B62E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1" y="1600200"/>
            <a:ext cx="3838575" cy="64293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eaLnBrk="1" hangingPunct="1">
              <a:defRPr/>
            </a:pPr>
            <a:r>
              <a:rPr lang="pt-BR" altLang="pt-BR" sz="2625" b="1">
                <a:solidFill>
                  <a:srgbClr val="FF9933"/>
                </a:solidFill>
                <a:latin typeface="Elephant" panose="02020904090505020303" pitchFamily="18" charset="0"/>
              </a:rPr>
              <a:t>na natureza ...</a:t>
            </a:r>
            <a:endParaRPr lang="pt-BR" altLang="pt-BR" sz="2625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5851" name="Rectangle 2">
            <a:extLst>
              <a:ext uri="{FF2B5EF4-FFF2-40B4-BE49-F238E27FC236}">
                <a16:creationId xmlns:a16="http://schemas.microsoft.com/office/drawing/2014/main" id="{625FD620-EA05-4D86-9633-2697EBD7E430}"/>
              </a:ext>
            </a:extLst>
          </p:cNvPr>
          <p:cNvSpPr>
            <a:spLocks noChangeArrowheads="1"/>
          </p:cNvSpPr>
          <p:nvPr/>
        </p:nvSpPr>
        <p:spPr bwMode="auto">
          <a:xfrm>
            <a:off x="5943601" y="5994400"/>
            <a:ext cx="3821113" cy="7493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altLang="pt-BR" sz="1650">
                <a:solidFill>
                  <a:srgbClr val="FF9933"/>
                </a:solidFill>
                <a:latin typeface="Elephant" panose="02020904090505020303" pitchFamily="18" charset="0"/>
              </a:rPr>
              <a:t>A pesquisa acerca dos grilos fez de Watts um estudioso de redes sociais.</a:t>
            </a:r>
          </a:p>
        </p:txBody>
      </p:sp>
      <p:sp>
        <p:nvSpPr>
          <p:cNvPr id="53260" name="Rectangle 2">
            <a:extLst>
              <a:ext uri="{FF2B5EF4-FFF2-40B4-BE49-F238E27FC236}">
                <a16:creationId xmlns:a16="http://schemas.microsoft.com/office/drawing/2014/main" id="{D856F3FD-E0DB-4D09-8CBA-A7F413F14C4C}"/>
              </a:ext>
            </a:extLst>
          </p:cNvPr>
          <p:cNvSpPr>
            <a:spLocks noChangeArrowheads="1"/>
          </p:cNvSpPr>
          <p:nvPr/>
        </p:nvSpPr>
        <p:spPr bwMode="auto">
          <a:xfrm>
            <a:off x="8478839" y="6529388"/>
            <a:ext cx="1285875" cy="214312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b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900" b="1">
                <a:latin typeface="Elephant" panose="02020904090505020303" pitchFamily="18" charset="0"/>
              </a:rPr>
              <a:t>In: Barabási, 2003</a:t>
            </a:r>
            <a:endParaRPr lang="pt-BR" altLang="pt-BR" sz="900">
              <a:latin typeface="Elephant" panose="02020904090505020303" pitchFamily="18" charset="0"/>
            </a:endParaRPr>
          </a:p>
        </p:txBody>
      </p:sp>
      <p:sp>
        <p:nvSpPr>
          <p:cNvPr id="13" name="Rectângulo 6">
            <a:extLst>
              <a:ext uri="{FF2B5EF4-FFF2-40B4-BE49-F238E27FC236}">
                <a16:creationId xmlns:a16="http://schemas.microsoft.com/office/drawing/2014/main" id="{F99966CE-83D9-4741-8CA7-BEC8FD437D0E}"/>
              </a:ext>
            </a:extLst>
          </p:cNvPr>
          <p:cNvSpPr/>
          <p:nvPr/>
        </p:nvSpPr>
        <p:spPr>
          <a:xfrm>
            <a:off x="2667001" y="450851"/>
            <a:ext cx="6232525" cy="69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A natureza em rede …</a:t>
            </a: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9814" name="Picture 6">
            <a:extLst>
              <a:ext uri="{FF2B5EF4-FFF2-40B4-BE49-F238E27FC236}">
                <a16:creationId xmlns:a16="http://schemas.microsoft.com/office/drawing/2014/main" id="{60ED72D3-EC7A-4AEF-A061-5545E360B3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470650" y="4278313"/>
            <a:ext cx="3024188" cy="14462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9816" name="Picture 8">
            <a:extLst>
              <a:ext uri="{FF2B5EF4-FFF2-40B4-BE49-F238E27FC236}">
                <a16:creationId xmlns:a16="http://schemas.microsoft.com/office/drawing/2014/main" id="{6E31D700-F224-4CF7-816A-A499D88DFA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r="4167"/>
          <a:stretch>
            <a:fillRect/>
          </a:stretch>
        </p:blipFill>
        <p:spPr bwMode="auto">
          <a:xfrm>
            <a:off x="2487614" y="4438651"/>
            <a:ext cx="2054225" cy="214312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19810" name="Picture 2">
            <a:extLst>
              <a:ext uri="{FF2B5EF4-FFF2-40B4-BE49-F238E27FC236}">
                <a16:creationId xmlns:a16="http://schemas.microsoft.com/office/drawing/2014/main" id="{C418AAF7-BF12-4A27-BE52-DE02075AD8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/>
          <a:srcRect r="4167"/>
          <a:stretch>
            <a:fillRect/>
          </a:stretch>
        </p:blipFill>
        <p:spPr bwMode="auto">
          <a:xfrm>
            <a:off x="2487614" y="2189163"/>
            <a:ext cx="2054225" cy="2271712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36869" name="Rectangle 2">
            <a:extLst>
              <a:ext uri="{FF2B5EF4-FFF2-40B4-BE49-F238E27FC236}">
                <a16:creationId xmlns:a16="http://schemas.microsoft.com/office/drawing/2014/main" id="{B6DAB775-DD08-4D91-A739-C9449F71B83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838" y="1706564"/>
            <a:ext cx="1554162" cy="2517775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lIns="69056" tIns="34529" rIns="69056" bIns="34529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1350">
                <a:solidFill>
                  <a:schemeClr val="tx1"/>
                </a:solidFill>
                <a:latin typeface="Elephant" panose="02020904090505020303" pitchFamily="18" charset="0"/>
              </a:rPr>
              <a:t>1 - A densidade de conexões de alguns vértices é tipicamente maior em redes reais do que em grafos aleatórios.</a:t>
            </a:r>
          </a:p>
        </p:txBody>
      </p:sp>
      <p:sp>
        <p:nvSpPr>
          <p:cNvPr id="36870" name="Rectangle 2">
            <a:extLst>
              <a:ext uri="{FF2B5EF4-FFF2-40B4-BE49-F238E27FC236}">
                <a16:creationId xmlns:a16="http://schemas.microsoft.com/office/drawing/2014/main" id="{661F8D91-1637-47C7-A954-05AD26EA2A3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4" y="1706563"/>
            <a:ext cx="2054225" cy="482600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lIns="69056" tIns="34529" rIns="69056" bIns="34529" anchor="b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625" b="1">
                <a:solidFill>
                  <a:schemeClr val="tx1"/>
                </a:solidFill>
                <a:latin typeface="Elephant" panose="02020904090505020303" pitchFamily="18" charset="0"/>
              </a:rPr>
              <a:t>1998</a:t>
            </a:r>
            <a:endParaRPr lang="pt-BR" altLang="pt-BR" sz="2625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55303" name="Rectangle 2">
            <a:extLst>
              <a:ext uri="{FF2B5EF4-FFF2-40B4-BE49-F238E27FC236}">
                <a16:creationId xmlns:a16="http://schemas.microsoft.com/office/drawing/2014/main" id="{DC6005A8-E1B3-46FA-9FCE-A7F839EA88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4" y="4117976"/>
            <a:ext cx="2054225" cy="32067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b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500">
                <a:latin typeface="Elephant" panose="02020904090505020303" pitchFamily="18" charset="0"/>
              </a:rPr>
              <a:t>Duncan Watts</a:t>
            </a:r>
          </a:p>
        </p:txBody>
      </p:sp>
      <p:sp>
        <p:nvSpPr>
          <p:cNvPr id="55304" name="Rectangle 2">
            <a:extLst>
              <a:ext uri="{FF2B5EF4-FFF2-40B4-BE49-F238E27FC236}">
                <a16:creationId xmlns:a16="http://schemas.microsoft.com/office/drawing/2014/main" id="{5992D7DE-53FE-482D-AF77-39777EDEBC10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87614" y="6529389"/>
            <a:ext cx="2054225" cy="320675"/>
          </a:xfrm>
          <a:prstGeom prst="rect">
            <a:avLst/>
          </a:prstGeom>
          <a:solidFill>
            <a:srgbClr val="FF9933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b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500">
                <a:latin typeface="Elephant" panose="02020904090505020303" pitchFamily="18" charset="0"/>
              </a:rPr>
              <a:t>Steve Strogatz</a:t>
            </a:r>
          </a:p>
        </p:txBody>
      </p:sp>
      <p:sp>
        <p:nvSpPr>
          <p:cNvPr id="36873" name="Rectangle 2">
            <a:extLst>
              <a:ext uri="{FF2B5EF4-FFF2-40B4-BE49-F238E27FC236}">
                <a16:creationId xmlns:a16="http://schemas.microsoft.com/office/drawing/2014/main" id="{468E2DCC-9B28-403C-8DF5-3610396B407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1706563"/>
            <a:ext cx="3821113" cy="69691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2400" b="1">
                <a:solidFill>
                  <a:srgbClr val="FF9933"/>
                </a:solidFill>
                <a:latin typeface="Elephant" panose="02020904090505020303" pitchFamily="18" charset="0"/>
              </a:rPr>
              <a:t>As redes reais não são aleatórias</a:t>
            </a:r>
            <a:endParaRPr lang="pt-BR" altLang="pt-BR" sz="2250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6874" name="Rectangle 2">
            <a:extLst>
              <a:ext uri="{FF2B5EF4-FFF2-40B4-BE49-F238E27FC236}">
                <a16:creationId xmlns:a16="http://schemas.microsoft.com/office/drawing/2014/main" id="{FE37FCDF-2F7B-4BF8-94D2-CF709547EF89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2349501"/>
            <a:ext cx="3821113" cy="1928813"/>
          </a:xfrm>
          <a:prstGeom prst="rect">
            <a:avLst/>
          </a:prstGeom>
          <a:noFill/>
          <a:ln>
            <a:noFill/>
          </a:ln>
        </p:spPr>
        <p:txBody>
          <a:bodyPr lIns="69056" tIns="34529" rIns="69056" bIns="34529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pt-PT" altLang="pt-BR" sz="1350">
                <a:solidFill>
                  <a:schemeClr val="tx1"/>
                </a:solidFill>
                <a:latin typeface="Elephant" panose="02020904090505020303" pitchFamily="18" charset="0"/>
              </a:rPr>
              <a:t>“O fenômeno do mundo pequeno não é uma mera curiosidade de redes sociais, nem um artefacto de um modelo idealizado, provavelmente é genérica para muitas redes grandes e esparsas encontrados na natureza.” (Watts &amp; Stogratz, 1998)</a:t>
            </a:r>
            <a:endParaRPr lang="pt-BR" altLang="pt-BR" sz="1350" b="1">
              <a:solidFill>
                <a:schemeClr val="tx1"/>
              </a:solidFill>
              <a:latin typeface="Elephant" panose="02020904090505020303" pitchFamily="18" charset="0"/>
            </a:endParaRPr>
          </a:p>
        </p:txBody>
      </p:sp>
      <p:sp>
        <p:nvSpPr>
          <p:cNvPr id="36875" name="Rectangle 2">
            <a:extLst>
              <a:ext uri="{FF2B5EF4-FFF2-40B4-BE49-F238E27FC236}">
                <a16:creationId xmlns:a16="http://schemas.microsoft.com/office/drawing/2014/main" id="{B185D747-893C-4BAD-BD27-9D4E3D8BB7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6096001" y="5724525"/>
            <a:ext cx="3821113" cy="112553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BR" altLang="pt-BR" sz="1575">
                <a:solidFill>
                  <a:srgbClr val="FF9933"/>
                </a:solidFill>
                <a:latin typeface="Elephant" panose="02020904090505020303" pitchFamily="18" charset="0"/>
              </a:rPr>
              <a:t>Introduziram o grau de clusterização (clustering coeficient) que nos informa o grau de coesão de nosso circulo de amigos.</a:t>
            </a:r>
          </a:p>
        </p:txBody>
      </p:sp>
      <p:sp>
        <p:nvSpPr>
          <p:cNvPr id="36876" name="Rectangle 2">
            <a:extLst>
              <a:ext uri="{FF2B5EF4-FFF2-40B4-BE49-F238E27FC236}">
                <a16:creationId xmlns:a16="http://schemas.microsoft.com/office/drawing/2014/main" id="{7E874B6B-585F-454F-8FA4-CE9E360631F8}"/>
              </a:ext>
            </a:extLst>
          </p:cNvPr>
          <p:cNvSpPr>
            <a:spLocks noChangeArrowheads="1"/>
          </p:cNvSpPr>
          <p:nvPr/>
        </p:nvSpPr>
        <p:spPr bwMode="auto">
          <a:xfrm>
            <a:off x="9496426" y="4224339"/>
            <a:ext cx="28575" cy="1512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endParaRPr lang="pt-BR" altLang="pt-BR" sz="1575">
              <a:solidFill>
                <a:srgbClr val="FF9933"/>
              </a:solidFill>
              <a:latin typeface="Elephant" panose="02020904090505020303" pitchFamily="18" charset="0"/>
            </a:endParaRPr>
          </a:p>
        </p:txBody>
      </p:sp>
      <p:sp>
        <p:nvSpPr>
          <p:cNvPr id="36877" name="Rectangle 2">
            <a:extLst>
              <a:ext uri="{FF2B5EF4-FFF2-40B4-BE49-F238E27FC236}">
                <a16:creationId xmlns:a16="http://schemas.microsoft.com/office/drawing/2014/main" id="{E276C71D-1E20-4886-8441-1E4A2076E5E9}"/>
              </a:ext>
            </a:extLst>
          </p:cNvPr>
          <p:cNvSpPr>
            <a:spLocks noChangeArrowheads="1"/>
          </p:cNvSpPr>
          <p:nvPr/>
        </p:nvSpPr>
        <p:spPr bwMode="auto">
          <a:xfrm>
            <a:off x="4541838" y="4224339"/>
            <a:ext cx="1554162" cy="2625725"/>
          </a:xfrm>
          <a:prstGeom prst="rect">
            <a:avLst/>
          </a:prstGeom>
          <a:solidFill>
            <a:srgbClr val="FF9933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1350">
                <a:solidFill>
                  <a:schemeClr val="tx1"/>
                </a:solidFill>
                <a:latin typeface="Elephant" panose="02020904090505020303" pitchFamily="18" charset="0"/>
              </a:rPr>
              <a:t>2 - Poucos links extra são suficientes para reduzir drasticamente a separação média entre nós.</a:t>
            </a:r>
          </a:p>
        </p:txBody>
      </p:sp>
      <p:sp>
        <p:nvSpPr>
          <p:cNvPr id="14" name="Rectângulo 6">
            <a:extLst>
              <a:ext uri="{FF2B5EF4-FFF2-40B4-BE49-F238E27FC236}">
                <a16:creationId xmlns:a16="http://schemas.microsoft.com/office/drawing/2014/main" id="{9349E673-1E90-4C62-B370-33F312EDA4E9}"/>
              </a:ext>
            </a:extLst>
          </p:cNvPr>
          <p:cNvSpPr/>
          <p:nvPr/>
        </p:nvSpPr>
        <p:spPr>
          <a:xfrm>
            <a:off x="2667001" y="450851"/>
            <a:ext cx="6232525" cy="69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Redes não são aleatórias …</a:t>
            </a: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5" name="Picture 7">
            <a:extLst>
              <a:ext uri="{FF2B5EF4-FFF2-40B4-BE49-F238E27FC236}">
                <a16:creationId xmlns:a16="http://schemas.microsoft.com/office/drawing/2014/main" id="{E5617D73-852D-42BA-9428-1C06A2A3C1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/>
          <a:srcRect r="3906" b="12101"/>
          <a:stretch>
            <a:fillRect/>
          </a:stretch>
        </p:blipFill>
        <p:spPr bwMode="auto">
          <a:xfrm>
            <a:off x="2413000" y="4897439"/>
            <a:ext cx="1625600" cy="1946275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7347" name="Retângulo 6">
            <a:extLst>
              <a:ext uri="{FF2B5EF4-FFF2-40B4-BE49-F238E27FC236}">
                <a16:creationId xmlns:a16="http://schemas.microsoft.com/office/drawing/2014/main" id="{7A8AE205-01AC-4C27-832E-E78E762FE2E5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6543675"/>
            <a:ext cx="1625600" cy="3238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500" b="1">
                <a:solidFill>
                  <a:srgbClr val="FFFF66"/>
                </a:solidFill>
                <a:cs typeface="Arial" panose="020B0604020202020204" pitchFamily="34" charset="0"/>
              </a:rPr>
              <a:t>Réka Albert</a:t>
            </a:r>
            <a:endParaRPr lang="pt-BR" altLang="pt-BR" sz="1500">
              <a:solidFill>
                <a:srgbClr val="FFFF66"/>
              </a:solidFill>
              <a:cs typeface="Arial" panose="020B0604020202020204" pitchFamily="34" charset="0"/>
            </a:endParaRPr>
          </a:p>
        </p:txBody>
      </p:sp>
      <p:pic>
        <p:nvPicPr>
          <p:cNvPr id="37897" name="Picture 9">
            <a:extLst>
              <a:ext uri="{FF2B5EF4-FFF2-40B4-BE49-F238E27FC236}">
                <a16:creationId xmlns:a16="http://schemas.microsoft.com/office/drawing/2014/main" id="{577A6877-7736-4B43-BCB7-617950CD6A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6186"/>
          <a:stretch>
            <a:fillRect/>
          </a:stretch>
        </p:blipFill>
        <p:spPr bwMode="auto">
          <a:xfrm>
            <a:off x="2413000" y="2760664"/>
            <a:ext cx="1625600" cy="2154237"/>
          </a:xfrm>
          <a:prstGeom prst="rect">
            <a:avLst/>
          </a:prstGeom>
          <a:noFill/>
          <a:ln w="12700" cap="flat" cmpd="sng" algn="ctr">
            <a:noFill/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sp>
        <p:nvSpPr>
          <p:cNvPr id="57349" name="Retângulo 6">
            <a:extLst>
              <a:ext uri="{FF2B5EF4-FFF2-40B4-BE49-F238E27FC236}">
                <a16:creationId xmlns:a16="http://schemas.microsoft.com/office/drawing/2014/main" id="{68484326-BB4D-4F5F-94D0-01B9DED01B8E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4384675"/>
            <a:ext cx="1625600" cy="552450"/>
          </a:xfrm>
          <a:prstGeom prst="rect">
            <a:avLst/>
          </a:prstGeom>
          <a:solidFill>
            <a:schemeClr val="tx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1500" b="1">
                <a:solidFill>
                  <a:srgbClr val="FFFF66"/>
                </a:solidFill>
                <a:cs typeface="Arial" panose="020B0604020202020204" pitchFamily="34" charset="0"/>
              </a:rPr>
              <a:t>Albert-László Barabási</a:t>
            </a:r>
            <a:endParaRPr lang="pt-BR" altLang="pt-BR" sz="1500">
              <a:solidFill>
                <a:srgbClr val="FFFF66"/>
              </a:solidFill>
              <a:cs typeface="Arial" panose="020B0604020202020204" pitchFamily="34" charset="0"/>
            </a:endParaRPr>
          </a:p>
        </p:txBody>
      </p:sp>
      <p:sp>
        <p:nvSpPr>
          <p:cNvPr id="37894" name="Rectangle 2">
            <a:extLst>
              <a:ext uri="{FF2B5EF4-FFF2-40B4-BE49-F238E27FC236}">
                <a16:creationId xmlns:a16="http://schemas.microsoft.com/office/drawing/2014/main" id="{2FB25FCC-74CC-467C-BD7B-2FD2F08BF4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2771775"/>
            <a:ext cx="5803900" cy="4071938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defRPr/>
            </a:pPr>
            <a:r>
              <a:rPr lang="pt-BR" altLang="pt-BR" sz="2250">
                <a:solidFill>
                  <a:schemeClr val="tx1"/>
                </a:solidFill>
                <a:latin typeface="Arial Rounded MT Bold" panose="020F0704030504030204" pitchFamily="34" charset="0"/>
              </a:rPr>
              <a:t>Barabási e Albert propõem um modelo que </a:t>
            </a:r>
            <a:r>
              <a:rPr lang="pt-BR" altLang="pt-BR" sz="2250" b="1">
                <a:solidFill>
                  <a:schemeClr val="tx1"/>
                </a:solidFill>
                <a:latin typeface="Arial Rounded MT Bold" panose="020F0704030504030204" pitchFamily="34" charset="0"/>
              </a:rPr>
              <a:t>1. incorpora o crescimento </a:t>
            </a:r>
            <a:r>
              <a:rPr lang="pt-BR" altLang="pt-BR" sz="2250">
                <a:solidFill>
                  <a:schemeClr val="tx1"/>
                </a:solidFill>
                <a:latin typeface="Arial Rounded MT Bold" panose="020F0704030504030204" pitchFamily="34" charset="0"/>
              </a:rPr>
              <a:t>das redes e do numero de vértices e </a:t>
            </a:r>
            <a:r>
              <a:rPr lang="pt-BR" altLang="pt-BR" sz="2250" b="1">
                <a:solidFill>
                  <a:schemeClr val="tx1"/>
                </a:solidFill>
                <a:latin typeface="Arial Rounded MT Bold" panose="020F0704030504030204" pitchFamily="34" charset="0"/>
              </a:rPr>
              <a:t>2. a propriedade de ligação preferencial </a:t>
            </a:r>
            <a:r>
              <a:rPr lang="pt-BR" altLang="pt-BR" sz="2250">
                <a:solidFill>
                  <a:schemeClr val="tx1"/>
                </a:solidFill>
                <a:latin typeface="Arial Rounded MT Bold" panose="020F0704030504030204" pitchFamily="34" charset="0"/>
              </a:rPr>
              <a:t>dos novos vértices a vértices mais proeminentes. É modelo “</a:t>
            </a:r>
            <a:r>
              <a:rPr lang="pt-PT" altLang="pt-BR" sz="2250" b="1">
                <a:solidFill>
                  <a:schemeClr val="tx1"/>
                </a:solidFill>
                <a:latin typeface="Arial Rounded MT Bold" panose="020F0704030504030204" pitchFamily="34" charset="0"/>
              </a:rPr>
              <a:t>Scale-free network”.</a:t>
            </a:r>
            <a:endParaRPr lang="pt-BR" altLang="pt-BR" sz="2250" b="1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2" name="Rectangle 2">
            <a:extLst>
              <a:ext uri="{FF2B5EF4-FFF2-40B4-BE49-F238E27FC236}">
                <a16:creationId xmlns:a16="http://schemas.microsoft.com/office/drawing/2014/main" id="{2FD7F03E-27C0-4A39-9A1C-9407EB1913F6}"/>
              </a:ext>
            </a:extLst>
          </p:cNvPr>
          <p:cNvSpPr>
            <a:spLocks noChangeArrowheads="1"/>
          </p:cNvSpPr>
          <p:nvPr/>
        </p:nvSpPr>
        <p:spPr bwMode="auto">
          <a:xfrm>
            <a:off x="4038600" y="1700213"/>
            <a:ext cx="5803900" cy="1071562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750" b="1">
                <a:solidFill>
                  <a:srgbClr val="FFFF66"/>
                </a:solidFill>
                <a:latin typeface="Arial Rounded MT Bold" panose="020F0704030504030204" pitchFamily="34" charset="0"/>
              </a:rPr>
              <a:t>O modelo de escala livre</a:t>
            </a:r>
            <a:endParaRPr lang="pt-BR" altLang="pt-BR" sz="3750">
              <a:solidFill>
                <a:srgbClr val="FFFF66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37896" name="Rectangle 2">
            <a:extLst>
              <a:ext uri="{FF2B5EF4-FFF2-40B4-BE49-F238E27FC236}">
                <a16:creationId xmlns:a16="http://schemas.microsoft.com/office/drawing/2014/main" id="{69DAA4FE-E307-4C48-8B8D-5BC645D0F574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13000" y="1700213"/>
            <a:ext cx="1625600" cy="1071562"/>
          </a:xfrm>
          <a:prstGeom prst="rect">
            <a:avLst/>
          </a:prstGeom>
          <a:solidFill>
            <a:srgbClr val="FFFF66"/>
          </a:solidFill>
          <a:ln>
            <a:noFill/>
          </a:ln>
        </p:spPr>
        <p:txBody>
          <a:bodyPr lIns="69056" tIns="34529" rIns="69056" bIns="34529" anchor="ctr"/>
          <a:lstStyle>
            <a:lvl1pPr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defTabSz="7620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defRPr/>
            </a:pPr>
            <a:r>
              <a:rPr lang="pt-BR" altLang="pt-BR" sz="3750" b="1">
                <a:solidFill>
                  <a:schemeClr val="tx1"/>
                </a:solidFill>
                <a:latin typeface="Arial Rounded MT Bold" panose="020F0704030504030204" pitchFamily="34" charset="0"/>
              </a:rPr>
              <a:t>2002</a:t>
            </a:r>
            <a:endParaRPr lang="pt-BR" altLang="pt-BR" sz="3750">
              <a:solidFill>
                <a:schemeClr val="tx1"/>
              </a:solidFill>
              <a:latin typeface="Arial Rounded MT Bold" panose="020F0704030504030204" pitchFamily="34" charset="0"/>
            </a:endParaRPr>
          </a:p>
        </p:txBody>
      </p:sp>
      <p:sp>
        <p:nvSpPr>
          <p:cNvPr id="9" name="Rectângulo 6">
            <a:extLst>
              <a:ext uri="{FF2B5EF4-FFF2-40B4-BE49-F238E27FC236}">
                <a16:creationId xmlns:a16="http://schemas.microsoft.com/office/drawing/2014/main" id="{43C5F13A-F4E0-4BC3-ACE6-C3688FA1511C}"/>
              </a:ext>
            </a:extLst>
          </p:cNvPr>
          <p:cNvSpPr/>
          <p:nvPr/>
        </p:nvSpPr>
        <p:spPr>
          <a:xfrm>
            <a:off x="2667001" y="450851"/>
            <a:ext cx="6232525" cy="6969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b"/>
          <a:lstStyle/>
          <a:p>
            <a:pPr algn="ctr" defTabSz="571500">
              <a:lnSpc>
                <a:spcPct val="150000"/>
              </a:lnSpc>
              <a:defRPr/>
            </a:pPr>
            <a:r>
              <a:rPr lang="pt-BR" sz="3750" b="1" dirty="0">
                <a:solidFill>
                  <a:schemeClr val="tx1"/>
                </a:solidFill>
                <a:latin typeface="Book Antiqua" pitchFamily="18" charset="0"/>
              </a:rPr>
              <a:t>Um modelo avançado …</a:t>
            </a: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>
            <a:extLst>
              <a:ext uri="{FF2B5EF4-FFF2-40B4-BE49-F238E27FC236}">
                <a16:creationId xmlns:a16="http://schemas.microsoft.com/office/drawing/2014/main" id="{2A69ECDB-C5EC-4FEB-932C-C3895053201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1524000"/>
            <a:ext cx="7429500" cy="5143500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 anchorCtr="1"/>
          <a:lstStyle>
            <a:lvl1pPr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50000"/>
              </a:spcBef>
              <a:spcAft>
                <a:spcPct val="0"/>
              </a:spcAft>
              <a:buChar char="•"/>
              <a:defRPr sz="1000">
                <a:solidFill>
                  <a:srgbClr val="FF0000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defRPr/>
            </a:pPr>
            <a:r>
              <a:rPr lang="pt-PT" altLang="pt-BR" sz="2625" b="1">
                <a:solidFill>
                  <a:schemeClr val="bg1"/>
                </a:solidFill>
                <a:latin typeface="Garamond" panose="02020404030301010803" pitchFamily="18" charset="0"/>
              </a:rPr>
              <a:t>“Para onde vamos a partir daqui? A resposta é simples. Devemos retirar o invóluclo. O objetivo é entender a complexidade. Para tanto, precisamos ir além da estrutura e da topologia e começar a focar a dinâmica que se processa ao longo dos </a:t>
            </a:r>
            <a:r>
              <a:rPr lang="pt-PT" altLang="pt-BR" sz="2625" b="1" i="1">
                <a:solidFill>
                  <a:schemeClr val="bg1"/>
                </a:solidFill>
                <a:latin typeface="Garamond" panose="02020404030301010803" pitchFamily="18" charset="0"/>
              </a:rPr>
              <a:t>links</a:t>
            </a:r>
            <a:r>
              <a:rPr lang="pt-PT" altLang="pt-BR" sz="2625" b="1">
                <a:solidFill>
                  <a:schemeClr val="bg1"/>
                </a:solidFill>
                <a:latin typeface="Garamond" panose="02020404030301010803" pitchFamily="18" charset="0"/>
              </a:rPr>
              <a:t>. As redes são apenas a estrutura da complexidade, as vias dos diversos processos que fazem nosso mundo vibrar. Para descrever a sociedade, precisamos revestir os </a:t>
            </a:r>
            <a:r>
              <a:rPr lang="pt-PT" altLang="pt-BR" sz="2625" b="1" i="1">
                <a:solidFill>
                  <a:schemeClr val="bg1"/>
                </a:solidFill>
                <a:latin typeface="Garamond" panose="02020404030301010803" pitchFamily="18" charset="0"/>
              </a:rPr>
              <a:t>links</a:t>
            </a:r>
            <a:r>
              <a:rPr lang="pt-PT" altLang="pt-BR" sz="2625" b="1">
                <a:solidFill>
                  <a:schemeClr val="bg1"/>
                </a:solidFill>
                <a:latin typeface="Garamond" panose="02020404030301010803" pitchFamily="18" charset="0"/>
              </a:rPr>
              <a:t> da rede social com as interações dinâmicas reais intersubjetivas.” (Barabási, p. 197)</a:t>
            </a:r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2">
            <a:extLst>
              <a:ext uri="{FF2B5EF4-FFF2-40B4-BE49-F238E27FC236}">
                <a16:creationId xmlns:a16="http://schemas.microsoft.com/office/drawing/2014/main" id="{7991ABA2-7CC3-4604-9E62-F7EADEA3153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918110" y="147894"/>
            <a:ext cx="9720072" cy="1499616"/>
          </a:xfrm>
        </p:spPr>
        <p:txBody>
          <a:bodyPr/>
          <a:lstStyle/>
          <a:p>
            <a:r>
              <a:rPr lang="pt-BR" altLang="pt-BR" dirty="0"/>
              <a:t>Referências</a:t>
            </a:r>
          </a:p>
        </p:txBody>
      </p:sp>
      <p:sp>
        <p:nvSpPr>
          <p:cNvPr id="75780" name="Espaço Reservado para Rodapé 4">
            <a:extLst>
              <a:ext uri="{FF2B5EF4-FFF2-40B4-BE49-F238E27FC236}">
                <a16:creationId xmlns:a16="http://schemas.microsoft.com/office/drawing/2014/main" id="{A23430F3-3FC3-4E9C-92DC-2BE8AE1B20BE}"/>
              </a:ext>
            </a:extLst>
          </p:cNvPr>
          <p:cNvSpPr txBox="1">
            <a:spLocks noGrp="1"/>
          </p:cNvSpPr>
          <p:nvPr/>
        </p:nvSpPr>
        <p:spPr bwMode="auto">
          <a:xfrm>
            <a:off x="7239000" y="6400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r">
              <a:spcBef>
                <a:spcPct val="0"/>
              </a:spcBef>
              <a:buClrTx/>
              <a:buSzTx/>
              <a:buFontTx/>
              <a:buNone/>
            </a:pPr>
            <a:r>
              <a:rPr lang="en-US" altLang="pt-BR" sz="1400">
                <a:latin typeface="Comic Sans MS" panose="030F0702030302020204" pitchFamily="66" charset="0"/>
              </a:rPr>
              <a:t>Marcos L Mucheroni</a:t>
            </a:r>
            <a:endParaRPr lang="en-US" altLang="pt-BR" sz="1400">
              <a:latin typeface="Times New Roman" panose="02020603050405020304" pitchFamily="18" charset="0"/>
            </a:endParaRPr>
          </a:p>
        </p:txBody>
      </p:sp>
      <p:sp>
        <p:nvSpPr>
          <p:cNvPr id="2" name="AutoShape 2" descr="A cultura da participação: Criatividade e generosidade no mundo conectado  eBook : Shirky, Clay: Amazon.com.br: Livr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pt-BR"/>
          </a:p>
        </p:txBody>
      </p:sp>
      <p:pic>
        <p:nvPicPr>
          <p:cNvPr id="3" name="Picture 4" descr="Linked. A nova ciência dos networks - Livraria da Bok2">
            <a:extLst>
              <a:ext uri="{FF2B5EF4-FFF2-40B4-BE49-F238E27FC236}">
                <a16:creationId xmlns:a16="http://schemas.microsoft.com/office/drawing/2014/main" id="{C59D9DE2-9C5E-4439-BB79-A5BBE8C3744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8110" y="1647510"/>
            <a:ext cx="2763004" cy="40994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6">
            <a:extLst>
              <a:ext uri="{FF2B5EF4-FFF2-40B4-BE49-F238E27FC236}">
                <a16:creationId xmlns:a16="http://schemas.microsoft.com/office/drawing/2014/main" id="{F0ECDA30-F0D9-4EB7-A7CD-F549E0F09EE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/>
          <a:srcRect l="19500" t="3000" r="18999" b="2499"/>
          <a:stretch>
            <a:fillRect/>
          </a:stretch>
        </p:blipFill>
        <p:spPr bwMode="auto">
          <a:xfrm>
            <a:off x="4138849" y="1647510"/>
            <a:ext cx="2438236" cy="3746153"/>
          </a:xfrm>
          <a:prstGeom prst="rect">
            <a:avLst/>
          </a:prstGeom>
          <a:noFill/>
          <a:ln w="25400" cap="flat" cmpd="sng" algn="ctr">
            <a:solidFill>
              <a:schemeClr val="tx1"/>
            </a:solidFill>
            <a:prstDash val="solid"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>
            <a:extLst>
              <a:ext uri="{FF2B5EF4-FFF2-40B4-BE49-F238E27FC236}">
                <a16:creationId xmlns:a16="http://schemas.microsoft.com/office/drawing/2014/main" id="{CD3941B3-806D-4927-9082-BAE88B6DE846}"/>
              </a:ext>
            </a:extLst>
          </p:cNvPr>
          <p:cNvSpPr>
            <a:spLocks noChangeArrowheads="1"/>
          </p:cNvSpPr>
          <p:nvPr/>
        </p:nvSpPr>
        <p:spPr bwMode="auto">
          <a:xfrm>
            <a:off x="6337301" y="1938338"/>
            <a:ext cx="3725863" cy="51562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 defTabSz="571500">
              <a:defRPr/>
            </a:pPr>
            <a:endParaRPr lang="pt-BR" sz="11250">
              <a:solidFill>
                <a:srgbClr val="0070C0"/>
              </a:solidFill>
              <a:latin typeface="Chiller" pitchFamily="82" charset="0"/>
            </a:endParaRPr>
          </a:p>
        </p:txBody>
      </p:sp>
      <p:sp>
        <p:nvSpPr>
          <p:cNvPr id="13315" name="Rectangle 2">
            <a:extLst>
              <a:ext uri="{FF2B5EF4-FFF2-40B4-BE49-F238E27FC236}">
                <a16:creationId xmlns:a16="http://schemas.microsoft.com/office/drawing/2014/main" id="{B2EC7BA5-FE17-4935-A6AB-C76FAA22D191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1547813"/>
            <a:ext cx="3822700" cy="51562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ctr" defTabSz="571500">
              <a:defRPr/>
            </a:pPr>
            <a:endParaRPr lang="pt-BR" sz="11250">
              <a:solidFill>
                <a:srgbClr val="0070C0"/>
              </a:solidFill>
              <a:latin typeface="Chiller" pitchFamily="82" charset="0"/>
            </a:endParaRPr>
          </a:p>
        </p:txBody>
      </p:sp>
      <p:sp>
        <p:nvSpPr>
          <p:cNvPr id="48" name="Raio 47">
            <a:extLst>
              <a:ext uri="{FF2B5EF4-FFF2-40B4-BE49-F238E27FC236}">
                <a16:creationId xmlns:a16="http://schemas.microsoft.com/office/drawing/2014/main" id="{43350ECF-0C65-4F65-95D8-7B613D76EF33}"/>
              </a:ext>
            </a:extLst>
          </p:cNvPr>
          <p:cNvSpPr/>
          <p:nvPr/>
        </p:nvSpPr>
        <p:spPr bwMode="auto">
          <a:xfrm rot="21313492" flipH="1">
            <a:off x="5138025" y="2852186"/>
            <a:ext cx="2311504" cy="1155144"/>
          </a:xfrm>
          <a:prstGeom prst="lightningBolt">
            <a:avLst/>
          </a:prstGeom>
          <a:solidFill>
            <a:srgbClr val="FFC000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  <a:scene3d>
            <a:camera prst="orthographicFront"/>
            <a:lightRig rig="threePt" dir="t"/>
          </a:scene3d>
          <a:sp3d>
            <a:bevelT w="190500" h="190500"/>
          </a:sp3d>
        </p:spPr>
        <p:txBody>
          <a:bodyPr>
            <a:spAutoFit/>
          </a:bodyPr>
          <a:lstStyle/>
          <a:p>
            <a:pPr defTabSz="571500">
              <a:spcBef>
                <a:spcPct val="50000"/>
              </a:spcBef>
              <a:buFontTx/>
              <a:buChar char="•"/>
              <a:defRPr/>
            </a:pPr>
            <a:endParaRPr lang="pt-BR">
              <a:latin typeface="Arial" charset="0"/>
            </a:endParaRPr>
          </a:p>
        </p:txBody>
      </p:sp>
      <p:grpSp>
        <p:nvGrpSpPr>
          <p:cNvPr id="15367" name="Grupo 44">
            <a:extLst>
              <a:ext uri="{FF2B5EF4-FFF2-40B4-BE49-F238E27FC236}">
                <a16:creationId xmlns:a16="http://schemas.microsoft.com/office/drawing/2014/main" id="{355B118A-DBE8-4FB3-B010-7DE76DFDBDD6}"/>
              </a:ext>
            </a:extLst>
          </p:cNvPr>
          <p:cNvGrpSpPr>
            <a:grpSpLocks/>
          </p:cNvGrpSpPr>
          <p:nvPr/>
        </p:nvGrpSpPr>
        <p:grpSpPr bwMode="auto">
          <a:xfrm>
            <a:off x="2516188" y="1427164"/>
            <a:ext cx="6985000" cy="4376737"/>
            <a:chOff x="2534732" y="1412776"/>
            <a:chExt cx="4836537" cy="2952328"/>
          </a:xfrm>
        </p:grpSpPr>
        <p:pic>
          <p:nvPicPr>
            <p:cNvPr id="15404" name="Picture 8" descr="C:\Users\User01\Desktop\imagens redes\balança2.jpg">
              <a:extLst>
                <a:ext uri="{FF2B5EF4-FFF2-40B4-BE49-F238E27FC236}">
                  <a16:creationId xmlns:a16="http://schemas.microsoft.com/office/drawing/2014/main" id="{41748912-EB25-4368-8AFA-6E92FE1A3B5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34732" y="1412776"/>
              <a:ext cx="4836537" cy="295232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5" name="Picture 2" descr="C:\Users\User01\Desktop\imagens redes\newton2b.jpg">
              <a:extLst>
                <a:ext uri="{FF2B5EF4-FFF2-40B4-BE49-F238E27FC236}">
                  <a16:creationId xmlns:a16="http://schemas.microsoft.com/office/drawing/2014/main" id="{3E5C9A12-8F87-4B5A-BFD5-268E0C78860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clrChange>
                <a:clrFrom>
                  <a:srgbClr val="EFEFEF"/>
                </a:clrFrom>
                <a:clrTo>
                  <a:srgbClr val="EFEFE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595954" y="2839365"/>
              <a:ext cx="883402" cy="9468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6" name="Picture 3" descr="C:\Users\User01\Desktop\imagens redes\descartes1.jpg">
              <a:extLst>
                <a:ext uri="{FF2B5EF4-FFF2-40B4-BE49-F238E27FC236}">
                  <a16:creationId xmlns:a16="http://schemas.microsoft.com/office/drawing/2014/main" id="{AB4DDABF-39F4-4802-8433-5B6F64F4822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clrChange>
                <a:clrFrom>
                  <a:srgbClr val="E8E8E8"/>
                </a:clrFrom>
                <a:clrTo>
                  <a:srgbClr val="E8E8E8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08174" y="2859996"/>
              <a:ext cx="918330" cy="868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7" name="Picture 4" descr="C:\Users\User01\Desktop\imagens redes\edgar morin copy.jpg">
              <a:extLst>
                <a:ext uri="{FF2B5EF4-FFF2-40B4-BE49-F238E27FC236}">
                  <a16:creationId xmlns:a16="http://schemas.microsoft.com/office/drawing/2014/main" id="{97F03F80-EF31-4365-A702-91F9B44302D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391717" y="2917885"/>
              <a:ext cx="859065" cy="75898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408" name="Picture 5" descr="C:\Users\User01\Desktop\imagens redes\einstein.jpg">
              <a:extLst>
                <a:ext uri="{FF2B5EF4-FFF2-40B4-BE49-F238E27FC236}">
                  <a16:creationId xmlns:a16="http://schemas.microsoft.com/office/drawing/2014/main" id="{75422620-0817-40E1-B1DF-473E6702957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20771" y="2802108"/>
              <a:ext cx="693390" cy="92622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3320" name="CaixaDeTexto 14">
            <a:extLst>
              <a:ext uri="{FF2B5EF4-FFF2-40B4-BE49-F238E27FC236}">
                <a16:creationId xmlns:a16="http://schemas.microsoft.com/office/drawing/2014/main" id="{42F11087-0A2B-4275-BB0F-F2023DADD9E2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3957638"/>
            <a:ext cx="1465262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ea typeface="Batang"/>
                <a:cs typeface="Arial" pitchFamily="34" charset="0"/>
              </a:rPr>
              <a:t>modelo de racionalidade</a:t>
            </a:r>
          </a:p>
        </p:txBody>
      </p:sp>
      <p:sp>
        <p:nvSpPr>
          <p:cNvPr id="13321" name="CaixaDeTexto 11">
            <a:extLst>
              <a:ext uri="{FF2B5EF4-FFF2-40B4-BE49-F238E27FC236}">
                <a16:creationId xmlns:a16="http://schemas.microsoft.com/office/drawing/2014/main" id="{0EA8C15C-5233-470A-96A6-67CC19DDF4D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83025" y="3813175"/>
            <a:ext cx="1695450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positivismo </a:t>
            </a:r>
          </a:p>
        </p:txBody>
      </p:sp>
      <p:sp>
        <p:nvSpPr>
          <p:cNvPr id="13322" name="CaixaDeTexto 12">
            <a:extLst>
              <a:ext uri="{FF2B5EF4-FFF2-40B4-BE49-F238E27FC236}">
                <a16:creationId xmlns:a16="http://schemas.microsoft.com/office/drawing/2014/main" id="{819A14C9-3BD6-4BEF-A454-F8FA5F932C2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822700" y="5856289"/>
            <a:ext cx="2381250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dualidade</a:t>
            </a:r>
            <a:endParaRPr lang="pt-PT" b="1" dirty="0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23" name="CaixaDeTexto 13">
            <a:extLst>
              <a:ext uri="{FF2B5EF4-FFF2-40B4-BE49-F238E27FC236}">
                <a16:creationId xmlns:a16="http://schemas.microsoft.com/office/drawing/2014/main" id="{3C26758E-81C9-4BBB-A4A1-AA0871CD604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39989" y="1660526"/>
            <a:ext cx="909637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método</a:t>
            </a:r>
          </a:p>
        </p:txBody>
      </p:sp>
      <p:sp>
        <p:nvSpPr>
          <p:cNvPr id="13324" name="CaixaDeTexto 16">
            <a:extLst>
              <a:ext uri="{FF2B5EF4-FFF2-40B4-BE49-F238E27FC236}">
                <a16:creationId xmlns:a16="http://schemas.microsoft.com/office/drawing/2014/main" id="{0A639F07-07A9-43A1-91AB-F975D618BF9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2351088"/>
            <a:ext cx="1458912" cy="368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predição</a:t>
            </a:r>
          </a:p>
        </p:txBody>
      </p:sp>
      <p:sp>
        <p:nvSpPr>
          <p:cNvPr id="13325" name="CaixaDeTexto 17">
            <a:extLst>
              <a:ext uri="{FF2B5EF4-FFF2-40B4-BE49-F238E27FC236}">
                <a16:creationId xmlns:a16="http://schemas.microsoft.com/office/drawing/2014/main" id="{785B51E8-7CD6-40BE-8833-C7A1AF577C36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03701" y="2189164"/>
            <a:ext cx="1928813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causalidade</a:t>
            </a:r>
            <a:endParaRPr lang="pt-PT" b="1" dirty="0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3326" name="CaixaDeTexto 20">
            <a:extLst>
              <a:ext uri="{FF2B5EF4-FFF2-40B4-BE49-F238E27FC236}">
                <a16:creationId xmlns:a16="http://schemas.microsoft.com/office/drawing/2014/main" id="{831EF23C-2CE4-4B74-832C-B5692EDF5FA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8" y="3475038"/>
            <a:ext cx="1714500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mecanicismo</a:t>
            </a:r>
          </a:p>
        </p:txBody>
      </p:sp>
      <p:sp>
        <p:nvSpPr>
          <p:cNvPr id="13327" name="CaixaDeTexto 21">
            <a:extLst>
              <a:ext uri="{FF2B5EF4-FFF2-40B4-BE49-F238E27FC236}">
                <a16:creationId xmlns:a16="http://schemas.microsoft.com/office/drawing/2014/main" id="{DF3460A1-1BFF-4FD4-B979-BF1BC2A2D8E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3775075" y="2617788"/>
            <a:ext cx="16970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determinismo</a:t>
            </a:r>
          </a:p>
        </p:txBody>
      </p:sp>
      <p:sp>
        <p:nvSpPr>
          <p:cNvPr id="16400" name="CaixaDeTexto 22">
            <a:extLst>
              <a:ext uri="{FF2B5EF4-FFF2-40B4-BE49-F238E27FC236}">
                <a16:creationId xmlns:a16="http://schemas.microsoft.com/office/drawing/2014/main" id="{01132109-4CCE-47E7-B2BD-029E31129F7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470150" y="5092701"/>
            <a:ext cx="1589088" cy="3016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350" b="1" dirty="0">
                <a:latin typeface="Verdana" panose="020B0604030504040204" pitchFamily="34" charset="0"/>
                <a:cs typeface="Arial" panose="020B0604020202020204" pitchFamily="34" charset="0"/>
              </a:rPr>
              <a:t>reducionismo</a:t>
            </a:r>
            <a:endParaRPr lang="pt-PT" altLang="pt-BR" sz="1350" b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6401" name="CaixaDeTexto 23">
            <a:extLst>
              <a:ext uri="{FF2B5EF4-FFF2-40B4-BE49-F238E27FC236}">
                <a16:creationId xmlns:a16="http://schemas.microsoft.com/office/drawing/2014/main" id="{BAD98A06-5BFE-4474-93AB-F4837102FC0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684464" y="5356225"/>
            <a:ext cx="1589087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350" b="1" dirty="0">
                <a:latin typeface="Verdana" panose="020B0604030504040204" pitchFamily="34" charset="0"/>
                <a:cs typeface="Arial" panose="020B0604020202020204" pitchFamily="34" charset="0"/>
              </a:rPr>
              <a:t>sistemas fechados</a:t>
            </a:r>
            <a:endParaRPr lang="pt-PT" altLang="pt-BR" sz="1350" b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30" name="CaixaDeTexto 24">
            <a:extLst>
              <a:ext uri="{FF2B5EF4-FFF2-40B4-BE49-F238E27FC236}">
                <a16:creationId xmlns:a16="http://schemas.microsoft.com/office/drawing/2014/main" id="{BA6FF078-BCEA-4C4A-B74B-D84E73777DE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83088" y="4225926"/>
            <a:ext cx="16954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estabilidade</a:t>
            </a:r>
            <a:endParaRPr lang="pt-PT" b="1">
              <a:solidFill>
                <a:schemeClr val="bg1">
                  <a:lumMod val="85000"/>
                </a:schemeClr>
              </a:solidFill>
              <a:latin typeface="Verdana" pitchFamily="34" charset="0"/>
              <a:cs typeface="Arial" pitchFamily="34" charset="0"/>
            </a:endParaRPr>
          </a:p>
        </p:txBody>
      </p:sp>
      <p:sp>
        <p:nvSpPr>
          <p:cNvPr id="16403" name="CaixaDeTexto 25">
            <a:extLst>
              <a:ext uri="{FF2B5EF4-FFF2-40B4-BE49-F238E27FC236}">
                <a16:creationId xmlns:a16="http://schemas.microsoft.com/office/drawing/2014/main" id="{254F79EE-BFFC-47E3-8992-A390A9E01216}"/>
              </a:ext>
            </a:extLst>
          </p:cNvPr>
          <p:cNvSpPr txBox="1">
            <a:spLocks noChangeArrowheads="1"/>
          </p:cNvSpPr>
          <p:nvPr/>
        </p:nvSpPr>
        <p:spPr bwMode="auto">
          <a:xfrm rot="21312012">
            <a:off x="7634288" y="4037013"/>
            <a:ext cx="2500312" cy="381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>
                <a:solidFill>
                  <a:srgbClr val="003300"/>
                </a:solidFill>
                <a:latin typeface="Copperplate Gothic Light" panose="020E0507020206020404" pitchFamily="34" charset="0"/>
              </a:rPr>
              <a:t>auto-organização </a:t>
            </a:r>
          </a:p>
        </p:txBody>
      </p:sp>
      <p:sp>
        <p:nvSpPr>
          <p:cNvPr id="15380" name="CaixaDeTexto 26">
            <a:extLst>
              <a:ext uri="{FF2B5EF4-FFF2-40B4-BE49-F238E27FC236}">
                <a16:creationId xmlns:a16="http://schemas.microsoft.com/office/drawing/2014/main" id="{1CF5380A-7E06-476C-B1A2-0897FAD55C65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5250" y="6757988"/>
            <a:ext cx="360680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b"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PT" altLang="pt-BR" sz="1500">
                <a:solidFill>
                  <a:srgbClr val="7030A0"/>
                </a:solidFill>
                <a:latin typeface="Bernard MT Condensed" panose="02050806060905020404" pitchFamily="18" charset="0"/>
              </a:rPr>
              <a:t>dinamismo da relação entre as partes</a:t>
            </a:r>
          </a:p>
        </p:txBody>
      </p:sp>
      <p:sp>
        <p:nvSpPr>
          <p:cNvPr id="16405" name="CaixaDeTexto 27">
            <a:extLst>
              <a:ext uri="{FF2B5EF4-FFF2-40B4-BE49-F238E27FC236}">
                <a16:creationId xmlns:a16="http://schemas.microsoft.com/office/drawing/2014/main" id="{3C0B4A7F-5603-49DD-906F-33317074B3D7}"/>
              </a:ext>
            </a:extLst>
          </p:cNvPr>
          <p:cNvSpPr txBox="1">
            <a:spLocks noChangeArrowheads="1"/>
          </p:cNvSpPr>
          <p:nvPr/>
        </p:nvSpPr>
        <p:spPr bwMode="auto">
          <a:xfrm rot="2410757">
            <a:off x="8532813" y="4959350"/>
            <a:ext cx="1892300" cy="381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>
                <a:solidFill>
                  <a:srgbClr val="996600"/>
                </a:solidFill>
                <a:latin typeface="Gill Sans MT" panose="020B0502020104020203" pitchFamily="34" charset="0"/>
              </a:rPr>
              <a:t>complexidade</a:t>
            </a:r>
          </a:p>
        </p:txBody>
      </p:sp>
      <p:sp>
        <p:nvSpPr>
          <p:cNvPr id="16406" name="CaixaDeTexto 28">
            <a:extLst>
              <a:ext uri="{FF2B5EF4-FFF2-40B4-BE49-F238E27FC236}">
                <a16:creationId xmlns:a16="http://schemas.microsoft.com/office/drawing/2014/main" id="{A577ED0C-C89E-4230-A1DE-8D1A85677824}"/>
              </a:ext>
            </a:extLst>
          </p:cNvPr>
          <p:cNvSpPr txBox="1">
            <a:spLocks noChangeArrowheads="1"/>
          </p:cNvSpPr>
          <p:nvPr/>
        </p:nvSpPr>
        <p:spPr bwMode="auto">
          <a:xfrm rot="730324">
            <a:off x="6142039" y="4911726"/>
            <a:ext cx="2046287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>
                <a:solidFill>
                  <a:srgbClr val="FF0000"/>
                </a:solidFill>
                <a:latin typeface="Algerian" panose="04020705040A02060702" pitchFamily="82" charset="0"/>
              </a:rPr>
              <a:t>não-linearidade</a:t>
            </a:r>
          </a:p>
        </p:txBody>
      </p:sp>
      <p:sp>
        <p:nvSpPr>
          <p:cNvPr id="16407" name="CaixaDeTexto 29">
            <a:extLst>
              <a:ext uri="{FF2B5EF4-FFF2-40B4-BE49-F238E27FC236}">
                <a16:creationId xmlns:a16="http://schemas.microsoft.com/office/drawing/2014/main" id="{53D8B004-DFA2-4F66-966C-F9D67501412D}"/>
              </a:ext>
            </a:extLst>
          </p:cNvPr>
          <p:cNvSpPr txBox="1">
            <a:spLocks noChangeArrowheads="1"/>
          </p:cNvSpPr>
          <p:nvPr/>
        </p:nvSpPr>
        <p:spPr bwMode="auto">
          <a:xfrm rot="1206092">
            <a:off x="7035801" y="3343276"/>
            <a:ext cx="1814513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>
                <a:latin typeface="Elephant" panose="02020904090505020303" pitchFamily="18" charset="0"/>
              </a:rPr>
              <a:t>união sujeito/objeto</a:t>
            </a:r>
          </a:p>
        </p:txBody>
      </p:sp>
      <p:sp>
        <p:nvSpPr>
          <p:cNvPr id="16408" name="CaixaDeTexto 30">
            <a:extLst>
              <a:ext uri="{FF2B5EF4-FFF2-40B4-BE49-F238E27FC236}">
                <a16:creationId xmlns:a16="http://schemas.microsoft.com/office/drawing/2014/main" id="{DD4B2FDF-E410-4DCB-B90F-3642AD0A6B4D}"/>
              </a:ext>
            </a:extLst>
          </p:cNvPr>
          <p:cNvSpPr txBox="1">
            <a:spLocks noChangeArrowheads="1"/>
          </p:cNvSpPr>
          <p:nvPr/>
        </p:nvSpPr>
        <p:spPr bwMode="auto">
          <a:xfrm rot="20925148">
            <a:off x="6494464" y="3768726"/>
            <a:ext cx="1374775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>
                <a:solidFill>
                  <a:srgbClr val="FF0066"/>
                </a:solidFill>
                <a:latin typeface="Forte" panose="03060902040502070203" pitchFamily="66" charset="0"/>
              </a:rPr>
              <a:t>não-dualidade</a:t>
            </a:r>
          </a:p>
        </p:txBody>
      </p:sp>
      <p:sp>
        <p:nvSpPr>
          <p:cNvPr id="16409" name="CaixaDeTexto 31">
            <a:extLst>
              <a:ext uri="{FF2B5EF4-FFF2-40B4-BE49-F238E27FC236}">
                <a16:creationId xmlns:a16="http://schemas.microsoft.com/office/drawing/2014/main" id="{DB428941-69F8-42A1-93CE-2BE0CD848348}"/>
              </a:ext>
            </a:extLst>
          </p:cNvPr>
          <p:cNvSpPr txBox="1">
            <a:spLocks noChangeArrowheads="1"/>
          </p:cNvSpPr>
          <p:nvPr/>
        </p:nvSpPr>
        <p:spPr bwMode="auto">
          <a:xfrm rot="882933">
            <a:off x="6202363" y="2574926"/>
            <a:ext cx="1752600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 dirty="0">
                <a:solidFill>
                  <a:srgbClr val="002060"/>
                </a:solidFill>
                <a:latin typeface="Credit Valley"/>
              </a:rPr>
              <a:t>teorias da complexidade </a:t>
            </a:r>
          </a:p>
        </p:txBody>
      </p:sp>
      <p:sp>
        <p:nvSpPr>
          <p:cNvPr id="16410" name="CaixaDeTexto 32">
            <a:extLst>
              <a:ext uri="{FF2B5EF4-FFF2-40B4-BE49-F238E27FC236}">
                <a16:creationId xmlns:a16="http://schemas.microsoft.com/office/drawing/2014/main" id="{250DB9A8-51EC-4B12-818C-8A1CBBD51AA6}"/>
              </a:ext>
            </a:extLst>
          </p:cNvPr>
          <p:cNvSpPr txBox="1">
            <a:spLocks noChangeArrowheads="1"/>
          </p:cNvSpPr>
          <p:nvPr/>
        </p:nvSpPr>
        <p:spPr bwMode="auto">
          <a:xfrm rot="548038">
            <a:off x="8572501" y="2740026"/>
            <a:ext cx="1527175" cy="6699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>
                <a:solidFill>
                  <a:srgbClr val="00B050"/>
                </a:solidFill>
                <a:latin typeface="Harrington" panose="04040505050A02020702" pitchFamily="82" charset="0"/>
              </a:rPr>
              <a:t>ciência pós-moderna </a:t>
            </a:r>
          </a:p>
        </p:txBody>
      </p:sp>
      <p:sp>
        <p:nvSpPr>
          <p:cNvPr id="16411" name="CaixaDeTexto 33">
            <a:extLst>
              <a:ext uri="{FF2B5EF4-FFF2-40B4-BE49-F238E27FC236}">
                <a16:creationId xmlns:a16="http://schemas.microsoft.com/office/drawing/2014/main" id="{D4C176D7-5DEC-4279-90F8-65F0EF892374}"/>
              </a:ext>
            </a:extLst>
          </p:cNvPr>
          <p:cNvSpPr txBox="1">
            <a:spLocks noChangeArrowheads="1"/>
          </p:cNvSpPr>
          <p:nvPr/>
        </p:nvSpPr>
        <p:spPr bwMode="auto">
          <a:xfrm rot="20475277">
            <a:off x="8621714" y="3506788"/>
            <a:ext cx="1557337" cy="381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>
                <a:solidFill>
                  <a:srgbClr val="FFFF00"/>
                </a:solidFill>
                <a:latin typeface="Harrington" panose="04040505050A02020702" pitchFamily="82" charset="0"/>
              </a:rPr>
              <a:t>instabilidade</a:t>
            </a:r>
          </a:p>
        </p:txBody>
      </p:sp>
      <p:sp>
        <p:nvSpPr>
          <p:cNvPr id="16412" name="CaixaDeTexto 34">
            <a:extLst>
              <a:ext uri="{FF2B5EF4-FFF2-40B4-BE49-F238E27FC236}">
                <a16:creationId xmlns:a16="http://schemas.microsoft.com/office/drawing/2014/main" id="{1CB44A07-C49F-4087-A980-A91C362E09B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61314" y="5086351"/>
            <a:ext cx="1374775" cy="784225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2250" dirty="0">
                <a:solidFill>
                  <a:srgbClr val="0070C0"/>
                </a:solidFill>
                <a:latin typeface="Forte" panose="03060902040502070203" pitchFamily="66" charset="0"/>
              </a:rPr>
              <a:t>sistemas abertos</a:t>
            </a:r>
          </a:p>
        </p:txBody>
      </p:sp>
      <p:sp>
        <p:nvSpPr>
          <p:cNvPr id="16413" name="CaixaDeTexto 35">
            <a:extLst>
              <a:ext uri="{FF2B5EF4-FFF2-40B4-BE49-F238E27FC236}">
                <a16:creationId xmlns:a16="http://schemas.microsoft.com/office/drawing/2014/main" id="{B74DE51D-7CEC-455D-BD40-04A1037849E7}"/>
              </a:ext>
            </a:extLst>
          </p:cNvPr>
          <p:cNvSpPr txBox="1">
            <a:spLocks noChangeArrowheads="1"/>
          </p:cNvSpPr>
          <p:nvPr/>
        </p:nvSpPr>
        <p:spPr bwMode="auto">
          <a:xfrm rot="1061085">
            <a:off x="7918450" y="3111500"/>
            <a:ext cx="1517650" cy="438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2250">
                <a:solidFill>
                  <a:srgbClr val="FF0000"/>
                </a:solidFill>
                <a:latin typeface="Old English Text MT" panose="03040902040508030806" pitchFamily="66" charset="0"/>
              </a:rPr>
              <a:t>criatividade</a:t>
            </a:r>
          </a:p>
        </p:txBody>
      </p:sp>
      <p:sp>
        <p:nvSpPr>
          <p:cNvPr id="16414" name="CaixaDeTexto 36">
            <a:extLst>
              <a:ext uri="{FF2B5EF4-FFF2-40B4-BE49-F238E27FC236}">
                <a16:creationId xmlns:a16="http://schemas.microsoft.com/office/drawing/2014/main" id="{B814FC6B-D265-477F-9805-666B4E71A042}"/>
              </a:ext>
            </a:extLst>
          </p:cNvPr>
          <p:cNvSpPr txBox="1">
            <a:spLocks noChangeArrowheads="1"/>
          </p:cNvSpPr>
          <p:nvPr/>
        </p:nvSpPr>
        <p:spPr bwMode="auto">
          <a:xfrm rot="405334">
            <a:off x="8540751" y="4424363"/>
            <a:ext cx="1495425" cy="381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>
                <a:solidFill>
                  <a:srgbClr val="FFC000"/>
                </a:solidFill>
                <a:latin typeface="Bodoni MT Black" panose="02070A03080606020203" pitchFamily="18" charset="0"/>
              </a:rPr>
              <a:t>autopoiese</a:t>
            </a:r>
          </a:p>
        </p:txBody>
      </p:sp>
      <p:sp>
        <p:nvSpPr>
          <p:cNvPr id="16415" name="CaixaDeTexto 37">
            <a:extLst>
              <a:ext uri="{FF2B5EF4-FFF2-40B4-BE49-F238E27FC236}">
                <a16:creationId xmlns:a16="http://schemas.microsoft.com/office/drawing/2014/main" id="{D565DFB5-0F39-41FD-A110-7E79B6A18FEC}"/>
              </a:ext>
            </a:extLst>
          </p:cNvPr>
          <p:cNvSpPr txBox="1">
            <a:spLocks noChangeArrowheads="1"/>
          </p:cNvSpPr>
          <p:nvPr/>
        </p:nvSpPr>
        <p:spPr bwMode="auto">
          <a:xfrm rot="19651726">
            <a:off x="8405813" y="6046788"/>
            <a:ext cx="1693862" cy="438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2250">
                <a:solidFill>
                  <a:srgbClr val="0070C0"/>
                </a:solidFill>
                <a:latin typeface="Forte" panose="03060902040502070203" pitchFamily="66" charset="0"/>
              </a:rPr>
              <a:t>conetividade</a:t>
            </a:r>
          </a:p>
        </p:txBody>
      </p:sp>
      <p:sp>
        <p:nvSpPr>
          <p:cNvPr id="16416" name="CaixaDeTexto 38">
            <a:extLst>
              <a:ext uri="{FF2B5EF4-FFF2-40B4-BE49-F238E27FC236}">
                <a16:creationId xmlns:a16="http://schemas.microsoft.com/office/drawing/2014/main" id="{041AD3DB-2B20-4F02-BC94-915C7C0FAD64}"/>
              </a:ext>
            </a:extLst>
          </p:cNvPr>
          <p:cNvSpPr txBox="1">
            <a:spLocks noChangeArrowheads="1"/>
          </p:cNvSpPr>
          <p:nvPr/>
        </p:nvSpPr>
        <p:spPr bwMode="auto">
          <a:xfrm rot="20263898">
            <a:off x="6497639" y="4767263"/>
            <a:ext cx="1374775" cy="379412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 dirty="0">
                <a:solidFill>
                  <a:srgbClr val="7030A0"/>
                </a:solidFill>
                <a:latin typeface="Credit Valley"/>
              </a:rPr>
              <a:t>incerteza</a:t>
            </a:r>
          </a:p>
        </p:txBody>
      </p:sp>
      <p:sp>
        <p:nvSpPr>
          <p:cNvPr id="16417" name="CaixaDeTexto 39">
            <a:extLst>
              <a:ext uri="{FF2B5EF4-FFF2-40B4-BE49-F238E27FC236}">
                <a16:creationId xmlns:a16="http://schemas.microsoft.com/office/drawing/2014/main" id="{4D8735FB-E495-445F-9F22-A075DA94B11B}"/>
              </a:ext>
            </a:extLst>
          </p:cNvPr>
          <p:cNvSpPr txBox="1">
            <a:spLocks noChangeArrowheads="1"/>
          </p:cNvSpPr>
          <p:nvPr/>
        </p:nvSpPr>
        <p:spPr bwMode="auto">
          <a:xfrm rot="20308023">
            <a:off x="8537576" y="5778500"/>
            <a:ext cx="1501775" cy="381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1875" b="1">
                <a:solidFill>
                  <a:srgbClr val="FF0000"/>
                </a:solidFill>
                <a:latin typeface="Credit Valley"/>
              </a:rPr>
              <a:t>emergência</a:t>
            </a:r>
          </a:p>
        </p:txBody>
      </p:sp>
      <p:sp>
        <p:nvSpPr>
          <p:cNvPr id="16418" name="CaixaDeTexto 40">
            <a:extLst>
              <a:ext uri="{FF2B5EF4-FFF2-40B4-BE49-F238E27FC236}">
                <a16:creationId xmlns:a16="http://schemas.microsoft.com/office/drawing/2014/main" id="{DB4F433E-0567-4B9C-ABE9-BCED1E00BA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837488" y="6170613"/>
            <a:ext cx="1231900" cy="43815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2250" b="1"/>
              <a:t>fluxo</a:t>
            </a:r>
          </a:p>
        </p:txBody>
      </p:sp>
      <p:sp>
        <p:nvSpPr>
          <p:cNvPr id="13347" name="CaixaDeTexto 45">
            <a:extLst>
              <a:ext uri="{FF2B5EF4-FFF2-40B4-BE49-F238E27FC236}">
                <a16:creationId xmlns:a16="http://schemas.microsoft.com/office/drawing/2014/main" id="{E5AC5949-BAE5-43BA-9A83-A41E5A9E5D9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311651" y="3208338"/>
            <a:ext cx="1338263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BR" b="1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linearidade</a:t>
            </a:r>
          </a:p>
        </p:txBody>
      </p:sp>
      <p:sp>
        <p:nvSpPr>
          <p:cNvPr id="13348" name="CaixaDeTexto 50">
            <a:extLst>
              <a:ext uri="{FF2B5EF4-FFF2-40B4-BE49-F238E27FC236}">
                <a16:creationId xmlns:a16="http://schemas.microsoft.com/office/drawing/2014/main" id="{8A097586-CB38-47E7-8FA6-8477E417A47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63789" y="2779713"/>
            <a:ext cx="1571625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ciência moderna </a:t>
            </a:r>
          </a:p>
        </p:txBody>
      </p:sp>
      <p:sp>
        <p:nvSpPr>
          <p:cNvPr id="16421" name="CaixaDeTexto 12">
            <a:extLst>
              <a:ext uri="{FF2B5EF4-FFF2-40B4-BE49-F238E27FC236}">
                <a16:creationId xmlns:a16="http://schemas.microsoft.com/office/drawing/2014/main" id="{D602FB92-A5BE-4E40-9457-7D4C021C275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010025" y="5218113"/>
            <a:ext cx="1822450" cy="508000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350" b="1" dirty="0">
                <a:latin typeface="Verdana" panose="020B0604030504040204" pitchFamily="34" charset="0"/>
                <a:cs typeface="Arial" panose="020B0604020202020204" pitchFamily="34" charset="0"/>
              </a:rPr>
              <a:t>dissociação sujeito/objeto </a:t>
            </a:r>
            <a:endParaRPr lang="pt-PT" altLang="pt-BR" sz="1350" b="1" dirty="0">
              <a:latin typeface="Verdana" panose="020B0604030504040204" pitchFamily="34" charset="0"/>
              <a:cs typeface="Arial" panose="020B0604020202020204" pitchFamily="34" charset="0"/>
            </a:endParaRPr>
          </a:p>
        </p:txBody>
      </p:sp>
      <p:sp>
        <p:nvSpPr>
          <p:cNvPr id="13350" name="CaixaDeTexto 25">
            <a:extLst>
              <a:ext uri="{FF2B5EF4-FFF2-40B4-BE49-F238E27FC236}">
                <a16:creationId xmlns:a16="http://schemas.microsoft.com/office/drawing/2014/main" id="{1AD4703E-0C09-4901-85FB-DFD6475830BA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06950" y="4778375"/>
            <a:ext cx="1271588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Bef>
                <a:spcPct val="50000"/>
              </a:spcBef>
              <a:defRPr/>
            </a:pPr>
            <a:r>
              <a:rPr lang="pt-PT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  <a:cs typeface="Arial" pitchFamily="34" charset="0"/>
              </a:rPr>
              <a:t>ordem</a:t>
            </a:r>
          </a:p>
        </p:txBody>
      </p:sp>
      <p:sp>
        <p:nvSpPr>
          <p:cNvPr id="15399" name="CaixaDeTexto 37">
            <a:extLst>
              <a:ext uri="{FF2B5EF4-FFF2-40B4-BE49-F238E27FC236}">
                <a16:creationId xmlns:a16="http://schemas.microsoft.com/office/drawing/2014/main" id="{D4C3355E-0916-4B3E-90F0-F5DE41304949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69063" y="4424363"/>
            <a:ext cx="2279650" cy="32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ClrTx/>
              <a:buSzTx/>
              <a:buFontTx/>
              <a:buNone/>
            </a:pPr>
            <a:r>
              <a:rPr lang="pt-PT" altLang="pt-BR" sz="1500" b="1">
                <a:solidFill>
                  <a:srgbClr val="C00000"/>
                </a:solidFill>
                <a:latin typeface="Courier New" panose="02070309020205020404" pitchFamily="49" charset="0"/>
                <a:cs typeface="Courier New" panose="02070309020205020404" pitchFamily="49" charset="0"/>
              </a:rPr>
              <a:t>imprevisibilidade</a:t>
            </a:r>
          </a:p>
        </p:txBody>
      </p:sp>
      <p:sp>
        <p:nvSpPr>
          <p:cNvPr id="16424" name="CaixaDeTexto 37">
            <a:extLst>
              <a:ext uri="{FF2B5EF4-FFF2-40B4-BE49-F238E27FC236}">
                <a16:creationId xmlns:a16="http://schemas.microsoft.com/office/drawing/2014/main" id="{8D797A9A-D884-484B-8EC2-1978318DF78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248525" y="2473325"/>
            <a:ext cx="2292350" cy="439738"/>
          </a:xfrm>
          <a:prstGeom prst="rect">
            <a:avLst/>
          </a:prstGeom>
          <a:noFill/>
          <a:ln>
            <a:noFill/>
          </a:ln>
        </p:spPr>
        <p:txBody>
          <a:bodyPr>
            <a:spAutoFit/>
          </a:bodyPr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50000"/>
              </a:spcBef>
              <a:buFontTx/>
              <a:buNone/>
              <a:defRPr/>
            </a:pPr>
            <a:r>
              <a:rPr lang="pt-PT" altLang="pt-BR" sz="2250">
                <a:solidFill>
                  <a:srgbClr val="003300"/>
                </a:solidFill>
                <a:latin typeface="Elephant" panose="02020904090505020303" pitchFamily="18" charset="0"/>
              </a:rPr>
              <a:t>adaptabilidade</a:t>
            </a:r>
          </a:p>
        </p:txBody>
      </p:sp>
      <p:sp>
        <p:nvSpPr>
          <p:cNvPr id="13353" name="Rectangle 2">
            <a:extLst>
              <a:ext uri="{FF2B5EF4-FFF2-40B4-BE49-F238E27FC236}">
                <a16:creationId xmlns:a16="http://schemas.microsoft.com/office/drawing/2014/main" id="{CB05F0EE-4DF1-4D2F-9EC9-548091F90E3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79663" y="6311900"/>
            <a:ext cx="3822700" cy="482600"/>
          </a:xfrm>
          <a:prstGeom prst="rect">
            <a:avLst/>
          </a:prstGeom>
          <a:solidFill>
            <a:schemeClr val="bg1">
              <a:lumMod val="85000"/>
            </a:schemeClr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r" defTabSz="571500">
              <a:defRPr/>
            </a:pPr>
            <a:r>
              <a:rPr lang="pt-BR" sz="1650" b="1" dirty="0">
                <a:solidFill>
                  <a:schemeClr val="tx1">
                    <a:lumMod val="75000"/>
                    <a:lumOff val="25000"/>
                  </a:schemeClr>
                </a:solidFill>
                <a:latin typeface="Verdana" pitchFamily="34" charset="0"/>
              </a:rPr>
              <a:t>Diferentes e complementares</a:t>
            </a:r>
            <a:endParaRPr lang="pt-BR" sz="1650" dirty="0">
              <a:solidFill>
                <a:schemeClr val="tx1">
                  <a:lumMod val="75000"/>
                  <a:lumOff val="25000"/>
                </a:schemeClr>
              </a:solidFill>
              <a:latin typeface="Verdana" pitchFamily="34" charset="0"/>
            </a:endParaRPr>
          </a:p>
        </p:txBody>
      </p:sp>
      <p:sp>
        <p:nvSpPr>
          <p:cNvPr id="13354" name="Rectangle 2">
            <a:extLst>
              <a:ext uri="{FF2B5EF4-FFF2-40B4-BE49-F238E27FC236}">
                <a16:creationId xmlns:a16="http://schemas.microsoft.com/office/drawing/2014/main" id="{5DAF20ED-FB86-4CA8-9307-E11AE52A5733}"/>
              </a:ext>
            </a:extLst>
          </p:cNvPr>
          <p:cNvSpPr>
            <a:spLocks noChangeArrowheads="1"/>
          </p:cNvSpPr>
          <p:nvPr/>
        </p:nvSpPr>
        <p:spPr bwMode="auto">
          <a:xfrm>
            <a:off x="6445250" y="1938338"/>
            <a:ext cx="3606800" cy="482600"/>
          </a:xfrm>
          <a:prstGeom prst="rect">
            <a:avLst/>
          </a:prstGeom>
          <a:solidFill>
            <a:schemeClr val="tx1">
              <a:lumMod val="75000"/>
              <a:lumOff val="25000"/>
            </a:schemeClr>
          </a:solidFill>
          <a:ln w="9525">
            <a:noFill/>
            <a:miter lim="800000"/>
            <a:headEnd/>
            <a:tailEnd/>
          </a:ln>
        </p:spPr>
        <p:txBody>
          <a:bodyPr lIns="69056" tIns="34529" rIns="69056" bIns="34529" anchor="ctr"/>
          <a:lstStyle/>
          <a:p>
            <a:pPr algn="just" defTabSz="571500">
              <a:lnSpc>
                <a:spcPct val="150000"/>
              </a:lnSpc>
              <a:defRPr/>
            </a:pPr>
            <a:r>
              <a:rPr lang="pt-BR" sz="1650" b="1" dirty="0">
                <a:solidFill>
                  <a:schemeClr val="bg1">
                    <a:lumMod val="85000"/>
                  </a:schemeClr>
                </a:solidFill>
                <a:latin typeface="Verdana" pitchFamily="34" charset="0"/>
              </a:rPr>
              <a:t>perspectivas epistemológicas</a:t>
            </a:r>
            <a:endParaRPr lang="pt-BR" sz="1650" dirty="0">
              <a:solidFill>
                <a:schemeClr val="bg1">
                  <a:lumMod val="85000"/>
                </a:schemeClr>
              </a:solidFill>
              <a:latin typeface="Verdana" pitchFamily="34" charset="0"/>
            </a:endParaRPr>
          </a:p>
        </p:txBody>
      </p:sp>
      <p:sp>
        <p:nvSpPr>
          <p:cNvPr id="15403" name="Título 1">
            <a:extLst>
              <a:ext uri="{FF2B5EF4-FFF2-40B4-BE49-F238E27FC236}">
                <a16:creationId xmlns:a16="http://schemas.microsoft.com/office/drawing/2014/main" id="{C9D0D21D-369D-43E4-BB4A-3F3D7E122D5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t-BR" altLang="en-US"/>
              <a:t>Há um problema de método ... </a:t>
            </a: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>
            <a:extLst>
              <a:ext uri="{FF2B5EF4-FFF2-40B4-BE49-F238E27FC236}">
                <a16:creationId xmlns:a16="http://schemas.microsoft.com/office/drawing/2014/main" id="{720595D5-F6F9-4D3E-8CA6-9CB07DB42D9A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2976564"/>
            <a:ext cx="7429500" cy="3857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2250">
                <a:latin typeface="Verdana" panose="020B0604030504040204" pitchFamily="34" charset="0"/>
              </a:rPr>
              <a:t>Estudar fenômenos relativos à Informação e às Redes poderão ter grande impacto e importância na determinação dos caminhos a serem trilhados pela economia, cultura e sociedade mundial e pela vida individual das pessoas nas próximas décadas.</a:t>
            </a:r>
          </a:p>
        </p:txBody>
      </p:sp>
      <p:sp>
        <p:nvSpPr>
          <p:cNvPr id="18435" name="Rectangle 2">
            <a:extLst>
              <a:ext uri="{FF2B5EF4-FFF2-40B4-BE49-F238E27FC236}">
                <a16:creationId xmlns:a16="http://schemas.microsoft.com/office/drawing/2014/main" id="{7C2DADAB-8D35-418B-B07A-4E8C4AE41649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81250" y="1690689"/>
            <a:ext cx="7429500" cy="1500187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2775" b="1">
                <a:solidFill>
                  <a:schemeClr val="bg1"/>
                </a:solidFill>
                <a:latin typeface="Verdana" panose="020B0604030504040204" pitchFamily="34" charset="0"/>
              </a:rPr>
              <a:t>Vivemos numa Sociedade em Rede e na Era da Informação </a:t>
            </a:r>
            <a:r>
              <a:rPr lang="pt-BR" altLang="pt-BR" sz="2775">
                <a:solidFill>
                  <a:schemeClr val="bg1"/>
                </a:solidFill>
                <a:latin typeface="Verdana" panose="020B0604030504040204" pitchFamily="34" charset="0"/>
              </a:rPr>
              <a:t>(Castells, 1999)</a:t>
            </a:r>
          </a:p>
        </p:txBody>
      </p:sp>
      <p:sp>
        <p:nvSpPr>
          <p:cNvPr id="17412" name="Título 1">
            <a:extLst>
              <a:ext uri="{FF2B5EF4-FFF2-40B4-BE49-F238E27FC236}">
                <a16:creationId xmlns:a16="http://schemas.microsoft.com/office/drawing/2014/main" id="{6B896CC4-D601-48BC-B2C8-1F5571051CE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endParaRPr lang="pt-BR" altLang="en-US" dirty="0"/>
          </a:p>
        </p:txBody>
      </p:sp>
      <p:sp>
        <p:nvSpPr>
          <p:cNvPr id="5" name="Título 1">
            <a:extLst>
              <a:ext uri="{FF2B5EF4-FFF2-40B4-BE49-F238E27FC236}">
                <a16:creationId xmlns:a16="http://schemas.microsoft.com/office/drawing/2014/main" id="{20CFC1E8-EA76-4629-8A17-7FF2E3CAB7C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381250" y="381000"/>
            <a:ext cx="7848600" cy="990600"/>
          </a:xfrm>
          <a:prstGeom prst="rect">
            <a:avLst/>
          </a:prstGeom>
          <a:noFill/>
          <a:ln>
            <a:noFill/>
          </a:ln>
        </p:spPr>
        <p:txBody>
          <a:bodyPr anchor="ctr"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kern="0" dirty="0"/>
              <a:t>As redes mudam “verdades” ... 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>
            <a:extLst>
              <a:ext uri="{FF2B5EF4-FFF2-40B4-BE49-F238E27FC236}">
                <a16:creationId xmlns:a16="http://schemas.microsoft.com/office/drawing/2014/main" id="{EF8B02E6-A0BE-4504-AFD6-2DC79047F84D}"/>
              </a:ext>
            </a:extLst>
          </p:cNvPr>
          <p:cNvSpPr>
            <a:spLocks noChangeArrowheads="1"/>
          </p:cNvSpPr>
          <p:nvPr/>
        </p:nvSpPr>
        <p:spPr bwMode="auto">
          <a:xfrm>
            <a:off x="2359025" y="1584326"/>
            <a:ext cx="7429500" cy="28924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 anchorCtr="1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buFontTx/>
              <a:buNone/>
              <a:defRPr/>
            </a:pPr>
            <a:r>
              <a:rPr lang="pt-BR" altLang="pt-BR" sz="1650" b="1" dirty="0">
                <a:latin typeface="Verdana" panose="020B0604030504040204" pitchFamily="34" charset="0"/>
              </a:rPr>
              <a:t>O que sabemos sobre REDES? </a:t>
            </a:r>
            <a:r>
              <a:rPr lang="pt-BR" altLang="pt-BR" sz="1650" dirty="0">
                <a:latin typeface="Verdana" panose="020B0604030504040204" pitchFamily="34" charset="0"/>
              </a:rPr>
              <a:t>Sabemos bastante mais sobre redes hoje do que no inicio do séc. XX quando surgiram as primeiras tentativas de explicar fenômenos em rede. Sabemos que as redes sociais são </a:t>
            </a:r>
            <a:r>
              <a:rPr lang="pt-BR" altLang="pt-BR" sz="1650" b="1" dirty="0">
                <a:latin typeface="Verdana" panose="020B0604030504040204" pitchFamily="34" charset="0"/>
              </a:rPr>
              <a:t>mundos pequenos</a:t>
            </a:r>
            <a:r>
              <a:rPr lang="pt-BR" altLang="pt-BR" sz="1650" dirty="0">
                <a:latin typeface="Verdana" panose="020B0604030504040204" pitchFamily="34" charset="0"/>
              </a:rPr>
              <a:t>, sabemos </a:t>
            </a:r>
            <a:r>
              <a:rPr lang="pt-BR" altLang="pt-BR" sz="1650" b="1" dirty="0">
                <a:latin typeface="Verdana" panose="020B0604030504040204" pitchFamily="34" charset="0"/>
              </a:rPr>
              <a:t>como podemos classificá-las</a:t>
            </a:r>
            <a:r>
              <a:rPr lang="pt-BR" altLang="pt-BR" sz="1650" dirty="0">
                <a:latin typeface="Verdana" panose="020B0604030504040204" pitchFamily="34" charset="0"/>
              </a:rPr>
              <a:t>, </a:t>
            </a:r>
            <a:r>
              <a:rPr lang="pt-BR" altLang="pt-BR" sz="1650" b="1" dirty="0">
                <a:latin typeface="Verdana" panose="020B0604030504040204" pitchFamily="34" charset="0"/>
              </a:rPr>
              <a:t>calcular várias de suas grandezas </a:t>
            </a:r>
            <a:r>
              <a:rPr lang="pt-BR" altLang="pt-BR" sz="1650" dirty="0">
                <a:latin typeface="Verdana" panose="020B0604030504040204" pitchFamily="34" charset="0"/>
              </a:rPr>
              <a:t>e temos </a:t>
            </a:r>
            <a:r>
              <a:rPr lang="pt-BR" altLang="pt-BR" sz="1650" b="1" dirty="0">
                <a:latin typeface="Verdana" panose="020B0604030504040204" pitchFamily="34" charset="0"/>
              </a:rPr>
              <a:t>modelos que incorporam o crescimento</a:t>
            </a:r>
            <a:r>
              <a:rPr lang="pt-BR" altLang="pt-BR" sz="1650" dirty="0">
                <a:latin typeface="Verdana" panose="020B0604030504040204" pitchFamily="34" charset="0"/>
              </a:rPr>
              <a:t> das redes e a </a:t>
            </a:r>
            <a:r>
              <a:rPr lang="pt-BR" altLang="pt-BR" sz="1650" b="1" dirty="0">
                <a:latin typeface="Verdana" panose="020B0604030504040204" pitchFamily="34" charset="0"/>
              </a:rPr>
              <a:t>não aleatoriedade das suas conexões</a:t>
            </a:r>
            <a:r>
              <a:rPr lang="pt-BR" altLang="pt-BR" sz="1650" dirty="0">
                <a:latin typeface="Verdana" panose="020B0604030504040204" pitchFamily="34" charset="0"/>
              </a:rPr>
              <a:t>.</a:t>
            </a:r>
            <a:endParaRPr lang="es-ES_tradnl" altLang="pt-BR" sz="1650" dirty="0">
              <a:latin typeface="Verdana" panose="020B0604030504040204" pitchFamily="34" charset="0"/>
            </a:endParaRPr>
          </a:p>
        </p:txBody>
      </p:sp>
      <p:sp>
        <p:nvSpPr>
          <p:cNvPr id="19459" name="Rectangle 2">
            <a:extLst>
              <a:ext uri="{FF2B5EF4-FFF2-40B4-BE49-F238E27FC236}">
                <a16:creationId xmlns:a16="http://schemas.microsoft.com/office/drawing/2014/main" id="{EC0044ED-42FA-4EF5-B00E-55FE1B21B4CB}"/>
              </a:ext>
            </a:extLst>
          </p:cNvPr>
          <p:cNvSpPr>
            <a:spLocks noChangeArrowheads="1"/>
          </p:cNvSpPr>
          <p:nvPr/>
        </p:nvSpPr>
        <p:spPr bwMode="auto">
          <a:xfrm>
            <a:off x="2401889" y="4457700"/>
            <a:ext cx="7431087" cy="2249488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txBody>
          <a:bodyPr lIns="69056" tIns="34529" rIns="69056" bIns="34529" anchor="ctr" anchorCtr="1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lnSpc>
                <a:spcPct val="150000"/>
              </a:lnSpc>
              <a:spcBef>
                <a:spcPct val="50000"/>
              </a:spcBef>
              <a:buFontTx/>
              <a:buNone/>
              <a:defRPr/>
            </a:pPr>
            <a:r>
              <a:rPr lang="pt-BR" altLang="pt-BR" sz="1650" b="1">
                <a:solidFill>
                  <a:schemeClr val="bg1"/>
                </a:solidFill>
                <a:latin typeface="Verdana" panose="020B0604030504040204" pitchFamily="34" charset="0"/>
              </a:rPr>
              <a:t>O que não sabemos sobre REDES? </a:t>
            </a:r>
            <a:r>
              <a:rPr lang="pt-BR" altLang="pt-BR" sz="1650">
                <a:solidFill>
                  <a:schemeClr val="bg1"/>
                </a:solidFill>
                <a:latin typeface="Verdana" panose="020B0604030504040204" pitchFamily="34" charset="0"/>
              </a:rPr>
              <a:t>O </a:t>
            </a:r>
            <a:r>
              <a:rPr lang="pt-BR" altLang="pt-BR" sz="1650" b="1">
                <a:solidFill>
                  <a:schemeClr val="bg1"/>
                </a:solidFill>
                <a:latin typeface="Verdana" panose="020B0604030504040204" pitchFamily="34" charset="0"/>
              </a:rPr>
              <a:t>estudo das redes está ainda na sua infância </a:t>
            </a:r>
            <a:r>
              <a:rPr lang="pt-BR" altLang="pt-BR" sz="1650">
                <a:solidFill>
                  <a:schemeClr val="bg1"/>
                </a:solidFill>
                <a:latin typeface="Verdana" panose="020B0604030504040204" pitchFamily="34" charset="0"/>
              </a:rPr>
              <a:t>(Newman, 2003) e ainda não temos, como temos em outros campos, um arcabouço teórico e um programa sistemático para caracterizar as suas estruturas. Não temos a certeza de estar formulando as perguntas certas.</a:t>
            </a:r>
            <a:endParaRPr lang="pt-PT" altLang="pt-BR" sz="165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4" name="Título 1">
            <a:extLst>
              <a:ext uri="{FF2B5EF4-FFF2-40B4-BE49-F238E27FC236}">
                <a16:creationId xmlns:a16="http://schemas.microsoft.com/office/drawing/2014/main" id="{990174BC-8974-447D-A3B1-396B31DECE3E}"/>
              </a:ext>
            </a:extLst>
          </p:cNvPr>
          <p:cNvSpPr txBox="1">
            <a:spLocks noChangeArrowheads="1"/>
          </p:cNvSpPr>
          <p:nvPr/>
        </p:nvSpPr>
        <p:spPr>
          <a:xfrm>
            <a:off x="2362200" y="381000"/>
            <a:ext cx="7848600" cy="990600"/>
          </a:xfrm>
          <a:prstGeom prst="rect">
            <a:avLst/>
          </a:prstGeom>
        </p:spPr>
        <p:txBody>
          <a:bodyPr/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pt-BR" altLang="en-US" kern="0"/>
              <a:t>Há um problema de método ... </a:t>
            </a:r>
            <a:endParaRPr lang="pt-BR" altLang="en-US" kern="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>
            <a:extLst>
              <a:ext uri="{FF2B5EF4-FFF2-40B4-BE49-F238E27FC236}">
                <a16:creationId xmlns:a16="http://schemas.microsoft.com/office/drawing/2014/main" id="{F5214A5D-FDB7-4AE6-A9BF-C2A16A363D5A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4" y="5802313"/>
            <a:ext cx="6715125" cy="512762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5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0483" name="Rectangle 2">
            <a:extLst>
              <a:ext uri="{FF2B5EF4-FFF2-40B4-BE49-F238E27FC236}">
                <a16:creationId xmlns:a16="http://schemas.microsoft.com/office/drawing/2014/main" id="{54BE2095-C3D8-407E-A3D8-C6BE1B9E9B3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4" y="4945064"/>
            <a:ext cx="6715125" cy="45878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5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0484" name="Rectangle 2">
            <a:extLst>
              <a:ext uri="{FF2B5EF4-FFF2-40B4-BE49-F238E27FC236}">
                <a16:creationId xmlns:a16="http://schemas.microsoft.com/office/drawing/2014/main" id="{46078572-F1EC-497B-A75B-8469B2FC80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6" y="4171951"/>
            <a:ext cx="6715125" cy="46037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5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0485" name="Rectangle 2">
            <a:extLst>
              <a:ext uri="{FF2B5EF4-FFF2-40B4-BE49-F238E27FC236}">
                <a16:creationId xmlns:a16="http://schemas.microsoft.com/office/drawing/2014/main" id="{F07819C9-A7C2-4F9A-97BE-9E348B2AE786}"/>
              </a:ext>
            </a:extLst>
          </p:cNvPr>
          <p:cNvSpPr>
            <a:spLocks noChangeArrowheads="1"/>
          </p:cNvSpPr>
          <p:nvPr/>
        </p:nvSpPr>
        <p:spPr bwMode="auto">
          <a:xfrm>
            <a:off x="3330576" y="3208338"/>
            <a:ext cx="6715125" cy="53975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5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0486" name="Rectangle 2">
            <a:extLst>
              <a:ext uri="{FF2B5EF4-FFF2-40B4-BE49-F238E27FC236}">
                <a16:creationId xmlns:a16="http://schemas.microsoft.com/office/drawing/2014/main" id="{EAF21C55-2471-4551-9732-BF59161879D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4" y="2351089"/>
            <a:ext cx="6715125" cy="458787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5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0487" name="Rectangle 2">
            <a:extLst>
              <a:ext uri="{FF2B5EF4-FFF2-40B4-BE49-F238E27FC236}">
                <a16:creationId xmlns:a16="http://schemas.microsoft.com/office/drawing/2014/main" id="{5E6A6EA9-62DD-41AB-B064-37950FCCD161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94064" y="1600201"/>
            <a:ext cx="6715125" cy="377825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endParaRPr lang="pt-BR" altLang="pt-BR" sz="4500">
              <a:solidFill>
                <a:schemeClr val="bg1"/>
              </a:solidFill>
              <a:latin typeface="Bernard MT Condensed" panose="02050806060905020404" pitchFamily="18" charset="0"/>
            </a:endParaRPr>
          </a:p>
        </p:txBody>
      </p:sp>
      <p:sp>
        <p:nvSpPr>
          <p:cNvPr id="21512" name="Rectangle 2">
            <a:extLst>
              <a:ext uri="{FF2B5EF4-FFF2-40B4-BE49-F238E27FC236}">
                <a16:creationId xmlns:a16="http://schemas.microsoft.com/office/drawing/2014/main" id="{37341540-EEBD-4893-BC25-27708A6EA687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83382" y="3796507"/>
            <a:ext cx="5143500" cy="750887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buFontTx/>
              <a:buNone/>
              <a:defRPr/>
            </a:pPr>
            <a:r>
              <a:rPr lang="pt-BR" altLang="pt-BR" sz="3375" b="1" dirty="0">
                <a:solidFill>
                  <a:schemeClr val="bg1"/>
                </a:solidFill>
                <a:latin typeface="Verdana" panose="020B0604030504040204" pitchFamily="34" charset="0"/>
              </a:rPr>
              <a:t>Definições de Rede</a:t>
            </a:r>
            <a:endParaRPr lang="pt-BR" altLang="pt-BR" sz="3375" dirty="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0489" name="Rectangle 2">
            <a:extLst>
              <a:ext uri="{FF2B5EF4-FFF2-40B4-BE49-F238E27FC236}">
                <a16:creationId xmlns:a16="http://schemas.microsoft.com/office/drawing/2014/main" id="{16E846D0-D619-483B-AFA4-BB9BD49EB41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1600200"/>
            <a:ext cx="6715125" cy="5143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ctr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chemeClr val="bg1"/>
                </a:solidFill>
                <a:latin typeface="Verdana" panose="020B0604030504040204" pitchFamily="34" charset="0"/>
              </a:rPr>
              <a:t>Origem etimológica no vocábulo latim rete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rgbClr val="0070C0"/>
                </a:solidFill>
                <a:latin typeface="Verdana" panose="020B0604030504040204" pitchFamily="34" charset="0"/>
              </a:rPr>
              <a:t>Malha formada por um entrelaçado de fios, cordas, arames, ou outro material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chemeClr val="bg1"/>
                </a:solidFill>
                <a:latin typeface="Verdana" panose="020B0604030504040204" pitchFamily="34" charset="0"/>
              </a:rPr>
              <a:t>Artefato para fins de apresamento ou retenção do animal desejado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rgbClr val="0070C0"/>
                </a:solidFill>
                <a:latin typeface="Verdana" panose="020B0604030504040204" pitchFamily="34" charset="0"/>
              </a:rPr>
              <a:t> Tecido de malha metálica usado para formar vedações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chemeClr val="bg1"/>
                </a:solidFill>
                <a:latin typeface="Verdana" panose="020B0604030504040204" pitchFamily="34" charset="0"/>
              </a:rPr>
              <a:t>Conjunto de pessoas, estabelecimentos ou organizações que trabalham comunicando entre si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rgbClr val="0070C0"/>
                </a:solidFill>
                <a:latin typeface="Verdana" panose="020B0604030504040204" pitchFamily="34" charset="0"/>
              </a:rPr>
              <a:t>Organização de espionagem implantada num país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chemeClr val="bg1"/>
                </a:solidFill>
                <a:latin typeface="Verdana" panose="020B0604030504040204" pitchFamily="34" charset="0"/>
              </a:rPr>
              <a:t>Entrelaçamento de nervos e fibras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rgbClr val="0070C0"/>
                </a:solidFill>
                <a:latin typeface="Verdana" panose="020B0604030504040204" pitchFamily="34" charset="0"/>
              </a:rPr>
              <a:t>Conjunto de vias ou de meios de transporte ferroviário, rodoviário ou aéreo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chemeClr val="bg1"/>
                </a:solidFill>
                <a:latin typeface="Verdana" panose="020B0604030504040204" pitchFamily="34" charset="0"/>
              </a:rPr>
              <a:t>Sistema interligado de meios de comunicação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rgbClr val="0070C0"/>
                </a:solidFill>
                <a:latin typeface="Verdana" panose="020B0604030504040204" pitchFamily="34" charset="0"/>
              </a:rPr>
              <a:t>Sistema interligado de computadores e seus periféricos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chemeClr val="bg1"/>
                </a:solidFill>
                <a:latin typeface="Verdana" panose="020B0604030504040204" pitchFamily="34" charset="0"/>
              </a:rPr>
              <a:t>Em sentido figurado pode também significar emaranhado de coisas ou de circunstâncias</a:t>
            </a:r>
          </a:p>
          <a:p>
            <a:pPr>
              <a:lnSpc>
                <a:spcPct val="150000"/>
              </a:lnSpc>
              <a:spcBef>
                <a:spcPts val="450"/>
              </a:spcBef>
              <a:spcAft>
                <a:spcPts val="450"/>
              </a:spcAft>
              <a:buClrTx/>
              <a:buSzTx/>
              <a:buNone/>
            </a:pPr>
            <a:r>
              <a:rPr lang="pt-BR" altLang="pt-BR" sz="1200">
                <a:solidFill>
                  <a:srgbClr val="0070C0"/>
                </a:solidFill>
                <a:latin typeface="Verdana" panose="020B0604030504040204" pitchFamily="34" charset="0"/>
              </a:rPr>
              <a:t>Complicação, cilada, engano ou logro.</a:t>
            </a:r>
            <a:endParaRPr lang="es-ES_tradnl" altLang="pt-BR" sz="1200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sp>
        <p:nvSpPr>
          <p:cNvPr id="20490" name="Título 1">
            <a:extLst>
              <a:ext uri="{FF2B5EF4-FFF2-40B4-BE49-F238E27FC236}">
                <a16:creationId xmlns:a16="http://schemas.microsoft.com/office/drawing/2014/main" id="{FB6E2D05-17FF-42BF-AF80-6F637AC11ED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211138"/>
            <a:ext cx="7848600" cy="990600"/>
          </a:xfrm>
        </p:spPr>
        <p:txBody>
          <a:bodyPr/>
          <a:lstStyle/>
          <a:p>
            <a:r>
              <a:rPr lang="pt-BR" altLang="en-US"/>
              <a:t>As definições são diversas ... 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>
            <a:extLst>
              <a:ext uri="{FF2B5EF4-FFF2-40B4-BE49-F238E27FC236}">
                <a16:creationId xmlns:a16="http://schemas.microsoft.com/office/drawing/2014/main" id="{647337A2-29A3-4572-A7D5-761ED2945B8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4" y="1677988"/>
            <a:ext cx="6715125" cy="9461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“Uma rede é composta por três elementos básicos: nós ou atores, vínculos ou relações e fluxos.” (Velazquez et al., 2005)</a:t>
            </a:r>
          </a:p>
        </p:txBody>
      </p:sp>
      <p:sp>
        <p:nvSpPr>
          <p:cNvPr id="22531" name="Rectangle 2">
            <a:extLst>
              <a:ext uri="{FF2B5EF4-FFF2-40B4-BE49-F238E27FC236}">
                <a16:creationId xmlns:a16="http://schemas.microsoft.com/office/drawing/2014/main" id="{72C43CB4-B2A6-473B-899F-8677807C9BF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4" y="2608263"/>
            <a:ext cx="6715125" cy="9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rgbClr val="0070C0"/>
                </a:solidFill>
                <a:latin typeface="Verdana" panose="020B0604030504040204" pitchFamily="34" charset="0"/>
              </a:rPr>
              <a:t>“Genericamente, pode-se definir uma rede como um conjunto de elementos que mantêm conexões uns com os outros.” (Brandão et al., 2007)</a:t>
            </a:r>
          </a:p>
        </p:txBody>
      </p:sp>
      <p:sp>
        <p:nvSpPr>
          <p:cNvPr id="22532" name="Rectangle 2">
            <a:extLst>
              <a:ext uri="{FF2B5EF4-FFF2-40B4-BE49-F238E27FC236}">
                <a16:creationId xmlns:a16="http://schemas.microsoft.com/office/drawing/2014/main" id="{AA4B9E52-31EE-4E36-9751-47D6487EC7A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4" y="3552826"/>
            <a:ext cx="6715125" cy="175577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“...diversas significações que ‘rede’ vem adquirindo...: sistema de nodos e elos; uma estrutura sem fronteiras; uma comunidade não geográfica, (...) um conjunto de participantes autônomos, unindo ideias e recursos em torno de valores e interesses compartilhados.” (Marteleto, 2001).</a:t>
            </a:r>
          </a:p>
        </p:txBody>
      </p:sp>
      <p:sp>
        <p:nvSpPr>
          <p:cNvPr id="22533" name="Rectangle 2">
            <a:extLst>
              <a:ext uri="{FF2B5EF4-FFF2-40B4-BE49-F238E27FC236}">
                <a16:creationId xmlns:a16="http://schemas.microsoft.com/office/drawing/2014/main" id="{0E3A9ED6-2B76-48F0-8E83-829986873AE4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84514" y="5321300"/>
            <a:ext cx="6715125" cy="151288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pt-BR" sz="1875">
                <a:solidFill>
                  <a:srgbClr val="0070C0"/>
                </a:solidFill>
                <a:latin typeface="Verdana" panose="020B0604030504040204" pitchFamily="34" charset="0"/>
              </a:rPr>
              <a:t>“Here is a definition of graph in all its glory and abstraction: a graph is a pair of sets, V and E, where every element of E is a two member set whose members are elements of V. For example, this is a graph: V={a,b,c}, E={{a,b},{a,c}}.” (Hayes, 2000)</a:t>
            </a:r>
            <a:endParaRPr lang="pt-BR" altLang="pt-BR" sz="1875">
              <a:solidFill>
                <a:srgbClr val="0070C0"/>
              </a:solidFill>
              <a:latin typeface="Verdana" panose="020B0604030504040204" pitchFamily="34" charset="0"/>
            </a:endParaRPr>
          </a:p>
        </p:txBody>
      </p:sp>
      <p:sp>
        <p:nvSpPr>
          <p:cNvPr id="21510" name="Rectangle 2">
            <a:extLst>
              <a:ext uri="{FF2B5EF4-FFF2-40B4-BE49-F238E27FC236}">
                <a16:creationId xmlns:a16="http://schemas.microsoft.com/office/drawing/2014/main" id="{3D7DD223-6EBA-4BC0-AF7C-8F6D6C7BAB33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73038" y="3875088"/>
            <a:ext cx="5143500" cy="749300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ctr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3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1511" name="Título 1">
            <a:extLst>
              <a:ext uri="{FF2B5EF4-FFF2-40B4-BE49-F238E27FC236}">
                <a16:creationId xmlns:a16="http://schemas.microsoft.com/office/drawing/2014/main" id="{47BF6FAA-015C-4497-B745-5977F03C08A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211138"/>
            <a:ext cx="7848600" cy="990600"/>
          </a:xfrm>
        </p:spPr>
        <p:txBody>
          <a:bodyPr/>
          <a:lstStyle/>
          <a:p>
            <a:r>
              <a:rPr lang="pt-BR" altLang="en-US"/>
              <a:t>Escolhemos três ... 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>
            <a:extLst>
              <a:ext uri="{FF2B5EF4-FFF2-40B4-BE49-F238E27FC236}">
                <a16:creationId xmlns:a16="http://schemas.microsoft.com/office/drawing/2014/main" id="{EFD9AC6C-BDFE-4B2C-B208-7BD6F4A75112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4802189"/>
            <a:ext cx="6715125" cy="207962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rgbClr val="0070C0"/>
                </a:solidFill>
                <a:latin typeface="Verdana" panose="020B0604030504040204" pitchFamily="34" charset="0"/>
              </a:rPr>
              <a:t>Redes sociais, não são redes de relações químicas, mas redes de comunicações. Assim como redes biológicas, elas são autogenerativas, mas o que geram é imaterial. Cada comunicação cria pensamentos e significados, os quais dão origem a outras comunicações, e assim toda a rede se regenera (Luhmann, in Duarte et al., 2008)</a:t>
            </a:r>
          </a:p>
        </p:txBody>
      </p:sp>
      <p:sp>
        <p:nvSpPr>
          <p:cNvPr id="23555" name="Rectangle 2">
            <a:extLst>
              <a:ext uri="{FF2B5EF4-FFF2-40B4-BE49-F238E27FC236}">
                <a16:creationId xmlns:a16="http://schemas.microsoft.com/office/drawing/2014/main" id="{C398F53C-2834-47B0-8799-D8535D753550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1749425"/>
            <a:ext cx="6715125" cy="90963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“Um dos </a:t>
            </a:r>
            <a:r>
              <a:rPr lang="pt-BR" altLang="pt-BR" sz="1875" i="1">
                <a:solidFill>
                  <a:schemeClr val="bg1"/>
                </a:solidFill>
                <a:latin typeface="Verdana" panose="020B0604030504040204" pitchFamily="34" charset="0"/>
              </a:rPr>
              <a:t>insights</a:t>
            </a:r>
            <a:r>
              <a:rPr lang="pt-BR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 mais importantes para a nova compreensão da vida é que a rede é um padrão comum para qualquer tipo de vida” (Capra, 1996)</a:t>
            </a:r>
          </a:p>
        </p:txBody>
      </p:sp>
      <p:sp>
        <p:nvSpPr>
          <p:cNvPr id="23556" name="Rectangle 2">
            <a:extLst>
              <a:ext uri="{FF2B5EF4-FFF2-40B4-BE49-F238E27FC236}">
                <a16:creationId xmlns:a16="http://schemas.microsoft.com/office/drawing/2014/main" id="{BA5F92DB-5192-46D4-9729-36FE20F78CC3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3614739"/>
            <a:ext cx="6715125" cy="1241425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“Para os físicos (matemáticos), uma rede é um conjunto de itens, que chamamos de vértices (nós), com ligações entre eles, chamados de conexões (arestas)” (De Castro, 2007);</a:t>
            </a:r>
          </a:p>
        </p:txBody>
      </p:sp>
      <p:sp>
        <p:nvSpPr>
          <p:cNvPr id="23557" name="Rectangle 2">
            <a:extLst>
              <a:ext uri="{FF2B5EF4-FFF2-40B4-BE49-F238E27FC236}">
                <a16:creationId xmlns:a16="http://schemas.microsoft.com/office/drawing/2014/main" id="{82B017AD-0BEC-425E-BDBB-53E2CF009B7B}"/>
              </a:ext>
            </a:extLst>
          </p:cNvPr>
          <p:cNvSpPr>
            <a:spLocks noChangeArrowheads="1"/>
          </p:cNvSpPr>
          <p:nvPr/>
        </p:nvSpPr>
        <p:spPr bwMode="auto">
          <a:xfrm>
            <a:off x="3048001" y="2659063"/>
            <a:ext cx="6715125" cy="94615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rgbClr val="0070C0"/>
                </a:solidFill>
                <a:latin typeface="Verdana" panose="020B0604030504040204" pitchFamily="34" charset="0"/>
              </a:rPr>
              <a:t>“As redes são forma flexíveis e adaptáveis, formas evolutivas de desenvolvimento orgânico de ação social humana”. (Castells, 2010)</a:t>
            </a:r>
          </a:p>
        </p:txBody>
      </p:sp>
      <p:sp>
        <p:nvSpPr>
          <p:cNvPr id="22534" name="Rectangle 2">
            <a:extLst>
              <a:ext uri="{FF2B5EF4-FFF2-40B4-BE49-F238E27FC236}">
                <a16:creationId xmlns:a16="http://schemas.microsoft.com/office/drawing/2014/main" id="{80DE656B-C087-4B5B-A0A9-B4E12D090688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137319" y="3945731"/>
            <a:ext cx="5143500" cy="750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ctr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3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2535" name="Título 1">
            <a:extLst>
              <a:ext uri="{FF2B5EF4-FFF2-40B4-BE49-F238E27FC236}">
                <a16:creationId xmlns:a16="http://schemas.microsoft.com/office/drawing/2014/main" id="{C28F364F-13E9-4A95-8CC8-7C88682FB3E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211138"/>
            <a:ext cx="7848600" cy="990600"/>
          </a:xfrm>
        </p:spPr>
        <p:txBody>
          <a:bodyPr/>
          <a:lstStyle/>
          <a:p>
            <a:r>
              <a:rPr lang="pt-BR" altLang="en-US"/>
              <a:t>Considera-se outras três ... 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>
            <a:extLst>
              <a:ext uri="{FF2B5EF4-FFF2-40B4-BE49-F238E27FC236}">
                <a16:creationId xmlns:a16="http://schemas.microsoft.com/office/drawing/2014/main" id="{0B478AE7-A5A2-4E6C-8E92-64229251CB2C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2725738"/>
            <a:ext cx="6715125" cy="94456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rgbClr val="0070C0"/>
                </a:solidFill>
                <a:latin typeface="Verdana" panose="020B0604030504040204" pitchFamily="34" charset="0"/>
              </a:rPr>
              <a:t>“O curioso é que, para vermos redes, basta que desloquemos o olhar das coisas para a ligação entre elas.” (Martinho, 2001)</a:t>
            </a:r>
          </a:p>
        </p:txBody>
      </p:sp>
      <p:sp>
        <p:nvSpPr>
          <p:cNvPr id="24579" name="Rectangle 2">
            <a:extLst>
              <a:ext uri="{FF2B5EF4-FFF2-40B4-BE49-F238E27FC236}">
                <a16:creationId xmlns:a16="http://schemas.microsoft.com/office/drawing/2014/main" id="{244D178D-2002-4771-A1E6-789D723D2BB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3689350"/>
            <a:ext cx="6715125" cy="946150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“Nova morfologia social que altera profundamente os fluxos de informação, a cultura e os modos de produção.” (Castells, 1996)</a:t>
            </a:r>
          </a:p>
        </p:txBody>
      </p:sp>
      <p:sp>
        <p:nvSpPr>
          <p:cNvPr id="24580" name="Rectangle 2">
            <a:extLst>
              <a:ext uri="{FF2B5EF4-FFF2-40B4-BE49-F238E27FC236}">
                <a16:creationId xmlns:a16="http://schemas.microsoft.com/office/drawing/2014/main" id="{17D788DA-C09F-483E-A294-72D3DBEB5CDE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4619626"/>
            <a:ext cx="6715125" cy="94456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>
              <a:spcBef>
                <a:spcPct val="50000"/>
              </a:spcBef>
              <a:buFontTx/>
              <a:buNone/>
              <a:defRPr/>
            </a:pPr>
            <a:r>
              <a:rPr lang="pt-BR" altLang="pt-BR" sz="1875">
                <a:solidFill>
                  <a:srgbClr val="0070C0"/>
                </a:solidFill>
                <a:latin typeface="Verdana" panose="020B060403050404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“A presença de um ponto central, de uma fonte propulsora/geradora, não figura no significado popular de rede. (Loiola et al., 1997)</a:t>
            </a:r>
          </a:p>
        </p:txBody>
      </p:sp>
      <p:sp>
        <p:nvSpPr>
          <p:cNvPr id="24581" name="Rectangle 2">
            <a:extLst>
              <a:ext uri="{FF2B5EF4-FFF2-40B4-BE49-F238E27FC236}">
                <a16:creationId xmlns:a16="http://schemas.microsoft.com/office/drawing/2014/main" id="{A9E42381-EDBF-4E2F-BDE9-14D57C7B171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5583238"/>
            <a:ext cx="6715125" cy="1160462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 anchor="ctr"/>
          <a:lstStyle>
            <a:lvl1pPr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spcBef>
                <a:spcPct val="50000"/>
              </a:spcBef>
              <a:buFontTx/>
              <a:buNone/>
              <a:defRPr/>
            </a:pPr>
            <a:r>
              <a:rPr lang="en-US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“The topology of social networks affects the spread of information and disease, and the topology of power grids affects the robustness and stability of power transmissions.” (Strogatz, 2001)</a:t>
            </a:r>
            <a:endParaRPr lang="pt-BR" altLang="pt-BR" sz="1875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4582" name="Rectangle 2">
            <a:extLst>
              <a:ext uri="{FF2B5EF4-FFF2-40B4-BE49-F238E27FC236}">
                <a16:creationId xmlns:a16="http://schemas.microsoft.com/office/drawing/2014/main" id="{39419755-47A1-4A5F-8055-D396FE86052D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76601" y="1600200"/>
            <a:ext cx="6715125" cy="1106488"/>
          </a:xfrm>
          <a:prstGeom prst="rect">
            <a:avLst/>
          </a:prstGeom>
          <a:solidFill>
            <a:srgbClr val="0070C0"/>
          </a:solidFill>
          <a:ln>
            <a:noFill/>
          </a:ln>
        </p:spPr>
        <p:txBody>
          <a:bodyPr lIns="69056" tIns="34529" rIns="69056" bIns="34529" anchor="ctr"/>
          <a:lstStyle>
            <a:lvl1pPr defTabSz="762000">
              <a:buChar char="•"/>
              <a:defRPr sz="16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buChar char="–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buChar char="­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0"/>
              </a:spcBef>
              <a:spcAft>
                <a:spcPct val="0"/>
              </a:spcAft>
              <a:buChar char="·"/>
              <a:defRPr sz="14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just" eaLnBrk="1" hangingPunct="1">
              <a:buFontTx/>
              <a:buNone/>
              <a:defRPr/>
            </a:pPr>
            <a:r>
              <a:rPr lang="pt-BR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“Uma rede é um conjunto de nós interconectados. Um nó é um ponto no qual uma curva apresenta uma interseção com ela mesma (intersects itself)”. (</a:t>
            </a:r>
            <a:r>
              <a:rPr lang="pt-PT" altLang="pt-BR" sz="1875">
                <a:solidFill>
                  <a:schemeClr val="bg1"/>
                </a:solidFill>
                <a:latin typeface="Verdana" panose="020B0604030504040204" pitchFamily="34" charset="0"/>
              </a:rPr>
              <a:t>Castells, 1996)</a:t>
            </a:r>
          </a:p>
        </p:txBody>
      </p:sp>
      <p:sp>
        <p:nvSpPr>
          <p:cNvPr id="23559" name="Rectangle 2">
            <a:extLst>
              <a:ext uri="{FF2B5EF4-FFF2-40B4-BE49-F238E27FC236}">
                <a16:creationId xmlns:a16="http://schemas.microsoft.com/office/drawing/2014/main" id="{8CAEBF59-BF02-40C9-8FDF-2FE620491BBD}"/>
              </a:ext>
            </a:extLst>
          </p:cNvPr>
          <p:cNvSpPr>
            <a:spLocks noChangeArrowheads="1"/>
          </p:cNvSpPr>
          <p:nvPr/>
        </p:nvSpPr>
        <p:spPr bwMode="auto">
          <a:xfrm rot="16200000">
            <a:off x="365919" y="3796506"/>
            <a:ext cx="5143500" cy="750888"/>
          </a:xfrm>
          <a:prstGeom prst="rect">
            <a:avLst/>
          </a:prstGeom>
          <a:solidFill>
            <a:srgbClr val="0070C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9056" tIns="34529" rIns="69056" bIns="34529" anchor="ctr"/>
          <a:lstStyle>
            <a:lvl1pPr defTabSz="762000">
              <a:spcBef>
                <a:spcPct val="20000"/>
              </a:spcBef>
              <a:buClr>
                <a:schemeClr val="folHlink"/>
              </a:buClr>
              <a:buSzPct val="90000"/>
              <a:buFont typeface="Wingdings" panose="05000000000000000000" pitchFamily="2" charset="2"/>
              <a:buChar char="n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762000">
              <a:spcBef>
                <a:spcPct val="20000"/>
              </a:spcBef>
              <a:buClr>
                <a:schemeClr val="accent1"/>
              </a:buClr>
              <a:buSzPct val="75000"/>
              <a:buFont typeface="Wingdings" panose="05000000000000000000" pitchFamily="2" charset="2"/>
              <a:buChar char="n"/>
              <a:defRPr sz="26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762000">
              <a:spcBef>
                <a:spcPct val="20000"/>
              </a:spcBef>
              <a:buClr>
                <a:schemeClr val="folHlink"/>
              </a:buClr>
              <a:buSzPct val="55000"/>
              <a:buFont typeface="Wingdings" panose="05000000000000000000" pitchFamily="2" charset="2"/>
              <a:buChar char="n"/>
              <a:defRPr sz="23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76200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76200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SzTx/>
              <a:buFontTx/>
              <a:buNone/>
            </a:pPr>
            <a:r>
              <a:rPr lang="pt-BR" altLang="pt-BR" sz="3000" b="1">
                <a:solidFill>
                  <a:schemeClr val="bg1"/>
                </a:solidFill>
                <a:latin typeface="Verdana" panose="020B0604030504040204" pitchFamily="34" charset="0"/>
              </a:rPr>
              <a:t>Redes &amp; Redes Sociais</a:t>
            </a:r>
            <a:endParaRPr lang="pt-BR" altLang="pt-BR" sz="3000">
              <a:solidFill>
                <a:schemeClr val="bg1"/>
              </a:solidFill>
              <a:latin typeface="Verdana" panose="020B0604030504040204" pitchFamily="34" charset="0"/>
            </a:endParaRPr>
          </a:p>
        </p:txBody>
      </p:sp>
      <p:sp>
        <p:nvSpPr>
          <p:cNvPr id="23560" name="Título 1">
            <a:extLst>
              <a:ext uri="{FF2B5EF4-FFF2-40B4-BE49-F238E27FC236}">
                <a16:creationId xmlns:a16="http://schemas.microsoft.com/office/drawing/2014/main" id="{BE6D5A09-F137-4731-918C-A2945717D73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2362200" y="211138"/>
            <a:ext cx="7848600" cy="990600"/>
          </a:xfrm>
        </p:spPr>
        <p:txBody>
          <a:bodyPr/>
          <a:lstStyle/>
          <a:p>
            <a:r>
              <a:rPr lang="pt-BR" altLang="en-US"/>
              <a:t>Outras três são interessantes ... </a:t>
            </a:r>
          </a:p>
        </p:txBody>
      </p:sp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ntegral">
  <a:themeElements>
    <a:clrScheme name="Integral">
      <a:dk1>
        <a:sysClr val="windowText" lastClr="000000"/>
      </a:dk1>
      <a:lt1>
        <a:sysClr val="window" lastClr="FFFFFF"/>
      </a:lt1>
      <a:dk2>
        <a:srgbClr val="335B74"/>
      </a:dk2>
      <a:lt2>
        <a:srgbClr val="DFE3E5"/>
      </a:lt2>
      <a:accent1>
        <a:srgbClr val="1CADE4"/>
      </a:accent1>
      <a:accent2>
        <a:srgbClr val="2683C6"/>
      </a:accent2>
      <a:accent3>
        <a:srgbClr val="27CED7"/>
      </a:accent3>
      <a:accent4>
        <a:srgbClr val="42BA97"/>
      </a:accent4>
      <a:accent5>
        <a:srgbClr val="3E8853"/>
      </a:accent5>
      <a:accent6>
        <a:srgbClr val="62A39F"/>
      </a:accent6>
      <a:hlink>
        <a:srgbClr val="6B9F25"/>
      </a:hlink>
      <a:folHlink>
        <a:srgbClr val="B26B02"/>
      </a:folHlink>
    </a:clrScheme>
    <a:fontScheme name="Integral">
      <a:majorFont>
        <a:latin typeface="Tw Cen MT Condensed" panose="020B06060201040202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メイリオ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Integral">
      <a:fillStyleLst>
        <a:solidFill>
          <a:schemeClr val="phClr"/>
        </a:solidFill>
        <a:gradFill rotWithShape="1">
          <a:gsLst>
            <a:gs pos="0">
              <a:schemeClr val="phClr">
                <a:tint val="83000"/>
                <a:satMod val="100000"/>
                <a:lumMod val="100000"/>
              </a:schemeClr>
            </a:gs>
            <a:gs pos="100000">
              <a:schemeClr val="phClr">
                <a:tint val="61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tint val="100000"/>
                <a:shade val="85000"/>
                <a:satMod val="100000"/>
                <a:lumMod val="100000"/>
              </a:schemeClr>
            </a:gs>
            <a:gs pos="100000">
              <a:schemeClr val="phClr">
                <a:tint val="90000"/>
                <a:shade val="100000"/>
                <a:satMod val="150000"/>
                <a:lum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12700" dir="5400000" algn="ctr" rotWithShape="0">
              <a:srgbClr val="000000">
                <a:alpha val="50000"/>
              </a:srgbClr>
            </a:outerShdw>
          </a:effectLst>
        </a:effectStyle>
        <a:effectStyle>
          <a:effectLst>
            <a:outerShdw blurRad="76200" dist="25400" dir="5400000" algn="ct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flat" dir="t">
              <a:rot lat="0" lon="0" rev="3600000"/>
            </a:lightRig>
          </a:scene3d>
          <a:sp3d contourW="12700" prstMaterial="flat">
            <a:bevelT w="38100" h="44450" prst="angle"/>
            <a:contourClr>
              <a:schemeClr val="phClr">
                <a:shade val="35000"/>
                <a:satMod val="16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hade val="85000"/>
            <a:satMod val="125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95000"/>
                <a:shade val="74000"/>
                <a:satMod val="230000"/>
              </a:schemeClr>
              <a:schemeClr val="phClr">
                <a:tint val="92000"/>
                <a:shade val="69000"/>
                <a:satMod val="250000"/>
              </a:schemeClr>
            </a:duotone>
          </a:blip>
          <a:tile tx="0" ty="0" sx="40000" sy="40000" flip="none" algn="tl"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ntegral" id="{3577F8C9-A904-41D8-97D2-FD898F53F20E}" vid="{682D6EBE-8D36-4FF2-9DB3-F3D8D7B6715D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Integral</Template>
  <TotalTime>274</TotalTime>
  <Words>2891</Words>
  <Application>Microsoft Office PowerPoint</Application>
  <PresentationFormat>Widescreen</PresentationFormat>
  <Paragraphs>216</Paragraphs>
  <Slides>29</Slides>
  <Notes>20</Notes>
  <HiddenSlides>0</HiddenSlides>
  <MMClips>0</MMClips>
  <ScaleCrop>false</ScaleCrop>
  <HeadingPairs>
    <vt:vector size="6" baseType="variant">
      <vt:variant>
        <vt:lpstr>Fontes usadas</vt:lpstr>
      </vt:variant>
      <vt:variant>
        <vt:i4>30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29</vt:i4>
      </vt:variant>
    </vt:vector>
  </HeadingPairs>
  <TitlesOfParts>
    <vt:vector size="60" baseType="lpstr">
      <vt:lpstr>Batang</vt:lpstr>
      <vt:lpstr>Algerian</vt:lpstr>
      <vt:lpstr>Arial</vt:lpstr>
      <vt:lpstr>Arial Narrow</vt:lpstr>
      <vt:lpstr>Arial Rounded MT Bold</vt:lpstr>
      <vt:lpstr>Bell MT</vt:lpstr>
      <vt:lpstr>Bernard MT Condensed</vt:lpstr>
      <vt:lpstr>Bodoni MT Black</vt:lpstr>
      <vt:lpstr>Book Antiqua</vt:lpstr>
      <vt:lpstr>Calibri</vt:lpstr>
      <vt:lpstr>Chiller</vt:lpstr>
      <vt:lpstr>Comic Sans MS</vt:lpstr>
      <vt:lpstr>Cooper Black</vt:lpstr>
      <vt:lpstr>Copperplate Gothic Light</vt:lpstr>
      <vt:lpstr>Courier New</vt:lpstr>
      <vt:lpstr>Credit Valley</vt:lpstr>
      <vt:lpstr>Elephant</vt:lpstr>
      <vt:lpstr>Forte</vt:lpstr>
      <vt:lpstr>Garamond</vt:lpstr>
      <vt:lpstr>Gill Sans MT</vt:lpstr>
      <vt:lpstr>Harrington</vt:lpstr>
      <vt:lpstr>Magneto</vt:lpstr>
      <vt:lpstr>Modern No. 20</vt:lpstr>
      <vt:lpstr>Old English Text MT</vt:lpstr>
      <vt:lpstr>Times New Roman</vt:lpstr>
      <vt:lpstr>Tw Cen MT</vt:lpstr>
      <vt:lpstr>Tw Cen MT Condensed</vt:lpstr>
      <vt:lpstr>Verdana</vt:lpstr>
      <vt:lpstr>Wingdings</vt:lpstr>
      <vt:lpstr>Wingdings 3</vt:lpstr>
      <vt:lpstr>Integral</vt:lpstr>
      <vt:lpstr>Apresentação do PowerPoint</vt:lpstr>
      <vt:lpstr>Mas é científico ... </vt:lpstr>
      <vt:lpstr>Há um problema de método ... </vt:lpstr>
      <vt:lpstr>Apresentação do PowerPoint</vt:lpstr>
      <vt:lpstr>Apresentação do PowerPoint</vt:lpstr>
      <vt:lpstr>As definições são diversas ... </vt:lpstr>
      <vt:lpstr>Escolhemos três ... </vt:lpstr>
      <vt:lpstr>Considera-se outras três ... </vt:lpstr>
      <vt:lpstr>Outras três são interessantes ... 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Referências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W10</dc:creator>
  <cp:lastModifiedBy>W10</cp:lastModifiedBy>
  <cp:revision>43</cp:revision>
  <dcterms:created xsi:type="dcterms:W3CDTF">2023-08-13T12:50:11Z</dcterms:created>
  <dcterms:modified xsi:type="dcterms:W3CDTF">2023-10-18T23:24:20Z</dcterms:modified>
</cp:coreProperties>
</file>