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70" r:id="rId2"/>
    <p:sldId id="275" r:id="rId3"/>
    <p:sldId id="271" r:id="rId4"/>
    <p:sldId id="272" r:id="rId5"/>
    <p:sldId id="273" r:id="rId6"/>
    <p:sldId id="274" r:id="rId7"/>
    <p:sldId id="294" r:id="rId8"/>
    <p:sldId id="276" r:id="rId9"/>
    <p:sldId id="295" r:id="rId10"/>
    <p:sldId id="296" r:id="rId11"/>
    <p:sldId id="297" r:id="rId12"/>
    <p:sldId id="277" r:id="rId13"/>
    <p:sldId id="298" r:id="rId14"/>
    <p:sldId id="301" r:id="rId15"/>
    <p:sldId id="278" r:id="rId16"/>
    <p:sldId id="299" r:id="rId17"/>
    <p:sldId id="302" r:id="rId18"/>
    <p:sldId id="279" r:id="rId19"/>
    <p:sldId id="300" r:id="rId20"/>
    <p:sldId id="303" r:id="rId21"/>
    <p:sldId id="304" r:id="rId22"/>
    <p:sldId id="305" r:id="rId23"/>
    <p:sldId id="280" r:id="rId24"/>
    <p:sldId id="306" r:id="rId25"/>
    <p:sldId id="307" r:id="rId26"/>
    <p:sldId id="281" r:id="rId27"/>
    <p:sldId id="308" r:id="rId28"/>
    <p:sldId id="309" r:id="rId29"/>
    <p:sldId id="282" r:id="rId30"/>
    <p:sldId id="310" r:id="rId31"/>
    <p:sldId id="283" r:id="rId32"/>
    <p:sldId id="311" r:id="rId33"/>
    <p:sldId id="284" r:id="rId34"/>
    <p:sldId id="285" r:id="rId35"/>
    <p:sldId id="286" r:id="rId36"/>
    <p:sldId id="287" r:id="rId37"/>
    <p:sldId id="288" r:id="rId38"/>
    <p:sldId id="312" r:id="rId39"/>
    <p:sldId id="289" r:id="rId40"/>
    <p:sldId id="313" r:id="rId41"/>
    <p:sldId id="290" r:id="rId42"/>
    <p:sldId id="291" r:id="rId43"/>
    <p:sldId id="314" r:id="rId44"/>
    <p:sldId id="292" r:id="rId45"/>
    <p:sldId id="293" r:id="rId46"/>
    <p:sldId id="265" r:id="rId47"/>
    <p:sldId id="266" r:id="rId4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48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B7615-4846-4139-9C63-71CBCB973DB6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6171C-B674-4F5A-AB18-347725A6C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642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134C9-71D2-49BF-8E73-08DA3AC57FA3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D5C08-6E3A-4587-AD16-3C33A67020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2982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5C08-6E3A-4587-AD16-3C33A670205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72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5C08-6E3A-4587-AD16-3C33A670205A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2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5C08-6E3A-4587-AD16-3C33A670205A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51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6BFF-5BB4-4B77-818C-16FF92E42A17}" type="datetime1">
              <a:rPr lang="pt-BR" smtClean="0"/>
              <a:t>07/08/2017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21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21B-E155-46DF-B1F3-DF8A2DE4C733}" type="datetime1">
              <a:rPr lang="pt-BR" smtClean="0"/>
              <a:t>07/08/2017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74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11A2-C517-4AC4-84E0-576460DF48CC}" type="datetime1">
              <a:rPr lang="pt-BR" smtClean="0"/>
              <a:t>07/08/2017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18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EA82-6174-448C-8601-A8E0346B904A}" type="datetime1">
              <a:rPr lang="pt-BR" smtClean="0"/>
              <a:t>07/08/2017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1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3231-B110-4AEC-B999-4E0467B261E4}" type="datetime1">
              <a:rPr lang="pt-BR" smtClean="0"/>
              <a:t>07/08/2017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96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ADC-3BE0-4503-9AD7-47CA710BCAB3}" type="datetime1">
              <a:rPr lang="pt-BR" smtClean="0"/>
              <a:t>07/08/2017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32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2330-69D3-40CA-B32B-ABF3DEBA53CA}" type="datetime1">
              <a:rPr lang="pt-BR" smtClean="0"/>
              <a:t>07/08/2017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9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6C4-A860-436A-91FE-6818E3A40FA9}" type="datetime1">
              <a:rPr lang="pt-BR" smtClean="0"/>
              <a:t>07/08/2017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26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C38-CAE9-47ED-ABDC-90507C069B47}" type="datetime1">
              <a:rPr lang="pt-BR" smtClean="0"/>
              <a:t>07/08/2017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47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EBD-8D48-4F9F-8B51-7DB50DECD762}" type="datetime1">
              <a:rPr lang="pt-BR" smtClean="0"/>
              <a:t>07/08/2017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29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E040-22D7-4323-AA4A-24EC4240CFDC}" type="datetime1">
              <a:rPr lang="pt-BR" smtClean="0"/>
              <a:t>07/08/2017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F4E5D-B6D9-4DAB-8563-BC90FF8DBE7E}" type="datetime1">
              <a:rPr lang="pt-BR" smtClean="0"/>
              <a:t>07/08/2017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1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lanalto.gov.br/ccivil_03/LEIS/L8666cons.htm" TargetMode="Externa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lanalto.gov.br/ccivil_03/Constituicao/Emendas/Emc/emc19.htm#art3" TargetMode="Externa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64581"/>
            <a:ext cx="10515600" cy="381238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5100" b="1" dirty="0"/>
              <a:t>Gestão de Políticas Públicas</a:t>
            </a:r>
          </a:p>
          <a:p>
            <a:pPr marL="0" indent="0" algn="ctr">
              <a:buNone/>
            </a:pPr>
            <a:endParaRPr lang="pt-BR" sz="4000" b="1" dirty="0"/>
          </a:p>
          <a:p>
            <a:pPr marL="0" indent="0" algn="ctr">
              <a:buNone/>
            </a:pPr>
            <a:r>
              <a:rPr lang="pt-BR" sz="4000" b="1" dirty="0">
                <a:solidFill>
                  <a:srgbClr val="FF0000"/>
                </a:solidFill>
              </a:rPr>
              <a:t>ACH 3534</a:t>
            </a:r>
            <a:r>
              <a:rPr lang="pt-BR" sz="4000" b="1" dirty="0"/>
              <a:t> </a:t>
            </a:r>
            <a:r>
              <a:rPr lang="pt-BR" sz="4000" b="1" dirty="0">
                <a:solidFill>
                  <a:srgbClr val="FF0000"/>
                </a:solidFill>
              </a:rPr>
              <a:t>– DIREITO </a:t>
            </a:r>
            <a:r>
              <a:rPr lang="pt-BR" sz="4000" b="1" dirty="0" smtClean="0">
                <a:solidFill>
                  <a:srgbClr val="FF0000"/>
                </a:solidFill>
              </a:rPr>
              <a:t>ADMINISTRATIVO e</a:t>
            </a:r>
          </a:p>
          <a:p>
            <a:pPr marL="0" indent="0" algn="ctr">
              <a:buNone/>
            </a:pPr>
            <a:r>
              <a:rPr lang="pt-BR" sz="4000" b="1" dirty="0">
                <a:solidFill>
                  <a:srgbClr val="FF0000"/>
                </a:solidFill>
              </a:rPr>
              <a:t>ACH 3628 DIREITO E ORGANIZAÇÃO ADMINISTRATIVA</a:t>
            </a:r>
          </a:p>
          <a:p>
            <a:pPr marL="0" indent="0" algn="ctr">
              <a:buNone/>
            </a:pPr>
            <a:endParaRPr lang="pt-BR" sz="4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BR" sz="4000" b="1" dirty="0"/>
          </a:p>
          <a:p>
            <a:pPr marL="0" indent="0" algn="ctr">
              <a:buNone/>
            </a:pPr>
            <a:r>
              <a:rPr lang="pt-BR" sz="4000" b="1" dirty="0"/>
              <a:t>Aula 1 e 2 – Princípios do Direito Administrativo </a:t>
            </a:r>
          </a:p>
          <a:p>
            <a:pPr marL="0" indent="0" algn="ctr">
              <a:buNone/>
            </a:pPr>
            <a:endParaRPr lang="pt-BR" sz="4000" b="1" dirty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sz="2000" b="1" dirty="0"/>
              <a:t>							</a:t>
            </a:r>
            <a:r>
              <a:rPr lang="pt-BR" sz="3600" b="1" dirty="0"/>
              <a:t>Profa. Dra. Ana Carla Bliacheriene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1" y="0"/>
            <a:ext cx="7048862" cy="2419474"/>
          </a:xfrm>
          <a:prstGeom prst="rect">
            <a:avLst/>
          </a:prstGeom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28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/>
            <a:r>
              <a:rPr lang="pt-BR" sz="9600" b="1" dirty="0" smtClean="0"/>
              <a:t>Princípio da Legalidade</a:t>
            </a:r>
          </a:p>
          <a:p>
            <a:pPr marL="457200" lvl="1" indent="0">
              <a:buNone/>
            </a:pPr>
            <a:endParaRPr lang="pt-BR" sz="9600" b="1" dirty="0" smtClean="0"/>
          </a:p>
          <a:p>
            <a:pPr lvl="1"/>
            <a:r>
              <a:rPr lang="pt-BR" sz="9600" dirty="0" smtClean="0"/>
              <a:t>Tem dois componentes: primazia </a:t>
            </a:r>
            <a:r>
              <a:rPr lang="pt-BR" sz="9600" dirty="0" smtClean="0"/>
              <a:t>e reserva </a:t>
            </a:r>
            <a:r>
              <a:rPr lang="pt-BR" sz="9600" dirty="0" smtClean="0"/>
              <a:t>da lei</a:t>
            </a:r>
          </a:p>
          <a:p>
            <a:pPr lvl="1"/>
            <a:r>
              <a:rPr lang="pt-BR" sz="9600" dirty="0" smtClean="0"/>
              <a:t>Desde a CI de 1824 coloca-se como fundamento dos direitos individuais e como antídoto as absolutismo do Estado</a:t>
            </a:r>
          </a:p>
          <a:p>
            <a:pPr lvl="1"/>
            <a:r>
              <a:rPr lang="pt-BR" sz="9600" dirty="0" smtClean="0"/>
              <a:t>Legalidade X discricionariedade X vinculação</a:t>
            </a:r>
          </a:p>
          <a:p>
            <a:pPr lvl="1"/>
            <a:r>
              <a:rPr lang="pt-BR" sz="9600" dirty="0" smtClean="0"/>
              <a:t>Gera restrições ao exercício de poderes normativos pelas autoridades administrativas</a:t>
            </a:r>
          </a:p>
          <a:p>
            <a:pPr lvl="1"/>
            <a:r>
              <a:rPr lang="pt-BR" sz="9600" dirty="0" smtClean="0"/>
              <a:t>Legalidade positiva X legalidade negativa</a:t>
            </a:r>
          </a:p>
          <a:p>
            <a:pPr lvl="1"/>
            <a:endParaRPr lang="pt-BR" sz="9600" dirty="0" smtClean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08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/>
            <a:r>
              <a:rPr lang="pt-BR" sz="9600" b="1" dirty="0" smtClean="0"/>
              <a:t>Princípio da Legalidade</a:t>
            </a:r>
          </a:p>
          <a:p>
            <a:pPr marL="457200" lvl="1" indent="0">
              <a:buNone/>
            </a:pPr>
            <a:endParaRPr lang="pt-BR" sz="9600" b="1" dirty="0" smtClean="0"/>
          </a:p>
          <a:p>
            <a:pPr lvl="1"/>
            <a:r>
              <a:rPr lang="pt-BR" sz="9600" dirty="0" smtClean="0"/>
              <a:t>Mitigação do princípio da legalidade:</a:t>
            </a:r>
          </a:p>
          <a:p>
            <a:pPr lvl="2"/>
            <a:r>
              <a:rPr lang="pt-BR" sz="9600" dirty="0" smtClean="0"/>
              <a:t>a inconstitucionalidade</a:t>
            </a:r>
          </a:p>
          <a:p>
            <a:pPr lvl="2"/>
            <a:r>
              <a:rPr lang="pt-BR" sz="9600" dirty="0" smtClean="0"/>
              <a:t>direitos fundamentais</a:t>
            </a:r>
          </a:p>
          <a:p>
            <a:pPr lvl="1"/>
            <a:r>
              <a:rPr lang="pt-BR" sz="9600" dirty="0" smtClean="0"/>
              <a:t>Lei administrativa inconstitucional</a:t>
            </a:r>
          </a:p>
          <a:p>
            <a:pPr lvl="1"/>
            <a:r>
              <a:rPr lang="pt-BR" sz="9600" dirty="0" smtClean="0"/>
              <a:t>Atos arbitrários X legalidade</a:t>
            </a:r>
          </a:p>
          <a:p>
            <a:pPr lvl="1"/>
            <a:r>
              <a:rPr lang="pt-BR" sz="9600" dirty="0" smtClean="0"/>
              <a:t>Normas: legislativas, </a:t>
            </a:r>
            <a:r>
              <a:rPr lang="pt-BR" sz="9600" dirty="0" smtClean="0"/>
              <a:t>consuetudinárias, </a:t>
            </a:r>
            <a:r>
              <a:rPr lang="pt-BR" sz="9600" dirty="0" smtClean="0"/>
              <a:t>individuais</a:t>
            </a:r>
          </a:p>
          <a:p>
            <a:pPr lvl="1"/>
            <a:r>
              <a:rPr lang="pt-BR" sz="9600" dirty="0" smtClean="0"/>
              <a:t>Sistema hierárquico de validação das normas – constituição</a:t>
            </a:r>
          </a:p>
          <a:p>
            <a:pPr lvl="1"/>
            <a:r>
              <a:rPr lang="pt-BR" sz="9600" dirty="0" smtClean="0"/>
              <a:t>Principio da legalidade X medidas provisórias</a:t>
            </a:r>
          </a:p>
          <a:p>
            <a:pPr lvl="1"/>
            <a:endParaRPr lang="pt-BR" sz="9600" dirty="0" smtClean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536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Impessoalidade</a:t>
            </a:r>
            <a:endParaRPr lang="pt-BR" sz="6500" b="1" dirty="0"/>
          </a:p>
          <a:p>
            <a:pPr lvl="1"/>
            <a:endParaRPr lang="pt-BR" sz="6500" b="1" dirty="0"/>
          </a:p>
          <a:p>
            <a:pPr lvl="1"/>
            <a:r>
              <a:rPr lang="pt-BR" sz="6500" dirty="0" smtClean="0"/>
              <a:t>Deriva do princípio da isonomia e coaduna-se com o princípio da finalidade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Tem duas vertentes:</a:t>
            </a:r>
          </a:p>
          <a:p>
            <a:pPr lvl="2"/>
            <a:r>
              <a:rPr lang="pt-BR" sz="6100" dirty="0" smtClean="0"/>
              <a:t>Impessoalidade do próprio administrado como destinatário dos atos administrativos</a:t>
            </a:r>
          </a:p>
          <a:p>
            <a:pPr lvl="2"/>
            <a:r>
              <a:rPr lang="pt-BR" sz="6100" dirty="0" smtClean="0"/>
              <a:t>Impessoalidade do administrador quanto </a:t>
            </a:r>
            <a:r>
              <a:rPr lang="pt-BR" sz="6100" dirty="0" smtClean="0"/>
              <a:t>à </a:t>
            </a:r>
            <a:r>
              <a:rPr lang="pt-BR" sz="6100" dirty="0" smtClean="0"/>
              <a:t>pratica dos atos administrativos</a:t>
            </a:r>
            <a:endParaRPr lang="pt-BR" sz="61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962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Impessoalidade</a:t>
            </a:r>
          </a:p>
          <a:p>
            <a:pPr lvl="1"/>
            <a:endParaRPr lang="pt-BR" sz="6500" dirty="0"/>
          </a:p>
          <a:p>
            <a:pPr lvl="1"/>
            <a:r>
              <a:rPr lang="pt-BR" sz="6000" b="1" dirty="0"/>
              <a:t>Art. 37.</a:t>
            </a:r>
            <a:r>
              <a:rPr lang="pt-BR" sz="6000" dirty="0"/>
              <a:t> A administração pública direta e indireta de qualquer dos Poderes da União, dos Estados, do Distrito Federal e dos Municípios obedecerá aos princípios de legalidade, impessoalidade, moralidade, publicidade e eficiência e, também, ao seguinte: </a:t>
            </a:r>
            <a:r>
              <a:rPr lang="pt-BR" sz="6000" i="1" dirty="0"/>
              <a:t>(Redação dada pela Emenda Constitucional nº 19, de 1998)</a:t>
            </a:r>
            <a:endParaRPr lang="pt-BR" sz="6000" dirty="0" smtClean="0"/>
          </a:p>
          <a:p>
            <a:pPr lvl="1"/>
            <a:r>
              <a:rPr lang="pt-BR" sz="6000" dirty="0" smtClean="0"/>
              <a:t>§ </a:t>
            </a:r>
            <a:r>
              <a:rPr lang="pt-BR" sz="6000" dirty="0"/>
              <a:t>1º – A publicidade dos atos, programas, obras, serviços e campanhas dos órgãos públicos deverá ter caráter educativo, informativo ou de orientação social, dela não podendo constar nomes, símbolos ou imagens que caracterizem promoção pessoal de autoridades ou servidores públicos.</a:t>
            </a:r>
            <a:endParaRPr lang="pt-BR" sz="6000" dirty="0" smtClean="0"/>
          </a:p>
          <a:p>
            <a:pPr lvl="1"/>
            <a:r>
              <a:rPr lang="pt-BR" sz="6000" dirty="0" smtClean="0"/>
              <a:t>A ênfase da administração é no cidadão (lato senso), não no gestor, não na administração. Sem favoritismos ou perseguição pessoal. </a:t>
            </a:r>
            <a:endParaRPr lang="pt-BR" sz="6000" dirty="0"/>
          </a:p>
          <a:p>
            <a:pPr marL="914400" lvl="2" indent="0">
              <a:buNone/>
            </a:pPr>
            <a:endParaRPr lang="pt-BR" sz="6000" dirty="0"/>
          </a:p>
          <a:p>
            <a:pPr marL="0" indent="0">
              <a:buNone/>
            </a:pPr>
            <a:r>
              <a:rPr lang="pt-BR" sz="60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067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Impessoalidade</a:t>
            </a:r>
          </a:p>
          <a:p>
            <a:pPr lvl="1"/>
            <a:endParaRPr lang="pt-BR" sz="6500" dirty="0"/>
          </a:p>
          <a:p>
            <a:pPr lvl="1"/>
            <a:r>
              <a:rPr lang="pt-BR" sz="6000" dirty="0" smtClean="0"/>
              <a:t>Exemplos:</a:t>
            </a:r>
          </a:p>
          <a:p>
            <a:pPr lvl="2"/>
            <a:r>
              <a:rPr lang="pt-BR" sz="5600" dirty="0" smtClean="0"/>
              <a:t>Propaganda </a:t>
            </a:r>
            <a:r>
              <a:rPr lang="pt-BR" sz="5600" dirty="0"/>
              <a:t>personalista do </a:t>
            </a:r>
            <a:r>
              <a:rPr lang="pt-BR" sz="5600" dirty="0" smtClean="0"/>
              <a:t>gestor</a:t>
            </a:r>
          </a:p>
          <a:p>
            <a:pPr lvl="2"/>
            <a:r>
              <a:rPr lang="pt-BR" sz="5600" dirty="0" smtClean="0"/>
              <a:t>Nepotismo</a:t>
            </a:r>
          </a:p>
          <a:p>
            <a:pPr lvl="2"/>
            <a:r>
              <a:rPr lang="pt-BR" sz="5600" dirty="0" smtClean="0"/>
              <a:t>Partidarismo</a:t>
            </a:r>
          </a:p>
          <a:p>
            <a:pPr lvl="2"/>
            <a:r>
              <a:rPr lang="pt-BR" sz="5600" dirty="0" smtClean="0"/>
              <a:t>Pessoalidade administrativa na elaboração normativa</a:t>
            </a:r>
          </a:p>
          <a:p>
            <a:pPr lvl="2"/>
            <a:endParaRPr lang="pt-BR" sz="5600" dirty="0"/>
          </a:p>
          <a:p>
            <a:pPr marL="914400" lvl="2" indent="0">
              <a:buNone/>
            </a:pPr>
            <a:endParaRPr lang="pt-BR" sz="6000" dirty="0"/>
          </a:p>
          <a:p>
            <a:pPr marL="0" indent="0">
              <a:buNone/>
            </a:pPr>
            <a:r>
              <a:rPr lang="pt-BR" sz="60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042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Moralidade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Combate os atos contrários ao bom senso comum</a:t>
            </a:r>
          </a:p>
          <a:p>
            <a:pPr lvl="1"/>
            <a:r>
              <a:rPr lang="pt-BR" sz="6500" dirty="0" smtClean="0"/>
              <a:t>Moralidade e moral jurídica- conjunto de regras de conduta retirado da disciplina interior da própria Administração</a:t>
            </a:r>
          </a:p>
          <a:p>
            <a:pPr lvl="1"/>
            <a:r>
              <a:rPr lang="pt-BR" sz="6500" dirty="0" smtClean="0"/>
              <a:t>Ao lado da legalidade visa combater o desvio de poder</a:t>
            </a:r>
          </a:p>
          <a:p>
            <a:pPr lvl="1"/>
            <a:r>
              <a:rPr lang="pt-BR" sz="6500" dirty="0" smtClean="0"/>
              <a:t>Nem tudo que é legal é honesto – todo governo deve ser honesto</a:t>
            </a:r>
          </a:p>
          <a:p>
            <a:pPr lvl="1"/>
            <a:r>
              <a:rPr lang="pt-BR" sz="6500" dirty="0" smtClean="0"/>
              <a:t>Códigos de ética e comissões de ética da administração pública</a:t>
            </a:r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045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Moralidade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“a moral comum é orientada por uma distinção puramente ética, entre o bem e o mal, enquanto a moral administrativa é orientada por uma diferença prática entre boa e má administração” (MOREIRA, 2005, p. 96)</a:t>
            </a:r>
          </a:p>
          <a:p>
            <a:pPr lvl="1"/>
            <a:r>
              <a:rPr lang="pt-BR" sz="6500" dirty="0" smtClean="0"/>
              <a:t>É violado pela corrupção administrativa ou pelo desvio ético</a:t>
            </a:r>
          </a:p>
          <a:p>
            <a:pPr lvl="1"/>
            <a:r>
              <a:rPr lang="pt-BR" sz="6500" dirty="0" smtClean="0"/>
              <a:t>Sob a aparência da legalidade pratica-se o ato com desvio de finalidade</a:t>
            </a:r>
          </a:p>
          <a:p>
            <a:pPr lvl="1"/>
            <a:r>
              <a:rPr lang="pt-BR" sz="6500" dirty="0" smtClean="0"/>
              <a:t>Má-fé objetiva do Estado</a:t>
            </a:r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760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Moralidade</a:t>
            </a:r>
          </a:p>
          <a:p>
            <a:pPr lvl="1"/>
            <a:endParaRPr lang="pt-BR" sz="6500" dirty="0"/>
          </a:p>
          <a:p>
            <a:pPr marL="914400" lvl="2" indent="0">
              <a:buNone/>
            </a:pPr>
            <a:r>
              <a:rPr lang="pt-BR" sz="9600" dirty="0" smtClean="0"/>
              <a:t>Art. 5°, LXXIII – Ação Popular – direito fundamental </a:t>
            </a:r>
            <a:r>
              <a:rPr lang="pt-BR" sz="9600" dirty="0" smtClean="0"/>
              <a:t>– </a:t>
            </a:r>
            <a:r>
              <a:rPr lang="pt-BR" sz="9600" dirty="0" err="1" smtClean="0"/>
              <a:t>sobre-princípio</a:t>
            </a:r>
            <a:endParaRPr lang="pt-BR" sz="9600" dirty="0"/>
          </a:p>
          <a:p>
            <a:pPr marL="914400" lvl="2" indent="0">
              <a:buNone/>
            </a:pPr>
            <a:r>
              <a:rPr lang="pt-BR" sz="9600" dirty="0" smtClean="0"/>
              <a:t>qualquer </a:t>
            </a:r>
            <a:r>
              <a:rPr lang="pt-BR" sz="9600" dirty="0"/>
              <a:t>cidadão é parte legítima para propor ação popular que vise a anular ato lesivo ao patrimônio público ou de entidade de que o Estado participe, à moralidade administrativa, ao meio ambiente e ao patrimônio histórico e cultural, ficando o autor, salvo comprovada má-fé, isento de custas judiciais e do ônus da sucumbência</a:t>
            </a:r>
            <a:r>
              <a:rPr lang="pt-BR" sz="9600" dirty="0" smtClean="0"/>
              <a:t>;</a:t>
            </a:r>
          </a:p>
          <a:p>
            <a:pPr marL="914400" lvl="2" indent="0">
              <a:buNone/>
            </a:pPr>
            <a:endParaRPr lang="pt-BR" sz="9600" dirty="0"/>
          </a:p>
          <a:p>
            <a:pPr marL="914400" lvl="2" indent="0">
              <a:buNone/>
            </a:pPr>
            <a:r>
              <a:rPr lang="pt-BR" sz="9600" dirty="0" smtClean="0"/>
              <a:t>Lei da Improbidade Administrativa 8.429/1992</a:t>
            </a:r>
          </a:p>
          <a:p>
            <a:pPr marL="914400" lvl="2" indent="0">
              <a:buNone/>
            </a:pPr>
            <a:endParaRPr lang="pt-BR" sz="9600" dirty="0"/>
          </a:p>
          <a:p>
            <a:pPr marL="914400" lvl="2" indent="0">
              <a:buNone/>
            </a:pPr>
            <a:r>
              <a:rPr lang="pt-BR" sz="9600" dirty="0" smtClean="0"/>
              <a:t>Desvio de poder</a:t>
            </a:r>
          </a:p>
          <a:p>
            <a:pPr marL="914400" lvl="2" indent="0">
              <a:buNone/>
            </a:pPr>
            <a:endParaRPr lang="pt-BR" sz="60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688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Publicidade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Todo poder emana do povo que para controlar o Estado precisa saber o que se passa na administração.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Dever de publicidade de todos os atos dos agentes públicos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Dimensões: dever do Estado, direito do cidadão e limites constitucionais</a:t>
            </a:r>
          </a:p>
          <a:p>
            <a:pPr lvl="1"/>
            <a:endParaRPr lang="pt-BR" sz="65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154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Publicidade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“exige, nas formas admitidas em Direito, e dentro dos limites constitucionalmente estabelecidos, a obrigatória divulgação dos Atos da Administração Pública, com o objetivo de permitir seu conhecimento e controle pelos órgãos estatais competentes e por toda a sociedade” (Santos et </a:t>
            </a:r>
            <a:r>
              <a:rPr lang="pt-BR" sz="6500" dirty="0" err="1" smtClean="0"/>
              <a:t>all</a:t>
            </a:r>
            <a:r>
              <a:rPr lang="pt-BR" sz="6500" dirty="0" smtClean="0"/>
              <a:t>, 2015, p. 33)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Como regra é um requisito formal para a existência dos atos administrativos. Essa regra pode ser excepcionada ou alterada.</a:t>
            </a:r>
            <a:endParaRPr lang="pt-BR" sz="65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56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1325563"/>
          </a:xfrm>
        </p:spPr>
        <p:txBody>
          <a:bodyPr/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Princípios do 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64896"/>
            <a:ext cx="7584282" cy="4900236"/>
          </a:xfrm>
        </p:spPr>
        <p:txBody>
          <a:bodyPr>
            <a:normAutofit fontScale="25000" lnSpcReduction="20000"/>
          </a:bodyPr>
          <a:lstStyle/>
          <a:p>
            <a:endParaRPr lang="pt-BR" sz="5000" dirty="0"/>
          </a:p>
          <a:p>
            <a:pPr marL="0" indent="0">
              <a:buNone/>
            </a:pPr>
            <a:endParaRPr lang="pt-BR" sz="5000" dirty="0"/>
          </a:p>
          <a:p>
            <a:pPr lvl="1"/>
            <a:r>
              <a:rPr lang="pt-BR" sz="8000" dirty="0"/>
              <a:t>Conceito</a:t>
            </a:r>
          </a:p>
          <a:p>
            <a:pPr lvl="1"/>
            <a:endParaRPr lang="pt-BR" sz="8000" dirty="0"/>
          </a:p>
          <a:p>
            <a:pPr lvl="1"/>
            <a:r>
              <a:rPr lang="pt-BR" sz="8000" dirty="0"/>
              <a:t>São parâmetros para a interpretação e complementação das demais regras jurídicas</a:t>
            </a:r>
          </a:p>
          <a:p>
            <a:pPr lvl="1"/>
            <a:endParaRPr lang="pt-BR" sz="8000" dirty="0"/>
          </a:p>
          <a:p>
            <a:pPr lvl="1"/>
            <a:r>
              <a:rPr lang="pt-BR" sz="8000" dirty="0"/>
              <a:t>Devem guiar a criação e aplicação de regras jurídicas</a:t>
            </a:r>
          </a:p>
          <a:p>
            <a:pPr lvl="1"/>
            <a:endParaRPr lang="pt-BR" sz="8000" dirty="0"/>
          </a:p>
          <a:p>
            <a:pPr lvl="1"/>
            <a:r>
              <a:rPr lang="pt-BR" sz="8000" dirty="0"/>
              <a:t>Decorrem da Constituição, das leis, dos costumes e de todo o regime jurídico</a:t>
            </a:r>
          </a:p>
          <a:p>
            <a:pPr lvl="1"/>
            <a:endParaRPr lang="pt-BR" sz="8000" dirty="0"/>
          </a:p>
          <a:p>
            <a:pPr lvl="1"/>
            <a:r>
              <a:rPr lang="pt-BR" sz="8000" dirty="0"/>
              <a:t>Violar um princípio viola todo o sistema de comandos normativos</a:t>
            </a:r>
          </a:p>
          <a:p>
            <a:pPr marL="0" indent="0">
              <a:buNone/>
            </a:pPr>
            <a:r>
              <a:rPr lang="pt-BR" sz="5000" dirty="0"/>
              <a:t>	</a:t>
            </a:r>
          </a:p>
          <a:p>
            <a:pPr marL="0" indent="0">
              <a:buNone/>
            </a:pPr>
            <a:r>
              <a:rPr lang="pt-BR" sz="5000" dirty="0"/>
              <a:t>	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3428623" cy="5772150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r>
              <a:rPr lang="pt-BR" sz="4400" b="1" u="sng" dirty="0">
                <a:solidFill>
                  <a:schemeClr val="bg1"/>
                </a:solidFill>
              </a:rPr>
              <a:t>Princípios do DA</a:t>
            </a:r>
          </a:p>
          <a:p>
            <a:r>
              <a:rPr lang="pt-BR" sz="4400" b="1" dirty="0"/>
              <a:t>Constitucionais explícitos</a:t>
            </a:r>
          </a:p>
          <a:p>
            <a:r>
              <a:rPr lang="pt-BR" sz="4400" b="1" dirty="0"/>
              <a:t>Constitucionais implícitos</a:t>
            </a:r>
          </a:p>
          <a:p>
            <a:r>
              <a:rPr lang="pt-BR" sz="4400" b="1" dirty="0"/>
              <a:t>Legalidade</a:t>
            </a:r>
          </a:p>
          <a:p>
            <a:r>
              <a:rPr lang="pt-BR" sz="4400" b="1" dirty="0"/>
              <a:t>Impessoalidade</a:t>
            </a:r>
          </a:p>
          <a:p>
            <a:r>
              <a:rPr lang="pt-BR" sz="4400" b="1" dirty="0"/>
              <a:t>Moralidade</a:t>
            </a:r>
          </a:p>
          <a:p>
            <a:r>
              <a:rPr lang="pt-BR" sz="4400" b="1" dirty="0"/>
              <a:t>Publicidade</a:t>
            </a:r>
          </a:p>
          <a:p>
            <a:r>
              <a:rPr lang="pt-BR" sz="4400" b="1" dirty="0"/>
              <a:t>Eficácia</a:t>
            </a:r>
          </a:p>
          <a:p>
            <a:r>
              <a:rPr lang="pt-BR" sz="4400" b="1" dirty="0"/>
              <a:t>Devido processo legal e ampla defesa</a:t>
            </a:r>
          </a:p>
          <a:p>
            <a:r>
              <a:rPr lang="pt-BR" sz="4400" b="1" dirty="0"/>
              <a:t>Controle judicial dos atos administrativos</a:t>
            </a:r>
          </a:p>
          <a:p>
            <a:r>
              <a:rPr lang="pt-BR" sz="4400" b="1" dirty="0"/>
              <a:t>Responsabilidade civil do Estado</a:t>
            </a:r>
          </a:p>
          <a:p>
            <a:r>
              <a:rPr lang="pt-BR" sz="4400" b="1" dirty="0"/>
              <a:t>Isonomia ou da igualdade formal</a:t>
            </a:r>
          </a:p>
          <a:p>
            <a:r>
              <a:rPr lang="pt-BR" sz="4400" b="1" dirty="0"/>
              <a:t>Licitação</a:t>
            </a:r>
          </a:p>
          <a:p>
            <a:r>
              <a:rPr lang="pt-BR" sz="4400" b="1" dirty="0"/>
              <a:t>Finalidade</a:t>
            </a:r>
          </a:p>
          <a:p>
            <a:r>
              <a:rPr lang="pt-BR" sz="4400" b="1" dirty="0"/>
              <a:t>Especialidade</a:t>
            </a:r>
          </a:p>
          <a:p>
            <a:r>
              <a:rPr lang="pt-BR" sz="4400" b="1" dirty="0"/>
              <a:t>Controle administrativo ou tutela</a:t>
            </a:r>
          </a:p>
          <a:p>
            <a:r>
              <a:rPr lang="pt-BR" sz="4400" b="1" dirty="0"/>
              <a:t>Motivação</a:t>
            </a:r>
          </a:p>
          <a:p>
            <a:r>
              <a:rPr lang="pt-BR" sz="4400" b="1" dirty="0"/>
              <a:t>Autotutela</a:t>
            </a:r>
          </a:p>
          <a:p>
            <a:r>
              <a:rPr lang="pt-BR" sz="4400" b="1" dirty="0"/>
              <a:t>Razoabilidade e da proporcionalidade</a:t>
            </a:r>
          </a:p>
          <a:p>
            <a:r>
              <a:rPr lang="pt-BR" sz="4400" b="1" dirty="0"/>
              <a:t>Continuidade</a:t>
            </a:r>
          </a:p>
          <a:p>
            <a:r>
              <a:rPr lang="pt-BR" sz="4400" b="1" dirty="0"/>
              <a:t>Boa administração pública</a:t>
            </a:r>
          </a:p>
          <a:p>
            <a:pPr marL="457200" lvl="1" indent="0">
              <a:buNone/>
            </a:pPr>
            <a:endParaRPr lang="pt-BR" sz="4400" b="1" dirty="0"/>
          </a:p>
          <a:p>
            <a:pPr marL="457200" lvl="1" indent="0">
              <a:buNone/>
            </a:pPr>
            <a:endParaRPr lang="pt-BR" sz="4400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08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Publicidade</a:t>
            </a:r>
          </a:p>
          <a:p>
            <a:pPr lvl="1"/>
            <a:endParaRPr lang="pt-BR" sz="6500" b="1" dirty="0"/>
          </a:p>
          <a:p>
            <a:pPr lvl="1"/>
            <a:r>
              <a:rPr lang="pt-BR" sz="6500" dirty="0" smtClean="0"/>
              <a:t>Publicidade geral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Publicidade aos interessados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Presunção de ciência do destinatário 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Envolve todas as etapas do procedimento ou do processo administrativo – A LAI (n° 12.5027/2011) fortalece esse princípio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Não se confunde com propaganda institucional</a:t>
            </a:r>
          </a:p>
          <a:p>
            <a:pPr lvl="1"/>
            <a:endParaRPr lang="pt-BR" sz="6500" dirty="0"/>
          </a:p>
          <a:p>
            <a:pPr lvl="1"/>
            <a:endParaRPr lang="pt-BR" sz="6500" dirty="0" smtClean="0"/>
          </a:p>
          <a:p>
            <a:pPr lvl="1"/>
            <a:endParaRPr lang="pt-BR" sz="6500" dirty="0"/>
          </a:p>
          <a:p>
            <a:pPr lvl="1"/>
            <a:endParaRPr lang="pt-BR" sz="6500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636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Publicidade</a:t>
            </a:r>
          </a:p>
          <a:p>
            <a:pPr lvl="1"/>
            <a:endParaRPr lang="pt-BR" sz="6500" b="1" dirty="0"/>
          </a:p>
          <a:p>
            <a:pPr lvl="1"/>
            <a:r>
              <a:rPr lang="pt-BR" sz="6500" dirty="0" smtClean="0"/>
              <a:t>“Constituem desdobramentos do princípio da publicidade o direito de receber dos órgãos públicos informações de seu interesse particular, ou interesse coletivo em geral (art. 5°, XXXIII, da CF), o direito à obtenção de certidões em repartições públicas, para defesa de direitos e esclarecimento de situações de interesse pessoal (art. 5°, XXXIV, da CF), e, naturalmente, o direito de acesso dos usuários a registros administrativos e atos de governo (art. 37, § 3°, II)” (Santos, et </a:t>
            </a:r>
            <a:r>
              <a:rPr lang="pt-BR" sz="6500" dirty="0" err="1" smtClean="0"/>
              <a:t>all</a:t>
            </a:r>
            <a:r>
              <a:rPr lang="pt-BR" sz="6500" dirty="0" smtClean="0"/>
              <a:t>, 2015, p. 35-36)</a:t>
            </a:r>
            <a:endParaRPr lang="pt-BR" sz="6500" dirty="0"/>
          </a:p>
          <a:p>
            <a:pPr lvl="1"/>
            <a:endParaRPr lang="pt-BR" sz="6500" dirty="0" smtClean="0"/>
          </a:p>
          <a:p>
            <a:pPr lvl="1"/>
            <a:endParaRPr lang="pt-BR" sz="6500" dirty="0"/>
          </a:p>
          <a:p>
            <a:pPr lvl="1"/>
            <a:endParaRPr lang="pt-BR" sz="6500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269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Publicidade</a:t>
            </a:r>
          </a:p>
          <a:p>
            <a:pPr lvl="1"/>
            <a:endParaRPr lang="pt-BR" sz="6500" b="1" dirty="0"/>
          </a:p>
          <a:p>
            <a:pPr lvl="1"/>
            <a:r>
              <a:rPr lang="pt-BR" sz="6500" dirty="0" smtClean="0"/>
              <a:t>Limites constitucionais ao princípio da publicidades:</a:t>
            </a:r>
          </a:p>
          <a:p>
            <a:pPr lvl="1"/>
            <a:endParaRPr lang="pt-BR" sz="6500" dirty="0"/>
          </a:p>
          <a:p>
            <a:pPr lvl="2"/>
            <a:r>
              <a:rPr lang="pt-BR" sz="6100" dirty="0" smtClean="0"/>
              <a:t>Violação da intimidade, vida privada, honra e imagem de terceiros (art. 5°, X, c/c o art. 37,§3°,II da CF)</a:t>
            </a:r>
          </a:p>
          <a:p>
            <a:pPr lvl="2"/>
            <a:r>
              <a:rPr lang="pt-BR" sz="6100" dirty="0" smtClean="0"/>
              <a:t>Sigilo de fonte (art. 5°, XIV da CF)</a:t>
            </a:r>
          </a:p>
          <a:p>
            <a:pPr lvl="2"/>
            <a:r>
              <a:rPr lang="pt-BR" sz="6100" dirty="0" smtClean="0"/>
              <a:t>Atos dos processos judiciais e administrativo (art. 5°, LXX, c/c CPC, CPP, LPADM, </a:t>
            </a:r>
            <a:r>
              <a:rPr lang="pt-BR" sz="6100" dirty="0" err="1" smtClean="0"/>
              <a:t>Llicit</a:t>
            </a:r>
            <a:r>
              <a:rPr lang="pt-BR" sz="6100" dirty="0" smtClean="0"/>
              <a:t>)</a:t>
            </a:r>
          </a:p>
          <a:p>
            <a:pPr lvl="2"/>
            <a:r>
              <a:rPr lang="pt-BR" sz="6100" dirty="0" smtClean="0"/>
              <a:t>Sigilo imprescindível à segurança da sociedade e Estado (art. 5°, XXXIII, c/c o art. 37,§3°, II da CF)</a:t>
            </a:r>
          </a:p>
          <a:p>
            <a:pPr lvl="1"/>
            <a:endParaRPr lang="pt-BR" sz="6500" dirty="0"/>
          </a:p>
          <a:p>
            <a:pPr lvl="1"/>
            <a:endParaRPr lang="pt-BR" sz="6500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842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Eficácia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EC 19/1998 – era princípio da qualidade, depois alterado para eficiência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Forma de executar uma tarefa – fazer mais consumindo menos recursos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Sentido econômico, sentido jurídico (bem comum?)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“deverá ter por eficiente a conduta da Administração Pública quando, em todas as dimensões possíveis apresentadas no plano de nossa realidade, estiver voltada para a satisfação do valor maior expresso pela ideia de bem de todos”. (Santos et </a:t>
            </a:r>
            <a:r>
              <a:rPr lang="pt-BR" sz="6500" dirty="0" err="1" smtClean="0"/>
              <a:t>all</a:t>
            </a:r>
            <a:r>
              <a:rPr lang="pt-BR" sz="6500" dirty="0" smtClean="0"/>
              <a:t>, 2015, 39)</a:t>
            </a:r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76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7400" b="1" dirty="0" smtClean="0"/>
              <a:t>Princípio da Eficácia</a:t>
            </a:r>
          </a:p>
          <a:p>
            <a:pPr lvl="1"/>
            <a:endParaRPr lang="pt-BR" sz="6500" b="1" dirty="0"/>
          </a:p>
          <a:p>
            <a:pPr lvl="2"/>
            <a:r>
              <a:rPr lang="pt-BR" sz="7400" dirty="0" smtClean="0"/>
              <a:t>É </a:t>
            </a:r>
            <a:r>
              <a:rPr lang="pt-BR" sz="7400" dirty="0" err="1" smtClean="0"/>
              <a:t>bipotencial</a:t>
            </a:r>
            <a:r>
              <a:rPr lang="pt-BR" sz="7400" dirty="0" smtClean="0"/>
              <a:t>: ação instrumental realizada e resultado final desta</a:t>
            </a:r>
          </a:p>
          <a:p>
            <a:pPr lvl="2"/>
            <a:endParaRPr lang="pt-BR" sz="7400" dirty="0"/>
          </a:p>
          <a:p>
            <a:pPr lvl="2"/>
            <a:r>
              <a:rPr lang="pt-BR" sz="7400" dirty="0" smtClean="0"/>
              <a:t>Aproveitar os recursos humanos, materiais, técnicos e financeiros existentes</a:t>
            </a:r>
          </a:p>
          <a:p>
            <a:pPr lvl="2"/>
            <a:endParaRPr lang="pt-BR" sz="7400" dirty="0"/>
          </a:p>
          <a:p>
            <a:pPr lvl="2"/>
            <a:r>
              <a:rPr lang="pt-BR" sz="7400" dirty="0" smtClean="0"/>
              <a:t>Pressupõe planejamento, acurácia operacional, habilitação técnica e não desperdício de recursos </a:t>
            </a:r>
            <a:r>
              <a:rPr lang="pt-BR" sz="7400" dirty="0"/>
              <a:t>(</a:t>
            </a:r>
            <a:r>
              <a:rPr lang="pt-BR" sz="7400" dirty="0" smtClean="0"/>
              <a:t>lato senso) </a:t>
            </a:r>
          </a:p>
          <a:p>
            <a:pPr lvl="2"/>
            <a:endParaRPr lang="pt-BR" sz="7400" dirty="0"/>
          </a:p>
          <a:p>
            <a:pPr lvl="2"/>
            <a:r>
              <a:rPr lang="pt-BR" sz="7400" dirty="0" smtClean="0"/>
              <a:t>Os resultados qualitativo e quantitativos devem ser satisfatórios levando-se em conta as necessidades e os meios disponíveis</a:t>
            </a:r>
            <a:r>
              <a:rPr lang="pt-BR" sz="6100" dirty="0" smtClean="0"/>
              <a:t>.</a:t>
            </a:r>
            <a:endParaRPr lang="pt-BR" sz="61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293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7400" b="1" dirty="0" smtClean="0"/>
              <a:t>Princípio da </a:t>
            </a:r>
            <a:r>
              <a:rPr lang="pt-BR" sz="7400" b="1" dirty="0" smtClean="0"/>
              <a:t>Eficiência</a:t>
            </a:r>
            <a:endParaRPr lang="pt-BR" sz="7400" b="1" dirty="0" smtClean="0"/>
          </a:p>
          <a:p>
            <a:pPr lvl="1"/>
            <a:endParaRPr lang="pt-BR" sz="6500" b="1" dirty="0"/>
          </a:p>
          <a:p>
            <a:pPr marL="0" indent="0">
              <a:buNone/>
            </a:pPr>
            <a:r>
              <a:rPr lang="pt-BR" sz="6500" dirty="0" smtClean="0"/>
              <a:t>	art. 37, §3°</a:t>
            </a:r>
            <a:r>
              <a:rPr lang="pt-BR" sz="6500" dirty="0"/>
              <a:t>	</a:t>
            </a:r>
            <a:endParaRPr lang="pt-BR" sz="6500" dirty="0" smtClean="0"/>
          </a:p>
          <a:p>
            <a:pPr marL="0" indent="0">
              <a:buNone/>
            </a:pPr>
            <a:r>
              <a:rPr lang="pt-BR" sz="6500" dirty="0"/>
              <a:t>	</a:t>
            </a:r>
            <a:r>
              <a:rPr lang="pt-BR" sz="6500" dirty="0" smtClean="0"/>
              <a:t>art. 39, § 2°</a:t>
            </a:r>
          </a:p>
          <a:p>
            <a:pPr marL="0" indent="0">
              <a:buNone/>
            </a:pPr>
            <a:r>
              <a:rPr lang="pt-BR" sz="6500" dirty="0"/>
              <a:t>	art. 39, § </a:t>
            </a:r>
            <a:r>
              <a:rPr lang="pt-BR" sz="6500" dirty="0" smtClean="0"/>
              <a:t>7°</a:t>
            </a:r>
          </a:p>
          <a:p>
            <a:pPr marL="0" indent="0">
              <a:buNone/>
            </a:pPr>
            <a:r>
              <a:rPr lang="pt-BR" sz="6500" dirty="0"/>
              <a:t>	art. </a:t>
            </a:r>
            <a:r>
              <a:rPr lang="pt-BR" sz="6500" dirty="0" smtClean="0"/>
              <a:t>41, </a:t>
            </a:r>
            <a:r>
              <a:rPr lang="pt-BR" sz="6500" dirty="0"/>
              <a:t>§ </a:t>
            </a:r>
            <a:r>
              <a:rPr lang="pt-BR" sz="6500" dirty="0" smtClean="0"/>
              <a:t>3°</a:t>
            </a:r>
          </a:p>
          <a:p>
            <a:pPr marL="0" indent="0">
              <a:buNone/>
            </a:pPr>
            <a:r>
              <a:rPr lang="pt-BR" sz="6500" dirty="0"/>
              <a:t>	art. </a:t>
            </a:r>
            <a:r>
              <a:rPr lang="pt-BR" sz="6500" dirty="0" smtClean="0"/>
              <a:t>41, </a:t>
            </a:r>
            <a:r>
              <a:rPr lang="pt-BR" sz="6500" dirty="0"/>
              <a:t>§ </a:t>
            </a:r>
            <a:r>
              <a:rPr lang="pt-BR" sz="6500" dirty="0" smtClean="0"/>
              <a:t>1°, III e 247, parágrafo único</a:t>
            </a:r>
            <a:endParaRPr lang="pt-BR" sz="6500" dirty="0"/>
          </a:p>
          <a:p>
            <a:pPr marL="0" indent="0">
              <a:buNone/>
            </a:pPr>
            <a:endParaRPr lang="pt-BR" sz="6500" dirty="0"/>
          </a:p>
          <a:p>
            <a:pPr marL="0" indent="0">
              <a:buNone/>
            </a:pPr>
            <a:endParaRPr lang="pt-BR" sz="6500" dirty="0"/>
          </a:p>
          <a:p>
            <a:pPr marL="0" indent="0">
              <a:buNone/>
            </a:pPr>
            <a:endParaRPr lang="pt-BR" sz="6500" dirty="0" smtClean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680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 smtClean="0"/>
              <a:t>Princípio do devido processo legal e da ampla defesa</a:t>
            </a:r>
          </a:p>
          <a:p>
            <a:pPr lvl="1"/>
            <a:endParaRPr lang="pt-BR" sz="6500" dirty="0"/>
          </a:p>
          <a:p>
            <a:pPr lvl="1"/>
            <a:r>
              <a:rPr lang="pt-BR" sz="9600" dirty="0" smtClean="0"/>
              <a:t>Art. 5°:</a:t>
            </a:r>
          </a:p>
          <a:p>
            <a:pPr lvl="1"/>
            <a:r>
              <a:rPr lang="pt-BR" sz="9600" dirty="0"/>
              <a:t>LIV - ninguém será privado da liberdade ou de seus bens sem o devido processo legal;</a:t>
            </a:r>
          </a:p>
          <a:p>
            <a:pPr lvl="1"/>
            <a:r>
              <a:rPr lang="pt-BR" sz="9600" dirty="0"/>
              <a:t>LV - aos litigantes, em processo judicial ou administrativo, e aos acusados em geral são assegurados o contraditório e ampla defesa, com os meios e recursos a ela inerentes</a:t>
            </a:r>
            <a:r>
              <a:rPr lang="pt-BR" sz="9600" dirty="0" smtClean="0"/>
              <a:t>;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Qualquer ato estatal que estabeleça restrição a liberdade, perda da propriedade, de direitos deve ser precedido de processo formalmente instaurado (devido processo legal). O desrespeito gera invalidade do ato e responsabilidade dos agentes.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E deve ser garantido o contraditório e a ampla defesa</a:t>
            </a:r>
            <a:endParaRPr lang="pt-BR" sz="9600" dirty="0"/>
          </a:p>
          <a:p>
            <a:pPr lvl="1"/>
            <a:endParaRPr lang="pt-BR" sz="96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404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 smtClean="0"/>
              <a:t>Princípio do devido processo legal e da ampla defesa</a:t>
            </a:r>
          </a:p>
          <a:p>
            <a:pPr lvl="1"/>
            <a:endParaRPr lang="pt-BR" sz="6500" dirty="0"/>
          </a:p>
          <a:p>
            <a:pPr lvl="1"/>
            <a:r>
              <a:rPr lang="pt-BR" sz="9600" dirty="0" smtClean="0"/>
              <a:t>O contraditório e a ampla defesa </a:t>
            </a:r>
            <a:r>
              <a:rPr lang="pt-BR" sz="9600" dirty="0" smtClean="0"/>
              <a:t>envolvem </a:t>
            </a:r>
            <a:r>
              <a:rPr lang="pt-BR" sz="9600" dirty="0" smtClean="0"/>
              <a:t>três prerrogativas:</a:t>
            </a:r>
          </a:p>
          <a:p>
            <a:pPr lvl="2"/>
            <a:r>
              <a:rPr lang="pt-BR" sz="9200" dirty="0" smtClean="0"/>
              <a:t>O direito de expor suas </a:t>
            </a:r>
            <a:r>
              <a:rPr lang="pt-BR" sz="9200" dirty="0" smtClean="0"/>
              <a:t>razões </a:t>
            </a:r>
            <a:r>
              <a:rPr lang="pt-BR" sz="9200" dirty="0" smtClean="0"/>
              <a:t>e argumentos de defesa antes e depois da expedição do ato restritivo</a:t>
            </a:r>
          </a:p>
          <a:p>
            <a:pPr lvl="2"/>
            <a:r>
              <a:rPr lang="pt-BR" sz="9200" dirty="0" smtClean="0"/>
              <a:t>O direito de indicar e produzir todas as provas</a:t>
            </a:r>
          </a:p>
          <a:p>
            <a:pPr lvl="2"/>
            <a:r>
              <a:rPr lang="pt-BR" sz="9200" dirty="0" smtClean="0"/>
              <a:t>O direito à decisão que explicite as razões de fato e de direito que fundamentaram a decisão restritiva de seus direitos.</a:t>
            </a:r>
            <a:endParaRPr lang="pt-BR" sz="9200" dirty="0"/>
          </a:p>
          <a:p>
            <a:pPr lvl="1"/>
            <a:endParaRPr lang="pt-BR" sz="96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1645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 smtClean="0"/>
              <a:t>Princípio do devido processo legal e da ampla defesa</a:t>
            </a:r>
          </a:p>
          <a:p>
            <a:pPr lvl="1"/>
            <a:endParaRPr lang="pt-BR" sz="6500" dirty="0"/>
          </a:p>
          <a:p>
            <a:pPr lvl="1"/>
            <a:r>
              <a:rPr lang="pt-BR" sz="9600" dirty="0" smtClean="0"/>
              <a:t>Em situações de urgência o exercício ao direito do contraditório e ampla defesa podem ser postergados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Exige da mesma forma a instauração posterior do devido processo legal</a:t>
            </a:r>
          </a:p>
          <a:p>
            <a:pPr lvl="1"/>
            <a:endParaRPr lang="pt-BR" sz="9600" dirty="0"/>
          </a:p>
          <a:p>
            <a:pPr marL="457200" lvl="1" indent="0">
              <a:buNone/>
            </a:pPr>
            <a:endParaRPr lang="pt-BR" sz="96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699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sz="9600" dirty="0"/>
          </a:p>
          <a:p>
            <a:pPr lvl="1"/>
            <a:r>
              <a:rPr lang="pt-BR" sz="9600" b="1" dirty="0" smtClean="0"/>
              <a:t>Princípio do </a:t>
            </a:r>
            <a:r>
              <a:rPr lang="pt-BR" sz="9600" b="1" dirty="0"/>
              <a:t>c</a:t>
            </a:r>
            <a:r>
              <a:rPr lang="pt-BR" sz="9600" b="1" dirty="0" smtClean="0"/>
              <a:t>ontrole judicial dos atos administrativos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Compete exclusivamente ao Poder Judiciário o exercício da função jurisdicional (art. 5°, XXXV, CF): XXXV </a:t>
            </a:r>
            <a:r>
              <a:rPr lang="pt-BR" sz="9600" dirty="0"/>
              <a:t>- a lei não excluirá da apreciação do Poder Judiciário lesão ou ameaça a direito</a:t>
            </a:r>
            <a:r>
              <a:rPr lang="pt-BR" sz="9600" dirty="0" smtClean="0"/>
              <a:t>;</a:t>
            </a:r>
            <a:endParaRPr lang="pt-BR" sz="9600" dirty="0"/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Todos os atos administrativos são revisáveis pelo Poder Judiciário a quem cabe </a:t>
            </a:r>
            <a:r>
              <a:rPr lang="pt-BR" sz="9600" b="1" u="sng" dirty="0" smtClean="0"/>
              <a:t>a invalidação (anulação</a:t>
            </a:r>
            <a:r>
              <a:rPr lang="pt-BR" sz="9600" dirty="0" smtClean="0"/>
              <a:t>) e </a:t>
            </a:r>
            <a:r>
              <a:rPr lang="pt-BR" sz="9600" b="1" u="sng" dirty="0" smtClean="0"/>
              <a:t>não</a:t>
            </a:r>
            <a:r>
              <a:rPr lang="pt-BR" sz="9600" dirty="0" smtClean="0"/>
              <a:t> sua </a:t>
            </a:r>
            <a:r>
              <a:rPr lang="pt-BR" sz="9600" b="1" u="sng" dirty="0" smtClean="0"/>
              <a:t>extinção por </a:t>
            </a:r>
            <a:r>
              <a:rPr lang="pt-BR" sz="9600" b="1" u="sng" dirty="0" smtClean="0"/>
              <a:t>razões </a:t>
            </a:r>
            <a:r>
              <a:rPr lang="pt-BR" sz="9600" b="1" u="sng" dirty="0" smtClean="0"/>
              <a:t>de conveniência e oportunidade (revogação).</a:t>
            </a:r>
          </a:p>
          <a:p>
            <a:pPr lvl="1"/>
            <a:endParaRPr lang="pt-BR" sz="9600" b="1" u="sng" dirty="0"/>
          </a:p>
          <a:p>
            <a:pPr lvl="1"/>
            <a:r>
              <a:rPr lang="pt-BR" sz="9600" dirty="0" smtClean="0"/>
              <a:t>Art. 2° proíbe analise de mérito exceto por desvio de finalidade</a:t>
            </a:r>
            <a:endParaRPr lang="pt-BR" sz="9600" dirty="0"/>
          </a:p>
          <a:p>
            <a:pPr marL="0" indent="0">
              <a:buNone/>
            </a:pPr>
            <a:r>
              <a:rPr lang="pt-BR" sz="9600" dirty="0"/>
              <a:t>	</a:t>
            </a:r>
          </a:p>
          <a:p>
            <a:pPr marL="0" indent="0">
              <a:buNone/>
            </a:pPr>
            <a:endParaRPr lang="pt-BR" sz="9600" dirty="0"/>
          </a:p>
          <a:p>
            <a:pPr marL="0" indent="0">
              <a:buNone/>
            </a:pPr>
            <a:endParaRPr lang="pt-BR" sz="9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97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1325563"/>
          </a:xfrm>
        </p:spPr>
        <p:txBody>
          <a:bodyPr/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Princípios do 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64896"/>
            <a:ext cx="7584282" cy="4900236"/>
          </a:xfrm>
        </p:spPr>
        <p:txBody>
          <a:bodyPr>
            <a:normAutofit fontScale="40000" lnSpcReduction="20000"/>
          </a:bodyPr>
          <a:lstStyle/>
          <a:p>
            <a:endParaRPr lang="pt-BR" sz="5000" dirty="0"/>
          </a:p>
          <a:p>
            <a:pPr marL="0" indent="0">
              <a:buNone/>
            </a:pPr>
            <a:endParaRPr lang="pt-BR" sz="5000" dirty="0"/>
          </a:p>
          <a:p>
            <a:pPr lvl="1"/>
            <a:r>
              <a:rPr lang="pt-BR" sz="6500" dirty="0"/>
              <a:t>Princípios constitucionais explícitos (art. 37, caput)</a:t>
            </a:r>
          </a:p>
          <a:p>
            <a:pPr marL="457200" lvl="1" indent="0">
              <a:buNone/>
            </a:pPr>
            <a:r>
              <a:rPr lang="pt-BR" sz="6500" dirty="0"/>
              <a:t>				</a:t>
            </a:r>
          </a:p>
          <a:p>
            <a:pPr marL="457200" lvl="1" indent="0">
              <a:buNone/>
            </a:pPr>
            <a:endParaRPr lang="pt-BR" sz="6500" dirty="0"/>
          </a:p>
          <a:p>
            <a:pPr lvl="1"/>
            <a:r>
              <a:rPr lang="pt-BR" sz="6500" dirty="0"/>
              <a:t>Princípios constitucionais </a:t>
            </a:r>
            <a:r>
              <a:rPr lang="pt-BR" sz="6500" dirty="0" smtClean="0"/>
              <a:t>explícitos </a:t>
            </a:r>
            <a:r>
              <a:rPr lang="pt-BR" sz="6500" dirty="0"/>
              <a:t>não contidos no art. 37</a:t>
            </a:r>
          </a:p>
          <a:p>
            <a:pPr lvl="1"/>
            <a:endParaRPr lang="pt-BR" sz="6500" dirty="0"/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Princípios constitucionais implícitos</a:t>
            </a:r>
          </a:p>
          <a:p>
            <a:pPr marL="914400" lvl="2" indent="0">
              <a:buNone/>
            </a:pPr>
            <a:endParaRPr lang="pt-BR" sz="5000" dirty="0"/>
          </a:p>
          <a:p>
            <a:pPr marL="0" indent="0">
              <a:buNone/>
            </a:pPr>
            <a:r>
              <a:rPr lang="pt-BR" sz="5000" dirty="0"/>
              <a:t>	</a:t>
            </a:r>
          </a:p>
          <a:p>
            <a:pPr marL="0" indent="0">
              <a:buNone/>
            </a:pPr>
            <a:endParaRPr lang="pt-BR" sz="5000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3428623" cy="5772150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endParaRPr lang="pt-BR" dirty="0"/>
          </a:p>
          <a:p>
            <a:r>
              <a:rPr lang="pt-BR" b="1" u="sng" dirty="0">
                <a:solidFill>
                  <a:schemeClr val="bg1"/>
                </a:solidFill>
              </a:rPr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  <a:p>
            <a:pPr marL="457200" lvl="1" indent="0">
              <a:buNone/>
            </a:pPr>
            <a:endParaRPr lang="pt-BR" sz="2800" b="1" dirty="0"/>
          </a:p>
          <a:p>
            <a:pPr marL="457200" lvl="1" indent="0">
              <a:buNone/>
            </a:pPr>
            <a:endParaRPr lang="pt-BR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8995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dirty="0" smtClean="0"/>
              <a:t>Princípio da responsabilidade civil do Estado</a:t>
            </a:r>
          </a:p>
          <a:p>
            <a:pPr lvl="1"/>
            <a:endParaRPr lang="pt-BR" sz="6500" dirty="0"/>
          </a:p>
          <a:p>
            <a:pPr lvl="1"/>
            <a:r>
              <a:rPr lang="pt-BR" sz="6000" dirty="0" smtClean="0"/>
              <a:t>Art. 37, </a:t>
            </a:r>
            <a:r>
              <a:rPr lang="pt-BR" sz="6000" dirty="0"/>
              <a:t>§ 6º As pessoas jurídicas de direito público e as de direito privado prestadoras de serviços públicos </a:t>
            </a:r>
            <a:r>
              <a:rPr lang="pt-BR" sz="6000" b="1" u="sng" dirty="0"/>
              <a:t>responderão pelos danos que seus agentes, nessa qualidade, causarem a terceiros, assegurado o direito de regresso contra o responsável nos casos de dolo ou culpa</a:t>
            </a:r>
            <a:r>
              <a:rPr lang="pt-BR" sz="6000" b="1" u="sng" dirty="0" smtClean="0"/>
              <a:t>.</a:t>
            </a:r>
          </a:p>
          <a:p>
            <a:pPr lvl="1"/>
            <a:endParaRPr lang="pt-BR" sz="6000" b="1" u="sng" dirty="0"/>
          </a:p>
          <a:p>
            <a:pPr lvl="1"/>
            <a:r>
              <a:rPr lang="pt-BR" sz="6000" dirty="0" smtClean="0"/>
              <a:t>Responsabilidade do Estado – objetiva – nexo causal</a:t>
            </a:r>
          </a:p>
          <a:p>
            <a:pPr lvl="1"/>
            <a:endParaRPr lang="pt-BR" sz="6000" dirty="0"/>
          </a:p>
          <a:p>
            <a:pPr lvl="1"/>
            <a:r>
              <a:rPr lang="pt-BR" sz="6000" dirty="0" smtClean="0"/>
              <a:t>Responsabilidade do agente – subjetiva  baseada no dolo (vontade objetiva) ou culpa (imprudência, negligência ou imperícia)</a:t>
            </a:r>
          </a:p>
          <a:p>
            <a:pPr lvl="1"/>
            <a:endParaRPr lang="pt-BR" sz="6000" b="1" u="sng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039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responsabilidade civil do Estado</a:t>
            </a:r>
          </a:p>
          <a:p>
            <a:pPr lvl="1"/>
            <a:endParaRPr lang="pt-BR" sz="6500" dirty="0"/>
          </a:p>
          <a:p>
            <a:pPr lvl="1"/>
            <a:r>
              <a:rPr lang="pt-BR" sz="6000" dirty="0" smtClean="0"/>
              <a:t>Terceiros no exercício de função pública (responsabilidade objetiva)</a:t>
            </a:r>
          </a:p>
          <a:p>
            <a:pPr lvl="1"/>
            <a:endParaRPr lang="pt-BR" sz="6000" dirty="0"/>
          </a:p>
          <a:p>
            <a:pPr lvl="1"/>
            <a:r>
              <a:rPr lang="pt-BR" sz="6000" dirty="0" smtClean="0"/>
              <a:t>Administração indireta no exercício de atividade econômica (responsabilidade subjetiva)</a:t>
            </a:r>
          </a:p>
          <a:p>
            <a:pPr lvl="1"/>
            <a:endParaRPr lang="pt-BR" sz="6000" dirty="0"/>
          </a:p>
          <a:p>
            <a:pPr lvl="1"/>
            <a:r>
              <a:rPr lang="pt-BR" sz="6000" dirty="0" smtClean="0"/>
              <a:t>Agente público que causa dano a terceiro fora do exercício da atividade pública </a:t>
            </a:r>
            <a:r>
              <a:rPr lang="pt-BR" sz="6000" dirty="0"/>
              <a:t>(responsabilidade subjetiva)</a:t>
            </a:r>
          </a:p>
          <a:p>
            <a:pPr marL="457200" lvl="1" indent="0">
              <a:buNone/>
            </a:pPr>
            <a:endParaRPr lang="pt-BR" sz="6000" dirty="0" smtClean="0"/>
          </a:p>
          <a:p>
            <a:pPr lvl="1"/>
            <a:endParaRPr lang="pt-BR" sz="6000" b="1" u="sng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96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dirty="0" smtClean="0"/>
              <a:t>Princípio da isonomia e igualdade formal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Isonomia formal – todos são iguais perante a lei (art. 5° da CF):</a:t>
            </a:r>
          </a:p>
          <a:p>
            <a:endParaRPr lang="pt-BR" dirty="0" smtClean="0"/>
          </a:p>
          <a:p>
            <a:r>
              <a:rPr lang="pt-BR" sz="6000" dirty="0" smtClean="0"/>
              <a:t>Art</a:t>
            </a:r>
            <a:r>
              <a:rPr lang="pt-BR" sz="6000" dirty="0"/>
              <a:t>. 5º Todos são iguais perante a lei, sem distinção de qualquer natureza, garantindo-se aos brasileiros e aos estrangeiros residentes no País a inviolabilidade do direito à vida, à liberdade, à igualdade, à segurança e à propriedade, nos termos seguintes:</a:t>
            </a:r>
          </a:p>
          <a:p>
            <a:r>
              <a:rPr lang="pt-BR" sz="6000" dirty="0"/>
              <a:t>I - homens e mulheres são iguais em direitos e obrigações, nos termos desta Constituição;</a:t>
            </a:r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097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200" b="1" dirty="0" smtClean="0"/>
              <a:t>Princípio da isonomia e igualdade formal</a:t>
            </a:r>
          </a:p>
          <a:p>
            <a:pPr lvl="1"/>
            <a:endParaRPr lang="pt-BR" sz="6200" dirty="0"/>
          </a:p>
          <a:p>
            <a:pPr lvl="1"/>
            <a:r>
              <a:rPr lang="pt-BR" sz="6200" dirty="0" smtClean="0"/>
              <a:t>Igualdade e equidade</a:t>
            </a:r>
          </a:p>
          <a:p>
            <a:pPr lvl="1"/>
            <a:endParaRPr lang="pt-BR" sz="6200" dirty="0"/>
          </a:p>
          <a:p>
            <a:pPr lvl="1"/>
            <a:r>
              <a:rPr lang="pt-BR" sz="6200" dirty="0" smtClean="0"/>
              <a:t>Fatores de discrímen adequados à razão jurídica e finalidade do ato administrativo</a:t>
            </a:r>
          </a:p>
          <a:p>
            <a:pPr lvl="1"/>
            <a:endParaRPr lang="pt-BR" sz="6200" dirty="0"/>
          </a:p>
          <a:p>
            <a:pPr lvl="1"/>
            <a:r>
              <a:rPr lang="pt-BR" sz="6200" dirty="0" smtClean="0"/>
              <a:t>Fator de discrímen adequado:</a:t>
            </a:r>
          </a:p>
          <a:p>
            <a:pPr lvl="1"/>
            <a:endParaRPr lang="pt-BR" sz="6200" dirty="0" smtClean="0"/>
          </a:p>
          <a:p>
            <a:pPr lvl="2"/>
            <a:r>
              <a:rPr lang="pt-BR" sz="6200" dirty="0" smtClean="0"/>
              <a:t>A desequiparação não atinja a só um indivíduo</a:t>
            </a:r>
          </a:p>
          <a:p>
            <a:pPr lvl="2"/>
            <a:r>
              <a:rPr lang="pt-BR" sz="6200" dirty="0" smtClean="0"/>
              <a:t>Que as situações de discrímen tragam traços diferenciados</a:t>
            </a:r>
          </a:p>
          <a:p>
            <a:pPr lvl="2"/>
            <a:r>
              <a:rPr lang="pt-BR" sz="6200" dirty="0" smtClean="0"/>
              <a:t>Que exista uma correlação lógica entre os fatores diferenciais e a distinção do regime jurídico em função deles</a:t>
            </a:r>
          </a:p>
          <a:p>
            <a:pPr lvl="2"/>
            <a:r>
              <a:rPr lang="pt-BR" sz="6200" dirty="0" smtClean="0"/>
              <a:t>Que a correlação referida seja pertinente tendo em conta os interesses constitucionalmente protegidos.</a:t>
            </a:r>
            <a:endParaRPr lang="pt-BR" sz="6200" dirty="0"/>
          </a:p>
          <a:p>
            <a:pPr lvl="2"/>
            <a:endParaRPr lang="pt-BR" sz="5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8485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 smtClean="0"/>
              <a:t>Princípio da licitação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Ligado </a:t>
            </a:r>
            <a:r>
              <a:rPr lang="pt-BR" sz="9600" dirty="0" smtClean="0"/>
              <a:t>à </a:t>
            </a:r>
            <a:r>
              <a:rPr lang="pt-BR" sz="9600" dirty="0" smtClean="0"/>
              <a:t>moralidade e isonomia</a:t>
            </a:r>
          </a:p>
          <a:p>
            <a:pPr marL="457200" lvl="1" indent="0">
              <a:buNone/>
            </a:pPr>
            <a:endParaRPr lang="pt-BR" sz="9600" dirty="0"/>
          </a:p>
          <a:p>
            <a:pPr lvl="1"/>
            <a:r>
              <a:rPr lang="pt-BR" sz="9600" dirty="0" smtClean="0"/>
              <a:t>Melhor alternativa disponível no mercado para satisfazer os interesses públicos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Art. 37, XXI </a:t>
            </a:r>
            <a:r>
              <a:rPr lang="pt-BR" sz="9600" dirty="0"/>
              <a:t>- ressalvados os casos especificados na legislação, as obras, serviços, compras e alienações serão contratados mediante processo de licitação pública que assegure igualdade de condições a todos os concorrentes, com cláusulas que estabeleçam obrigações de pagamento, mantidas as condições efetivas da proposta, nos termos da lei, o qual somente permitirá as exigências de qualificação técnica e econômica indispensáveis à garantia do cumprimento das obrigações.      </a:t>
            </a:r>
            <a:r>
              <a:rPr lang="pt-BR" sz="9600" dirty="0">
                <a:hlinkClick r:id="rId2"/>
              </a:rPr>
              <a:t>(Regulamento)</a:t>
            </a:r>
            <a:endParaRPr lang="pt-BR" sz="9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737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finalidade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Ligado à legalidade e moralidade </a:t>
            </a:r>
            <a:r>
              <a:rPr lang="pt-BR" sz="6500" dirty="0" smtClean="0"/>
              <a:t>- deseja </a:t>
            </a:r>
            <a:r>
              <a:rPr lang="pt-BR" sz="6500" dirty="0" smtClean="0"/>
              <a:t>que a administração  seja movida para o cumprimento das finalidades legalmente estabelecidas para a conduta do agente administrativo. A finalidade própria de todas as leis é o interesse público. A desobediência implica na nulidade do ato praticado.</a:t>
            </a:r>
          </a:p>
          <a:p>
            <a:pPr lvl="1"/>
            <a:r>
              <a:rPr lang="pt-BR" sz="6500" dirty="0" smtClean="0"/>
              <a:t>O vicio é conhecido como desvio de poder e desvio de finalidade</a:t>
            </a:r>
            <a:endParaRPr lang="pt-BR" sz="6500" dirty="0"/>
          </a:p>
          <a:p>
            <a:pPr lvl="2"/>
            <a:endParaRPr lang="pt-BR" sz="6500" dirty="0" smtClean="0"/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821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 smtClean="0"/>
              <a:t>Princípio da especialidade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Art. 37, XIX </a:t>
            </a:r>
            <a:r>
              <a:rPr lang="pt-BR" sz="9600" dirty="0"/>
              <a:t>- somente por lei específica poderá ser criada autarquia e autorizada a instituição de empresa pública, de sociedade de economia mista e de fundação, cabendo à lei complementar, neste último caso, definir as áreas de sua atuação; </a:t>
            </a:r>
            <a:r>
              <a:rPr lang="pt-BR" sz="9600" dirty="0">
                <a:hlinkClick r:id="rId2"/>
              </a:rPr>
              <a:t>(Redação dada pela Emenda Constitucional nº 19, de 1998</a:t>
            </a:r>
            <a:r>
              <a:rPr lang="pt-BR" sz="9600" dirty="0" smtClean="0">
                <a:hlinkClick r:id="rId2"/>
              </a:rPr>
              <a:t>)</a:t>
            </a:r>
            <a:endParaRPr lang="pt-BR" sz="9600" dirty="0" smtClean="0"/>
          </a:p>
          <a:p>
            <a:pPr marL="457200" lvl="1" indent="0">
              <a:buNone/>
            </a:pPr>
            <a:endParaRPr lang="pt-BR" sz="9600" dirty="0"/>
          </a:p>
          <a:p>
            <a:pPr lvl="1"/>
            <a:r>
              <a:rPr lang="pt-BR" sz="9600" dirty="0" smtClean="0"/>
              <a:t>Decorre do princípio da legalidade e estabelece a impossibilidade de os entes da Administração Indireta ou por ela controlados afastarem-se, no exercício de suas atividades, das finalidades e dos objetivos que lhe são consignados por lei.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Escolha de dirigentes pelo </a:t>
            </a:r>
            <a:r>
              <a:rPr lang="pt-BR" sz="9600" dirty="0" smtClean="0"/>
              <a:t>Poder Executivo </a:t>
            </a:r>
            <a:r>
              <a:rPr lang="pt-BR" sz="9600" dirty="0" smtClean="0"/>
              <a:t>e controle de contas pelos </a:t>
            </a:r>
            <a:r>
              <a:rPr lang="pt-BR" sz="9600" dirty="0" err="1" smtClean="0"/>
              <a:t>TC´s</a:t>
            </a:r>
            <a:endParaRPr lang="pt-BR" sz="9600" dirty="0"/>
          </a:p>
          <a:p>
            <a:pPr marL="457200" lvl="1" indent="0">
              <a:buNone/>
            </a:pPr>
            <a:endParaRPr lang="pt-BR" sz="60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2120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 smtClean="0"/>
              <a:t>Princípio da controle </a:t>
            </a:r>
            <a:r>
              <a:rPr lang="pt-BR" sz="9600" b="1" dirty="0"/>
              <a:t>administrativo ou </a:t>
            </a:r>
            <a:r>
              <a:rPr lang="pt-BR" sz="9600" b="1" dirty="0" smtClean="0"/>
              <a:t>tutela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A </a:t>
            </a:r>
            <a:r>
              <a:rPr lang="pt-BR" sz="9600" dirty="0"/>
              <a:t>A</a:t>
            </a:r>
            <a:r>
              <a:rPr lang="pt-BR" sz="9600" dirty="0" smtClean="0"/>
              <a:t>dministração Direta influi sobre os atos praticados por autarquias, empresas públicas, sociedades de economia mista e fundações governamentais = controle administrativo ou de tutela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Conjunto de atos que a administração central pratica, dentro dos limites da lei, para conformar as autarquias aos seus fins próprios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Exercido nos casos em que a lei determina sua existência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Não se confunde com </a:t>
            </a:r>
            <a:r>
              <a:rPr lang="pt-BR" sz="9600" dirty="0" smtClean="0"/>
              <a:t>o poder </a:t>
            </a:r>
            <a:r>
              <a:rPr lang="pt-BR" sz="9600" dirty="0" smtClean="0"/>
              <a:t>hierárquico que existe entre órgãos. Este é permanente, contínuo e presumido sobre todos os órgãos subordinados</a:t>
            </a:r>
            <a:endParaRPr lang="pt-BR" sz="9600" dirty="0"/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719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000" b="1" dirty="0" smtClean="0"/>
              <a:t>Princípio da controle </a:t>
            </a:r>
            <a:r>
              <a:rPr lang="pt-BR" sz="6000" b="1" dirty="0"/>
              <a:t>administrativo ou </a:t>
            </a:r>
            <a:r>
              <a:rPr lang="pt-BR" sz="6000" b="1" dirty="0" smtClean="0"/>
              <a:t>tutela</a:t>
            </a:r>
          </a:p>
          <a:p>
            <a:pPr lvl="1"/>
            <a:endParaRPr lang="pt-BR" sz="6000" dirty="0"/>
          </a:p>
          <a:p>
            <a:pPr lvl="1"/>
            <a:r>
              <a:rPr lang="pt-BR" sz="6000" dirty="0" smtClean="0"/>
              <a:t>A </a:t>
            </a:r>
            <a:r>
              <a:rPr lang="pt-BR" sz="6000" dirty="0"/>
              <a:t>A</a:t>
            </a:r>
            <a:r>
              <a:rPr lang="pt-BR" sz="6000" dirty="0" smtClean="0"/>
              <a:t>dministração Indireta não é hierarquicamente subordinada a Administração Direta, mas apenas submetido ao controle administrativo ou tutela</a:t>
            </a:r>
          </a:p>
          <a:p>
            <a:pPr lvl="1"/>
            <a:endParaRPr lang="pt-BR" sz="6000" dirty="0"/>
          </a:p>
          <a:p>
            <a:pPr lvl="1"/>
            <a:r>
              <a:rPr lang="pt-BR" sz="6000" dirty="0" smtClean="0"/>
              <a:t>“O controle administrativo ou tutela pode ser exercido nos termos da lei, de forma preventiva ou repressiva, podendo ainda ser pertinente  a legalidade ou ao mérito dos atos controlados” (santos et </a:t>
            </a:r>
            <a:r>
              <a:rPr lang="pt-BR" sz="6000" dirty="0" err="1" smtClean="0"/>
              <a:t>all</a:t>
            </a:r>
            <a:r>
              <a:rPr lang="pt-BR" sz="6000" dirty="0" smtClean="0"/>
              <a:t>, 2015, p. 50).</a:t>
            </a:r>
            <a:endParaRPr lang="pt-BR" sz="6000" dirty="0"/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529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7400" b="1" dirty="0" smtClean="0"/>
              <a:t>Princípio da motivação</a:t>
            </a:r>
          </a:p>
          <a:p>
            <a:pPr lvl="1"/>
            <a:endParaRPr lang="pt-BR" sz="7400" dirty="0"/>
          </a:p>
          <a:p>
            <a:pPr lvl="1"/>
            <a:r>
              <a:rPr lang="pt-BR" sz="7400" dirty="0" smtClean="0"/>
              <a:t>Exposição escrita (e em alguns casos, verbal) dos fatos e fundamentos jurídico que ensejaram a pratica do ato administrativo.</a:t>
            </a:r>
          </a:p>
          <a:p>
            <a:pPr lvl="1"/>
            <a:endParaRPr lang="pt-BR" sz="7400" dirty="0"/>
          </a:p>
          <a:p>
            <a:pPr lvl="1"/>
            <a:r>
              <a:rPr lang="pt-BR" sz="7400" dirty="0" smtClean="0"/>
              <a:t>Motivação </a:t>
            </a:r>
            <a:r>
              <a:rPr lang="pt-BR" sz="7400" dirty="0" smtClean="0">
                <a:sym typeface="Symbol" panose="05050102010706020507" pitchFamily="18" charset="2"/>
              </a:rPr>
              <a:t> motivo </a:t>
            </a:r>
          </a:p>
          <a:p>
            <a:pPr lvl="1"/>
            <a:endParaRPr lang="pt-BR" sz="7400" dirty="0">
              <a:sym typeface="Symbol" panose="05050102010706020507" pitchFamily="18" charset="2"/>
            </a:endParaRPr>
          </a:p>
          <a:p>
            <a:pPr lvl="1"/>
            <a:r>
              <a:rPr lang="pt-BR" sz="7400" dirty="0" smtClean="0">
                <a:sym typeface="Symbol" panose="05050102010706020507" pitchFamily="18" charset="2"/>
              </a:rPr>
              <a:t>Motivação – enunciação escrita desse fato e as razões de direito (norma jurídica em que se fundamenta) que ensejaram a prática do ato.</a:t>
            </a:r>
          </a:p>
          <a:p>
            <a:pPr marL="457200" lvl="1" indent="0">
              <a:buNone/>
            </a:pPr>
            <a:endParaRPr lang="pt-BR" sz="7400" dirty="0" smtClean="0">
              <a:sym typeface="Symbol" panose="05050102010706020507" pitchFamily="18" charset="2"/>
            </a:endParaRPr>
          </a:p>
          <a:p>
            <a:pPr lvl="1"/>
            <a:r>
              <a:rPr lang="pt-BR" sz="7400" dirty="0" smtClean="0">
                <a:sym typeface="Symbol" panose="05050102010706020507" pitchFamily="18" charset="2"/>
              </a:rPr>
              <a:t>Motivo - fato ou acontecimento da realidade que autorizou ou terminou juridicamente a expedição de um ato administrativo concreto.</a:t>
            </a:r>
            <a:endParaRPr lang="pt-BR" sz="7400" dirty="0"/>
          </a:p>
          <a:p>
            <a:pPr lvl="1"/>
            <a:endParaRPr lang="pt-BR" sz="7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07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endParaRPr lang="pt-BR" dirty="0"/>
          </a:p>
          <a:p>
            <a:pPr lvl="1"/>
            <a:r>
              <a:rPr lang="pt-BR" sz="2600" dirty="0"/>
              <a:t>Princípios constitucionais explícitos (art. 37, caput) LIMPE</a:t>
            </a:r>
          </a:p>
          <a:p>
            <a:pPr marL="457200" lvl="1" indent="0">
              <a:buNone/>
            </a:pPr>
            <a:r>
              <a:rPr lang="pt-BR" sz="2600" dirty="0"/>
              <a:t>				</a:t>
            </a:r>
          </a:p>
          <a:p>
            <a:pPr marL="457200" lvl="1" indent="0">
              <a:buNone/>
            </a:pPr>
            <a:r>
              <a:rPr lang="pt-BR" sz="2600" dirty="0"/>
              <a:t>Legalidade</a:t>
            </a:r>
          </a:p>
          <a:p>
            <a:pPr marL="457200" lvl="1" indent="0">
              <a:buNone/>
            </a:pPr>
            <a:r>
              <a:rPr lang="pt-BR" sz="2600" dirty="0"/>
              <a:t>Impessoalidade</a:t>
            </a:r>
          </a:p>
          <a:p>
            <a:pPr marL="457200" lvl="1" indent="0">
              <a:buNone/>
            </a:pPr>
            <a:r>
              <a:rPr lang="pt-BR" sz="2600" dirty="0"/>
              <a:t>Moralidade</a:t>
            </a:r>
          </a:p>
          <a:p>
            <a:pPr marL="457200" lvl="1" indent="0">
              <a:buNone/>
            </a:pPr>
            <a:r>
              <a:rPr lang="pt-BR" sz="2600" dirty="0"/>
              <a:t>Publicidade</a:t>
            </a:r>
          </a:p>
          <a:p>
            <a:pPr marL="457200" lvl="1" indent="0">
              <a:buNone/>
            </a:pPr>
            <a:r>
              <a:rPr lang="pt-BR" sz="2600" dirty="0"/>
              <a:t>Eficácia</a:t>
            </a:r>
          </a:p>
          <a:p>
            <a:pPr marL="457200" lvl="1" indent="0">
              <a:buNone/>
            </a:pPr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/>
              <a:t>Regime jurídico-administrativo</a:t>
            </a:r>
          </a:p>
          <a:p>
            <a:r>
              <a:rPr lang="pt-BR" dirty="0">
                <a:solidFill>
                  <a:schemeClr val="bg1"/>
                </a:solidFill>
              </a:rPr>
              <a:t>Princípios do DA</a:t>
            </a:r>
          </a:p>
          <a:p>
            <a:pPr marL="457200" lvl="1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8422482" y="914401"/>
            <a:ext cx="3428623" cy="577215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  <a:p>
            <a:r>
              <a:rPr lang="pt-BR" b="1" dirty="0"/>
              <a:t>Princípios do DA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pt-BR" sz="2800" b="1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pt-BR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7571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motivação</a:t>
            </a:r>
          </a:p>
          <a:p>
            <a:pPr lvl="1"/>
            <a:endParaRPr lang="pt-BR" sz="6500" dirty="0" smtClean="0"/>
          </a:p>
          <a:p>
            <a:pPr lvl="1"/>
            <a:r>
              <a:rPr lang="pt-BR" sz="6500" dirty="0" smtClean="0"/>
              <a:t>Decorre do principio da legalidade, do Estado Democrático de Direito e do devido processo legal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Favorece a publicidade e o princípio do controle dos atos administrativos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Motivação como regra: atos discricionários e vinculados</a:t>
            </a:r>
            <a:endParaRPr lang="pt-BR" sz="65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1320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autotutela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Ato administrativo expedido em desconformidade com a lei, ou o interesse público o agente administrativo tem a prerrogativa de vê-los ou de anulá-los.</a:t>
            </a:r>
          </a:p>
          <a:p>
            <a:pPr marL="457200" lvl="1" indent="0">
              <a:buNone/>
            </a:pPr>
            <a:r>
              <a:rPr lang="pt-BR" sz="6500" dirty="0" smtClean="0"/>
              <a:t> </a:t>
            </a:r>
          </a:p>
          <a:p>
            <a:pPr lvl="1"/>
            <a:r>
              <a:rPr lang="pt-BR" sz="6500" dirty="0" smtClean="0"/>
              <a:t>Súmula 473 STF: </a:t>
            </a:r>
            <a:r>
              <a:rPr lang="pt-BR" sz="6000" dirty="0" smtClean="0"/>
              <a:t>A administração pode anular seus próprios atos, quando eivados de vícios que os tornam ilegais, porque deles não se originam direitos; ou revogá-los, por motivo de conveniência ou oportunidade, respeitados os direitos adquiridos, e ressalvada, em todos os casos, a apreciação judicial</a:t>
            </a:r>
            <a:endParaRPr lang="pt-BR" sz="60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7155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razoabilidade e da proporcionalidade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Atos discricionários devem ser praticados dentro de padrões de razoabilidade, ou seja, com base em parâmetros objetivamente racionais e sensatos e coerentes com as concepções </a:t>
            </a:r>
            <a:r>
              <a:rPr lang="pt-BR" sz="6500" dirty="0" smtClean="0"/>
              <a:t>sociais </a:t>
            </a:r>
            <a:r>
              <a:rPr lang="pt-BR" sz="6500" dirty="0" smtClean="0"/>
              <a:t>dominantes.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err="1" smtClean="0"/>
              <a:t>Ex</a:t>
            </a:r>
            <a:r>
              <a:rPr lang="pt-BR" sz="6500" dirty="0" smtClean="0"/>
              <a:t>: eliminação de candidato com acne no exame medico para o cargo de policial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Quando há mais de uma opção deve optar pela menos onerosa ao cidadão</a:t>
            </a:r>
            <a:endParaRPr lang="pt-BR" sz="6500" dirty="0"/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0589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razoabilidade e da proporcionalidade</a:t>
            </a:r>
          </a:p>
          <a:p>
            <a:pPr lvl="1"/>
            <a:endParaRPr lang="pt-BR" sz="6500" dirty="0"/>
          </a:p>
          <a:p>
            <a:pPr lvl="1"/>
            <a:r>
              <a:rPr lang="pt-BR" sz="6000" dirty="0" smtClean="0"/>
              <a:t>Princípio da vedação de excessos</a:t>
            </a:r>
          </a:p>
          <a:p>
            <a:pPr lvl="1"/>
            <a:endParaRPr lang="pt-BR" sz="6000" dirty="0"/>
          </a:p>
          <a:p>
            <a:pPr lvl="1"/>
            <a:r>
              <a:rPr lang="pt-BR" sz="6000" dirty="0" smtClean="0"/>
              <a:t>Meios utilizados adequados aos fins a serem perseguidos</a:t>
            </a:r>
            <a:endParaRPr lang="pt-BR" sz="60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6903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 smtClean="0"/>
              <a:t>Princípio da continuidade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As atividades da administração sejam ininterruptas, salvo os casos permitidos em lei.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smtClean="0"/>
              <a:t>Exercício do direito de greve do servidor público</a:t>
            </a:r>
            <a:endParaRPr lang="pt-BR" sz="6500" dirty="0"/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2717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/>
              <a:t>Princípio da boa administração </a:t>
            </a:r>
            <a:r>
              <a:rPr lang="pt-BR" sz="9600" b="1" dirty="0" smtClean="0"/>
              <a:t>pública (Juarez de Freitas) </a:t>
            </a:r>
            <a:endParaRPr lang="pt-BR" sz="9600" dirty="0"/>
          </a:p>
          <a:p>
            <a:pPr lvl="1"/>
            <a:endParaRPr lang="pt-BR" sz="9600" dirty="0" smtClean="0"/>
          </a:p>
          <a:p>
            <a:pPr lvl="1"/>
            <a:r>
              <a:rPr lang="pt-BR" sz="9600" dirty="0" smtClean="0"/>
              <a:t>Corolário do Estado Democrático de Direito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Art. 5°, </a:t>
            </a:r>
            <a:r>
              <a:rPr lang="pt-BR" sz="9600" dirty="0"/>
              <a:t>LXXIII - qualquer cidadão é parte legítima para propor ação popular que vise a anular ato lesivo ao patrimônio público ou de entidade de que o Estado participe, à moralidade administrativa, ao meio ambiente e ao patrimônio histórico e cultural, ficando o autor, salvo comprovada má-fé, isento de custas judiciais e do ônus da sucumbência</a:t>
            </a:r>
            <a:r>
              <a:rPr lang="pt-BR" sz="9600" dirty="0" smtClean="0"/>
              <a:t>;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 smtClean="0"/>
              <a:t>Racionalidade cooperativa, transparência, </a:t>
            </a:r>
            <a:r>
              <a:rPr lang="pt-BR" sz="9600" dirty="0" smtClean="0"/>
              <a:t>eficiência, administração </a:t>
            </a:r>
            <a:r>
              <a:rPr lang="pt-BR" sz="9600" dirty="0" smtClean="0"/>
              <a:t>dialógica e não burocrática, imparcialidade, probidade, legalidade (legitimidade). O Cidadão está no centro da questão. </a:t>
            </a:r>
            <a:endParaRPr lang="pt-BR" sz="9600" dirty="0"/>
          </a:p>
          <a:p>
            <a:pPr lvl="1"/>
            <a:endParaRPr lang="pt-BR" sz="9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2542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Bibliografia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Obrigatória: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Santos, M. W; Queiroz, J. E. L.; Cardozo, J. E. M. Direito Administrativo. Serie Universitária. Rio de Janeiro: Forense, 2015.</a:t>
            </a:r>
          </a:p>
          <a:p>
            <a:pPr lvl="1"/>
            <a:r>
              <a:rPr lang="pt-BR" dirty="0"/>
              <a:t>Santana, J. L. Apostilas (I e II) de Direito Administrativo. Aracaju: UFS, 2016 (atualizada</a:t>
            </a:r>
            <a:r>
              <a:rPr lang="pt-BR" dirty="0" smtClean="0"/>
              <a:t>).</a:t>
            </a:r>
          </a:p>
          <a:p>
            <a:pPr lvl="1"/>
            <a:r>
              <a:rPr lang="pt-BR" dirty="0" err="1" smtClean="0"/>
              <a:t>Enterría</a:t>
            </a:r>
            <a:r>
              <a:rPr lang="pt-BR" dirty="0" smtClean="0"/>
              <a:t>, E. G. de. La lucha contra </a:t>
            </a:r>
            <a:r>
              <a:rPr lang="pt-BR" dirty="0" err="1" smtClean="0"/>
              <a:t>las</a:t>
            </a:r>
            <a:r>
              <a:rPr lang="pt-BR" dirty="0" smtClean="0"/>
              <a:t> </a:t>
            </a:r>
            <a:r>
              <a:rPr lang="pt-BR" dirty="0" err="1" smtClean="0"/>
              <a:t>inmunidades</a:t>
            </a:r>
            <a:r>
              <a:rPr lang="pt-BR" dirty="0" smtClean="0"/>
              <a:t> </a:t>
            </a:r>
            <a:r>
              <a:rPr lang="pt-BR" dirty="0" err="1" smtClean="0"/>
              <a:t>del</a:t>
            </a:r>
            <a:r>
              <a:rPr lang="pt-BR" dirty="0" smtClean="0"/>
              <a:t> poder em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derecho</a:t>
            </a:r>
            <a:r>
              <a:rPr lang="pt-BR" dirty="0" smtClean="0"/>
              <a:t> administrativo. 3 ed. Madrid: </a:t>
            </a:r>
            <a:r>
              <a:rPr lang="pt-BR" dirty="0" err="1" smtClean="0"/>
              <a:t>Civitas</a:t>
            </a:r>
            <a:r>
              <a:rPr lang="pt-BR" dirty="0" smtClean="0"/>
              <a:t>, 1995, p. 14-15.</a:t>
            </a:r>
          </a:p>
          <a:p>
            <a:pPr lvl="1"/>
            <a:r>
              <a:rPr lang="pt-BR" dirty="0" smtClean="0"/>
              <a:t>Moreira, Diogo </a:t>
            </a:r>
            <a:r>
              <a:rPr lang="pt-BR" smtClean="0"/>
              <a:t>de </a:t>
            </a:r>
            <a:r>
              <a:rPr lang="pt-BR" smtClean="0"/>
              <a:t>Figueiredo</a:t>
            </a:r>
            <a:r>
              <a:rPr lang="pt-BR" dirty="0" smtClean="0"/>
              <a:t>. Curso de Direito Administrativo. 14 ed. Rio de Janeiro: Forense, 2005, p. 96.</a:t>
            </a:r>
          </a:p>
          <a:p>
            <a:r>
              <a:rPr lang="pt-BR" dirty="0" smtClean="0"/>
              <a:t>Complementar</a:t>
            </a:r>
          </a:p>
          <a:p>
            <a:pPr lvl="1"/>
            <a:r>
              <a:rPr lang="pt-BR" dirty="0" smtClean="0"/>
              <a:t>Mello</a:t>
            </a:r>
            <a:r>
              <a:rPr lang="pt-BR" dirty="0"/>
              <a:t>, C. A. B de. Curso de Direito Administrativo. São Paulo: Malheiros, 2015.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224" y="6000751"/>
            <a:ext cx="2497496" cy="857250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727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549276"/>
            <a:ext cx="7543800" cy="5472113"/>
          </a:xfrm>
        </p:spPr>
        <p:txBody>
          <a:bodyPr rtlCol="0">
            <a:normAutofit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274320" indent="-274320">
              <a:spcBef>
                <a:spcPct val="50000"/>
              </a:spcBef>
              <a:buNone/>
              <a:defRPr/>
            </a:pPr>
            <a:endParaRPr lang="pt-BR" sz="3600" i="1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pic>
        <p:nvPicPr>
          <p:cNvPr id="19458" name="Picture 2" descr="C:\Users\Ana Carla\AppData\Local\Microsoft\Windows\Temporary Internet Files\Content.IE5\X184XJYH\charge a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05" y="549275"/>
            <a:ext cx="424815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6959601" y="1125538"/>
            <a:ext cx="2665413" cy="2862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OBRIGADA!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latin typeface="Times New Roman" panose="02020603050405020304" pitchFamily="18" charset="0"/>
                <a:cs typeface="Times New Roman" panose="02020603050405020304" pitchFamily="18" charset="0"/>
              </a:rPr>
              <a:t>acb@usp.br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BR" sz="2000" b="1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224" y="6000751"/>
            <a:ext cx="2497496" cy="857250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sz="6200" dirty="0"/>
          </a:p>
          <a:p>
            <a:pPr lvl="1"/>
            <a:r>
              <a:rPr lang="pt-BR" sz="6500" dirty="0"/>
              <a:t>Princípios constitucionais </a:t>
            </a:r>
            <a:r>
              <a:rPr lang="pt-BR" sz="6500" dirty="0" smtClean="0"/>
              <a:t>explícitos </a:t>
            </a:r>
            <a:r>
              <a:rPr lang="pt-BR" sz="6500" dirty="0"/>
              <a:t>não contidos no art. 37</a:t>
            </a:r>
          </a:p>
          <a:p>
            <a:pPr lvl="1"/>
            <a:endParaRPr lang="pt-BR" sz="6500" dirty="0"/>
          </a:p>
          <a:p>
            <a:pPr lvl="2"/>
            <a:r>
              <a:rPr lang="pt-BR" sz="6500" dirty="0"/>
              <a:t>Devido processo legal e ampla defesa</a:t>
            </a:r>
          </a:p>
          <a:p>
            <a:pPr lvl="2"/>
            <a:r>
              <a:rPr lang="pt-BR" sz="6500" dirty="0"/>
              <a:t>Controle judicial dos atos administrativos</a:t>
            </a:r>
          </a:p>
          <a:p>
            <a:pPr lvl="2"/>
            <a:r>
              <a:rPr lang="pt-BR" sz="6500" dirty="0"/>
              <a:t>Responsabilidade civil do Estado</a:t>
            </a:r>
          </a:p>
          <a:p>
            <a:pPr lvl="2"/>
            <a:r>
              <a:rPr lang="pt-BR" sz="6500" dirty="0"/>
              <a:t>Isonomia ou da igualdade formal</a:t>
            </a:r>
          </a:p>
          <a:p>
            <a:pPr lvl="2"/>
            <a:r>
              <a:rPr lang="pt-BR" sz="6500" dirty="0"/>
              <a:t>Licitação</a:t>
            </a:r>
          </a:p>
          <a:p>
            <a:pPr marL="914400" lvl="2" indent="0">
              <a:buNone/>
            </a:pPr>
            <a:endParaRPr lang="pt-BR" sz="6200" dirty="0"/>
          </a:p>
          <a:p>
            <a:pPr marL="0" indent="0">
              <a:buNone/>
            </a:pPr>
            <a:r>
              <a:rPr lang="pt-BR" sz="6200" dirty="0"/>
              <a:t>	</a:t>
            </a:r>
          </a:p>
          <a:p>
            <a:pPr marL="0" indent="0">
              <a:buNone/>
            </a:pPr>
            <a:endParaRPr lang="pt-BR" sz="62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3275" y="1022685"/>
            <a:ext cx="2894013" cy="5663866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endParaRPr lang="pt-BR" dirty="0"/>
          </a:p>
          <a:p>
            <a:r>
              <a:rPr lang="pt-BR" b="1" dirty="0"/>
              <a:t>Princípios do DA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  <a:p>
            <a:pPr marL="457200" lvl="1" indent="0">
              <a:buNone/>
            </a:pPr>
            <a:endParaRPr lang="pt-BR" sz="2800" b="1" dirty="0"/>
          </a:p>
          <a:p>
            <a:pPr marL="457200" lvl="1" indent="0">
              <a:buNone/>
            </a:pPr>
            <a:endParaRPr lang="pt-BR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63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dirty="0"/>
              <a:t>Princípios constitucionais implícitos</a:t>
            </a:r>
          </a:p>
          <a:p>
            <a:pPr lvl="1"/>
            <a:endParaRPr lang="pt-BR" sz="6500" dirty="0"/>
          </a:p>
          <a:p>
            <a:pPr lvl="2"/>
            <a:r>
              <a:rPr lang="pt-BR" sz="6500" dirty="0"/>
              <a:t>Finalidade</a:t>
            </a:r>
          </a:p>
          <a:p>
            <a:pPr lvl="2"/>
            <a:r>
              <a:rPr lang="pt-BR" sz="6500" dirty="0"/>
              <a:t>Especialidade</a:t>
            </a:r>
          </a:p>
          <a:p>
            <a:pPr lvl="2"/>
            <a:r>
              <a:rPr lang="pt-BR" sz="6500" dirty="0"/>
              <a:t>Controle administrativo ou tutela</a:t>
            </a:r>
          </a:p>
          <a:p>
            <a:pPr lvl="2"/>
            <a:r>
              <a:rPr lang="pt-BR" sz="6500" dirty="0"/>
              <a:t>Motivação</a:t>
            </a:r>
          </a:p>
          <a:p>
            <a:pPr lvl="2"/>
            <a:r>
              <a:rPr lang="pt-BR" sz="6500" dirty="0"/>
              <a:t>Autotutela</a:t>
            </a:r>
          </a:p>
          <a:p>
            <a:pPr lvl="2"/>
            <a:r>
              <a:rPr lang="pt-BR" sz="6500" dirty="0"/>
              <a:t>Razoabilidade e da proporcionalidade</a:t>
            </a:r>
          </a:p>
          <a:p>
            <a:pPr lvl="2"/>
            <a:r>
              <a:rPr lang="pt-BR" sz="6500" dirty="0"/>
              <a:t>Continuidade</a:t>
            </a:r>
          </a:p>
          <a:p>
            <a:pPr lvl="2"/>
            <a:r>
              <a:rPr lang="pt-BR" sz="6500" dirty="0"/>
              <a:t>Boa administração pública</a:t>
            </a:r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126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endParaRPr lang="pt-BR" dirty="0"/>
          </a:p>
          <a:p>
            <a:pPr lvl="1"/>
            <a:r>
              <a:rPr lang="pt-BR" sz="2800" b="1" dirty="0"/>
              <a:t>Art. </a:t>
            </a:r>
            <a:r>
              <a:rPr lang="pt-BR" sz="2800" b="1" dirty="0" smtClean="0"/>
              <a:t>37 caput.</a:t>
            </a:r>
            <a:r>
              <a:rPr lang="pt-BR" sz="2800" dirty="0"/>
              <a:t> A administração pública direta e indireta de qualquer dos Poderes da União, dos Estados, do Distrito Federal e dos Municípios obedecerá aos princípios de legalidade, impessoalidade, moralidade, publicidade e eficiência e, também, ao seguinte: </a:t>
            </a:r>
            <a:r>
              <a:rPr lang="pt-BR" sz="2800" i="1" dirty="0"/>
              <a:t>(Redação dada pela Emenda Constitucional nº 19, de 1998)</a:t>
            </a:r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/>
              <a:t>Regime jurídico-administrativo</a:t>
            </a:r>
          </a:p>
          <a:p>
            <a:r>
              <a:rPr lang="pt-BR" dirty="0">
                <a:solidFill>
                  <a:schemeClr val="bg1"/>
                </a:solidFill>
              </a:rPr>
              <a:t>Princípios do DA</a:t>
            </a:r>
          </a:p>
          <a:p>
            <a:pPr marL="457200" lvl="1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8422482" y="914401"/>
            <a:ext cx="3428623" cy="577215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pt-BR" sz="2800" b="1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pt-BR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32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/>
            <a:r>
              <a:rPr lang="pt-BR" sz="9600" b="1" dirty="0" smtClean="0"/>
              <a:t>Princípio da Legalidade</a:t>
            </a:r>
          </a:p>
          <a:p>
            <a:pPr lvl="1"/>
            <a:r>
              <a:rPr lang="pt-BR" sz="9600" dirty="0" smtClean="0"/>
              <a:t>A vontade geral se expressa pela lei</a:t>
            </a:r>
          </a:p>
          <a:p>
            <a:pPr lvl="1"/>
            <a:r>
              <a:rPr lang="pt-BR" sz="9600" dirty="0" smtClean="0"/>
              <a:t>supremacia do Estado X liberdade do cidadão</a:t>
            </a:r>
          </a:p>
          <a:p>
            <a:pPr lvl="1"/>
            <a:r>
              <a:rPr lang="pt-BR" sz="9600" dirty="0" smtClean="0"/>
              <a:t>Lei como garantia de liberdade e do patrimônio</a:t>
            </a:r>
          </a:p>
          <a:p>
            <a:pPr lvl="1"/>
            <a:r>
              <a:rPr lang="pt-BR" sz="9600" dirty="0" smtClean="0"/>
              <a:t>Destinatário do principio da legalidade = cidadão</a:t>
            </a:r>
          </a:p>
          <a:p>
            <a:pPr lvl="1"/>
            <a:r>
              <a:rPr lang="pt-BR" sz="9600" dirty="0" smtClean="0"/>
              <a:t>Tudo que é juridicamente garantido é juridicamente limitado</a:t>
            </a:r>
          </a:p>
          <a:p>
            <a:r>
              <a:rPr lang="pt-BR" sz="9600" dirty="0" smtClean="0"/>
              <a:t>Art</a:t>
            </a:r>
            <a:r>
              <a:rPr lang="pt-BR" sz="9600" dirty="0"/>
              <a:t>. 5º Todos são iguais perante a lei, sem distinção de qualquer natureza, garantindo-se aos brasileiros e aos estrangeiros residentes no País a inviolabilidade do direito à vida, à liberdade, à igualdade, à segurança e à propriedade, nos termos seguintes:</a:t>
            </a:r>
          </a:p>
          <a:p>
            <a:r>
              <a:rPr lang="pt-BR" sz="9600" dirty="0"/>
              <a:t>I </a:t>
            </a:r>
            <a:r>
              <a:rPr lang="pt-BR" sz="9600" dirty="0" err="1" smtClean="0"/>
              <a:t>I</a:t>
            </a:r>
            <a:r>
              <a:rPr lang="pt-BR" sz="9600" dirty="0" smtClean="0"/>
              <a:t> </a:t>
            </a:r>
            <a:r>
              <a:rPr lang="pt-BR" sz="9600" dirty="0"/>
              <a:t>- ninguém será obrigado a fazer ou deixar de fazer alguma coisa senão em virtude de lei;</a:t>
            </a:r>
          </a:p>
          <a:p>
            <a:pPr lvl="1"/>
            <a:endParaRPr lang="pt-BR" sz="6500" dirty="0" smtClean="0"/>
          </a:p>
          <a:p>
            <a:pPr lvl="1"/>
            <a:endParaRPr lang="pt-BR" sz="6500" dirty="0" smtClean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78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/>
            <a:r>
              <a:rPr lang="pt-BR" sz="9600" b="1" dirty="0" smtClean="0"/>
              <a:t>Princípio da Legalidade</a:t>
            </a:r>
          </a:p>
          <a:p>
            <a:pPr marL="457200" lvl="1" indent="0">
              <a:buNone/>
            </a:pPr>
            <a:endParaRPr lang="pt-BR" sz="9600" b="1" dirty="0" smtClean="0"/>
          </a:p>
          <a:p>
            <a:pPr lvl="1"/>
            <a:r>
              <a:rPr lang="pt-BR" sz="9600" dirty="0" smtClean="0"/>
              <a:t>Apenas a lei pode introduzir inovações primárias: novos direitos e novos deveres.</a:t>
            </a:r>
          </a:p>
          <a:p>
            <a:pPr lvl="1"/>
            <a:r>
              <a:rPr lang="pt-BR" sz="9600" dirty="0" smtClean="0"/>
              <a:t>Regulamentação negativa (</a:t>
            </a:r>
            <a:r>
              <a:rPr lang="pt-BR" sz="9600" dirty="0"/>
              <a:t>H</a:t>
            </a:r>
            <a:r>
              <a:rPr lang="pt-BR" sz="9600" dirty="0" smtClean="0"/>
              <a:t>ans Kelsen) ou norma geral exclusiva – o que não é proibido pela lei deve ser tido como permitido. </a:t>
            </a:r>
          </a:p>
          <a:p>
            <a:pPr lvl="1"/>
            <a:r>
              <a:rPr lang="pt-BR" sz="9600" dirty="0" smtClean="0"/>
              <a:t>A regra para a administração é inversa</a:t>
            </a:r>
          </a:p>
          <a:p>
            <a:pPr lvl="1"/>
            <a:r>
              <a:rPr lang="pt-BR" sz="9600" dirty="0" smtClean="0"/>
              <a:t>“todo poder é da Lei, toda a autoridade que pode se exercitar é da própria Lei; só ‘em nome da lei’ – expressão já habitual, pois cuja significação precisa resulta de sua origem nos textos revolucionários” [...] ( ENTERRÍA,  1995, p. 14-15)</a:t>
            </a:r>
          </a:p>
          <a:p>
            <a:pPr lvl="1"/>
            <a:endParaRPr lang="pt-BR" sz="9600" dirty="0" smtClean="0"/>
          </a:p>
          <a:p>
            <a:pPr lvl="1"/>
            <a:endParaRPr lang="pt-BR" sz="9600" dirty="0" smtClean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049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5123</Words>
  <Application>Microsoft Office PowerPoint</Application>
  <PresentationFormat>Personalizar</PresentationFormat>
  <Paragraphs>1608</Paragraphs>
  <Slides>47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48" baseType="lpstr">
      <vt:lpstr>Office Theme</vt:lpstr>
      <vt:lpstr>Apresentação do PowerPoint</vt:lpstr>
      <vt:lpstr> Princípios do DA</vt:lpstr>
      <vt:lpstr> Princípios do DA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Bibliografia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da Disciplina</dc:title>
  <dc:creator>acb acb</dc:creator>
  <cp:lastModifiedBy>Marcia Walquiria Batista dos Santos</cp:lastModifiedBy>
  <cp:revision>127</cp:revision>
  <dcterms:created xsi:type="dcterms:W3CDTF">2015-07-26T14:49:36Z</dcterms:created>
  <dcterms:modified xsi:type="dcterms:W3CDTF">2017-08-07T19:00:48Z</dcterms:modified>
</cp:coreProperties>
</file>