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47" r:id="rId3"/>
    <p:sldId id="407" r:id="rId4"/>
    <p:sldId id="408" r:id="rId5"/>
    <p:sldId id="409" r:id="rId6"/>
    <p:sldId id="517" r:id="rId7"/>
    <p:sldId id="518" r:id="rId8"/>
    <p:sldId id="441" r:id="rId9"/>
    <p:sldId id="442" r:id="rId10"/>
    <p:sldId id="502" r:id="rId11"/>
    <p:sldId id="418" r:id="rId12"/>
    <p:sldId id="420" r:id="rId13"/>
    <p:sldId id="503" r:id="rId14"/>
    <p:sldId id="504" r:id="rId15"/>
    <p:sldId id="505" r:id="rId16"/>
    <p:sldId id="506" r:id="rId17"/>
    <p:sldId id="445" r:id="rId18"/>
    <p:sldId id="422" r:id="rId19"/>
    <p:sldId id="429" r:id="rId20"/>
    <p:sldId id="519" r:id="rId21"/>
    <p:sldId id="430" r:id="rId22"/>
    <p:sldId id="520" r:id="rId23"/>
    <p:sldId id="457" r:id="rId24"/>
    <p:sldId id="452" r:id="rId25"/>
    <p:sldId id="516" r:id="rId26"/>
    <p:sldId id="521" r:id="rId27"/>
    <p:sldId id="454" r:id="rId28"/>
    <p:sldId id="545" r:id="rId29"/>
    <p:sldId id="455" r:id="rId30"/>
    <p:sldId id="546" r:id="rId31"/>
    <p:sldId id="547" r:id="rId32"/>
    <p:sldId id="523" r:id="rId33"/>
    <p:sldId id="458" r:id="rId34"/>
    <p:sldId id="459" r:id="rId35"/>
    <p:sldId id="461" r:id="rId36"/>
    <p:sldId id="462" r:id="rId37"/>
    <p:sldId id="464" r:id="rId38"/>
    <p:sldId id="463" r:id="rId39"/>
    <p:sldId id="460" r:id="rId40"/>
    <p:sldId id="483" r:id="rId41"/>
    <p:sldId id="484" r:id="rId42"/>
    <p:sldId id="465" r:id="rId43"/>
    <p:sldId id="466" r:id="rId44"/>
    <p:sldId id="486" r:id="rId45"/>
    <p:sldId id="534" r:id="rId46"/>
    <p:sldId id="540" r:id="rId47"/>
    <p:sldId id="526" r:id="rId48"/>
    <p:sldId id="538" r:id="rId49"/>
    <p:sldId id="539" r:id="rId50"/>
    <p:sldId id="258" r:id="rId51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9FFFBF"/>
    <a:srgbClr val="A4FEA0"/>
    <a:srgbClr val="FF3399"/>
    <a:srgbClr val="0099CC"/>
    <a:srgbClr val="FF9900"/>
    <a:srgbClr val="FFFF00"/>
    <a:srgbClr val="00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pt-B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001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9001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67ED40F-792E-4119-8559-BB3B033ECA8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587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pt-BR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317"/>
            <a:ext cx="5438140" cy="44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001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9001"/>
            <a:ext cx="2945659" cy="4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8" tIns="46288" rIns="92578" bIns="4628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480FB16-ADBB-4E26-84F4-98F340672EB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343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24D26-B421-4F96-BBB8-EDA30BD6BEC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BBEFB-43CF-41E5-8A5E-8F8DC01D63D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AE6B7-E48D-4073-B96C-A763555C5ED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566F-D01C-488F-AF96-BD2DFF7CEF5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E948D-945D-4619-9A56-2334C5C2980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0E089-4528-427E-B275-5A2CEE121E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C4F22-6182-4C2F-A4DD-3554A442CBA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FEAE0-04D9-418B-ACB9-9C3C1D61BD5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2353-FB59-44DA-9C73-48D7B979311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2024C-4CB0-4604-86BE-1EE1FEF57AE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05885-0D0F-4237-A1C1-27CB7270E44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4F7C61-1128-4CBD-93F1-CD3158296C6A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7.wmf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53.jpeg"/><Relationship Id="rId4" Type="http://schemas.openxmlformats.org/officeDocument/2006/relationships/image" Target="../media/image28.jpeg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jpe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hyperlink" Target="http://images.google.com.br/imgres?imgurl=http://www.apsnet.org/Education/IllustratedGlossary/PhotosA-D/circulativetransmission.jpg&amp;imgrefurl=http://www.apsnet.org/Education/IllustratedGlossary/PhotosA-D/circulativetransmission.htm&amp;h=317&amp;w=400&amp;sz=45&amp;hl=pt-BR&amp;start=3&amp;tbnid=ggjuTcxSUDrxLM:&amp;tbnh=98&amp;tbnw=124&amp;prev=/images?q=aphid+vector&amp;gbv=2&amp;hl=pt-BR" TargetMode="Externa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://images.google.com.br/imgres?imgurl=http://www.tulane.edu/~dmsander/WWW/109/tmv.jpg&amp;imgrefurl=http://www.tulane.edu/~dmsander/WWW/109/structure.html&amp;h=215&amp;w=227&amp;sz=15&amp;hl=pt-BR&amp;start=4&amp;tbnid=NCLs50389IxgtM:&amp;tbnh=102&amp;tbnw=108&amp;prev=/images?q=TMV+particles&amp;gbv=2&amp;hl=pt-BR" TargetMode="External"/><Relationship Id="rId7" Type="http://schemas.openxmlformats.org/officeDocument/2006/relationships/hyperlink" Target="http://images.google.com.br/imgres?imgurl=http://www.bspp.org.uk/ndr/jul2001/2001-30-2.jpg&amp;imgrefurl=http://www.bspp.org.uk/ndr/jul2001/2001-30.asp&amp;h=500&amp;w=482&amp;sz=42&amp;hl=pt-BR&amp;start=3&amp;tbnid=0b33pPqbU-eOZM:&amp;tbnh=130&amp;tbnw=125&amp;prev=/images?q=rhabdovirus+particles&amp;gbv=2&amp;ndsp=20&amp;hl=pt-BR&amp;sa=N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hyperlink" Target="http://images.google.com.br/imgres?imgurl=http://image.fs.uidaho.edu/vide/images/a1.jpg&amp;imgrefurl=http://image.fs.uidaho.edu/vide/descr652.htm&amp;h=827&amp;w=1053&amp;sz=176&amp;hl=pt-BR&amp;start=21&amp;tbnid=VzKdBPRF0_HsgM:&amp;tbnh=118&amp;tbnw=150&amp;prev=/images?q=PVY+particles&amp;start=20&amp;gbv=2&amp;ndsp=20&amp;hl=pt-BR&amp;sa=N" TargetMode="Externa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r/imgres?imgurl=http://www.apsnet.org/education/IntroPlantPath/PathogenGroups/plantViruses/images/fig26_sm.jpg&amp;imgrefurl=http://www.apsnet.org/education/IntroPlantPath/PathogenGroups/plantViruses/default.htm&amp;h=203&amp;w=150&amp;sz=42&amp;hl=pt-BR&amp;start=25&amp;tbnid=1JsAH7DbODRdaM:&amp;tbnh=105&amp;tbnw=78&amp;prev=/images?q=plant+viruses+indicator+hosts&amp;start=20&amp;gbv=2&amp;ndsp=20&amp;hl=pt-BR&amp;sa=N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images.google.com.br/imgres?imgurl=http://www.inra.fr/hyp3/images/6034404.jpg&amp;imgrefurl=http://www.inra.fr/hyp3/pathogene/6potviy.htm&amp;h=392&amp;w=600&amp;sz=56&amp;hl=pt-BR&amp;start=1&amp;tbnid=WcMmMMOmgDY9YM:&amp;tbnh=88&amp;tbnw=135&amp;prev=/images?q=plant+viruses+indicator+hosts&amp;gbv=2&amp;hl=pt-BR&amp;sa=G" TargetMode="External"/><Relationship Id="rId10" Type="http://schemas.openxmlformats.org/officeDocument/2006/relationships/image" Target="../media/image80.jpeg"/><Relationship Id="rId4" Type="http://schemas.openxmlformats.org/officeDocument/2006/relationships/image" Target="../media/image76.jpeg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hyperlink" Target="http://images.google.com.br/imgres?imgurl=http://www.jic.ac.uk/staff/saskia-hogenhout/images/leafhopperV2.jpg&amp;imgrefurl=http://www.jic.ac.uk/staff/saskia-hogenhout/&amp;h=772&amp;w=1181&amp;sz=340&amp;hl=pt-BR&amp;start=3&amp;tbnid=dh-DwqsAwDmf5M:&amp;tbnh=98&amp;tbnw=150&amp;prev=/images?q=leafhopper&amp;gbv=2&amp;hl=pt-BR&amp;sa=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bspp.org.uk/ndr/july2006/2006-37-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1357290" y="428604"/>
            <a:ext cx="778671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ATIVIDADES DESENVOLVIDAS NA CLÍNICA FITOPATOLÓGICA PROF. HIROSHI KIMATI</a:t>
            </a:r>
            <a:endParaRPr lang="pt-BR" sz="40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pt-BR" sz="54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91" name="Text Box 43"/>
          <p:cNvSpPr txBox="1">
            <a:spLocks noChangeArrowheads="1"/>
          </p:cNvSpPr>
          <p:nvPr/>
        </p:nvSpPr>
        <p:spPr bwMode="auto">
          <a:xfrm>
            <a:off x="4572000" y="3798895"/>
            <a:ext cx="454183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1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Enga</a:t>
            </a:r>
            <a:r>
              <a:rPr lang="pt-BR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pt-B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Agrôn</a:t>
            </a:r>
            <a:r>
              <a:rPr lang="pt-BR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Liliane De Diana Teixeira</a:t>
            </a:r>
          </a:p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Doutora em Fitopatologia</a:t>
            </a:r>
          </a:p>
        </p:txBody>
      </p:sp>
      <p:pic>
        <p:nvPicPr>
          <p:cNvPr id="12" name="Picture 35" descr="vassoura de bruxa cacau"/>
          <p:cNvPicPr>
            <a:picLocks noChangeAspect="1" noChangeArrowheads="1"/>
          </p:cNvPicPr>
          <p:nvPr/>
        </p:nvPicPr>
        <p:blipFill>
          <a:blip r:embed="rId3" cstate="print"/>
          <a:srcRect l="1890" t="8007" r="50079"/>
          <a:stretch>
            <a:fillRect/>
          </a:stretch>
        </p:blipFill>
        <p:spPr bwMode="auto">
          <a:xfrm>
            <a:off x="1" y="3804634"/>
            <a:ext cx="1384072" cy="19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6" descr="fercafe"/>
          <p:cNvPicPr>
            <a:picLocks noChangeAspect="1" noChangeArrowheads="1"/>
          </p:cNvPicPr>
          <p:nvPr/>
        </p:nvPicPr>
        <p:blipFill>
          <a:blip r:embed="rId4" cstate="print"/>
          <a:srcRect l="9218"/>
          <a:stretch>
            <a:fillRect/>
          </a:stretch>
        </p:blipFill>
        <p:spPr bwMode="auto">
          <a:xfrm>
            <a:off x="-32" y="0"/>
            <a:ext cx="1357322" cy="20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8"/>
          <p:cNvPicPr>
            <a:picLocks noChangeAspect="1" noChangeArrowheads="1"/>
          </p:cNvPicPr>
          <p:nvPr/>
        </p:nvPicPr>
        <p:blipFill>
          <a:blip r:embed="rId5" cstate="print"/>
          <a:srcRect r="1166"/>
          <a:stretch>
            <a:fillRect/>
          </a:stretch>
        </p:blipFill>
        <p:spPr bwMode="auto">
          <a:xfrm>
            <a:off x="-5313" y="2000240"/>
            <a:ext cx="137785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0" descr="sigatokanegra3"/>
          <p:cNvPicPr>
            <a:picLocks noChangeAspect="1" noChangeArrowheads="1"/>
          </p:cNvPicPr>
          <p:nvPr/>
        </p:nvPicPr>
        <p:blipFill>
          <a:blip r:embed="rId6" cstate="print"/>
          <a:srcRect l="9301"/>
          <a:stretch>
            <a:fillRect/>
          </a:stretch>
        </p:blipFill>
        <p:spPr bwMode="auto">
          <a:xfrm>
            <a:off x="-32" y="5715016"/>
            <a:ext cx="1427902" cy="1142984"/>
          </a:xfrm>
          <a:prstGeom prst="rect">
            <a:avLst/>
          </a:prstGeom>
          <a:noFill/>
        </p:spPr>
      </p:pic>
      <p:graphicFrame>
        <p:nvGraphicFramePr>
          <p:cNvPr id="21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862095"/>
              </p:ext>
            </p:extLst>
          </p:nvPr>
        </p:nvGraphicFramePr>
        <p:xfrm>
          <a:off x="1571604" y="3067617"/>
          <a:ext cx="1560236" cy="368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" name="Imagem de bitmap" r:id="rId7" imgW="1876190" imgH="5582429" progId="PBrush">
                  <p:embed/>
                </p:oleObj>
              </mc:Choice>
              <mc:Fallback>
                <p:oleObj name="Imagem de bitmap" r:id="rId7" imgW="1876190" imgH="5582429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067617"/>
                        <a:ext cx="1560236" cy="3680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0358" y="5884962"/>
            <a:ext cx="2567300" cy="8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648588"/>
            <a:ext cx="275605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0"/>
          <p:cNvSpPr txBox="1">
            <a:spLocks noChangeArrowheads="1"/>
          </p:cNvSpPr>
          <p:nvPr/>
        </p:nvSpPr>
        <p:spPr bwMode="auto">
          <a:xfrm>
            <a:off x="409575" y="1000108"/>
            <a:ext cx="81899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3600" b="1" dirty="0"/>
              <a:t>SINTOMAS            X          SINAIS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518275" y="1643054"/>
            <a:ext cx="285750" cy="6429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1571625" y="1785930"/>
            <a:ext cx="285750" cy="6429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13"/>
          <p:cNvSpPr txBox="1">
            <a:spLocks noChangeArrowheads="1"/>
          </p:cNvSpPr>
          <p:nvPr/>
        </p:nvSpPr>
        <p:spPr bwMode="auto">
          <a:xfrm>
            <a:off x="251520" y="2454274"/>
            <a:ext cx="29523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8000"/>
                </a:solidFill>
              </a:rPr>
              <a:t>Manifestação </a:t>
            </a:r>
            <a:r>
              <a:rPr lang="pt-BR" sz="2400" b="1" dirty="0">
                <a:solidFill>
                  <a:srgbClr val="008000"/>
                </a:solidFill>
              </a:rPr>
              <a:t>da </a:t>
            </a:r>
            <a:r>
              <a:rPr lang="pt-BR" sz="2400" b="1" dirty="0" smtClean="0">
                <a:solidFill>
                  <a:srgbClr val="008000"/>
                </a:solidFill>
              </a:rPr>
              <a:t>Planta</a:t>
            </a:r>
            <a:endParaRPr lang="pt-BR" sz="2400" b="1" dirty="0">
              <a:solidFill>
                <a:srgbClr val="008000"/>
              </a:solidFill>
            </a:endParaRPr>
          </a:p>
        </p:txBody>
      </p:sp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4857752" y="2513014"/>
            <a:ext cx="378618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8000"/>
                </a:solidFill>
              </a:rPr>
              <a:t>Estruturas ou Produtos do </a:t>
            </a:r>
            <a:r>
              <a:rPr lang="pt-BR" sz="2400" b="1" dirty="0" err="1">
                <a:solidFill>
                  <a:srgbClr val="008000"/>
                </a:solidFill>
              </a:rPr>
              <a:t>Patógeno</a:t>
            </a:r>
            <a:r>
              <a:rPr lang="pt-BR" sz="2400" b="1" dirty="0">
                <a:solidFill>
                  <a:srgbClr val="008000"/>
                </a:solidFill>
              </a:rPr>
              <a:t> associados aos Sintomas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85852" y="142852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DIAGNOSE</a:t>
            </a:r>
            <a:endParaRPr lang="pt-BR" sz="4000" b="1" dirty="0">
              <a:solidFill>
                <a:srgbClr val="008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24" y="3284669"/>
            <a:ext cx="1928826" cy="3501917"/>
          </a:xfrm>
          <a:prstGeom prst="rect">
            <a:avLst/>
          </a:prstGeom>
          <a:noFill/>
          <a:ln/>
        </p:spPr>
      </p:pic>
      <p:pic>
        <p:nvPicPr>
          <p:cNvPr id="9" name="Picture 7" descr="Puccinia_polissora_uredospor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6503" y="3857628"/>
            <a:ext cx="375602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500694" y="634581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/>
              <a:t>Puccinia</a:t>
            </a:r>
            <a:r>
              <a:rPr lang="pt-BR" b="1" i="1" dirty="0" smtClean="0"/>
              <a:t> </a:t>
            </a:r>
            <a:r>
              <a:rPr lang="pt-BR" b="1" i="1" dirty="0" err="1" smtClean="0"/>
              <a:t>polysora</a:t>
            </a:r>
            <a:endParaRPr lang="pt-BR" b="1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928926" y="634581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Ferrugem </a:t>
            </a:r>
            <a:r>
              <a:rPr lang="pt-BR" b="1" dirty="0" err="1" smtClean="0"/>
              <a:t>Polysora</a:t>
            </a:r>
            <a:r>
              <a:rPr lang="pt-BR" b="1" dirty="0" smtClean="0"/>
              <a:t> -</a:t>
            </a:r>
            <a:endParaRPr lang="pt-BR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4554538" y="1243013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910" y="3312383"/>
            <a:ext cx="8604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Symbol" pitchFamily="18" charset="2"/>
              <a:buChar char="Þ"/>
            </a:pPr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Questionário pormenorizado das condições de cultivo </a:t>
            </a:r>
          </a:p>
          <a:p>
            <a:pPr eaLnBrk="0" hangingPunct="0">
              <a:buFont typeface="Symbol" pitchFamily="18" charset="2"/>
              <a:buNone/>
            </a:pPr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    (Ficha de cadastro)     </a:t>
            </a:r>
            <a:endParaRPr lang="pt-BR" sz="2400" dirty="0">
              <a:solidFill>
                <a:srgbClr val="008000"/>
              </a:solidFill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642910" y="4357694"/>
          <a:ext cx="2709887" cy="2168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60" name="Foto do Photo Editor" r:id="rId3" imgW="8430802" imgH="6752381" progId="MSPhotoEd.3">
                  <p:embed/>
                </p:oleObj>
              </mc:Choice>
              <mc:Fallback>
                <p:oleObj name="Foto do Photo Editor" r:id="rId3" imgW="8430802" imgH="6752381" progId="MSPhotoEd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4357694"/>
                        <a:ext cx="2709887" cy="2168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140200" y="5229225"/>
            <a:ext cx="4464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FF0000"/>
                </a:solidFill>
              </a:rPr>
              <a:t>www.lfn.esalq.usp.br/clinica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92275" y="333375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>
                <a:solidFill>
                  <a:srgbClr val="008000"/>
                </a:solidFill>
              </a:rPr>
              <a:t>CLÍNICA:  DIAGNOSE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85813" y="1928802"/>
            <a:ext cx="75937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S</a:t>
            </a:r>
            <a:r>
              <a:rPr lang="pt-BR" sz="2400" dirty="0">
                <a:solidFill>
                  <a:srgbClr val="008000"/>
                </a:solidFill>
              </a:rPr>
              <a:t>intomas não característicos</a:t>
            </a:r>
          </a:p>
          <a:p>
            <a:pPr eaLnBrk="0" hangingPunct="0"/>
            <a:r>
              <a:rPr lang="pt-BR" sz="2400" dirty="0">
                <a:solidFill>
                  <a:srgbClr val="008000"/>
                </a:solidFill>
              </a:rPr>
              <a:t>    (murchas, cancros, </a:t>
            </a:r>
            <a:r>
              <a:rPr lang="pt-BR" sz="2400" dirty="0" err="1">
                <a:solidFill>
                  <a:srgbClr val="008000"/>
                </a:solidFill>
              </a:rPr>
              <a:t>cloroses</a:t>
            </a:r>
            <a:r>
              <a:rPr lang="pt-BR" sz="2400" dirty="0">
                <a:solidFill>
                  <a:srgbClr val="008000"/>
                </a:solidFill>
              </a:rPr>
              <a:t>, podridões e necroses)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ic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598"/>
            <a:ext cx="9072563" cy="6074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403350" y="333375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MURCHA  TOMATEIRO</a:t>
            </a:r>
            <a:endParaRPr lang="pt-BR" sz="4000" b="1" dirty="0">
              <a:solidFill>
                <a:srgbClr val="008000"/>
              </a:solidFill>
            </a:endParaRPr>
          </a:p>
        </p:txBody>
      </p:sp>
      <p:pic>
        <p:nvPicPr>
          <p:cNvPr id="3" name="Picture 6" descr="fo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2672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 descr="hast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357298"/>
            <a:ext cx="2835275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1438" y="6417254"/>
            <a:ext cx="66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Murcha de </a:t>
            </a:r>
            <a:r>
              <a:rPr lang="pt-BR" b="1" dirty="0" err="1" smtClean="0"/>
              <a:t>Fusarium</a:t>
            </a:r>
            <a:r>
              <a:rPr lang="pt-BR" b="1" dirty="0" smtClean="0"/>
              <a:t>: </a:t>
            </a:r>
            <a:r>
              <a:rPr lang="pt-BR" dirty="0" smtClean="0"/>
              <a:t> </a:t>
            </a:r>
            <a:r>
              <a:rPr lang="pt-BR" i="1" dirty="0" err="1" smtClean="0"/>
              <a:t>Fusarium</a:t>
            </a:r>
            <a:r>
              <a:rPr lang="pt-BR" i="1" dirty="0" smtClean="0"/>
              <a:t> </a:t>
            </a:r>
            <a:r>
              <a:rPr lang="pt-BR" i="1" dirty="0" err="1" smtClean="0"/>
              <a:t>oxysporum</a:t>
            </a:r>
            <a:r>
              <a:rPr lang="pt-BR" i="1" dirty="0" smtClean="0"/>
              <a:t> </a:t>
            </a:r>
            <a:r>
              <a:rPr lang="pt-BR" dirty="0" err="1" smtClean="0"/>
              <a:t>f.sp.</a:t>
            </a:r>
            <a:r>
              <a:rPr lang="pt-BR" dirty="0" smtClean="0"/>
              <a:t> </a:t>
            </a:r>
            <a:r>
              <a:rPr lang="pt-BR" i="1" dirty="0" err="1" smtClean="0"/>
              <a:t>lycopersici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403350" y="333375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MURCHA  TOMATEIRO</a:t>
            </a:r>
            <a:endParaRPr lang="pt-BR" sz="4000" b="1" dirty="0">
              <a:solidFill>
                <a:srgbClr val="008000"/>
              </a:solidFill>
            </a:endParaRPr>
          </a:p>
        </p:txBody>
      </p:sp>
      <p:pic>
        <p:nvPicPr>
          <p:cNvPr id="3" name="Picture 7" descr="Folh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4979178" cy="3429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 descr="cau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14554"/>
            <a:ext cx="3438815" cy="2324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000100" y="614364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Murcha de </a:t>
            </a:r>
            <a:r>
              <a:rPr lang="pt-BR" b="1" dirty="0" err="1" smtClean="0"/>
              <a:t>Verticillium</a:t>
            </a:r>
            <a:r>
              <a:rPr lang="pt-BR" b="1" dirty="0" smtClean="0"/>
              <a:t> </a:t>
            </a:r>
            <a:r>
              <a:rPr lang="pt-BR" dirty="0" smtClean="0"/>
              <a:t>– </a:t>
            </a:r>
            <a:r>
              <a:rPr lang="pt-BR" i="1" dirty="0" err="1" smtClean="0"/>
              <a:t>Verticillium</a:t>
            </a:r>
            <a:r>
              <a:rPr lang="pt-BR" dirty="0" smtClean="0"/>
              <a:t> </a:t>
            </a:r>
            <a:r>
              <a:rPr lang="pt-BR" dirty="0" err="1" smtClean="0"/>
              <a:t>sp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403350" y="333375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MURCHA  TOMATEIRO</a:t>
            </a:r>
            <a:endParaRPr lang="pt-BR" sz="4000" b="1" dirty="0">
              <a:solidFill>
                <a:srgbClr val="008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05868" y="580526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Murcha bacteriana </a:t>
            </a:r>
            <a:r>
              <a:rPr lang="pt-BR" dirty="0" smtClean="0"/>
              <a:t>– </a:t>
            </a:r>
            <a:r>
              <a:rPr lang="pt-BR" i="1" dirty="0" err="1" smtClean="0"/>
              <a:t>Ralstonia</a:t>
            </a:r>
            <a:r>
              <a:rPr lang="pt-BR" i="1" dirty="0" smtClean="0"/>
              <a:t> </a:t>
            </a:r>
            <a:r>
              <a:rPr lang="pt-BR" i="1" dirty="0" err="1" smtClean="0"/>
              <a:t>solanacearum</a:t>
            </a:r>
            <a:endParaRPr lang="pt-BR" i="1" dirty="0"/>
          </a:p>
        </p:txBody>
      </p:sp>
      <p:pic>
        <p:nvPicPr>
          <p:cNvPr id="7" name="Picture 2" descr="C:\Users\Liliane\Documents\Copia2022_28072022\Clinica\ClinicaOriginal\Clinica Documentos\Fotos\Consultas\Solanáceas\Tomate\103_11Ralstonia\DSC06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27770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iliane\Documents\Copia2020T_17072020\Clinica\FOTOS MANUAL IVAN28082017\MurchabacterianaTomate\DSC04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5204" y="1803865"/>
            <a:ext cx="4181657" cy="31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1618" y="1880284"/>
            <a:ext cx="3740057" cy="280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Clinica\Clinica Documentos\Fotos\NOVAS FOTOS\DSC00381.JPG"/>
          <p:cNvPicPr>
            <a:picLocks noChangeAspect="1" noChangeArrowheads="1"/>
          </p:cNvPicPr>
          <p:nvPr/>
        </p:nvPicPr>
        <p:blipFill rotWithShape="1">
          <a:blip r:embed="rId2" cstate="print"/>
          <a:srcRect l="12167" t="5819" r="2996" b="16905"/>
          <a:stretch/>
        </p:blipFill>
        <p:spPr bwMode="auto">
          <a:xfrm>
            <a:off x="3059832" y="354111"/>
            <a:ext cx="3459946" cy="2426817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9867" y="5400692"/>
            <a:ext cx="504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Isolamento do possível </a:t>
            </a:r>
            <a:r>
              <a:rPr lang="pt-BR" sz="2400" dirty="0" err="1">
                <a:solidFill>
                  <a:srgbClr val="008000"/>
                </a:solidFill>
                <a:sym typeface="Symbol" pitchFamily="18" charset="2"/>
              </a:rPr>
              <a:t>patógeno</a:t>
            </a:r>
            <a:endParaRPr lang="pt-BR" sz="2400" dirty="0">
              <a:solidFill>
                <a:srgbClr val="008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42844" y="6043634"/>
            <a:ext cx="479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Identificação do microrganismo</a:t>
            </a:r>
            <a:endParaRPr lang="pt-BR" sz="2400" dirty="0">
              <a:solidFill>
                <a:srgbClr val="008000"/>
              </a:solidFill>
            </a:endParaRPr>
          </a:p>
        </p:txBody>
      </p:sp>
      <p:pic>
        <p:nvPicPr>
          <p:cNvPr id="5" name="Imagem 4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34076" y="3381371"/>
            <a:ext cx="3571875" cy="2381250"/>
          </a:xfrm>
          <a:prstGeom prst="rect">
            <a:avLst/>
          </a:prstGeom>
        </p:spPr>
      </p:pic>
      <p:pic>
        <p:nvPicPr>
          <p:cNvPr id="6" name="Imagem 5" descr="imagesCAAJQ9W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71414"/>
            <a:ext cx="2786082" cy="27860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9552" y="364502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Teste do copo</a:t>
            </a:r>
            <a:endParaRPr lang="pt-BR" dirty="0"/>
          </a:p>
        </p:txBody>
      </p:sp>
      <p:pic>
        <p:nvPicPr>
          <p:cNvPr id="9" name="Imagem 8" descr="imagesCAWS6AI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2681066"/>
            <a:ext cx="2071702" cy="2605322"/>
          </a:xfrm>
          <a:prstGeom prst="rect">
            <a:avLst/>
          </a:prstGeom>
        </p:spPr>
      </p:pic>
      <p:pic>
        <p:nvPicPr>
          <p:cNvPr id="212994" name="Picture 2" descr="C:\Users\Liliane\Documents\Copia2022_28072022\Clinica\ClinicaOriginal\Clinica Documentos\Fotos\Consultas\Solanáceas\Tomate\98_12RalstoniaCopo\DSC0166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-480" r="20031" b="3392"/>
          <a:stretch/>
        </p:blipFill>
        <p:spPr bwMode="auto">
          <a:xfrm>
            <a:off x="167509" y="116632"/>
            <a:ext cx="2820483" cy="35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8597" y="2030828"/>
            <a:ext cx="81439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10000"/>
              </a:lnSpc>
              <a:buFont typeface="Symbol" pitchFamily="18" charset="2"/>
              <a:buChar char="Þ"/>
            </a:pPr>
            <a:r>
              <a:rPr lang="pt-BR" sz="3200" dirty="0">
                <a:solidFill>
                  <a:srgbClr val="00B050"/>
                </a:solidFill>
                <a:sym typeface="Symbol" pitchFamily="18" charset="2"/>
              </a:rPr>
              <a:t>Postulados de </a:t>
            </a:r>
            <a:r>
              <a:rPr lang="pt-BR" sz="3200" dirty="0" err="1">
                <a:solidFill>
                  <a:srgbClr val="00B050"/>
                </a:solidFill>
                <a:sym typeface="Symbol" pitchFamily="18" charset="2"/>
              </a:rPr>
              <a:t>Koch</a:t>
            </a:r>
            <a:endParaRPr lang="pt-BR" sz="3200" dirty="0">
              <a:solidFill>
                <a:srgbClr val="00B050"/>
              </a:solidFill>
              <a:sym typeface="Symbol" pitchFamily="18" charset="2"/>
            </a:endParaRPr>
          </a:p>
          <a:p>
            <a:pPr marL="342900" indent="-342900" eaLnBrk="0" hangingPunct="0">
              <a:lnSpc>
                <a:spcPct val="160000"/>
              </a:lnSpc>
              <a:buFontTx/>
              <a:buAutoNum type="arabicPeriod"/>
            </a:pPr>
            <a:r>
              <a:rPr lang="pt-BR" sz="3200" dirty="0"/>
              <a:t>associação constante </a:t>
            </a:r>
          </a:p>
          <a:p>
            <a:pPr marL="342900" indent="-342900" eaLnBrk="0" hangingPunct="0">
              <a:lnSpc>
                <a:spcPct val="160000"/>
              </a:lnSpc>
              <a:buFontTx/>
              <a:buAutoNum type="arabicPeriod"/>
            </a:pPr>
            <a:r>
              <a:rPr lang="pt-BR" sz="3200" dirty="0"/>
              <a:t>isolamento </a:t>
            </a:r>
            <a:r>
              <a:rPr lang="pt-BR" sz="3200" dirty="0" err="1"/>
              <a:t>patógeno</a:t>
            </a:r>
            <a:endParaRPr lang="pt-BR" sz="3200" dirty="0"/>
          </a:p>
          <a:p>
            <a:pPr marL="342900" indent="-342900" eaLnBrk="0" hangingPunct="0">
              <a:lnSpc>
                <a:spcPct val="160000"/>
              </a:lnSpc>
            </a:pPr>
            <a:r>
              <a:rPr lang="pt-BR" sz="3200" dirty="0"/>
              <a:t>3. inoculação e reprodução sintomas</a:t>
            </a:r>
          </a:p>
          <a:p>
            <a:pPr marL="342900" indent="-342900" eaLnBrk="0" hangingPunct="0">
              <a:lnSpc>
                <a:spcPct val="160000"/>
              </a:lnSpc>
            </a:pPr>
            <a:r>
              <a:rPr lang="pt-BR" sz="3200" dirty="0"/>
              <a:t>4. </a:t>
            </a:r>
            <a:r>
              <a:rPr lang="pt-BR" sz="3200" dirty="0" err="1"/>
              <a:t>reisolamento</a:t>
            </a:r>
            <a:r>
              <a:rPr lang="pt-BR" sz="3200" dirty="0"/>
              <a:t> </a:t>
            </a:r>
            <a:r>
              <a:rPr lang="pt-BR" sz="3200" dirty="0" err="1"/>
              <a:t>patógeno</a:t>
            </a:r>
            <a:endParaRPr lang="pt-BR" sz="3200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14282" y="333375"/>
            <a:ext cx="8643998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rgbClr val="008000"/>
                </a:solidFill>
              </a:rPr>
              <a:t>DIAGNOSE DOENÇAS DESCONHECIDAS </a:t>
            </a:r>
            <a:endParaRPr lang="pt-BR" sz="3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403350" y="2516186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AGENTES CAUSAIS:</a:t>
            </a:r>
            <a:endParaRPr lang="pt-BR" sz="3600" b="1" dirty="0">
              <a:solidFill>
                <a:srgbClr val="008000"/>
              </a:solidFill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3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14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15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3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4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9750" y="1233488"/>
            <a:ext cx="470852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Morfologia do talo reprodutivo: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08038" y="2008188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Esporo = unidade reprodutiva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211638" y="1844675"/>
            <a:ext cx="2690812" cy="658813"/>
            <a:chOff x="2653" y="1162"/>
            <a:chExt cx="1695" cy="415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728" y="1173"/>
              <a:ext cx="16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 dirty="0"/>
                <a:t>Móveis (com flagelos)</a:t>
              </a:r>
            </a:p>
            <a:p>
              <a:r>
                <a:rPr lang="pt-BR" b="1" dirty="0"/>
                <a:t>Imóveis</a:t>
              </a:r>
            </a:p>
          </p:txBody>
        </p:sp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2653" y="1162"/>
              <a:ext cx="91" cy="408"/>
            </a:xfrm>
            <a:prstGeom prst="leftBrace">
              <a:avLst>
                <a:gd name="adj1" fmla="val 3736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t-BR" b="1" dirty="0"/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32138" y="2852738"/>
            <a:ext cx="260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Corpos de frutificação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7188" y="2924175"/>
            <a:ext cx="1874837" cy="3600450"/>
            <a:chOff x="225" y="1842"/>
            <a:chExt cx="1181" cy="2268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18" y="1842"/>
              <a:ext cx="9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 dirty="0"/>
                <a:t>Esporângios</a:t>
              </a:r>
            </a:p>
          </p:txBody>
        </p:sp>
        <p:pic>
          <p:nvPicPr>
            <p:cNvPr id="11" name="Picture 11" descr="esporângio_columel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" y="2115"/>
              <a:ext cx="449" cy="77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12" name="Picture 12" descr="perono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2976"/>
              <a:ext cx="841" cy="113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13" name="AutoShape 13"/>
          <p:cNvSpPr>
            <a:spLocks/>
          </p:cNvSpPr>
          <p:nvPr/>
        </p:nvSpPr>
        <p:spPr bwMode="auto">
          <a:xfrm rot="5400000">
            <a:off x="4392613" y="1466850"/>
            <a:ext cx="360362" cy="3887788"/>
          </a:xfrm>
          <a:prstGeom prst="leftBrace">
            <a:avLst>
              <a:gd name="adj1" fmla="val 526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2124075" y="3567113"/>
            <a:ext cx="1511300" cy="2814637"/>
            <a:chOff x="1338" y="2247"/>
            <a:chExt cx="952" cy="1773"/>
          </a:xfrm>
        </p:grpSpPr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529" y="2247"/>
              <a:ext cx="7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 dirty="0" err="1"/>
                <a:t>Ascomas</a:t>
              </a:r>
              <a:endParaRPr lang="pt-BR" b="1" dirty="0"/>
            </a:p>
          </p:txBody>
        </p:sp>
        <p:pic>
          <p:nvPicPr>
            <p:cNvPr id="16" name="Picture 16" descr="sordaria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8" y="2568"/>
              <a:ext cx="952" cy="71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17" name="Picture 17" descr="erysi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1" y="3482"/>
              <a:ext cx="864" cy="53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265738" y="3573463"/>
            <a:ext cx="1492250" cy="3240087"/>
            <a:chOff x="3317" y="2251"/>
            <a:chExt cx="940" cy="2041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317" y="2251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 dirty="0" err="1"/>
                <a:t>Conidiomas</a:t>
              </a:r>
              <a:endParaRPr lang="pt-BR" b="1" dirty="0"/>
            </a:p>
          </p:txBody>
        </p:sp>
        <p:pic>
          <p:nvPicPr>
            <p:cNvPr id="20" name="Picture 20" descr="acervul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34" y="2527"/>
              <a:ext cx="907" cy="77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pic>
          <p:nvPicPr>
            <p:cNvPr id="21" name="Picture 21" descr="picnídi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1" y="3357"/>
              <a:ext cx="739" cy="93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6853238" y="2852738"/>
            <a:ext cx="1606550" cy="2735262"/>
            <a:chOff x="4317" y="1797"/>
            <a:chExt cx="1012" cy="1723"/>
          </a:xfrm>
        </p:grpSpPr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317" y="1797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 dirty="0"/>
                <a:t>Conidióforos</a:t>
              </a:r>
            </a:p>
          </p:txBody>
        </p:sp>
        <p:pic>
          <p:nvPicPr>
            <p:cNvPr id="24" name="Picture 24" descr="pyriculari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2" y="2205"/>
              <a:ext cx="900" cy="131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708400" y="357346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err="1"/>
              <a:t>Basidiomas</a:t>
            </a:r>
            <a:endParaRPr lang="pt-BR" b="1" dirty="0"/>
          </a:p>
        </p:txBody>
      </p:sp>
      <p:pic>
        <p:nvPicPr>
          <p:cNvPr id="26" name="Picture 26" descr="tricho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838" y="4076700"/>
            <a:ext cx="1371600" cy="1011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804025" y="6000768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err="1"/>
              <a:t>Obs</a:t>
            </a:r>
            <a:r>
              <a:rPr lang="pt-BR" b="1" dirty="0"/>
              <a:t>: Classificação,</a:t>
            </a:r>
          </a:p>
          <a:p>
            <a:r>
              <a:rPr lang="pt-BR" b="1" dirty="0"/>
              <a:t>          identificação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168275" y="20025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Fungos como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Agentes </a:t>
            </a: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míld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2159000" y="1528763"/>
            <a:ext cx="6985000" cy="5329237"/>
            <a:chOff x="0" y="0"/>
            <a:chExt cx="5760" cy="4320"/>
          </a:xfrm>
        </p:grpSpPr>
        <p:graphicFrame>
          <p:nvGraphicFramePr>
            <p:cNvPr id="16" name="Object 5"/>
            <p:cNvGraphicFramePr>
              <a:graphicFrameLocks noChangeAspect="1"/>
            </p:cNvGraphicFramePr>
            <p:nvPr/>
          </p:nvGraphicFramePr>
          <p:xfrm>
            <a:off x="0" y="0"/>
            <a:ext cx="5760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552" name="Clip" r:id="rId4" imgW="2309813" imgH="3176588" progId="">
                    <p:embed/>
                  </p:oleObj>
                </mc:Choice>
                <mc:Fallback>
                  <p:oleObj name="Clip" r:id="rId4" imgW="2309813" imgH="3176588" progId="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760" cy="43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240" y="192"/>
              <a:ext cx="4320" cy="2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00113" y="90805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400" b="1">
                <a:solidFill>
                  <a:srgbClr val="FFFF00"/>
                </a:solidFill>
                <a:latin typeface="Comic Sans MS" pitchFamily="66" charset="0"/>
              </a:rPr>
              <a:t>OBJETIVOS DA CLÍNICA FITOPATOLÓGICA</a:t>
            </a:r>
            <a:endParaRPr lang="pt-BR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771775" y="2159000"/>
            <a:ext cx="47529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2400" b="1">
                <a:solidFill>
                  <a:schemeClr val="bg1"/>
                </a:solidFill>
                <a:latin typeface="Comic Sans MS" pitchFamily="66" charset="0"/>
              </a:rPr>
              <a:t>DIAGNOSTICAR AS DOENÇAS DE PLANTAS E RECOMENDAR MEDIDAS DE CONTROLE VIÁVEIS, PRÁTICAS E SEGURAS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j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6633"/>
            <a:ext cx="5462890" cy="659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07504" y="826834"/>
            <a:ext cx="3526854" cy="3970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smtClean="0">
                <a:solidFill>
                  <a:srgbClr val="008000"/>
                </a:solidFill>
              </a:rPr>
              <a:t>*a partir da planta com sintomas</a:t>
            </a:r>
          </a:p>
          <a:p>
            <a:pPr>
              <a:spcBef>
                <a:spcPct val="50000"/>
              </a:spcBef>
            </a:pPr>
            <a:r>
              <a:rPr lang="pt-BR" sz="2800" b="1" dirty="0" smtClean="0">
                <a:solidFill>
                  <a:srgbClr val="008000"/>
                </a:solidFill>
              </a:rPr>
              <a:t>*obtenção de cultura pura </a:t>
            </a:r>
          </a:p>
          <a:p>
            <a:pPr>
              <a:spcBef>
                <a:spcPct val="50000"/>
              </a:spcBef>
            </a:pPr>
            <a:endParaRPr lang="pt-BR" sz="2800" b="1" dirty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</a:pPr>
            <a:endParaRPr lang="pt-BR" sz="2800" b="1" dirty="0" smtClean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</a:pPr>
            <a:r>
              <a:rPr lang="pt-BR" sz="2800" b="1" dirty="0" smtClean="0">
                <a:solidFill>
                  <a:srgbClr val="008000"/>
                </a:solidFill>
              </a:rPr>
              <a:t>observação sinais</a:t>
            </a:r>
            <a:endParaRPr lang="pt-BR" sz="2800" b="1" dirty="0">
              <a:solidFill>
                <a:srgbClr val="008000"/>
              </a:solidFill>
            </a:endParaRPr>
          </a:p>
        </p:txBody>
      </p:sp>
      <p:sp>
        <p:nvSpPr>
          <p:cNvPr id="4" name="Seta para Baixo 3"/>
          <p:cNvSpPr/>
          <p:nvPr/>
        </p:nvSpPr>
        <p:spPr>
          <a:xfrm>
            <a:off x="1331640" y="2924944"/>
            <a:ext cx="576064" cy="12241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8520" y="116632"/>
            <a:ext cx="410344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 smtClean="0">
                <a:solidFill>
                  <a:srgbClr val="008000"/>
                </a:solidFill>
              </a:rPr>
              <a:t>Isolamento Indireto:</a:t>
            </a:r>
            <a:endParaRPr lang="pt-BR" sz="3000" b="1" dirty="0">
              <a:solidFill>
                <a:srgbClr val="008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8833" y="5229200"/>
            <a:ext cx="280076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8000"/>
                </a:solidFill>
              </a:rPr>
              <a:t>*Fungos </a:t>
            </a:r>
            <a:r>
              <a:rPr lang="pt-BR" b="1" dirty="0" err="1">
                <a:solidFill>
                  <a:srgbClr val="008000"/>
                </a:solidFill>
              </a:rPr>
              <a:t>Necrotróficos</a:t>
            </a:r>
            <a:r>
              <a:rPr lang="pt-BR" b="1" dirty="0">
                <a:solidFill>
                  <a:srgbClr val="008000"/>
                </a:solidFill>
              </a:rPr>
              <a:t> </a:t>
            </a:r>
            <a:r>
              <a:rPr lang="pt-BR" b="1" dirty="0" smtClean="0">
                <a:solidFill>
                  <a:srgbClr val="008000"/>
                </a:solidFill>
              </a:rPr>
              <a:t>/</a:t>
            </a:r>
          </a:p>
          <a:p>
            <a:r>
              <a:rPr lang="pt-BR" b="1" dirty="0" smtClean="0">
                <a:solidFill>
                  <a:srgbClr val="008000"/>
                </a:solidFill>
              </a:rPr>
              <a:t> </a:t>
            </a:r>
            <a:r>
              <a:rPr lang="pt-BR" b="1" dirty="0" err="1">
                <a:solidFill>
                  <a:srgbClr val="008000"/>
                </a:solidFill>
              </a:rPr>
              <a:t>Hemibiotróficos</a:t>
            </a:r>
            <a:endParaRPr lang="pt-BR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7149" y="6076746"/>
            <a:ext cx="357418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Manchas, podridões, </a:t>
            </a:r>
            <a:r>
              <a:rPr lang="pt-BR" b="1" dirty="0" smtClean="0"/>
              <a:t>murchas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7995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285852" y="142852"/>
            <a:ext cx="655161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Fungos </a:t>
            </a:r>
            <a:r>
              <a:rPr lang="pt-BR" sz="4000" b="1" dirty="0" err="1" smtClean="0">
                <a:solidFill>
                  <a:srgbClr val="008000"/>
                </a:solidFill>
              </a:rPr>
              <a:t>Biotróficos</a:t>
            </a:r>
            <a:endParaRPr lang="pt-BR" sz="4000" b="1" dirty="0">
              <a:solidFill>
                <a:srgbClr val="008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95536" y="1556792"/>
            <a:ext cx="475252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/>
              <a:t>Míldios, </a:t>
            </a:r>
            <a:r>
              <a:rPr lang="pt-BR" b="1" dirty="0" err="1"/>
              <a:t>oídios</a:t>
            </a:r>
            <a:r>
              <a:rPr lang="pt-BR" b="1" dirty="0"/>
              <a:t>, ferrugens, carvões</a:t>
            </a:r>
          </a:p>
          <a:p>
            <a:endParaRPr lang="pt-BR" b="1" dirty="0"/>
          </a:p>
          <a:p>
            <a:r>
              <a:rPr lang="pt-BR" b="1" dirty="0"/>
              <a:t>Nutrem-se somente de tecido vivo</a:t>
            </a:r>
          </a:p>
        </p:txBody>
      </p:sp>
      <p:pic>
        <p:nvPicPr>
          <p:cNvPr id="19" name="Picture 8" descr="PMild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08921"/>
            <a:ext cx="2022475" cy="1612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196752"/>
            <a:ext cx="1238761" cy="2249057"/>
          </a:xfrm>
          <a:prstGeom prst="rect">
            <a:avLst/>
          </a:prstGeom>
          <a:noFill/>
          <a:ln/>
        </p:spPr>
      </p:pic>
      <p:pic>
        <p:nvPicPr>
          <p:cNvPr id="21" name="Picture 7" descr="Puccinia_polissora_uredospo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1606259"/>
            <a:ext cx="2028616" cy="13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26599" r="17649" b="14016"/>
          <a:stretch/>
        </p:blipFill>
        <p:spPr>
          <a:xfrm rot="16200000">
            <a:off x="2042135" y="3006539"/>
            <a:ext cx="1612902" cy="1017665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6" cstate="print"/>
          <a:srcRect t="21523" b="11023"/>
          <a:stretch>
            <a:fillRect/>
          </a:stretch>
        </p:blipFill>
        <p:spPr bwMode="auto">
          <a:xfrm>
            <a:off x="4499992" y="4146588"/>
            <a:ext cx="3951833" cy="199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Clinica\Clinica Documentos\Fotos\Consultas\Grandes Culturas\Milho\Milho75_14\DSC093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90" y="5595685"/>
            <a:ext cx="1159369" cy="11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ildio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3" y="4685895"/>
            <a:ext cx="3239864" cy="213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Bremialactuc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5"/>
          <a:stretch>
            <a:fillRect/>
          </a:stretch>
        </p:blipFill>
        <p:spPr bwMode="auto">
          <a:xfrm>
            <a:off x="1994802" y="4679004"/>
            <a:ext cx="1610237" cy="91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3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4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6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7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8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9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10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619250" y="2708920"/>
            <a:ext cx="7345363" cy="144655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400" b="1" dirty="0" smtClean="0">
                <a:solidFill>
                  <a:srgbClr val="008000"/>
                </a:solidFill>
              </a:rPr>
              <a:t>DIAGNOSE DE DOENÇAS BACTERIANAS</a:t>
            </a:r>
            <a:r>
              <a:rPr lang="pt-BR" altLang="pt-BR" sz="4400" dirty="0" smtClean="0"/>
              <a:t> </a:t>
            </a:r>
            <a:endParaRPr lang="pt-BR" altLang="pt-BR" sz="4400" dirty="0"/>
          </a:p>
        </p:txBody>
      </p:sp>
    </p:spTree>
    <p:extLst>
      <p:ext uri="{BB962C8B-B14F-4D97-AF65-F5344CB8AC3E}">
        <p14:creationId xmlns:p14="http://schemas.microsoft.com/office/powerpoint/2010/main" val="2650668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fusarium wilt cotton"/>
          <p:cNvPicPr>
            <a:picLocks noChangeAspect="1" noChangeArrowheads="1"/>
          </p:cNvPicPr>
          <p:nvPr/>
        </p:nvPicPr>
        <p:blipFill rotWithShape="1">
          <a:blip r:embed="rId3" cstate="print">
            <a:lum contrast="22000"/>
          </a:blip>
          <a:srcRect t="5207" b="7351"/>
          <a:stretch/>
        </p:blipFill>
        <p:spPr bwMode="auto">
          <a:xfrm>
            <a:off x="7401620" y="2871918"/>
            <a:ext cx="1634876" cy="214140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724621" y="1233489"/>
            <a:ext cx="4511675" cy="466725"/>
            <a:chOff x="340" y="777"/>
            <a:chExt cx="2842" cy="29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40" y="777"/>
              <a:ext cx="1043" cy="2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Bactérias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140" y="780"/>
              <a:ext cx="1042" cy="2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4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Sintomas 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565" y="935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59087"/>
              </p:ext>
            </p:extLst>
          </p:nvPr>
        </p:nvGraphicFramePr>
        <p:xfrm>
          <a:off x="179512" y="1371392"/>
          <a:ext cx="1656184" cy="2705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28" name="Corel PHOTO-PAINT 10.0 Image" r:id="rId4" imgW="3255271" imgH="6510541" progId="">
                  <p:embed/>
                </p:oleObj>
              </mc:Choice>
              <mc:Fallback>
                <p:oleObj name="Corel PHOTO-PAINT 10.0 Image" r:id="rId4" imgW="3255271" imgH="6510541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371392"/>
                        <a:ext cx="1656184" cy="270533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623888" y="4437063"/>
            <a:ext cx="3948112" cy="471487"/>
            <a:chOff x="340" y="777"/>
            <a:chExt cx="2487" cy="297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40" y="777"/>
              <a:ext cx="1043" cy="2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Bactérias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140" y="780"/>
              <a:ext cx="687" cy="2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Sinais</a:t>
              </a: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565" y="935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4" name="Picture 14" descr="Rs1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900113" y="5013325"/>
            <a:ext cx="1249362" cy="18002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" name="Picture 15" descr="corrida_folh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5105400"/>
            <a:ext cx="1871663" cy="16367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919788" y="5726113"/>
            <a:ext cx="220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Corrida bacteriana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0158" y="20025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Bactérias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  <p:pic>
        <p:nvPicPr>
          <p:cNvPr id="19" name="Picture 4" descr="E:\Copia2020T_17122020\LilianeGeral\Liliane_CF\Biogrow\PectobacteriumInVitro\BestcurePectobacteriumJan2012\PectobacteriumAlfaceBiogrowJan2012Inicial\DSC0027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48183" r="25323" b="1"/>
          <a:stretch/>
        </p:blipFill>
        <p:spPr bwMode="auto">
          <a:xfrm>
            <a:off x="1907704" y="2026806"/>
            <a:ext cx="236165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Clinica\Clinica Documentos\Fotos\Outros\Prof.Jorge\Murcha\DSCN028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69" y="1844824"/>
            <a:ext cx="3398983" cy="21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terial identif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73238"/>
            <a:ext cx="4206875" cy="4559300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76825" y="2499618"/>
            <a:ext cx="404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Testes bioquímicos</a:t>
            </a:r>
          </a:p>
          <a:p>
            <a:r>
              <a:rPr lang="pt-BR" b="1" dirty="0"/>
              <a:t>    ex: oxidase, ação </a:t>
            </a:r>
            <a:r>
              <a:rPr lang="pt-BR" b="1" dirty="0" err="1"/>
              <a:t>pectolítica</a:t>
            </a:r>
            <a:r>
              <a:rPr lang="pt-BR" b="1" dirty="0"/>
              <a:t>, etc</a:t>
            </a:r>
            <a:r>
              <a:rPr lang="pt-BR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48263" y="3854450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Testes sorológicos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27638" y="464661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/>
              <a:t>Testes moleculares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240158" y="20025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Bactérias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5536" y="1064349"/>
            <a:ext cx="4494981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Identificação de Bactérias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6508" y="2870516"/>
            <a:ext cx="3597019" cy="26977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2" y="1293357"/>
            <a:ext cx="4845918" cy="3719819"/>
          </a:xfrm>
          <a:prstGeom prst="rect">
            <a:avLst/>
          </a:prstGeom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267744" y="404664"/>
            <a:ext cx="5009619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FF0000"/>
                </a:solidFill>
              </a:rPr>
              <a:t>Teste serológico rápido (30’)</a:t>
            </a:r>
            <a:endParaRPr lang="pt-BR" altLang="pt-BR" sz="26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69881" y="515719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Cancro Bacteriano Tomateiro </a:t>
            </a:r>
            <a:r>
              <a:rPr lang="pt-BR" sz="1600" dirty="0" smtClean="0"/>
              <a:t> </a:t>
            </a:r>
          </a:p>
          <a:p>
            <a:r>
              <a:rPr lang="pt-BR" sz="1600" i="1" dirty="0" err="1" smtClean="0"/>
              <a:t>Clavibacter</a:t>
            </a:r>
            <a:r>
              <a:rPr lang="pt-BR" sz="1600" i="1" dirty="0" smtClean="0"/>
              <a:t> </a:t>
            </a:r>
            <a:r>
              <a:rPr lang="pt-BR" sz="1600" i="1" dirty="0" err="1" smtClean="0"/>
              <a:t>michiganensis</a:t>
            </a:r>
            <a:r>
              <a:rPr lang="pt-BR" sz="1600" i="1" dirty="0" smtClean="0"/>
              <a:t> </a:t>
            </a:r>
            <a:r>
              <a:rPr lang="pt-BR" sz="1600" dirty="0" err="1" smtClean="0"/>
              <a:t>subsp</a:t>
            </a:r>
            <a:r>
              <a:rPr lang="pt-BR" sz="1600" dirty="0" smtClean="0"/>
              <a:t>.</a:t>
            </a:r>
          </a:p>
          <a:p>
            <a:r>
              <a:rPr lang="pt-BR" sz="1600" dirty="0" smtClean="0"/>
              <a:t> </a:t>
            </a:r>
            <a:r>
              <a:rPr lang="pt-BR" sz="1600" i="1" dirty="0" err="1" smtClean="0"/>
              <a:t>michiganensis</a:t>
            </a:r>
            <a:r>
              <a:rPr lang="pt-BR" sz="1600" i="1" dirty="0" smtClean="0"/>
              <a:t> 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313843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3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4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6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7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8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9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10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619250" y="2708920"/>
            <a:ext cx="7345363" cy="144655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400" b="1" dirty="0" smtClean="0">
                <a:solidFill>
                  <a:srgbClr val="008000"/>
                </a:solidFill>
              </a:rPr>
              <a:t>DIAGNOSE DE DOENÇAS CAUSADAS POR VÍRUS</a:t>
            </a:r>
            <a:endParaRPr lang="pt-BR" altLang="pt-BR" sz="4400" dirty="0"/>
          </a:p>
        </p:txBody>
      </p:sp>
    </p:spTree>
    <p:extLst>
      <p:ext uri="{BB962C8B-B14F-4D97-AF65-F5344CB8AC3E}">
        <p14:creationId xmlns:p14="http://schemas.microsoft.com/office/powerpoint/2010/main" val="3971484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igure 2 Citrus Brown Aphid (Toxoptera Citricida), Vector of Citrus Tristeza Virus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27088" y="4076700"/>
            <a:ext cx="2857500" cy="2390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4" descr="Distorted heart leaves and brown patches on lettuce 17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125538"/>
            <a:ext cx="3024188" cy="24844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Fig9_cis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96975"/>
            <a:ext cx="3527425" cy="23606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6" descr="circulativetransmiss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221163"/>
            <a:ext cx="2808288" cy="2219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68275" y="12541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Vírus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CU1parti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488" y="4976813"/>
            <a:ext cx="2233612" cy="1765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3" descr="tmv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565400"/>
            <a:ext cx="1954212" cy="1846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4" descr="a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2650" y="2565400"/>
            <a:ext cx="2184400" cy="1717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2001-30-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7425" y="4927600"/>
            <a:ext cx="1744663" cy="18145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313" y="1233488"/>
            <a:ext cx="388302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Morfologia das partículas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4525" y="1989138"/>
            <a:ext cx="191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Alongada rígida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32313" y="1989138"/>
            <a:ext cx="221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Alongada flexuosa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97125" y="4581525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Isométrica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084888" y="45545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Baciliforme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68275" y="12541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Vírus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85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itor Eli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925" y="4714875"/>
            <a:ext cx="2303463" cy="19415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3" descr="Elis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373688"/>
            <a:ext cx="2193925" cy="1371600"/>
          </a:xfrm>
          <a:prstGeom prst="rect">
            <a:avLst/>
          </a:prstGeom>
          <a:noFill/>
        </p:spPr>
      </p:pic>
      <p:pic>
        <p:nvPicPr>
          <p:cNvPr id="4" name="Picture 4" descr="Inoc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349500"/>
            <a:ext cx="1885950" cy="2076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603440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1700213"/>
            <a:ext cx="2519363" cy="1643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6" descr="TMV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9600" y="2143125"/>
            <a:ext cx="1835150" cy="1430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 descr="fig26_sm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29538" y="2020888"/>
            <a:ext cx="1176337" cy="1584325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950" y="188913"/>
            <a:ext cx="8086725" cy="49847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Vírus como agentes de doenças em plantas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3850" y="946150"/>
            <a:ext cx="156527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Diagnose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01688" y="1766888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Indicadoras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977900" y="49339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ELISA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40425" y="1477963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Microscopia Eletrônica</a:t>
            </a: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5667375" y="4646613"/>
            <a:ext cx="3082925" cy="2022475"/>
            <a:chOff x="3570" y="2927"/>
            <a:chExt cx="1942" cy="1274"/>
          </a:xfrm>
        </p:grpSpPr>
        <p:pic>
          <p:nvPicPr>
            <p:cNvPr id="14" name="Picture 14" descr="gel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23" y="3184"/>
              <a:ext cx="1589" cy="101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</p:pic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570" y="3566"/>
              <a:ext cx="671" cy="286"/>
              <a:chOff x="3887" y="1733"/>
              <a:chExt cx="671" cy="286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4334" y="1733"/>
                <a:ext cx="224" cy="120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V="1">
                <a:off x="3887" y="1853"/>
                <a:ext cx="447" cy="16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468" y="2927"/>
              <a:ext cx="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b="1"/>
                <a:t>PCR</a:t>
              </a:r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6143636" y="3643314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Partículas</a:t>
            </a:r>
            <a:endParaRPr lang="pt-BR" sz="16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786710" y="3643314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Inclusões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913" y="3706813"/>
            <a:ext cx="67960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solidFill>
                  <a:srgbClr val="006600"/>
                </a:solidFill>
              </a:rPr>
              <a:t>- Fundada na década 1980 – Prof. Hiroshi Kimati</a:t>
            </a:r>
          </a:p>
          <a:p>
            <a:pPr eaLnBrk="0" hangingPunct="0"/>
            <a:endParaRPr lang="pt-BR" sz="2400">
              <a:solidFill>
                <a:srgbClr val="006600"/>
              </a:solidFill>
            </a:endParaRPr>
          </a:p>
          <a:p>
            <a:pPr eaLnBrk="0" hangingPunct="0">
              <a:buFontTx/>
              <a:buChar char="-"/>
            </a:pPr>
            <a:r>
              <a:rPr lang="pt-BR" sz="2400">
                <a:solidFill>
                  <a:srgbClr val="006600"/>
                </a:solidFill>
              </a:rPr>
              <a:t> Atividades desenvolvidas:</a:t>
            </a:r>
          </a:p>
          <a:p>
            <a:pPr eaLnBrk="0" hangingPunct="0"/>
            <a:r>
              <a:rPr lang="pt-BR" sz="2400">
                <a:solidFill>
                  <a:srgbClr val="006600"/>
                </a:solidFill>
              </a:rPr>
              <a:t>                                               </a:t>
            </a:r>
            <a:r>
              <a:rPr lang="pt-BR" sz="2400">
                <a:solidFill>
                  <a:srgbClr val="006600"/>
                </a:solidFill>
                <a:cs typeface="Arial" charset="0"/>
              </a:rPr>
              <a:t>♦ Extensão</a:t>
            </a:r>
          </a:p>
          <a:p>
            <a:pPr eaLnBrk="0" hangingPunct="0"/>
            <a:r>
              <a:rPr lang="pt-BR" sz="800">
                <a:solidFill>
                  <a:srgbClr val="006600"/>
                </a:solidFill>
              </a:rPr>
              <a:t>               </a:t>
            </a:r>
          </a:p>
          <a:p>
            <a:pPr eaLnBrk="0" hangingPunct="0"/>
            <a:r>
              <a:rPr lang="pt-BR" sz="2400">
                <a:solidFill>
                  <a:srgbClr val="006600"/>
                </a:solidFill>
              </a:rPr>
              <a:t>                                               </a:t>
            </a:r>
            <a:r>
              <a:rPr lang="pt-BR" sz="2400">
                <a:solidFill>
                  <a:srgbClr val="006600"/>
                </a:solidFill>
                <a:cs typeface="Arial" charset="0"/>
              </a:rPr>
              <a:t>♦ Pesquisa</a:t>
            </a:r>
          </a:p>
          <a:p>
            <a:pPr eaLnBrk="0" hangingPunct="0"/>
            <a:endParaRPr lang="pt-BR" sz="900">
              <a:solidFill>
                <a:srgbClr val="006600"/>
              </a:solidFill>
              <a:cs typeface="Arial" charset="0"/>
            </a:endParaRPr>
          </a:p>
          <a:p>
            <a:pPr eaLnBrk="0" hangingPunct="0"/>
            <a:r>
              <a:rPr lang="pt-BR" sz="2400">
                <a:solidFill>
                  <a:srgbClr val="006600"/>
                </a:solidFill>
                <a:cs typeface="Arial" charset="0"/>
              </a:rPr>
              <a:t>                                               ♦</a:t>
            </a:r>
            <a:r>
              <a:rPr lang="pt-BR" sz="2400">
                <a:solidFill>
                  <a:srgbClr val="006600"/>
                </a:solidFill>
              </a:rPr>
              <a:t> Ensino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58850" y="423545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pt-BR" sz="3600">
              <a:solidFill>
                <a:srgbClr val="FFFF00"/>
              </a:solidFill>
            </a:endParaRPr>
          </a:p>
        </p:txBody>
      </p:sp>
      <p:pic>
        <p:nvPicPr>
          <p:cNvPr id="4" name="Picture 5" descr="placaClínica"/>
          <p:cNvPicPr>
            <a:picLocks noChangeAspect="1" noChangeArrowheads="1"/>
          </p:cNvPicPr>
          <p:nvPr/>
        </p:nvPicPr>
        <p:blipFill>
          <a:blip r:embed="rId2" cstate="print"/>
          <a:srcRect l="5951" t="18271" r="7336" b="14949"/>
          <a:stretch>
            <a:fillRect/>
          </a:stretch>
        </p:blipFill>
        <p:spPr bwMode="auto">
          <a:xfrm>
            <a:off x="1331913" y="188913"/>
            <a:ext cx="5648325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4" y="116632"/>
            <a:ext cx="5544616" cy="34265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53372"/>
            <a:ext cx="7155391" cy="30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2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8" y="1556792"/>
            <a:ext cx="8446056" cy="38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1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3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4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6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7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8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9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10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547664" y="2276872"/>
            <a:ext cx="7345363" cy="212365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400" b="1" dirty="0" smtClean="0">
                <a:solidFill>
                  <a:srgbClr val="008000"/>
                </a:solidFill>
              </a:rPr>
              <a:t>DIAGNOSE DE DOENÇAS CAUSADAS POR FITOPLASMAS</a:t>
            </a:r>
            <a:endParaRPr lang="pt-BR" altLang="pt-BR" sz="4400" dirty="0"/>
          </a:p>
        </p:txBody>
      </p:sp>
    </p:spTree>
    <p:extLst>
      <p:ext uri="{BB962C8B-B14F-4D97-AF65-F5344CB8AC3E}">
        <p14:creationId xmlns:p14="http://schemas.microsoft.com/office/powerpoint/2010/main" val="908017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017588"/>
            <a:ext cx="7847012" cy="8318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Até 1967: atribuídas a vírus.</a:t>
            </a:r>
          </a:p>
          <a:p>
            <a:r>
              <a:rPr lang="pt-BR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 1967: MLO no floema de plantas com “amarelos”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8313" y="2205038"/>
            <a:ext cx="174942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Morfologia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450" y="2917825"/>
            <a:ext cx="549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Fitoplasmas: esféricos, alongados, pleomórficos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43438" y="3357563"/>
            <a:ext cx="452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Espiroplasmas: espiralados, helicoidais</a:t>
            </a:r>
          </a:p>
        </p:txBody>
      </p:sp>
      <p:pic>
        <p:nvPicPr>
          <p:cNvPr id="7" name="Picture 7" descr="phytoplasma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57563"/>
            <a:ext cx="2305050" cy="2001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8" descr="spiroplas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138" y="3789363"/>
            <a:ext cx="2952750" cy="1968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411413" y="2249488"/>
            <a:ext cx="503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Organismos procariotos, sem parede celular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76500" y="6092825"/>
            <a:ext cx="634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Transmissão: insetos sugadores do floema (cigarrinhas)</a:t>
            </a:r>
          </a:p>
        </p:txBody>
      </p:sp>
      <p:pic>
        <p:nvPicPr>
          <p:cNvPr id="11" name="Picture 11" descr="leafhopperV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3" y="5661025"/>
            <a:ext cx="1644650" cy="10747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68275" y="12541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Molicutes</a:t>
            </a: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006-37-1t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841750"/>
            <a:ext cx="3671888" cy="2755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4" descr="10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205038"/>
            <a:ext cx="2474913" cy="43576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313" y="1090613"/>
            <a:ext cx="1649412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Sintomas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2133600"/>
            <a:ext cx="3727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Superbrotamento</a:t>
            </a:r>
          </a:p>
          <a:p>
            <a:r>
              <a:rPr lang="pt-BR" b="1">
                <a:solidFill>
                  <a:srgbClr val="008000"/>
                </a:solidFill>
              </a:rPr>
              <a:t>Enfezamento (redução tamanho)</a:t>
            </a:r>
          </a:p>
          <a:p>
            <a:r>
              <a:rPr lang="pt-BR" b="1">
                <a:solidFill>
                  <a:srgbClr val="008000"/>
                </a:solidFill>
              </a:rPr>
              <a:t>Amarelecimento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68275" y="125413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Molicutes</a:t>
            </a: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8313" y="1090613"/>
            <a:ext cx="1649412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Diagnose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33650" y="1916113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8000"/>
                </a:solidFill>
              </a:rPr>
              <a:t>Microscopia Eletrônica</a:t>
            </a:r>
          </a:p>
        </p:txBody>
      </p:sp>
      <p:pic>
        <p:nvPicPr>
          <p:cNvPr id="5" name="Picture 5" descr="19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1125538"/>
            <a:ext cx="2422525" cy="19383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313" y="3206750"/>
            <a:ext cx="315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8000"/>
                </a:solidFill>
              </a:rPr>
              <a:t>Testes sorológicos (ELISA)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41857" y="4787860"/>
            <a:ext cx="2450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8000"/>
                </a:solidFill>
              </a:rPr>
              <a:t>Testes moleculares: </a:t>
            </a:r>
          </a:p>
        </p:txBody>
      </p:sp>
      <p:pic>
        <p:nvPicPr>
          <p:cNvPr id="8" name="Picture 8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800" y="4225925"/>
            <a:ext cx="3236913" cy="22987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87887" y="188640"/>
            <a:ext cx="8796338" cy="49244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2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Molicutes</a:t>
            </a:r>
            <a:r>
              <a:rPr lang="pt-BR" altLang="pt-BR" sz="2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como Agentes </a:t>
            </a:r>
            <a:r>
              <a:rPr lang="pt-BR" altLang="pt-BR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Doenças em Plantas</a:t>
            </a:r>
            <a:endParaRPr lang="pt-BR" altLang="pt-BR" sz="2600" b="1" dirty="0">
              <a:solidFill>
                <a:srgbClr val="008000"/>
              </a:solidFill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318185" y="3142809"/>
            <a:ext cx="145836" cy="487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1" name="Rectangle 11"/>
          <p:cNvSpPr>
            <a:spLocks noChangeArrowheads="1"/>
          </p:cNvSpPr>
          <p:nvPr/>
        </p:nvSpPr>
        <p:spPr bwMode="auto">
          <a:xfrm>
            <a:off x="1512918" y="2516186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ATIVIDADE: PESQUISA</a:t>
            </a:r>
            <a:endParaRPr lang="pt-BR" sz="3600" b="1" dirty="0">
              <a:solidFill>
                <a:srgbClr val="008000"/>
              </a:solidFill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9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2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3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71604" y="1462132"/>
            <a:ext cx="717710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t-BR" sz="2400" b="1" dirty="0">
                <a:solidFill>
                  <a:srgbClr val="008000"/>
                </a:solidFill>
                <a:latin typeface="Comic Sans MS" pitchFamily="66" charset="0"/>
              </a:rPr>
              <a:t> Relacionadas aos materiais recebidos durante as </a:t>
            </a:r>
            <a:r>
              <a:rPr lang="pt-BR" sz="2400" b="1" dirty="0" smtClean="0">
                <a:solidFill>
                  <a:srgbClr val="008000"/>
                </a:solidFill>
                <a:latin typeface="Comic Sans MS" pitchFamily="66" charset="0"/>
              </a:rPr>
              <a:t>consultas</a:t>
            </a:r>
          </a:p>
          <a:p>
            <a:endParaRPr lang="pt-BR" sz="2400" b="1" dirty="0" smtClean="0">
              <a:solidFill>
                <a:srgbClr val="008000"/>
              </a:solidFill>
              <a:latin typeface="Comic Sans MS" pitchFamily="66" charset="0"/>
            </a:endParaRPr>
          </a:p>
          <a:p>
            <a:endParaRPr lang="pt-BR" sz="2400" b="1" dirty="0">
              <a:solidFill>
                <a:srgbClr val="008000"/>
              </a:solidFill>
              <a:latin typeface="Comic Sans MS" pitchFamily="66" charset="0"/>
            </a:endParaRPr>
          </a:p>
          <a:p>
            <a:r>
              <a:rPr lang="pt-BR" sz="2400" b="1" dirty="0">
                <a:solidFill>
                  <a:srgbClr val="008000"/>
                </a:solidFill>
                <a:latin typeface="Comic Sans MS" pitchFamily="66" charset="0"/>
              </a:rPr>
              <a:t>- Etiologia de novas doenças</a:t>
            </a:r>
          </a:p>
          <a:p>
            <a:endParaRPr lang="pt-BR" sz="2400" b="1" dirty="0">
              <a:solidFill>
                <a:srgbClr val="008000"/>
              </a:solidFill>
              <a:latin typeface="Comic Sans MS" pitchFamily="66" charset="0"/>
            </a:endParaRPr>
          </a:p>
          <a:p>
            <a:r>
              <a:rPr lang="pt-BR" sz="2400" b="1" dirty="0">
                <a:solidFill>
                  <a:srgbClr val="008000"/>
                </a:solidFill>
                <a:latin typeface="Comic Sans MS" pitchFamily="66" charset="0"/>
              </a:rPr>
              <a:t>- Avaliação de métodos de controle</a:t>
            </a:r>
          </a:p>
          <a:p>
            <a:endParaRPr lang="pt-BR" sz="2400" b="1" dirty="0">
              <a:solidFill>
                <a:srgbClr val="008000"/>
              </a:solidFill>
              <a:latin typeface="Comic Sans MS" pitchFamily="66" charset="0"/>
            </a:endParaRPr>
          </a:p>
          <a:p>
            <a:r>
              <a:rPr lang="pt-BR" sz="2400" b="1" dirty="0">
                <a:solidFill>
                  <a:srgbClr val="008000"/>
                </a:solidFill>
                <a:latin typeface="Comic Sans MS" pitchFamily="66" charset="0"/>
              </a:rPr>
              <a:t>- Fonte inesgotável de pesquisas!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9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2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3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1" name="Rectangle 11"/>
          <p:cNvSpPr>
            <a:spLocks noChangeArrowheads="1"/>
          </p:cNvSpPr>
          <p:nvPr/>
        </p:nvSpPr>
        <p:spPr bwMode="auto">
          <a:xfrm>
            <a:off x="1512918" y="2516186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ATIVIDADE: ENSINO</a:t>
            </a:r>
            <a:endParaRPr lang="pt-BR" sz="3600" b="1" dirty="0">
              <a:solidFill>
                <a:srgbClr val="008000"/>
              </a:solidFill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9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2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3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0" y="428604"/>
            <a:ext cx="6899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32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3200" dirty="0">
                <a:solidFill>
                  <a:srgbClr val="008000"/>
                </a:solidFill>
              </a:rPr>
              <a:t>Aulas graduação e pós-graduação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0" y="1500174"/>
            <a:ext cx="6540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32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3200" dirty="0">
                <a:solidFill>
                  <a:srgbClr val="008000"/>
                </a:solidFill>
              </a:rPr>
              <a:t>Estágios supervisionado, férias, </a:t>
            </a:r>
          </a:p>
          <a:p>
            <a:pPr eaLnBrk="0" hangingPunct="0"/>
            <a:r>
              <a:rPr lang="pt-BR" sz="3200" dirty="0">
                <a:solidFill>
                  <a:srgbClr val="008000"/>
                </a:solidFill>
              </a:rPr>
              <a:t>    </a:t>
            </a:r>
            <a:r>
              <a:rPr lang="pt-BR" sz="3200" dirty="0" smtClean="0">
                <a:solidFill>
                  <a:srgbClr val="008000"/>
                </a:solidFill>
              </a:rPr>
              <a:t>profissionalizante, TCC</a:t>
            </a:r>
            <a:endParaRPr lang="pt-BR" sz="3200" dirty="0">
              <a:solidFill>
                <a:srgbClr val="00800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00200" y="450057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32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3200" dirty="0" smtClean="0">
                <a:solidFill>
                  <a:srgbClr val="008000"/>
                </a:solidFill>
              </a:rPr>
              <a:t>Prática profissionalizante</a:t>
            </a:r>
            <a:endParaRPr lang="pt-BR" sz="3200" dirty="0">
              <a:solidFill>
                <a:srgbClr val="008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714480" y="5492768"/>
            <a:ext cx="4487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32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3200" dirty="0">
                <a:solidFill>
                  <a:srgbClr val="008000"/>
                </a:solidFill>
              </a:rPr>
              <a:t>Projetos de pesquisa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752600" y="3000372"/>
            <a:ext cx="63514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Symbol"/>
              <a:buChar char="Þ"/>
            </a:pPr>
            <a:r>
              <a:rPr lang="pt-BR" sz="3200" dirty="0" smtClean="0">
                <a:solidFill>
                  <a:srgbClr val="008000"/>
                </a:solidFill>
                <a:sym typeface="Symbol" pitchFamily="18" charset="2"/>
              </a:rPr>
              <a:t>Estudantes Outras Instituições</a:t>
            </a:r>
          </a:p>
          <a:p>
            <a:pPr eaLnBrk="0" hangingPunct="0"/>
            <a:r>
              <a:rPr lang="pt-BR" sz="3200" dirty="0" smtClean="0">
                <a:solidFill>
                  <a:srgbClr val="008000"/>
                </a:solidFill>
                <a:sym typeface="Symbol" pitchFamily="18" charset="2"/>
              </a:rPr>
              <a:t>    Curriculares e Não-Curriculares</a:t>
            </a:r>
            <a:endParaRPr lang="pt-BR" sz="3200" dirty="0">
              <a:solidFill>
                <a:srgbClr val="008000"/>
              </a:solidFill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22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23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25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6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7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8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9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20" grpId="0" autoUpdateAnimBg="0"/>
      <p:bldP spid="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03350" y="2516186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ATIVIDADE: EXTENSÃO</a:t>
            </a:r>
            <a:endParaRPr lang="pt-BR" sz="3600" b="1" dirty="0">
              <a:solidFill>
                <a:srgbClr val="008000"/>
              </a:solidFill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8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20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1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2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3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4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2844" y="3357562"/>
            <a:ext cx="41434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Simpósio Iniciação Científica Fitopatologia – ESALQ/USP - 2011</a:t>
            </a:r>
            <a:endParaRPr lang="pt-B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357430"/>
            <a:ext cx="4612047" cy="30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14414" y="425215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ENSINO / PESQUISA</a:t>
            </a:r>
            <a:endParaRPr lang="pt-BR" sz="3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14282" y="1447800"/>
            <a:ext cx="8715436" cy="4572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EFEITO DE EXTRATO VEGETAL DE CITROS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 CONTROLE DA MANCHA BACTERIANA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DO TOMATEIRO EM CONDIÇÕES DE CASA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VEGETAÇÃO.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EFEITO DE SUBSTÂNCIAS VOLÁTEIS 				NA INIBIÇÃO DE </a:t>
            </a:r>
            <a:r>
              <a:rPr kumimoji="0" lang="pt-B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Pythium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dissotocum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				e </a:t>
            </a:r>
            <a:r>
              <a:rPr kumimoji="0" lang="pt-B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Thielaviopsis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pt-B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basicola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oriundos 				de cultivos hidropônicos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8" descr="\\Clinica1\clinica\Renata\Fotos Experimento Tomate Clinica\11_04 todas parcelas\DSC05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285860"/>
            <a:ext cx="2952744" cy="2214558"/>
          </a:xfrm>
          <a:prstGeom prst="rect">
            <a:avLst/>
          </a:prstGeom>
          <a:noFill/>
        </p:spPr>
      </p:pic>
      <p:grpSp>
        <p:nvGrpSpPr>
          <p:cNvPr id="5" name="Grupo 4"/>
          <p:cNvGrpSpPr/>
          <p:nvPr/>
        </p:nvGrpSpPr>
        <p:grpSpPr>
          <a:xfrm>
            <a:off x="214282" y="3857628"/>
            <a:ext cx="3681673" cy="2765744"/>
            <a:chOff x="357158" y="3929066"/>
            <a:chExt cx="3681673" cy="2765744"/>
          </a:xfrm>
        </p:grpSpPr>
        <p:grpSp>
          <p:nvGrpSpPr>
            <p:cNvPr id="6" name="Grupo 106"/>
            <p:cNvGrpSpPr/>
            <p:nvPr/>
          </p:nvGrpSpPr>
          <p:grpSpPr>
            <a:xfrm>
              <a:off x="357158" y="5326672"/>
              <a:ext cx="3681673" cy="1368138"/>
              <a:chOff x="278205" y="908720"/>
              <a:chExt cx="8782417" cy="3163676"/>
            </a:xfrm>
          </p:grpSpPr>
          <p:pic>
            <p:nvPicPr>
              <p:cNvPr id="11" name="Picture 2" descr="C:\Users\Vista\Documents\TRABALHOS ;)\ESALQ\Pythium\fotos\DSC0717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205" y="908720"/>
                <a:ext cx="2818025" cy="31633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12" name="Picture 3" descr="C:\Users\Vista\Documents\TRABALHOS ;)\ESALQ\Pythium\fotos\DSC0718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54161" y="908720"/>
                <a:ext cx="2818025" cy="31633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13" name="Picture 4" descr="C:\Users\Vista\Documents\TRABALHOS ;)\ESALQ\Pythium\fotos\DSC0718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42597" y="909039"/>
                <a:ext cx="2818025" cy="31633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  <p:grpSp>
          <p:nvGrpSpPr>
            <p:cNvPr id="7" name="Grupo 7"/>
            <p:cNvGrpSpPr/>
            <p:nvPr/>
          </p:nvGrpSpPr>
          <p:grpSpPr>
            <a:xfrm>
              <a:off x="357158" y="3929066"/>
              <a:ext cx="3672717" cy="1368000"/>
              <a:chOff x="278205" y="813050"/>
              <a:chExt cx="8834514" cy="3165694"/>
            </a:xfrm>
          </p:grpSpPr>
          <p:pic>
            <p:nvPicPr>
              <p:cNvPr id="8" name="Picture 2" descr="C:\Users\Vista\Documents\TRABALHOS ;)\ESALQ\Thielaviopsis\fotos\thye 06 2011\DSC06837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8205" y="813050"/>
                <a:ext cx="2820111" cy="3165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9" name="Picture 3" descr="C:\Users\Vista\Documents\TRABALHOS ;)\ESALQ\Thielaviopsis\fotos\thye 06 2011\DSC0684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75857" y="813050"/>
                <a:ext cx="2820111" cy="3165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10" name="Picture 4" descr="C:\Users\Vista\Documents\TRABALHOS ;)\ESALQ\Thielaviopsis\fotos\thye 06 2011\DSC0684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292608" y="813050"/>
                <a:ext cx="2820111" cy="31656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14414" y="425215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PESQUISA</a:t>
            </a:r>
            <a:endParaRPr lang="pt-BR" sz="3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12918" y="2516186"/>
            <a:ext cx="7488238" cy="646331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8000"/>
                </a:solidFill>
              </a:rPr>
              <a:t>CONSULTAS</a:t>
            </a:r>
            <a:endParaRPr lang="pt-BR" sz="3600" b="1" dirty="0">
              <a:solidFill>
                <a:srgbClr val="008000"/>
              </a:solidFill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8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20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1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2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3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4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D:\Clinica\Clinica Documentos\Fotos\Florestais\Eucalipto\Ferrugem\eucalipto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28" y="449882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5" name="Picture 1" descr="C:\Clinica\Clinica Documentos\Fotos\Frutíferas\Jabuticaba\105_10\DSCN2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0"/>
            <a:ext cx="432490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0300" y="555600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/>
              <a:t>Puccinia</a:t>
            </a:r>
            <a:r>
              <a:rPr lang="pt-BR" b="1" i="1" dirty="0" smtClean="0"/>
              <a:t> </a:t>
            </a:r>
            <a:r>
              <a:rPr lang="pt-BR" b="1" i="1" dirty="0" err="1" smtClean="0"/>
              <a:t>psidii</a:t>
            </a:r>
            <a:endParaRPr lang="pt-BR" b="1" i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421540" y="555600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Ferrugem  -</a:t>
            </a:r>
            <a:endParaRPr lang="pt-B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567"/>
            <a:ext cx="5034855" cy="41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63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Clinica\Clinica Documentos\Fotos\Hortaliças\Alface\SclerotiniaAlfaceHidro185_12\DSC01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08726"/>
            <a:ext cx="6000792" cy="4500594"/>
          </a:xfrm>
          <a:prstGeom prst="rect">
            <a:avLst/>
          </a:prstGeom>
          <a:noFill/>
        </p:spPr>
      </p:pic>
      <p:pic>
        <p:nvPicPr>
          <p:cNvPr id="3" name="Picture 9" descr="E:\Clinica\Clinica Documentos\Fotos\Hortaliças\Alface\SclerotiniaAlfaceHidro185_12\DSC0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557106"/>
            <a:ext cx="2706149" cy="3608198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4" y="0"/>
            <a:ext cx="6876256" cy="12239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ALFACE HIDROPÔNICA</a:t>
            </a:r>
            <a:endParaRPr lang="pt-BR" sz="4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99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:\LilianeC1\Aulas\Alface\Fotosdoençasalface\11.jpg"/>
          <p:cNvPicPr>
            <a:picLocks noChangeAspect="1" noChangeArrowheads="1"/>
          </p:cNvPicPr>
          <p:nvPr/>
        </p:nvPicPr>
        <p:blipFill>
          <a:blip r:embed="rId2" cstate="print"/>
          <a:srcRect l="658" t="4940" r="50036" b="5928"/>
          <a:stretch>
            <a:fillRect/>
          </a:stretch>
        </p:blipFill>
        <p:spPr bwMode="auto">
          <a:xfrm rot="16200000">
            <a:off x="3045999" y="1500014"/>
            <a:ext cx="3382978" cy="407539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627784" y="551723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Mofo Branco – </a:t>
            </a:r>
            <a:r>
              <a:rPr lang="pt-BR" i="1" dirty="0" err="1" smtClean="0"/>
              <a:t>Sclerotinia</a:t>
            </a:r>
            <a:r>
              <a:rPr lang="pt-BR" i="1" dirty="0" smtClean="0"/>
              <a:t> </a:t>
            </a:r>
            <a:r>
              <a:rPr lang="pt-BR" i="1" dirty="0" err="1" smtClean="0"/>
              <a:t>sclerotiorum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629825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N2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215370" cy="61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3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N2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7784" cy="3643338"/>
          </a:xfrm>
          <a:prstGeom prst="rect">
            <a:avLst/>
          </a:prstGeom>
        </p:spPr>
      </p:pic>
      <p:pic>
        <p:nvPicPr>
          <p:cNvPr id="3" name="Imagem 2" descr="DSCN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4000496" cy="3000372"/>
          </a:xfrm>
          <a:prstGeom prst="rect">
            <a:avLst/>
          </a:prstGeom>
        </p:spPr>
      </p:pic>
      <p:pic>
        <p:nvPicPr>
          <p:cNvPr id="4" name="Imagem 3" descr="DSCN2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29000"/>
            <a:ext cx="4476748" cy="33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596" y="5786454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Seca da Figueira – </a:t>
            </a:r>
            <a:r>
              <a:rPr lang="pt-BR" i="1" dirty="0" err="1" smtClean="0"/>
              <a:t>Ceratocystis</a:t>
            </a:r>
            <a:r>
              <a:rPr lang="pt-BR" i="1" dirty="0" smtClean="0"/>
              <a:t> </a:t>
            </a:r>
            <a:r>
              <a:rPr lang="pt-BR" i="1" dirty="0" err="1" smtClean="0"/>
              <a:t>fimbriata</a:t>
            </a:r>
            <a:r>
              <a:rPr lang="pt-BR" i="1" dirty="0" smtClean="0"/>
              <a:t>   /   </a:t>
            </a:r>
            <a:r>
              <a:rPr lang="pt-BR" dirty="0" smtClean="0"/>
              <a:t>Nematóide: </a:t>
            </a:r>
            <a:r>
              <a:rPr lang="pt-BR" i="1" dirty="0" err="1" smtClean="0"/>
              <a:t>Meloidogyne</a:t>
            </a:r>
            <a:r>
              <a:rPr lang="pt-BR" i="1" dirty="0" smtClean="0"/>
              <a:t> </a:t>
            </a:r>
            <a:r>
              <a:rPr lang="pt-BR" i="1" dirty="0" err="1" smtClean="0"/>
              <a:t>incognita</a:t>
            </a:r>
            <a:endParaRPr lang="pt-BR" i="1" dirty="0"/>
          </a:p>
        </p:txBody>
      </p:sp>
      <p:pic>
        <p:nvPicPr>
          <p:cNvPr id="3" name="Imagem 2" descr="DSCN2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199" y="1333485"/>
            <a:ext cx="5822197" cy="38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00166" y="497860"/>
            <a:ext cx="7429552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t-BR" sz="2400" b="1" dirty="0"/>
              <a:t> </a:t>
            </a:r>
            <a:r>
              <a:rPr lang="pt-BR" sz="2100" b="1" dirty="0">
                <a:solidFill>
                  <a:srgbClr val="008000"/>
                </a:solidFill>
              </a:rPr>
              <a:t>Público alvo: </a:t>
            </a:r>
          </a:p>
          <a:p>
            <a:r>
              <a:rPr lang="pt-BR" sz="2100" dirty="0"/>
              <a:t>      ♦ agricultores pequeno, médio e grande porte</a:t>
            </a:r>
          </a:p>
          <a:p>
            <a:r>
              <a:rPr lang="pt-BR" sz="2100" dirty="0"/>
              <a:t>       ♦ agrônomos, consultores</a:t>
            </a:r>
          </a:p>
          <a:p>
            <a:r>
              <a:rPr lang="pt-BR" sz="2100" dirty="0"/>
              <a:t>       ♦ empresas agrícolas públicas e privadas</a:t>
            </a:r>
          </a:p>
          <a:p>
            <a:r>
              <a:rPr lang="pt-BR" sz="2100" dirty="0"/>
              <a:t>       ♦ professores, alunos graduação e pós-graduação</a:t>
            </a:r>
          </a:p>
          <a:p>
            <a:r>
              <a:rPr lang="pt-BR" sz="2100" dirty="0"/>
              <a:t>       ♦ demais interessados</a:t>
            </a:r>
          </a:p>
          <a:p>
            <a:endParaRPr lang="pt-BR" sz="2100" dirty="0"/>
          </a:p>
          <a:p>
            <a:r>
              <a:rPr lang="pt-BR" sz="2100" dirty="0">
                <a:solidFill>
                  <a:srgbClr val="008000"/>
                </a:solidFill>
              </a:rPr>
              <a:t>- </a:t>
            </a:r>
            <a:r>
              <a:rPr lang="pt-BR" sz="2100" b="1" dirty="0">
                <a:solidFill>
                  <a:srgbClr val="008000"/>
                </a:solidFill>
              </a:rPr>
              <a:t>Consultas recebidas:</a:t>
            </a:r>
          </a:p>
          <a:p>
            <a:r>
              <a:rPr lang="pt-BR" sz="2100" dirty="0"/>
              <a:t>       ♦ Segunda a sexta-feira: 8 às 11:30 horas</a:t>
            </a:r>
          </a:p>
          <a:p>
            <a:r>
              <a:rPr lang="pt-BR" sz="2100" dirty="0"/>
              <a:t>      ♦ Correio: Sedex (acondicionadas caixas papelão</a:t>
            </a:r>
            <a:r>
              <a:rPr lang="pt-BR" sz="2100" dirty="0" smtClean="0"/>
              <a:t>)</a:t>
            </a:r>
          </a:p>
          <a:p>
            <a:r>
              <a:rPr lang="pt-BR" sz="2100" dirty="0" smtClean="0"/>
              <a:t>      </a:t>
            </a:r>
            <a:r>
              <a:rPr lang="pt-BR" sz="2100" dirty="0" smtClean="0">
                <a:solidFill>
                  <a:srgbClr val="00B050"/>
                </a:solidFill>
              </a:rPr>
              <a:t>♦ Site: www.lfn.esalq.usp.br/clinica</a:t>
            </a:r>
            <a:endParaRPr lang="pt-BR" sz="2100" dirty="0">
              <a:solidFill>
                <a:srgbClr val="00B050"/>
              </a:solidFill>
            </a:endParaRPr>
          </a:p>
          <a:p>
            <a:endParaRPr lang="pt-BR" sz="2100" dirty="0"/>
          </a:p>
          <a:p>
            <a:r>
              <a:rPr lang="pt-BR" sz="2100" dirty="0">
                <a:solidFill>
                  <a:srgbClr val="008000"/>
                </a:solidFill>
              </a:rPr>
              <a:t>- </a:t>
            </a:r>
            <a:r>
              <a:rPr lang="pt-BR" sz="2100" b="1" dirty="0">
                <a:solidFill>
                  <a:srgbClr val="008000"/>
                </a:solidFill>
              </a:rPr>
              <a:t>Custo:</a:t>
            </a:r>
          </a:p>
          <a:p>
            <a:r>
              <a:rPr lang="pt-BR" sz="2100" dirty="0"/>
              <a:t>       ♦ </a:t>
            </a:r>
            <a:r>
              <a:rPr lang="pt-BR" sz="2100" dirty="0" smtClean="0"/>
              <a:t>Amostra vegetal (diagnose fungos / bactérias)</a:t>
            </a:r>
            <a:endParaRPr lang="pt-BR" sz="2100" dirty="0"/>
          </a:p>
          <a:p>
            <a:r>
              <a:rPr lang="pt-BR" sz="2100" dirty="0"/>
              <a:t>       ♦ </a:t>
            </a:r>
            <a:r>
              <a:rPr lang="pt-BR" sz="2100" dirty="0" smtClean="0"/>
              <a:t>Amostra </a:t>
            </a:r>
            <a:r>
              <a:rPr lang="pt-BR" sz="2100" dirty="0"/>
              <a:t>vegetal (diagnose vírus / </a:t>
            </a:r>
            <a:r>
              <a:rPr lang="pt-BR" sz="2100" dirty="0" err="1"/>
              <a:t>fitoplasmas</a:t>
            </a:r>
            <a:r>
              <a:rPr lang="pt-BR" sz="2100" dirty="0"/>
              <a:t>)</a:t>
            </a:r>
          </a:p>
          <a:p>
            <a:r>
              <a:rPr lang="pt-BR" sz="2100" dirty="0"/>
              <a:t>       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9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2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3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269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name="Foto do Photo Editor" r:id="rId3" imgW="7621064" imgH="5714286" progId="MSPhotoEd.3">
                  <p:embed/>
                </p:oleObj>
              </mc:Choice>
              <mc:Fallback>
                <p:oleObj name="Foto do Photo Editor" r:id="rId3" imgW="7621064" imgH="5714286" progId="MSPhotoEd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9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268538" y="5868988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lilianedt@usp.br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pt-BR" sz="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www.lfn.esalq.usp.br/clinica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1763688" y="44624"/>
            <a:ext cx="566923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OBRIGADA PELA ATENÇÃO!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grpSp>
        <p:nvGrpSpPr>
          <p:cNvPr id="5" name="Grupo 6"/>
          <p:cNvGrpSpPr>
            <a:grpSpLocks/>
          </p:cNvGrpSpPr>
          <p:nvPr/>
        </p:nvGrpSpPr>
        <p:grpSpPr bwMode="auto">
          <a:xfrm>
            <a:off x="7380288" y="71438"/>
            <a:ext cx="1692275" cy="1485900"/>
            <a:chOff x="7019925" y="71438"/>
            <a:chExt cx="2052638" cy="1628775"/>
          </a:xfrm>
        </p:grpSpPr>
        <p:pic>
          <p:nvPicPr>
            <p:cNvPr id="6" name="Picture 21" descr="LogoClinic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9925" y="71438"/>
              <a:ext cx="2052638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2" descr="LogoClinica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39033" y="391643"/>
              <a:ext cx="53875" cy="4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57166"/>
            <a:ext cx="7598078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100" b="1" dirty="0" smtClean="0">
                <a:solidFill>
                  <a:srgbClr val="008000"/>
                </a:solidFill>
              </a:rPr>
              <a:t>Cadastro MAPA:</a:t>
            </a:r>
          </a:p>
          <a:p>
            <a:r>
              <a:rPr lang="pt-BR" sz="2100" b="1" dirty="0" smtClean="0">
                <a:solidFill>
                  <a:srgbClr val="008000"/>
                </a:solidFill>
              </a:rPr>
              <a:t>Instrução Normativa Nº 27, de 05 de junho de 2006.</a:t>
            </a:r>
            <a:endParaRPr lang="pt-BR" sz="2100" b="1" dirty="0">
              <a:solidFill>
                <a:srgbClr val="008000"/>
              </a:solidFill>
            </a:endParaRPr>
          </a:p>
          <a:p>
            <a:r>
              <a:rPr lang="pt-BR" sz="2100" dirty="0" smtClean="0"/>
              <a:t>♦ Amostra </a:t>
            </a:r>
            <a:r>
              <a:rPr lang="pt-BR" sz="2100" dirty="0"/>
              <a:t>solo ou </a:t>
            </a:r>
            <a:r>
              <a:rPr lang="pt-BR" sz="2100" dirty="0" smtClean="0"/>
              <a:t>substrato</a:t>
            </a:r>
          </a:p>
          <a:p>
            <a:r>
              <a:rPr lang="pt-BR" sz="2100" dirty="0" smtClean="0"/>
              <a:t>  (1 </a:t>
            </a:r>
            <a:r>
              <a:rPr lang="pt-BR" sz="2100" dirty="0" err="1" smtClean="0"/>
              <a:t>fitopatógeno</a:t>
            </a:r>
            <a:r>
              <a:rPr lang="pt-BR" sz="2100" dirty="0" smtClean="0"/>
              <a:t>)(2 ou mais </a:t>
            </a:r>
            <a:r>
              <a:rPr lang="pt-BR" sz="2100" dirty="0" err="1" smtClean="0"/>
              <a:t>fitopatógenos</a:t>
            </a:r>
            <a:r>
              <a:rPr lang="pt-BR" sz="2100" dirty="0" smtClean="0"/>
              <a:t>)</a:t>
            </a:r>
          </a:p>
          <a:p>
            <a:r>
              <a:rPr lang="pt-BR" sz="2100" dirty="0" smtClean="0"/>
              <a:t>  (Viabilidade propágulos PD)</a:t>
            </a:r>
            <a:endParaRPr lang="pt-BR" sz="2100" dirty="0"/>
          </a:p>
          <a:p>
            <a:endParaRPr lang="pt-BR" sz="2100" dirty="0" smtClean="0"/>
          </a:p>
          <a:p>
            <a:endParaRPr lang="pt-BR" sz="2100" dirty="0"/>
          </a:p>
          <a:p>
            <a:endParaRPr lang="pt-BR" sz="2100" dirty="0" smtClean="0"/>
          </a:p>
          <a:p>
            <a:endParaRPr lang="pt-BR" sz="2100" dirty="0"/>
          </a:p>
          <a:p>
            <a:endParaRPr lang="pt-BR" sz="2100" dirty="0" smtClean="0"/>
          </a:p>
          <a:p>
            <a:endParaRPr lang="pt-BR" sz="2100" dirty="0"/>
          </a:p>
          <a:p>
            <a:endParaRPr lang="pt-BR" sz="2100" dirty="0" smtClean="0"/>
          </a:p>
          <a:p>
            <a:endParaRPr lang="pt-BR" sz="2100" dirty="0"/>
          </a:p>
          <a:p>
            <a:endParaRPr lang="pt-BR" sz="2100" dirty="0"/>
          </a:p>
          <a:p>
            <a:endParaRPr lang="pt-BR" sz="2100" dirty="0"/>
          </a:p>
          <a:p>
            <a:endParaRPr lang="pt-BR" sz="2100" dirty="0"/>
          </a:p>
          <a:p>
            <a:endParaRPr lang="pt-BR" sz="2100" dirty="0"/>
          </a:p>
          <a:p>
            <a:endParaRPr lang="pt-BR" sz="2100" dirty="0"/>
          </a:p>
          <a:p>
            <a:endParaRPr lang="pt-BR" sz="2100" dirty="0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36513" y="0"/>
            <a:ext cx="1243013" cy="6884988"/>
            <a:chOff x="-23" y="0"/>
            <a:chExt cx="783" cy="4337"/>
          </a:xfrm>
        </p:grpSpPr>
        <p:pic>
          <p:nvPicPr>
            <p:cNvPr id="10" name="Picture 3" descr="Claviceps_purpu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739" cy="935"/>
            </a:xfrm>
            <a:prstGeom prst="rect">
              <a:avLst/>
            </a:prstGeom>
            <a:noFill/>
          </p:spPr>
        </p:pic>
        <p:pic>
          <p:nvPicPr>
            <p:cNvPr id="11" name="Picture 4" descr="clavicescleródio"/>
            <p:cNvPicPr>
              <a:picLocks noChangeAspect="1" noChangeArrowheads="1"/>
            </p:cNvPicPr>
            <p:nvPr/>
          </p:nvPicPr>
          <p:blipFill>
            <a:blip r:embed="rId3" cstate="print"/>
            <a:srcRect l="6299"/>
            <a:stretch>
              <a:fillRect/>
            </a:stretch>
          </p:blipFill>
          <p:spPr bwMode="auto">
            <a:xfrm>
              <a:off x="0" y="935"/>
              <a:ext cx="748" cy="552"/>
            </a:xfrm>
            <a:prstGeom prst="rect">
              <a:avLst/>
            </a:prstGeom>
            <a:noFill/>
          </p:spPr>
        </p:pic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-23" y="1480"/>
              <a:ext cx="783" cy="2857"/>
              <a:chOff x="-23" y="1480"/>
              <a:chExt cx="783" cy="2857"/>
            </a:xfrm>
          </p:grpSpPr>
          <p:pic>
            <p:nvPicPr>
              <p:cNvPr id="19" name="Picture 6" descr="helminthosporium-oryzae-01-r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15118"/>
              <a:stretch>
                <a:fillRect/>
              </a:stretch>
            </p:blipFill>
            <p:spPr bwMode="auto">
              <a:xfrm>
                <a:off x="0" y="3741"/>
                <a:ext cx="759" cy="596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infest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3098"/>
              <a:stretch>
                <a:fillRect/>
              </a:stretch>
            </p:blipFill>
            <p:spPr bwMode="auto">
              <a:xfrm>
                <a:off x="0" y="2024"/>
                <a:ext cx="748" cy="579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Phfot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53" r="5905"/>
              <a:stretch>
                <a:fillRect/>
              </a:stretch>
            </p:blipFill>
            <p:spPr bwMode="auto">
              <a:xfrm>
                <a:off x="-23" y="1480"/>
                <a:ext cx="764" cy="537"/>
              </a:xfrm>
              <a:prstGeom prst="rect">
                <a:avLst/>
              </a:prstGeom>
              <a:noFill/>
            </p:spPr>
          </p:pic>
          <p:pic>
            <p:nvPicPr>
              <p:cNvPr id="22" name="Picture 9" descr="ferrcafe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953" r="5905"/>
              <a:stretch>
                <a:fillRect/>
              </a:stretch>
            </p:blipFill>
            <p:spPr bwMode="auto">
              <a:xfrm>
                <a:off x="0" y="2614"/>
                <a:ext cx="748" cy="547"/>
              </a:xfrm>
              <a:prstGeom prst="rect">
                <a:avLst/>
              </a:prstGeom>
              <a:noFill/>
            </p:spPr>
          </p:pic>
          <p:pic>
            <p:nvPicPr>
              <p:cNvPr id="23" name="Picture 10" descr="fecaf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4259"/>
              <a:stretch>
                <a:fillRect/>
              </a:stretch>
            </p:blipFill>
            <p:spPr bwMode="auto">
              <a:xfrm>
                <a:off x="0" y="3158"/>
                <a:ext cx="760" cy="59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" name="Imagem 11" descr="IN27ANEXOI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5696" y="2143394"/>
            <a:ext cx="6624736" cy="4536503"/>
          </a:xfrm>
          <a:prstGeom prst="rect">
            <a:avLst/>
          </a:prstGeom>
        </p:spPr>
      </p:pic>
      <p:sp>
        <p:nvSpPr>
          <p:cNvPr id="13" name="Seta para a direita 2"/>
          <p:cNvSpPr/>
          <p:nvPr/>
        </p:nvSpPr>
        <p:spPr>
          <a:xfrm>
            <a:off x="1413837" y="3942654"/>
            <a:ext cx="685241" cy="2262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2"/>
          <p:cNvSpPr/>
          <p:nvPr/>
        </p:nvSpPr>
        <p:spPr>
          <a:xfrm>
            <a:off x="1398888" y="3557424"/>
            <a:ext cx="685241" cy="2262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6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438811" y="2069588"/>
            <a:ext cx="7345363" cy="144655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400" b="1" dirty="0" smtClean="0">
                <a:solidFill>
                  <a:srgbClr val="008000"/>
                </a:solidFill>
              </a:rPr>
              <a:t>DIAGNOSE DE DOENÇAS DE PLANTAS</a:t>
            </a:r>
            <a:r>
              <a:rPr lang="pt-BR" altLang="pt-BR" sz="4400" dirty="0" smtClean="0"/>
              <a:t> </a:t>
            </a:r>
            <a:endParaRPr lang="pt-BR" altLang="pt-BR" sz="4400" dirty="0"/>
          </a:p>
        </p:txBody>
      </p:sp>
      <p:pic>
        <p:nvPicPr>
          <p:cNvPr id="3" name="Picture 35" descr="vassoura de bruxa cacau"/>
          <p:cNvPicPr>
            <a:picLocks noChangeAspect="1" noChangeArrowheads="1"/>
          </p:cNvPicPr>
          <p:nvPr/>
        </p:nvPicPr>
        <p:blipFill>
          <a:blip r:embed="rId3" cstate="print"/>
          <a:srcRect l="1890" t="8007" r="50079"/>
          <a:stretch>
            <a:fillRect/>
          </a:stretch>
        </p:blipFill>
        <p:spPr bwMode="auto">
          <a:xfrm>
            <a:off x="1" y="3804634"/>
            <a:ext cx="1384072" cy="19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6" descr="fercafe"/>
          <p:cNvPicPr>
            <a:picLocks noChangeAspect="1" noChangeArrowheads="1"/>
          </p:cNvPicPr>
          <p:nvPr/>
        </p:nvPicPr>
        <p:blipFill>
          <a:blip r:embed="rId4" cstate="print"/>
          <a:srcRect l="9218"/>
          <a:stretch>
            <a:fillRect/>
          </a:stretch>
        </p:blipFill>
        <p:spPr bwMode="auto">
          <a:xfrm>
            <a:off x="-32" y="0"/>
            <a:ext cx="1357322" cy="20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5" cstate="print"/>
          <a:srcRect r="1166"/>
          <a:stretch>
            <a:fillRect/>
          </a:stretch>
        </p:blipFill>
        <p:spPr bwMode="auto">
          <a:xfrm>
            <a:off x="-5313" y="2000240"/>
            <a:ext cx="137785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0" descr="sigatokanegra3"/>
          <p:cNvPicPr>
            <a:picLocks noChangeAspect="1" noChangeArrowheads="1"/>
          </p:cNvPicPr>
          <p:nvPr/>
        </p:nvPicPr>
        <p:blipFill>
          <a:blip r:embed="rId6" cstate="print"/>
          <a:srcRect l="9301"/>
          <a:stretch>
            <a:fillRect/>
          </a:stretch>
        </p:blipFill>
        <p:spPr bwMode="auto">
          <a:xfrm>
            <a:off x="-32" y="5715016"/>
            <a:ext cx="1427902" cy="1142984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148064" y="4437112"/>
            <a:ext cx="1512887" cy="981076"/>
          </a:xfrm>
          <a:prstGeom prst="cloudCallout">
            <a:avLst>
              <a:gd name="adj1" fmla="val -69935"/>
              <a:gd name="adj2" fmla="val 14241"/>
            </a:avLst>
          </a:prstGeom>
          <a:gradFill rotWithShape="0">
            <a:gsLst>
              <a:gs pos="0">
                <a:schemeClr val="accent2">
                  <a:gamma/>
                  <a:tint val="4549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tint val="45490"/>
                  <a:invGamma/>
                </a:schemeClr>
              </a:gs>
            </a:gsLst>
            <a:lin ang="2700000" scaled="1"/>
          </a:gra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kumimoji="0" lang="pt-BR" sz="2400">
              <a:solidFill>
                <a:schemeClr val="tx1"/>
              </a:solidFill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331018"/>
              </p:ext>
            </p:extLst>
          </p:nvPr>
        </p:nvGraphicFramePr>
        <p:xfrm>
          <a:off x="4428926" y="4941938"/>
          <a:ext cx="1511226" cy="173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9" name="Clip" r:id="rId7" imgW="1857600" imgH="3995640" progId="MS_ClipArt_Gallery.2">
                  <p:embed/>
                </p:oleObj>
              </mc:Choice>
              <mc:Fallback>
                <p:oleObj name="Clip" r:id="rId7" imgW="1857600" imgH="3995640" progId="MS_ClipArt_Gallery.2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8926" y="4941938"/>
                        <a:ext cx="1511226" cy="17332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5292080" y="4558318"/>
            <a:ext cx="1367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 smtClean="0">
                <a:solidFill>
                  <a:srgbClr val="FF0000"/>
                </a:solidFill>
              </a:rPr>
              <a:t>Como se</a:t>
            </a:r>
          </a:p>
          <a:p>
            <a:r>
              <a:rPr lang="pt-BR" sz="2100" b="1" dirty="0">
                <a:solidFill>
                  <a:srgbClr val="FF0000"/>
                </a:solidFill>
              </a:rPr>
              <a:t> </a:t>
            </a:r>
            <a:r>
              <a:rPr lang="pt-BR" sz="2100" b="1" dirty="0" smtClean="0">
                <a:solidFill>
                  <a:srgbClr val="FF0000"/>
                </a:solidFill>
              </a:rPr>
              <a:t>   faz??</a:t>
            </a:r>
            <a:endParaRPr lang="pt-BR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4554538" y="1243013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85813" y="3038773"/>
            <a:ext cx="76771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2400" dirty="0" smtClean="0">
                <a:solidFill>
                  <a:srgbClr val="008000"/>
                </a:solidFill>
              </a:rPr>
              <a:t>Observação dos sintomas e/ou sinais do </a:t>
            </a:r>
            <a:r>
              <a:rPr lang="pt-BR" sz="2400" dirty="0" err="1" smtClean="0">
                <a:solidFill>
                  <a:srgbClr val="008000"/>
                </a:solidFill>
              </a:rPr>
              <a:t>patógeno</a:t>
            </a:r>
            <a:r>
              <a:rPr lang="pt-BR" sz="2400" dirty="0" smtClean="0">
                <a:solidFill>
                  <a:srgbClr val="008000"/>
                </a:solidFill>
              </a:rPr>
              <a:t> </a:t>
            </a:r>
            <a:endParaRPr lang="pt-BR" sz="2400" dirty="0">
              <a:solidFill>
                <a:srgbClr val="008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04863" y="2038641"/>
            <a:ext cx="4302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2400" dirty="0">
                <a:solidFill>
                  <a:srgbClr val="008000"/>
                </a:solidFill>
              </a:rPr>
              <a:t>Observação dos sintomas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692275" y="333375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>
                <a:solidFill>
                  <a:srgbClr val="008000"/>
                </a:solidFill>
              </a:rPr>
              <a:t>CLÍNICA:  DIAGNOSE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85786" y="3896029"/>
            <a:ext cx="6102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dirty="0">
                <a:solidFill>
                  <a:srgbClr val="008000"/>
                </a:solidFill>
                <a:sym typeface="Symbol" pitchFamily="18" charset="2"/>
              </a:rPr>
              <a:t> </a:t>
            </a:r>
            <a:r>
              <a:rPr lang="pt-BR" sz="2400" dirty="0" smtClean="0">
                <a:solidFill>
                  <a:srgbClr val="008000"/>
                </a:solidFill>
                <a:sym typeface="Symbol" pitchFamily="18" charset="2"/>
              </a:rPr>
              <a:t>Compara</a:t>
            </a:r>
            <a:r>
              <a:rPr lang="pt-BR" sz="2400" dirty="0" smtClean="0">
                <a:solidFill>
                  <a:srgbClr val="008000"/>
                </a:solidFill>
              </a:rPr>
              <a:t>ção com a literatura disponível </a:t>
            </a:r>
            <a:endParaRPr lang="pt-BR" sz="2400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04" y="4857760"/>
            <a:ext cx="11530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 descr="DoençasEucaliptoLiv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4850043"/>
            <a:ext cx="1285884" cy="1793642"/>
          </a:xfrm>
          <a:prstGeom prst="rect">
            <a:avLst/>
          </a:prstGeom>
        </p:spPr>
      </p:pic>
      <p:pic>
        <p:nvPicPr>
          <p:cNvPr id="19" name="Imagem 18" descr="CompPalmace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0815" y="4857760"/>
            <a:ext cx="1373220" cy="1785926"/>
          </a:xfrm>
          <a:prstGeom prst="rect">
            <a:avLst/>
          </a:prstGeom>
        </p:spPr>
      </p:pic>
      <p:pic>
        <p:nvPicPr>
          <p:cNvPr id="13" name="Imagem 12" descr="cotton.jpg"/>
          <p:cNvPicPr>
            <a:picLocks noChangeAspect="1"/>
          </p:cNvPicPr>
          <p:nvPr/>
        </p:nvPicPr>
        <p:blipFill>
          <a:blip r:embed="rId5" cstate="print"/>
          <a:srcRect l="6719" r="5039"/>
          <a:stretch>
            <a:fillRect/>
          </a:stretch>
        </p:blipFill>
        <p:spPr>
          <a:xfrm>
            <a:off x="2996048" y="4857760"/>
            <a:ext cx="1575952" cy="1785942"/>
          </a:xfrm>
          <a:prstGeom prst="rect">
            <a:avLst/>
          </a:prstGeom>
        </p:spPr>
      </p:pic>
      <p:pic>
        <p:nvPicPr>
          <p:cNvPr id="14" name="Imagem 13" descr="bra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6649" y="4857761"/>
            <a:ext cx="1384111" cy="1785950"/>
          </a:xfrm>
          <a:prstGeom prst="rect">
            <a:avLst/>
          </a:prstGeom>
        </p:spPr>
      </p:pic>
      <p:pic>
        <p:nvPicPr>
          <p:cNvPr id="20" name="Imagem 19" descr="imagesCA7JSRHQ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23010" y="4857760"/>
            <a:ext cx="1377948" cy="177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285852" y="360346"/>
            <a:ext cx="655161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008000"/>
                </a:solidFill>
              </a:rPr>
              <a:t>DIAGNOSE: SINTOMAS</a:t>
            </a:r>
            <a:endParaRPr lang="pt-BR" sz="4000" b="1" dirty="0">
              <a:solidFill>
                <a:srgbClr val="008000"/>
              </a:solidFill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 t="21523" b="11023"/>
          <a:stretch>
            <a:fillRect/>
          </a:stretch>
        </p:blipFill>
        <p:spPr bwMode="auto">
          <a:xfrm>
            <a:off x="1071538" y="1785926"/>
            <a:ext cx="738028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785918" y="5715016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Carvão  comum do milho: </a:t>
            </a:r>
            <a:r>
              <a:rPr lang="pt-BR" i="1" dirty="0" err="1" smtClean="0"/>
              <a:t>Ustilago</a:t>
            </a:r>
            <a:r>
              <a:rPr lang="pt-BR" i="1" dirty="0" smtClean="0"/>
              <a:t> </a:t>
            </a:r>
            <a:r>
              <a:rPr lang="pt-BR" i="1" dirty="0" err="1" smtClean="0"/>
              <a:t>maydis</a:t>
            </a:r>
            <a:endParaRPr lang="pt-BR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745</Words>
  <Application>Microsoft Office PowerPoint</Application>
  <PresentationFormat>Apresentação na tela (4:3)</PresentationFormat>
  <Paragraphs>201</Paragraphs>
  <Slides>50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Design padrão</vt:lpstr>
      <vt:lpstr>Imagem de bitmap</vt:lpstr>
      <vt:lpstr>Clip</vt:lpstr>
      <vt:lpstr>Foto do Photo Editor</vt:lpstr>
      <vt:lpstr>Corel PHOTO-PAINT 10.0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Liliane</dc:creator>
  <cp:lastModifiedBy>Liliane</cp:lastModifiedBy>
  <cp:revision>744</cp:revision>
  <dcterms:created xsi:type="dcterms:W3CDTF">2008-04-15T12:17:15Z</dcterms:created>
  <dcterms:modified xsi:type="dcterms:W3CDTF">2022-08-29T14:03:04Z</dcterms:modified>
</cp:coreProperties>
</file>