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02" r:id="rId2"/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  <p:sldId id="435" r:id="rId35"/>
    <p:sldId id="436" r:id="rId36"/>
    <p:sldId id="437" r:id="rId37"/>
    <p:sldId id="438" r:id="rId38"/>
    <p:sldId id="439" r:id="rId39"/>
    <p:sldId id="440" r:id="rId40"/>
    <p:sldId id="441" r:id="rId41"/>
    <p:sldId id="442" r:id="rId42"/>
    <p:sldId id="443" r:id="rId43"/>
    <p:sldId id="444" r:id="rId44"/>
    <p:sldId id="445" r:id="rId45"/>
    <p:sldId id="446" r:id="rId46"/>
    <p:sldId id="44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2ED62F-F081-4E70-93C0-BB6C79C36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8CB9AB-F066-46E0-A438-C7B491EA3E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4F85E9-1C39-41BA-9AA0-A6EFED6B7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CD9F4-6B9B-416D-9537-2D473EAFB68F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400438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B3B139-0E14-499B-BA8E-B55831C1D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19A997-FFCF-49D6-AA2F-B4329B46B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021045-E028-4CA0-86D0-F28C0225F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A9875-431A-4F3C-ACE6-B3BDCD57F093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480120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667139-9EA8-41BF-B433-55491CC68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DF77E5-EAEE-4129-9DAC-22CE971F5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05A560-FCB7-4599-AB7A-1BEA7CAE0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D3021-D076-4FBC-A435-B4DBDE05D0E8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625632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08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524000"/>
            <a:ext cx="508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043A87-C0D2-4474-BA49-CD3E1BBDE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ED37BE-D3E3-4A72-9807-AC4DE3854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C405E8-793D-4F97-ABAC-94C9E4331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7D924-D28D-4816-878E-2BF8A06E2D96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035789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524000"/>
            <a:ext cx="508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524000"/>
            <a:ext cx="508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86200"/>
            <a:ext cx="508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64A0211-E04C-4F44-AC2C-E47AF3EFA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335BDE-B852-4A93-AD46-C8B7256B5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4F97B91-1555-4159-B953-DC9E79BCC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A1207-64E7-4FCF-8273-7110F4A5B1F6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3105485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103632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886200"/>
            <a:ext cx="103632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7CB5B6-B8E9-4196-9420-D2D24F4C6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EEBA9-3409-47F2-A3C9-C9ACECC4C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D63169-3EF0-4ED7-B29D-20FE23995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86224-0054-41C8-AE11-7F712901441C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070604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508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524000"/>
            <a:ext cx="508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886200"/>
            <a:ext cx="103632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BBEBB0-668D-4F97-9071-ECA42BC39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456500-0202-46E9-A7DF-FA571D1D28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005A84B-0FC1-46C8-9C23-7542CE6B3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8F77-67FB-4239-A804-61C21E2F525B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3383333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508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3886200"/>
            <a:ext cx="508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524000"/>
            <a:ext cx="508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F98094-082C-412F-BC8D-5F5CC03B9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27FD821-F166-4672-8BF1-9D3961395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E9A027C-8F89-4630-8970-D1F9A0E7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67BC-AF79-48B7-88B9-3BD214F39AEB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12692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56">
            <a:extLst>
              <a:ext uri="{FF2B5EF4-FFF2-40B4-BE49-F238E27FC236}">
                <a16:creationId xmlns:a16="http://schemas.microsoft.com/office/drawing/2014/main" id="{B9C5C0BE-54D7-4F0E-9C00-6D712E6BFD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737E-B498-478A-B2F4-0B09B8E668D0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7917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9D52BC-1AF6-41F6-8C55-B9BA22C67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C87852-BAFC-44C5-9922-A667E9C64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56B385-504D-4D64-894E-2642E9403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8F25-A778-44C1-902F-FC7A822C7A4C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839194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9AFA8-4266-4859-A1A9-84E636323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46F1D-838E-497C-9C49-764FED37E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241317-B31F-4548-A7D5-F9C20443D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0946-9800-44CF-A89D-5A46C5B5B3AC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30726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08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08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ABEDCA-C5DE-40E8-BDC7-30554E81A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11FC21-503F-41EE-9F17-358BBE7EE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61B99E-CB2B-4B4C-836E-C03BBCBA9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7259A-AD63-4B80-A8CA-B37AAAC86CA1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872707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BA5F33-2005-4C98-BBC7-51D6767DF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32800E-F3F3-4346-A159-55B1DB5DE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E5F43F-ABCB-48F6-A176-526DA0C85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B032-2E7E-46FD-9EB1-F6999F0BF525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632518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E916EB-1333-4EB9-9DB0-11795525C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201DE2-475D-419B-893A-57F460450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8F1A05-2EA8-48F2-A7C0-1E6503839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073BD-63AE-45B3-926A-7BC4E806ED24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329527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B83B1E-BAD3-48B5-8272-48D0EF7B0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369765-9C7F-4032-80C3-12D7BF44D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286F639-B1D3-4FA5-8F89-F64548A15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5C8A6-790F-487A-B6D4-EE09C1233D8E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194614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B7EC8A-7A41-47B5-B167-27995FB47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B17548-3F47-462C-968B-5CF449476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A2D5BE-26DE-420A-A64E-659973609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BC01-27AB-4320-8452-82BBD7501CCB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533937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7EA513-0930-468C-AEB9-CAD90018F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7BD49-2F23-4B02-B756-D8C9369B4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6201DC-CF49-4D2F-A62B-4A3E51271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F848-B927-489C-8BCD-3E6B85088AB2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569926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89990-D35F-4FA7-9100-0B2CB7663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CB7F9E-A0C1-46A4-A1F4-574E7BBD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10363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5E8C1E-C074-4E42-ADE9-2F75D36201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C5BE18E-C8D4-4971-BE7E-C9B97ABEBA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9F683F-EAFA-4BD4-B543-0B3C0928AE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543A850D-B8AA-4309-BFF5-96439ED63FDC}" type="slidenum">
              <a:rPr lang="en-AU" altLang="en-US"/>
              <a:pPr>
                <a:defRPr/>
              </a:pPr>
              <a:t>‹nº›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047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84B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84B81"/>
          </a:solidFill>
          <a:latin typeface="Gadge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rgbClr val="8F143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8F143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8F143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8F143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8F14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1.wmf"/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11" Type="http://schemas.openxmlformats.org/officeDocument/2006/relationships/image" Target="../media/image20.wmf"/><Relationship Id="rId5" Type="http://schemas.openxmlformats.org/officeDocument/2006/relationships/image" Target="../media/image24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3.png"/><Relationship Id="rId9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9.bin"/><Relationship Id="rId3" Type="http://schemas.openxmlformats.org/officeDocument/2006/relationships/image" Target="../media/image23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25.png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28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2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1C09003-F19D-4BF2-82D2-BB7F52B19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38687" y="682840"/>
            <a:ext cx="10159753" cy="1143000"/>
          </a:xfrm>
        </p:spPr>
        <p:txBody>
          <a:bodyPr anchor="ctr"/>
          <a:lstStyle/>
          <a:p>
            <a:pPr eaLnBrk="1" hangingPunct="1"/>
            <a:r>
              <a:rPr lang="en-AU" altLang="en-US" sz="4400" dirty="0"/>
              <a:t>A Conceptual Introduction to the Physics of </a:t>
            </a:r>
            <a:br>
              <a:rPr lang="en-AU" altLang="en-US" sz="4400" dirty="0"/>
            </a:br>
            <a:r>
              <a:rPr lang="en-AU" altLang="en-US" sz="4400" dirty="0"/>
              <a:t>Magnetic Particles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F753D54-070F-48C7-A859-A6EDDE6C6A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0920" y="2621131"/>
            <a:ext cx="11747567" cy="2004134"/>
          </a:xfrm>
        </p:spPr>
        <p:txBody>
          <a:bodyPr/>
          <a:lstStyle/>
          <a:p>
            <a:pPr eaLnBrk="1" hangingPunct="1"/>
            <a:r>
              <a:rPr lang="en-AU" altLang="en-US" sz="3200" b="0" dirty="0"/>
              <a:t>Lecturer: Oswaldo Baffa</a:t>
            </a:r>
          </a:p>
          <a:p>
            <a:pPr eaLnBrk="1" hangingPunct="1"/>
            <a:r>
              <a:rPr lang="en-AU" altLang="en-US" sz="3200" b="0" dirty="0"/>
              <a:t>USP-Ribeirão Preto</a:t>
            </a:r>
          </a:p>
          <a:p>
            <a:pPr eaLnBrk="1" hangingPunct="1"/>
            <a:r>
              <a:rPr lang="en-AU" altLang="en-US" b="0" i="1" dirty="0"/>
              <a:t>Originally Prepared by Tim St Pierre/ School of Physics/ The University of Western Australia, With additions by OB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4C6E418E-B744-46E2-BE69-8C05038D6164}"/>
              </a:ext>
            </a:extLst>
          </p:cNvPr>
          <p:cNvSpPr txBox="1"/>
          <p:nvPr/>
        </p:nvSpPr>
        <p:spPr>
          <a:xfrm>
            <a:off x="270933" y="5484076"/>
            <a:ext cx="11627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 material se destina a uso interno e educacional e não deve ser compartilhado.  Fica proibida a sua distribuição sob qualquer forma, assim como a postagem em redes sociais, em sites da internet, e equivalentes.</a:t>
            </a:r>
            <a:endParaRPr lang="en-US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13499AE-A54B-4797-804B-A065D754B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Flux density, </a:t>
            </a:r>
            <a:r>
              <a:rPr lang="en-AU" altLang="en-US" b="1" i="1">
                <a:latin typeface="Times" panose="02020603050405020304" pitchFamily="18" charset="0"/>
              </a:rPr>
              <a:t>B</a:t>
            </a:r>
            <a:endParaRPr lang="en-AU" altLang="en-US" i="1"/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353669DB-514B-4474-82BD-085FAF27A7E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22860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Higher flux density exerts more force on magnetic poles</a:t>
            </a:r>
          </a:p>
        </p:txBody>
      </p:sp>
      <p:pic>
        <p:nvPicPr>
          <p:cNvPr id="17412" name="Picture 5" descr="page_02a_v01.gif                                               00012BCFChef                           B83BCF6D:">
            <a:extLst>
              <a:ext uri="{FF2B5EF4-FFF2-40B4-BE49-F238E27FC236}">
                <a16:creationId xmlns:a16="http://schemas.microsoft.com/office/drawing/2014/main" id="{102D4FF3-15AC-4207-8EE6-120FF4370B0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CEC1352-1BA0-4D91-9610-C242F0427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field gradients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0FE91C71-82F9-4557-8403-105A22D7692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9812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Magnetic field gradients exist when flux lines converge of diverge</a:t>
            </a:r>
          </a:p>
        </p:txBody>
      </p:sp>
      <p:pic>
        <p:nvPicPr>
          <p:cNvPr id="18436" name="Picture 5" descr="page_02c_v03.gif                                               00012BCFChef                           B83BCF6D:">
            <a:extLst>
              <a:ext uri="{FF2B5EF4-FFF2-40B4-BE49-F238E27FC236}">
                <a16:creationId xmlns:a16="http://schemas.microsoft.com/office/drawing/2014/main" id="{DC7E8366-425A-48AF-8A19-3200C4D30FE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7652053-79C5-4B56-84F6-015EFB502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Moment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075B2E0D-0768-467C-908F-01108A1F64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828800"/>
            <a:ext cx="3810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A magnetic dipole in a field </a:t>
            </a:r>
            <a:r>
              <a:rPr lang="en-AU" altLang="en-US" sz="2800" i="1">
                <a:latin typeface="Times" panose="02020603050405020304" pitchFamily="18" charset="0"/>
              </a:rPr>
              <a:t>B</a:t>
            </a:r>
            <a:r>
              <a:rPr lang="en-AU" altLang="en-US" sz="2800"/>
              <a:t> experiences a torque, </a:t>
            </a:r>
            <a:r>
              <a:rPr lang="en-AU" altLang="en-US" sz="2800" b="0" i="1">
                <a:sym typeface="Symbol" panose="05050102010706020507" pitchFamily="18" charset="2"/>
              </a:rPr>
              <a:t></a:t>
            </a:r>
            <a:endParaRPr lang="en-AU" altLang="en-US" sz="2800" b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>
                <a:sym typeface="Symbol" panose="05050102010706020507" pitchFamily="18" charset="2"/>
              </a:rPr>
              <a:t>Magnitude of </a:t>
            </a:r>
            <a:r>
              <a:rPr lang="en-AU" altLang="en-US" sz="2800" b="0" i="1">
                <a:sym typeface="Symbol" panose="05050102010706020507" pitchFamily="18" charset="2"/>
              </a:rPr>
              <a:t></a:t>
            </a:r>
            <a:r>
              <a:rPr lang="en-AU" altLang="en-US" sz="2800">
                <a:sym typeface="Symbol" panose="05050102010706020507" pitchFamily="18" charset="2"/>
              </a:rPr>
              <a:t> depends on B and magnetic dipole moment, </a:t>
            </a:r>
            <a:r>
              <a:rPr lang="en-AU" altLang="en-US" sz="2800" i="1">
                <a:latin typeface="Times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AU" altLang="en-US" sz="280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Tx/>
              <a:buNone/>
            </a:pPr>
            <a:endParaRPr lang="en-AU" altLang="en-US" sz="2800">
              <a:sym typeface="Symbol" panose="05050102010706020507" pitchFamily="18" charset="2"/>
            </a:endParaRPr>
          </a:p>
        </p:txBody>
      </p:sp>
      <p:pic>
        <p:nvPicPr>
          <p:cNvPr id="19460" name="Picture 5" descr="page_03a_v04.gif                                               00012BD3Chef                           B83BCF6D:">
            <a:extLst>
              <a:ext uri="{FF2B5EF4-FFF2-40B4-BE49-F238E27FC236}">
                <a16:creationId xmlns:a16="http://schemas.microsoft.com/office/drawing/2014/main" id="{1D84CD27-2450-4562-A28B-D666AC60EA4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  <p:graphicFrame>
        <p:nvGraphicFramePr>
          <p:cNvPr id="19461" name="Object 6">
            <a:extLst>
              <a:ext uri="{FF2B5EF4-FFF2-40B4-BE49-F238E27FC236}">
                <a16:creationId xmlns:a16="http://schemas.microsoft.com/office/drawing/2014/main" id="{3EACA415-5934-4D30-9589-0AD32897C8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5562600"/>
          <a:ext cx="2438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4" imgW="838200" imgH="203200" progId="Equation.3">
                  <p:embed/>
                </p:oleObj>
              </mc:Choice>
              <mc:Fallback>
                <p:oleObj name="Equation" r:id="rId4" imgW="838200" imgH="203200" progId="Equation.3">
                  <p:embed/>
                  <p:pic>
                    <p:nvPicPr>
                      <p:cNvPr id="19461" name="Object 6">
                        <a:extLst>
                          <a:ext uri="{FF2B5EF4-FFF2-40B4-BE49-F238E27FC236}">
                            <a16:creationId xmlns:a16="http://schemas.microsoft.com/office/drawing/2014/main" id="{3EACA415-5934-4D30-9589-0AD32897C8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562600"/>
                        <a:ext cx="24384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23A24C4-4CCE-4E5F-84BC-623F7C5E4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dipole in a field</a:t>
            </a:r>
          </a:p>
        </p:txBody>
      </p:sp>
      <p:pic>
        <p:nvPicPr>
          <p:cNvPr id="20483" name="Picture 4" descr="page_02b_v01.gif                                               00012C18Chef                           B83BCF6D:">
            <a:extLst>
              <a:ext uri="{FF2B5EF4-FFF2-40B4-BE49-F238E27FC236}">
                <a16:creationId xmlns:a16="http://schemas.microsoft.com/office/drawing/2014/main" id="{5D98091B-E2DE-4AF2-A7F3-21DCDDB0C3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524000"/>
            <a:ext cx="4572000" cy="4572000"/>
          </a:xfr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BA2557F-841E-4288-A252-8F21C51CC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dipole in a field</a:t>
            </a:r>
          </a:p>
        </p:txBody>
      </p:sp>
      <p:pic>
        <p:nvPicPr>
          <p:cNvPr id="21507" name="Picture 4" descr="page_02a_v07.gif                                               00012C18Chef                           B83BCF6D:">
            <a:extLst>
              <a:ext uri="{FF2B5EF4-FFF2-40B4-BE49-F238E27FC236}">
                <a16:creationId xmlns:a16="http://schemas.microsoft.com/office/drawing/2014/main" id="{1B50E7FB-D601-48E8-96D1-0AAC35808C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524000"/>
            <a:ext cx="4572000" cy="4572000"/>
          </a:xfr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E374D0-D25B-43E2-8CEE-705EF0ABA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Compass needles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4F71507B-8A88-4A97-8A53-9D9599E5C71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38100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400"/>
              <a:t>A magnetic compass needle has a magnetic moment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/>
              <a:t>Needle is oriented in the Earth’s magnetic field.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/>
              <a:t>Note that both magnetic moment and field are vectors</a:t>
            </a:r>
          </a:p>
        </p:txBody>
      </p:sp>
      <p:pic>
        <p:nvPicPr>
          <p:cNvPr id="22532" name="Picture 5" descr="page_03b_v06.gif                                               00012BD3Chef                           B83BCF6D:">
            <a:extLst>
              <a:ext uri="{FF2B5EF4-FFF2-40B4-BE49-F238E27FC236}">
                <a16:creationId xmlns:a16="http://schemas.microsoft.com/office/drawing/2014/main" id="{1EB59656-671C-4F8F-B5E9-AF1F3BA0348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A0AE140-865C-4C9A-86D7-66A650623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AU" altLang="en-US"/>
              <a:t>Magnetic Materials - </a:t>
            </a:r>
            <a:br>
              <a:rPr lang="en-AU" altLang="en-US"/>
            </a:br>
            <a:r>
              <a:rPr lang="en-AU" altLang="en-US"/>
              <a:t>an Empirical Approach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79CCBAC-1514-4759-9E8E-1E5CC4D26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Magnetization, </a:t>
            </a:r>
            <a:r>
              <a:rPr lang="en-AU" altLang="en-US" b="1" i="1">
                <a:latin typeface="Times" panose="02020603050405020304" pitchFamily="18" charset="0"/>
              </a:rPr>
              <a:t>M</a:t>
            </a:r>
            <a:endParaRPr lang="en-AU" altLang="en-US"/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C3CA60A3-1981-45DC-9566-CC77013B631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/>
              <a:t>Material with a net magnetic moment is magnetized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altLang="en-US" sz="2800"/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Magnetization is the magnetic moment per unit volume within the material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altLang="en-US" sz="2800"/>
          </a:p>
        </p:txBody>
      </p:sp>
      <p:pic>
        <p:nvPicPr>
          <p:cNvPr id="24580" name="Picture 5" descr="page_4a_v04.gif                                                00012BD6Chef                           B83BCF6D:">
            <a:extLst>
              <a:ext uri="{FF2B5EF4-FFF2-40B4-BE49-F238E27FC236}">
                <a16:creationId xmlns:a16="http://schemas.microsoft.com/office/drawing/2014/main" id="{E1B31A12-82E0-477E-89E3-CA25B0E2540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B2F9E63-E9C8-4C75-9570-8A1614914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Magnetization depends on……..</a:t>
            </a:r>
            <a:endParaRPr lang="en-AU" alt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A43F0A16-5705-4888-8810-4CAD562C213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22860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Number density of magnetic dipole moments within material</a:t>
            </a:r>
          </a:p>
        </p:txBody>
      </p:sp>
      <p:pic>
        <p:nvPicPr>
          <p:cNvPr id="25604" name="Picture 5" descr="page_4b_v04.gif                                                00012BD6Chef                           B83BCF6D:">
            <a:extLst>
              <a:ext uri="{FF2B5EF4-FFF2-40B4-BE49-F238E27FC236}">
                <a16:creationId xmlns:a16="http://schemas.microsoft.com/office/drawing/2014/main" id="{4A719410-CA2B-4174-BB8A-B0FB9B18631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0689F08-EC0D-46F5-9240-4069BF105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Magnetization depends on……..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EC42B2EE-EC4E-405F-AA0A-CA3711ADA32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21336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Magnitude of the magnetic dipole moments within the material</a:t>
            </a:r>
          </a:p>
        </p:txBody>
      </p:sp>
      <p:pic>
        <p:nvPicPr>
          <p:cNvPr id="26628" name="Picture 5" descr="page_4c_v04.gif                                                00012BD6Chef                           B83BCF6D:">
            <a:extLst>
              <a:ext uri="{FF2B5EF4-FFF2-40B4-BE49-F238E27FC236}">
                <a16:creationId xmlns:a16="http://schemas.microsoft.com/office/drawing/2014/main" id="{03256520-7A08-46E1-B13C-076DA1AF491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C03ED4-D667-4015-B636-8436EA37D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Outline of Lectures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7850E78-2BA9-46E7-AA64-18527ADB6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610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 dirty="0"/>
              <a:t>Lecture 1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Magnetic Moments and Magnetic Fields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400" dirty="0"/>
              <a:t>Magnetic Materials - an Empirical Approach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 dirty="0"/>
              <a:t>Lecture 2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Magnetic Materials - the Microscopic Picture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400" dirty="0"/>
              <a:t>Small Particle Magnetism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 dirty="0"/>
              <a:t>Lecture 3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Magnetic Particles in Fluids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Design of Magnetic Carriers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 dirty="0"/>
              <a:t>Applications of Magnetic Particles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2563B94-1035-4F6F-954B-1D88CB2A8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Magnetization depends on……..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94955987-3F41-40BF-8981-4359D41D371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22860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The arrangement of the magnetic dipoles within the material</a:t>
            </a:r>
          </a:p>
        </p:txBody>
      </p:sp>
      <p:pic>
        <p:nvPicPr>
          <p:cNvPr id="27652" name="Picture 5" descr="page_4d_v05.gif                                                00012BD6Chef                           B83BCF6D:">
            <a:extLst>
              <a:ext uri="{FF2B5EF4-FFF2-40B4-BE49-F238E27FC236}">
                <a16:creationId xmlns:a16="http://schemas.microsoft.com/office/drawing/2014/main" id="{C9A0881C-B3F0-4A3E-BE21-516BC786792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0AD2201-38E4-4F68-8AF7-1F0F0D4DE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Magnetization in materials arises from…….</a:t>
            </a:r>
            <a:endParaRPr lang="en-AU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AEFCAD3-D7BE-42B4-BFDC-CDCB2D584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77724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/>
              <a:t>unpaired electron spins mainly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/>
              <a:t>the orbital motion of electrons within the material to a lesser extent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46783D43-1088-4B07-ABA1-820C2245F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7162800" cy="304800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Langevin</a:t>
            </a:r>
            <a:r>
              <a:rPr lang="en-GB" dirty="0"/>
              <a:t> Function</a:t>
            </a:r>
          </a:p>
        </p:txBody>
      </p:sp>
      <p:grpSp>
        <p:nvGrpSpPr>
          <p:cNvPr id="81923" name="Group 3"/>
          <p:cNvGrpSpPr>
            <a:grpSpLocks/>
          </p:cNvGrpSpPr>
          <p:nvPr/>
        </p:nvGrpSpPr>
        <p:grpSpPr bwMode="auto">
          <a:xfrm>
            <a:off x="8610600" y="4830764"/>
            <a:ext cx="1943100" cy="1874837"/>
            <a:chOff x="2880" y="4176"/>
            <a:chExt cx="1044" cy="1002"/>
          </a:xfrm>
        </p:grpSpPr>
        <p:pic>
          <p:nvPicPr>
            <p:cNvPr id="81928" name="Picture 4" descr="solid angl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4176"/>
              <a:ext cx="1044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29" name="Oval 5"/>
            <p:cNvSpPr>
              <a:spLocks noChangeArrowheads="1"/>
            </p:cNvSpPr>
            <p:nvPr/>
          </p:nvSpPr>
          <p:spPr bwMode="auto">
            <a:xfrm>
              <a:off x="3072" y="4800"/>
              <a:ext cx="144" cy="96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89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89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89000"/>
                </a:lnSpc>
                <a:spcBef>
                  <a:spcPct val="30000"/>
                </a:spcBef>
                <a:buClr>
                  <a:schemeClr val="accent1"/>
                </a:buClr>
                <a:buSzPct val="50000"/>
                <a:buFont typeface="Monotype Sorts" charset="2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89000"/>
                </a:lnSpc>
                <a:spcBef>
                  <a:spcPct val="30000"/>
                </a:spcBef>
                <a:buBlip>
                  <a:blip r:embed="rId7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89000"/>
                </a:lnSpc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89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89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89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89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FF"/>
                </a:buClr>
                <a:buNone/>
              </a:pPr>
              <a:endParaRPr lang="en-US" altLang="pt-BR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2209800" y="990600"/>
            <a:ext cx="7848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Monotype Sorts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89000"/>
              </a:lnSpc>
              <a:spcBef>
                <a:spcPct val="30000"/>
              </a:spcBef>
              <a:buBlip>
                <a:blip r:embed="rId7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89000"/>
              </a:lnSpc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Assembly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single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magnetic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vanishingly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small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anisotropy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Assembly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temperature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in na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applied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field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achieved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thermodynamic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equilibrium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 Boltzmann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distribution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of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with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respect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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identical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classical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paramagnetism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Each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magnetic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moment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has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certain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potential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energy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pt-BR" altLang="pt-BR" sz="1800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given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number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of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moments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between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+d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is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proportional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dA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multiplied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Boltzmann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factor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where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is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proportionality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factor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determined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by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None/>
            </a:pP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fact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that</a:t>
            </a:r>
            <a:r>
              <a:rPr lang="pt-BR" altLang="pt-BR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/>
        </p:nvGraphicFramePr>
        <p:xfrm>
          <a:off x="4572000" y="2819401"/>
          <a:ext cx="29718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ção" r:id="rId8" imgW="3225800" imgH="495300" progId="Equation.3">
                  <p:embed/>
                </p:oleObj>
              </mc:Choice>
              <mc:Fallback>
                <p:oleObj name="Equação" r:id="rId8" imgW="3225800" imgH="495300" progId="Equation.3">
                  <p:embed/>
                  <p:pic>
                    <p:nvPicPr>
                      <p:cNvPr id="819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19401"/>
                        <a:ext cx="2971800" cy="45561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195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3"/>
          <p:cNvGraphicFramePr>
            <a:graphicFrameLocks noChangeAspect="1"/>
          </p:cNvGraphicFramePr>
          <p:nvPr/>
        </p:nvGraphicFramePr>
        <p:xfrm>
          <a:off x="2819400" y="4114801"/>
          <a:ext cx="60960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ção" r:id="rId10" imgW="8305800" imgH="457200" progId="Equation.3">
                  <p:embed/>
                </p:oleObj>
              </mc:Choice>
              <mc:Fallback>
                <p:oleObj name="Equação" r:id="rId10" imgW="8305800" imgH="457200" progId="Equation.3">
                  <p:embed/>
                  <p:pic>
                    <p:nvPicPr>
                      <p:cNvPr id="819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1"/>
                        <a:ext cx="60960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4"/>
          <p:cNvGraphicFramePr>
            <a:graphicFrameLocks noChangeAspect="1"/>
          </p:cNvGraphicFramePr>
          <p:nvPr/>
        </p:nvGraphicFramePr>
        <p:xfrm>
          <a:off x="5105400" y="5334001"/>
          <a:ext cx="838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ção" r:id="rId12" imgW="1028254" imgH="1002865" progId="Equation.3">
                  <p:embed/>
                </p:oleObj>
              </mc:Choice>
              <mc:Fallback>
                <p:oleObj name="Equação" r:id="rId12" imgW="1028254" imgH="1002865" progId="Equation.3">
                  <p:embed/>
                  <p:pic>
                    <p:nvPicPr>
                      <p:cNvPr id="819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4001"/>
                        <a:ext cx="838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29743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BA8776C7-1FE7-4003-8E93-903B74A14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7162800" cy="533400"/>
          </a:xfrm>
        </p:spPr>
        <p:txBody>
          <a:bodyPr/>
          <a:lstStyle/>
          <a:p>
            <a:pPr>
              <a:defRPr/>
            </a:pPr>
            <a:r>
              <a:rPr lang="en-GB"/>
              <a:t>Langevin Function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362200" y="1295400"/>
            <a:ext cx="4038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Monotype Sorts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89000"/>
              </a:lnSpc>
              <a:spcBef>
                <a:spcPct val="3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89000"/>
              </a:lnSpc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89000"/>
              </a:lnSpc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000000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 err="1">
                <a:solidFill>
                  <a:srgbClr val="C00000"/>
                </a:solidFill>
              </a:rPr>
              <a:t>If</a:t>
            </a:r>
            <a:r>
              <a:rPr lang="pt-BR" altLang="pt-BR" sz="1800" b="1" dirty="0">
                <a:solidFill>
                  <a:srgbClr val="C00000"/>
                </a:solidFill>
              </a:rPr>
              <a:t>                 </a:t>
            </a:r>
            <a:r>
              <a:rPr lang="pt-BR" altLang="pt-BR" sz="1800" b="1" dirty="0" err="1">
                <a:solidFill>
                  <a:srgbClr val="C00000"/>
                </a:solidFill>
              </a:rPr>
              <a:t>we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have</a:t>
            </a:r>
            <a:r>
              <a:rPr lang="pt-BR" altLang="pt-BR" sz="1800" b="1" dirty="0">
                <a:solidFill>
                  <a:srgbClr val="C00000"/>
                </a:solidFill>
              </a:rPr>
              <a:t>: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b="1" dirty="0">
              <a:solidFill>
                <a:srgbClr val="C00000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b="1" dirty="0">
              <a:solidFill>
                <a:srgbClr val="C00000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b="1" dirty="0">
              <a:solidFill>
                <a:srgbClr val="C00000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sz="1800" b="1" dirty="0">
              <a:solidFill>
                <a:srgbClr val="C00000"/>
              </a:solidFill>
            </a:endParaRP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altLang="pt-BR" sz="1800" b="1" dirty="0" err="1">
                <a:solidFill>
                  <a:srgbClr val="C00000"/>
                </a:solidFill>
              </a:rPr>
              <a:t>multiplying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the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number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of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magnetic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moments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d</a:t>
            </a:r>
            <a:r>
              <a:rPr lang="pt-BR" altLang="pt-BR" sz="1800" b="1" i="1" dirty="0" err="1">
                <a:solidFill>
                  <a:srgbClr val="C00000"/>
                </a:solidFill>
              </a:rPr>
              <a:t>n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by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the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</a:rPr>
              <a:t>contribution</a:t>
            </a:r>
            <a:r>
              <a:rPr lang="pt-BR" altLang="pt-BR" sz="1800" b="1" dirty="0">
                <a:solidFill>
                  <a:srgbClr val="C00000"/>
                </a:solidFill>
              </a:rPr>
              <a:t> 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 cos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of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each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moment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and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integrating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over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the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total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number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one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obtains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the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C00000"/>
                </a:solidFill>
                <a:sym typeface="Symbol" panose="05050102010706020507" pitchFamily="18" charset="2"/>
              </a:rPr>
              <a:t>magnetization</a:t>
            </a:r>
            <a:r>
              <a:rPr lang="pt-BR" altLang="pt-BR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i="1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pt-BR" altLang="pt-BR" b="1" i="1" dirty="0">
                <a:solidFill>
                  <a:srgbClr val="C00000"/>
                </a:solidFill>
              </a:rPr>
              <a:t> </a:t>
            </a:r>
            <a:r>
              <a:rPr lang="pt-BR" altLang="pt-BR" b="1" dirty="0">
                <a:solidFill>
                  <a:srgbClr val="C00000"/>
                </a:solidFill>
              </a:rPr>
              <a:t>:</a:t>
            </a:r>
          </a:p>
          <a:p>
            <a:pPr eaLnBrk="0" fontAlgn="base" hangingPunct="0">
              <a:spcAft>
                <a:spcPct val="0"/>
              </a:spcAft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pt-BR" altLang="pt-BR" b="1" dirty="0">
              <a:solidFill>
                <a:srgbClr val="000000"/>
              </a:solidFill>
            </a:endParaRPr>
          </a:p>
        </p:txBody>
      </p:sp>
      <p:graphicFrame>
        <p:nvGraphicFramePr>
          <p:cNvPr id="82948" name="Object 2"/>
          <p:cNvGraphicFramePr>
            <a:graphicFrameLocks noChangeAspect="1"/>
          </p:cNvGraphicFramePr>
          <p:nvPr/>
        </p:nvGraphicFramePr>
        <p:xfrm>
          <a:off x="3124200" y="1447801"/>
          <a:ext cx="990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ção" r:id="rId7" imgW="1117600" imgH="850900" progId="Equation.3">
                  <p:embed/>
                </p:oleObj>
              </mc:Choice>
              <mc:Fallback>
                <p:oleObj name="Equação" r:id="rId7" imgW="1117600" imgH="850900" progId="Equation.3">
                  <p:embed/>
                  <p:pic>
                    <p:nvPicPr>
                      <p:cNvPr id="829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1"/>
                        <a:ext cx="9906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3"/>
          <p:cNvGraphicFramePr>
            <a:graphicFrameLocks noChangeAspect="1"/>
          </p:cNvGraphicFramePr>
          <p:nvPr/>
        </p:nvGraphicFramePr>
        <p:xfrm>
          <a:off x="2514600" y="2438400"/>
          <a:ext cx="32766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ção" r:id="rId9" imgW="3911600" imgH="1003300" progId="Equation.3">
                  <p:embed/>
                </p:oleObj>
              </mc:Choice>
              <mc:Fallback>
                <p:oleObj name="Equação" r:id="rId9" imgW="3911600" imgH="1003300" progId="Equation.3">
                  <p:embed/>
                  <p:pic>
                    <p:nvPicPr>
                      <p:cNvPr id="8294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438400"/>
                        <a:ext cx="32766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4"/>
          <p:cNvGraphicFramePr>
            <a:graphicFrameLocks noChangeAspect="1"/>
          </p:cNvGraphicFramePr>
          <p:nvPr/>
        </p:nvGraphicFramePr>
        <p:xfrm>
          <a:off x="3048000" y="5181600"/>
          <a:ext cx="19812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ção" r:id="rId11" imgW="2184400" imgH="1003300" progId="Equation.3">
                  <p:embed/>
                </p:oleObj>
              </mc:Choice>
              <mc:Fallback>
                <p:oleObj name="Equação" r:id="rId11" imgW="2184400" imgH="1003300" progId="Equation.3">
                  <p:embed/>
                  <p:pic>
                    <p:nvPicPr>
                      <p:cNvPr id="829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81600"/>
                        <a:ext cx="19812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5"/>
          <p:cNvGraphicFramePr>
            <a:graphicFrameLocks noChangeAspect="1"/>
          </p:cNvGraphicFramePr>
          <p:nvPr/>
        </p:nvGraphicFramePr>
        <p:xfrm>
          <a:off x="6629400" y="1752601"/>
          <a:ext cx="3581400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ção" r:id="rId13" imgW="5245100" imgH="3136900" progId="Equation.3">
                  <p:embed/>
                </p:oleObj>
              </mc:Choice>
              <mc:Fallback>
                <p:oleObj name="Equação" r:id="rId13" imgW="5245100" imgH="3136900" progId="Equation.3">
                  <p:embed/>
                  <p:pic>
                    <p:nvPicPr>
                      <p:cNvPr id="829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752601"/>
                        <a:ext cx="3581400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6"/>
          <p:cNvGraphicFramePr>
            <a:graphicFrameLocks noChangeAspect="1"/>
          </p:cNvGraphicFramePr>
          <p:nvPr/>
        </p:nvGraphicFramePr>
        <p:xfrm>
          <a:off x="6858000" y="4648201"/>
          <a:ext cx="2768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ção" r:id="rId15" imgW="2768600" imgH="393700" progId="Equation.3">
                  <p:embed/>
                </p:oleObj>
              </mc:Choice>
              <mc:Fallback>
                <p:oleObj name="Equação" r:id="rId15" imgW="2768600" imgH="393700" progId="Equation.3">
                  <p:embed/>
                  <p:pic>
                    <p:nvPicPr>
                      <p:cNvPr id="829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648201"/>
                        <a:ext cx="2768600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3" name="Freeform 9"/>
          <p:cNvSpPr>
            <a:spLocks/>
          </p:cNvSpPr>
          <p:nvPr/>
        </p:nvSpPr>
        <p:spPr bwMode="auto">
          <a:xfrm rot="16336956">
            <a:off x="3916363" y="3551238"/>
            <a:ext cx="4938713" cy="427038"/>
          </a:xfrm>
          <a:custGeom>
            <a:avLst/>
            <a:gdLst>
              <a:gd name="T0" fmla="*/ 2147483646 w 3111"/>
              <a:gd name="T1" fmla="*/ 446068972 h 269"/>
              <a:gd name="T2" fmla="*/ 2147483646 w 3111"/>
              <a:gd name="T3" fmla="*/ 98287003 h 269"/>
              <a:gd name="T4" fmla="*/ 2147483646 w 3111"/>
              <a:gd name="T5" fmla="*/ 234375599 h 269"/>
              <a:gd name="T6" fmla="*/ 2147483646 w 3111"/>
              <a:gd name="T7" fmla="*/ 413306109 h 269"/>
              <a:gd name="T8" fmla="*/ 2147483646 w 3111"/>
              <a:gd name="T9" fmla="*/ 408265791 h 269"/>
              <a:gd name="T10" fmla="*/ 2147483646 w 3111"/>
              <a:gd name="T11" fmla="*/ 335181967 h 269"/>
              <a:gd name="T12" fmla="*/ 2147483646 w 3111"/>
              <a:gd name="T13" fmla="*/ 297378786 h 269"/>
              <a:gd name="T14" fmla="*/ 2147483646 w 3111"/>
              <a:gd name="T15" fmla="*/ 367943243 h 269"/>
              <a:gd name="T16" fmla="*/ 2147483646 w 3111"/>
              <a:gd name="T17" fmla="*/ 367943243 h 269"/>
              <a:gd name="T18" fmla="*/ 2147483646 w 3111"/>
              <a:gd name="T19" fmla="*/ 375504515 h 269"/>
              <a:gd name="T20" fmla="*/ 2147483646 w 3111"/>
              <a:gd name="T21" fmla="*/ 385585151 h 269"/>
              <a:gd name="T22" fmla="*/ 1043344793 w 3111"/>
              <a:gd name="T23" fmla="*/ 476310883 h 269"/>
              <a:gd name="T24" fmla="*/ 841732273 w 3111"/>
              <a:gd name="T25" fmla="*/ 577117251 h 269"/>
              <a:gd name="T26" fmla="*/ 718245398 w 3111"/>
              <a:gd name="T27" fmla="*/ 430948017 h 269"/>
              <a:gd name="T28" fmla="*/ 498990988 w 3111"/>
              <a:gd name="T29" fmla="*/ 496472156 h 269"/>
              <a:gd name="T30" fmla="*/ 352821911 w 3111"/>
              <a:gd name="T31" fmla="*/ 504031840 h 269"/>
              <a:gd name="T32" fmla="*/ 196572207 w 3111"/>
              <a:gd name="T33" fmla="*/ 519152795 h 269"/>
              <a:gd name="T34" fmla="*/ 63004706 w 3111"/>
              <a:gd name="T35" fmla="*/ 519152795 h 269"/>
              <a:gd name="T36" fmla="*/ 146169077 w 3111"/>
              <a:gd name="T37" fmla="*/ 486391519 h 269"/>
              <a:gd name="T38" fmla="*/ 599797248 w 3111"/>
              <a:gd name="T39" fmla="*/ 423386746 h 269"/>
              <a:gd name="T40" fmla="*/ 645160065 w 3111"/>
              <a:gd name="T41" fmla="*/ 357862607 h 269"/>
              <a:gd name="T42" fmla="*/ 713205085 w 3111"/>
              <a:gd name="T43" fmla="*/ 357862607 h 269"/>
              <a:gd name="T44" fmla="*/ 808971032 w 3111"/>
              <a:gd name="T45" fmla="*/ 448588338 h 269"/>
              <a:gd name="T46" fmla="*/ 899696666 w 3111"/>
              <a:gd name="T47" fmla="*/ 546875340 h 269"/>
              <a:gd name="T48" fmla="*/ 1038304480 w 3111"/>
              <a:gd name="T49" fmla="*/ 448588338 h 269"/>
              <a:gd name="T50" fmla="*/ 1169352618 w 3111"/>
              <a:gd name="T51" fmla="*/ 441028654 h 269"/>
              <a:gd name="T52" fmla="*/ 1307962020 w 3111"/>
              <a:gd name="T53" fmla="*/ 435988335 h 269"/>
              <a:gd name="T54" fmla="*/ 1449090784 w 3111"/>
              <a:gd name="T55" fmla="*/ 425907699 h 269"/>
              <a:gd name="T56" fmla="*/ 2147483646 w 3111"/>
              <a:gd name="T57" fmla="*/ 335181967 h 269"/>
              <a:gd name="T58" fmla="*/ 2147483646 w 3111"/>
              <a:gd name="T59" fmla="*/ 335181967 h 269"/>
              <a:gd name="T60" fmla="*/ 2147483646 w 3111"/>
              <a:gd name="T61" fmla="*/ 302419104 h 269"/>
              <a:gd name="T62" fmla="*/ 2147483646 w 3111"/>
              <a:gd name="T63" fmla="*/ 216733691 h 269"/>
              <a:gd name="T64" fmla="*/ 2147483646 w 3111"/>
              <a:gd name="T65" fmla="*/ 249496555 h 269"/>
              <a:gd name="T66" fmla="*/ 2147483646 w 3111"/>
              <a:gd name="T67" fmla="*/ 307459422 h 269"/>
              <a:gd name="T68" fmla="*/ 2147483646 w 3111"/>
              <a:gd name="T69" fmla="*/ 335181967 h 269"/>
              <a:gd name="T70" fmla="*/ 2147483646 w 3111"/>
              <a:gd name="T71" fmla="*/ 161290189 h 269"/>
              <a:gd name="T72" fmla="*/ 2147483646 w 3111"/>
              <a:gd name="T73" fmla="*/ 0 h 269"/>
              <a:gd name="T74" fmla="*/ 2147483646 w 3111"/>
              <a:gd name="T75" fmla="*/ 100806368 h 269"/>
              <a:gd name="T76" fmla="*/ 2147483646 w 3111"/>
              <a:gd name="T77" fmla="*/ 239415918 h 269"/>
              <a:gd name="T78" fmla="*/ 2147483646 w 3111"/>
              <a:gd name="T79" fmla="*/ 446068972 h 269"/>
              <a:gd name="T80" fmla="*/ 2147483646 w 3111"/>
              <a:gd name="T81" fmla="*/ 221774010 h 269"/>
              <a:gd name="T82" fmla="*/ 2147483646 w 3111"/>
              <a:gd name="T83" fmla="*/ 262096557 h 269"/>
              <a:gd name="T84" fmla="*/ 2147483646 w 3111"/>
              <a:gd name="T85" fmla="*/ 357862607 h 269"/>
              <a:gd name="T86" fmla="*/ 2147483646 w 3111"/>
              <a:gd name="T87" fmla="*/ 340222286 h 269"/>
              <a:gd name="T88" fmla="*/ 2147483646 w 3111"/>
              <a:gd name="T89" fmla="*/ 325101331 h 269"/>
              <a:gd name="T90" fmla="*/ 2147483646 w 3111"/>
              <a:gd name="T91" fmla="*/ 312499741 h 269"/>
              <a:gd name="T92" fmla="*/ 2147483646 w 3111"/>
              <a:gd name="T93" fmla="*/ 312499741 h 269"/>
              <a:gd name="T94" fmla="*/ 2147483646 w 3111"/>
              <a:gd name="T95" fmla="*/ 352822288 h 269"/>
              <a:gd name="T96" fmla="*/ 2147483646 w 3111"/>
              <a:gd name="T97" fmla="*/ 345262604 h 269"/>
              <a:gd name="T98" fmla="*/ 2147483646 w 3111"/>
              <a:gd name="T99" fmla="*/ 340222286 h 269"/>
              <a:gd name="T100" fmla="*/ 2147483646 w 3111"/>
              <a:gd name="T101" fmla="*/ 340222286 h 269"/>
              <a:gd name="T102" fmla="*/ 2147483646 w 3111"/>
              <a:gd name="T103" fmla="*/ 345262604 h 269"/>
              <a:gd name="T104" fmla="*/ 2147483646 w 3111"/>
              <a:gd name="T105" fmla="*/ 352822288 h 269"/>
              <a:gd name="T106" fmla="*/ 2147483646 w 3111"/>
              <a:gd name="T107" fmla="*/ 367943243 h 269"/>
              <a:gd name="T108" fmla="*/ 2147483646 w 3111"/>
              <a:gd name="T109" fmla="*/ 380544833 h 269"/>
              <a:gd name="T110" fmla="*/ 2147483646 w 3111"/>
              <a:gd name="T111" fmla="*/ 362902925 h 269"/>
              <a:gd name="T112" fmla="*/ 2147483646 w 3111"/>
              <a:gd name="T113" fmla="*/ 347781970 h 269"/>
              <a:gd name="T114" fmla="*/ 2147483646 w 3111"/>
              <a:gd name="T115" fmla="*/ 413306109 h 269"/>
              <a:gd name="T116" fmla="*/ 2147483646 w 3111"/>
              <a:gd name="T117" fmla="*/ 262096557 h 269"/>
              <a:gd name="T118" fmla="*/ 2147483646 w 3111"/>
              <a:gd name="T119" fmla="*/ 665322029 h 26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11"/>
              <a:gd name="T181" fmla="*/ 0 h 269"/>
              <a:gd name="T182" fmla="*/ 3111 w 3111"/>
              <a:gd name="T183" fmla="*/ 269 h 26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11" h="269">
                <a:moveTo>
                  <a:pt x="2030" y="269"/>
                </a:moveTo>
                <a:lnTo>
                  <a:pt x="2023" y="266"/>
                </a:lnTo>
                <a:lnTo>
                  <a:pt x="2015" y="256"/>
                </a:lnTo>
                <a:lnTo>
                  <a:pt x="2008" y="246"/>
                </a:lnTo>
                <a:lnTo>
                  <a:pt x="2001" y="231"/>
                </a:lnTo>
                <a:lnTo>
                  <a:pt x="1992" y="215"/>
                </a:lnTo>
                <a:lnTo>
                  <a:pt x="1985" y="197"/>
                </a:lnTo>
                <a:lnTo>
                  <a:pt x="1976" y="177"/>
                </a:lnTo>
                <a:lnTo>
                  <a:pt x="1968" y="157"/>
                </a:lnTo>
                <a:lnTo>
                  <a:pt x="1959" y="137"/>
                </a:lnTo>
                <a:lnTo>
                  <a:pt x="1952" y="117"/>
                </a:lnTo>
                <a:lnTo>
                  <a:pt x="1947" y="97"/>
                </a:lnTo>
                <a:lnTo>
                  <a:pt x="1939" y="79"/>
                </a:lnTo>
                <a:lnTo>
                  <a:pt x="1934" y="64"/>
                </a:lnTo>
                <a:lnTo>
                  <a:pt x="1930" y="49"/>
                </a:lnTo>
                <a:lnTo>
                  <a:pt x="1927" y="39"/>
                </a:lnTo>
                <a:lnTo>
                  <a:pt x="1925" y="31"/>
                </a:lnTo>
                <a:lnTo>
                  <a:pt x="1918" y="40"/>
                </a:lnTo>
                <a:lnTo>
                  <a:pt x="1912" y="49"/>
                </a:lnTo>
                <a:lnTo>
                  <a:pt x="1905" y="59"/>
                </a:lnTo>
                <a:lnTo>
                  <a:pt x="1898" y="68"/>
                </a:lnTo>
                <a:lnTo>
                  <a:pt x="1890" y="77"/>
                </a:lnTo>
                <a:lnTo>
                  <a:pt x="1883" y="86"/>
                </a:lnTo>
                <a:lnTo>
                  <a:pt x="1876" y="93"/>
                </a:lnTo>
                <a:lnTo>
                  <a:pt x="1870" y="102"/>
                </a:lnTo>
                <a:lnTo>
                  <a:pt x="1863" y="111"/>
                </a:lnTo>
                <a:lnTo>
                  <a:pt x="1858" y="120"/>
                </a:lnTo>
                <a:lnTo>
                  <a:pt x="1850" y="129"/>
                </a:lnTo>
                <a:lnTo>
                  <a:pt x="1845" y="138"/>
                </a:lnTo>
                <a:lnTo>
                  <a:pt x="1840" y="146"/>
                </a:lnTo>
                <a:lnTo>
                  <a:pt x="1836" y="155"/>
                </a:lnTo>
                <a:lnTo>
                  <a:pt x="1832" y="164"/>
                </a:lnTo>
                <a:lnTo>
                  <a:pt x="1829" y="173"/>
                </a:lnTo>
                <a:lnTo>
                  <a:pt x="1823" y="175"/>
                </a:lnTo>
                <a:lnTo>
                  <a:pt x="1816" y="175"/>
                </a:lnTo>
                <a:lnTo>
                  <a:pt x="1809" y="173"/>
                </a:lnTo>
                <a:lnTo>
                  <a:pt x="1803" y="171"/>
                </a:lnTo>
                <a:lnTo>
                  <a:pt x="1798" y="168"/>
                </a:lnTo>
                <a:lnTo>
                  <a:pt x="1794" y="164"/>
                </a:lnTo>
                <a:lnTo>
                  <a:pt x="1792" y="162"/>
                </a:lnTo>
                <a:lnTo>
                  <a:pt x="1791" y="158"/>
                </a:lnTo>
                <a:lnTo>
                  <a:pt x="1789" y="153"/>
                </a:lnTo>
                <a:lnTo>
                  <a:pt x="1787" y="149"/>
                </a:lnTo>
                <a:lnTo>
                  <a:pt x="1785" y="146"/>
                </a:lnTo>
                <a:lnTo>
                  <a:pt x="1783" y="142"/>
                </a:lnTo>
                <a:lnTo>
                  <a:pt x="1780" y="138"/>
                </a:lnTo>
                <a:lnTo>
                  <a:pt x="1778" y="137"/>
                </a:lnTo>
                <a:lnTo>
                  <a:pt x="1774" y="133"/>
                </a:lnTo>
                <a:lnTo>
                  <a:pt x="1769" y="131"/>
                </a:lnTo>
                <a:lnTo>
                  <a:pt x="1763" y="129"/>
                </a:lnTo>
                <a:lnTo>
                  <a:pt x="1762" y="128"/>
                </a:lnTo>
                <a:lnTo>
                  <a:pt x="1760" y="126"/>
                </a:lnTo>
                <a:lnTo>
                  <a:pt x="1758" y="124"/>
                </a:lnTo>
                <a:lnTo>
                  <a:pt x="1756" y="122"/>
                </a:lnTo>
                <a:lnTo>
                  <a:pt x="1754" y="120"/>
                </a:lnTo>
                <a:lnTo>
                  <a:pt x="1752" y="118"/>
                </a:lnTo>
                <a:lnTo>
                  <a:pt x="1751" y="117"/>
                </a:lnTo>
                <a:lnTo>
                  <a:pt x="1749" y="115"/>
                </a:lnTo>
                <a:lnTo>
                  <a:pt x="1727" y="144"/>
                </a:lnTo>
                <a:lnTo>
                  <a:pt x="1723" y="146"/>
                </a:lnTo>
                <a:lnTo>
                  <a:pt x="1709" y="146"/>
                </a:lnTo>
                <a:lnTo>
                  <a:pt x="1694" y="146"/>
                </a:lnTo>
                <a:lnTo>
                  <a:pt x="1682" y="146"/>
                </a:lnTo>
                <a:lnTo>
                  <a:pt x="1667" y="146"/>
                </a:lnTo>
                <a:lnTo>
                  <a:pt x="1654" y="146"/>
                </a:lnTo>
                <a:lnTo>
                  <a:pt x="1640" y="146"/>
                </a:lnTo>
                <a:lnTo>
                  <a:pt x="1625" y="146"/>
                </a:lnTo>
                <a:lnTo>
                  <a:pt x="1613" y="146"/>
                </a:lnTo>
                <a:lnTo>
                  <a:pt x="1598" y="146"/>
                </a:lnTo>
                <a:lnTo>
                  <a:pt x="1584" y="146"/>
                </a:lnTo>
                <a:lnTo>
                  <a:pt x="1571" y="146"/>
                </a:lnTo>
                <a:lnTo>
                  <a:pt x="1557" y="146"/>
                </a:lnTo>
                <a:lnTo>
                  <a:pt x="1544" y="146"/>
                </a:lnTo>
                <a:lnTo>
                  <a:pt x="1529" y="146"/>
                </a:lnTo>
                <a:lnTo>
                  <a:pt x="1515" y="148"/>
                </a:lnTo>
                <a:lnTo>
                  <a:pt x="1502" y="148"/>
                </a:lnTo>
                <a:lnTo>
                  <a:pt x="1488" y="148"/>
                </a:lnTo>
                <a:lnTo>
                  <a:pt x="1475" y="148"/>
                </a:lnTo>
                <a:lnTo>
                  <a:pt x="1460" y="149"/>
                </a:lnTo>
                <a:lnTo>
                  <a:pt x="1446" y="149"/>
                </a:lnTo>
                <a:lnTo>
                  <a:pt x="1433" y="149"/>
                </a:lnTo>
                <a:lnTo>
                  <a:pt x="1419" y="151"/>
                </a:lnTo>
                <a:lnTo>
                  <a:pt x="1406" y="151"/>
                </a:lnTo>
                <a:lnTo>
                  <a:pt x="1391" y="151"/>
                </a:lnTo>
                <a:lnTo>
                  <a:pt x="1377" y="151"/>
                </a:lnTo>
                <a:lnTo>
                  <a:pt x="1364" y="153"/>
                </a:lnTo>
                <a:lnTo>
                  <a:pt x="1350" y="153"/>
                </a:lnTo>
                <a:lnTo>
                  <a:pt x="1335" y="153"/>
                </a:lnTo>
                <a:lnTo>
                  <a:pt x="1322" y="153"/>
                </a:lnTo>
                <a:lnTo>
                  <a:pt x="1308" y="155"/>
                </a:lnTo>
                <a:lnTo>
                  <a:pt x="1295" y="155"/>
                </a:lnTo>
                <a:lnTo>
                  <a:pt x="1281" y="155"/>
                </a:lnTo>
                <a:lnTo>
                  <a:pt x="1279" y="155"/>
                </a:lnTo>
                <a:lnTo>
                  <a:pt x="789" y="171"/>
                </a:lnTo>
                <a:lnTo>
                  <a:pt x="782" y="171"/>
                </a:lnTo>
                <a:lnTo>
                  <a:pt x="414" y="189"/>
                </a:lnTo>
                <a:lnTo>
                  <a:pt x="410" y="189"/>
                </a:lnTo>
                <a:lnTo>
                  <a:pt x="385" y="253"/>
                </a:lnTo>
                <a:lnTo>
                  <a:pt x="376" y="251"/>
                </a:lnTo>
                <a:lnTo>
                  <a:pt x="365" y="249"/>
                </a:lnTo>
                <a:lnTo>
                  <a:pt x="357" y="246"/>
                </a:lnTo>
                <a:lnTo>
                  <a:pt x="348" y="242"/>
                </a:lnTo>
                <a:lnTo>
                  <a:pt x="341" y="235"/>
                </a:lnTo>
                <a:lnTo>
                  <a:pt x="334" y="229"/>
                </a:lnTo>
                <a:lnTo>
                  <a:pt x="328" y="222"/>
                </a:lnTo>
                <a:lnTo>
                  <a:pt x="321" y="215"/>
                </a:lnTo>
                <a:lnTo>
                  <a:pt x="316" y="206"/>
                </a:lnTo>
                <a:lnTo>
                  <a:pt x="310" y="198"/>
                </a:lnTo>
                <a:lnTo>
                  <a:pt x="303" y="191"/>
                </a:lnTo>
                <a:lnTo>
                  <a:pt x="298" y="184"/>
                </a:lnTo>
                <a:lnTo>
                  <a:pt x="292" y="177"/>
                </a:lnTo>
                <a:lnTo>
                  <a:pt x="285" y="171"/>
                </a:lnTo>
                <a:lnTo>
                  <a:pt x="279" y="166"/>
                </a:lnTo>
                <a:lnTo>
                  <a:pt x="272" y="162"/>
                </a:lnTo>
                <a:lnTo>
                  <a:pt x="239" y="195"/>
                </a:lnTo>
                <a:lnTo>
                  <a:pt x="221" y="195"/>
                </a:lnTo>
                <a:lnTo>
                  <a:pt x="216" y="197"/>
                </a:lnTo>
                <a:lnTo>
                  <a:pt x="210" y="197"/>
                </a:lnTo>
                <a:lnTo>
                  <a:pt x="203" y="197"/>
                </a:lnTo>
                <a:lnTo>
                  <a:pt x="198" y="197"/>
                </a:lnTo>
                <a:lnTo>
                  <a:pt x="190" y="197"/>
                </a:lnTo>
                <a:lnTo>
                  <a:pt x="183" y="198"/>
                </a:lnTo>
                <a:lnTo>
                  <a:pt x="176" y="198"/>
                </a:lnTo>
                <a:lnTo>
                  <a:pt x="169" y="198"/>
                </a:lnTo>
                <a:lnTo>
                  <a:pt x="161" y="198"/>
                </a:lnTo>
                <a:lnTo>
                  <a:pt x="154" y="200"/>
                </a:lnTo>
                <a:lnTo>
                  <a:pt x="147" y="200"/>
                </a:lnTo>
                <a:lnTo>
                  <a:pt x="140" y="200"/>
                </a:lnTo>
                <a:lnTo>
                  <a:pt x="132" y="202"/>
                </a:lnTo>
                <a:lnTo>
                  <a:pt x="123" y="202"/>
                </a:lnTo>
                <a:lnTo>
                  <a:pt x="116" y="202"/>
                </a:lnTo>
                <a:lnTo>
                  <a:pt x="109" y="204"/>
                </a:lnTo>
                <a:lnTo>
                  <a:pt x="100" y="204"/>
                </a:lnTo>
                <a:lnTo>
                  <a:pt x="93" y="204"/>
                </a:lnTo>
                <a:lnTo>
                  <a:pt x="85" y="204"/>
                </a:lnTo>
                <a:lnTo>
                  <a:pt x="78" y="206"/>
                </a:lnTo>
                <a:lnTo>
                  <a:pt x="71" y="206"/>
                </a:lnTo>
                <a:lnTo>
                  <a:pt x="63" y="206"/>
                </a:lnTo>
                <a:lnTo>
                  <a:pt x="56" y="206"/>
                </a:lnTo>
                <a:lnTo>
                  <a:pt x="49" y="206"/>
                </a:lnTo>
                <a:lnTo>
                  <a:pt x="44" y="206"/>
                </a:lnTo>
                <a:lnTo>
                  <a:pt x="38" y="206"/>
                </a:lnTo>
                <a:lnTo>
                  <a:pt x="31" y="206"/>
                </a:lnTo>
                <a:lnTo>
                  <a:pt x="25" y="206"/>
                </a:lnTo>
                <a:lnTo>
                  <a:pt x="20" y="206"/>
                </a:lnTo>
                <a:lnTo>
                  <a:pt x="15" y="206"/>
                </a:lnTo>
                <a:lnTo>
                  <a:pt x="9" y="206"/>
                </a:lnTo>
                <a:lnTo>
                  <a:pt x="5" y="206"/>
                </a:lnTo>
                <a:lnTo>
                  <a:pt x="2" y="202"/>
                </a:lnTo>
                <a:lnTo>
                  <a:pt x="0" y="198"/>
                </a:lnTo>
                <a:lnTo>
                  <a:pt x="7" y="195"/>
                </a:lnTo>
                <a:lnTo>
                  <a:pt x="58" y="193"/>
                </a:lnTo>
                <a:lnTo>
                  <a:pt x="216" y="184"/>
                </a:lnTo>
                <a:lnTo>
                  <a:pt x="220" y="182"/>
                </a:lnTo>
                <a:lnTo>
                  <a:pt x="221" y="182"/>
                </a:lnTo>
                <a:lnTo>
                  <a:pt x="225" y="178"/>
                </a:lnTo>
                <a:lnTo>
                  <a:pt x="229" y="177"/>
                </a:lnTo>
                <a:lnTo>
                  <a:pt x="232" y="173"/>
                </a:lnTo>
                <a:lnTo>
                  <a:pt x="234" y="171"/>
                </a:lnTo>
                <a:lnTo>
                  <a:pt x="238" y="168"/>
                </a:lnTo>
                <a:lnTo>
                  <a:pt x="239" y="164"/>
                </a:lnTo>
                <a:lnTo>
                  <a:pt x="243" y="160"/>
                </a:lnTo>
                <a:lnTo>
                  <a:pt x="247" y="157"/>
                </a:lnTo>
                <a:lnTo>
                  <a:pt x="249" y="153"/>
                </a:lnTo>
                <a:lnTo>
                  <a:pt x="250" y="151"/>
                </a:lnTo>
                <a:lnTo>
                  <a:pt x="252" y="148"/>
                </a:lnTo>
                <a:lnTo>
                  <a:pt x="254" y="144"/>
                </a:lnTo>
                <a:lnTo>
                  <a:pt x="256" y="142"/>
                </a:lnTo>
                <a:lnTo>
                  <a:pt x="258" y="140"/>
                </a:lnTo>
                <a:lnTo>
                  <a:pt x="261" y="140"/>
                </a:lnTo>
                <a:lnTo>
                  <a:pt x="265" y="140"/>
                </a:lnTo>
                <a:lnTo>
                  <a:pt x="268" y="140"/>
                </a:lnTo>
                <a:lnTo>
                  <a:pt x="272" y="140"/>
                </a:lnTo>
                <a:lnTo>
                  <a:pt x="276" y="140"/>
                </a:lnTo>
                <a:lnTo>
                  <a:pt x="279" y="142"/>
                </a:lnTo>
                <a:lnTo>
                  <a:pt x="283" y="142"/>
                </a:lnTo>
                <a:lnTo>
                  <a:pt x="287" y="142"/>
                </a:lnTo>
                <a:lnTo>
                  <a:pt x="292" y="148"/>
                </a:lnTo>
                <a:lnTo>
                  <a:pt x="296" y="153"/>
                </a:lnTo>
                <a:lnTo>
                  <a:pt x="301" y="158"/>
                </a:lnTo>
                <a:lnTo>
                  <a:pt x="307" y="162"/>
                </a:lnTo>
                <a:lnTo>
                  <a:pt x="310" y="168"/>
                </a:lnTo>
                <a:lnTo>
                  <a:pt x="316" y="173"/>
                </a:lnTo>
                <a:lnTo>
                  <a:pt x="321" y="178"/>
                </a:lnTo>
                <a:lnTo>
                  <a:pt x="325" y="182"/>
                </a:lnTo>
                <a:lnTo>
                  <a:pt x="330" y="187"/>
                </a:lnTo>
                <a:lnTo>
                  <a:pt x="334" y="193"/>
                </a:lnTo>
                <a:lnTo>
                  <a:pt x="339" y="197"/>
                </a:lnTo>
                <a:lnTo>
                  <a:pt x="343" y="202"/>
                </a:lnTo>
                <a:lnTo>
                  <a:pt x="348" y="207"/>
                </a:lnTo>
                <a:lnTo>
                  <a:pt x="352" y="213"/>
                </a:lnTo>
                <a:lnTo>
                  <a:pt x="357" y="217"/>
                </a:lnTo>
                <a:lnTo>
                  <a:pt x="361" y="222"/>
                </a:lnTo>
                <a:lnTo>
                  <a:pt x="377" y="186"/>
                </a:lnTo>
                <a:lnTo>
                  <a:pt x="383" y="184"/>
                </a:lnTo>
                <a:lnTo>
                  <a:pt x="388" y="182"/>
                </a:lnTo>
                <a:lnTo>
                  <a:pt x="394" y="182"/>
                </a:lnTo>
                <a:lnTo>
                  <a:pt x="399" y="180"/>
                </a:lnTo>
                <a:lnTo>
                  <a:pt x="406" y="180"/>
                </a:lnTo>
                <a:lnTo>
                  <a:pt x="412" y="178"/>
                </a:lnTo>
                <a:lnTo>
                  <a:pt x="419" y="178"/>
                </a:lnTo>
                <a:lnTo>
                  <a:pt x="425" y="178"/>
                </a:lnTo>
                <a:lnTo>
                  <a:pt x="432" y="177"/>
                </a:lnTo>
                <a:lnTo>
                  <a:pt x="437" y="177"/>
                </a:lnTo>
                <a:lnTo>
                  <a:pt x="444" y="177"/>
                </a:lnTo>
                <a:lnTo>
                  <a:pt x="450" y="177"/>
                </a:lnTo>
                <a:lnTo>
                  <a:pt x="457" y="175"/>
                </a:lnTo>
                <a:lnTo>
                  <a:pt x="464" y="175"/>
                </a:lnTo>
                <a:lnTo>
                  <a:pt x="472" y="175"/>
                </a:lnTo>
                <a:lnTo>
                  <a:pt x="477" y="175"/>
                </a:lnTo>
                <a:lnTo>
                  <a:pt x="484" y="175"/>
                </a:lnTo>
                <a:lnTo>
                  <a:pt x="492" y="173"/>
                </a:lnTo>
                <a:lnTo>
                  <a:pt x="499" y="173"/>
                </a:lnTo>
                <a:lnTo>
                  <a:pt x="506" y="173"/>
                </a:lnTo>
                <a:lnTo>
                  <a:pt x="513" y="173"/>
                </a:lnTo>
                <a:lnTo>
                  <a:pt x="519" y="173"/>
                </a:lnTo>
                <a:lnTo>
                  <a:pt x="526" y="173"/>
                </a:lnTo>
                <a:lnTo>
                  <a:pt x="533" y="171"/>
                </a:lnTo>
                <a:lnTo>
                  <a:pt x="541" y="171"/>
                </a:lnTo>
                <a:lnTo>
                  <a:pt x="548" y="171"/>
                </a:lnTo>
                <a:lnTo>
                  <a:pt x="553" y="171"/>
                </a:lnTo>
                <a:lnTo>
                  <a:pt x="561" y="171"/>
                </a:lnTo>
                <a:lnTo>
                  <a:pt x="568" y="169"/>
                </a:lnTo>
                <a:lnTo>
                  <a:pt x="575" y="169"/>
                </a:lnTo>
                <a:lnTo>
                  <a:pt x="581" y="169"/>
                </a:lnTo>
                <a:lnTo>
                  <a:pt x="588" y="169"/>
                </a:lnTo>
                <a:lnTo>
                  <a:pt x="847" y="158"/>
                </a:lnTo>
                <a:lnTo>
                  <a:pt x="1435" y="138"/>
                </a:lnTo>
                <a:lnTo>
                  <a:pt x="1437" y="138"/>
                </a:lnTo>
                <a:lnTo>
                  <a:pt x="1604" y="133"/>
                </a:lnTo>
                <a:lnTo>
                  <a:pt x="1611" y="133"/>
                </a:lnTo>
                <a:lnTo>
                  <a:pt x="1616" y="133"/>
                </a:lnTo>
                <a:lnTo>
                  <a:pt x="1624" y="133"/>
                </a:lnTo>
                <a:lnTo>
                  <a:pt x="1629" y="133"/>
                </a:lnTo>
                <a:lnTo>
                  <a:pt x="1636" y="133"/>
                </a:lnTo>
                <a:lnTo>
                  <a:pt x="1642" y="133"/>
                </a:lnTo>
                <a:lnTo>
                  <a:pt x="1649" y="133"/>
                </a:lnTo>
                <a:lnTo>
                  <a:pt x="1654" y="133"/>
                </a:lnTo>
                <a:lnTo>
                  <a:pt x="1662" y="133"/>
                </a:lnTo>
                <a:lnTo>
                  <a:pt x="1667" y="133"/>
                </a:lnTo>
                <a:lnTo>
                  <a:pt x="1674" y="133"/>
                </a:lnTo>
                <a:lnTo>
                  <a:pt x="1680" y="133"/>
                </a:lnTo>
                <a:lnTo>
                  <a:pt x="1687" y="133"/>
                </a:lnTo>
                <a:lnTo>
                  <a:pt x="1693" y="133"/>
                </a:lnTo>
                <a:lnTo>
                  <a:pt x="1700" y="133"/>
                </a:lnTo>
                <a:lnTo>
                  <a:pt x="1705" y="133"/>
                </a:lnTo>
                <a:lnTo>
                  <a:pt x="1711" y="128"/>
                </a:lnTo>
                <a:lnTo>
                  <a:pt x="1714" y="120"/>
                </a:lnTo>
                <a:lnTo>
                  <a:pt x="1720" y="115"/>
                </a:lnTo>
                <a:lnTo>
                  <a:pt x="1723" y="109"/>
                </a:lnTo>
                <a:lnTo>
                  <a:pt x="1727" y="104"/>
                </a:lnTo>
                <a:lnTo>
                  <a:pt x="1731" y="99"/>
                </a:lnTo>
                <a:lnTo>
                  <a:pt x="1734" y="91"/>
                </a:lnTo>
                <a:lnTo>
                  <a:pt x="1736" y="86"/>
                </a:lnTo>
                <a:lnTo>
                  <a:pt x="1743" y="86"/>
                </a:lnTo>
                <a:lnTo>
                  <a:pt x="1749" y="86"/>
                </a:lnTo>
                <a:lnTo>
                  <a:pt x="1752" y="84"/>
                </a:lnTo>
                <a:lnTo>
                  <a:pt x="1758" y="86"/>
                </a:lnTo>
                <a:lnTo>
                  <a:pt x="1760" y="86"/>
                </a:lnTo>
                <a:lnTo>
                  <a:pt x="1763" y="88"/>
                </a:lnTo>
                <a:lnTo>
                  <a:pt x="1765" y="89"/>
                </a:lnTo>
                <a:lnTo>
                  <a:pt x="1769" y="91"/>
                </a:lnTo>
                <a:lnTo>
                  <a:pt x="1771" y="95"/>
                </a:lnTo>
                <a:lnTo>
                  <a:pt x="1774" y="99"/>
                </a:lnTo>
                <a:lnTo>
                  <a:pt x="1776" y="100"/>
                </a:lnTo>
                <a:lnTo>
                  <a:pt x="1778" y="104"/>
                </a:lnTo>
                <a:lnTo>
                  <a:pt x="1780" y="108"/>
                </a:lnTo>
                <a:lnTo>
                  <a:pt x="1783" y="109"/>
                </a:lnTo>
                <a:lnTo>
                  <a:pt x="1785" y="113"/>
                </a:lnTo>
                <a:lnTo>
                  <a:pt x="1787" y="117"/>
                </a:lnTo>
                <a:lnTo>
                  <a:pt x="1791" y="118"/>
                </a:lnTo>
                <a:lnTo>
                  <a:pt x="1792" y="122"/>
                </a:lnTo>
                <a:lnTo>
                  <a:pt x="1794" y="126"/>
                </a:lnTo>
                <a:lnTo>
                  <a:pt x="1796" y="129"/>
                </a:lnTo>
                <a:lnTo>
                  <a:pt x="1800" y="131"/>
                </a:lnTo>
                <a:lnTo>
                  <a:pt x="1801" y="135"/>
                </a:lnTo>
                <a:lnTo>
                  <a:pt x="1805" y="138"/>
                </a:lnTo>
                <a:lnTo>
                  <a:pt x="1807" y="140"/>
                </a:lnTo>
                <a:lnTo>
                  <a:pt x="1814" y="142"/>
                </a:lnTo>
                <a:lnTo>
                  <a:pt x="1818" y="133"/>
                </a:lnTo>
                <a:lnTo>
                  <a:pt x="1823" y="124"/>
                </a:lnTo>
                <a:lnTo>
                  <a:pt x="1829" y="115"/>
                </a:lnTo>
                <a:lnTo>
                  <a:pt x="1834" y="106"/>
                </a:lnTo>
                <a:lnTo>
                  <a:pt x="1841" y="99"/>
                </a:lnTo>
                <a:lnTo>
                  <a:pt x="1849" y="89"/>
                </a:lnTo>
                <a:lnTo>
                  <a:pt x="1854" y="80"/>
                </a:lnTo>
                <a:lnTo>
                  <a:pt x="1861" y="71"/>
                </a:lnTo>
                <a:lnTo>
                  <a:pt x="1869" y="64"/>
                </a:lnTo>
                <a:lnTo>
                  <a:pt x="1874" y="55"/>
                </a:lnTo>
                <a:lnTo>
                  <a:pt x="1881" y="46"/>
                </a:lnTo>
                <a:lnTo>
                  <a:pt x="1889" y="39"/>
                </a:lnTo>
                <a:lnTo>
                  <a:pt x="1894" y="30"/>
                </a:lnTo>
                <a:lnTo>
                  <a:pt x="1899" y="20"/>
                </a:lnTo>
                <a:lnTo>
                  <a:pt x="1907" y="11"/>
                </a:lnTo>
                <a:lnTo>
                  <a:pt x="1912" y="4"/>
                </a:lnTo>
                <a:lnTo>
                  <a:pt x="1916" y="0"/>
                </a:lnTo>
                <a:lnTo>
                  <a:pt x="1930" y="0"/>
                </a:lnTo>
                <a:lnTo>
                  <a:pt x="1939" y="2"/>
                </a:lnTo>
                <a:lnTo>
                  <a:pt x="1943" y="10"/>
                </a:lnTo>
                <a:lnTo>
                  <a:pt x="1947" y="15"/>
                </a:lnTo>
                <a:lnTo>
                  <a:pt x="1950" y="20"/>
                </a:lnTo>
                <a:lnTo>
                  <a:pt x="1954" y="28"/>
                </a:lnTo>
                <a:lnTo>
                  <a:pt x="1957" y="35"/>
                </a:lnTo>
                <a:lnTo>
                  <a:pt x="1959" y="40"/>
                </a:lnTo>
                <a:lnTo>
                  <a:pt x="1963" y="48"/>
                </a:lnTo>
                <a:lnTo>
                  <a:pt x="1965" y="55"/>
                </a:lnTo>
                <a:lnTo>
                  <a:pt x="1968" y="60"/>
                </a:lnTo>
                <a:lnTo>
                  <a:pt x="1970" y="68"/>
                </a:lnTo>
                <a:lnTo>
                  <a:pt x="1972" y="75"/>
                </a:lnTo>
                <a:lnTo>
                  <a:pt x="1974" y="82"/>
                </a:lnTo>
                <a:lnTo>
                  <a:pt x="1974" y="88"/>
                </a:lnTo>
                <a:lnTo>
                  <a:pt x="1976" y="95"/>
                </a:lnTo>
                <a:lnTo>
                  <a:pt x="1976" y="100"/>
                </a:lnTo>
                <a:lnTo>
                  <a:pt x="1976" y="106"/>
                </a:lnTo>
                <a:lnTo>
                  <a:pt x="2032" y="233"/>
                </a:lnTo>
                <a:lnTo>
                  <a:pt x="2037" y="222"/>
                </a:lnTo>
                <a:lnTo>
                  <a:pt x="2041" y="209"/>
                </a:lnTo>
                <a:lnTo>
                  <a:pt x="2046" y="198"/>
                </a:lnTo>
                <a:lnTo>
                  <a:pt x="2050" y="187"/>
                </a:lnTo>
                <a:lnTo>
                  <a:pt x="2055" y="177"/>
                </a:lnTo>
                <a:lnTo>
                  <a:pt x="2059" y="166"/>
                </a:lnTo>
                <a:lnTo>
                  <a:pt x="2064" y="155"/>
                </a:lnTo>
                <a:lnTo>
                  <a:pt x="2070" y="144"/>
                </a:lnTo>
                <a:lnTo>
                  <a:pt x="2074" y="133"/>
                </a:lnTo>
                <a:lnTo>
                  <a:pt x="2077" y="122"/>
                </a:lnTo>
                <a:lnTo>
                  <a:pt x="2083" y="111"/>
                </a:lnTo>
                <a:lnTo>
                  <a:pt x="2086" y="100"/>
                </a:lnTo>
                <a:lnTo>
                  <a:pt x="2090" y="88"/>
                </a:lnTo>
                <a:lnTo>
                  <a:pt x="2095" y="77"/>
                </a:lnTo>
                <a:lnTo>
                  <a:pt x="2099" y="66"/>
                </a:lnTo>
                <a:lnTo>
                  <a:pt x="2103" y="55"/>
                </a:lnTo>
                <a:lnTo>
                  <a:pt x="2130" y="57"/>
                </a:lnTo>
                <a:lnTo>
                  <a:pt x="2162" y="153"/>
                </a:lnTo>
                <a:lnTo>
                  <a:pt x="2199" y="102"/>
                </a:lnTo>
                <a:lnTo>
                  <a:pt x="2204" y="102"/>
                </a:lnTo>
                <a:lnTo>
                  <a:pt x="2226" y="104"/>
                </a:lnTo>
                <a:lnTo>
                  <a:pt x="2230" y="108"/>
                </a:lnTo>
                <a:lnTo>
                  <a:pt x="2233" y="113"/>
                </a:lnTo>
                <a:lnTo>
                  <a:pt x="2239" y="118"/>
                </a:lnTo>
                <a:lnTo>
                  <a:pt x="2242" y="122"/>
                </a:lnTo>
                <a:lnTo>
                  <a:pt x="2246" y="128"/>
                </a:lnTo>
                <a:lnTo>
                  <a:pt x="2248" y="133"/>
                </a:lnTo>
                <a:lnTo>
                  <a:pt x="2251" y="138"/>
                </a:lnTo>
                <a:lnTo>
                  <a:pt x="2251" y="142"/>
                </a:lnTo>
                <a:lnTo>
                  <a:pt x="2268" y="142"/>
                </a:lnTo>
                <a:lnTo>
                  <a:pt x="2286" y="140"/>
                </a:lnTo>
                <a:lnTo>
                  <a:pt x="2302" y="140"/>
                </a:lnTo>
                <a:lnTo>
                  <a:pt x="2318" y="138"/>
                </a:lnTo>
                <a:lnTo>
                  <a:pt x="2337" y="138"/>
                </a:lnTo>
                <a:lnTo>
                  <a:pt x="2353" y="137"/>
                </a:lnTo>
                <a:lnTo>
                  <a:pt x="2369" y="137"/>
                </a:lnTo>
                <a:lnTo>
                  <a:pt x="2386" y="135"/>
                </a:lnTo>
                <a:lnTo>
                  <a:pt x="2404" y="135"/>
                </a:lnTo>
                <a:lnTo>
                  <a:pt x="2420" y="133"/>
                </a:lnTo>
                <a:lnTo>
                  <a:pt x="2436" y="133"/>
                </a:lnTo>
                <a:lnTo>
                  <a:pt x="2453" y="133"/>
                </a:lnTo>
                <a:lnTo>
                  <a:pt x="2469" y="131"/>
                </a:lnTo>
                <a:lnTo>
                  <a:pt x="2485" y="131"/>
                </a:lnTo>
                <a:lnTo>
                  <a:pt x="2503" y="129"/>
                </a:lnTo>
                <a:lnTo>
                  <a:pt x="2520" y="129"/>
                </a:lnTo>
                <a:lnTo>
                  <a:pt x="2536" y="129"/>
                </a:lnTo>
                <a:lnTo>
                  <a:pt x="2554" y="128"/>
                </a:lnTo>
                <a:lnTo>
                  <a:pt x="2571" y="128"/>
                </a:lnTo>
                <a:lnTo>
                  <a:pt x="2587" y="128"/>
                </a:lnTo>
                <a:lnTo>
                  <a:pt x="2603" y="126"/>
                </a:lnTo>
                <a:lnTo>
                  <a:pt x="2620" y="126"/>
                </a:lnTo>
                <a:lnTo>
                  <a:pt x="2638" y="126"/>
                </a:lnTo>
                <a:lnTo>
                  <a:pt x="2654" y="124"/>
                </a:lnTo>
                <a:lnTo>
                  <a:pt x="2670" y="124"/>
                </a:lnTo>
                <a:lnTo>
                  <a:pt x="2689" y="124"/>
                </a:lnTo>
                <a:lnTo>
                  <a:pt x="2705" y="124"/>
                </a:lnTo>
                <a:lnTo>
                  <a:pt x="2723" y="124"/>
                </a:lnTo>
                <a:lnTo>
                  <a:pt x="2739" y="124"/>
                </a:lnTo>
                <a:lnTo>
                  <a:pt x="2757" y="124"/>
                </a:lnTo>
                <a:lnTo>
                  <a:pt x="2774" y="124"/>
                </a:lnTo>
                <a:lnTo>
                  <a:pt x="2790" y="124"/>
                </a:lnTo>
                <a:lnTo>
                  <a:pt x="3084" y="129"/>
                </a:lnTo>
                <a:lnTo>
                  <a:pt x="3099" y="128"/>
                </a:lnTo>
                <a:lnTo>
                  <a:pt x="3108" y="131"/>
                </a:lnTo>
                <a:lnTo>
                  <a:pt x="3111" y="137"/>
                </a:lnTo>
                <a:lnTo>
                  <a:pt x="3104" y="140"/>
                </a:lnTo>
                <a:lnTo>
                  <a:pt x="3089" y="140"/>
                </a:lnTo>
                <a:lnTo>
                  <a:pt x="3075" y="140"/>
                </a:lnTo>
                <a:lnTo>
                  <a:pt x="3059" y="140"/>
                </a:lnTo>
                <a:lnTo>
                  <a:pt x="3044" y="138"/>
                </a:lnTo>
                <a:lnTo>
                  <a:pt x="3030" y="138"/>
                </a:lnTo>
                <a:lnTo>
                  <a:pt x="3015" y="138"/>
                </a:lnTo>
                <a:lnTo>
                  <a:pt x="2999" y="138"/>
                </a:lnTo>
                <a:lnTo>
                  <a:pt x="2984" y="138"/>
                </a:lnTo>
                <a:lnTo>
                  <a:pt x="2970" y="137"/>
                </a:lnTo>
                <a:lnTo>
                  <a:pt x="2955" y="137"/>
                </a:lnTo>
                <a:lnTo>
                  <a:pt x="2941" y="137"/>
                </a:lnTo>
                <a:lnTo>
                  <a:pt x="2924" y="137"/>
                </a:lnTo>
                <a:lnTo>
                  <a:pt x="2910" y="137"/>
                </a:lnTo>
                <a:lnTo>
                  <a:pt x="2895" y="137"/>
                </a:lnTo>
                <a:lnTo>
                  <a:pt x="2881" y="137"/>
                </a:lnTo>
                <a:lnTo>
                  <a:pt x="2866" y="135"/>
                </a:lnTo>
                <a:lnTo>
                  <a:pt x="2850" y="135"/>
                </a:lnTo>
                <a:lnTo>
                  <a:pt x="2835" y="135"/>
                </a:lnTo>
                <a:lnTo>
                  <a:pt x="2821" y="135"/>
                </a:lnTo>
                <a:lnTo>
                  <a:pt x="2806" y="135"/>
                </a:lnTo>
                <a:lnTo>
                  <a:pt x="2790" y="135"/>
                </a:lnTo>
                <a:lnTo>
                  <a:pt x="2776" y="135"/>
                </a:lnTo>
                <a:lnTo>
                  <a:pt x="2761" y="135"/>
                </a:lnTo>
                <a:lnTo>
                  <a:pt x="2747" y="135"/>
                </a:lnTo>
                <a:lnTo>
                  <a:pt x="2732" y="135"/>
                </a:lnTo>
                <a:lnTo>
                  <a:pt x="2716" y="135"/>
                </a:lnTo>
                <a:lnTo>
                  <a:pt x="2701" y="135"/>
                </a:lnTo>
                <a:lnTo>
                  <a:pt x="2687" y="135"/>
                </a:lnTo>
                <a:lnTo>
                  <a:pt x="2672" y="135"/>
                </a:lnTo>
                <a:lnTo>
                  <a:pt x="2656" y="135"/>
                </a:lnTo>
                <a:lnTo>
                  <a:pt x="2641" y="135"/>
                </a:lnTo>
                <a:lnTo>
                  <a:pt x="2627" y="135"/>
                </a:lnTo>
                <a:lnTo>
                  <a:pt x="2614" y="135"/>
                </a:lnTo>
                <a:lnTo>
                  <a:pt x="2601" y="137"/>
                </a:lnTo>
                <a:lnTo>
                  <a:pt x="2589" y="137"/>
                </a:lnTo>
                <a:lnTo>
                  <a:pt x="2578" y="137"/>
                </a:lnTo>
                <a:lnTo>
                  <a:pt x="2565" y="137"/>
                </a:lnTo>
                <a:lnTo>
                  <a:pt x="2552" y="137"/>
                </a:lnTo>
                <a:lnTo>
                  <a:pt x="2540" y="138"/>
                </a:lnTo>
                <a:lnTo>
                  <a:pt x="2527" y="138"/>
                </a:lnTo>
                <a:lnTo>
                  <a:pt x="2516" y="138"/>
                </a:lnTo>
                <a:lnTo>
                  <a:pt x="2503" y="138"/>
                </a:lnTo>
                <a:lnTo>
                  <a:pt x="2491" y="140"/>
                </a:lnTo>
                <a:lnTo>
                  <a:pt x="2478" y="140"/>
                </a:lnTo>
                <a:lnTo>
                  <a:pt x="2467" y="142"/>
                </a:lnTo>
                <a:lnTo>
                  <a:pt x="2455" y="142"/>
                </a:lnTo>
                <a:lnTo>
                  <a:pt x="2442" y="142"/>
                </a:lnTo>
                <a:lnTo>
                  <a:pt x="2429" y="144"/>
                </a:lnTo>
                <a:lnTo>
                  <a:pt x="2418" y="144"/>
                </a:lnTo>
                <a:lnTo>
                  <a:pt x="2406" y="146"/>
                </a:lnTo>
                <a:lnTo>
                  <a:pt x="2393" y="146"/>
                </a:lnTo>
                <a:lnTo>
                  <a:pt x="2380" y="146"/>
                </a:lnTo>
                <a:lnTo>
                  <a:pt x="2369" y="148"/>
                </a:lnTo>
                <a:lnTo>
                  <a:pt x="2357" y="148"/>
                </a:lnTo>
                <a:lnTo>
                  <a:pt x="2344" y="148"/>
                </a:lnTo>
                <a:lnTo>
                  <a:pt x="2333" y="149"/>
                </a:lnTo>
                <a:lnTo>
                  <a:pt x="2320" y="149"/>
                </a:lnTo>
                <a:lnTo>
                  <a:pt x="2309" y="149"/>
                </a:lnTo>
                <a:lnTo>
                  <a:pt x="2297" y="151"/>
                </a:lnTo>
                <a:lnTo>
                  <a:pt x="2284" y="151"/>
                </a:lnTo>
                <a:lnTo>
                  <a:pt x="2273" y="151"/>
                </a:lnTo>
                <a:lnTo>
                  <a:pt x="2260" y="151"/>
                </a:lnTo>
                <a:lnTo>
                  <a:pt x="2248" y="151"/>
                </a:lnTo>
                <a:lnTo>
                  <a:pt x="2237" y="151"/>
                </a:lnTo>
                <a:lnTo>
                  <a:pt x="2230" y="149"/>
                </a:lnTo>
                <a:lnTo>
                  <a:pt x="2224" y="148"/>
                </a:lnTo>
                <a:lnTo>
                  <a:pt x="2222" y="144"/>
                </a:lnTo>
                <a:lnTo>
                  <a:pt x="2219" y="142"/>
                </a:lnTo>
                <a:lnTo>
                  <a:pt x="2217" y="140"/>
                </a:lnTo>
                <a:lnTo>
                  <a:pt x="2217" y="137"/>
                </a:lnTo>
                <a:lnTo>
                  <a:pt x="2215" y="133"/>
                </a:lnTo>
                <a:lnTo>
                  <a:pt x="2213" y="129"/>
                </a:lnTo>
                <a:lnTo>
                  <a:pt x="2210" y="133"/>
                </a:lnTo>
                <a:lnTo>
                  <a:pt x="2208" y="137"/>
                </a:lnTo>
                <a:lnTo>
                  <a:pt x="2204" y="138"/>
                </a:lnTo>
                <a:lnTo>
                  <a:pt x="2201" y="142"/>
                </a:lnTo>
                <a:lnTo>
                  <a:pt x="2199" y="146"/>
                </a:lnTo>
                <a:lnTo>
                  <a:pt x="2197" y="148"/>
                </a:lnTo>
                <a:lnTo>
                  <a:pt x="2193" y="151"/>
                </a:lnTo>
                <a:lnTo>
                  <a:pt x="2191" y="155"/>
                </a:lnTo>
                <a:lnTo>
                  <a:pt x="2190" y="158"/>
                </a:lnTo>
                <a:lnTo>
                  <a:pt x="2186" y="162"/>
                </a:lnTo>
                <a:lnTo>
                  <a:pt x="2184" y="164"/>
                </a:lnTo>
                <a:lnTo>
                  <a:pt x="2182" y="168"/>
                </a:lnTo>
                <a:lnTo>
                  <a:pt x="2179" y="171"/>
                </a:lnTo>
                <a:lnTo>
                  <a:pt x="2177" y="175"/>
                </a:lnTo>
                <a:lnTo>
                  <a:pt x="2175" y="177"/>
                </a:lnTo>
                <a:lnTo>
                  <a:pt x="2172" y="180"/>
                </a:lnTo>
                <a:lnTo>
                  <a:pt x="2153" y="182"/>
                </a:lnTo>
                <a:lnTo>
                  <a:pt x="2144" y="178"/>
                </a:lnTo>
                <a:lnTo>
                  <a:pt x="2113" y="104"/>
                </a:lnTo>
                <a:lnTo>
                  <a:pt x="2059" y="240"/>
                </a:lnTo>
                <a:lnTo>
                  <a:pt x="2057" y="240"/>
                </a:lnTo>
                <a:lnTo>
                  <a:pt x="2057" y="244"/>
                </a:lnTo>
                <a:lnTo>
                  <a:pt x="2057" y="247"/>
                </a:lnTo>
                <a:lnTo>
                  <a:pt x="2055" y="251"/>
                </a:lnTo>
                <a:lnTo>
                  <a:pt x="2055" y="255"/>
                </a:lnTo>
                <a:lnTo>
                  <a:pt x="2054" y="260"/>
                </a:lnTo>
                <a:lnTo>
                  <a:pt x="2052" y="264"/>
                </a:lnTo>
                <a:lnTo>
                  <a:pt x="2050" y="266"/>
                </a:lnTo>
                <a:lnTo>
                  <a:pt x="2046" y="269"/>
                </a:lnTo>
                <a:lnTo>
                  <a:pt x="2032" y="269"/>
                </a:lnTo>
                <a:lnTo>
                  <a:pt x="2030" y="2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5B3D2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0651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DAC370-1A6B-4EF3-AAB1-BCBCF78BF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Generating a uniform magnetic field in the laboratory</a:t>
            </a:r>
            <a:endParaRPr lang="en-AU" altLang="en-US"/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059644A4-6646-4684-B625-25A53BBB6A8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5257800"/>
            <a:ext cx="6781800" cy="1600200"/>
          </a:xfrm>
        </p:spPr>
        <p:txBody>
          <a:bodyPr/>
          <a:lstStyle/>
          <a:p>
            <a:pPr marL="533400" indent="-533400" eaLnBrk="1" hangingPunct="1"/>
            <a:r>
              <a:rPr lang="en-AU" altLang="en-US" sz="2400" dirty="0"/>
              <a:t>An electric current run through a conducting coil (solenoid) generates a uniform flux density within the coil </a:t>
            </a:r>
          </a:p>
        </p:txBody>
      </p:sp>
      <p:pic>
        <p:nvPicPr>
          <p:cNvPr id="29700" name="Picture 5" descr="page_5a_v19.gif                                                00012BDBChef                           B83BCF6D:">
            <a:extLst>
              <a:ext uri="{FF2B5EF4-FFF2-40B4-BE49-F238E27FC236}">
                <a16:creationId xmlns:a16="http://schemas.microsoft.com/office/drawing/2014/main" id="{D3C637C1-F64A-449C-B512-1C7F41D2C93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524001"/>
            <a:ext cx="5791200" cy="3622675"/>
          </a:xfr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568164C-26BD-481D-B88F-73F2C6D20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Flux density in vacuum (or air) within coil……..</a:t>
            </a:r>
            <a:endParaRPr lang="en-AU" altLang="en-US"/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3E4FE69C-0F5D-4D82-AD0A-CEEE9FCE60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2057400"/>
            <a:ext cx="38100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800" dirty="0"/>
              <a:t>Increases in proportion to the electric current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800" dirty="0"/>
              <a:t>Increases in proportion to the number of turns per unit length in the coil</a:t>
            </a:r>
          </a:p>
        </p:txBody>
      </p:sp>
      <p:pic>
        <p:nvPicPr>
          <p:cNvPr id="30724" name="Picture 5" descr="page_5a_v19.gif                                                00012BDBChef                           B83BCF6D:">
            <a:extLst>
              <a:ext uri="{FF2B5EF4-FFF2-40B4-BE49-F238E27FC236}">
                <a16:creationId xmlns:a16="http://schemas.microsoft.com/office/drawing/2014/main" id="{7576F2D6-FCD2-4418-8493-A3B2C982EAD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617789"/>
            <a:ext cx="3810000" cy="2382837"/>
          </a:xfrm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A701FA2-B96C-4082-B158-6D516158E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AU" altLang="en-US" sz="4000"/>
              <a:t>Inserting a specimen into the coil</a:t>
            </a:r>
            <a:endParaRPr lang="en-AU" altLang="en-US"/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0478E882-3B04-41C9-A40A-67B516E940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Generally, the orbital and spin magnetic moments within atoms respond to an applied magnetic field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Flux lines are perturbed by specimen</a:t>
            </a:r>
          </a:p>
        </p:txBody>
      </p:sp>
      <p:pic>
        <p:nvPicPr>
          <p:cNvPr id="31748" name="Picture 5" descr="page_6a_v04.gif                                                00012BDDChef                           B83BCF6D:">
            <a:extLst>
              <a:ext uri="{FF2B5EF4-FFF2-40B4-BE49-F238E27FC236}">
                <a16:creationId xmlns:a16="http://schemas.microsoft.com/office/drawing/2014/main" id="{B2E913F8-ADF1-413E-A190-4D2EEEC2D3D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05178B5-4EC0-4326-8724-A998A68D6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Specimen in magnetic field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FB10352D-4978-4643-8F13-BCD52C44FB6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20574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If specimen has no magnetic response, flux lines are not perturbed</a:t>
            </a:r>
          </a:p>
        </p:txBody>
      </p:sp>
      <p:pic>
        <p:nvPicPr>
          <p:cNvPr id="32772" name="Picture 5" descr="page_7a_v03.gif                                                00012BDFChef                           B83BCF6D:">
            <a:extLst>
              <a:ext uri="{FF2B5EF4-FFF2-40B4-BE49-F238E27FC236}">
                <a16:creationId xmlns:a16="http://schemas.microsoft.com/office/drawing/2014/main" id="{698F5021-D4CB-480D-B13A-E9B8B09C1BC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D7BC726-9F52-42A7-91B4-F394DD895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“Magnetic” materials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288A25F2-DD0A-4E0D-A974-8CD9640E72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05000"/>
            <a:ext cx="38100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400" dirty="0"/>
              <a:t>“magnetic” materials tend to concentrate flux lines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 dirty="0"/>
              <a:t>Examples: materials containing high concentrations of magnetic atoms such as iron, cobalt</a:t>
            </a:r>
          </a:p>
        </p:txBody>
      </p:sp>
      <p:pic>
        <p:nvPicPr>
          <p:cNvPr id="33796" name="Picture 5" descr="page_7b_v03.gif                                                00012BDFChef                           B83BCF6D:">
            <a:extLst>
              <a:ext uri="{FF2B5EF4-FFF2-40B4-BE49-F238E27FC236}">
                <a16:creationId xmlns:a16="http://schemas.microsoft.com/office/drawing/2014/main" id="{6438C525-A42F-4783-9219-908238F68BE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F6B4423-40BB-442E-B401-430670FD5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Diamagnetic materials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AC46BDDF-F02F-4C9E-AB51-0E249C37B5C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828800"/>
            <a:ext cx="38100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800"/>
              <a:t>Diamagnetic materials tend to repel flux lines weakly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800"/>
              <a:t>Examples: water, protein, fat</a:t>
            </a:r>
          </a:p>
          <a:p>
            <a:pPr eaLnBrk="1" hangingPunct="1"/>
            <a:endParaRPr lang="en-AU" altLang="en-US" sz="2800"/>
          </a:p>
        </p:txBody>
      </p:sp>
      <p:pic>
        <p:nvPicPr>
          <p:cNvPr id="34820" name="Picture 5" descr="page_7c_v02.gif                                                00012BDFChef                           B83BCF6D:">
            <a:extLst>
              <a:ext uri="{FF2B5EF4-FFF2-40B4-BE49-F238E27FC236}">
                <a16:creationId xmlns:a16="http://schemas.microsoft.com/office/drawing/2014/main" id="{4F842994-0F1E-4490-A559-53F65988A83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B18B8A3-69E9-4C61-8E05-4E0898294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Lecture 1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426A8E19-5855-4295-B5E1-DA3F94A18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38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AU" altLang="en-US" sz="4400" b="0">
                <a:solidFill>
                  <a:srgbClr val="184B81"/>
                </a:solidFill>
                <a:latin typeface="Gadget" charset="0"/>
              </a:rPr>
              <a:t>Magnetic Moments and Magnetic Fields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5D9525A-28FB-4D5F-BE31-0BC88B5A1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Flux density </a:t>
            </a:r>
            <a:r>
              <a:rPr lang="en-AU" altLang="en-US" sz="3600" i="1"/>
              <a:t>B</a:t>
            </a:r>
            <a:r>
              <a:rPr lang="en-AU" altLang="en-US" sz="3600"/>
              <a:t> within material determined by both……</a:t>
            </a:r>
            <a:endParaRPr lang="en-AU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DD1257E-C4E3-4270-A081-E00146ADB8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800"/>
              <a:t>Geometry and current in solenoid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800"/>
              <a:t>Magnetic properties of the material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800"/>
              <a:t>Geometry of material</a:t>
            </a:r>
          </a:p>
        </p:txBody>
      </p:sp>
      <p:pic>
        <p:nvPicPr>
          <p:cNvPr id="35844" name="Picture 6" descr="page_7b_v03.gif                                                00012BDFChef                           B83BCF6D:">
            <a:extLst>
              <a:ext uri="{FF2B5EF4-FFF2-40B4-BE49-F238E27FC236}">
                <a16:creationId xmlns:a16="http://schemas.microsoft.com/office/drawing/2014/main" id="{3FCC35E2-4EFC-45E4-90E9-9862C09F4AA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1524000"/>
            <a:ext cx="2209800" cy="2209800"/>
          </a:xfrm>
        </p:spPr>
      </p:pic>
      <p:pic>
        <p:nvPicPr>
          <p:cNvPr id="35845" name="Picture 7" descr="page_7c_v02.gif                                                00012BDFChef                           B83BCF6D:">
            <a:extLst>
              <a:ext uri="{FF2B5EF4-FFF2-40B4-BE49-F238E27FC236}">
                <a16:creationId xmlns:a16="http://schemas.microsoft.com/office/drawing/2014/main" id="{C5354C78-3195-4290-AE30-F0045C9DC24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886200"/>
            <a:ext cx="2209800" cy="2209800"/>
          </a:xfrm>
        </p:spPr>
      </p:pic>
      <p:graphicFrame>
        <p:nvGraphicFramePr>
          <p:cNvPr id="35846" name="Object 8">
            <a:extLst>
              <a:ext uri="{FF2B5EF4-FFF2-40B4-BE49-F238E27FC236}">
                <a16:creationId xmlns:a16="http://schemas.microsoft.com/office/drawing/2014/main" id="{8F3C279E-40E9-4451-BEEA-D24B2E646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410201"/>
          <a:ext cx="29718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952500" imgH="203200" progId="Equation.3">
                  <p:embed/>
                </p:oleObj>
              </mc:Choice>
              <mc:Fallback>
                <p:oleObj name="Equation" r:id="rId5" imgW="952500" imgH="203200" progId="Equation.3">
                  <p:embed/>
                  <p:pic>
                    <p:nvPicPr>
                      <p:cNvPr id="35846" name="Object 8">
                        <a:extLst>
                          <a:ext uri="{FF2B5EF4-FFF2-40B4-BE49-F238E27FC236}">
                            <a16:creationId xmlns:a16="http://schemas.microsoft.com/office/drawing/2014/main" id="{8F3C279E-40E9-4451-BEEA-D24B2E646A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10201"/>
                        <a:ext cx="29718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B35CC9D-6682-4F2A-9957-82DFBCC12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The </a:t>
            </a:r>
            <a:r>
              <a:rPr lang="en-AU" altLang="en-US" b="1" i="1">
                <a:latin typeface="Times" panose="02020603050405020304" pitchFamily="18" charset="0"/>
              </a:rPr>
              <a:t>H</a:t>
            </a:r>
            <a:r>
              <a:rPr lang="en-AU" altLang="en-US"/>
              <a:t> Field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3C314F9-F207-4F1D-B0F4-84DF3932D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i="1">
                <a:latin typeface="Times" panose="02020603050405020304" pitchFamily="18" charset="0"/>
              </a:rPr>
              <a:t>H</a:t>
            </a:r>
            <a:r>
              <a:rPr lang="en-AU" altLang="en-US"/>
              <a:t> is called the magnetic field strength</a:t>
            </a:r>
          </a:p>
          <a:p>
            <a:pPr eaLnBrk="1" hangingPunct="1">
              <a:buFontTx/>
              <a:buNone/>
            </a:pPr>
            <a:endParaRPr lang="en-AU" altLang="en-US"/>
          </a:p>
          <a:p>
            <a:pPr eaLnBrk="1" hangingPunct="1"/>
            <a:r>
              <a:rPr lang="en-AU" altLang="en-US">
                <a:sym typeface="Symbol" panose="05050102010706020507" pitchFamily="18" charset="2"/>
              </a:rPr>
              <a:t></a:t>
            </a:r>
            <a:r>
              <a:rPr lang="en-AU" altLang="en-US" baseline="-25000">
                <a:sym typeface="Symbol" panose="05050102010706020507" pitchFamily="18" charset="2"/>
              </a:rPr>
              <a:t>0</a:t>
            </a:r>
            <a:r>
              <a:rPr lang="en-AU" altLang="en-US">
                <a:sym typeface="Symbol" panose="05050102010706020507" pitchFamily="18" charset="2"/>
              </a:rPr>
              <a:t> is a constant called the permeability of free space</a:t>
            </a:r>
            <a:endParaRPr lang="en-AU" alt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80A6ADF-3F97-42AD-9E0D-E21C2AEA6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In the absence of material in the solenoid……</a:t>
            </a:r>
            <a:endParaRPr lang="en-AU" altLang="en-US"/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A3DF3DE8-6C88-435A-8726-57D50292F54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22860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There is no magnetization </a:t>
            </a:r>
            <a:r>
              <a:rPr lang="en-AU" altLang="en-US" sz="2800" i="1">
                <a:latin typeface="Times" panose="02020603050405020304" pitchFamily="18" charset="0"/>
              </a:rPr>
              <a:t>M</a:t>
            </a:r>
            <a:endParaRPr lang="en-AU" altLang="en-US" sz="2800"/>
          </a:p>
          <a:p>
            <a:pPr eaLnBrk="1" hangingPunct="1"/>
            <a:r>
              <a:rPr lang="en-AU" altLang="en-US" sz="2800"/>
              <a:t>So…..</a:t>
            </a:r>
          </a:p>
        </p:txBody>
      </p:sp>
      <p:pic>
        <p:nvPicPr>
          <p:cNvPr id="37892" name="Picture 5" descr="page_02b_v01_rot.GIF                                           00012BCFChef                           B83BCF6D:">
            <a:extLst>
              <a:ext uri="{FF2B5EF4-FFF2-40B4-BE49-F238E27FC236}">
                <a16:creationId xmlns:a16="http://schemas.microsoft.com/office/drawing/2014/main" id="{D9F726D2-7D80-4427-9304-BF31A9E8645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  <p:graphicFrame>
        <p:nvGraphicFramePr>
          <p:cNvPr id="37893" name="Object 6">
            <a:extLst>
              <a:ext uri="{FF2B5EF4-FFF2-40B4-BE49-F238E27FC236}">
                <a16:creationId xmlns:a16="http://schemas.microsoft.com/office/drawing/2014/main" id="{A9763D73-8646-4F31-9919-0921807508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4419600"/>
          <a:ext cx="24828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4" imgW="546100" imgH="177800" progId="Equation.3">
                  <p:embed/>
                </p:oleObj>
              </mc:Choice>
              <mc:Fallback>
                <p:oleObj name="Equation" r:id="rId4" imgW="546100" imgH="177800" progId="Equation.3">
                  <p:embed/>
                  <p:pic>
                    <p:nvPicPr>
                      <p:cNvPr id="37893" name="Object 6">
                        <a:extLst>
                          <a:ext uri="{FF2B5EF4-FFF2-40B4-BE49-F238E27FC236}">
                            <a16:creationId xmlns:a16="http://schemas.microsoft.com/office/drawing/2014/main" id="{A9763D73-8646-4F31-9919-0921807508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19600"/>
                        <a:ext cx="248285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7C21EAF-61EB-41B3-A398-3543375B4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Measuring magnetic moment of specimen</a:t>
            </a:r>
            <a:endParaRPr lang="en-AU" altLang="en-US"/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72FAD722-4919-4A85-9F96-00D331786A7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010400" y="1600200"/>
            <a:ext cx="35052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400"/>
              <a:t>Pass specimen thru small “sensing” coil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/>
              <a:t>Measure voltage generated across coil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/>
              <a:t>Voltage proportional to moment on specimen</a:t>
            </a:r>
          </a:p>
        </p:txBody>
      </p:sp>
      <p:pic>
        <p:nvPicPr>
          <p:cNvPr id="38916" name="Picture 5" descr="page_8a_v16.gif                                                00012BE3Chef                           B83BCF6D:">
            <a:extLst>
              <a:ext uri="{FF2B5EF4-FFF2-40B4-BE49-F238E27FC236}">
                <a16:creationId xmlns:a16="http://schemas.microsoft.com/office/drawing/2014/main" id="{F56181A6-878F-4959-A952-A153B1136FB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447800"/>
            <a:ext cx="5029200" cy="5029200"/>
          </a:xfrm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19AE058-B36F-4BAA-BBA2-F6AE7C197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AU" altLang="en-US" sz="4000" b="0">
                <a:solidFill>
                  <a:srgbClr val="184B81"/>
                </a:solidFill>
                <a:latin typeface="Gadget" charset="0"/>
              </a:rPr>
              <a:t>Measuring magnetic moment of specimen</a:t>
            </a:r>
            <a:endParaRPr lang="en-AU" altLang="en-US" sz="4400" b="0">
              <a:solidFill>
                <a:srgbClr val="184B81"/>
              </a:solidFill>
              <a:latin typeface="Gadget" charset="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6B86315-10A5-4F55-9577-72CD9834E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600200"/>
            <a:ext cx="350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50000"/>
              </a:spcAft>
            </a:pPr>
            <a:r>
              <a:rPr lang="en-AU" altLang="en-US" sz="2800"/>
              <a:t>Use large coil to apply magnetic field to specimen</a:t>
            </a:r>
          </a:p>
          <a:p>
            <a:pPr fontAlgn="base">
              <a:spcAft>
                <a:spcPct val="50000"/>
              </a:spcAft>
            </a:pPr>
            <a:r>
              <a:rPr lang="en-AU" altLang="en-US" sz="2800"/>
              <a:t>Use a cryostat or furnace to vary temperature of specimen</a:t>
            </a:r>
          </a:p>
          <a:p>
            <a:pPr fontAlgn="base">
              <a:spcAft>
                <a:spcPct val="50000"/>
              </a:spcAft>
            </a:pPr>
            <a:endParaRPr lang="en-AU" altLang="en-US" sz="2800"/>
          </a:p>
        </p:txBody>
      </p:sp>
      <p:pic>
        <p:nvPicPr>
          <p:cNvPr id="39940" name="Picture 4" descr="page_8a_v16.gif                                                00012BE3Chef                           B83BCF6D:">
            <a:extLst>
              <a:ext uri="{FF2B5EF4-FFF2-40B4-BE49-F238E27FC236}">
                <a16:creationId xmlns:a16="http://schemas.microsoft.com/office/drawing/2014/main" id="{D263981A-CC87-417B-B5D9-2A9D9B2B0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02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CDBA01B-234F-4580-A6DB-C87D0BD8C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Response of material to applied magnetic field strength </a:t>
            </a:r>
            <a:r>
              <a:rPr lang="en-AU" altLang="en-US" sz="3600" b="1" i="1">
                <a:latin typeface="Times" panose="02020603050405020304" pitchFamily="18" charset="0"/>
              </a:rPr>
              <a:t>H</a:t>
            </a:r>
            <a:endParaRPr lang="en-AU" altLang="en-US"/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996D7DC8-3F73-4E09-AA0F-93EA2007DDD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981200"/>
            <a:ext cx="38100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800"/>
              <a:t>Generally, </a:t>
            </a:r>
            <a:r>
              <a:rPr lang="en-AU" altLang="en-US" sz="2800" i="1">
                <a:latin typeface="Times" panose="02020603050405020304" pitchFamily="18" charset="0"/>
              </a:rPr>
              <a:t>M</a:t>
            </a:r>
            <a:r>
              <a:rPr lang="en-AU" altLang="en-US" sz="2800"/>
              <a:t> changes in magnitude as </a:t>
            </a:r>
            <a:r>
              <a:rPr lang="en-AU" altLang="en-US" sz="2800" i="1">
                <a:latin typeface="Times" panose="02020603050405020304" pitchFamily="18" charset="0"/>
              </a:rPr>
              <a:t>H</a:t>
            </a:r>
            <a:r>
              <a:rPr lang="en-AU" altLang="en-US" sz="2800"/>
              <a:t> is varied.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800"/>
              <a:t>Magnitude of response is called the “magnetic susceptibility” of the material</a:t>
            </a:r>
          </a:p>
        </p:txBody>
      </p:sp>
      <p:pic>
        <p:nvPicPr>
          <p:cNvPr id="40964" name="Picture 5" descr="page_8b_v06.gif                                                00012BE3Chef                           B83BCF6D:">
            <a:extLst>
              <a:ext uri="{FF2B5EF4-FFF2-40B4-BE49-F238E27FC236}">
                <a16:creationId xmlns:a16="http://schemas.microsoft.com/office/drawing/2014/main" id="{DA322D28-06D2-4183-A09F-883544EF842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83A3C55-D034-4D1A-9346-8F52DAD3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Response of material to applied magnetic field strength </a:t>
            </a:r>
            <a:r>
              <a:rPr lang="en-AU" altLang="en-US" sz="3600" b="1" i="1">
                <a:latin typeface="Times" panose="02020603050405020304" pitchFamily="18" charset="0"/>
              </a:rPr>
              <a:t>H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DE178C2-F31B-4F9F-AAB1-F8A55BB7C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0"/>
            <a:ext cx="77724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/>
              <a:t>Diamagnetic materials have a very weak negative response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/>
              <a:t>i.e. they have a small negative magnetic susceptibility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0B720D6-56E1-40DB-8FB5-4EEC334F7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susceptibility, </a:t>
            </a:r>
            <a:r>
              <a:rPr lang="en-AU" altLang="en-US" b="1" i="1">
                <a:sym typeface="Symbol" panose="05050102010706020507" pitchFamily="18" charset="2"/>
              </a:rPr>
              <a:t></a:t>
            </a:r>
            <a:endParaRPr lang="en-AU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F793099-FE6A-46B1-A969-317A992DB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077200" cy="4572000"/>
          </a:xfrm>
        </p:spPr>
        <p:txBody>
          <a:bodyPr/>
          <a:lstStyle/>
          <a:p>
            <a:pPr eaLnBrk="1" hangingPunct="1"/>
            <a:r>
              <a:rPr lang="en-AU" altLang="en-US"/>
              <a:t>Magnetic susceptibility is sometimes written as</a:t>
            </a:r>
          </a:p>
          <a:p>
            <a:pPr eaLnBrk="1" hangingPunct="1">
              <a:buFontTx/>
              <a:buNone/>
            </a:pPr>
            <a:endParaRPr lang="en-AU" altLang="en-US"/>
          </a:p>
          <a:p>
            <a:pPr eaLnBrk="1" hangingPunct="1"/>
            <a:endParaRPr lang="en-AU" altLang="en-US"/>
          </a:p>
          <a:p>
            <a:pPr eaLnBrk="1" hangingPunct="1"/>
            <a:r>
              <a:rPr lang="en-AU" altLang="en-US"/>
              <a:t>And sometimes as the slope of </a:t>
            </a:r>
            <a:r>
              <a:rPr lang="en-AU" altLang="en-US" i="1">
                <a:latin typeface="Times" panose="02020603050405020304" pitchFamily="18" charset="0"/>
              </a:rPr>
              <a:t>M</a:t>
            </a:r>
            <a:r>
              <a:rPr lang="en-AU" altLang="en-US"/>
              <a:t> vs </a:t>
            </a:r>
            <a:r>
              <a:rPr lang="en-AU" altLang="en-US" i="1">
                <a:latin typeface="Times" panose="02020603050405020304" pitchFamily="18" charset="0"/>
              </a:rPr>
              <a:t>H</a:t>
            </a:r>
            <a:endParaRPr lang="en-AU" altLang="en-US"/>
          </a:p>
          <a:p>
            <a:pPr eaLnBrk="1" hangingPunct="1"/>
            <a:endParaRPr lang="en-AU" altLang="en-US"/>
          </a:p>
          <a:p>
            <a:pPr eaLnBrk="1" hangingPunct="1">
              <a:buFontTx/>
              <a:buNone/>
            </a:pPr>
            <a:endParaRPr lang="en-AU" altLang="en-US"/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5A7A7217-3459-4AA7-B136-4126A912D3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438400"/>
          <a:ext cx="2325688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584200" imgH="254000" progId="Equation.3">
                  <p:embed/>
                </p:oleObj>
              </mc:Choice>
              <mc:Fallback>
                <p:oleObj name="Equation" r:id="rId3" imgW="584200" imgH="254000" progId="Equation.3">
                  <p:embed/>
                  <p:pic>
                    <p:nvPicPr>
                      <p:cNvPr id="43012" name="Object 4">
                        <a:extLst>
                          <a:ext uri="{FF2B5EF4-FFF2-40B4-BE49-F238E27FC236}">
                            <a16:creationId xmlns:a16="http://schemas.microsoft.com/office/drawing/2014/main" id="{5A7A7217-3459-4AA7-B136-4126A912D3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38400"/>
                        <a:ext cx="2325688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72CA27C6-D668-4889-9CEA-5CBF443F5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648200"/>
          <a:ext cx="25908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5" imgW="723900" imgH="254000" progId="Equation.3">
                  <p:embed/>
                </p:oleObj>
              </mc:Choice>
              <mc:Fallback>
                <p:oleObj name="Equation" r:id="rId5" imgW="723900" imgH="254000" progId="Equation.3">
                  <p:embed/>
                  <p:pic>
                    <p:nvPicPr>
                      <p:cNvPr id="43013" name="Object 5">
                        <a:extLst>
                          <a:ext uri="{FF2B5EF4-FFF2-40B4-BE49-F238E27FC236}">
                            <a16:creationId xmlns:a16="http://schemas.microsoft.com/office/drawing/2014/main" id="{72CA27C6-D668-4889-9CEA-5CBF443F5F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648200"/>
                        <a:ext cx="259080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F4E442C-C1F4-4077-8E15-E21E6455BDFA}"/>
              </a:ext>
            </a:extLst>
          </p:cNvPr>
          <p:cNvSpPr txBox="1"/>
          <p:nvPr/>
        </p:nvSpPr>
        <p:spPr>
          <a:xfrm>
            <a:off x="2590800" y="624840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5B3D23"/>
                </a:solidFill>
                <a:latin typeface="Arial" panose="020B0604020202020204" pitchFamily="34" charset="0"/>
              </a:rPr>
              <a:t>https://www.youtube.com/watch?v=u36QpPvEh2c</a:t>
            </a:r>
            <a:endParaRPr lang="en-US" sz="2400" b="1" dirty="0">
              <a:solidFill>
                <a:srgbClr val="5B3D2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3055C9B-5E4F-43E9-8417-1CA922F5C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How does </a:t>
            </a:r>
            <a:r>
              <a:rPr lang="en-AU" altLang="en-US" b="1" i="1">
                <a:latin typeface="Times" panose="02020603050405020304" pitchFamily="18" charset="0"/>
              </a:rPr>
              <a:t>M</a:t>
            </a:r>
            <a:r>
              <a:rPr lang="en-AU" altLang="en-US"/>
              <a:t> respond to </a:t>
            </a:r>
            <a:r>
              <a:rPr lang="en-AU" altLang="en-US" b="1" i="1">
                <a:latin typeface="Times" panose="02020603050405020304" pitchFamily="18" charset="0"/>
              </a:rPr>
              <a:t>H</a:t>
            </a:r>
            <a:r>
              <a:rPr lang="en-AU" altLang="en-US"/>
              <a:t>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D41F41D-81B5-441D-91F0-7CB000D64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There is a variety of ways that </a:t>
            </a:r>
            <a:r>
              <a:rPr lang="en-AU" altLang="en-US" sz="2800" i="1">
                <a:latin typeface="Times" panose="02020603050405020304" pitchFamily="18" charset="0"/>
              </a:rPr>
              <a:t>M</a:t>
            </a:r>
            <a:r>
              <a:rPr lang="en-AU" altLang="en-US" sz="2800"/>
              <a:t> responds to </a:t>
            </a:r>
            <a:r>
              <a:rPr lang="en-AU" altLang="en-US" sz="2800" i="1">
                <a:latin typeface="Times" panose="02020603050405020304" pitchFamily="18" charset="0"/>
              </a:rPr>
              <a:t>H</a:t>
            </a:r>
            <a:endParaRPr lang="en-AU" altLang="en-US" sz="2800"/>
          </a:p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Response depends on type of material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Response depends on temperature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Response can sometimes depend on the previous history of magnetic field strengths and directions applied to the material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6EF2449-0146-4F60-9D95-F3B73ADAD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Non-linear responses</a:t>
            </a:r>
          </a:p>
        </p:txBody>
      </p:sp>
      <p:pic>
        <p:nvPicPr>
          <p:cNvPr id="45059" name="Picture 4" descr="page_10a_v05.gif                                               00012BE9Chef                           B83BCF6D:">
            <a:extLst>
              <a:ext uri="{FF2B5EF4-FFF2-40B4-BE49-F238E27FC236}">
                <a16:creationId xmlns:a16="http://schemas.microsoft.com/office/drawing/2014/main" id="{3D14C565-2B92-4349-AA56-627C16C673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1164" y="1524000"/>
            <a:ext cx="6289675" cy="4572000"/>
          </a:xfr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7AFA-CA43-4178-8C6E-0FFACBAED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Magnetic fields are generated by movement of electric charges</a:t>
            </a:r>
            <a:endParaRPr lang="en-AU" altLang="en-US"/>
          </a:p>
        </p:txBody>
      </p:sp>
      <p:pic>
        <p:nvPicPr>
          <p:cNvPr id="11267" name="Picture 3" descr="page_01a_v07.gif                                               00012BC9Chef                           B83BCF6D:">
            <a:extLst>
              <a:ext uri="{FF2B5EF4-FFF2-40B4-BE49-F238E27FC236}">
                <a16:creationId xmlns:a16="http://schemas.microsoft.com/office/drawing/2014/main" id="{F6CDEFF8-A284-4537-9BAD-A72AA9AF8D1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600201"/>
            <a:ext cx="4778375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>
            <a:extLst>
              <a:ext uri="{FF2B5EF4-FFF2-40B4-BE49-F238E27FC236}">
                <a16:creationId xmlns:a16="http://schemas.microsoft.com/office/drawing/2014/main" id="{36D6F081-222C-49F3-9EA2-99A005191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667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B225B03F-61DB-42A6-9AA0-64BC15C3C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6" y="2498725"/>
            <a:ext cx="31400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AU" altLang="en-US" sz="2400"/>
              <a:t>A loop of electric current generates a magnetic dipole field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C040EB7-D277-44EC-A5DC-E088527A2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Non-linear responses</a:t>
            </a:r>
          </a:p>
        </p:txBody>
      </p:sp>
      <p:sp>
        <p:nvSpPr>
          <p:cNvPr id="46083" name="Rectangle 4">
            <a:extLst>
              <a:ext uri="{FF2B5EF4-FFF2-40B4-BE49-F238E27FC236}">
                <a16:creationId xmlns:a16="http://schemas.microsoft.com/office/drawing/2014/main" id="{4B1A7C5B-89EA-46EC-8919-A33955045BF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1828800"/>
            <a:ext cx="38100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800"/>
              <a:t>Generally, the response of </a:t>
            </a:r>
            <a:r>
              <a:rPr lang="en-AU" altLang="en-US" sz="2800" i="1">
                <a:latin typeface="Times" panose="02020603050405020304" pitchFamily="18" charset="0"/>
              </a:rPr>
              <a:t>M</a:t>
            </a:r>
            <a:r>
              <a:rPr lang="en-AU" altLang="en-US" sz="2800"/>
              <a:t> to </a:t>
            </a:r>
            <a:r>
              <a:rPr lang="en-AU" altLang="en-US" sz="2800" i="1">
                <a:latin typeface="Times" panose="02020603050405020304" pitchFamily="18" charset="0"/>
              </a:rPr>
              <a:t>H</a:t>
            </a:r>
            <a:r>
              <a:rPr lang="en-AU" altLang="en-US" sz="2800"/>
              <a:t> is non-linear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800"/>
              <a:t>Only at small values of </a:t>
            </a:r>
            <a:r>
              <a:rPr lang="en-AU" altLang="en-US" sz="2800" i="1">
                <a:latin typeface="Times" panose="02020603050405020304" pitchFamily="18" charset="0"/>
              </a:rPr>
              <a:t>H</a:t>
            </a:r>
            <a:r>
              <a:rPr lang="en-AU" altLang="en-US" sz="2800"/>
              <a:t> or high temperatures is response sometimes linear</a:t>
            </a:r>
          </a:p>
        </p:txBody>
      </p:sp>
      <p:pic>
        <p:nvPicPr>
          <p:cNvPr id="46084" name="Picture 7" descr="page_10a_v05.gif                                               00012BE9Chef                           B83BCF6D:">
            <a:extLst>
              <a:ext uri="{FF2B5EF4-FFF2-40B4-BE49-F238E27FC236}">
                <a16:creationId xmlns:a16="http://schemas.microsoft.com/office/drawing/2014/main" id="{A788C8AC-14A9-4124-B995-9509C032CEC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424114"/>
            <a:ext cx="3810000" cy="2770187"/>
          </a:xfrm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B3417643-7265-46D7-B85B-6373CBF5E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AU" altLang="en-US" sz="4400" b="0">
                <a:solidFill>
                  <a:srgbClr val="184B81"/>
                </a:solidFill>
                <a:latin typeface="Gadget" charset="0"/>
              </a:rPr>
              <a:t>Non-linear responses</a:t>
            </a:r>
          </a:p>
        </p:txBody>
      </p:sp>
      <p:sp>
        <p:nvSpPr>
          <p:cNvPr id="47107" name="Rectangle 6">
            <a:extLst>
              <a:ext uri="{FF2B5EF4-FFF2-40B4-BE49-F238E27FC236}">
                <a16:creationId xmlns:a16="http://schemas.microsoft.com/office/drawing/2014/main" id="{164881F4-A833-4B51-A1E9-1F201F509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381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AU" altLang="en-US" sz="2800" i="1">
                <a:latin typeface="Times" panose="02020603050405020304" pitchFamily="18" charset="0"/>
              </a:rPr>
              <a:t>M</a:t>
            </a:r>
            <a:r>
              <a:rPr lang="en-AU" altLang="en-US" sz="2800"/>
              <a:t> tends to saturate at high fields and low temperatures</a:t>
            </a:r>
          </a:p>
        </p:txBody>
      </p:sp>
      <p:pic>
        <p:nvPicPr>
          <p:cNvPr id="47108" name="Picture 7" descr="page_10a_v05.gif                                               00012BE9Chef                           B83BCF6D:">
            <a:extLst>
              <a:ext uri="{FF2B5EF4-FFF2-40B4-BE49-F238E27FC236}">
                <a16:creationId xmlns:a16="http://schemas.microsoft.com/office/drawing/2014/main" id="{1C73C892-FD09-4B01-BF17-79A90DC28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24114"/>
            <a:ext cx="381000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004AB8B-88B5-4DA7-8995-C8D9014C3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3600"/>
              <a:t>Low field magnetic susceptibility</a:t>
            </a:r>
            <a:endParaRPr lang="en-AU" altLang="en-US"/>
          </a:p>
        </p:txBody>
      </p:sp>
      <p:sp>
        <p:nvSpPr>
          <p:cNvPr id="48131" name="Rectangle 4">
            <a:extLst>
              <a:ext uri="{FF2B5EF4-FFF2-40B4-BE49-F238E27FC236}">
                <a16:creationId xmlns:a16="http://schemas.microsoft.com/office/drawing/2014/main" id="{C23DED65-CD21-45A3-B7F3-BD9BCE7ADF1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905000"/>
            <a:ext cx="3810000" cy="4572000"/>
          </a:xfrm>
        </p:spPr>
        <p:txBody>
          <a:bodyPr/>
          <a:lstStyle/>
          <a:p>
            <a:pPr eaLnBrk="1" hangingPunct="1"/>
            <a:r>
              <a:rPr lang="en-AU" altLang="en-US" sz="2800"/>
              <a:t>For some materials, low field magnetic susceptibility is inversely proportional to temperature</a:t>
            </a:r>
          </a:p>
          <a:p>
            <a:pPr eaLnBrk="1" hangingPunct="1">
              <a:buFontTx/>
              <a:buNone/>
            </a:pPr>
            <a:endParaRPr lang="en-AU" altLang="en-US" sz="2800"/>
          </a:p>
          <a:p>
            <a:pPr eaLnBrk="1" hangingPunct="1"/>
            <a:r>
              <a:rPr lang="en-AU" altLang="en-US" sz="2800"/>
              <a:t>Curie’s Law</a:t>
            </a:r>
          </a:p>
        </p:txBody>
      </p:sp>
      <p:pic>
        <p:nvPicPr>
          <p:cNvPr id="48132" name="Picture 5" descr="page_10b_v03.gif                                               00012BE9Chef                           B83BCF6D:">
            <a:extLst>
              <a:ext uri="{FF2B5EF4-FFF2-40B4-BE49-F238E27FC236}">
                <a16:creationId xmlns:a16="http://schemas.microsoft.com/office/drawing/2014/main" id="{AE3CCF44-1AAD-4E6F-9DD0-058CE7204DA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039BB35-82E1-4249-AEB7-798EE9ED4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hysteresis</a:t>
            </a:r>
          </a:p>
        </p:txBody>
      </p:sp>
      <p:pic>
        <p:nvPicPr>
          <p:cNvPr id="49155" name="Picture 6" descr="page__lec01_9b_v04_crop.GIF                                    00012BE6Chef                           B83BCF6D:">
            <a:extLst>
              <a:ext uri="{FF2B5EF4-FFF2-40B4-BE49-F238E27FC236}">
                <a16:creationId xmlns:a16="http://schemas.microsoft.com/office/drawing/2014/main" id="{1585D272-BBD9-49EE-A972-BECE8CEE8D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600200"/>
            <a:ext cx="7772400" cy="4419600"/>
          </a:xfrm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C406396-C207-469C-8E26-BA6D4B524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Magnetic hysteresis</a:t>
            </a:r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D9DCE039-7618-4003-8F00-F705BD58E6F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828800"/>
            <a:ext cx="42672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AU" altLang="en-US" sz="2400" i="1" dirty="0">
                <a:latin typeface="Times" panose="02020603050405020304" pitchFamily="18" charset="0"/>
              </a:rPr>
              <a:t>M</a:t>
            </a:r>
            <a:r>
              <a:rPr lang="en-AU" altLang="en-US" sz="2400" dirty="0"/>
              <a:t> depends on previous state of magnetization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 dirty="0"/>
              <a:t>Remanent magnetization </a:t>
            </a:r>
            <a:r>
              <a:rPr lang="en-AU" altLang="en-US" sz="2400" i="1" dirty="0">
                <a:latin typeface="Times" panose="02020603050405020304" pitchFamily="18" charset="0"/>
              </a:rPr>
              <a:t>M</a:t>
            </a:r>
            <a:r>
              <a:rPr lang="en-AU" altLang="en-US" sz="2400" i="1" baseline="-25000" dirty="0">
                <a:latin typeface="Times" panose="02020603050405020304" pitchFamily="18" charset="0"/>
              </a:rPr>
              <a:t>r</a:t>
            </a:r>
            <a:r>
              <a:rPr lang="en-AU" altLang="en-US" sz="2400" dirty="0"/>
              <a:t> remains when applied field is removed</a:t>
            </a:r>
          </a:p>
          <a:p>
            <a:pPr eaLnBrk="1" hangingPunct="1">
              <a:spcAft>
                <a:spcPct val="50000"/>
              </a:spcAft>
            </a:pPr>
            <a:r>
              <a:rPr lang="en-AU" altLang="en-US" sz="2400" dirty="0"/>
              <a:t>Need to apply a field (coercive field) in opposite direction to reduce </a:t>
            </a:r>
            <a:r>
              <a:rPr lang="en-AU" altLang="en-US" sz="2400" i="1" dirty="0">
                <a:latin typeface="Times" panose="02020603050405020304" pitchFamily="18" charset="0"/>
              </a:rPr>
              <a:t>M</a:t>
            </a:r>
            <a:r>
              <a:rPr lang="en-AU" altLang="en-US" sz="2400" dirty="0"/>
              <a:t> to zero.</a:t>
            </a:r>
          </a:p>
        </p:txBody>
      </p:sp>
      <p:pic>
        <p:nvPicPr>
          <p:cNvPr id="50180" name="Picture 5" descr="page__lec01_9b_v04.gif                                         00012BE6Chef                           B83BCF6D:">
            <a:extLst>
              <a:ext uri="{FF2B5EF4-FFF2-40B4-BE49-F238E27FC236}">
                <a16:creationId xmlns:a16="http://schemas.microsoft.com/office/drawing/2014/main" id="{5041A3EB-6253-41AD-84AF-221AF81C4F5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223BCC95-4C10-44C1-B368-4A6AB38939A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752600"/>
            <a:ext cx="3810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Heating a magnetized material generally decreases its magnetization.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AU" altLang="en-US" sz="2800"/>
              <a:t>Remnant magnetization is reduced to zero above Curie temperature T</a:t>
            </a:r>
            <a:r>
              <a:rPr lang="en-AU" altLang="en-US" sz="2800" baseline="-25000"/>
              <a:t>c</a:t>
            </a:r>
            <a:endParaRPr lang="en-AU" altLang="en-US" sz="2800"/>
          </a:p>
        </p:txBody>
      </p:sp>
      <p:pic>
        <p:nvPicPr>
          <p:cNvPr id="51203" name="Picture 5" descr="page_011a_v04.gif                                              00012BECChef                           B83BCF6D:">
            <a:extLst>
              <a:ext uri="{FF2B5EF4-FFF2-40B4-BE49-F238E27FC236}">
                <a16:creationId xmlns:a16="http://schemas.microsoft.com/office/drawing/2014/main" id="{57FAF7A6-31B7-4337-BB66-BA64FCA6958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3810000" cy="3810000"/>
          </a:xfrm>
        </p:spPr>
      </p:pic>
      <p:sp>
        <p:nvSpPr>
          <p:cNvPr id="51204" name="Rectangle 7">
            <a:extLst>
              <a:ext uri="{FF2B5EF4-FFF2-40B4-BE49-F238E27FC236}">
                <a16:creationId xmlns:a16="http://schemas.microsoft.com/office/drawing/2014/main" id="{ED807D1D-079C-48F2-B34C-14CCB37AF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z="3600"/>
              <a:t>Effect of temperature on remnant magnetization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14CEAC3-C610-4342-B3FA-3D72D45FA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AU" altLang="en-US" sz="3600" b="0">
                <a:solidFill>
                  <a:srgbClr val="184B81"/>
                </a:solidFill>
                <a:latin typeface="Gadget" charset="0"/>
              </a:rPr>
              <a:t>Effect of temperature on remnant magnetization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ADC1018-41C4-4885-AB26-D37B07EC7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752600"/>
            <a:ext cx="381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AU" altLang="en-US" sz="2800"/>
              <a:t>Heating a sample above its Curie temperature is a way of demagnetizing it</a:t>
            </a:r>
          </a:p>
          <a:p>
            <a:pPr fontAlgn="base">
              <a:spcAft>
                <a:spcPct val="0"/>
              </a:spcAft>
              <a:buNone/>
            </a:pPr>
            <a:endParaRPr lang="en-AU" altLang="en-US" sz="2800"/>
          </a:p>
          <a:p>
            <a:pPr fontAlgn="base">
              <a:spcAft>
                <a:spcPct val="0"/>
              </a:spcAft>
            </a:pPr>
            <a:r>
              <a:rPr lang="en-AU" altLang="en-US" sz="2800"/>
              <a:t>Thermal demagnetization</a:t>
            </a:r>
          </a:p>
        </p:txBody>
      </p:sp>
      <p:pic>
        <p:nvPicPr>
          <p:cNvPr id="52228" name="Picture 4" descr="page_011a_v04.gif                                              00012BECChef                           B83BCF6D:">
            <a:extLst>
              <a:ext uri="{FF2B5EF4-FFF2-40B4-BE49-F238E27FC236}">
                <a16:creationId xmlns:a16="http://schemas.microsoft.com/office/drawing/2014/main" id="{96127143-00D4-4578-9C6E-0CA905ACF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A5E6645-A9F9-4F1C-806C-D4C07DF7EFB9}"/>
              </a:ext>
            </a:extLst>
          </p:cNvPr>
          <p:cNvSpPr txBox="1"/>
          <p:nvPr/>
        </p:nvSpPr>
        <p:spPr>
          <a:xfrm>
            <a:off x="1905000" y="632460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5B3D23"/>
                </a:solidFill>
                <a:latin typeface="Arial" panose="020B0604020202020204" pitchFamily="34" charset="0"/>
              </a:rPr>
              <a:t>https://www.youtube.com/watch?v=rOgGJaO5C00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F7E7F2-F4C8-472C-9629-D580F6666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AU" altLang="en-US"/>
              <a:t>A magnetic dipole</a:t>
            </a:r>
          </a:p>
        </p:txBody>
      </p:sp>
      <p:pic>
        <p:nvPicPr>
          <p:cNvPr id="12291" name="Picture 3" descr="page_01c_v04.gif                                               00012BC9Chef                           B83BCF6D:">
            <a:extLst>
              <a:ext uri="{FF2B5EF4-FFF2-40B4-BE49-F238E27FC236}">
                <a16:creationId xmlns:a16="http://schemas.microsoft.com/office/drawing/2014/main" id="{DCA4E74C-CE01-4970-83B1-E62B62D5B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447801"/>
            <a:ext cx="46783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DE1D0800-6427-4606-B7CC-9AE1D38B7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524001"/>
            <a:ext cx="3276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1pPr>
            <a:lvl2pPr marL="9144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2pPr>
            <a:lvl3pPr marL="13716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3pPr>
            <a:lvl4pPr marL="18288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4pPr>
            <a:lvl5pPr marL="22860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en-AU" altLang="en-US">
                <a:solidFill>
                  <a:srgbClr val="8F1430"/>
                </a:solidFill>
              </a:rPr>
              <a:t>Field lines run from the</a:t>
            </a:r>
            <a:r>
              <a:rPr lang="en-AU" altLang="en-US"/>
              <a:t> </a:t>
            </a:r>
            <a:r>
              <a:rPr lang="en-AU" altLang="en-US">
                <a:solidFill>
                  <a:srgbClr val="EF1F1D"/>
                </a:solidFill>
              </a:rPr>
              <a:t>North</a:t>
            </a:r>
            <a:r>
              <a:rPr lang="en-AU" altLang="en-US"/>
              <a:t> </a:t>
            </a:r>
            <a:r>
              <a:rPr lang="en-AU" altLang="en-US">
                <a:solidFill>
                  <a:srgbClr val="8F1430"/>
                </a:solidFill>
              </a:rPr>
              <a:t>pole to the</a:t>
            </a:r>
            <a:r>
              <a:rPr lang="en-AU" altLang="en-US"/>
              <a:t> </a:t>
            </a:r>
            <a:r>
              <a:rPr lang="en-AU" altLang="en-US">
                <a:solidFill>
                  <a:srgbClr val="0066CC"/>
                </a:solidFill>
              </a:rPr>
              <a:t>South</a:t>
            </a:r>
            <a:r>
              <a:rPr lang="en-AU" altLang="en-US"/>
              <a:t> </a:t>
            </a:r>
            <a:r>
              <a:rPr lang="en-AU" altLang="en-US">
                <a:solidFill>
                  <a:srgbClr val="8F1430"/>
                </a:solidFill>
              </a:rPr>
              <a:t>pole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endParaRPr lang="en-AU" altLang="en-US">
              <a:solidFill>
                <a:srgbClr val="8F143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en-AU" altLang="en-US">
                <a:solidFill>
                  <a:srgbClr val="8F1430"/>
                </a:solidFill>
              </a:rPr>
              <a:t>Field lines indicate the direction of force that would be experienced by a North magnetic monopole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0A29B99-01C9-467F-83BB-541D8BBCB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 bar magnet</a:t>
            </a:r>
          </a:p>
        </p:txBody>
      </p:sp>
      <p:pic>
        <p:nvPicPr>
          <p:cNvPr id="13315" name="Picture 3" descr="Page_01b_v01.gif                                               00012BC9Chef                           B83BCF6D:">
            <a:extLst>
              <a:ext uri="{FF2B5EF4-FFF2-40B4-BE49-F238E27FC236}">
                <a16:creationId xmlns:a16="http://schemas.microsoft.com/office/drawing/2014/main" id="{6431E070-5485-41AB-97AF-66E7BBB79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752601"/>
            <a:ext cx="46783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7DF6474D-AE35-4300-9ECC-2CA50AF1E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6" y="2478089"/>
            <a:ext cx="32924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8F143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8F143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8F143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F1430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AU" altLang="en-US" sz="2400"/>
              <a:t>A simple bar magnet behaves like a magnetic dipole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E7A11FA-84FC-4640-B878-C45076374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Far field picture</a:t>
            </a:r>
          </a:p>
        </p:txBody>
      </p:sp>
      <p:pic>
        <p:nvPicPr>
          <p:cNvPr id="14339" name="Picture 3" descr="Page_01d_v03.gif                                               00012BC9Chef                           B83BCF6D:">
            <a:extLst>
              <a:ext uri="{FF2B5EF4-FFF2-40B4-BE49-F238E27FC236}">
                <a16:creationId xmlns:a16="http://schemas.microsoft.com/office/drawing/2014/main" id="{D7F50559-F294-495D-9FCA-CB27306F5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676401"/>
            <a:ext cx="46783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>
            <a:extLst>
              <a:ext uri="{FF2B5EF4-FFF2-40B4-BE49-F238E27FC236}">
                <a16:creationId xmlns:a16="http://schemas.microsoft.com/office/drawing/2014/main" id="{8FA95EDC-A5DE-4FB9-A3AB-A2008F14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38400"/>
            <a:ext cx="3124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1pPr>
            <a:lvl2pPr marL="9144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2pPr>
            <a:lvl3pPr marL="13716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3pPr>
            <a:lvl4pPr marL="18288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4pPr>
            <a:lvl5pPr marL="22860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en-AU" altLang="en-US">
                <a:solidFill>
                  <a:srgbClr val="8F1430"/>
                </a:solidFill>
              </a:rPr>
              <a:t>Sometimes the dipoles are very small compared with their spatial field of influence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en-AU" altLang="en-US">
                <a:solidFill>
                  <a:srgbClr val="8F1430"/>
                </a:solidFill>
              </a:rPr>
              <a:t>An electron, for example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F967705-D1CF-4D7C-B5EF-19D6307BF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Schematic representation</a:t>
            </a:r>
          </a:p>
        </p:txBody>
      </p:sp>
      <p:pic>
        <p:nvPicPr>
          <p:cNvPr id="15363" name="Picture 3" descr="Page_01e_v01.gif                                               00012BC9Chef                           B83BCF6D:">
            <a:extLst>
              <a:ext uri="{FF2B5EF4-FFF2-40B4-BE49-F238E27FC236}">
                <a16:creationId xmlns:a16="http://schemas.microsoft.com/office/drawing/2014/main" id="{D0E4F957-CDCF-483D-965F-D3D1CE2DC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676401"/>
            <a:ext cx="46783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0E2229B4-3C7C-47D5-9F42-512C51AB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6" y="2554288"/>
            <a:ext cx="31400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1pPr>
            <a:lvl2pPr marL="9144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2pPr>
            <a:lvl3pPr marL="13716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3pPr>
            <a:lvl4pPr marL="18288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4pPr>
            <a:lvl5pPr marL="2286000" indent="-457200"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B3D23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en-AU" altLang="en-US">
                <a:solidFill>
                  <a:srgbClr val="8F1430"/>
                </a:solidFill>
              </a:rPr>
              <a:t>A magnetic dipole is often represented schematically as an arrow.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endParaRPr lang="en-AU" altLang="en-US">
              <a:solidFill>
                <a:srgbClr val="8F143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en-AU" altLang="en-US">
                <a:solidFill>
                  <a:srgbClr val="8F1430"/>
                </a:solidFill>
              </a:rPr>
              <a:t>The head of the arrow is the North pole.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BD819F1-AD97-4AD1-BD07-502CE0119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Flux density, </a:t>
            </a:r>
            <a:r>
              <a:rPr lang="en-AU" altLang="en-US" b="1" i="1">
                <a:latin typeface="Times" panose="02020603050405020304" pitchFamily="18" charset="0"/>
              </a:rPr>
              <a:t>B</a:t>
            </a:r>
            <a:endParaRPr lang="en-AU" altLang="en-US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E3B67447-91C3-4114-8158-45ABF98ABD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553200" y="1752600"/>
            <a:ext cx="3810000" cy="4572000"/>
          </a:xfrm>
        </p:spPr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AU" altLang="en-US" sz="2400"/>
              <a:t>Density of flux (or field) lines determines forces on magnetic poles</a:t>
            </a:r>
          </a:p>
          <a:p>
            <a:pPr eaLnBrk="1" hangingPunct="1">
              <a:spcAft>
                <a:spcPct val="40000"/>
              </a:spcAft>
            </a:pPr>
            <a:r>
              <a:rPr lang="en-AU" altLang="en-US" sz="2400"/>
              <a:t>Direction of flux indicates direction of force on a North pole</a:t>
            </a:r>
          </a:p>
          <a:p>
            <a:pPr eaLnBrk="1" hangingPunct="1">
              <a:spcAft>
                <a:spcPct val="40000"/>
              </a:spcAft>
              <a:buFontTx/>
              <a:buNone/>
            </a:pPr>
            <a:endParaRPr lang="en-AU" altLang="en-US" sz="2400"/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AU" altLang="en-US" sz="2400"/>
          </a:p>
        </p:txBody>
      </p:sp>
      <p:pic>
        <p:nvPicPr>
          <p:cNvPr id="16388" name="Picture 5" descr="page_02b_v01.gif                                               00012BCFChef                           B83BCF6D:">
            <a:extLst>
              <a:ext uri="{FF2B5EF4-FFF2-40B4-BE49-F238E27FC236}">
                <a16:creationId xmlns:a16="http://schemas.microsoft.com/office/drawing/2014/main" id="{237BF85D-7BAE-4614-98E2-59A4007B4AB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05000"/>
            <a:ext cx="4191000" cy="4191000"/>
          </a:xfrm>
        </p:spPr>
      </p:pic>
      <p:graphicFrame>
        <p:nvGraphicFramePr>
          <p:cNvPr id="16389" name="Object 6">
            <a:extLst>
              <a:ext uri="{FF2B5EF4-FFF2-40B4-BE49-F238E27FC236}">
                <a16:creationId xmlns:a16="http://schemas.microsoft.com/office/drawing/2014/main" id="{CDDB8B93-15A8-43A4-8403-643E080E82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4876801"/>
          <a:ext cx="15240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4" imgW="495300" imgH="292100" progId="Equation.3">
                  <p:embed/>
                </p:oleObj>
              </mc:Choice>
              <mc:Fallback>
                <p:oleObj name="Equation" r:id="rId4" imgW="495300" imgH="292100" progId="Equation.3">
                  <p:embed/>
                  <p:pic>
                    <p:nvPicPr>
                      <p:cNvPr id="16389" name="Object 6">
                        <a:extLst>
                          <a:ext uri="{FF2B5EF4-FFF2-40B4-BE49-F238E27FC236}">
                            <a16:creationId xmlns:a16="http://schemas.microsoft.com/office/drawing/2014/main" id="{CDDB8B93-15A8-43A4-8403-643E080E82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876801"/>
                        <a:ext cx="15240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">
      <a:majorFont>
        <a:latin typeface="Gadge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1" i="0" u="none" strike="noStrike" cap="none" normalizeH="0" baseline="0" smtClean="0">
            <a:ln>
              <a:noFill/>
            </a:ln>
            <a:solidFill>
              <a:srgbClr val="5B3D23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1" i="0" u="none" strike="noStrike" cap="none" normalizeH="0" baseline="0" smtClean="0">
            <a:ln>
              <a:noFill/>
            </a:ln>
            <a:solidFill>
              <a:srgbClr val="5B3D23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1119</Words>
  <Application>Microsoft Office PowerPoint</Application>
  <PresentationFormat>Widescreen</PresentationFormat>
  <Paragraphs>156</Paragraphs>
  <Slides>46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46</vt:i4>
      </vt:variant>
    </vt:vector>
  </HeadingPairs>
  <TitlesOfParts>
    <vt:vector size="55" baseType="lpstr">
      <vt:lpstr>Arial</vt:lpstr>
      <vt:lpstr>Calibri</vt:lpstr>
      <vt:lpstr>Gadget</vt:lpstr>
      <vt:lpstr>Monotype Sorts</vt:lpstr>
      <vt:lpstr>Times</vt:lpstr>
      <vt:lpstr>Verdana</vt:lpstr>
      <vt:lpstr>Blank</vt:lpstr>
      <vt:lpstr>Equation</vt:lpstr>
      <vt:lpstr>Equação</vt:lpstr>
      <vt:lpstr>A Conceptual Introduction to the Physics of  Magnetic Particles</vt:lpstr>
      <vt:lpstr>Outline of Lectures</vt:lpstr>
      <vt:lpstr>Lecture 1</vt:lpstr>
      <vt:lpstr>Magnetic fields are generated by movement of electric charges</vt:lpstr>
      <vt:lpstr>A magnetic dipole</vt:lpstr>
      <vt:lpstr>A bar magnet</vt:lpstr>
      <vt:lpstr>Far field picture</vt:lpstr>
      <vt:lpstr>Schematic representation</vt:lpstr>
      <vt:lpstr>Flux density, B</vt:lpstr>
      <vt:lpstr>Flux density, B</vt:lpstr>
      <vt:lpstr>Magnetic field gradients</vt:lpstr>
      <vt:lpstr>Magnetic Moment</vt:lpstr>
      <vt:lpstr>Magnetic dipole in a field</vt:lpstr>
      <vt:lpstr>Magnetic dipole in a field</vt:lpstr>
      <vt:lpstr>Compass needles</vt:lpstr>
      <vt:lpstr>Magnetic Materials -  an Empirical Approach</vt:lpstr>
      <vt:lpstr>Magnetization, M</vt:lpstr>
      <vt:lpstr>Magnetization depends on……..</vt:lpstr>
      <vt:lpstr>Magnetization depends on……..</vt:lpstr>
      <vt:lpstr>Magnetization depends on……..</vt:lpstr>
      <vt:lpstr>Magnetization in materials arises from…….</vt:lpstr>
      <vt:lpstr>Langevin Function</vt:lpstr>
      <vt:lpstr>Langevin Function</vt:lpstr>
      <vt:lpstr>Generating a uniform magnetic field in the laboratory</vt:lpstr>
      <vt:lpstr>Flux density in vacuum (or air) within coil……..</vt:lpstr>
      <vt:lpstr>Inserting a specimen into the coil</vt:lpstr>
      <vt:lpstr>Specimen in magnetic field</vt:lpstr>
      <vt:lpstr>“Magnetic” materials</vt:lpstr>
      <vt:lpstr>Diamagnetic materials</vt:lpstr>
      <vt:lpstr>Flux density B within material determined by both……</vt:lpstr>
      <vt:lpstr>The H Field</vt:lpstr>
      <vt:lpstr>In the absence of material in the solenoid……</vt:lpstr>
      <vt:lpstr>Measuring magnetic moment of specimen</vt:lpstr>
      <vt:lpstr>Apresentação do PowerPoint</vt:lpstr>
      <vt:lpstr>Response of material to applied magnetic field strength H</vt:lpstr>
      <vt:lpstr>Response of material to applied magnetic field strength H</vt:lpstr>
      <vt:lpstr>Magnetic susceptibility, </vt:lpstr>
      <vt:lpstr>How does M respond to H?</vt:lpstr>
      <vt:lpstr>Non-linear responses</vt:lpstr>
      <vt:lpstr>Non-linear responses</vt:lpstr>
      <vt:lpstr>Apresentação do PowerPoint</vt:lpstr>
      <vt:lpstr>Low field magnetic susceptibility</vt:lpstr>
      <vt:lpstr>Magnetic hysteresis</vt:lpstr>
      <vt:lpstr>Magnetic hysteresis</vt:lpstr>
      <vt:lpstr>Effect of temperature on remnant magnetization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Oswaldo Baffa</dc:creator>
  <cp:lastModifiedBy>Oswaldo Baffa</cp:lastModifiedBy>
  <cp:revision>2</cp:revision>
  <dcterms:created xsi:type="dcterms:W3CDTF">2020-11-09T20:26:03Z</dcterms:created>
  <dcterms:modified xsi:type="dcterms:W3CDTF">2020-11-09T20:29:07Z</dcterms:modified>
</cp:coreProperties>
</file>