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  <p:sldMasterId id="2147483683" r:id="rId3"/>
  </p:sldMasterIdLst>
  <p:notesMasterIdLst>
    <p:notesMasterId r:id="rId14"/>
  </p:notesMasterIdLst>
  <p:handoutMasterIdLst>
    <p:handoutMasterId r:id="rId15"/>
  </p:handoutMasterIdLst>
  <p:sldIdLst>
    <p:sldId id="293" r:id="rId4"/>
    <p:sldId id="294" r:id="rId5"/>
    <p:sldId id="288" r:id="rId6"/>
    <p:sldId id="295" r:id="rId7"/>
    <p:sldId id="290" r:id="rId8"/>
    <p:sldId id="285" r:id="rId9"/>
    <p:sldId id="287" r:id="rId10"/>
    <p:sldId id="286" r:id="rId11"/>
    <p:sldId id="291" r:id="rId12"/>
    <p:sldId id="296" r:id="rId13"/>
  </p:sldIdLst>
  <p:sldSz cx="9906000" cy="6858000" type="A4"/>
  <p:notesSz cx="9753600" cy="666908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A0E"/>
    <a:srgbClr val="00CC00"/>
    <a:srgbClr val="CCFF33"/>
    <a:srgbClr val="CDDE5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139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26088" y="0"/>
            <a:ext cx="42259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C3DA63-3131-4EDB-8FEF-A40FCAEA82A3}" type="datetimeFigureOut">
              <a:rPr lang="pt-BR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334125"/>
            <a:ext cx="42259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26088" y="6334125"/>
            <a:ext cx="4225925" cy="333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6744B0-40AE-4B7C-B88E-756177DD05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6551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6578240-D407-46EE-B34A-969D154F0459}" type="datetimeFigureOut">
              <a:rPr lang="pt-BR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500063"/>
            <a:ext cx="361315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4725" y="3167063"/>
            <a:ext cx="7804150" cy="3001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125"/>
            <a:ext cx="42259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6334125"/>
            <a:ext cx="4227513" cy="333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0654E6-6B19-4785-A83A-63AE576474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7331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2AF1CB5-4B22-48D7-B344-C1CDB5E79A41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03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FCB388D-D26D-440F-9021-75F21FCA7586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2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2AF1CB5-4B22-48D7-B344-C1CDB5E79A41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03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AB2AFAB-AFD1-4FE4-A663-998A08AC3297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9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AB2AFAB-AFD1-4FE4-A663-998A08AC3297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0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FCB388D-D26D-440F-9021-75F21FCA7586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5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6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ABA4EA1-4A32-43DF-A1AE-D2BA4C0B7F22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6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9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242BC83-14BF-45F0-BDB5-2F6BE4596A5A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7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3864413-C2ED-459D-894F-79B70C343F44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8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41BC64A-6FB1-4A0A-937B-8749BE0EF32B}" type="slidenum">
              <a:rPr lang="pt-BR" altLang="pt-BR">
                <a:latin typeface="Arial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8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77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rmos-ch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08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rmos-ch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48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p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513"/>
            <a:ext cx="15843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m 6" descr="Capa_FIN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463" y="217488"/>
            <a:ext cx="661987" cy="869950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233363" y="198438"/>
            <a:ext cx="5400675" cy="1381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="1">
                <a:ea typeface="Geneva" pitchFamily="34" charset="0"/>
                <a:cs typeface="Arial" charset="0"/>
              </a:rPr>
              <a:t>Antonio Pertence JR – Eletrônica Analógica:  Amplificadores Operacionais e Filtros Ativos</a:t>
            </a:r>
            <a:endParaRPr lang="pt-BR" sz="900" b="1">
              <a:ea typeface="Geneva" pitchFamily="34" charset="0"/>
              <a:cs typeface="Arial" charset="0"/>
            </a:endParaRPr>
          </a:p>
        </p:txBody>
      </p:sp>
      <p:cxnSp>
        <p:nvCxnSpPr>
          <p:cNvPr id="1029" name="Straight Connector 4"/>
          <p:cNvCxnSpPr>
            <a:cxnSpLocks noChangeShapeType="1"/>
          </p:cNvCxnSpPr>
          <p:nvPr/>
        </p:nvCxnSpPr>
        <p:spPr bwMode="auto">
          <a:xfrm>
            <a:off x="233363" y="360363"/>
            <a:ext cx="8640762" cy="158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0" name="Imagem 6" descr="Artmed_grupo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5878513"/>
            <a:ext cx="771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6" descr="Capa_Parh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412750"/>
            <a:ext cx="4533900" cy="595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464976" y="362187"/>
            <a:ext cx="2606618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 dirty="0">
                <a:cs typeface="Arial" pitchFamily="34" charset="0"/>
              </a:rPr>
              <a:t>Amplificador Diferencial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520" y="1268760"/>
            <a:ext cx="763284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buSzTx/>
              <a:tabLst/>
            </a:pPr>
            <a:r>
              <a:rPr lang="pt-BR" noProof="0" dirty="0">
                <a:latin typeface="+mn-lt"/>
                <a:cs typeface="Arial" pitchFamily="34" charset="0"/>
              </a:rPr>
              <a:t>Q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ualquer</a:t>
            </a:r>
            <a:r>
              <a:rPr kumimoji="0" lang="pt-BR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sinal comum às duas entradas não terá efeito na tensão de saída.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254" y="1340768"/>
            <a:ext cx="264504" cy="18466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632520" y="1782108"/>
            <a:ext cx="892899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dirty="0">
                <a:latin typeface="+mn-lt"/>
                <a:cs typeface="Arial" pitchFamily="34" charset="0"/>
              </a:rPr>
              <a:t>Em um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amplificador diferencial </a:t>
            </a:r>
            <a:r>
              <a:rPr kumimoji="0" lang="pt-BR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 saída depende não somente da sinal diferencial v</a:t>
            </a:r>
            <a:r>
              <a:rPr kumimoji="0" lang="pt-BR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d</a:t>
            </a:r>
            <a:r>
              <a:rPr kumimoji="0" lang="pt-BR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dos dois sinais mas também do nivel médio, denominado de modo comum (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c</a:t>
            </a:r>
            <a:r>
              <a:rPr lang="pt-BR" dirty="0">
                <a:cs typeface="Arial" pitchFamily="34" charset="0"/>
              </a:rPr>
              <a:t>).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254" y="1881412"/>
            <a:ext cx="264504" cy="18466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1955" y="2564904"/>
                <a:ext cx="1288623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55" y="2564904"/>
                <a:ext cx="128862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9120" y="2996785"/>
                <a:ext cx="1483098" cy="547329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 +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) 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20" y="2996785"/>
                <a:ext cx="1483098" cy="547329"/>
              </a:xfrm>
              <a:prstGeom prst="rect">
                <a:avLst/>
              </a:prstGeom>
              <a:blipFill rotWithShape="0">
                <a:blip r:embed="rId4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83310" y="3666796"/>
            <a:ext cx="938127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EXEMPLO: 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Se um sinal é 50 </a:t>
            </a:r>
            <a:r>
              <a:rPr lang="pt-BR" dirty="0">
                <a:latin typeface="+mn-lt"/>
              </a:rPr>
              <a:t>μV e outro é -</a:t>
            </a:r>
            <a:r>
              <a:rPr lang="pt-BR" dirty="0">
                <a:latin typeface="+mn-lt"/>
                <a:cs typeface="Arial" pitchFamily="34" charset="0"/>
              </a:rPr>
              <a:t> 50</a:t>
            </a:r>
            <a:r>
              <a:rPr lang="pt-BR" dirty="0">
                <a:latin typeface="+mn-lt"/>
              </a:rPr>
              <a:t>μV a saída não será exatamente a mesma se v</a:t>
            </a:r>
            <a:r>
              <a:rPr lang="pt-BR" baseline="-25000" dirty="0">
                <a:latin typeface="+mn-lt"/>
              </a:rPr>
              <a:t>1 </a:t>
            </a:r>
            <a:r>
              <a:rPr lang="pt-BR" dirty="0">
                <a:latin typeface="+mn-lt"/>
              </a:rPr>
              <a:t>= 1050 μV e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lang="pt-BR" dirty="0">
                <a:latin typeface="+mn-lt"/>
              </a:rPr>
              <a:t>v</a:t>
            </a:r>
            <a:r>
              <a:rPr lang="pt-BR" baseline="-25000" dirty="0">
                <a:latin typeface="+mn-lt"/>
              </a:rPr>
              <a:t>2 </a:t>
            </a:r>
            <a:r>
              <a:rPr lang="pt-BR" dirty="0">
                <a:latin typeface="+mn-lt"/>
              </a:rPr>
              <a:t>= 950 μV mesmo a diferença de 100μV ser a mesma nos dois casos.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6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8F16E9-2B5B-4726-849D-B53251048314}"/>
              </a:ext>
            </a:extLst>
          </p:cNvPr>
          <p:cNvSpPr txBox="1"/>
          <p:nvPr/>
        </p:nvSpPr>
        <p:spPr>
          <a:xfrm>
            <a:off x="647928" y="620688"/>
            <a:ext cx="8610144" cy="490903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Observações</a:t>
            </a:r>
            <a:r>
              <a:rPr lang="pt-BR" sz="1600" dirty="0">
                <a:latin typeface="+mj-lt"/>
                <a:cs typeface="Arial" pitchFamily="34" charset="0"/>
              </a:rPr>
              <a:t>: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a) Ajustar a tensão de offset fazendo e</a:t>
            </a:r>
            <a:r>
              <a:rPr lang="pt-BR" sz="1600" baseline="-25000" dirty="0">
                <a:latin typeface="+mj-lt"/>
                <a:cs typeface="Arial" pitchFamily="34" charset="0"/>
              </a:rPr>
              <a:t>i</a:t>
            </a:r>
            <a:r>
              <a:rPr lang="pt-BR" sz="1600" dirty="0">
                <a:latin typeface="+mj-lt"/>
                <a:cs typeface="Arial" pitchFamily="34" charset="0"/>
              </a:rPr>
              <a:t>=0 (aterrando e</a:t>
            </a:r>
            <a:r>
              <a:rPr lang="pt-BR" sz="1600" baseline="-25000" dirty="0">
                <a:latin typeface="+mj-lt"/>
                <a:cs typeface="Arial" pitchFamily="34" charset="0"/>
              </a:rPr>
              <a:t>i</a:t>
            </a:r>
            <a:r>
              <a:rPr lang="pt-BR" sz="1600" dirty="0">
                <a:latin typeface="+mj-lt"/>
                <a:cs typeface="Arial" pitchFamily="34" charset="0"/>
              </a:rPr>
              <a:t>). Os valores satisfatórios são: </a:t>
            </a:r>
            <a:r>
              <a:rPr lang="pt-BR" sz="1600" b="1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e</a:t>
            </a:r>
            <a:r>
              <a:rPr lang="pt-BR" sz="1600" b="1" baseline="-25000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offset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 ≤ 10mV e </a:t>
            </a:r>
            <a:r>
              <a:rPr lang="pt-BR" sz="1600" b="1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v</a:t>
            </a:r>
            <a:r>
              <a:rPr lang="pt-BR" sz="1600" b="1" baseline="-25000" dirty="0" err="1">
                <a:solidFill>
                  <a:srgbClr val="FF0000"/>
                </a:solidFill>
                <a:cs typeface="Arial" pitchFamily="34" charset="0"/>
              </a:rPr>
              <a:t>offset</a:t>
            </a:r>
            <a:r>
              <a:rPr lang="pt-BR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≤ 10mV</a:t>
            </a:r>
            <a:r>
              <a:rPr lang="pt-BR" sz="1600" dirty="0">
                <a:latin typeface="+mj-lt"/>
                <a:cs typeface="Arial" pitchFamily="34" charset="0"/>
              </a:rPr>
              <a:t>. A tensão de offset deve ser observada com um multímetro/voltímetro em escala DC sendo que </a:t>
            </a:r>
            <a:r>
              <a:rPr lang="pt-BR" sz="1600" dirty="0" err="1">
                <a:latin typeface="+mj-lt"/>
                <a:cs typeface="Arial" pitchFamily="34" charset="0"/>
              </a:rPr>
              <a:t>e</a:t>
            </a:r>
            <a:r>
              <a:rPr lang="pt-BR" sz="1600" baseline="-25000" dirty="0" err="1">
                <a:latin typeface="+mj-lt"/>
                <a:cs typeface="Arial" pitchFamily="34" charset="0"/>
              </a:rPr>
              <a:t>o</a:t>
            </a:r>
            <a:r>
              <a:rPr lang="pt-BR" sz="1600" dirty="0">
                <a:latin typeface="+mj-lt"/>
                <a:cs typeface="Arial" pitchFamily="34" charset="0"/>
              </a:rPr>
              <a:t> e </a:t>
            </a:r>
            <a:r>
              <a:rPr lang="pt-BR" sz="1600" dirty="0" err="1">
                <a:latin typeface="+mj-lt"/>
                <a:cs typeface="Arial" pitchFamily="34" charset="0"/>
              </a:rPr>
              <a:t>v</a:t>
            </a:r>
            <a:r>
              <a:rPr lang="pt-BR" sz="1600" baseline="-25000" dirty="0" err="1">
                <a:latin typeface="+mj-lt"/>
                <a:cs typeface="Arial" pitchFamily="34" charset="0"/>
              </a:rPr>
              <a:t>o</a:t>
            </a:r>
            <a:r>
              <a:rPr lang="pt-BR" sz="1600" dirty="0">
                <a:latin typeface="+mj-lt"/>
                <a:cs typeface="Arial" pitchFamily="34" charset="0"/>
              </a:rPr>
              <a:t> não devem exceder 10mV. 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-    Usar os terminais os terminais 1 e 5 do </a:t>
            </a:r>
            <a:r>
              <a:rPr lang="pt-BR" sz="1600" dirty="0" err="1">
                <a:latin typeface="+mj-lt"/>
                <a:cs typeface="Arial" pitchFamily="34" charset="0"/>
              </a:rPr>
              <a:t>Op</a:t>
            </a:r>
            <a:r>
              <a:rPr lang="pt-BR" sz="1600" dirty="0">
                <a:latin typeface="+mj-lt"/>
                <a:cs typeface="Arial" pitchFamily="34" charset="0"/>
              </a:rPr>
              <a:t> </a:t>
            </a:r>
            <a:r>
              <a:rPr lang="pt-BR" sz="1600" dirty="0" err="1">
                <a:latin typeface="+mj-lt"/>
                <a:cs typeface="Arial" pitchFamily="34" charset="0"/>
              </a:rPr>
              <a:t>Amp</a:t>
            </a:r>
            <a:r>
              <a:rPr lang="pt-BR" sz="1600" dirty="0">
                <a:latin typeface="+mj-lt"/>
                <a:cs typeface="Arial" pitchFamily="34" charset="0"/>
              </a:rPr>
              <a:t> do amplificador inversor para ajuste de offset. Se não for suficiente usar os terminais 1 e 5 do </a:t>
            </a:r>
            <a:r>
              <a:rPr lang="pt-BR" sz="1600" dirty="0" err="1">
                <a:latin typeface="+mj-lt"/>
                <a:cs typeface="Arial" pitchFamily="34" charset="0"/>
              </a:rPr>
              <a:t>Op</a:t>
            </a:r>
            <a:r>
              <a:rPr lang="pt-BR" sz="1600" dirty="0">
                <a:latin typeface="+mj-lt"/>
                <a:cs typeface="Arial" pitchFamily="34" charset="0"/>
              </a:rPr>
              <a:t> </a:t>
            </a:r>
            <a:r>
              <a:rPr lang="pt-BR" sz="1600" dirty="0" err="1">
                <a:latin typeface="+mj-lt"/>
                <a:cs typeface="Arial" pitchFamily="34" charset="0"/>
              </a:rPr>
              <a:t>Amp</a:t>
            </a:r>
            <a:r>
              <a:rPr lang="pt-BR" sz="1600" dirty="0">
                <a:latin typeface="+mj-lt"/>
                <a:cs typeface="Arial" pitchFamily="34" charset="0"/>
              </a:rPr>
              <a:t> do amplificador diferencial.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endParaRPr lang="pt-BR" sz="1600" dirty="0">
              <a:latin typeface="+mj-lt"/>
              <a:cs typeface="Arial" pitchFamily="34" charset="0"/>
            </a:endParaRP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b) 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As tensões de alimentação V</a:t>
            </a:r>
            <a:r>
              <a:rPr lang="pt-BR" sz="1600" b="1" baseline="-25000" dirty="0">
                <a:solidFill>
                  <a:srgbClr val="FF0000"/>
                </a:solidFill>
                <a:latin typeface="+mj-lt"/>
                <a:cs typeface="Arial" pitchFamily="34" charset="0"/>
              </a:rPr>
              <a:t>+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 e V</a:t>
            </a:r>
            <a:r>
              <a:rPr lang="pt-BR" sz="1600" b="1" baseline="-25000" dirty="0">
                <a:solidFill>
                  <a:srgbClr val="FF0000"/>
                </a:solidFill>
                <a:latin typeface="+mj-lt"/>
                <a:cs typeface="Arial" pitchFamily="34" charset="0"/>
              </a:rPr>
              <a:t>-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 devem ser IGUAIS </a:t>
            </a:r>
            <a:r>
              <a:rPr lang="pt-BR" sz="1600" dirty="0">
                <a:latin typeface="+mj-lt"/>
                <a:cs typeface="Arial" pitchFamily="34" charset="0"/>
              </a:rPr>
              <a:t>(ou geram offset). 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endParaRPr lang="pt-BR" sz="1600" dirty="0">
              <a:latin typeface="+mj-lt"/>
              <a:cs typeface="Arial" pitchFamily="34" charset="0"/>
            </a:endParaRP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c) O sinal e</a:t>
            </a:r>
            <a:r>
              <a:rPr lang="pt-BR" sz="1600" baseline="-25000" dirty="0">
                <a:latin typeface="+mj-lt"/>
                <a:cs typeface="Arial" pitchFamily="34" charset="0"/>
              </a:rPr>
              <a:t>i</a:t>
            </a:r>
            <a:r>
              <a:rPr lang="pt-BR" sz="1600" dirty="0">
                <a:latin typeface="+mj-lt"/>
                <a:cs typeface="Arial" pitchFamily="34" charset="0"/>
              </a:rPr>
              <a:t> não deve ter nível DC (no osciloscópio observar se o Gerador de Sinal está com desvio=0, isto é, sem nível DC). A resistência de saída do gerador altera o ganho R</a:t>
            </a:r>
            <a:r>
              <a:rPr lang="pt-BR" sz="1600" baseline="-25000" dirty="0">
                <a:latin typeface="+mj-lt"/>
                <a:cs typeface="Arial" pitchFamily="34" charset="0"/>
              </a:rPr>
              <a:t>0</a:t>
            </a:r>
            <a:r>
              <a:rPr lang="pt-BR" sz="1600" dirty="0">
                <a:latin typeface="+mj-lt"/>
                <a:cs typeface="Arial" pitchFamily="34" charset="0"/>
              </a:rPr>
              <a:t>/R</a:t>
            </a:r>
            <a:r>
              <a:rPr lang="pt-BR" sz="1600" baseline="-25000" dirty="0">
                <a:latin typeface="+mj-lt"/>
                <a:cs typeface="Arial" pitchFamily="34" charset="0"/>
              </a:rPr>
              <a:t>1</a:t>
            </a:r>
            <a:r>
              <a:rPr lang="pt-BR" sz="1600" dirty="0">
                <a:cs typeface="Arial" pitchFamily="34" charset="0"/>
              </a:rPr>
              <a:t>. </a:t>
            </a:r>
            <a:r>
              <a:rPr lang="pt-BR" sz="1600" dirty="0">
                <a:latin typeface="+mj-lt"/>
                <a:cs typeface="Arial" pitchFamily="34" charset="0"/>
              </a:rPr>
              <a:t>Isto é compensado verificando com o osciloscópio se v</a:t>
            </a:r>
            <a:r>
              <a:rPr lang="pt-BR" sz="1600" baseline="-25000" dirty="0">
                <a:latin typeface="+mj-lt"/>
                <a:cs typeface="Arial" pitchFamily="34" charset="0"/>
              </a:rPr>
              <a:t>1 </a:t>
            </a:r>
            <a:r>
              <a:rPr lang="pt-BR" sz="1600" dirty="0">
                <a:latin typeface="+mj-lt"/>
                <a:cs typeface="Arial" pitchFamily="34" charset="0"/>
              </a:rPr>
              <a:t> e v</a:t>
            </a:r>
            <a:r>
              <a:rPr lang="pt-BR" sz="1600" baseline="-25000" dirty="0">
                <a:latin typeface="+mj-lt"/>
                <a:cs typeface="Arial" pitchFamily="34" charset="0"/>
              </a:rPr>
              <a:t>2</a:t>
            </a:r>
            <a:r>
              <a:rPr lang="pt-BR" sz="1600" dirty="0">
                <a:latin typeface="+mj-lt"/>
                <a:cs typeface="Arial" pitchFamily="34" charset="0"/>
              </a:rPr>
              <a:t> tem mesma amplitude e defasagem de 180</a:t>
            </a:r>
            <a:r>
              <a:rPr lang="pt-BR" sz="1600" baseline="30000" dirty="0">
                <a:latin typeface="+mj-lt"/>
                <a:cs typeface="Arial" pitchFamily="34" charset="0"/>
              </a:rPr>
              <a:t>º</a:t>
            </a:r>
            <a:r>
              <a:rPr lang="pt-BR" sz="1600" dirty="0">
                <a:latin typeface="+mj-lt"/>
                <a:cs typeface="Arial" pitchFamily="34" charset="0"/>
              </a:rPr>
              <a:t>.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endParaRPr lang="pt-BR" sz="1600" dirty="0">
              <a:latin typeface="+mj-lt"/>
              <a:cs typeface="Arial" pitchFamily="34" charset="0"/>
            </a:endParaRP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d) O módulo do ganho do amplificador inversor (</a:t>
            </a:r>
            <a:r>
              <a:rPr lang="pt-BR" sz="1600" dirty="0" err="1">
                <a:latin typeface="+mj-lt"/>
                <a:cs typeface="Arial" pitchFamily="34" charset="0"/>
              </a:rPr>
              <a:t>R</a:t>
            </a:r>
            <a:r>
              <a:rPr lang="pt-BR" sz="1600" baseline="-25000" dirty="0" err="1">
                <a:latin typeface="+mj-lt"/>
                <a:cs typeface="Arial" pitchFamily="34" charset="0"/>
              </a:rPr>
              <a:t>o</a:t>
            </a:r>
            <a:r>
              <a:rPr lang="pt-BR" sz="1600" dirty="0">
                <a:latin typeface="+mj-lt"/>
                <a:cs typeface="Arial" pitchFamily="34" charset="0"/>
              </a:rPr>
              <a:t>/R</a:t>
            </a:r>
            <a:r>
              <a:rPr lang="pt-BR" sz="1600" baseline="-25000" dirty="0">
                <a:latin typeface="+mj-lt"/>
                <a:cs typeface="Arial" pitchFamily="34" charset="0"/>
              </a:rPr>
              <a:t>1</a:t>
            </a:r>
            <a:r>
              <a:rPr lang="pt-BR" sz="1600" dirty="0">
                <a:latin typeface="+mj-lt"/>
                <a:cs typeface="Arial" pitchFamily="34" charset="0"/>
              </a:rPr>
              <a:t>) não deve ser alto ! Se R</a:t>
            </a:r>
            <a:r>
              <a:rPr lang="pt-BR" sz="1600" baseline="-25000" dirty="0">
                <a:latin typeface="+mj-lt"/>
                <a:cs typeface="Arial" pitchFamily="34" charset="0"/>
              </a:rPr>
              <a:t>1</a:t>
            </a:r>
            <a:r>
              <a:rPr lang="pt-BR" sz="1600" dirty="0">
                <a:latin typeface="+mj-lt"/>
                <a:cs typeface="Arial" pitchFamily="34" charset="0"/>
              </a:rPr>
              <a:t>=1k</a:t>
            </a:r>
            <a:r>
              <a:rPr lang="pt-BR" sz="1600" dirty="0"/>
              <a:t>Ω </a:t>
            </a:r>
            <a:r>
              <a:rPr lang="pt-BR" sz="1600" dirty="0">
                <a:latin typeface="+mj-lt"/>
                <a:cs typeface="Arial" pitchFamily="34" charset="0"/>
              </a:rPr>
              <a:t>então </a:t>
            </a:r>
            <a:r>
              <a:rPr lang="pt-BR" sz="1600" b="1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R</a:t>
            </a:r>
            <a:r>
              <a:rPr lang="pt-BR" sz="1600" b="1" baseline="-25000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omax</a:t>
            </a:r>
            <a:r>
              <a:rPr lang="pt-BR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=10kΩ</a:t>
            </a:r>
            <a:r>
              <a:rPr lang="pt-BR" sz="1600" dirty="0">
                <a:latin typeface="+mj-lt"/>
                <a:cs typeface="Arial" pitchFamily="34" charset="0"/>
              </a:rPr>
              <a:t>. Sugestão: usar ganho 1 (R</a:t>
            </a:r>
            <a:r>
              <a:rPr lang="pt-BR" sz="1600" baseline="-25000" dirty="0">
                <a:latin typeface="+mj-lt"/>
                <a:cs typeface="Arial" pitchFamily="34" charset="0"/>
              </a:rPr>
              <a:t>0</a:t>
            </a:r>
            <a:r>
              <a:rPr lang="pt-BR" sz="1600" dirty="0">
                <a:latin typeface="+mj-lt"/>
                <a:cs typeface="Arial" pitchFamily="34" charset="0"/>
              </a:rPr>
              <a:t>=1kΩ e R</a:t>
            </a:r>
            <a:r>
              <a:rPr lang="pt-BR" sz="1600" baseline="-25000" dirty="0">
                <a:latin typeface="+mj-lt"/>
                <a:cs typeface="Arial" pitchFamily="34" charset="0"/>
              </a:rPr>
              <a:t>1</a:t>
            </a:r>
            <a:r>
              <a:rPr lang="pt-BR" sz="1600" dirty="0">
                <a:latin typeface="+mj-lt"/>
                <a:cs typeface="Arial" pitchFamily="34" charset="0"/>
              </a:rPr>
              <a:t>=1kΩ).</a:t>
            </a: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endParaRPr lang="pt-BR" sz="1600" dirty="0">
              <a:latin typeface="+mj-lt"/>
              <a:cs typeface="Arial" pitchFamily="34" charset="0"/>
            </a:endParaRPr>
          </a:p>
          <a:p>
            <a:pPr algn="just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sz="1600" dirty="0">
                <a:latin typeface="+mj-lt"/>
                <a:cs typeface="Arial" pitchFamily="34" charset="0"/>
              </a:rPr>
              <a:t>e)   </a:t>
            </a:r>
            <a:r>
              <a:rPr lang="pt-BR" sz="1600">
                <a:latin typeface="+mj-lt"/>
                <a:cs typeface="Arial" pitchFamily="34" charset="0"/>
              </a:rPr>
              <a:t>Para comparar a CMRR de </a:t>
            </a:r>
            <a:r>
              <a:rPr lang="pt-BR" sz="1600" dirty="0">
                <a:latin typeface="+mj-lt"/>
                <a:cs typeface="Arial" pitchFamily="34" charset="0"/>
              </a:rPr>
              <a:t>um amplificador diferencial básico </a:t>
            </a:r>
            <a:r>
              <a:rPr lang="pt-BR" sz="1600">
                <a:latin typeface="+mj-lt"/>
                <a:cs typeface="Arial" pitchFamily="34" charset="0"/>
              </a:rPr>
              <a:t>com a CMRR de um </a:t>
            </a:r>
            <a:r>
              <a:rPr lang="pt-BR" sz="1600" dirty="0">
                <a:latin typeface="+mj-lt"/>
                <a:cs typeface="Arial" pitchFamily="34" charset="0"/>
              </a:rPr>
              <a:t>amplificador de instrumentação usar o </a:t>
            </a:r>
            <a:r>
              <a:rPr lang="pt-BR" sz="1600">
                <a:latin typeface="+mj-lt"/>
                <a:cs typeface="Arial" pitchFamily="34" charset="0"/>
              </a:rPr>
              <a:t>mesmo ganho.</a:t>
            </a:r>
            <a:endParaRPr lang="pt-BR" sz="16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2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464976" y="362187"/>
            <a:ext cx="2606618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 dirty="0">
                <a:cs typeface="Arial" pitchFamily="34" charset="0"/>
              </a:rPr>
              <a:t>Amplificador Diferencial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520" y="953432"/>
            <a:ext cx="583264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 saída (v</a:t>
            </a:r>
            <a:r>
              <a:rPr kumimoji="0" lang="pt-BR" sz="1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</a:t>
            </a:r>
            <a:r>
              <a:rPr kumimoji="0" lang="pt-BR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)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é uma combinação linear</a:t>
            </a:r>
            <a:r>
              <a:rPr kumimoji="0" lang="pt-BR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das entradas 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1</a:t>
            </a:r>
            <a:r>
              <a:rPr lang="pt-BR" dirty="0">
                <a:cs typeface="Arial" pitchFamily="34" charset="0"/>
              </a:rPr>
              <a:t> e v</a:t>
            </a:r>
            <a:r>
              <a:rPr lang="pt-BR" baseline="-25000" dirty="0">
                <a:cs typeface="Arial" pitchFamily="34" charset="0"/>
              </a:rPr>
              <a:t>2</a:t>
            </a:r>
            <a:r>
              <a:rPr lang="pt-BR" dirty="0">
                <a:cs typeface="Arial" pitchFamily="34" charset="0"/>
              </a:rPr>
              <a:t>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254" y="1052736"/>
            <a:ext cx="264504" cy="18466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0803" y="3510300"/>
                <a:ext cx="17766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03" y="3510300"/>
                <a:ext cx="1776640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17629" y="2076347"/>
            <a:ext cx="264504" cy="184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ight Arrow 5"/>
          <p:cNvSpPr/>
          <p:nvPr/>
        </p:nvSpPr>
        <p:spPr>
          <a:xfrm>
            <a:off x="2144025" y="2211962"/>
            <a:ext cx="378705" cy="19664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16469" y="1900338"/>
                <a:ext cx="1288623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69" y="1900338"/>
                <a:ext cx="128862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89488" y="2323032"/>
                <a:ext cx="1277914" cy="5134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 +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88" y="2323032"/>
                <a:ext cx="1277914" cy="513410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4888" y="1844824"/>
                <a:ext cx="1684948" cy="48346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pt-BR" dirty="0"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888" y="1844824"/>
                <a:ext cx="1684948" cy="483466"/>
              </a:xfrm>
              <a:prstGeom prst="rect">
                <a:avLst/>
              </a:prstGeom>
              <a:blipFill rotWithShape="1">
                <a:blip r:embed="rId6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>
            <a:off x="2722771" y="2030158"/>
            <a:ext cx="358021" cy="66226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44888" y="2352976"/>
                <a:ext cx="1602170" cy="48346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pt-BR" dirty="0"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888" y="2352976"/>
                <a:ext cx="1602170" cy="483466"/>
              </a:xfrm>
              <a:prstGeom prst="rect">
                <a:avLst/>
              </a:prstGeom>
              <a:blipFill rotWithShape="1">
                <a:blip r:embed="rId7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44754" y="2996952"/>
            <a:ext cx="583264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</a:pPr>
            <a:r>
              <a:rPr lang="pt-BR" dirty="0">
                <a:cs typeface="Arial" pitchFamily="34" charset="0"/>
              </a:rPr>
              <a:t>Substituindo v</a:t>
            </a:r>
            <a:r>
              <a:rPr lang="pt-BR" baseline="-25000" dirty="0">
                <a:cs typeface="Arial" pitchFamily="34" charset="0"/>
              </a:rPr>
              <a:t>1</a:t>
            </a:r>
            <a:r>
              <a:rPr lang="pt-BR" dirty="0">
                <a:cs typeface="Arial" pitchFamily="34" charset="0"/>
              </a:rPr>
              <a:t> e v</a:t>
            </a:r>
            <a:r>
              <a:rPr lang="pt-BR" baseline="-25000" dirty="0">
                <a:cs typeface="Arial" pitchFamily="34" charset="0"/>
              </a:rPr>
              <a:t>2 </a:t>
            </a:r>
            <a:r>
              <a:rPr lang="pt-BR" dirty="0">
                <a:cs typeface="Arial" pitchFamily="34" charset="0"/>
              </a:rPr>
              <a:t>na equação de v</a:t>
            </a:r>
            <a:r>
              <a:rPr lang="pt-BR" baseline="-25000" dirty="0">
                <a:cs typeface="Arial" pitchFamily="34" charset="0"/>
              </a:rPr>
              <a:t>o</a:t>
            </a:r>
            <a:r>
              <a:rPr lang="pt-BR" dirty="0">
                <a:cs typeface="Arial" pitchFamily="34" charset="0"/>
              </a:rPr>
              <a:t> obtem-se: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6488" y="3096256"/>
            <a:ext cx="264504" cy="18466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0314" y="1412776"/>
                <a:ext cx="1762406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14" y="1412776"/>
                <a:ext cx="17624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38296" y="4014356"/>
                <a:ext cx="1729769" cy="48346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</a:t>
                </a:r>
                <a:r>
                  <a:rPr kumimoji="0" lang="pt-BR" sz="18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 dirty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pt-BR" b="0" i="1" dirty="0" smtClean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pt-BR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96" y="4014356"/>
                <a:ext cx="1729769" cy="483466"/>
              </a:xfrm>
              <a:prstGeom prst="rect">
                <a:avLst/>
              </a:prstGeom>
              <a:blipFill rotWithShape="0">
                <a:blip r:embed="rId9"/>
                <a:stretch>
                  <a:fillRect r="-704"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3824" y="4539002"/>
                <a:ext cx="1765035" cy="48346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</a:t>
                </a:r>
                <a:r>
                  <a:rPr kumimoji="0" lang="pt-BR" sz="18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>
                    <a:cs typeface="Arial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 dirty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pt-BR" b="0" i="1" dirty="0" smtClean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pt-BR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4" y="4539002"/>
                <a:ext cx="1765035" cy="483466"/>
              </a:xfrm>
              <a:prstGeom prst="rect">
                <a:avLst/>
              </a:prstGeom>
              <a:blipFill rotWithShape="0">
                <a:blip r:embed="rId10"/>
                <a:stretch>
                  <a:fillRect r="-692" b="-7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47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 animBg="1"/>
      <p:bldP spid="16" grpId="0" animBg="1"/>
      <p:bldP spid="6" grpId="0" animBg="1"/>
      <p:bldP spid="18" grpId="0"/>
      <p:bldP spid="20" grpId="0"/>
      <p:bldP spid="21" grpId="0"/>
      <p:bldP spid="7" grpId="0" animBg="1"/>
      <p:bldP spid="27" grpId="0"/>
      <p:bldP spid="30" grpId="0"/>
      <p:bldP spid="31" grpId="0" animBg="1"/>
      <p:bldP spid="32" grpId="0"/>
      <p:bldP spid="17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6" name="CaixaDeTexto 28"/>
          <p:cNvSpPr txBox="1">
            <a:spLocks noChangeArrowheads="1"/>
          </p:cNvSpPr>
          <p:nvPr/>
        </p:nvSpPr>
        <p:spPr bwMode="auto">
          <a:xfrm>
            <a:off x="577230" y="3884649"/>
            <a:ext cx="305233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A</a:t>
            </a:r>
            <a:r>
              <a:rPr lang="pt-BR" altLang="pt-BR" b="1" baseline="-25000" dirty="0">
                <a:solidFill>
                  <a:srgbClr val="FF0000"/>
                </a:solidFill>
                <a:latin typeface="+mn-lt"/>
                <a:cs typeface="Arial" pitchFamily="34" charset="0"/>
              </a:rPr>
              <a:t>d</a:t>
            </a:r>
            <a:r>
              <a:rPr lang="pt-BR" altLang="pt-BR" baseline="-25000" dirty="0">
                <a:latin typeface="+mn-lt"/>
                <a:cs typeface="Arial" pitchFamily="34" charset="0"/>
              </a:rPr>
              <a:t> </a:t>
            </a:r>
            <a:r>
              <a:rPr lang="pt-BR" altLang="pt-BR" dirty="0">
                <a:latin typeface="+mn-lt"/>
                <a:cs typeface="Arial" pitchFamily="34" charset="0"/>
              </a:rPr>
              <a:t> - ganho diferencial</a:t>
            </a:r>
          </a:p>
          <a:p>
            <a:pPr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A</a:t>
            </a:r>
            <a:r>
              <a:rPr lang="pt-BR" altLang="pt-BR" b="1" baseline="-25000" dirty="0">
                <a:solidFill>
                  <a:srgbClr val="FF0000"/>
                </a:solidFill>
                <a:latin typeface="+mn-lt"/>
                <a:cs typeface="Arial" pitchFamily="34" charset="0"/>
              </a:rPr>
              <a:t>c </a:t>
            </a:r>
            <a:r>
              <a:rPr lang="pt-BR" altLang="pt-BR" dirty="0">
                <a:latin typeface="+mn-lt"/>
                <a:cs typeface="Arial" pitchFamily="34" charset="0"/>
              </a:rPr>
              <a:t> -  ganho em modo comum</a:t>
            </a:r>
            <a:r>
              <a:rPr lang="pt-BR" altLang="pt-BR" baseline="-25000" dirty="0">
                <a:latin typeface="+mn-lt"/>
                <a:cs typeface="Arial" pitchFamily="34" charset="0"/>
              </a:rPr>
              <a:t> </a:t>
            </a:r>
            <a:endParaRPr lang="pt-BR" altLang="pt-BR" dirty="0">
              <a:latin typeface="+mn-lt"/>
              <a:cs typeface="Arial" pitchFamily="34" charset="0"/>
            </a:endParaRPr>
          </a:p>
        </p:txBody>
      </p:sp>
      <p:sp>
        <p:nvSpPr>
          <p:cNvPr id="34827" name="CaixaDeTexto 29"/>
          <p:cNvSpPr txBox="1">
            <a:spLocks noChangeArrowheads="1"/>
          </p:cNvSpPr>
          <p:nvPr/>
        </p:nvSpPr>
        <p:spPr bwMode="auto">
          <a:xfrm>
            <a:off x="4520480" y="260648"/>
            <a:ext cx="194468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dirty="0">
                <a:cs typeface="Arial" pitchFamily="34" charset="0"/>
              </a:rPr>
              <a:t>Se v</a:t>
            </a:r>
            <a:r>
              <a:rPr lang="pt-BR" altLang="pt-BR" baseline="-25000" dirty="0">
                <a:cs typeface="Arial" pitchFamily="34" charset="0"/>
              </a:rPr>
              <a:t>c</a:t>
            </a:r>
            <a:r>
              <a:rPr lang="pt-BR" altLang="pt-BR" dirty="0">
                <a:cs typeface="Arial" pitchFamily="34" charset="0"/>
              </a:rPr>
              <a:t> =0</a:t>
            </a:r>
          </a:p>
          <a:p>
            <a:pPr eaLnBrk="1" hangingPunct="1">
              <a:spcBef>
                <a:spcPts val="300"/>
              </a:spcBef>
              <a:buClr>
                <a:srgbClr val="CCCC00"/>
              </a:buClr>
              <a:buFont typeface="Arial" pitchFamily="34" charset="0"/>
              <a:buChar char="•"/>
            </a:pPr>
            <a:endParaRPr lang="pt-BR" altLang="pt-BR" baseline="-25000" dirty="0">
              <a:cs typeface="Arial" pitchFamily="34" charset="0"/>
            </a:endParaRPr>
          </a:p>
        </p:txBody>
      </p:sp>
      <p:sp>
        <p:nvSpPr>
          <p:cNvPr id="34829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1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4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5" name="CaixaDeTexto 38"/>
          <p:cNvSpPr txBox="1">
            <a:spLocks noChangeArrowheads="1"/>
          </p:cNvSpPr>
          <p:nvPr/>
        </p:nvSpPr>
        <p:spPr bwMode="auto">
          <a:xfrm>
            <a:off x="4538046" y="3140968"/>
            <a:ext cx="128746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dirty="0">
                <a:cs typeface="Arial" pitchFamily="34" charset="0"/>
              </a:rPr>
              <a:t>Se v</a:t>
            </a:r>
            <a:r>
              <a:rPr lang="pt-BR" altLang="pt-BR" baseline="-25000" dirty="0">
                <a:cs typeface="Arial" pitchFamily="34" charset="0"/>
              </a:rPr>
              <a:t>d</a:t>
            </a:r>
            <a:r>
              <a:rPr lang="pt-BR" altLang="pt-BR" dirty="0">
                <a:cs typeface="Arial" pitchFamily="34" charset="0"/>
              </a:rPr>
              <a:t> =0</a:t>
            </a:r>
          </a:p>
          <a:p>
            <a:pPr eaLnBrk="1" hangingPunct="1">
              <a:spcBef>
                <a:spcPts val="300"/>
              </a:spcBef>
              <a:buClr>
                <a:srgbClr val="CCCC00"/>
              </a:buClr>
              <a:buFont typeface="Arial" pitchFamily="34" charset="0"/>
              <a:buChar char="•"/>
            </a:pPr>
            <a:endParaRPr lang="pt-BR" altLang="pt-BR" baseline="-25000" dirty="0">
              <a:cs typeface="Arial" pitchFamily="34" charset="0"/>
            </a:endParaRPr>
          </a:p>
        </p:txBody>
      </p:sp>
      <p:cxnSp>
        <p:nvCxnSpPr>
          <p:cNvPr id="40" name="Conector de seta reta 39"/>
          <p:cNvCxnSpPr/>
          <p:nvPr/>
        </p:nvCxnSpPr>
        <p:spPr>
          <a:xfrm>
            <a:off x="6709338" y="4399801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7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9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1" name="Rectangle 1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cxnSp>
        <p:nvCxnSpPr>
          <p:cNvPr id="48" name="Conector reto 47"/>
          <p:cNvCxnSpPr/>
          <p:nvPr/>
        </p:nvCxnSpPr>
        <p:spPr>
          <a:xfrm>
            <a:off x="3746280" y="577786"/>
            <a:ext cx="0" cy="5587518"/>
          </a:xfrm>
          <a:prstGeom prst="line">
            <a:avLst/>
          </a:prstGeom>
          <a:ln w="571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3" name="TextBox 1"/>
          <p:cNvSpPr txBox="1">
            <a:spLocks noChangeArrowheads="1"/>
          </p:cNvSpPr>
          <p:nvPr/>
        </p:nvSpPr>
        <p:spPr bwMode="auto">
          <a:xfrm>
            <a:off x="590405" y="692150"/>
            <a:ext cx="2029114" cy="338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solidFill>
                  <a:schemeClr val="bg1"/>
                </a:solidFill>
                <a:cs typeface="Arial" pitchFamily="34" charset="0"/>
              </a:rPr>
              <a:t>Cálculo da CMRR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04272" y="1425099"/>
                <a:ext cx="1107676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272" y="1425099"/>
                <a:ext cx="110767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57641" y="1224859"/>
                <a:ext cx="1432123" cy="630365"/>
              </a:xfrm>
              <a:prstGeom prst="rect">
                <a:avLst/>
              </a:prstGeom>
              <a:solidFill>
                <a:srgbClr val="CCFF33"/>
              </a:solidFill>
            </p:spPr>
            <p:txBody>
              <a:bodyPr wrap="none" rtlCol="0">
                <a:spAutoFit/>
              </a:bodyPr>
              <a:lstStyle/>
              <a:p>
                <a:pPr marR="0" algn="l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  <a:buSzTx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|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𝑜𝑑</m:t>
                            </m:r>
                          </m:sub>
                        </m:sSub>
                      </m:num>
                      <m:den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  <m:sSub>
                          <m:sSubPr>
                            <m:ctrlP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|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641" y="1224859"/>
                <a:ext cx="1432123" cy="630365"/>
              </a:xfrm>
              <a:prstGeom prst="rect">
                <a:avLst/>
              </a:prstGeom>
              <a:blipFill rotWithShape="0">
                <a:blip r:embed="rId4"/>
                <a:stretch>
                  <a:fillRect t="-971" r="-4255" b="-1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0512" y="1196752"/>
                <a:ext cx="1776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12" y="1196752"/>
                <a:ext cx="177664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112432" y="332755"/>
            <a:ext cx="264504" cy="184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ctangle 41"/>
          <p:cNvSpPr/>
          <p:nvPr/>
        </p:nvSpPr>
        <p:spPr>
          <a:xfrm>
            <a:off x="4106320" y="3187953"/>
            <a:ext cx="264504" cy="184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535283" y="4176084"/>
                <a:ext cx="1369029" cy="630365"/>
              </a:xfrm>
              <a:prstGeom prst="rect">
                <a:avLst/>
              </a:prstGeom>
              <a:solidFill>
                <a:srgbClr val="CCFF33"/>
              </a:solidFill>
            </p:spPr>
            <p:txBody>
              <a:bodyPr wrap="none" rtlCol="0">
                <a:spAutoFit/>
              </a:bodyPr>
              <a:lstStyle/>
              <a:p>
                <a:pPr marR="0" algn="l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  <a:buSzTx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|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𝑜𝑐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|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283" y="4176084"/>
                <a:ext cx="1369029" cy="630365"/>
              </a:xfrm>
              <a:prstGeom prst="rect">
                <a:avLst/>
              </a:prstGeom>
              <a:blipFill rotWithShape="0">
                <a:blip r:embed="rId6"/>
                <a:stretch>
                  <a:fillRect t="-971" r="-4889" b="-1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8762" y="1780882"/>
                <a:ext cx="1917384" cy="670248"/>
              </a:xfrm>
              <a:prstGeom prst="rect">
                <a:avLst/>
              </a:prstGeom>
              <a:solidFill>
                <a:srgbClr val="CCFF33"/>
              </a:solidFill>
            </p:spPr>
            <p:txBody>
              <a:bodyPr wrap="none" rtlCol="0">
                <a:spAutoFit/>
              </a:bodyPr>
              <a:lstStyle/>
              <a:p>
                <a:pPr marR="0" algn="l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  <a:buSzTx/>
                  <a:tabLst/>
                </a:pPr>
                <a14:m>
                  <m:oMath xmlns:m="http://schemas.openxmlformats.org/officeDocument/2006/math">
                    <m:r>
                      <a:rPr kumimoji="0" lang="pt-BR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itchFamily="34" charset="0"/>
                      </a:rPr>
                      <m:t>𝐂𝐌𝐑𝐑</m:t>
                    </m:r>
                  </m:oMath>
                </a14:m>
                <a:r>
                  <a:rPr kumimoji="0" lang="pt-BR" sz="2400" b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cs typeface="Arial" pitchFamily="34" charset="0"/>
                  </a:rPr>
                  <a:t> = |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pt-B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𝐀</m:t>
                            </m:r>
                          </m:e>
                          <m:sub>
                            <m:r>
                              <a:rPr kumimoji="0" lang="pt-BR" sz="24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pt-B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sz="24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𝐀</m:t>
                            </m:r>
                          </m:e>
                          <m:sub>
                            <m:r>
                              <a:rPr kumimoji="0" lang="pt-BR" sz="2400" b="1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𝐜</m:t>
                            </m:r>
                          </m:sub>
                        </m:sSub>
                      </m:den>
                    </m:f>
                    <m:r>
                      <a:rPr kumimoji="0" lang="pt-BR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itchFamily="34" charset="0"/>
                      </a:rPr>
                      <m:t>|</m:t>
                    </m:r>
                  </m:oMath>
                </a14:m>
                <a:endParaRPr kumimoji="0" lang="pt-BR" sz="2400" b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62" y="1780882"/>
                <a:ext cx="1917384" cy="670248"/>
              </a:xfrm>
              <a:prstGeom prst="rect">
                <a:avLst/>
              </a:prstGeom>
              <a:blipFill rotWithShape="0"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09882" y="1912250"/>
                <a:ext cx="2033955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2</a:t>
                </a:r>
                <a:r>
                  <a:rPr lang="pt-BR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882" y="1912250"/>
                <a:ext cx="203395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86278" y="3164569"/>
                <a:ext cx="1277914" cy="5134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 +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dirty="0"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a:rPr kumimoji="0" lang="pt-BR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78" y="3164569"/>
                <a:ext cx="1277914" cy="513410"/>
              </a:xfrm>
              <a:prstGeom prst="rect">
                <a:avLst/>
              </a:prstGeom>
              <a:blipFill rotWithShape="1"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58408" y="2739811"/>
                <a:ext cx="1171475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08" y="2739811"/>
                <a:ext cx="117147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6250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de seta reta 34"/>
          <p:cNvCxnSpPr/>
          <p:nvPr/>
        </p:nvCxnSpPr>
        <p:spPr>
          <a:xfrm>
            <a:off x="7256487" y="1512080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34"/>
          <p:cNvCxnSpPr/>
          <p:nvPr/>
        </p:nvCxnSpPr>
        <p:spPr>
          <a:xfrm>
            <a:off x="3992271" y="1628899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84095" y="914790"/>
                <a:ext cx="998415" cy="498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R="0" algn="l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  <a:buSzTx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𝑜𝑑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𝑑</m:t>
                            </m:r>
                          </m:sub>
                        </m:sSub>
                      </m:den>
                    </m:f>
                  </m:oMath>
                </a14:m>
                <a:endParaRPr kumimoji="0" lang="pt-BR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095" y="914790"/>
                <a:ext cx="998415" cy="4980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33443" y="4313878"/>
                <a:ext cx="966611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443" y="4313878"/>
                <a:ext cx="96661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63950" y="4781346"/>
                <a:ext cx="953146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kumimoji="0" lang="pt-BR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950" y="4781346"/>
                <a:ext cx="95314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de seta reta 34"/>
          <p:cNvCxnSpPr/>
          <p:nvPr/>
        </p:nvCxnSpPr>
        <p:spPr>
          <a:xfrm>
            <a:off x="4088135" y="4471248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14733" y="3742890"/>
                <a:ext cx="949875" cy="497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R="0" algn="l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  <a:buSzTx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pt-BR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𝑜𝑐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pt-BR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endParaRPr kumimoji="0" lang="pt-BR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733" y="3742890"/>
                <a:ext cx="949875" cy="49718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88136" y="2451130"/>
                <a:ext cx="1638724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0,5V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36" y="2451130"/>
                <a:ext cx="1638724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3358"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ector de seta reta 34"/>
          <p:cNvCxnSpPr/>
          <p:nvPr/>
        </p:nvCxnSpPr>
        <p:spPr>
          <a:xfrm>
            <a:off x="5726860" y="2643732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465168" y="2328549"/>
                <a:ext cx="1515030" cy="46166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sz="2400" i="1">
                            <a:latin typeface="Cambria Math"/>
                            <a:cs typeface="Arial" pitchFamily="34" charset="0"/>
                          </a:rPr>
                          <m:t>𝑜𝑑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|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68" y="2328549"/>
                <a:ext cx="1515030" cy="461665"/>
              </a:xfrm>
              <a:prstGeom prst="rect">
                <a:avLst/>
              </a:prstGeom>
              <a:blipFill rotWithShape="0">
                <a:blip r:embed="rId16"/>
                <a:stretch>
                  <a:fillRect l="-1210" t="-9211" r="-4435" b="-302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45574" y="5357410"/>
                <a:ext cx="1638724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= 1V 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574" y="5357410"/>
                <a:ext cx="1638724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2974"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Conector de seta reta 34"/>
          <p:cNvCxnSpPr/>
          <p:nvPr/>
        </p:nvCxnSpPr>
        <p:spPr>
          <a:xfrm>
            <a:off x="5884298" y="5550012"/>
            <a:ext cx="5048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22606" y="5234829"/>
                <a:ext cx="1439112" cy="46166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300"/>
                  </a:spcBef>
                  <a:spcAft>
                    <a:spcPts val="0"/>
                  </a:spcAft>
                  <a:buClr>
                    <a:srgbClr val="CCCC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pt-B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 =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/>
                            <a:cs typeface="Arial" pitchFamily="34" charset="0"/>
                          </a:rPr>
                          <m:t>𝑣</m:t>
                        </m:r>
                      </m:e>
                      <m:sub>
                        <m:r>
                          <a:rPr lang="pt-BR" sz="2400" i="1">
                            <a:latin typeface="Cambria Math"/>
                            <a:cs typeface="Arial" pitchFamily="34" charset="0"/>
                          </a:rPr>
                          <m:t>𝑜</m:t>
                        </m:r>
                        <m:r>
                          <a:rPr lang="pt-BR" sz="2400" b="0" i="1" smtClean="0">
                            <a:latin typeface="Cambria Math"/>
                            <a:cs typeface="Arial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itchFamily="34" charset="0"/>
                  </a:rPr>
                  <a:t>|</a:t>
                </a: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606" y="5234829"/>
                <a:ext cx="1439112" cy="461665"/>
              </a:xfrm>
              <a:prstGeom prst="rect">
                <a:avLst/>
              </a:prstGeom>
              <a:blipFill rotWithShape="0">
                <a:blip r:embed="rId18"/>
                <a:stretch>
                  <a:fillRect l="-847" t="-9333" r="-4661" b="-3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>
            <a:off x="5979272" y="3742890"/>
            <a:ext cx="409851" cy="1407788"/>
          </a:xfrm>
          <a:prstGeom prst="rightBrace">
            <a:avLst/>
          </a:prstGeom>
          <a:ln w="28575">
            <a:solidFill>
              <a:srgbClr val="D42A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ight Brace 61"/>
          <p:cNvSpPr/>
          <p:nvPr/>
        </p:nvSpPr>
        <p:spPr>
          <a:xfrm>
            <a:off x="6699936" y="797076"/>
            <a:ext cx="409851" cy="1407788"/>
          </a:xfrm>
          <a:prstGeom prst="rightBrace">
            <a:avLst/>
          </a:prstGeom>
          <a:ln w="28575">
            <a:solidFill>
              <a:srgbClr val="D42A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835" grpId="0"/>
      <p:bldP spid="4" grpId="0"/>
      <p:bldP spid="5" grpId="0" animBg="1"/>
      <p:bldP spid="41" grpId="0" animBg="1"/>
      <p:bldP spid="42" grpId="0" animBg="1"/>
      <p:bldP spid="43" grpId="0" animBg="1"/>
      <p:bldP spid="46" grpId="0"/>
      <p:bldP spid="52" grpId="0"/>
      <p:bldP spid="53" grpId="0"/>
      <p:bldP spid="54" grpId="0"/>
      <p:bldP spid="56" grpId="0"/>
      <p:bldP spid="6" grpId="0" animBg="1"/>
      <p:bldP spid="58" grpId="0" animBg="1"/>
      <p:bldP spid="59" grpId="0" animBg="1"/>
      <p:bldP spid="61" grpId="0" animBg="1"/>
      <p:bldP spid="7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9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1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4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7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9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1" name="Rectangle 1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3" name="TextBox 1"/>
          <p:cNvSpPr txBox="1">
            <a:spLocks noChangeArrowheads="1"/>
          </p:cNvSpPr>
          <p:nvPr/>
        </p:nvSpPr>
        <p:spPr bwMode="auto">
          <a:xfrm>
            <a:off x="2000672" y="1412776"/>
            <a:ext cx="6120680" cy="175432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5400" b="1" dirty="0">
                <a:solidFill>
                  <a:schemeClr val="bg1"/>
                </a:solidFill>
                <a:cs typeface="Arial" pitchFamily="34" charset="0"/>
              </a:rPr>
              <a:t>Procedimento Experimental</a:t>
            </a:r>
          </a:p>
        </p:txBody>
      </p:sp>
    </p:spTree>
    <p:extLst>
      <p:ext uri="{BB962C8B-B14F-4D97-AF65-F5344CB8AC3E}">
        <p14:creationId xmlns:p14="http://schemas.microsoft.com/office/powerpoint/2010/main" val="145643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8006" y="1576412"/>
            <a:ext cx="287338" cy="2159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868694" y="1504999"/>
            <a:ext cx="739667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b="1" dirty="0">
                <a:latin typeface="+mj-lt"/>
                <a:cs typeface="Arial" pitchFamily="34" charset="0"/>
              </a:rPr>
              <a:t>Medida de A</a:t>
            </a:r>
            <a:r>
              <a:rPr lang="pt-BR" b="1" baseline="-25000" dirty="0">
                <a:latin typeface="+mj-lt"/>
                <a:cs typeface="Arial" pitchFamily="34" charset="0"/>
              </a:rPr>
              <a:t>d</a:t>
            </a:r>
            <a:r>
              <a:rPr lang="pt-BR" b="1" dirty="0">
                <a:latin typeface="+mj-lt"/>
                <a:cs typeface="Arial" pitchFamily="34" charset="0"/>
              </a:rPr>
              <a:t> (ganho em modo diferencial)</a:t>
            </a:r>
          </a:p>
          <a:p>
            <a:pPr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dirty="0">
                <a:latin typeface="+mj-lt"/>
                <a:cs typeface="Arial" pitchFamily="34" charset="0"/>
              </a:rPr>
              <a:t>Para medir A</a:t>
            </a:r>
            <a:r>
              <a:rPr lang="pt-BR" baseline="-25000" dirty="0">
                <a:latin typeface="+mj-lt"/>
                <a:cs typeface="Arial" pitchFamily="34" charset="0"/>
              </a:rPr>
              <a:t>d</a:t>
            </a:r>
            <a:r>
              <a:rPr lang="pt-BR" dirty="0">
                <a:latin typeface="+mj-lt"/>
                <a:cs typeface="Arial" pitchFamily="34" charset="0"/>
              </a:rPr>
              <a:t> utilize o circuito abaixo sendo |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1</a:t>
            </a:r>
            <a:r>
              <a:rPr lang="pt-BR" baseline="30000" dirty="0">
                <a:cs typeface="Arial" pitchFamily="34" charset="0"/>
              </a:rPr>
              <a:t>max</a:t>
            </a:r>
            <a:r>
              <a:rPr lang="pt-BR" dirty="0">
                <a:cs typeface="Arial" pitchFamily="34" charset="0"/>
              </a:rPr>
              <a:t> |= </a:t>
            </a:r>
            <a:r>
              <a:rPr lang="pt-BR" dirty="0">
                <a:latin typeface="+mj-lt"/>
                <a:cs typeface="Arial" pitchFamily="34" charset="0"/>
              </a:rPr>
              <a:t>|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2</a:t>
            </a:r>
            <a:r>
              <a:rPr lang="pt-BR" baseline="30000" dirty="0">
                <a:cs typeface="Arial" pitchFamily="34" charset="0"/>
              </a:rPr>
              <a:t>max</a:t>
            </a:r>
            <a:r>
              <a:rPr lang="pt-BR" dirty="0">
                <a:cs typeface="Arial" pitchFamily="34" charset="0"/>
              </a:rPr>
              <a:t>| </a:t>
            </a:r>
            <a:r>
              <a:rPr lang="pt-BR" dirty="0">
                <a:latin typeface="+mj-lt"/>
                <a:cs typeface="Arial" pitchFamily="34" charset="0"/>
              </a:rPr>
              <a:t>= 0,5V</a:t>
            </a: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58" y="2682403"/>
            <a:ext cx="4052888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08" y="2657003"/>
            <a:ext cx="3411538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975233" y="3593628"/>
            <a:ext cx="0" cy="360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75233" y="3953991"/>
            <a:ext cx="1081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56321" y="3593628"/>
            <a:ext cx="0" cy="360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06621" y="2441103"/>
            <a:ext cx="0" cy="9366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918083" y="3550766"/>
            <a:ext cx="115888" cy="857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9" name="Oval 28"/>
          <p:cNvSpPr/>
          <p:nvPr/>
        </p:nvSpPr>
        <p:spPr>
          <a:xfrm>
            <a:off x="4997583" y="3530128"/>
            <a:ext cx="115888" cy="857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106621" y="2441103"/>
            <a:ext cx="39497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56321" y="2441103"/>
            <a:ext cx="0" cy="792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010283" y="3220566"/>
            <a:ext cx="117475" cy="857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6" name="Oval 35"/>
          <p:cNvSpPr/>
          <p:nvPr/>
        </p:nvSpPr>
        <p:spPr>
          <a:xfrm>
            <a:off x="1070108" y="3306291"/>
            <a:ext cx="117475" cy="841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7" name="TextBox 36"/>
          <p:cNvSpPr txBox="1"/>
          <p:nvPr/>
        </p:nvSpPr>
        <p:spPr>
          <a:xfrm>
            <a:off x="1600333" y="4385791"/>
            <a:ext cx="25908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sz="1600" dirty="0">
                <a:latin typeface="+mj-lt"/>
                <a:cs typeface="Arial" pitchFamily="34" charset="0"/>
              </a:rPr>
              <a:t>Inversor com ganho 1</a:t>
            </a:r>
          </a:p>
        </p:txBody>
      </p:sp>
      <p:sp>
        <p:nvSpPr>
          <p:cNvPr id="36883" name="TextBox 1"/>
          <p:cNvSpPr txBox="1">
            <a:spLocks noChangeArrowheads="1"/>
          </p:cNvSpPr>
          <p:nvPr/>
        </p:nvSpPr>
        <p:spPr bwMode="auto">
          <a:xfrm>
            <a:off x="415925" y="923949"/>
            <a:ext cx="2311400" cy="338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solidFill>
                  <a:schemeClr val="bg1"/>
                </a:solidFill>
                <a:cs typeface="Arial" pitchFamily="34" charset="0"/>
              </a:rPr>
              <a:t>Medida da CMRR</a:t>
            </a:r>
          </a:p>
        </p:txBody>
      </p:sp>
      <p:sp>
        <p:nvSpPr>
          <p:cNvPr id="36884" name="TextBox 6"/>
          <p:cNvSpPr txBox="1">
            <a:spLocks noChangeArrowheads="1"/>
          </p:cNvSpPr>
          <p:nvPr/>
        </p:nvSpPr>
        <p:spPr bwMode="auto">
          <a:xfrm>
            <a:off x="403225" y="425474"/>
            <a:ext cx="3470275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cs typeface="Arial" pitchFamily="34" charset="0"/>
              </a:rPr>
              <a:t>Amplificador Diferencial Básico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18221" y="5033491"/>
            <a:ext cx="313372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sz="1600" dirty="0">
                <a:latin typeface="+mj-lt"/>
                <a:cs typeface="Arial" pitchFamily="34" charset="0"/>
              </a:rPr>
              <a:t>amplificador</a:t>
            </a:r>
            <a:r>
              <a:rPr lang="pt-BR" sz="1600" dirty="0">
                <a:latin typeface="Arial" charset="0"/>
                <a:cs typeface="Arial" pitchFamily="34" charset="0"/>
              </a:rPr>
              <a:t> </a:t>
            </a:r>
            <a:r>
              <a:rPr lang="pt-BR" sz="1600" dirty="0">
                <a:latin typeface="+mj-lt"/>
                <a:cs typeface="Arial" pitchFamily="34" charset="0"/>
              </a:rPr>
              <a:t>diferencial básico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8950" y="1555750"/>
            <a:ext cx="287338" cy="215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3" y="2492375"/>
            <a:ext cx="5392737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8" name="TextBox 37"/>
          <p:cNvSpPr txBox="1"/>
          <p:nvPr/>
        </p:nvSpPr>
        <p:spPr>
          <a:xfrm>
            <a:off x="3962400" y="5627688"/>
            <a:ext cx="313372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sz="1600" dirty="0">
                <a:latin typeface="+mj-lt"/>
                <a:cs typeface="Arial" pitchFamily="34" charset="0"/>
              </a:rPr>
              <a:t>amplificador</a:t>
            </a:r>
            <a:r>
              <a:rPr lang="pt-BR" sz="1600" dirty="0">
                <a:latin typeface="Arial" charset="0"/>
                <a:cs typeface="Arial" pitchFamily="34" charset="0"/>
              </a:rPr>
              <a:t> </a:t>
            </a:r>
            <a:r>
              <a:rPr lang="pt-BR" sz="1600" dirty="0">
                <a:latin typeface="+mj-lt"/>
                <a:cs typeface="Arial" pitchFamily="34" charset="0"/>
              </a:rPr>
              <a:t>diferencial básico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35238" y="2900363"/>
            <a:ext cx="86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98838" y="2900363"/>
            <a:ext cx="0" cy="3603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35238" y="4089400"/>
            <a:ext cx="86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98838" y="3692525"/>
            <a:ext cx="0" cy="360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35238" y="2900363"/>
            <a:ext cx="0" cy="1189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62325" y="3200400"/>
            <a:ext cx="79375" cy="10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3" name="Oval 32"/>
          <p:cNvSpPr/>
          <p:nvPr/>
        </p:nvSpPr>
        <p:spPr>
          <a:xfrm>
            <a:off x="3343275" y="3660775"/>
            <a:ext cx="80963" cy="1031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950913" y="3187700"/>
            <a:ext cx="12954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b="1" dirty="0">
                <a:latin typeface="+mj-lt"/>
              </a:rPr>
              <a:t>Gerador de Função</a:t>
            </a:r>
          </a:p>
        </p:txBody>
      </p:sp>
      <p:cxnSp>
        <p:nvCxnSpPr>
          <p:cNvPr id="26" name="Conector reto 25"/>
          <p:cNvCxnSpPr>
            <a:stCxn id="18" idx="3"/>
          </p:cNvCxnSpPr>
          <p:nvPr/>
        </p:nvCxnSpPr>
        <p:spPr>
          <a:xfrm>
            <a:off x="2246313" y="3440113"/>
            <a:ext cx="288925" cy="36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9" name="TextBox 1"/>
          <p:cNvSpPr txBox="1">
            <a:spLocks noChangeArrowheads="1"/>
          </p:cNvSpPr>
          <p:nvPr/>
        </p:nvSpPr>
        <p:spPr bwMode="auto">
          <a:xfrm>
            <a:off x="415925" y="1047750"/>
            <a:ext cx="2311400" cy="338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solidFill>
                  <a:schemeClr val="bg1"/>
                </a:solidFill>
                <a:cs typeface="Arial" pitchFamily="34" charset="0"/>
              </a:rPr>
              <a:t>Medida da CMRR</a:t>
            </a:r>
          </a:p>
        </p:txBody>
      </p:sp>
      <p:sp>
        <p:nvSpPr>
          <p:cNvPr id="38930" name="TextBox 6"/>
          <p:cNvSpPr txBox="1">
            <a:spLocks noChangeArrowheads="1"/>
          </p:cNvSpPr>
          <p:nvPr/>
        </p:nvSpPr>
        <p:spPr bwMode="auto">
          <a:xfrm>
            <a:off x="403225" y="549275"/>
            <a:ext cx="3470275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cs typeface="Arial" pitchFamily="34" charset="0"/>
              </a:rPr>
              <a:t>Amplificador Diferencial Básico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9313" y="1557338"/>
            <a:ext cx="626392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b="1" dirty="0">
                <a:latin typeface="+mj-lt"/>
                <a:cs typeface="Arial" pitchFamily="34" charset="0"/>
              </a:rPr>
              <a:t>Medida de A</a:t>
            </a:r>
            <a:r>
              <a:rPr lang="pt-BR" b="1" baseline="-25000" dirty="0">
                <a:latin typeface="+mj-lt"/>
                <a:cs typeface="Arial" pitchFamily="34" charset="0"/>
              </a:rPr>
              <a:t>c</a:t>
            </a:r>
            <a:r>
              <a:rPr lang="pt-BR" b="1" dirty="0">
                <a:latin typeface="+mj-lt"/>
                <a:cs typeface="Arial" pitchFamily="34" charset="0"/>
              </a:rPr>
              <a:t> (ganho em modo comum) </a:t>
            </a:r>
          </a:p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dirty="0">
                <a:latin typeface="+mj-lt"/>
                <a:cs typeface="Arial" pitchFamily="34" charset="0"/>
              </a:rPr>
              <a:t>Para medir A</a:t>
            </a:r>
            <a:r>
              <a:rPr lang="pt-BR" baseline="-25000" dirty="0">
                <a:latin typeface="+mj-lt"/>
                <a:cs typeface="Arial" pitchFamily="34" charset="0"/>
              </a:rPr>
              <a:t>c</a:t>
            </a:r>
            <a:r>
              <a:rPr lang="pt-BR" dirty="0">
                <a:latin typeface="+mj-lt"/>
                <a:cs typeface="Arial" pitchFamily="34" charset="0"/>
              </a:rPr>
              <a:t> utilize o circuito abaixo sendo v</a:t>
            </a:r>
            <a:r>
              <a:rPr lang="pt-BR" baseline="-25000" dirty="0">
                <a:latin typeface="+mj-lt"/>
                <a:cs typeface="Arial" pitchFamily="34" charset="0"/>
              </a:rPr>
              <a:t>1</a:t>
            </a:r>
            <a:r>
              <a:rPr lang="pt-BR" baseline="30000" dirty="0">
                <a:latin typeface="+mj-lt"/>
                <a:cs typeface="Arial" pitchFamily="34" charset="0"/>
              </a:rPr>
              <a:t>max</a:t>
            </a:r>
            <a:r>
              <a:rPr lang="pt-BR" dirty="0">
                <a:latin typeface="+mj-lt"/>
                <a:cs typeface="Arial" pitchFamily="34" charset="0"/>
              </a:rPr>
              <a:t> = v</a:t>
            </a:r>
            <a:r>
              <a:rPr lang="pt-BR" baseline="-25000" dirty="0">
                <a:latin typeface="+mj-lt"/>
                <a:cs typeface="Arial" pitchFamily="34" charset="0"/>
              </a:rPr>
              <a:t>2</a:t>
            </a:r>
            <a:r>
              <a:rPr lang="pt-BR" baseline="30000" dirty="0">
                <a:latin typeface="+mj-lt"/>
                <a:cs typeface="Arial" pitchFamily="34" charset="0"/>
              </a:rPr>
              <a:t>max</a:t>
            </a:r>
            <a:r>
              <a:rPr lang="pt-BR" dirty="0">
                <a:latin typeface="+mj-lt"/>
                <a:cs typeface="Arial" pitchFamily="34" charset="0"/>
              </a:rPr>
              <a:t> =  1V.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096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3221061"/>
            <a:ext cx="3411538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368675" y="4171974"/>
            <a:ext cx="0" cy="792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00063" y="2941569"/>
            <a:ext cx="0" cy="9366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309938" y="4129112"/>
            <a:ext cx="117475" cy="857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cxnSp>
        <p:nvCxnSpPr>
          <p:cNvPr id="30" name="Straight Connector 29"/>
          <p:cNvCxnSpPr/>
          <p:nvPr/>
        </p:nvCxnSpPr>
        <p:spPr>
          <a:xfrm>
            <a:off x="4448175" y="2946424"/>
            <a:ext cx="0" cy="446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051425" y="3306787"/>
            <a:ext cx="117475" cy="857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6" name="Oval 35"/>
          <p:cNvSpPr/>
          <p:nvPr/>
        </p:nvSpPr>
        <p:spPr>
          <a:xfrm>
            <a:off x="463550" y="3884637"/>
            <a:ext cx="115888" cy="841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7" name="TextBox 36"/>
          <p:cNvSpPr txBox="1"/>
          <p:nvPr/>
        </p:nvSpPr>
        <p:spPr>
          <a:xfrm>
            <a:off x="992188" y="4964137"/>
            <a:ext cx="259238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buFont typeface="Arial" pitchFamily="34" charset="0"/>
              <a:buChar char="•"/>
              <a:defRPr/>
            </a:pPr>
            <a:r>
              <a:rPr lang="pt-BR" sz="1600" dirty="0">
                <a:latin typeface="+mj-lt"/>
                <a:cs typeface="Arial" pitchFamily="34" charset="0"/>
              </a:rPr>
              <a:t>Inversor com ganho 1</a:t>
            </a:r>
          </a:p>
        </p:txBody>
      </p:sp>
      <p:pic>
        <p:nvPicPr>
          <p:cNvPr id="409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3040087"/>
            <a:ext cx="428625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448175" y="3392512"/>
            <a:ext cx="5048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68675" y="4964137"/>
            <a:ext cx="15843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051425" y="3370287"/>
            <a:ext cx="117475" cy="841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3" name="Oval 32"/>
          <p:cNvSpPr/>
          <p:nvPr/>
        </p:nvSpPr>
        <p:spPr>
          <a:xfrm>
            <a:off x="5018088" y="4892699"/>
            <a:ext cx="115887" cy="841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5" name="TextBox 34"/>
          <p:cNvSpPr txBox="1"/>
          <p:nvPr/>
        </p:nvSpPr>
        <p:spPr>
          <a:xfrm>
            <a:off x="5487988" y="5899174"/>
            <a:ext cx="31369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sz="1600" dirty="0">
                <a:latin typeface="+mj-lt"/>
                <a:cs typeface="Arial" pitchFamily="34" charset="0"/>
              </a:rPr>
              <a:t>amplificador</a:t>
            </a:r>
            <a:r>
              <a:rPr lang="pt-BR" sz="1600" dirty="0">
                <a:latin typeface="Arial" charset="0"/>
                <a:cs typeface="Arial" pitchFamily="34" charset="0"/>
              </a:rPr>
              <a:t> </a:t>
            </a:r>
            <a:r>
              <a:rPr lang="pt-BR" sz="1600" dirty="0">
                <a:latin typeface="+mj-lt"/>
                <a:cs typeface="Arial" pitchFamily="34" charset="0"/>
              </a:rPr>
              <a:t>de instrumentação</a:t>
            </a:r>
          </a:p>
        </p:txBody>
      </p:sp>
      <p:sp>
        <p:nvSpPr>
          <p:cNvPr id="40981" name="TextBox 1"/>
          <p:cNvSpPr txBox="1">
            <a:spLocks noChangeArrowheads="1"/>
          </p:cNvSpPr>
          <p:nvPr/>
        </p:nvSpPr>
        <p:spPr bwMode="auto">
          <a:xfrm>
            <a:off x="415925" y="1003300"/>
            <a:ext cx="2311400" cy="338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solidFill>
                  <a:schemeClr val="bg1"/>
                </a:solidFill>
                <a:cs typeface="Arial" pitchFamily="34" charset="0"/>
              </a:rPr>
              <a:t>Medida da CMRR</a:t>
            </a:r>
          </a:p>
        </p:txBody>
      </p:sp>
      <p:sp>
        <p:nvSpPr>
          <p:cNvPr id="40982" name="TextBox 6"/>
          <p:cNvSpPr txBox="1">
            <a:spLocks noChangeArrowheads="1"/>
          </p:cNvSpPr>
          <p:nvPr/>
        </p:nvSpPr>
        <p:spPr bwMode="auto">
          <a:xfrm>
            <a:off x="403225" y="549275"/>
            <a:ext cx="3470275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cs typeface="Arial" pitchFamily="34" charset="0"/>
              </a:rPr>
              <a:t>Amplificador de Instrumentação </a:t>
            </a:r>
          </a:p>
        </p:txBody>
      </p:sp>
      <p:sp>
        <p:nvSpPr>
          <p:cNvPr id="29" name="Rectangle 5"/>
          <p:cNvSpPr/>
          <p:nvPr/>
        </p:nvSpPr>
        <p:spPr>
          <a:xfrm>
            <a:off x="448006" y="1700213"/>
            <a:ext cx="287338" cy="2159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1" name="TextBox 6"/>
          <p:cNvSpPr txBox="1"/>
          <p:nvPr/>
        </p:nvSpPr>
        <p:spPr>
          <a:xfrm>
            <a:off x="868694" y="1628800"/>
            <a:ext cx="739667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b="1" dirty="0">
                <a:latin typeface="+mj-lt"/>
                <a:cs typeface="Arial" pitchFamily="34" charset="0"/>
              </a:rPr>
              <a:t>Medida de A</a:t>
            </a:r>
            <a:r>
              <a:rPr lang="pt-BR" b="1" baseline="-25000" dirty="0">
                <a:latin typeface="+mj-lt"/>
                <a:cs typeface="Arial" pitchFamily="34" charset="0"/>
              </a:rPr>
              <a:t>d</a:t>
            </a:r>
            <a:r>
              <a:rPr lang="pt-BR" b="1" dirty="0">
                <a:latin typeface="+mj-lt"/>
                <a:cs typeface="Arial" pitchFamily="34" charset="0"/>
              </a:rPr>
              <a:t> (ganho em modo diferencial)</a:t>
            </a:r>
          </a:p>
          <a:p>
            <a:pPr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dirty="0">
                <a:latin typeface="+mj-lt"/>
                <a:cs typeface="Arial" pitchFamily="34" charset="0"/>
              </a:rPr>
              <a:t>Para medir A</a:t>
            </a:r>
            <a:r>
              <a:rPr lang="pt-BR" baseline="-25000" dirty="0">
                <a:latin typeface="+mj-lt"/>
                <a:cs typeface="Arial" pitchFamily="34" charset="0"/>
              </a:rPr>
              <a:t>d</a:t>
            </a:r>
            <a:r>
              <a:rPr lang="pt-BR" dirty="0">
                <a:latin typeface="+mj-lt"/>
                <a:cs typeface="Arial" pitchFamily="34" charset="0"/>
              </a:rPr>
              <a:t> utilize o circuito abaixo sendo |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2</a:t>
            </a:r>
            <a:r>
              <a:rPr lang="pt-BR" baseline="30000" dirty="0">
                <a:cs typeface="Arial" pitchFamily="34" charset="0"/>
              </a:rPr>
              <a:t>max</a:t>
            </a:r>
            <a:r>
              <a:rPr lang="pt-BR" dirty="0">
                <a:cs typeface="Arial" pitchFamily="34" charset="0"/>
              </a:rPr>
              <a:t> |= </a:t>
            </a:r>
            <a:r>
              <a:rPr lang="pt-BR" dirty="0">
                <a:latin typeface="+mj-lt"/>
                <a:cs typeface="Arial" pitchFamily="34" charset="0"/>
              </a:rPr>
              <a:t>|</a:t>
            </a:r>
            <a:r>
              <a:rPr lang="pt-BR" dirty="0">
                <a:cs typeface="Arial" pitchFamily="34" charset="0"/>
              </a:rPr>
              <a:t>v</a:t>
            </a:r>
            <a:r>
              <a:rPr lang="pt-BR" baseline="-25000" dirty="0">
                <a:cs typeface="Arial" pitchFamily="34" charset="0"/>
              </a:rPr>
              <a:t>2</a:t>
            </a:r>
            <a:r>
              <a:rPr lang="pt-BR" baseline="30000" dirty="0">
                <a:cs typeface="Arial" pitchFamily="34" charset="0"/>
              </a:rPr>
              <a:t>max</a:t>
            </a:r>
            <a:r>
              <a:rPr lang="pt-BR" dirty="0">
                <a:cs typeface="Arial" pitchFamily="34" charset="0"/>
              </a:rPr>
              <a:t>| </a:t>
            </a:r>
            <a:r>
              <a:rPr lang="pt-BR" dirty="0">
                <a:latin typeface="+mj-lt"/>
                <a:cs typeface="Arial" pitchFamily="34" charset="0"/>
              </a:rPr>
              <a:t>= 0,5V</a:t>
            </a:r>
          </a:p>
        </p:txBody>
      </p:sp>
      <p:cxnSp>
        <p:nvCxnSpPr>
          <p:cNvPr id="38" name="Straight Connector 25"/>
          <p:cNvCxnSpPr/>
          <p:nvPr/>
        </p:nvCxnSpPr>
        <p:spPr>
          <a:xfrm>
            <a:off x="480175" y="2941569"/>
            <a:ext cx="39846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8" name="TextBox 37"/>
          <p:cNvSpPr txBox="1"/>
          <p:nvPr/>
        </p:nvSpPr>
        <p:spPr>
          <a:xfrm>
            <a:off x="4695825" y="5732463"/>
            <a:ext cx="31369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sz="1600" dirty="0">
                <a:latin typeface="+mj-lt"/>
                <a:cs typeface="Arial" pitchFamily="34" charset="0"/>
              </a:rPr>
              <a:t>amplificador</a:t>
            </a:r>
            <a:r>
              <a:rPr lang="pt-BR" sz="1600" dirty="0">
                <a:latin typeface="Arial" charset="0"/>
                <a:cs typeface="Arial" pitchFamily="34" charset="0"/>
              </a:rPr>
              <a:t> </a:t>
            </a:r>
            <a:r>
              <a:rPr lang="pt-BR" sz="1600" dirty="0">
                <a:latin typeface="+mj-lt"/>
                <a:cs typeface="Arial" pitchFamily="34" charset="0"/>
              </a:rPr>
              <a:t>de instrumentação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3238" y="4699000"/>
            <a:ext cx="12874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3238" y="3228975"/>
            <a:ext cx="0" cy="1470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352925" y="3178175"/>
            <a:ext cx="80963" cy="1031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3" name="Oval 32"/>
          <p:cNvSpPr/>
          <p:nvPr/>
        </p:nvSpPr>
        <p:spPr>
          <a:xfrm>
            <a:off x="4330700" y="4065588"/>
            <a:ext cx="80963" cy="1031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3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2800350"/>
            <a:ext cx="428625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3238" y="3228975"/>
            <a:ext cx="11525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458913" y="3592513"/>
            <a:ext cx="12954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b="1" dirty="0">
                <a:latin typeface="+mj-lt"/>
              </a:rPr>
              <a:t>Gerador de Função</a:t>
            </a:r>
          </a:p>
        </p:txBody>
      </p:sp>
      <p:cxnSp>
        <p:nvCxnSpPr>
          <p:cNvPr id="18" name="Conector reto 17"/>
          <p:cNvCxnSpPr>
            <a:stCxn id="17" idx="3"/>
          </p:cNvCxnSpPr>
          <p:nvPr/>
        </p:nvCxnSpPr>
        <p:spPr>
          <a:xfrm>
            <a:off x="2754313" y="3844925"/>
            <a:ext cx="288925" cy="36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3" name="TextBox 1"/>
          <p:cNvSpPr txBox="1">
            <a:spLocks noChangeArrowheads="1"/>
          </p:cNvSpPr>
          <p:nvPr/>
        </p:nvSpPr>
        <p:spPr bwMode="auto">
          <a:xfrm>
            <a:off x="415925" y="1003300"/>
            <a:ext cx="2311400" cy="338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solidFill>
                  <a:schemeClr val="bg1"/>
                </a:solidFill>
                <a:cs typeface="Arial" pitchFamily="34" charset="0"/>
              </a:rPr>
              <a:t>Medida da CMRR</a:t>
            </a:r>
          </a:p>
        </p:txBody>
      </p:sp>
      <p:sp>
        <p:nvSpPr>
          <p:cNvPr id="43024" name="TextBox 6"/>
          <p:cNvSpPr txBox="1">
            <a:spLocks noChangeArrowheads="1"/>
          </p:cNvSpPr>
          <p:nvPr/>
        </p:nvSpPr>
        <p:spPr bwMode="auto">
          <a:xfrm>
            <a:off x="403225" y="549275"/>
            <a:ext cx="3470275" cy="3397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CCCC00"/>
              </a:buClr>
            </a:pPr>
            <a:r>
              <a:rPr lang="pt-BR" altLang="pt-BR" sz="1600" b="1">
                <a:cs typeface="Arial" pitchFamily="34" charset="0"/>
              </a:rPr>
              <a:t>Amplificador de Instrumentação </a:t>
            </a:r>
          </a:p>
        </p:txBody>
      </p:sp>
      <p:sp>
        <p:nvSpPr>
          <p:cNvPr id="19" name="Rectangle 5"/>
          <p:cNvSpPr/>
          <p:nvPr/>
        </p:nvSpPr>
        <p:spPr>
          <a:xfrm>
            <a:off x="488950" y="1555750"/>
            <a:ext cx="287338" cy="215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1" name="TextBox 18"/>
          <p:cNvSpPr txBox="1"/>
          <p:nvPr/>
        </p:nvSpPr>
        <p:spPr>
          <a:xfrm>
            <a:off x="849313" y="1557338"/>
            <a:ext cx="626392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b="1" dirty="0">
                <a:latin typeface="+mj-lt"/>
                <a:cs typeface="Arial" pitchFamily="34" charset="0"/>
              </a:rPr>
              <a:t>Medida de A</a:t>
            </a:r>
            <a:r>
              <a:rPr lang="pt-BR" b="1" baseline="-25000" dirty="0">
                <a:latin typeface="+mj-lt"/>
                <a:cs typeface="Arial" pitchFamily="34" charset="0"/>
              </a:rPr>
              <a:t>c</a:t>
            </a:r>
            <a:r>
              <a:rPr lang="pt-BR" b="1" dirty="0">
                <a:latin typeface="+mj-lt"/>
                <a:cs typeface="Arial" pitchFamily="34" charset="0"/>
              </a:rPr>
              <a:t> (ganho em modo comum) </a:t>
            </a:r>
          </a:p>
          <a:p>
            <a:pPr marL="180000" indent="-180000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CCCC00"/>
              </a:buClr>
              <a:defRPr/>
            </a:pPr>
            <a:r>
              <a:rPr lang="pt-BR" dirty="0">
                <a:latin typeface="+mj-lt"/>
                <a:cs typeface="Arial" pitchFamily="34" charset="0"/>
              </a:rPr>
              <a:t>Para medir A</a:t>
            </a:r>
            <a:r>
              <a:rPr lang="pt-BR" baseline="-25000" dirty="0">
                <a:latin typeface="+mj-lt"/>
                <a:cs typeface="Arial" pitchFamily="34" charset="0"/>
              </a:rPr>
              <a:t>c</a:t>
            </a:r>
            <a:r>
              <a:rPr lang="pt-BR" dirty="0">
                <a:latin typeface="+mj-lt"/>
                <a:cs typeface="Arial" pitchFamily="34" charset="0"/>
              </a:rPr>
              <a:t> utilize o circuito abaixo sendo v</a:t>
            </a:r>
            <a:r>
              <a:rPr lang="pt-BR" baseline="-25000" dirty="0">
                <a:latin typeface="+mj-lt"/>
                <a:cs typeface="Arial" pitchFamily="34" charset="0"/>
              </a:rPr>
              <a:t>1</a:t>
            </a:r>
            <a:r>
              <a:rPr lang="pt-BR" baseline="30000" dirty="0">
                <a:latin typeface="+mj-lt"/>
                <a:cs typeface="Arial" pitchFamily="34" charset="0"/>
              </a:rPr>
              <a:t>max</a:t>
            </a:r>
            <a:r>
              <a:rPr lang="pt-BR" dirty="0">
                <a:latin typeface="+mj-lt"/>
                <a:cs typeface="Arial" pitchFamily="34" charset="0"/>
              </a:rPr>
              <a:t> = v</a:t>
            </a:r>
            <a:r>
              <a:rPr lang="pt-BR" baseline="-25000" dirty="0">
                <a:latin typeface="+mj-lt"/>
                <a:cs typeface="Arial" pitchFamily="34" charset="0"/>
              </a:rPr>
              <a:t>2</a:t>
            </a:r>
            <a:r>
              <a:rPr lang="pt-BR" baseline="30000" dirty="0">
                <a:latin typeface="+mj-lt"/>
                <a:cs typeface="Arial" pitchFamily="34" charset="0"/>
              </a:rPr>
              <a:t>max</a:t>
            </a:r>
            <a:r>
              <a:rPr lang="pt-BR" dirty="0">
                <a:latin typeface="+mj-lt"/>
                <a:cs typeface="Arial" pitchFamily="34" charset="0"/>
              </a:rPr>
              <a:t> =  1V.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59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7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8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9" name="Rectangle 1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04" y="620688"/>
            <a:ext cx="859155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 1 - Amplificadores Basicos e Diferenciai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180000" marR="0" indent="-180000" algn="l" defTabSz="914400" rtl="0" eaLnBrk="1" fontAlgn="auto" latinLnBrk="0" hangingPunct="1">
          <a:lnSpc>
            <a:spcPct val="100000"/>
          </a:lnSpc>
          <a:spcBef>
            <a:spcPts val="300"/>
          </a:spcBef>
          <a:spcAft>
            <a:spcPts val="0"/>
          </a:spcAft>
          <a:buClr>
            <a:srgbClr val="CCCC00"/>
          </a:buClr>
          <a:buSzTx/>
          <a:buFont typeface="Arial" pitchFamily="34" charset="0"/>
          <a:buChar char="•"/>
          <a:tabLst/>
          <a:defRPr kumimoji="0" sz="18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ab 1 - Amplificadores Basicos e Diferenciais [Modo de Compatibilidade]" id="{4819A49E-92F0-4E67-8A7C-FC3074AE14AD}" vid="{D1B87975-CB94-45F4-AAF7-74AEDAA6E77F}"/>
    </a:ext>
  </a:extLst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1 - Amplificadores Basicos e Diferenciais [Modo de Compatibilidade]" id="{4819A49E-92F0-4E67-8A7C-FC3074AE14AD}" vid="{06280FDC-DA06-47D0-AEC6-50822B3A7BD8}"/>
    </a:ext>
  </a:extLst>
</a:theme>
</file>

<file path=ppt/theme/theme3.xml><?xml version="1.0" encoding="utf-8"?>
<a:theme xmlns:a="http://schemas.openxmlformats.org/drawingml/2006/main" name="3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1 - Amplificadores Basicos e Diferenciais [Modo de Compatibilidade]" id="{4819A49E-92F0-4E67-8A7C-FC3074AE14AD}" vid="{FAA19F35-490A-486B-842C-139D693AC8F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1 - Amplificadores Basicos e Diferenciais</Template>
  <TotalTime>795</TotalTime>
  <Words>657</Words>
  <Application>Microsoft Office PowerPoint</Application>
  <PresentationFormat>Papel A4 (210 x 297 mm)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Lab 1 - Amplificadores Basicos e Diferenciais</vt:lpstr>
      <vt:lpstr>1_Personalizar design</vt:lpstr>
      <vt:lpstr>3_Personalizar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59</cp:revision>
  <dcterms:created xsi:type="dcterms:W3CDTF">2015-08-10T13:01:18Z</dcterms:created>
  <dcterms:modified xsi:type="dcterms:W3CDTF">2020-09-17T15:36:16Z</dcterms:modified>
</cp:coreProperties>
</file>