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95" r:id="rId2"/>
    <p:sldId id="308" r:id="rId3"/>
    <p:sldId id="299" r:id="rId4"/>
    <p:sldId id="303" r:id="rId5"/>
    <p:sldId id="297" r:id="rId6"/>
    <p:sldId id="300" r:id="rId7"/>
    <p:sldId id="298" r:id="rId8"/>
    <p:sldId id="301" r:id="rId9"/>
    <p:sldId id="302" r:id="rId10"/>
    <p:sldId id="304" r:id="rId11"/>
    <p:sldId id="305" r:id="rId12"/>
    <p:sldId id="306" r:id="rId13"/>
    <p:sldId id="307" r:id="rId14"/>
    <p:sldId id="310" r:id="rId15"/>
    <p:sldId id="268" r:id="rId16"/>
    <p:sldId id="269" r:id="rId17"/>
    <p:sldId id="270" r:id="rId18"/>
    <p:sldId id="271" r:id="rId19"/>
    <p:sldId id="273" r:id="rId20"/>
    <p:sldId id="275" r:id="rId21"/>
    <p:sldId id="276" r:id="rId22"/>
    <p:sldId id="277" r:id="rId23"/>
    <p:sldId id="281" r:id="rId24"/>
    <p:sldId id="289" r:id="rId25"/>
    <p:sldId id="312" r:id="rId26"/>
    <p:sldId id="30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86323" autoAdjust="0"/>
  </p:normalViewPr>
  <p:slideViewPr>
    <p:cSldViewPr snapToGrid="0">
      <p:cViewPr varScale="1">
        <p:scale>
          <a:sx n="78" d="100"/>
          <a:sy n="78" d="100"/>
        </p:scale>
        <p:origin x="112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A7FE-4B52-47C5-A5BB-BFBF41D94DC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82FA-9704-46E2-96E9-3739B4B7A4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05820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85370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669564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17913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62581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31583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EDC-CA91-468F-B5C2-5393D94BA5BB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203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65103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6134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7258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77341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E359-CA09-4867-B535-F0332F5F8A3B}" type="datetime1">
              <a:rPr lang="pt-BR" smtClean="0"/>
              <a:t>12/06/2017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17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1740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1F70-88E9-472F-9D6A-85026FD2FFC8}" type="datetime1">
              <a:rPr lang="pt-BR" smtClean="0"/>
              <a:t>12/06/2017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B0B8-7D0F-4A53-A9BA-2F1EF7CC685F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81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3DA0-EB00-4584-B6E0-1081AB0EA3E5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07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10DF-1CA3-4BAF-9696-9CD420613144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528319-AC08-4026-B7FC-50FC341E2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58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parency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ykRVP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corrupção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Sílvia Helena G. de Miranda – LES0685 – PPE</a:t>
            </a:r>
          </a:p>
          <a:p>
            <a:r>
              <a:rPr lang="pt-BR" dirty="0" smtClean="0"/>
              <a:t>JUNHO/2017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C9C-9393-406D-ADAD-3113903E106F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18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Corrupção: para reduzir custos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Pagamentos para apressar ou atrasar processos; para resultados favoráveis na interpretação da lei; para recolher menos impostos (sonegação); nas fronteiras; para agilizar obtenção de carteiras de motorista, passaporte e serviços públicos;</a:t>
            </a:r>
          </a:p>
          <a:p>
            <a:endParaRPr lang="pt-BR" sz="2400" dirty="0" smtClean="0"/>
          </a:p>
          <a:p>
            <a:r>
              <a:rPr lang="pt-BR" sz="2400" dirty="0" smtClean="0"/>
              <a:t>Este tipo de situação é mais frequente à medida que as regras são pouco claras e permitem muita discricionariedade por parte dos agentes públicos; 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352-1D49-4B58-AD81-3CA893C94480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89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Magnitude e incidência de propinas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corrupção é função do nível de integridade e honestidade de indivíduos da iniciativa privada e do governo</a:t>
            </a:r>
          </a:p>
          <a:p>
            <a:r>
              <a:rPr lang="pt-BR" dirty="0" smtClean="0"/>
              <a:t>mantido este elemento constante: o que determina a magnitude da corrupção é o tamanho dos benefícios, o risco de realizar corrupção (probabilidade de detecção e da punição) e o poder de barganha entre corruptor e aquele que é corrompido (quais as alternativas das empresas para obter o que desejam?).</a:t>
            </a:r>
          </a:p>
          <a:p>
            <a:endParaRPr lang="pt-BR" dirty="0" smtClean="0"/>
          </a:p>
          <a:p>
            <a:r>
              <a:rPr lang="pt-BR" dirty="0" smtClean="0"/>
              <a:t>Quando a corrupção é endêmica: as pequenas e médias empresas têm um custo maior do que as grandes</a:t>
            </a:r>
          </a:p>
          <a:p>
            <a:endParaRPr lang="pt-BR" dirty="0"/>
          </a:p>
          <a:p>
            <a:r>
              <a:rPr lang="pt-BR" dirty="0" smtClean="0"/>
              <a:t>Custos mais importantes são as distorções causadas: 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352-1D49-4B58-AD81-3CA893C94480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22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1125" y="0"/>
            <a:ext cx="10058400" cy="1609344"/>
          </a:xfrm>
        </p:spPr>
        <p:txBody>
          <a:bodyPr>
            <a:normAutofit/>
          </a:bodyPr>
          <a:lstStyle/>
          <a:p>
            <a:r>
              <a:rPr lang="pt-BR" sz="4000" dirty="0" smtClean="0"/>
              <a:t>DISTORÇÕES CAUSADAS PELA CORRUPÇÃO (Rose-Ackerman)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8136" y="1521638"/>
            <a:ext cx="10058400" cy="405079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Não necessariamente, vai favorecer os mais eficientes (favorecimento de empresas sem escrúpulos e com conexões)</a:t>
            </a:r>
          </a:p>
          <a:p>
            <a:r>
              <a:rPr lang="pt-BR" dirty="0" smtClean="0"/>
              <a:t>Pagamento de suborno: se torna uma barreira à entrada</a:t>
            </a:r>
          </a:p>
          <a:p>
            <a:r>
              <a:rPr lang="pt-BR" dirty="0" smtClean="0"/>
              <a:t>Pode alongar prazo dos projetos, aumentar seu número e seus custos</a:t>
            </a:r>
          </a:p>
          <a:p>
            <a:r>
              <a:rPr lang="pt-BR" dirty="0" smtClean="0"/>
              <a:t>Pode tornar os projetos mais complexos já que os projetos customizados são mais fáceis para a corrupção</a:t>
            </a:r>
          </a:p>
          <a:p>
            <a:r>
              <a:rPr lang="pt-BR" dirty="0" smtClean="0"/>
              <a:t>Pode elevar o número de exigências nos processos para estimular o pagamento de propina</a:t>
            </a:r>
          </a:p>
          <a:p>
            <a:r>
              <a:rPr lang="pt-BR" dirty="0" smtClean="0"/>
              <a:t>Má distribuição de ganhos: sociedade e empresas pequenas ou outras fora dos esquemas de corrupção perdem em favor de funcionários e empresas corruptas</a:t>
            </a:r>
          </a:p>
          <a:p>
            <a:r>
              <a:rPr lang="pt-BR" dirty="0" smtClean="0"/>
              <a:t>Corte de gastos e elevação de impostos como consequência de processos de privatização  mal sucedidos</a:t>
            </a:r>
          </a:p>
          <a:p>
            <a:r>
              <a:rPr lang="pt-BR" dirty="0" smtClean="0"/>
              <a:t>Má qualidade de produtos e serviços; desrespeito à regulação ambiental e de segurança</a:t>
            </a:r>
          </a:p>
          <a:p>
            <a:r>
              <a:rPr lang="pt-BR" dirty="0" smtClean="0"/>
              <a:t>Pode se tornar instrumento para legitimar o poder e manter-se no poder; pode se tornar instrumento para derrubar governos democráticos e impor governos autocráticos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352-1D49-4B58-AD81-3CA893C94480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86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7123" y="0"/>
            <a:ext cx="10058400" cy="1609344"/>
          </a:xfrm>
        </p:spPr>
        <p:txBody>
          <a:bodyPr>
            <a:normAutofit/>
          </a:bodyPr>
          <a:lstStyle/>
          <a:p>
            <a:r>
              <a:rPr lang="pt-BR" sz="4000" dirty="0" smtClean="0"/>
              <a:t>Relação entre corrupção e crescimento econômico</a:t>
            </a:r>
            <a:endParaRPr lang="pt-BR" sz="40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102" y="1510737"/>
            <a:ext cx="8478217" cy="4051300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352-1D49-4B58-AD81-3CA893C94480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LES0685 -  Política e Planejamento Econômico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13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12955" y="5534025"/>
            <a:ext cx="1138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Ahmad et al (2012). Disponível </a:t>
            </a:r>
            <a:r>
              <a:rPr lang="pt-BR" sz="1600" dirty="0"/>
              <a:t>em: http://www.scielo.cl/scielo.php?script=sci_arttext&amp;pid=S0719-04332012000200005</a:t>
            </a:r>
          </a:p>
        </p:txBody>
      </p:sp>
    </p:spTree>
    <p:extLst>
      <p:ext uri="{BB962C8B-B14F-4D97-AF65-F5344CB8AC3E}">
        <p14:creationId xmlns:p14="http://schemas.microsoft.com/office/powerpoint/2010/main" val="265525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8777" y="-216310"/>
            <a:ext cx="10058400" cy="1609344"/>
          </a:xfrm>
        </p:spPr>
        <p:txBody>
          <a:bodyPr>
            <a:no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Determinantes da corrupção (Extraído de Dalla Costa et al (2012)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/>
              <a:t>Lambsdorff</a:t>
            </a:r>
            <a:r>
              <a:rPr lang="pt-BR" dirty="0"/>
              <a:t> </a:t>
            </a:r>
            <a:r>
              <a:rPr lang="pt-BR" dirty="0" smtClean="0"/>
              <a:t>(2007) fez uma ampla revisão de literatura sobre o tema e identificou pelo menos 9 pontos que (segundos os trabalhos) afetam o nível de corrupção: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dirty="0" smtClean="0"/>
              <a:t>Tamanho do setor público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dirty="0" smtClean="0"/>
              <a:t>Qualidade das regulamentações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dirty="0" smtClean="0"/>
              <a:t>Grau de competitividade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dirty="0" smtClean="0"/>
              <a:t>Estrutura do governo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dirty="0" smtClean="0"/>
              <a:t>Grau de descentralização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dirty="0" smtClean="0"/>
              <a:t>Cultura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dirty="0" smtClean="0"/>
              <a:t>Valores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dirty="0" smtClean="0"/>
              <a:t>Relação de gênero na sociedade (homens e mulheres)</a:t>
            </a:r>
          </a:p>
          <a:p>
            <a:pPr marL="617220" lvl="1" indent="-342900">
              <a:buFont typeface="+mj-lt"/>
              <a:buAutoNum type="arabicPeriod"/>
            </a:pPr>
            <a:r>
              <a:rPr lang="pt-BR" dirty="0" smtClean="0"/>
              <a:t>Geografia e história.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A28D-B8F1-4643-9575-9F53D306CB8B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8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0361" y="165672"/>
            <a:ext cx="10058400" cy="1609344"/>
          </a:xfrm>
        </p:spPr>
        <p:txBody>
          <a:bodyPr/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dirty="0" smtClean="0"/>
              <a:t>Tamanho do setor público (idem)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1740309"/>
            <a:ext cx="10058400" cy="4925962"/>
          </a:xfrm>
        </p:spPr>
        <p:txBody>
          <a:bodyPr>
            <a:normAutofit fontScale="92500" lnSpcReduction="20000"/>
          </a:bodyPr>
          <a:lstStyle/>
          <a:p>
            <a:r>
              <a:rPr lang="pt-BR" sz="1800" dirty="0" smtClean="0"/>
              <a:t>Afirmar que o estado mínimo reduz a corrupção tem fundamento na crença de auto regulação do mercado.</a:t>
            </a:r>
          </a:p>
          <a:p>
            <a:r>
              <a:rPr lang="pt-BR" sz="1800" dirty="0" smtClean="0"/>
              <a:t>Existe baixa evidência empírica desta relação.</a:t>
            </a:r>
          </a:p>
          <a:p>
            <a:pPr lvl="1"/>
            <a:r>
              <a:rPr lang="pt-BR" sz="1600" dirty="0" err="1" smtClean="0"/>
              <a:t>LaPalombara</a:t>
            </a:r>
            <a:r>
              <a:rPr lang="pt-BR" sz="1600" dirty="0" smtClean="0"/>
              <a:t> (1994:338) só encontrou uma relação significativa excluindo os países escandinavos.</a:t>
            </a:r>
          </a:p>
          <a:p>
            <a:pPr lvl="1"/>
            <a:r>
              <a:rPr lang="pt-BR" sz="1600" dirty="0" smtClean="0"/>
              <a:t>Elliott (1997: 182-3) fez uma análise cross-country que mostrava uma relação inversa do orçamento público/PIB e o nível de corrupção. </a:t>
            </a:r>
          </a:p>
          <a:p>
            <a:pPr lvl="1"/>
            <a:r>
              <a:rPr lang="pt-BR" sz="1600" dirty="0" err="1" smtClean="0"/>
              <a:t>Husted</a:t>
            </a:r>
            <a:r>
              <a:rPr lang="pt-BR" sz="1600" dirty="0" smtClean="0"/>
              <a:t> (1999) argumentava que o tamanho do estado está relacionado com sociedades que aceitam melhor a autoridade. O fator cultural determina tanto o tamanho do estado como o nível de corrupção.</a:t>
            </a:r>
          </a:p>
          <a:p>
            <a:r>
              <a:rPr lang="pt-BR" sz="1800" dirty="0" smtClean="0"/>
              <a:t>Privatização como solução?</a:t>
            </a:r>
          </a:p>
          <a:p>
            <a:pPr lvl="1"/>
            <a:r>
              <a:rPr lang="pt-BR" sz="1600" dirty="0" smtClean="0"/>
              <a:t>O próprio autor reconhece que a corrupção só passa do setor público para o privado, sendo que as evidências empíricas demonstram que as empresas privadas estão tão suscetíveis a corrupção quanto as controladas pelo governo.</a:t>
            </a:r>
          </a:p>
          <a:p>
            <a:pPr lvl="1"/>
            <a:r>
              <a:rPr lang="pt-BR" sz="1600" dirty="0" smtClean="0"/>
              <a:t>O próprio programa de privatização está sujeito a fraude.</a:t>
            </a:r>
          </a:p>
          <a:p>
            <a:r>
              <a:rPr lang="pt-BR" sz="1800" dirty="0" smtClean="0"/>
              <a:t>Políticas de distribuição</a:t>
            </a:r>
          </a:p>
          <a:p>
            <a:pPr lvl="1"/>
            <a:r>
              <a:rPr lang="pt-BR" sz="1600" dirty="0" smtClean="0"/>
              <a:t>Trabalhos empíricos demonstram que existe uma correlação entre o aumento dos gastos com subsídios e transferências de renda com o nível de corrupção.</a:t>
            </a:r>
            <a:endParaRPr lang="pt-BR" sz="160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E238-FB2B-4180-AC65-17E0B38AD8F9}" type="datetime1">
              <a:rPr lang="pt-BR" smtClean="0"/>
              <a:t>12/06/2017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das regulamentações (idem)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Nesta visão não é o tamanho do estado que é o problema, mas sim os detalhes de seus programas e a sua administração.</a:t>
            </a:r>
          </a:p>
          <a:p>
            <a:pPr lvl="1"/>
            <a:r>
              <a:rPr lang="pt-BR" dirty="0" smtClean="0"/>
              <a:t>As reformas deveriam evitar regras muito complicadas e aquelas difíceis de administrar.</a:t>
            </a:r>
          </a:p>
          <a:p>
            <a:r>
              <a:rPr lang="pt-BR" dirty="0" smtClean="0"/>
              <a:t>Existe um problema de causalidade:</a:t>
            </a:r>
          </a:p>
          <a:p>
            <a:pPr lvl="1"/>
            <a:r>
              <a:rPr lang="pt-BR" dirty="0" smtClean="0"/>
              <a:t>É a má regulamentação que gera corrupção ou o contrário?</a:t>
            </a:r>
          </a:p>
          <a:p>
            <a:r>
              <a:rPr lang="pt-BR" dirty="0" smtClean="0"/>
              <a:t>Altas barreiras a entrada contribuem para elevar a corrupção.</a:t>
            </a:r>
          </a:p>
          <a:p>
            <a:r>
              <a:rPr lang="pt-BR" dirty="0" smtClean="0"/>
              <a:t>Muitas regras tarifárias afetam o nível de corrupção</a:t>
            </a:r>
          </a:p>
          <a:p>
            <a:pPr lvl="1"/>
            <a:r>
              <a:rPr lang="pt-BR" dirty="0" smtClean="0"/>
              <a:t>Quando maior a dispersão das tarifas, maior a possibilidade dos funcionários cobrarem propina.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BE9C-D8C4-4864-9208-0C0314FAB383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2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dirty="0" smtClean="0"/>
              <a:t>Grau de competitividade (IDEM)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Quanto maior a competitividade, menores tendem a ser os preços e os lucro. </a:t>
            </a:r>
          </a:p>
          <a:p>
            <a:r>
              <a:rPr lang="pt-BR" dirty="0" smtClean="0"/>
              <a:t>Este fato reduz o </a:t>
            </a:r>
            <a:r>
              <a:rPr lang="pt-BR" i="1" dirty="0" err="1" smtClean="0"/>
              <a:t>payoff</a:t>
            </a:r>
            <a:r>
              <a:rPr lang="pt-BR" dirty="0" smtClean="0"/>
              <a:t> possível dos funcionários públicos. No caso contrário as empresas alcançam maiores lucros e o </a:t>
            </a:r>
            <a:r>
              <a:rPr lang="pt-BR" i="1" dirty="0" err="1" smtClean="0"/>
              <a:t>payoff</a:t>
            </a:r>
            <a:r>
              <a:rPr lang="pt-BR" i="1" dirty="0" smtClean="0"/>
              <a:t> </a:t>
            </a:r>
            <a:r>
              <a:rPr lang="pt-BR" dirty="0" smtClean="0"/>
              <a:t>destes funcionários passam a ser altos.</a:t>
            </a:r>
          </a:p>
          <a:p>
            <a:r>
              <a:rPr lang="pt-BR" dirty="0" smtClean="0"/>
              <a:t>Problema de causalidade: A corrupção pode levar a formulação de regulamentações que restrinjam o mercado.</a:t>
            </a:r>
          </a:p>
          <a:p>
            <a:r>
              <a:rPr lang="pt-BR" dirty="0" smtClean="0"/>
              <a:t>Algumas variáveis de liberdade tendem a reduzir ou aumentar a corrupção:</a:t>
            </a:r>
          </a:p>
          <a:p>
            <a:pPr lvl="1"/>
            <a:r>
              <a:rPr lang="pt-BR" dirty="0" smtClean="0"/>
              <a:t>Reduz: Segurança legal, direitos de propriedade, viabilidade dos contratos, força da lei.</a:t>
            </a:r>
          </a:p>
          <a:p>
            <a:pPr lvl="1"/>
            <a:r>
              <a:rPr lang="pt-BR" dirty="0" smtClean="0"/>
              <a:t>Aumenta: Liberdade de possuir contas no exterior (pelo menos nos países subdesenvolvidos)</a:t>
            </a:r>
          </a:p>
          <a:p>
            <a:r>
              <a:rPr lang="pt-BR" dirty="0" smtClean="0"/>
              <a:t>A corrupção será menor quanto maior for o custo de transação deste acordo.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089B-1084-4B17-A662-ABC5937B2568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LES0685 -  Política e Planejamento Econômico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4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</a:t>
            </a:r>
            <a:r>
              <a:rPr lang="pt-BR" dirty="0" smtClean="0"/>
              <a:t>de </a:t>
            </a:r>
            <a:r>
              <a:rPr lang="pt-BR" dirty="0" smtClean="0"/>
              <a:t>governo (idem)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40268" y="1264555"/>
            <a:ext cx="8717885" cy="4554370"/>
          </a:xfrm>
        </p:spPr>
        <p:txBody>
          <a:bodyPr>
            <a:noAutofit/>
          </a:bodyPr>
          <a:lstStyle/>
          <a:p>
            <a:r>
              <a:rPr lang="pt-BR" sz="1600" dirty="0" smtClean="0"/>
              <a:t>A democracia reduz o nível de corrupção via competição.</a:t>
            </a:r>
          </a:p>
          <a:p>
            <a:pPr lvl="1"/>
            <a:r>
              <a:rPr lang="pt-BR" sz="1400" dirty="0" smtClean="0"/>
              <a:t>Ela não reduz imediatamente, mas no processo de construção do sistema a prática tende a diminuir, </a:t>
            </a:r>
            <a:r>
              <a:rPr lang="pt-BR" sz="1400" dirty="0" err="1" smtClean="0"/>
              <a:t>Paldam</a:t>
            </a:r>
            <a:r>
              <a:rPr lang="pt-BR" sz="1400" dirty="0" smtClean="0"/>
              <a:t> (2002).</a:t>
            </a:r>
          </a:p>
          <a:p>
            <a:pPr lvl="1"/>
            <a:r>
              <a:rPr lang="pt-BR" sz="1400" dirty="0" err="1" smtClean="0"/>
              <a:t>Adsera</a:t>
            </a:r>
            <a:r>
              <a:rPr lang="pt-BR" sz="1400" dirty="0" smtClean="0"/>
              <a:t> et al. (2000) verificou que país com maior participação política tende a ser menos corrupto.</a:t>
            </a:r>
          </a:p>
          <a:p>
            <a:r>
              <a:rPr lang="pt-BR" sz="1600" dirty="0" smtClean="0"/>
              <a:t>Impactos da forma de democracia</a:t>
            </a:r>
          </a:p>
          <a:p>
            <a:pPr lvl="1"/>
            <a:r>
              <a:rPr lang="pt-BR" sz="1400" dirty="0" smtClean="0"/>
              <a:t>Parlamentarismo</a:t>
            </a:r>
            <a:r>
              <a:rPr lang="pt-BR" sz="1400" dirty="0"/>
              <a:t> </a:t>
            </a:r>
            <a:r>
              <a:rPr lang="pt-BR" sz="1400" dirty="0" smtClean="0"/>
              <a:t>x Presidencialismo</a:t>
            </a:r>
          </a:p>
          <a:p>
            <a:pPr lvl="1"/>
            <a:r>
              <a:rPr lang="pt-BR" sz="1400" dirty="0" err="1" smtClean="0"/>
              <a:t>Kunicová</a:t>
            </a:r>
            <a:r>
              <a:rPr lang="pt-BR" sz="1400" dirty="0" smtClean="0"/>
              <a:t> (2005) encontrou uma forte relação entre corrupção e os limites de mandato.</a:t>
            </a:r>
          </a:p>
          <a:p>
            <a:pPr lvl="1"/>
            <a:r>
              <a:rPr lang="pt-BR" sz="1400" dirty="0" err="1" smtClean="0"/>
              <a:t>Shugart</a:t>
            </a:r>
            <a:r>
              <a:rPr lang="pt-BR" sz="1400" dirty="0" smtClean="0"/>
              <a:t> (1999) demonstrou que em países onde os partidos não são devotos aos interesses nacionais o presidencialismo tende a ser uma segunda melhor opção. Neste caso, o presidencialismo seria uma resposta a corrupção e não sua consequência.</a:t>
            </a:r>
          </a:p>
          <a:p>
            <a:r>
              <a:rPr lang="pt-BR" sz="1600" dirty="0" smtClean="0"/>
              <a:t>Sistema de votação</a:t>
            </a:r>
          </a:p>
          <a:p>
            <a:pPr lvl="1"/>
            <a:r>
              <a:rPr lang="pt-BR" sz="1400" dirty="0" err="1" smtClean="0"/>
              <a:t>Moe</a:t>
            </a:r>
            <a:r>
              <a:rPr lang="pt-BR" sz="1400" dirty="0" smtClean="0"/>
              <a:t> (1984) argumenta que a competição não garante que programas ruins serão erradicados e que os políticos ruins não serão eleitos pois a corrupção subverte o processo de seleção.</a:t>
            </a:r>
          </a:p>
          <a:p>
            <a:pPr lvl="1"/>
            <a:r>
              <a:rPr lang="pt-BR" sz="1400" dirty="0" smtClean="0"/>
              <a:t>Persson </a:t>
            </a:r>
            <a:r>
              <a:rPr lang="pt-BR" sz="1400" dirty="0" err="1" smtClean="0"/>
              <a:t>el</a:t>
            </a:r>
            <a:r>
              <a:rPr lang="pt-BR" sz="1400" dirty="0" smtClean="0"/>
              <a:t> at.(2003) demonstrou que o voto distrital e o voto em lista de partido tende a elevar o nível de corrupção.</a:t>
            </a:r>
          </a:p>
          <a:p>
            <a:pPr lvl="1"/>
            <a:r>
              <a:rPr lang="pt-BR" sz="1400" dirty="0" err="1" smtClean="0"/>
              <a:t>Stratmann</a:t>
            </a:r>
            <a:r>
              <a:rPr lang="pt-BR" sz="1400" dirty="0" smtClean="0"/>
              <a:t> (2003) verificou que quanto maiores as restrições para o financiamento de campanha, maior o nível de corrupção (problema de </a:t>
            </a:r>
            <a:r>
              <a:rPr lang="pt-BR" sz="1400" dirty="0" err="1" smtClean="0"/>
              <a:t>endogeneidade</a:t>
            </a:r>
            <a:r>
              <a:rPr lang="pt-BR" sz="1400" dirty="0" smtClean="0"/>
              <a:t>).</a:t>
            </a:r>
          </a:p>
          <a:p>
            <a:pPr lvl="1"/>
            <a:endParaRPr lang="pt-BR" sz="1400" dirty="0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FCCA-F28A-4003-BC48-7C50B8449996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5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136" y="89277"/>
            <a:ext cx="10058400" cy="160934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</a:rPr>
              <a:t>Aspectos sociais da </a:t>
            </a: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</a:rPr>
              <a:t>corrupção</a:t>
            </a:r>
            <a:endParaRPr lang="pt-BR" sz="6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1698621"/>
            <a:ext cx="10058400" cy="4050792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CULTURA</a:t>
            </a:r>
          </a:p>
          <a:p>
            <a:r>
              <a:rPr lang="pt-BR" dirty="0" smtClean="0"/>
              <a:t>Nível </a:t>
            </a:r>
            <a:r>
              <a:rPr lang="pt-BR" dirty="0" smtClean="0"/>
              <a:t>de confiança entre os habitantes (</a:t>
            </a:r>
            <a:r>
              <a:rPr lang="pt-BR" dirty="0" err="1" smtClean="0"/>
              <a:t>Uslaner</a:t>
            </a:r>
            <a:r>
              <a:rPr lang="pt-BR" dirty="0" smtClean="0"/>
              <a:t>, 2004).</a:t>
            </a:r>
          </a:p>
          <a:p>
            <a:pPr lvl="1"/>
            <a:r>
              <a:rPr lang="pt-BR" i="1" dirty="0" smtClean="0"/>
              <a:t>World </a:t>
            </a:r>
            <a:r>
              <a:rPr lang="pt-BR" i="1" dirty="0" err="1" smtClean="0"/>
              <a:t>Value</a:t>
            </a:r>
            <a:r>
              <a:rPr lang="pt-BR" i="1" dirty="0" smtClean="0"/>
              <a:t> </a:t>
            </a:r>
            <a:r>
              <a:rPr lang="pt-BR" i="1" dirty="0" err="1" smtClean="0"/>
              <a:t>Survey</a:t>
            </a:r>
            <a:endParaRPr lang="pt-BR" i="1" dirty="0" smtClean="0"/>
          </a:p>
          <a:p>
            <a:pPr lvl="1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↑ confiança =&gt; ↓ corrupção</a:t>
            </a:r>
          </a:p>
          <a:p>
            <a:r>
              <a:rPr lang="pt-BR" dirty="0" smtClean="0"/>
              <a:t>Religião (La Porta et. al., 1997)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% de pessoas ligadas a religiões hierárquicas (católicos ortodoxos e muçulmanos) =&gt;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corrupção</a:t>
            </a:r>
          </a:p>
          <a:p>
            <a:pPr marL="274320" lvl="1" indent="0">
              <a:buNone/>
            </a:pPr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1">
              <a:spcBef>
                <a:spcPts val="1200"/>
              </a:spcBef>
            </a:pPr>
            <a:r>
              <a:rPr lang="pt-BR" sz="2100" b="1" dirty="0" smtClean="0">
                <a:solidFill>
                  <a:schemeClr val="accent2"/>
                </a:solidFill>
              </a:rPr>
              <a:t>VALORES</a:t>
            </a:r>
            <a:endParaRPr lang="pt-BR" sz="2100" b="1" dirty="0">
              <a:solidFill>
                <a:schemeClr val="accent2"/>
              </a:solidFill>
            </a:endParaRPr>
          </a:p>
          <a:p>
            <a:pPr lvl="1"/>
            <a:endParaRPr lang="pt-BR" dirty="0" smtClean="0"/>
          </a:p>
          <a:p>
            <a:r>
              <a:rPr lang="pt-BR" dirty="0"/>
              <a:t>Tradicionalismo (</a:t>
            </a:r>
            <a:r>
              <a:rPr lang="pt-BR" dirty="0" err="1"/>
              <a:t>Lipset</a:t>
            </a:r>
            <a:r>
              <a:rPr lang="pt-BR" dirty="0"/>
              <a:t> e </a:t>
            </a:r>
            <a:r>
              <a:rPr lang="pt-BR" dirty="0" err="1"/>
              <a:t>Lenz</a:t>
            </a:r>
            <a:r>
              <a:rPr lang="pt-BR" dirty="0"/>
              <a:t>, 2000)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↑ a ligação aos valores familiares =&gt; ↑ corrupção</a:t>
            </a:r>
          </a:p>
          <a:p>
            <a:r>
              <a:rPr lang="pt-BR" dirty="0"/>
              <a:t>Confiança na retribuição de favores</a:t>
            </a:r>
          </a:p>
          <a:p>
            <a:pPr lvl="1"/>
            <a:endParaRPr lang="pt-BR" i="1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D23-A126-4117-B223-8C6467C90B1B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7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rEFERENCIAS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pt-BR" dirty="0" smtClean="0"/>
              <a:t>Artigo Veja – Stuart Gilman</a:t>
            </a:r>
          </a:p>
          <a:p>
            <a:pPr marL="457200" indent="-457200">
              <a:buAutoNum type="arabicParenR"/>
            </a:pPr>
            <a:r>
              <a:rPr lang="pt-BR" dirty="0" smtClean="0"/>
              <a:t>Artigo Rose-Ackerman (1996)</a:t>
            </a:r>
          </a:p>
          <a:p>
            <a:pPr marL="457200" indent="-457200">
              <a:buAutoNum type="arabicParenR"/>
            </a:pPr>
            <a:r>
              <a:rPr lang="pt-BR" dirty="0" smtClean="0"/>
              <a:t>Apresentação de Dalla Costa et al (2012) – slides apresentados na disciplina LES0685</a:t>
            </a:r>
          </a:p>
          <a:p>
            <a:pPr marL="457200" indent="-457200">
              <a:buAutoNum type="arabicParenR"/>
            </a:pPr>
            <a:r>
              <a:rPr lang="pt-BR" dirty="0" err="1" smtClean="0"/>
              <a:t>Transparency</a:t>
            </a:r>
            <a:r>
              <a:rPr lang="pt-BR" dirty="0" smtClean="0"/>
              <a:t> </a:t>
            </a:r>
            <a:r>
              <a:rPr lang="pt-BR" dirty="0" err="1" smtClean="0"/>
              <a:t>International</a:t>
            </a:r>
            <a:r>
              <a:rPr lang="pt-BR" dirty="0" smtClean="0"/>
              <a:t>: </a:t>
            </a:r>
            <a:r>
              <a:rPr lang="pt-BR" dirty="0" smtClean="0">
                <a:hlinkClick r:id="rId2"/>
              </a:rPr>
              <a:t>www.transparency.org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352-1D49-4B58-AD81-3CA893C94480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98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Aspectos sociais da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corrupção (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Extraído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Dalla Costa et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al, 2012)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Relação </a:t>
            </a:r>
            <a:r>
              <a:rPr lang="pt-BR" dirty="0" smtClean="0"/>
              <a:t>entre gêneros </a:t>
            </a:r>
            <a:r>
              <a:rPr lang="pt-BR" dirty="0"/>
              <a:t>na sociedade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Sociedades patriarcal tendem a ser mais corruptas</a:t>
            </a:r>
          </a:p>
          <a:p>
            <a:pPr lvl="1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↑ a participação feminina na sociedade =&gt; ↓ da corrupção</a:t>
            </a:r>
          </a:p>
          <a:p>
            <a:pPr lvl="1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Problema de causalidade pois, quanto ↑ a corrupção, mais difícil é a implantação de leis que limitam a dominação masculina.</a:t>
            </a:r>
          </a:p>
          <a:p>
            <a:pPr lvl="1"/>
            <a:r>
              <a:rPr lang="pt-B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Sung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(2003) aponta que a importância das variáveis de participação feminina na redução do nível de corrupção se reduzem à medida que são avaliadas conjuntamente com outras variáveis como: Liberdade de imprensa, sistema democrático e a força da lei. Contudo, quando estas variáveis são representativas, a participação feminina já é forte na sociedade.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4633-6638-43CA-A9D2-8816F4D19174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24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Aspectos sociais da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corrupção (Extraído de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Dalla Costa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et al, 2012)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Geografia e história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Abundância de recursos naturais.</a:t>
            </a:r>
          </a:p>
          <a:p>
            <a:r>
              <a:rPr lang="pt-BR" dirty="0" smtClean="0"/>
              <a:t>Alto nível de corrupção em países vizinhos.</a:t>
            </a:r>
          </a:p>
          <a:p>
            <a:r>
              <a:rPr lang="pt-BR" dirty="0" smtClean="0"/>
              <a:t>Distancia do centros de comercio mundial.</a:t>
            </a:r>
          </a:p>
          <a:p>
            <a:endParaRPr lang="pt-BR" dirty="0"/>
          </a:p>
          <a:p>
            <a:r>
              <a:rPr lang="pt-BR" dirty="0" smtClean="0"/>
              <a:t>Colonização</a:t>
            </a:r>
          </a:p>
          <a:p>
            <a:r>
              <a:rPr lang="pt-BR" dirty="0" smtClean="0"/>
              <a:t>Passado ditatorial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9707-5E2F-4A0F-B2C6-CD04623BD8AE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21</a:t>
            </a:fld>
            <a:endParaRPr lang="pt-BR"/>
          </a:p>
        </p:txBody>
      </p:sp>
      <p:sp>
        <p:nvSpPr>
          <p:cNvPr id="4" name="Chaveta à direita 3"/>
          <p:cNvSpPr/>
          <p:nvPr/>
        </p:nvSpPr>
        <p:spPr>
          <a:xfrm>
            <a:off x="8341248" y="2093975"/>
            <a:ext cx="457200" cy="11786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965717" y="2498616"/>
            <a:ext cx="139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↑ corrupção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6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Consequências da </a:t>
            </a:r>
            <a:r>
              <a:rPr lang="pt-BR" sz="4000" dirty="0" smtClean="0"/>
              <a:t>corrupção (Dalla </a:t>
            </a:r>
            <a:r>
              <a:rPr lang="pt-BR" sz="4000" dirty="0" err="1" smtClean="0"/>
              <a:t>bruna</a:t>
            </a:r>
            <a:r>
              <a:rPr lang="pt-BR" sz="4000" dirty="0" smtClean="0"/>
              <a:t> et al, 2012)</a:t>
            </a:r>
            <a:endParaRPr lang="pt-BR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Problemas de determinar as causas e as consequências. Forte presença de problemas de causalidade.</a:t>
            </a:r>
          </a:p>
          <a:p>
            <a:r>
              <a:rPr lang="pt-BR" dirty="0" smtClean="0"/>
              <a:t>Principais consequências:</a:t>
            </a:r>
          </a:p>
          <a:p>
            <a:pPr lvl="1"/>
            <a:r>
              <a:rPr lang="pt-BR" dirty="0" smtClean="0"/>
              <a:t>Aumento da desigualdade (</a:t>
            </a:r>
            <a:r>
              <a:rPr lang="pt-BR" dirty="0" err="1" smtClean="0"/>
              <a:t>Grupta</a:t>
            </a:r>
            <a:r>
              <a:rPr lang="pt-BR" dirty="0" smtClean="0"/>
              <a:t> et. al. 2002); (</a:t>
            </a:r>
            <a:r>
              <a:rPr lang="pt-BR" dirty="0" err="1" smtClean="0"/>
              <a:t>Husted</a:t>
            </a:r>
            <a:r>
              <a:rPr lang="pt-BR" dirty="0" smtClean="0"/>
              <a:t>, 1999).</a:t>
            </a:r>
          </a:p>
          <a:p>
            <a:pPr lvl="1"/>
            <a:r>
              <a:rPr lang="pt-BR" dirty="0" smtClean="0"/>
              <a:t>Queda na produtividade (</a:t>
            </a:r>
            <a:r>
              <a:rPr lang="pt-BR" dirty="0" err="1" smtClean="0"/>
              <a:t>Lambsdorff</a:t>
            </a:r>
            <a:r>
              <a:rPr lang="pt-BR" dirty="0" smtClean="0"/>
              <a:t>, 2007</a:t>
            </a:r>
            <a:r>
              <a:rPr lang="pt-BR" dirty="0"/>
              <a:t>) 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Redução da renda per capita (</a:t>
            </a:r>
            <a:r>
              <a:rPr lang="pt-BR" dirty="0" err="1" smtClean="0"/>
              <a:t>kauffmann</a:t>
            </a:r>
            <a:r>
              <a:rPr lang="pt-BR" dirty="0" smtClean="0"/>
              <a:t> et. al., 1999)</a:t>
            </a:r>
          </a:p>
          <a:p>
            <a:pPr lvl="1"/>
            <a:r>
              <a:rPr lang="pt-BR" dirty="0" smtClean="0"/>
              <a:t>Redução do crescimento (</a:t>
            </a:r>
            <a:r>
              <a:rPr lang="pt-BR" dirty="0" err="1" smtClean="0"/>
              <a:t>Knack</a:t>
            </a:r>
            <a:r>
              <a:rPr lang="pt-BR" dirty="0" smtClean="0"/>
              <a:t> e </a:t>
            </a:r>
            <a:r>
              <a:rPr lang="pt-BR" dirty="0" err="1" smtClean="0"/>
              <a:t>Keefer</a:t>
            </a:r>
            <a:r>
              <a:rPr lang="pt-BR" dirty="0" smtClean="0"/>
              <a:t>, 1995), (</a:t>
            </a:r>
            <a:r>
              <a:rPr lang="pt-BR" dirty="0" err="1" smtClean="0"/>
              <a:t>Tanzi</a:t>
            </a:r>
            <a:r>
              <a:rPr lang="pt-BR" dirty="0" smtClean="0"/>
              <a:t> e </a:t>
            </a:r>
            <a:r>
              <a:rPr lang="pt-BR" dirty="0" err="1" smtClean="0"/>
              <a:t>Davoodi</a:t>
            </a:r>
            <a:r>
              <a:rPr lang="pt-BR" dirty="0" smtClean="0"/>
              <a:t>, 2001); (</a:t>
            </a:r>
            <a:r>
              <a:rPr lang="pt-BR" dirty="0" err="1" smtClean="0"/>
              <a:t>Mo</a:t>
            </a:r>
            <a:r>
              <a:rPr lang="pt-BR" dirty="0" smtClean="0"/>
              <a:t>, 2001).</a:t>
            </a:r>
          </a:p>
          <a:p>
            <a:pPr lvl="1"/>
            <a:r>
              <a:rPr lang="pt-BR" dirty="0" smtClean="0"/>
              <a:t>Reduz o investimento </a:t>
            </a:r>
            <a:r>
              <a:rPr lang="pt-BR" dirty="0"/>
              <a:t>(</a:t>
            </a:r>
            <a:r>
              <a:rPr lang="pt-BR" dirty="0" err="1"/>
              <a:t>Lambsdorff</a:t>
            </a:r>
            <a:r>
              <a:rPr lang="pt-BR" dirty="0"/>
              <a:t>, 2007</a:t>
            </a:r>
            <a:r>
              <a:rPr lang="pt-BR" dirty="0" smtClean="0"/>
              <a:t>).</a:t>
            </a:r>
          </a:p>
          <a:p>
            <a:pPr lvl="2"/>
            <a:r>
              <a:rPr lang="pt-BR" dirty="0" smtClean="0"/>
              <a:t>Reduz o investimento direto estrangeiro (</a:t>
            </a:r>
            <a:r>
              <a:rPr lang="pt-BR" dirty="0" err="1" smtClean="0"/>
              <a:t>Wei</a:t>
            </a:r>
            <a:r>
              <a:rPr lang="pt-BR" dirty="0" smtClean="0"/>
              <a:t>, 2000), (</a:t>
            </a:r>
            <a:r>
              <a:rPr lang="pt-BR" dirty="0" err="1" smtClean="0"/>
              <a:t>Fons</a:t>
            </a:r>
            <a:r>
              <a:rPr lang="pt-BR" dirty="0" smtClean="0"/>
              <a:t>, 1999)</a:t>
            </a:r>
          </a:p>
          <a:p>
            <a:pPr lvl="2"/>
            <a:r>
              <a:rPr lang="pt-BR" dirty="0" smtClean="0"/>
              <a:t>Fragiliza o sistema financeiro que depende do sistema próprio de financiamento da atividade econômica (</a:t>
            </a:r>
            <a:r>
              <a:rPr lang="pt-BR" dirty="0" err="1" smtClean="0"/>
              <a:t>Wei</a:t>
            </a:r>
            <a:r>
              <a:rPr lang="pt-BR" dirty="0" smtClean="0"/>
              <a:t> e Wu, 2001).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8BA-7B8D-450D-9121-F0CC0DE9E815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5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3074" y="415806"/>
            <a:ext cx="10058400" cy="931213"/>
          </a:xfrm>
        </p:spPr>
        <p:txBody>
          <a:bodyPr/>
          <a:lstStyle/>
          <a:p>
            <a:r>
              <a:rPr lang="pt-BR" dirty="0"/>
              <a:t>Políticas para conter a </a:t>
            </a:r>
            <a:r>
              <a:rPr lang="pt-BR" dirty="0" smtClean="0"/>
              <a:t>corrupção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1347019"/>
            <a:ext cx="10058400" cy="4825181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LIBERDADE DE IMPRENSA</a:t>
            </a:r>
          </a:p>
          <a:p>
            <a:r>
              <a:rPr lang="pt-BR" dirty="0" smtClean="0"/>
              <a:t>A </a:t>
            </a:r>
            <a:r>
              <a:rPr lang="pt-BR" dirty="0" smtClean="0"/>
              <a:t>imprensa tem um forte papel em conter a corrupção</a:t>
            </a:r>
          </a:p>
          <a:p>
            <a:pPr lvl="1"/>
            <a:r>
              <a:rPr lang="pt-BR" dirty="0" smtClean="0"/>
              <a:t>Os políticos acabam sofrendo com a perda de confiança da população.</a:t>
            </a:r>
          </a:p>
          <a:p>
            <a:pPr lvl="1"/>
            <a:r>
              <a:rPr lang="pt-BR" dirty="0" smtClean="0"/>
              <a:t>Existe forte evidência empírica entre os níveis de liberdade de imprensa e a redução dos níveis de corrupção.</a:t>
            </a:r>
          </a:p>
          <a:p>
            <a:pPr lvl="1"/>
            <a:r>
              <a:rPr lang="pt-BR" dirty="0" err="1" smtClean="0"/>
              <a:t>Adsera</a:t>
            </a:r>
            <a:r>
              <a:rPr lang="pt-BR" dirty="0" smtClean="0"/>
              <a:t> et al. (2000) verificou que existe forte relação negativa entre a quantidade de jornais (empresas) e a corrupção</a:t>
            </a:r>
            <a:r>
              <a:rPr lang="pt-BR" dirty="0" smtClean="0"/>
              <a:t>.</a:t>
            </a:r>
            <a:endParaRPr lang="pt-BR" dirty="0"/>
          </a:p>
          <a:p>
            <a:pPr marL="274320" lvl="1" indent="0">
              <a:buNone/>
            </a:pPr>
            <a:endParaRPr lang="pt-BR" dirty="0"/>
          </a:p>
          <a:p>
            <a:r>
              <a:rPr lang="pt-BR" b="1" dirty="0" smtClean="0">
                <a:solidFill>
                  <a:schemeClr val="accent2"/>
                </a:solidFill>
              </a:rPr>
              <a:t>SISTEMA JUDICIÁRIO</a:t>
            </a:r>
          </a:p>
          <a:p>
            <a:r>
              <a:rPr lang="pt-BR" dirty="0" smtClean="0"/>
              <a:t>A </a:t>
            </a:r>
            <a:r>
              <a:rPr lang="pt-BR" dirty="0"/>
              <a:t>independência do judiciário reduz o nível de corrupção.</a:t>
            </a:r>
          </a:p>
          <a:p>
            <a:r>
              <a:rPr lang="pt-BR" dirty="0"/>
              <a:t>Gilman (2007) observa que em alguns casos, endurecer as lei criminais para quem for acusado de corrupção não gera os resultados esperados.</a:t>
            </a:r>
          </a:p>
          <a:p>
            <a:pPr lvl="1"/>
            <a:r>
              <a:rPr lang="pt-BR" dirty="0"/>
              <a:t>Ele afirma que punições em outros níveis, como o civil e o administrativo podem ter mais impacto em algumas sociedades.</a:t>
            </a:r>
          </a:p>
          <a:p>
            <a:pPr lvl="1"/>
            <a:endParaRPr lang="pt-BR" dirty="0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1166-60C4-433D-99EF-5CA96DECC39E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5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441" y="63996"/>
            <a:ext cx="10058400" cy="1120877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accent2"/>
                </a:solidFill>
              </a:rPr>
              <a:t>Referencias bibliográficas</a:t>
            </a:r>
            <a:endParaRPr lang="pt-BR" sz="4800" dirty="0">
              <a:solidFill>
                <a:schemeClr val="accent2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0011" y="1364323"/>
            <a:ext cx="10058400" cy="47661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ADSERA, A; BOIX, C; PAYNE, M. </a:t>
            </a:r>
            <a:r>
              <a:rPr lang="en-US" b="1" dirty="0"/>
              <a:t>“Are you being served”? Political accountability and the quality of government. </a:t>
            </a:r>
            <a:r>
              <a:rPr lang="en-US" dirty="0"/>
              <a:t>Inter-American Development Bank Research Department Working Paper 438, Washington, DC, 2000.</a:t>
            </a:r>
            <a:endParaRPr lang="pt-BR" dirty="0"/>
          </a:p>
          <a:p>
            <a:r>
              <a:rPr lang="en-US" dirty="0"/>
              <a:t>AKERLOFF, G. A; SHILLER, R. J. </a:t>
            </a:r>
            <a:r>
              <a:rPr lang="en-US" b="1" dirty="0"/>
              <a:t>Animal Spirits: How Human Psychology Drives the Economy, and Why It Matters for Global Capitalism</a:t>
            </a:r>
            <a:r>
              <a:rPr lang="en-US" dirty="0"/>
              <a:t>. </a:t>
            </a:r>
            <a:r>
              <a:rPr lang="en-US" i="1" dirty="0"/>
              <a:t>Princeton University Press, </a:t>
            </a:r>
            <a:r>
              <a:rPr lang="en-US" dirty="0"/>
              <a:t>2009.</a:t>
            </a:r>
            <a:endParaRPr lang="pt-BR" dirty="0"/>
          </a:p>
          <a:p>
            <a:r>
              <a:rPr lang="en-US" dirty="0"/>
              <a:t>ELLIOTT, K. A. </a:t>
            </a:r>
            <a:r>
              <a:rPr lang="en-US" b="1" dirty="0"/>
              <a:t>Corruption as an international policy problem: overview and recommendations.</a:t>
            </a:r>
            <a:r>
              <a:rPr lang="en-US" dirty="0"/>
              <a:t> In: ELLIOTT, K. A. </a:t>
            </a:r>
            <a:r>
              <a:rPr lang="en-US" i="1" dirty="0"/>
              <a:t>Corruption and the global economy</a:t>
            </a:r>
            <a:r>
              <a:rPr lang="en-US" dirty="0"/>
              <a:t>, Washington, DC: Institute of international economics, p. 175-233, 1997.</a:t>
            </a:r>
            <a:endParaRPr lang="pt-BR" dirty="0"/>
          </a:p>
          <a:p>
            <a:r>
              <a:rPr lang="en-US" dirty="0"/>
              <a:t>FONS, J. </a:t>
            </a:r>
            <a:r>
              <a:rPr lang="en-US" b="1" dirty="0"/>
              <a:t>Improving transparency in Asian banking system.</a:t>
            </a:r>
            <a:r>
              <a:rPr lang="en-US" dirty="0"/>
              <a:t> Internet Center for Corruption Research, Contribution No. 4: wwwuser.gwdg.de/~</a:t>
            </a:r>
            <a:r>
              <a:rPr lang="en-US" dirty="0" err="1"/>
              <a:t>uwvw</a:t>
            </a:r>
            <a:r>
              <a:rPr lang="en-US" dirty="0"/>
              <a:t>/corruption.research_contributions.html.</a:t>
            </a:r>
            <a:endParaRPr lang="pt-BR" dirty="0"/>
          </a:p>
          <a:p>
            <a:r>
              <a:rPr lang="pt-BR" dirty="0"/>
              <a:t>GILMAN, S. </a:t>
            </a:r>
            <a:r>
              <a:rPr lang="pt-BR" b="1" dirty="0"/>
              <a:t>Corrupção tem remédio.</a:t>
            </a:r>
            <a:r>
              <a:rPr lang="pt-BR" dirty="0"/>
              <a:t>1 de agosto de 2007. Brasil: Veja. Entrevista concedida a Camila Pereira.</a:t>
            </a:r>
          </a:p>
          <a:p>
            <a:r>
              <a:rPr lang="en-US" dirty="0"/>
              <a:t> KNACK, S; KEEFER, P. </a:t>
            </a:r>
            <a:r>
              <a:rPr lang="en-US" b="1" dirty="0"/>
              <a:t>Institutions and </a:t>
            </a:r>
            <a:r>
              <a:rPr lang="en-US" b="1" dirty="0" err="1"/>
              <a:t>ecomomic</a:t>
            </a:r>
            <a:r>
              <a:rPr lang="en-US" b="1" dirty="0"/>
              <a:t> performance: cross-country tests using alternative institutional measures. </a:t>
            </a:r>
            <a:r>
              <a:rPr lang="en-US" dirty="0"/>
              <a:t>Economics and Politics, 7, 207-227, 1995.</a:t>
            </a:r>
            <a:endParaRPr lang="pt-BR" dirty="0"/>
          </a:p>
          <a:p>
            <a:r>
              <a:rPr lang="en-US" dirty="0"/>
              <a:t>KUNICOVÁ, J. </a:t>
            </a:r>
            <a:r>
              <a:rPr lang="en-US" b="1" dirty="0"/>
              <a:t>Are presidential system more susceptible to political corruption? </a:t>
            </a:r>
            <a:r>
              <a:rPr lang="en-US" dirty="0"/>
              <a:t>Mimeo, </a:t>
            </a:r>
            <a:r>
              <a:rPr lang="en-US" dirty="0" err="1"/>
              <a:t>Departament</a:t>
            </a:r>
            <a:r>
              <a:rPr lang="en-US" dirty="0"/>
              <a:t> of Political Science, Yale University, New Haven, CT, 2002.</a:t>
            </a:r>
            <a:endParaRPr lang="pt-BR" dirty="0"/>
          </a:p>
          <a:p>
            <a:r>
              <a:rPr lang="en-US" dirty="0"/>
              <a:t>LAMBSDORFF, J. G. </a:t>
            </a:r>
            <a:r>
              <a:rPr lang="en-US" b="1" dirty="0"/>
              <a:t>Causes and consequences </a:t>
            </a:r>
            <a:r>
              <a:rPr lang="en-US" b="1" dirty="0" err="1"/>
              <a:t>fo</a:t>
            </a:r>
            <a:r>
              <a:rPr lang="en-US" b="1" dirty="0"/>
              <a:t> corruption: what do we know from a cross-section of countries? </a:t>
            </a:r>
            <a:r>
              <a:rPr lang="en-US" i="1" dirty="0"/>
              <a:t>In: </a:t>
            </a:r>
            <a:r>
              <a:rPr lang="en-US" dirty="0"/>
              <a:t>Rose-Ackerman, S. &amp; </a:t>
            </a:r>
            <a:r>
              <a:rPr lang="en-US" dirty="0" err="1"/>
              <a:t>Søreide</a:t>
            </a:r>
            <a:r>
              <a:rPr lang="en-US" dirty="0"/>
              <a:t>, T. </a:t>
            </a:r>
            <a:r>
              <a:rPr lang="en-US" i="1" dirty="0"/>
              <a:t>International handbook on the economic of corruption, Edward Elgar Publishing Ltd, </a:t>
            </a:r>
            <a:r>
              <a:rPr lang="en-US" dirty="0"/>
              <a:t>2007, 3-51 </a:t>
            </a:r>
            <a:endParaRPr lang="pt-BR" dirty="0"/>
          </a:p>
          <a:p>
            <a:r>
              <a:rPr lang="en-US" dirty="0"/>
              <a:t>LA PORTA, R; LOPEZ-DE-SILANES, F; SHLEIFER, A; VISHNY, R,W. </a:t>
            </a:r>
            <a:r>
              <a:rPr lang="en-US" b="1" dirty="0"/>
              <a:t>Trust in large </a:t>
            </a:r>
            <a:r>
              <a:rPr lang="en-US" b="1" dirty="0" err="1"/>
              <a:t>organisation</a:t>
            </a:r>
            <a:r>
              <a:rPr lang="en-US" dirty="0"/>
              <a:t>. American Economics Review, Paper and Proceedings, 137(2), p. 333-338, 1997.</a:t>
            </a:r>
            <a:endParaRPr lang="pt-BR" dirty="0"/>
          </a:p>
          <a:p>
            <a:r>
              <a:rPr lang="en-US" dirty="0"/>
              <a:t>LA PALOMBARA, J. </a:t>
            </a:r>
            <a:r>
              <a:rPr lang="en-US" b="1" dirty="0"/>
              <a:t>Structural and institutional aspects of corruption. </a:t>
            </a:r>
            <a:r>
              <a:rPr lang="en-US" dirty="0"/>
              <a:t>Social Research, 61, 325-350, 1994.</a:t>
            </a:r>
            <a:endParaRPr lang="pt-BR" dirty="0"/>
          </a:p>
          <a:p>
            <a:r>
              <a:rPr lang="en-US" dirty="0"/>
              <a:t>LIPSET, S. M; LENZ, G. S. </a:t>
            </a:r>
            <a:r>
              <a:rPr lang="en-US" b="1" dirty="0"/>
              <a:t>Corruption, culture, and markets.</a:t>
            </a:r>
            <a:r>
              <a:rPr lang="en-US" dirty="0"/>
              <a:t> In: HARISON, L. E; HUNPTINGTON, S. P. </a:t>
            </a:r>
            <a:r>
              <a:rPr lang="en-US" i="1" dirty="0"/>
              <a:t>Culture matters: how values shape human progress</a:t>
            </a:r>
            <a:r>
              <a:rPr lang="en-US" dirty="0"/>
              <a:t>. New York: Basic Books, p. 112-124, 2000.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3204-E7EA-4DA3-A769-CE408C184C27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5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Referencias bibliográficas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19353" y="1546119"/>
            <a:ext cx="8915400" cy="4500720"/>
          </a:xfrm>
        </p:spPr>
        <p:txBody>
          <a:bodyPr>
            <a:normAutofit fontScale="85000" lnSpcReduction="20000"/>
          </a:bodyPr>
          <a:lstStyle/>
          <a:p>
            <a:r>
              <a:rPr lang="en-US" sz="1700" dirty="0" smtClean="0"/>
              <a:t>MOE</a:t>
            </a:r>
            <a:r>
              <a:rPr lang="en-US" sz="1700" dirty="0"/>
              <a:t>, T. M. </a:t>
            </a:r>
            <a:r>
              <a:rPr lang="en-US" sz="1700" b="1" dirty="0"/>
              <a:t>The new economics of organizations.</a:t>
            </a:r>
            <a:r>
              <a:rPr lang="en-US" sz="1700" dirty="0"/>
              <a:t> American Journal of Political Science, 2894), p. 739-777, 1984.</a:t>
            </a:r>
            <a:endParaRPr lang="pt-BR" sz="1700" dirty="0"/>
          </a:p>
          <a:p>
            <a:r>
              <a:rPr lang="en-US" sz="1700" dirty="0"/>
              <a:t>PALDAM, M. </a:t>
            </a:r>
            <a:r>
              <a:rPr lang="en-US" sz="1700" b="1" dirty="0"/>
              <a:t>The big pattern of corruption. Economics, cultures and the seesaw dynamics.</a:t>
            </a:r>
            <a:r>
              <a:rPr lang="en-US" sz="1700" dirty="0"/>
              <a:t> European Journal of Political Economy, 18, p. 215-240, 2002.</a:t>
            </a:r>
            <a:endParaRPr lang="pt-BR" sz="1700" dirty="0"/>
          </a:p>
          <a:p>
            <a:r>
              <a:rPr lang="en-US" sz="1700" dirty="0"/>
              <a:t>ROSE-ACKERMAN, S. </a:t>
            </a:r>
            <a:r>
              <a:rPr lang="en-US" sz="1700" b="1" dirty="0"/>
              <a:t>The political economy of corruption – causes and consequences.</a:t>
            </a:r>
            <a:r>
              <a:rPr lang="en-US" sz="1700" dirty="0"/>
              <a:t> </a:t>
            </a:r>
            <a:r>
              <a:rPr lang="en-US" sz="1700" dirty="0" err="1"/>
              <a:t>Disponível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: &lt; </a:t>
            </a:r>
            <a:r>
              <a:rPr lang="en-US" sz="1700" u="sng" dirty="0">
                <a:hlinkClick r:id="rId2"/>
              </a:rPr>
              <a:t>http://goo.gl/ykRVPV</a:t>
            </a:r>
            <a:r>
              <a:rPr lang="en-US" sz="1700" dirty="0"/>
              <a:t> &gt;, </a:t>
            </a:r>
            <a:r>
              <a:rPr lang="en-US" sz="1700" dirty="0" err="1"/>
              <a:t>acesso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: 10/09/2014</a:t>
            </a:r>
            <a:r>
              <a:rPr lang="en-US" sz="1700" dirty="0" smtClean="0"/>
              <a:t>.</a:t>
            </a:r>
            <a:br>
              <a:rPr lang="en-US" sz="1700" dirty="0" smtClean="0"/>
            </a:br>
            <a:r>
              <a:rPr lang="en-US" sz="1700" dirty="0" smtClean="0"/>
              <a:t> </a:t>
            </a:r>
            <a:r>
              <a:rPr lang="en-US" sz="1600" dirty="0"/>
              <a:t>SHUGART, M. S. </a:t>
            </a:r>
            <a:r>
              <a:rPr lang="en-US" sz="1600" b="1" dirty="0" err="1"/>
              <a:t>Presidentialism</a:t>
            </a:r>
            <a:r>
              <a:rPr lang="en-US" sz="1600" b="1" dirty="0"/>
              <a:t>, </a:t>
            </a:r>
            <a:r>
              <a:rPr lang="en-US" sz="1600" b="1" dirty="0" err="1"/>
              <a:t>parlamentarism</a:t>
            </a:r>
            <a:r>
              <a:rPr lang="en-US" sz="1600" b="1" dirty="0"/>
              <a:t>, and the provision of collective goods in less-developed countries.</a:t>
            </a:r>
            <a:r>
              <a:rPr lang="en-US" sz="1600" dirty="0"/>
              <a:t> Constitutional Political Economy, 10, p. 53-88, 1999.</a:t>
            </a:r>
            <a:endParaRPr lang="pt-BR" sz="1600" dirty="0"/>
          </a:p>
          <a:p>
            <a:r>
              <a:rPr lang="en-US" sz="1600" dirty="0"/>
              <a:t>STRATMANN, T. </a:t>
            </a:r>
            <a:r>
              <a:rPr lang="en-US" sz="1600" b="1" dirty="0"/>
              <a:t>Do strict electoral campaign finance rules limits corruption? </a:t>
            </a:r>
            <a:r>
              <a:rPr lang="en-US" sz="1600" dirty="0" err="1"/>
              <a:t>CESifo</a:t>
            </a:r>
            <a:r>
              <a:rPr lang="en-US" sz="1600" dirty="0"/>
              <a:t> DICE Report 1, Munich, p. 24-27, 2003.</a:t>
            </a:r>
            <a:endParaRPr lang="pt-BR" sz="1600" dirty="0"/>
          </a:p>
          <a:p>
            <a:r>
              <a:rPr lang="en-US" sz="1600" dirty="0"/>
              <a:t>SUNG, H. E. </a:t>
            </a:r>
            <a:r>
              <a:rPr lang="en-US" sz="1600" b="1" dirty="0"/>
              <a:t>Fairer sex or fairer system? </a:t>
            </a:r>
            <a:r>
              <a:rPr lang="en-US" sz="1600" b="1" dirty="0" err="1"/>
              <a:t>Genderand</a:t>
            </a:r>
            <a:r>
              <a:rPr lang="en-US" sz="1600" b="1" dirty="0"/>
              <a:t> corruption revisited</a:t>
            </a:r>
            <a:r>
              <a:rPr lang="en-US" sz="1600" dirty="0"/>
              <a:t>. Social Forces, 82(2), p. 703-723, 2003.</a:t>
            </a:r>
            <a:endParaRPr lang="pt-BR" sz="1600" dirty="0"/>
          </a:p>
          <a:p>
            <a:r>
              <a:rPr lang="en-US" sz="1600" dirty="0"/>
              <a:t>USLANER, E. </a:t>
            </a:r>
            <a:r>
              <a:rPr lang="en-US" sz="1600" b="1" dirty="0"/>
              <a:t>Trust and corruption</a:t>
            </a:r>
            <a:r>
              <a:rPr lang="en-US" sz="1600" dirty="0"/>
              <a:t>, in: LAMBSDORFF, J. G; SCHRAMM, M; TAUBE, M. </a:t>
            </a:r>
            <a:r>
              <a:rPr lang="en-US" sz="1600" i="1" dirty="0"/>
              <a:t>The new institutional economics of corruption: Norms, Trust, and Reciprocity</a:t>
            </a:r>
            <a:r>
              <a:rPr lang="en-US" sz="1600" dirty="0"/>
              <a:t>, London: Routledge, p. 76-92, 2004.</a:t>
            </a:r>
            <a:endParaRPr lang="pt-BR" sz="1600" dirty="0"/>
          </a:p>
          <a:p>
            <a:r>
              <a:rPr lang="en-US" sz="1600" dirty="0"/>
              <a:t>WEI, S. J. </a:t>
            </a:r>
            <a:r>
              <a:rPr lang="en-US" sz="1600" b="1" dirty="0"/>
              <a:t>Natural openness and good government</a:t>
            </a:r>
            <a:r>
              <a:rPr lang="en-US" sz="1600" dirty="0"/>
              <a:t>. World Bank Policy Research Working Paper no. 2411 e NBER Working Paper 7765, 2000.</a:t>
            </a:r>
            <a:endParaRPr lang="pt-BR" sz="1600" dirty="0"/>
          </a:p>
          <a:p>
            <a:r>
              <a:rPr lang="en-US" sz="1600" dirty="0"/>
              <a:t>Wei, S. J; Wu, Y. </a:t>
            </a:r>
            <a:r>
              <a:rPr lang="en-US" sz="1600" b="1" dirty="0"/>
              <a:t>Negative alchemy? Corruption, composition of capital flows, and currency crises. </a:t>
            </a:r>
            <a:r>
              <a:rPr lang="en-US" sz="1600" dirty="0"/>
              <a:t>NBER Working </a:t>
            </a:r>
            <a:r>
              <a:rPr lang="en-US" sz="1600" dirty="0" err="1"/>
              <a:t>Peper</a:t>
            </a:r>
            <a:r>
              <a:rPr lang="en-US" sz="1600" dirty="0"/>
              <a:t> Series 8187, Cambridge, MA, 2001.</a:t>
            </a:r>
            <a:endParaRPr lang="pt-BR" sz="1600" dirty="0"/>
          </a:p>
          <a:p>
            <a:endParaRPr lang="pt-BR" sz="170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D112-7D33-44FE-99B5-22E34D3E1218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5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para nota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1) Com base nos textos lidos, exemplifique, pelo menos, três políticas para combate à corrupção.</a:t>
            </a:r>
          </a:p>
          <a:p>
            <a:r>
              <a:rPr lang="pt-BR" dirty="0" smtClean="0"/>
              <a:t>2) Gilman comentou sobre o caso da Turquia, Albânia, Hong Kong. Exemplifique como o país agiu perante a corrupção nesses países.</a:t>
            </a:r>
          </a:p>
          <a:p>
            <a:r>
              <a:rPr lang="pt-BR" dirty="0" smtClean="0"/>
              <a:t>3) Políticos corruptos que voltam a se eleger é um problema comum apenas no Brasil? Dê um exemplo.</a:t>
            </a:r>
          </a:p>
          <a:p>
            <a:r>
              <a:rPr lang="pt-BR" dirty="0" smtClean="0"/>
              <a:t>4) Rose-Ackerman cita exemplos de corrupção para obtenção de benefícios e exemplos de corrupção para redução de preços. Citou países como os EUA, Rússia, México, Indonésia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352-1D49-4B58-AD81-3CA893C94480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50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9345" y="-267605"/>
            <a:ext cx="10058400" cy="16093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 smtClean="0">
                <a:latin typeface="Cambria" pitchFamily="18" charset="0"/>
              </a:rPr>
              <a:t>Índices de Corrupção</a:t>
            </a:r>
            <a:endParaRPr lang="pt-BR" sz="4800" b="1" dirty="0">
              <a:latin typeface="Cambria" pitchFamily="18" charset="0"/>
            </a:endParaRPr>
          </a:p>
        </p:txBody>
      </p:sp>
      <p:pic>
        <p:nvPicPr>
          <p:cNvPr id="1126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7" y="1052816"/>
            <a:ext cx="10038123" cy="5740061"/>
          </a:xfrm>
        </p:spPr>
      </p:pic>
      <p:sp>
        <p:nvSpPr>
          <p:cNvPr id="11268" name="CaixaDeTexto 4"/>
          <p:cNvSpPr txBox="1">
            <a:spLocks noChangeArrowheads="1"/>
          </p:cNvSpPr>
          <p:nvPr/>
        </p:nvSpPr>
        <p:spPr bwMode="auto">
          <a:xfrm>
            <a:off x="4319177" y="6339344"/>
            <a:ext cx="561657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600" i="1" dirty="0">
                <a:latin typeface="Cambria" pitchFamily="18" charset="0"/>
              </a:rPr>
              <a:t>Fonte: </a:t>
            </a:r>
            <a:r>
              <a:rPr lang="pt-BR" sz="1600" i="1" dirty="0" err="1">
                <a:latin typeface="Cambria" pitchFamily="18" charset="0"/>
              </a:rPr>
              <a:t>Transparency</a:t>
            </a:r>
            <a:r>
              <a:rPr lang="pt-BR" sz="1600" i="1" dirty="0">
                <a:latin typeface="Cambria" pitchFamily="18" charset="0"/>
              </a:rPr>
              <a:t> </a:t>
            </a:r>
            <a:r>
              <a:rPr lang="pt-BR" sz="1600" i="1" dirty="0" err="1">
                <a:latin typeface="Cambria" pitchFamily="18" charset="0"/>
              </a:rPr>
              <a:t>International</a:t>
            </a:r>
            <a:r>
              <a:rPr lang="pt-BR" sz="1600" i="1" dirty="0">
                <a:latin typeface="Cambria" pitchFamily="18" charset="0"/>
              </a:rPr>
              <a:t>, 2010.</a:t>
            </a:r>
            <a:endParaRPr lang="pt-BR" sz="1600" dirty="0">
              <a:latin typeface="Cambria" pitchFamily="18" charset="0"/>
            </a:endParaRPr>
          </a:p>
          <a:p>
            <a:pPr eaLnBrk="1" hangingPunct="1"/>
            <a:endParaRPr lang="pt-BR" sz="1600" dirty="0">
              <a:latin typeface="Cambria" pitchFamily="18" charset="0"/>
            </a:endParaRPr>
          </a:p>
        </p:txBody>
      </p:sp>
      <p:sp>
        <p:nvSpPr>
          <p:cNvPr id="11270" name="CaixaDeTexto 5"/>
          <p:cNvSpPr txBox="1">
            <a:spLocks noChangeArrowheads="1"/>
          </p:cNvSpPr>
          <p:nvPr/>
        </p:nvSpPr>
        <p:spPr bwMode="auto">
          <a:xfrm>
            <a:off x="4151314" y="458152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69º</a:t>
            </a:r>
          </a:p>
        </p:txBody>
      </p:sp>
    </p:spTree>
    <p:extLst>
      <p:ext uri="{BB962C8B-B14F-4D97-AF65-F5344CB8AC3E}">
        <p14:creationId xmlns:p14="http://schemas.microsoft.com/office/powerpoint/2010/main" val="40716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Indices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https://www.transparency.org/news/feature/corruption_perceptions_index_2016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352-1D49-4B58-AD81-3CA893C94480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21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1247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7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4" y="171430"/>
            <a:ext cx="11975690" cy="642087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174" name="Espaço Reservado para Conteúdo 2"/>
          <p:cNvSpPr txBox="1">
            <a:spLocks/>
          </p:cNvSpPr>
          <p:nvPr/>
        </p:nvSpPr>
        <p:spPr bwMode="auto">
          <a:xfrm>
            <a:off x="1466850" y="6564314"/>
            <a:ext cx="8229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1600" i="1" dirty="0">
                <a:latin typeface="Cambria" pitchFamily="18" charset="0"/>
              </a:rPr>
              <a:t>Fonte: Portal UOL Notícias, 2008.</a:t>
            </a:r>
          </a:p>
        </p:txBody>
      </p:sp>
    </p:spTree>
    <p:extLst>
      <p:ext uri="{BB962C8B-B14F-4D97-AF65-F5344CB8AC3E}">
        <p14:creationId xmlns:p14="http://schemas.microsoft.com/office/powerpoint/2010/main" val="9250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71677"/>
            <a:ext cx="10058400" cy="1609344"/>
          </a:xfrm>
        </p:spPr>
        <p:txBody>
          <a:bodyPr>
            <a:normAutofit/>
          </a:bodyPr>
          <a:lstStyle/>
          <a:p>
            <a:r>
              <a:rPr lang="pt-BR" sz="4400" dirty="0" smtClean="0"/>
              <a:t>Stuart Gilman – </a:t>
            </a:r>
            <a:r>
              <a:rPr lang="pt-BR" sz="4400" dirty="0" err="1" smtClean="0"/>
              <a:t>onu</a:t>
            </a:r>
            <a:r>
              <a:rPr lang="pt-BR" sz="4400" dirty="0" smtClean="0"/>
              <a:t>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8136" y="1450160"/>
            <a:ext cx="10058400" cy="4050792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“Um país que admite a pequena corrupção abre caminho para que ocorram grandes esquemas”</a:t>
            </a:r>
          </a:p>
          <a:p>
            <a:pPr lvl="1"/>
            <a:r>
              <a:rPr lang="pt-BR" sz="2200" b="1" dirty="0" smtClean="0">
                <a:solidFill>
                  <a:srgbClr val="FF0000"/>
                </a:solidFill>
              </a:rPr>
              <a:t>Fatores comuns a países com corrupção</a:t>
            </a:r>
            <a:r>
              <a:rPr lang="pt-BR" sz="2200" dirty="0" smtClean="0"/>
              <a:t>: passado ditatorial (menor transparência, mais fechado); grau de controle do estado sobre a economia (burocracia estatal); alto no de funcionários públicos (usado para atenuar desemprego); </a:t>
            </a:r>
          </a:p>
          <a:p>
            <a:pPr lvl="1"/>
            <a:r>
              <a:rPr lang="pt-BR" sz="2200" b="1" dirty="0" smtClean="0">
                <a:solidFill>
                  <a:srgbClr val="FF0000"/>
                </a:solidFill>
              </a:rPr>
              <a:t>Mecanismos para controlar a corrupção</a:t>
            </a:r>
            <a:r>
              <a:rPr lang="pt-BR" sz="2200" dirty="0" smtClean="0"/>
              <a:t>:  PREVENÇAO + PUNIÇÃO</a:t>
            </a:r>
          </a:p>
          <a:p>
            <a:pPr lvl="1"/>
            <a:r>
              <a:rPr lang="pt-BR" sz="2200" dirty="0" smtClean="0"/>
              <a:t>criar um ambiente desfavorável – se pessoas forem pegas, serão punidas; diagnóstico preciso: corrupção ou ineficiência; participação da sociedade civil e setor privado no controle da corrupção; criação de agências independentes para fiscalizar o setor público; monitoramento dos resultados; triagem permanente de funcionários (sanções administrativas ou cíveis e/ou criminais); educação da sociedade;</a:t>
            </a:r>
            <a:endParaRPr lang="pt-BR" sz="2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352-1D49-4B58-AD81-3CA893C94480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021629" y="6174658"/>
            <a:ext cx="478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Veja (1º agosto de 2007, p.11 a 15)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50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dirty="0" err="1" smtClean="0"/>
              <a:t>Consequências</a:t>
            </a:r>
            <a:r>
              <a:rPr lang="en-US" sz="4400" dirty="0" smtClean="0"/>
              <a:t> </a:t>
            </a:r>
            <a:r>
              <a:rPr lang="en-US" sz="4400" dirty="0" err="1" smtClean="0"/>
              <a:t>econômicas</a:t>
            </a:r>
            <a:r>
              <a:rPr lang="en-US" sz="4400" dirty="0" smtClean="0"/>
              <a:t>, </a:t>
            </a:r>
            <a:r>
              <a:rPr lang="en-US" sz="4400" dirty="0" err="1" smtClean="0"/>
              <a:t>sociais</a:t>
            </a:r>
            <a:r>
              <a:rPr lang="en-US" sz="4400" dirty="0" smtClean="0"/>
              <a:t> e </a:t>
            </a:r>
            <a:r>
              <a:rPr lang="en-US" sz="4400" dirty="0" err="1" smtClean="0"/>
              <a:t>políticas</a:t>
            </a:r>
            <a:endParaRPr lang="en-US" sz="4400" dirty="0" smtClean="0"/>
          </a:p>
        </p:txBody>
      </p:sp>
      <p:sp>
        <p:nvSpPr>
          <p:cNvPr id="819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Afugenta</a:t>
            </a:r>
            <a:r>
              <a:rPr lang="en-US" dirty="0" smtClean="0"/>
              <a:t> </a:t>
            </a:r>
            <a:r>
              <a:rPr lang="en-US" dirty="0" err="1" smtClean="0"/>
              <a:t>investimentos</a:t>
            </a:r>
            <a:r>
              <a:rPr lang="en-US" dirty="0" smtClean="0"/>
              <a:t> </a:t>
            </a:r>
            <a:r>
              <a:rPr lang="en-US" dirty="0" err="1" smtClean="0"/>
              <a:t>estrangeiros</a:t>
            </a:r>
            <a:endParaRPr lang="en-US" dirty="0" smtClean="0"/>
          </a:p>
          <a:p>
            <a:pPr eaLnBrk="1" hangingPunct="1"/>
            <a:r>
              <a:rPr lang="en-US" dirty="0" err="1" smtClean="0"/>
              <a:t>Confiança</a:t>
            </a:r>
            <a:r>
              <a:rPr lang="en-US" dirty="0" smtClean="0"/>
              <a:t> da </a:t>
            </a:r>
            <a:r>
              <a:rPr lang="en-US" dirty="0" err="1" smtClean="0"/>
              <a:t>população</a:t>
            </a:r>
            <a:r>
              <a:rPr lang="en-US" dirty="0" smtClean="0"/>
              <a:t> no </a:t>
            </a:r>
            <a:r>
              <a:rPr lang="en-US" dirty="0" err="1" smtClean="0"/>
              <a:t>governo</a:t>
            </a:r>
            <a:r>
              <a:rPr lang="en-US" dirty="0" smtClean="0"/>
              <a:t> e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instituições</a:t>
            </a:r>
            <a:r>
              <a:rPr lang="en-US" dirty="0" smtClean="0"/>
              <a:t> =&gt; </a:t>
            </a:r>
            <a:r>
              <a:rPr lang="en-US" dirty="0" err="1" smtClean="0"/>
              <a:t>tende</a:t>
            </a:r>
            <a:r>
              <a:rPr lang="en-US" dirty="0" smtClean="0"/>
              <a:t> a </a:t>
            </a:r>
            <a:r>
              <a:rPr lang="en-US" dirty="0" err="1" smtClean="0"/>
              <a:t>favorecer</a:t>
            </a:r>
            <a:r>
              <a:rPr lang="en-US" dirty="0" smtClean="0"/>
              <a:t> </a:t>
            </a:r>
            <a:r>
              <a:rPr lang="en-US" dirty="0" err="1" smtClean="0"/>
              <a:t>governos</a:t>
            </a:r>
            <a:r>
              <a:rPr lang="en-US" dirty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democráticos</a:t>
            </a:r>
            <a:endParaRPr lang="en-US" dirty="0" smtClean="0"/>
          </a:p>
          <a:p>
            <a:pPr eaLnBrk="1" hangingPunct="1"/>
            <a:r>
              <a:rPr lang="en-US" dirty="0" err="1" smtClean="0"/>
              <a:t>Fomenta</a:t>
            </a:r>
            <a:r>
              <a:rPr lang="en-US" dirty="0" smtClean="0"/>
              <a:t> </a:t>
            </a:r>
            <a:r>
              <a:rPr lang="en-US" dirty="0" err="1" smtClean="0"/>
              <a:t>terrorismo</a:t>
            </a:r>
            <a:r>
              <a:rPr lang="en-US" dirty="0" smtClean="0"/>
              <a:t>, </a:t>
            </a:r>
            <a:r>
              <a:rPr lang="en-US" dirty="0" err="1" smtClean="0"/>
              <a:t>tráfico</a:t>
            </a:r>
            <a:r>
              <a:rPr lang="en-US" dirty="0" smtClean="0"/>
              <a:t> de </a:t>
            </a:r>
            <a:r>
              <a:rPr lang="en-US" dirty="0" err="1" smtClean="0"/>
              <a:t>drogas</a:t>
            </a:r>
            <a:r>
              <a:rPr lang="en-US" dirty="0" smtClean="0"/>
              <a:t>, de </a:t>
            </a:r>
            <a:r>
              <a:rPr lang="en-US" dirty="0" err="1" smtClean="0"/>
              <a:t>armas</a:t>
            </a:r>
            <a:r>
              <a:rPr lang="en-US" dirty="0" smtClean="0"/>
              <a:t>, de </a:t>
            </a:r>
            <a:r>
              <a:rPr lang="en-US" dirty="0" err="1" smtClean="0"/>
              <a:t>pessoas</a:t>
            </a:r>
            <a:endParaRPr lang="en-US" dirty="0" smtClean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466850" y="6564314"/>
            <a:ext cx="8229600" cy="2936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pt-BR" sz="1600" i="1" dirty="0">
                <a:latin typeface="Cambria" pitchFamily="18" charset="0"/>
              </a:rPr>
              <a:t>Fonte: Portal UOL Notícias, 2008.</a:t>
            </a:r>
          </a:p>
        </p:txBody>
      </p:sp>
    </p:spTree>
    <p:extLst>
      <p:ext uri="{BB962C8B-B14F-4D97-AF65-F5344CB8AC3E}">
        <p14:creationId xmlns:p14="http://schemas.microsoft.com/office/powerpoint/2010/main" val="41906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Rose-Ackerman (1996)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Nível de corrupção</a:t>
            </a:r>
            <a:r>
              <a:rPr lang="pt-BR" dirty="0" smtClean="0"/>
              <a:t>: depende dos benefícios e do nível de risco, poder de barganha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Efeito da corrupção</a:t>
            </a:r>
            <a:r>
              <a:rPr lang="pt-BR" dirty="0" smtClean="0"/>
              <a:t>: depende do nível da propina/desvios e dos seus efeitos </a:t>
            </a:r>
            <a:r>
              <a:rPr lang="pt-BR" dirty="0" err="1" smtClean="0"/>
              <a:t>distorcivos</a:t>
            </a:r>
            <a:r>
              <a:rPr lang="pt-BR" dirty="0" smtClean="0"/>
              <a:t> sobre a economia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Controle da Corrupção: </a:t>
            </a:r>
            <a:r>
              <a:rPr lang="pt-BR" dirty="0" smtClean="0"/>
              <a:t>tem custo para controlar e as reformas devem considerar os custos e benefícios das medidas para seu controle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Suborno/Propina – </a:t>
            </a:r>
            <a:r>
              <a:rPr lang="pt-BR" dirty="0" smtClean="0"/>
              <a:t>duas motivações: reduzir custos ou obter benefícios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352-1D49-4B58-AD81-3CA893C94480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99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Corrupção para conseguir Benefícios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Oportunidades para corrupção: privatizações, concessões públicas/licitações, compras governamentais:</a:t>
            </a:r>
          </a:p>
          <a:p>
            <a:pPr lvl="1"/>
            <a:r>
              <a:rPr lang="pt-BR" i="1" dirty="0">
                <a:solidFill>
                  <a:srgbClr val="0070C0"/>
                </a:solidFill>
              </a:rPr>
              <a:t>Isto permite, adicionalmente, abuso de preços e falta de qualidade dos </a:t>
            </a:r>
            <a:r>
              <a:rPr lang="pt-BR" i="1" dirty="0" smtClean="0">
                <a:solidFill>
                  <a:srgbClr val="0070C0"/>
                </a:solidFill>
              </a:rPr>
              <a:t>serviços/bens </a:t>
            </a:r>
            <a:r>
              <a:rPr lang="pt-BR" i="1" dirty="0">
                <a:solidFill>
                  <a:srgbClr val="0070C0"/>
                </a:solidFill>
              </a:rPr>
              <a:t>providos</a:t>
            </a:r>
          </a:p>
          <a:p>
            <a:r>
              <a:rPr lang="pt-BR" dirty="0" smtClean="0"/>
              <a:t>Quando governo vende produtos, concede crédito: propina pode ser paga para ter acesso preferencial a esses produtos a preços mais baixos ou ao crédito com taxas de juros diferenciadas</a:t>
            </a:r>
          </a:p>
          <a:p>
            <a:r>
              <a:rPr lang="pt-BR" dirty="0" err="1" smtClean="0"/>
              <a:t>Ìndia</a:t>
            </a:r>
            <a:r>
              <a:rPr lang="pt-BR" dirty="0" smtClean="0"/>
              <a:t>: suborno para obter benefícios previdenciários; EUA: propina para ter privilégio em programas de moradia;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352-1D49-4B58-AD81-3CA893C94480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LES0685 -  Política e Planejamento Econômico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319-AC08-4026-B7FC-50FC341E246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545575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1132</TotalTime>
  <Words>2663</Words>
  <Application>Microsoft Office PowerPoint</Application>
  <PresentationFormat>Widescreen</PresentationFormat>
  <Paragraphs>248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Century Gothic</vt:lpstr>
      <vt:lpstr>Wingdings 3</vt:lpstr>
      <vt:lpstr>Cacho</vt:lpstr>
      <vt:lpstr>corrupção</vt:lpstr>
      <vt:lpstr>rEFERENCIAS</vt:lpstr>
      <vt:lpstr>Índices de Corrupção</vt:lpstr>
      <vt:lpstr>Indices</vt:lpstr>
      <vt:lpstr>Apresentação do PowerPoint</vt:lpstr>
      <vt:lpstr>Stuart Gilman – onu </vt:lpstr>
      <vt:lpstr>Consequências econômicas, sociais e políticas</vt:lpstr>
      <vt:lpstr>Rose-Ackerman (1996)</vt:lpstr>
      <vt:lpstr>Corrupção para conseguir Benefícios</vt:lpstr>
      <vt:lpstr>Corrupção: para reduzir custos</vt:lpstr>
      <vt:lpstr>Magnitude e incidência de propinas</vt:lpstr>
      <vt:lpstr>DISTORÇÕES CAUSADAS PELA CORRUPÇÃO (Rose-Ackerman)</vt:lpstr>
      <vt:lpstr>Relação entre corrupção e crescimento econômico</vt:lpstr>
      <vt:lpstr> Determinantes da corrupção (Extraído de Dalla Costa et al (2012)</vt:lpstr>
      <vt:lpstr> Tamanho do setor público (idem)</vt:lpstr>
      <vt:lpstr>Qualidade das regulamentações (idem)</vt:lpstr>
      <vt:lpstr> Grau de competitividade (IDEM)</vt:lpstr>
      <vt:lpstr>Estrutura de governo (idem)</vt:lpstr>
      <vt:lpstr>Aspectos sociais da corrupção</vt:lpstr>
      <vt:lpstr>Aspectos sociais da corrupção (Extraído de Dalla Costa et al, 2012) Relação entre gêneros na sociedade</vt:lpstr>
      <vt:lpstr>Aspectos sociais da corrupção (Extraído de Dalla Costa et al, 2012) Geografia e história</vt:lpstr>
      <vt:lpstr>Consequências da corrupção (Dalla bruna et al, 2012)</vt:lpstr>
      <vt:lpstr>Políticas para conter a corrupção</vt:lpstr>
      <vt:lpstr>Referencias bibliográficas</vt:lpstr>
      <vt:lpstr>Referencias bibliográficas</vt:lpstr>
      <vt:lpstr>Questões para nota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corrupção</dc:title>
  <dc:creator>Hugo</dc:creator>
  <cp:lastModifiedBy>USP</cp:lastModifiedBy>
  <cp:revision>104</cp:revision>
  <dcterms:created xsi:type="dcterms:W3CDTF">2014-09-19T18:49:39Z</dcterms:created>
  <dcterms:modified xsi:type="dcterms:W3CDTF">2017-06-12T20:26:05Z</dcterms:modified>
</cp:coreProperties>
</file>