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3" r:id="rId20"/>
    <p:sldId id="284" r:id="rId21"/>
    <p:sldId id="285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97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29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8943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403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2697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091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709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42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79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26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68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36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37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188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32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20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9A968-BF15-4347-A16E-5C8C80E9298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03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8034" y="2404534"/>
            <a:ext cx="9002331" cy="1646302"/>
          </a:xfrm>
        </p:spPr>
        <p:txBody>
          <a:bodyPr/>
          <a:lstStyle/>
          <a:p>
            <a:r>
              <a:rPr lang="pt-BR" sz="4400" dirty="0" smtClean="0"/>
              <a:t>Determinações sobre o processo de leitura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84340" y="4656140"/>
            <a:ext cx="7766936" cy="1096899"/>
          </a:xfrm>
        </p:spPr>
        <p:txBody>
          <a:bodyPr/>
          <a:lstStyle/>
          <a:p>
            <a:r>
              <a:rPr lang="pt-BR" dirty="0" smtClean="0"/>
              <a:t>Prof. Arnaldo Cortina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18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 smtClean="0"/>
              <a:t>Discutindo </a:t>
            </a:r>
            <a:r>
              <a:rPr lang="pt-BR" dirty="0" smtClean="0"/>
              <a:t>a noção de contexto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 smtClean="0"/>
              <a:t>O contexto de um vocábulo é, portanto, determinado pela relação que estabelece com outros que apontam para um sentido preciso.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Exemplo: Deveríamos levar o leão ao zoológico.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O que se infere? Leão – animal selvagem (deveria estar na selva ou no zoológico). Como é feroz não pode estar à solta. Etc. 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41126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 smtClean="0"/>
              <a:t>Discutindo </a:t>
            </a:r>
            <a:r>
              <a:rPr lang="pt-BR" dirty="0" smtClean="0"/>
              <a:t>a noção de contexto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Concluindo...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>
                <a:solidFill>
                  <a:srgbClr val="FF0000"/>
                </a:solidFill>
              </a:rPr>
              <a:t>Quanto maiores forem os dados contextuais do sujeito leitor e quanto maior for sua capacidade de perceber relações, tanto mais verdadeiras, diria, será sua leitura.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39357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 smtClean="0"/>
              <a:t>Três </a:t>
            </a:r>
            <a:r>
              <a:rPr lang="pt-BR" dirty="0" smtClean="0"/>
              <a:t>perspectivas de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ECO (1992) observa que é possível entender o processo de leitura como uma procura da intenção do autor, da intenção da obra ou da intenção do leitor (Semiótica da recepção).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Intenção do autor</a:t>
            </a:r>
          </a:p>
          <a:p>
            <a:pPr algn="just"/>
            <a:r>
              <a:rPr lang="pt-BR" sz="2400" dirty="0" smtClean="0"/>
              <a:t>Intenção da obra</a:t>
            </a:r>
          </a:p>
          <a:p>
            <a:pPr algn="just"/>
            <a:r>
              <a:rPr lang="pt-BR" sz="2400" dirty="0" smtClean="0"/>
              <a:t>Intenção do leitor</a:t>
            </a: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88258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 smtClean="0"/>
              <a:t>Três </a:t>
            </a:r>
            <a:r>
              <a:rPr lang="pt-BR" dirty="0" smtClean="0"/>
              <a:t>perspectivas de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Intenção do autor = ler </a:t>
            </a:r>
            <a:r>
              <a:rPr lang="pt-BR" sz="2400" dirty="0"/>
              <a:t>torna-se um exercício de investigação empírica por meio do qual o leitor se submete à </a:t>
            </a:r>
            <a:r>
              <a:rPr lang="pt-BR" sz="2400" u="sng" dirty="0"/>
              <a:t>autoridade máxima do autor</a:t>
            </a:r>
            <a:r>
              <a:rPr lang="pt-BR" sz="2400" u="sng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Intenção da obra = ler um texto significa buscar a intenção da obra, </a:t>
            </a:r>
            <a:r>
              <a:rPr lang="pt-BR" sz="2400" u="sng" dirty="0" smtClean="0"/>
              <a:t>pouco importando se o autor quis dizer isso ou aquilo em seu texto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r>
              <a:rPr lang="pt-BR" sz="2400" dirty="0" smtClean="0"/>
              <a:t>“Fora do texto não há salvação”</a:t>
            </a: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0507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 smtClean="0"/>
              <a:t>Três </a:t>
            </a:r>
            <a:r>
              <a:rPr lang="pt-BR" dirty="0" smtClean="0"/>
              <a:t>perspectivas de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Intenção do leitor = textos que preveem várias possibilidades de leitura, isto é, já são produzidos em forma </a:t>
            </a:r>
            <a:r>
              <a:rPr lang="pt-BR" sz="2400" dirty="0" smtClean="0"/>
              <a:t>que </a:t>
            </a:r>
            <a:r>
              <a:rPr lang="pt-BR" sz="2400" dirty="0" smtClean="0"/>
              <a:t>propiciam “n” formas de combinação. 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Durante o processo de leitura deve-se levar em conta o lugar em que o leitor se coloca, suas condições físicas e psicológicas.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Dessa maneira, diferentes formas de interpretação podem coexistir em relação a um mesmo texto.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11726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 smtClean="0"/>
              <a:t>Três </a:t>
            </a:r>
            <a:r>
              <a:rPr lang="pt-BR" dirty="0" smtClean="0"/>
              <a:t>perspectivas de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400" dirty="0" smtClean="0"/>
              <a:t>Partindo de considerações sobre o autor que comenta as possíveis leituras de sua obra, Eco (1992) propõe três tipos: </a:t>
            </a:r>
          </a:p>
          <a:p>
            <a:pPr algn="just"/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 smtClean="0"/>
              <a:t>O perverso = considera impossível toda a leitura que não identifica o que o autor pretendeu dizer;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 smtClean="0"/>
              <a:t>O que concede = reconhece não haver pretendido dizer o que leram em seu texto, mas acha pertinente a interpretação.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 smtClean="0"/>
              <a:t>O que argumenta = independentemente do fato de ter querido dizer isso ou aquilo, julga inadequada a interpretação de determinado leitor por considera-la “pouco econômica”.</a:t>
            </a:r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21256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 smtClean="0"/>
              <a:t>Formas </a:t>
            </a:r>
            <a:r>
              <a:rPr lang="pt-BR" dirty="0" smtClean="0"/>
              <a:t>de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400" dirty="0" smtClean="0"/>
              <a:t>Por que motivo uma pessoa se põe a ler determinado texto?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Leitura como fruição = busca do prazer. </a:t>
            </a:r>
            <a:r>
              <a:rPr lang="pt-BR" sz="2400" dirty="0" err="1" smtClean="0"/>
              <a:t>Ex</a:t>
            </a:r>
            <a:r>
              <a:rPr lang="pt-BR" sz="2400" dirty="0" smtClean="0"/>
              <a:t>: leitura de ficção.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Leitura investigativa = o leitor procura desvendar o significado de um texto. </a:t>
            </a:r>
            <a:r>
              <a:rPr lang="pt-BR" sz="2400" dirty="0" err="1" smtClean="0"/>
              <a:t>Ex</a:t>
            </a:r>
            <a:r>
              <a:rPr lang="pt-BR" sz="2400" dirty="0" smtClean="0"/>
              <a:t>: qualquer tipo de texto.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Leitura interpretativa = estabelecer diálogo com a obra, discutindo ideias, por intermédio da criação de um novo discurso. </a:t>
            </a:r>
            <a:r>
              <a:rPr lang="pt-BR" sz="2400" dirty="0" err="1" smtClean="0"/>
              <a:t>Ex</a:t>
            </a:r>
            <a:r>
              <a:rPr lang="pt-BR" sz="2400" dirty="0" smtClean="0"/>
              <a:t>: Leitura de textos científicos.</a:t>
            </a:r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74171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 smtClean="0"/>
              <a:t>Formas </a:t>
            </a:r>
            <a:r>
              <a:rPr lang="pt-BR" dirty="0" smtClean="0"/>
              <a:t>de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Leitura para acumular informações = leitura de jornais ou revistas (In - Conscientização do sujeito).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Leitura de um texto como pretexto = falar sobre o assunto por ele abordado. (Texto para discussão de conceitos básicos, por exemplo em sala de aula)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As formas de leitura dependem, portanto, dos interesses daqueles que se põem a ler.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66215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 smtClean="0"/>
              <a:t>Formas </a:t>
            </a:r>
            <a:r>
              <a:rPr lang="pt-BR" dirty="0" smtClean="0"/>
              <a:t>de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O processo de interpretação do sujeito leitor será melhor toda vez que este tiver um determinado objetivo ao ler um texto. 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25248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65911" cy="1320800"/>
          </a:xfrm>
        </p:spPr>
        <p:txBody>
          <a:bodyPr/>
          <a:lstStyle/>
          <a:p>
            <a:r>
              <a:rPr lang="pt-BR" dirty="0" smtClean="0"/>
              <a:t>Leitura </a:t>
            </a:r>
            <a:r>
              <a:rPr lang="pt-BR" dirty="0" smtClean="0"/>
              <a:t>como conhecimento enciclopédico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/>
              <a:t>A forma como a enciclopédia registra os hábitos e costumes dos sujeitos de um determinado grupo social se dá sob a forma de “roteiros”. 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Nesse sentidos, sua leitura seria condicionada pela forma como se constitui sua enciclopédia particular. 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Ao confrontar sua leitura com a de indivíduos de outros grupos, pode-se determinar o universo enciclopédico das interpretações possíveis de um texto.</a:t>
            </a: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577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Arnaldo Cortina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Doutor pela Universidade de São Paulo (1994), Pós-doutorado na Universidade de Limoges, na França (2001 2002), Livre-docente pela Universidade Estadual Paulista Júlio de Mesquita Filho (2006) e Pós-doutorado na Universidade Paris VIII - </a:t>
            </a:r>
            <a:r>
              <a:rPr lang="pt-BR" dirty="0" err="1"/>
              <a:t>Vincennes</a:t>
            </a:r>
            <a:r>
              <a:rPr lang="pt-BR" dirty="0"/>
              <a:t> - Saint-Denis, na França (2012). Atualmente é professor do Departamento de </a:t>
            </a:r>
            <a:r>
              <a:rPr lang="pt-BR" dirty="0" err="1"/>
              <a:t>Lingüística</a:t>
            </a:r>
            <a:r>
              <a:rPr lang="pt-BR" dirty="0"/>
              <a:t>, do Programa de Pós-graduação em </a:t>
            </a:r>
            <a:r>
              <a:rPr lang="pt-BR" dirty="0" err="1"/>
              <a:t>Lingüística</a:t>
            </a:r>
            <a:r>
              <a:rPr lang="pt-BR" dirty="0"/>
              <a:t> e Língua Portuguesa e Diretor da Faculdade de Ciências e Letras da Universidade Estadual Paulista Júlio de Mesquita </a:t>
            </a:r>
            <a:r>
              <a:rPr lang="pt-BR" dirty="0" smtClean="0"/>
              <a:t>Filho, </a:t>
            </a:r>
            <a:r>
              <a:rPr lang="pt-BR" dirty="0"/>
              <a:t>campus de Araraquara. Coordenador do GPS-UNESP Grupo de Pesquisa em Semiótica da UNESP e membro pesquisador do Grupo CASA Cadernos de Semiótica Aplicada. Desenvolve pesquisa na área de semiótica e análise do discurso, com enfoque específico na questão da leitura.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6953" y="212166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65911" cy="1320800"/>
          </a:xfrm>
        </p:spPr>
        <p:txBody>
          <a:bodyPr/>
          <a:lstStyle/>
          <a:p>
            <a:r>
              <a:rPr lang="pt-BR" dirty="0" smtClean="0"/>
              <a:t>Dois </a:t>
            </a:r>
            <a:r>
              <a:rPr lang="pt-BR" dirty="0" smtClean="0"/>
              <a:t>aspectos da leitura: </a:t>
            </a:r>
            <a:r>
              <a:rPr lang="pt-BR" dirty="0" err="1" smtClean="0"/>
              <a:t>descontextualização</a:t>
            </a:r>
            <a:r>
              <a:rPr lang="pt-BR" dirty="0" smtClean="0"/>
              <a:t> e intertextualidade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err="1" smtClean="0"/>
              <a:t>Descontextualização</a:t>
            </a:r>
            <a:r>
              <a:rPr lang="pt-BR" sz="2400" dirty="0" smtClean="0"/>
              <a:t> = quando o leitor, para justificar seu ponto de vista em relação à interpretação de um texto, retira dele certos trechos isolados. 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Intertextualidade = são leituras de textos que, de uma forma ou de outra, constrói-se num entrecruzar de um texto com o outro. (</a:t>
            </a:r>
            <a:r>
              <a:rPr lang="pt-BR" sz="2400" dirty="0" smtClean="0"/>
              <a:t>Citação, epígrafe, paráfrase).</a:t>
            </a: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34888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65911" cy="1320800"/>
          </a:xfrm>
        </p:spPr>
        <p:txBody>
          <a:bodyPr/>
          <a:lstStyle/>
          <a:p>
            <a:r>
              <a:rPr lang="pt-BR" dirty="0" smtClean="0"/>
              <a:t>Dois </a:t>
            </a:r>
            <a:r>
              <a:rPr lang="pt-BR" dirty="0" smtClean="0"/>
              <a:t>aspectos da leitura: </a:t>
            </a:r>
            <a:r>
              <a:rPr lang="pt-BR" dirty="0" err="1" smtClean="0"/>
              <a:t>descontextualização</a:t>
            </a:r>
            <a:r>
              <a:rPr lang="pt-BR" dirty="0" smtClean="0"/>
              <a:t> e intertextualidade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/>
              <a:t>Interpretação = requer uma relação entre a enciclopédia particular do leitor e a do texto.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23252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processo </a:t>
            </a:r>
            <a:r>
              <a:rPr lang="pt-BR" smtClean="0"/>
              <a:t>de leitura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A escrita como um dos veículos de comunicação humana, apresenta mecanismos de produção e leitura bastante diferenciados em relação à fala, e em determinados aspectos, bastante semelhantes. 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Falo como escrevo?</a:t>
            </a:r>
          </a:p>
          <a:p>
            <a:pPr algn="just"/>
            <a:r>
              <a:rPr lang="pt-BR" sz="2400" dirty="0" smtClean="0"/>
              <a:t>Escrevo como falo?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360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Leitura </a:t>
            </a:r>
            <a:r>
              <a:rPr lang="pt-BR" dirty="0" smtClean="0"/>
              <a:t>e enunciação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825026" y="1941848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ENUNCIAÇÃO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77334" y="3022379"/>
            <a:ext cx="2756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Enunciador</a:t>
            </a:r>
          </a:p>
          <a:p>
            <a:pPr algn="ctr"/>
            <a:r>
              <a:rPr lang="pt-BR" dirty="0"/>
              <a:t> </a:t>
            </a:r>
            <a:r>
              <a:rPr lang="pt-BR" dirty="0" smtClean="0"/>
              <a:t>(Gerador/Narrador)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857735" y="2992069"/>
            <a:ext cx="2783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Enunciatário</a:t>
            </a:r>
          </a:p>
          <a:p>
            <a:pPr algn="ctr"/>
            <a:r>
              <a:rPr lang="pt-BR" dirty="0" smtClean="0"/>
              <a:t>(Receptor – Leitor real)</a:t>
            </a:r>
            <a:endParaRPr lang="pt-BR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3433413" y="3182275"/>
            <a:ext cx="3134813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6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Leitura </a:t>
            </a:r>
            <a:r>
              <a:rPr lang="pt-BR" dirty="0" smtClean="0"/>
              <a:t>e interpretação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 leitura pode ser entendida como um processo de interpretação.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Uma mensagem elaborada por um determinado sujeito em uma dada língua deverá ser entendida por um outro sujeito, o qual, por meio do entrelaçamento de seu universo de consciência discursiva com o texto lido, construirá um novo texto.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776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Leitura </a:t>
            </a:r>
            <a:r>
              <a:rPr lang="pt-BR" dirty="0" smtClean="0"/>
              <a:t>e interpretação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FALANTE = pessoa que possui uma soma de discursos, pois entra em contato com as mais variadas formas de organização discursiva.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SUJEITO CULTURAL = durante o ato de leitura, um sujeito pode interpretar o texto de acordo com sua experiência de mundo, isto é, de sua configuração como </a:t>
            </a:r>
            <a:r>
              <a:rPr lang="pt-BR" sz="2400" u="sng" dirty="0" smtClean="0"/>
              <a:t>sujeito social</a:t>
            </a:r>
            <a:r>
              <a:rPr lang="pt-BR" sz="2400" dirty="0" smtClean="0"/>
              <a:t>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7421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Leitura </a:t>
            </a:r>
            <a:r>
              <a:rPr lang="pt-BR" dirty="0" smtClean="0"/>
              <a:t>e interpretação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/>
              <a:t>CONTEXTOS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CONTEXTO INTERIOR = aquilo que a superfície verbal do texto de leitura diz, o que está inscrito nela.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CONTEXTO EXTERIOR = não tem a presença assegurada pelo texto; é necessário que se busquem essas informações em outros textos (verbais ou não).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2169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 smtClean="0"/>
              <a:t>Discutindo </a:t>
            </a:r>
            <a:r>
              <a:rPr lang="pt-BR" dirty="0" smtClean="0"/>
              <a:t>a noção de contexto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Contexto situacional = característico dos atos de comunicação em que o enunciado é compreendido a partir dos “traços contextuais relevantes”.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O contexto de um enunciado vai sendo estabelecido na medida em que se desenvolve.</a:t>
            </a: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Desenvolvimento do diálogo</a:t>
            </a:r>
          </a:p>
          <a:p>
            <a:pPr marL="0" indent="0" algn="just">
              <a:buNone/>
            </a:pPr>
            <a:r>
              <a:rPr lang="pt-BR" sz="2400" dirty="0" smtClean="0"/>
              <a:t>LYONS (1979)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43335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 smtClean="0"/>
              <a:t>Discutindo </a:t>
            </a:r>
            <a:r>
              <a:rPr lang="pt-BR" dirty="0" smtClean="0"/>
              <a:t>a noção de contexto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Já segundo </a:t>
            </a:r>
            <a:r>
              <a:rPr lang="pt-BR" sz="2400" dirty="0" err="1" smtClean="0"/>
              <a:t>Greimas</a:t>
            </a:r>
            <a:r>
              <a:rPr lang="pt-BR" sz="2400" dirty="0" smtClean="0"/>
              <a:t> e </a:t>
            </a:r>
            <a:r>
              <a:rPr lang="pt-BR" sz="2400" dirty="0" err="1" smtClean="0"/>
              <a:t>Courtés</a:t>
            </a:r>
            <a:r>
              <a:rPr lang="pt-BR" sz="2400" dirty="0" smtClean="0"/>
              <a:t>, o contexto deve ser entendido como uma conjunção que se estabelece entre um determinado texto e os outros que o precedem, que o seguem e no qual está contido.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u="sng" dirty="0" smtClean="0"/>
              <a:t>Da inter-relação entre os vários textos é que se dá a significação de um texto. 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897816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</TotalTime>
  <Words>1193</Words>
  <Application>Microsoft Office PowerPoint</Application>
  <PresentationFormat>Personalizar</PresentationFormat>
  <Paragraphs>177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Facetado</vt:lpstr>
      <vt:lpstr>Determinações sobre o processo de leitura</vt:lpstr>
      <vt:lpstr>Arnaldo Cortina</vt:lpstr>
      <vt:lpstr>O processo de leitura</vt:lpstr>
      <vt:lpstr>Leitura e enunciação</vt:lpstr>
      <vt:lpstr>Leitura e interpretação</vt:lpstr>
      <vt:lpstr>Leitura e interpretação</vt:lpstr>
      <vt:lpstr>Leitura e interpretação</vt:lpstr>
      <vt:lpstr> Discutindo a noção de contexto</vt:lpstr>
      <vt:lpstr> Discutindo a noção de contexto</vt:lpstr>
      <vt:lpstr> Discutindo a noção de contexto</vt:lpstr>
      <vt:lpstr> Discutindo a noção de contexto</vt:lpstr>
      <vt:lpstr> Três perspectivas de leitura</vt:lpstr>
      <vt:lpstr> Três perspectivas de leitura</vt:lpstr>
      <vt:lpstr> Três perspectivas de leitura</vt:lpstr>
      <vt:lpstr> Três perspectivas de leitura</vt:lpstr>
      <vt:lpstr> Formas de leitura</vt:lpstr>
      <vt:lpstr> Formas de leitura</vt:lpstr>
      <vt:lpstr> Formas de leitura</vt:lpstr>
      <vt:lpstr>Leitura como conhecimento enciclopédico</vt:lpstr>
      <vt:lpstr>Dois aspectos da leitura: descontextualização e intertextualidade</vt:lpstr>
      <vt:lpstr>Dois aspectos da leitura: descontextualização e intertextualidade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Determinações sobre o processo de leitura</dc:title>
  <dc:creator>User</dc:creator>
  <cp:lastModifiedBy>admcbd</cp:lastModifiedBy>
  <cp:revision>23</cp:revision>
  <dcterms:created xsi:type="dcterms:W3CDTF">2015-04-06T02:51:35Z</dcterms:created>
  <dcterms:modified xsi:type="dcterms:W3CDTF">2017-04-26T21:49:21Z</dcterms:modified>
</cp:coreProperties>
</file>