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817" r:id="rId2"/>
  </p:sldMasterIdLst>
  <p:sldIdLst>
    <p:sldId id="256" r:id="rId3"/>
    <p:sldId id="257" r:id="rId4"/>
    <p:sldId id="258" r:id="rId5"/>
    <p:sldId id="263" r:id="rId6"/>
    <p:sldId id="329" r:id="rId7"/>
    <p:sldId id="331" r:id="rId8"/>
    <p:sldId id="265" r:id="rId9"/>
    <p:sldId id="325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6" r:id="rId22"/>
    <p:sldId id="26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ite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99819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0759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61093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39777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01419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70125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898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11685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88668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574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75139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721651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29343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841294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4817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4129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8509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863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71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7773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2123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36357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5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505F186C-C62F-41BA-92EA-491C1C2AAD0F}" type="datetimeFigureOut">
              <a:rPr lang="es-AR" smtClean="0"/>
              <a:pPr/>
              <a:t>19/01/2021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E4A92F4-DE32-40EE-9AB8-839E73ECBE5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622955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.br/imgres?imgurl=http://www.guiageo-americas.com/mapas/mapa/uruguai.jpg&amp;imgrefurl=http://www.guiageo-americas.com/mapas/uruguai.htm&amp;h=1124&amp;w=971&amp;sz=308&amp;tbnid=2EpD3IyNXplIgM:&amp;tbnh=85&amp;tbnw=73&amp;prev=/search?q=uruguai+mapa&amp;tbm=isch&amp;tbo=u&amp;zoom=1&amp;q=uruguai+mapa&amp;usg=__fRFuvpGrsJLOmZ2kOhq2q6SwnAQ=&amp;docid=_w8mefUtTVZgDM&amp;hl=pt-BR&amp;sa=X&amp;ei=ENfHT4ahJJLtggej2pj5DQ&amp;ved=0CGgQ9QEwAA&amp;dur=94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AF0C93-8AB4-43BC-8D22-DDAE741D80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dirty="0"/>
              <a:t>Formas de </a:t>
            </a:r>
            <a:r>
              <a:rPr lang="pt-BR" sz="4000" dirty="0" err="1" smtClean="0"/>
              <a:t>tratamIENTO</a:t>
            </a:r>
            <a:r>
              <a:rPr lang="pt-BR" sz="4000" dirty="0" smtClean="0"/>
              <a:t>: 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200" cap="none" dirty="0" smtClean="0"/>
              <a:t>Una </a:t>
            </a:r>
            <a:r>
              <a:rPr lang="pt-BR" sz="3200" cap="none" dirty="0" err="1" smtClean="0"/>
              <a:t>reflexión</a:t>
            </a:r>
            <a:r>
              <a:rPr lang="pt-BR" sz="3200" cap="none" dirty="0" smtClean="0"/>
              <a:t> sobre </a:t>
            </a:r>
            <a:r>
              <a:rPr lang="pt-BR" sz="3200" cap="none" dirty="0" err="1" smtClean="0"/>
              <a:t>su</a:t>
            </a:r>
            <a:r>
              <a:rPr lang="pt-BR" sz="3200" cap="none" dirty="0" smtClean="0"/>
              <a:t> </a:t>
            </a:r>
            <a:r>
              <a:rPr lang="pt-BR" sz="3200" cap="none" dirty="0" err="1" smtClean="0"/>
              <a:t>funcionamiento</a:t>
            </a:r>
            <a:endParaRPr lang="es-A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724035E-62C9-4E5E-AB40-D32CEC7865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2000" dirty="0" smtClean="0"/>
              <a:t>Maite </a:t>
            </a:r>
            <a:r>
              <a:rPr lang="es-AR" sz="2000" dirty="0"/>
              <a:t>Celada (USP)</a:t>
            </a:r>
          </a:p>
        </p:txBody>
      </p:sp>
    </p:spTree>
    <p:extLst>
      <p:ext uri="{BB962C8B-B14F-4D97-AF65-F5344CB8AC3E}">
        <p14:creationId xmlns="" xmlns:p14="http://schemas.microsoft.com/office/powerpoint/2010/main" val="26704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 smtClean="0">
                <a:solidFill>
                  <a:srgbClr val="FFC000"/>
                </a:solidFill>
              </a:rPr>
              <a:t>Sistema pronominal I</a:t>
            </a:r>
            <a:r>
              <a:rPr lang="pt-BR" u="sng" dirty="0" smtClean="0">
                <a:solidFill>
                  <a:srgbClr val="FFC000"/>
                </a:solidFill>
              </a:rPr>
              <a:t> </a:t>
            </a:r>
            <a:endParaRPr lang="pt-BR" u="sng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957" y="2518348"/>
            <a:ext cx="9173981" cy="238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66800" y="5921114"/>
            <a:ext cx="10058400" cy="509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1401.</a:t>
            </a:r>
            <a:r>
              <a:rPr kumimoji="0" lang="pt-B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C000"/>
                </a:solidFill>
              </a:rPr>
              <a:t>Paradigma flexivo </a:t>
            </a:r>
            <a:endParaRPr lang="pt-BR" u="sng" dirty="0">
              <a:solidFill>
                <a:srgbClr val="FFC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3078" y="2079136"/>
            <a:ext cx="8634334" cy="331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6800" y="6086007"/>
            <a:ext cx="10058400" cy="3447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1402.</a:t>
            </a:r>
            <a:r>
              <a:rPr kumimoji="0" lang="pt-B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780" y="2218545"/>
            <a:ext cx="8304551" cy="254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908092" y="749508"/>
            <a:ext cx="7052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u="sng" dirty="0" smtClean="0">
                <a:solidFill>
                  <a:srgbClr val="FFC000"/>
                </a:solidFill>
              </a:rPr>
              <a:t>Sistema pronominal II </a:t>
            </a:r>
            <a:endParaRPr lang="pt-BR" sz="4800" b="1" u="sng" dirty="0">
              <a:solidFill>
                <a:srgbClr val="FFC000"/>
              </a:solidFill>
            </a:endParaRPr>
          </a:p>
        </p:txBody>
      </p:sp>
      <p:sp>
        <p:nvSpPr>
          <p:cNvPr id="7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1402.</a:t>
            </a:r>
            <a:r>
              <a:rPr kumimoji="0" lang="pt-B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>
                <a:solidFill>
                  <a:srgbClr val="FFC000"/>
                </a:solidFill>
              </a:rPr>
              <a:t>Paradigma flexivo </a:t>
            </a:r>
            <a:endParaRPr lang="pt-BR" u="sng" dirty="0">
              <a:solidFill>
                <a:srgbClr val="FFC000"/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1402-3.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75" y="2212181"/>
            <a:ext cx="75628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C000"/>
                </a:solidFill>
              </a:rPr>
              <a:t>Sistema pronominal III </a:t>
            </a:r>
            <a:endParaRPr lang="pt-BR" b="1" dirty="0">
              <a:solidFill>
                <a:srgbClr val="FFC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3221" y="2188565"/>
            <a:ext cx="6940446" cy="35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1404.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Paradigma flexivo 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1404.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3259" y="2263514"/>
            <a:ext cx="6850505" cy="3267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C000"/>
                </a:solidFill>
              </a:rPr>
              <a:t>Sistema pronominal IV </a:t>
            </a:r>
            <a:endParaRPr lang="pt-BR" b="1" dirty="0">
              <a:solidFill>
                <a:srgbClr val="FFC00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3082" y="2623279"/>
            <a:ext cx="6160957" cy="254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1406.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Paradigma flexivo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66800" y="5921375"/>
            <a:ext cx="10058400" cy="50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Fontanella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Weinberg, 1999, p. 1406.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298" y="2278505"/>
            <a:ext cx="6895475" cy="310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FFC000"/>
                </a:solidFill>
              </a:rPr>
              <a:t>Tipos de </a:t>
            </a:r>
            <a:r>
              <a:rPr lang="pt-BR" i="1" dirty="0" err="1" smtClean="0">
                <a:solidFill>
                  <a:srgbClr val="FFC000"/>
                </a:solidFill>
              </a:rPr>
              <a:t>voseo</a:t>
            </a:r>
            <a:r>
              <a:rPr lang="pt-BR" dirty="0" smtClean="0">
                <a:solidFill>
                  <a:srgbClr val="FFC000"/>
                </a:solidFill>
              </a:rPr>
              <a:t> – paradigma verbal 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31888" y="5291788"/>
            <a:ext cx="10760439" cy="509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182880" indent="-182880" algn="just">
              <a:spcBef>
                <a:spcPts val="900"/>
              </a:spcBef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kumimoji="0" lang="pt-BR" sz="5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Carricaburo</a:t>
            </a:r>
            <a:r>
              <a:rPr lang="pt-BR" sz="5600" dirty="0" smtClean="0"/>
              <a:t>, 1997, p. 17.</a:t>
            </a:r>
            <a:r>
              <a:rPr lang="es-ES" sz="5600" dirty="0" smtClean="0"/>
              <a:t> </a:t>
            </a:r>
          </a:p>
          <a:p>
            <a:pPr marL="182880" indent="-182880" algn="just">
              <a:spcBef>
                <a:spcPts val="900"/>
              </a:spcBef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s-ES" sz="5600" dirty="0" smtClean="0"/>
              <a:t>RONA, J. </a:t>
            </a:r>
            <a:r>
              <a:rPr lang="es-ES" sz="5600" i="1" dirty="0" smtClean="0"/>
              <a:t>Geografía y morfología del voseo. </a:t>
            </a:r>
            <a:r>
              <a:rPr lang="es-ES" sz="5600" dirty="0" smtClean="0"/>
              <a:t>Porto Alegre, Pontificia Universidad Católica, 1967, p. 69-85.</a:t>
            </a:r>
            <a:endParaRPr lang="pt-BR" sz="5600" dirty="0" smtClean="0"/>
          </a:p>
          <a:p>
            <a:pPr marL="182880" marR="0" lvl="0" indent="-182880" algn="just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pt-BR" sz="5600" dirty="0" smtClean="0"/>
              <a:t> </a:t>
            </a:r>
          </a:p>
          <a:p>
            <a:pPr marL="182880" marR="0" lvl="0" indent="-182880" algn="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pt-BR" dirty="0" smtClean="0"/>
              <a:t>  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3476" y="2218544"/>
            <a:ext cx="7570032" cy="26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RONA, J. </a:t>
            </a:r>
            <a:r>
              <a:rPr kumimoji="0" lang="es-E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Geografía y morfología del voseo. 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Porto Alegre, Pontificia Universidad Católica, 1967, p. 69-85.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RONA, J. </a:t>
            </a:r>
            <a:r>
              <a:rPr kumimoji="0" lang="es-ES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Geografía y morfología del voseo. </a:t>
            </a: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Porto Alegre, Pontificia Universidad Católica, 1967, p. 69-85.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t3.gstatic.com/images?q=tbn:ANd9GcSvmZ-YHeqGe7tcuGmw4FaagVfL2SYEPCGLrJmKOn9IKiPM2ZwW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64823" y="444138"/>
            <a:ext cx="6583679" cy="5891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3981E6-895C-40A6-802B-8D460B7B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/>
              <a:t>Formas de </a:t>
            </a:r>
            <a:r>
              <a:rPr lang="es-AR" sz="4000" dirty="0" smtClean="0"/>
              <a:t>tratamiento</a:t>
            </a:r>
            <a:r>
              <a:rPr lang="es-AR" sz="4000" dirty="0"/>
              <a:t>: </a:t>
            </a:r>
            <a:r>
              <a:rPr lang="es-AR" sz="4000" dirty="0" smtClean="0"/>
              <a:t>una definición</a:t>
            </a:r>
            <a:endParaRPr lang="es-AR" sz="4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AE8C99BD-59A9-4136-A152-2DD83266C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25278"/>
            <a:ext cx="10058400" cy="3931920"/>
          </a:xfrm>
        </p:spPr>
        <p:txBody>
          <a:bodyPr>
            <a:normAutofit/>
          </a:bodyPr>
          <a:lstStyle/>
          <a:p>
            <a:pPr algn="just"/>
            <a:r>
              <a:rPr lang="es-AR" sz="2400" dirty="0" smtClean="0"/>
              <a:t>En sentido lato</a:t>
            </a:r>
            <a:r>
              <a:rPr lang="es-AR" sz="2400" dirty="0"/>
              <a:t>:</a:t>
            </a:r>
          </a:p>
          <a:p>
            <a:pPr lvl="1" algn="just"/>
            <a:r>
              <a:rPr lang="es-AR" sz="2000" dirty="0"/>
              <a:t>Conjunto de </a:t>
            </a:r>
            <a:r>
              <a:rPr lang="es-AR" sz="2000" dirty="0" smtClean="0"/>
              <a:t>formas </a:t>
            </a:r>
            <a:r>
              <a:rPr lang="es-AR" sz="2000" dirty="0"/>
              <a:t>de </a:t>
            </a:r>
            <a:r>
              <a:rPr lang="es-AR" sz="2000" dirty="0" smtClean="0"/>
              <a:t>una lengua que designan los sujetos de la enunciación. </a:t>
            </a:r>
            <a:endParaRPr lang="es-AR" sz="2400" dirty="0"/>
          </a:p>
          <a:p>
            <a:pPr algn="just"/>
            <a:endParaRPr lang="es-AR" sz="2400" dirty="0"/>
          </a:p>
          <a:p>
            <a:pPr algn="just"/>
            <a:r>
              <a:rPr lang="es-AR" sz="2400" dirty="0" smtClean="0"/>
              <a:t>En </a:t>
            </a:r>
            <a:r>
              <a:rPr lang="es-AR" sz="2400" dirty="0"/>
              <a:t>sentido </a:t>
            </a:r>
            <a:r>
              <a:rPr lang="es-AR" sz="2400" dirty="0" smtClean="0"/>
              <a:t>estricto</a:t>
            </a:r>
            <a:r>
              <a:rPr lang="es-AR" sz="2400" dirty="0"/>
              <a:t>:</a:t>
            </a:r>
          </a:p>
          <a:p>
            <a:pPr lvl="1" algn="just"/>
            <a:r>
              <a:rPr lang="es-AR" sz="2000" dirty="0"/>
              <a:t>Conjunto de </a:t>
            </a:r>
            <a:r>
              <a:rPr lang="es-AR" sz="2000" dirty="0" smtClean="0"/>
              <a:t>formas de una lengua que designan al </a:t>
            </a:r>
            <a:r>
              <a:rPr lang="es-AR" sz="2000" dirty="0" err="1" smtClean="0"/>
              <a:t>alocutario</a:t>
            </a:r>
            <a:r>
              <a:rPr lang="es-AR" sz="2000" dirty="0" smtClean="0"/>
              <a:t> (</a:t>
            </a:r>
            <a:r>
              <a:rPr lang="es-AR" sz="2000" dirty="0"/>
              <a:t>singular </a:t>
            </a:r>
            <a:r>
              <a:rPr lang="es-AR" sz="2000" dirty="0" smtClean="0"/>
              <a:t>o </a:t>
            </a:r>
            <a:r>
              <a:rPr lang="es-AR" sz="2000" dirty="0"/>
              <a:t>plural)</a:t>
            </a:r>
          </a:p>
        </p:txBody>
      </p:sp>
    </p:spTree>
    <p:extLst>
      <p:ext uri="{BB962C8B-B14F-4D97-AF65-F5344CB8AC3E}">
        <p14:creationId xmlns="" xmlns:p14="http://schemas.microsoft.com/office/powerpoint/2010/main" val="13573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AAE2FFE-C08E-424F-93EF-9516E0AE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Algunos ejes de la reflexión </a:t>
            </a:r>
            <a:endParaRPr lang="es-A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6D3A41CC-84C8-4319-AA69-49DC2C462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 smtClean="0"/>
              <a:t>El tratamiento involucra una serie de formas lingüísticas particularmente sensibles al contexto.  </a:t>
            </a:r>
            <a:endParaRPr lang="es-AR" dirty="0"/>
          </a:p>
          <a:p>
            <a:endParaRPr lang="es-AR" dirty="0"/>
          </a:p>
          <a:p>
            <a:pPr algn="just"/>
            <a:r>
              <a:rPr lang="es-AR" dirty="0" smtClean="0"/>
              <a:t>Puede darse la ocurrencia de formas de tratamiento diferentes en un mismo texto y referidas a un mismo destinatario. </a:t>
            </a:r>
            <a:endParaRPr lang="es-AR" dirty="0"/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680416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E752DAB-73DE-4897-A928-25DCC795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600" dirty="0" smtClean="0"/>
              <a:t>Cuestiones sobre las Formas de Tratamiento en la enseñanza de español a brasileños: </a:t>
            </a:r>
            <a:endParaRPr lang="es-AR" sz="36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815B50FE-CC02-4CA2-9939-661A745CD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El problema de la “equivalencia</a:t>
            </a:r>
            <a:r>
              <a:rPr lang="es-AR" sz="2800" dirty="0">
                <a:latin typeface="Calibri" panose="020F0502020204030204" pitchFamily="34" charset="0"/>
                <a:cs typeface="Calibri" panose="020F0502020204030204" pitchFamily="34" charset="0"/>
              </a:rPr>
              <a:t>”:</a:t>
            </a:r>
          </a:p>
          <a:p>
            <a:pPr lvl="1" algn="just"/>
            <a:endParaRPr lang="es-AR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8640" lvl="2" indent="0" algn="just">
              <a:buNone/>
            </a:pPr>
            <a:r>
              <a:rPr lang="es-AR" sz="2200" i="1" dirty="0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s-A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equivale 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a “</a:t>
            </a:r>
            <a:r>
              <a:rPr lang="es-A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você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548640" lvl="2" indent="0" algn="just">
              <a:buNone/>
            </a:pPr>
            <a:r>
              <a:rPr lang="es-AR" sz="2200" i="1" dirty="0">
                <a:latin typeface="Calibri" panose="020F0502020204030204" pitchFamily="34" charset="0"/>
                <a:cs typeface="Calibri" panose="020F0502020204030204" pitchFamily="34" charset="0"/>
              </a:rPr>
              <a:t>Usted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es-A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equivale 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a “o </a:t>
            </a:r>
            <a:r>
              <a:rPr lang="es-A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senhor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s-A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 “a </a:t>
            </a:r>
            <a:r>
              <a:rPr lang="es-A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senhora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algn="just"/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Piénsese en la cuestión de la enseñanza de los valores de  </a:t>
            </a:r>
            <a:r>
              <a:rPr lang="es-AR" sz="28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s-A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você</a:t>
            </a:r>
            <a:r>
              <a:rPr lang="es-AR" sz="28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un hablante del español: 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es-A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El aprendiz y el “sentimiento </a:t>
            </a:r>
            <a:r>
              <a:rPr lang="es-AR" sz="22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A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formalidad” que le produce el “</a:t>
            </a:r>
            <a:r>
              <a:rPr lang="es-AR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você</a:t>
            </a:r>
            <a:r>
              <a:rPr lang="es-A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s-A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407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348EBC-4285-4A8E-9037-3BFC7172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Composición de la serie de formas que entran en el tratamiento:</a:t>
            </a:r>
            <a:endParaRPr lang="es-A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3ED99E01-B961-4F93-BC10-42B08DB5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21130"/>
            <a:ext cx="10058400" cy="3513909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Nominales</a:t>
            </a:r>
          </a:p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Pronominales</a:t>
            </a:r>
          </a:p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Posesivos - deícticos</a:t>
            </a:r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Verbales</a:t>
            </a:r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84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5EBC6E-8E80-4FD7-B902-9FCCCA84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700" b="1" dirty="0" smtClean="0"/>
              <a:t>Las </a:t>
            </a:r>
            <a:r>
              <a:rPr lang="es-AR" sz="2700" b="1" dirty="0"/>
              <a:t>formas de </a:t>
            </a:r>
            <a:r>
              <a:rPr lang="es-AR" sz="2700" b="1" dirty="0" smtClean="0"/>
              <a:t>tratamiento: cuáles son las marcas en la sintaxis</a:t>
            </a:r>
            <a:r>
              <a:rPr lang="es-AR" dirty="0" smtClean="0"/>
              <a:t> </a:t>
            </a:r>
            <a:r>
              <a:rPr lang="es-AR" sz="1300" b="1" dirty="0" smtClean="0"/>
              <a:t>(singular)</a:t>
            </a:r>
            <a:endParaRPr lang="es-AR" sz="13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742E812-CFC5-4FE2-884D-1CB329F2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828799"/>
            <a:ext cx="11482251" cy="48071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dirty="0"/>
          </a:p>
          <a:p>
            <a:pPr lvl="1">
              <a:buNone/>
            </a:pPr>
            <a:r>
              <a:rPr lang="es-AR" dirty="0" smtClean="0"/>
              <a:t>Vocativo         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señora / Doña Laura / Laura                </a:t>
            </a:r>
            <a:r>
              <a:rPr lang="es-AR" b="1" dirty="0" smtClean="0">
                <a:solidFill>
                  <a:schemeClr val="accent1"/>
                </a:solidFill>
              </a:rPr>
              <a:t>Laura / Lau   Pedro   / Pepe</a:t>
            </a:r>
            <a:endParaRPr lang="es-AR" b="1" dirty="0">
              <a:solidFill>
                <a:schemeClr val="accent1"/>
              </a:solidFill>
            </a:endParaRPr>
          </a:p>
          <a:p>
            <a:pPr lvl="1"/>
            <a:endParaRPr lang="es-AR" dirty="0"/>
          </a:p>
          <a:p>
            <a:pPr lvl="1">
              <a:buNone/>
            </a:pPr>
            <a:r>
              <a:rPr lang="es-AR" dirty="0" smtClean="0"/>
              <a:t>Sujeto                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usted </a:t>
            </a:r>
            <a:r>
              <a:rPr lang="es-AR" dirty="0" smtClean="0"/>
              <a:t>                                                       </a:t>
            </a:r>
            <a:r>
              <a:rPr lang="es-AR" b="1" dirty="0" smtClean="0">
                <a:solidFill>
                  <a:schemeClr val="accent1"/>
                </a:solidFill>
              </a:rPr>
              <a:t>tú    (vos: </a:t>
            </a:r>
            <a:r>
              <a:rPr lang="es-AR" dirty="0" smtClean="0"/>
              <a:t>comparte algunas formas, no todas)</a:t>
            </a:r>
            <a:endParaRPr lang="es-AR" dirty="0"/>
          </a:p>
          <a:p>
            <a:endParaRPr lang="es-AR" dirty="0"/>
          </a:p>
          <a:p>
            <a:pPr lvl="1">
              <a:buNone/>
            </a:pPr>
            <a:r>
              <a:rPr lang="es-AR" dirty="0"/>
              <a:t>Objeto </a:t>
            </a:r>
            <a:r>
              <a:rPr lang="es-AR" dirty="0" smtClean="0"/>
              <a:t>             directo</a:t>
            </a: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 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 / la   </a:t>
            </a:r>
            <a:r>
              <a:rPr lang="es-AR" dirty="0" smtClean="0"/>
              <a:t>- indirecto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le            </a:t>
            </a:r>
            <a:r>
              <a:rPr lang="es-AR" dirty="0" smtClean="0"/>
              <a:t>directo e indirecto:  </a:t>
            </a:r>
            <a:r>
              <a:rPr lang="es-AR" b="1" dirty="0" smtClean="0">
                <a:solidFill>
                  <a:schemeClr val="accent1"/>
                </a:solidFill>
              </a:rPr>
              <a:t>te</a:t>
            </a:r>
            <a:r>
              <a:rPr lang="es-AR" dirty="0" smtClean="0"/>
              <a:t> </a:t>
            </a:r>
            <a:endParaRPr lang="es-AR" dirty="0"/>
          </a:p>
          <a:p>
            <a:pPr>
              <a:buNone/>
            </a:pPr>
            <a:r>
              <a:rPr lang="es-AR" dirty="0" smtClean="0"/>
              <a:t>			  </a:t>
            </a:r>
            <a:r>
              <a:rPr lang="es-AR" sz="1600" dirty="0" smtClean="0"/>
              <a:t>otros: </a:t>
            </a:r>
            <a:r>
              <a:rPr lang="es-A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</a:t>
            </a:r>
          </a:p>
          <a:p>
            <a:pPr indent="-457200">
              <a:buNone/>
            </a:pPr>
            <a:r>
              <a:rPr lang="es-AR" sz="1600" dirty="0" smtClean="0"/>
              <a:t>     Con preposición:  </a:t>
            </a:r>
            <a:r>
              <a:rPr lang="es-A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 usted, con usted</a:t>
            </a:r>
            <a:r>
              <a:rPr lang="es-AR" sz="1600" dirty="0" smtClean="0"/>
              <a:t>, etc.  </a:t>
            </a:r>
            <a:r>
              <a:rPr lang="es-A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endParaRPr lang="es-AR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es-AR" dirty="0" smtClean="0"/>
          </a:p>
          <a:p>
            <a:pPr lvl="1">
              <a:buNone/>
            </a:pPr>
            <a:r>
              <a:rPr lang="es-AR" dirty="0" smtClean="0"/>
              <a:t>Otras                  </a:t>
            </a:r>
            <a:r>
              <a:rPr lang="es-AR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su</a:t>
            </a:r>
            <a:r>
              <a:rPr lang="es-AR" dirty="0" smtClean="0"/>
              <a:t> casa				</a:t>
            </a:r>
            <a:r>
              <a:rPr lang="es-AR" b="1" dirty="0" smtClean="0">
                <a:solidFill>
                  <a:schemeClr val="accent1"/>
                </a:solidFill>
              </a:rPr>
              <a:t>   tu </a:t>
            </a:r>
            <a:r>
              <a:rPr lang="es-AR" dirty="0" smtClean="0"/>
              <a:t>casa		</a:t>
            </a:r>
          </a:p>
          <a:p>
            <a:pPr lvl="1" algn="just">
              <a:buNone/>
            </a:pPr>
            <a:endParaRPr lang="es-AR" dirty="0" smtClean="0"/>
          </a:p>
          <a:p>
            <a:pPr lvl="1" algn="just">
              <a:buNone/>
            </a:pPr>
            <a:r>
              <a:rPr lang="es-AR" dirty="0" smtClean="0"/>
              <a:t>Formas verbales en el tiempo y modo correspondientes </a:t>
            </a:r>
          </a:p>
          <a:p>
            <a:pPr lvl="1" algn="just">
              <a:buNone/>
            </a:pPr>
            <a:endParaRPr lang="es-AR" dirty="0" smtClean="0"/>
          </a:p>
          <a:p>
            <a:pPr lvl="1" algn="ctr">
              <a:buNone/>
            </a:pPr>
            <a:r>
              <a:rPr lang="es-A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está / sabe / tenía / venía / venga /deme, </a:t>
            </a:r>
            <a:r>
              <a:rPr lang="es-AR" sz="1400" dirty="0" smtClean="0"/>
              <a:t>etc. 	          </a:t>
            </a:r>
            <a:r>
              <a:rPr lang="es-AR" b="1" dirty="0" smtClean="0">
                <a:solidFill>
                  <a:schemeClr val="accent1"/>
                </a:solidFill>
              </a:rPr>
              <a:t>estás / sabes / tenías / venías /ven / </a:t>
            </a:r>
            <a:r>
              <a:rPr lang="es-AR" b="1" dirty="0" err="1" smtClean="0">
                <a:solidFill>
                  <a:schemeClr val="accent1"/>
                </a:solidFill>
              </a:rPr>
              <a:t>dáme</a:t>
            </a:r>
            <a:r>
              <a:rPr lang="es-AR" sz="1400" dirty="0" smtClean="0"/>
              <a:t>, etc.						  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105220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5EBC6E-8E80-4FD7-B902-9FCCCA84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700" b="1" dirty="0" smtClean="0"/>
              <a:t>Las </a:t>
            </a:r>
            <a:r>
              <a:rPr lang="es-AR" sz="2700" b="1" dirty="0"/>
              <a:t>formas de </a:t>
            </a:r>
            <a:r>
              <a:rPr lang="es-AR" sz="2700" b="1" dirty="0" smtClean="0"/>
              <a:t>tratamiento: cuáles son las marcas en la sintaxis</a:t>
            </a:r>
            <a:r>
              <a:rPr lang="es-AR" dirty="0" smtClean="0"/>
              <a:t> </a:t>
            </a:r>
            <a:r>
              <a:rPr lang="es-AR" sz="1300" b="1" dirty="0" smtClean="0"/>
              <a:t>(plural) (ustedes, en América)</a:t>
            </a:r>
            <a:endParaRPr lang="es-AR" sz="13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742E812-CFC5-4FE2-884D-1CB329F2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828799"/>
            <a:ext cx="11482251" cy="48071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dirty="0"/>
          </a:p>
          <a:p>
            <a:pPr lvl="1" algn="ctr">
              <a:buNone/>
            </a:pPr>
            <a:r>
              <a:rPr lang="es-AR" dirty="0" smtClean="0"/>
              <a:t>Vocativo         </a:t>
            </a:r>
            <a:r>
              <a:rPr lang="es-AR" b="1" dirty="0" smtClean="0">
                <a:solidFill>
                  <a:schemeClr val="accent5"/>
                </a:solidFill>
              </a:rPr>
              <a:t>señoras y señores  - mis queridos alumnos  </a:t>
            </a:r>
          </a:p>
          <a:p>
            <a:pPr lvl="1" algn="ctr">
              <a:buNone/>
            </a:pPr>
            <a:endParaRPr lang="es-AR" dirty="0"/>
          </a:p>
          <a:p>
            <a:pPr lvl="1" algn="ctr">
              <a:buNone/>
            </a:pPr>
            <a:r>
              <a:rPr lang="es-AR" dirty="0" smtClean="0"/>
              <a:t>Sujeto                </a:t>
            </a:r>
            <a:r>
              <a:rPr lang="es-AR" b="1" dirty="0" smtClean="0">
                <a:solidFill>
                  <a:schemeClr val="accent5"/>
                </a:solidFill>
              </a:rPr>
              <a:t>ustedes                                                      </a:t>
            </a:r>
            <a:endParaRPr lang="es-AR" b="1" dirty="0">
              <a:solidFill>
                <a:schemeClr val="accent5"/>
              </a:solidFill>
            </a:endParaRPr>
          </a:p>
          <a:p>
            <a:pPr algn="ctr"/>
            <a:endParaRPr lang="es-AR" dirty="0"/>
          </a:p>
          <a:p>
            <a:pPr lvl="1" algn="ctr">
              <a:buNone/>
            </a:pPr>
            <a:r>
              <a:rPr lang="es-AR" dirty="0"/>
              <a:t>Objeto </a:t>
            </a:r>
            <a:r>
              <a:rPr lang="es-AR" dirty="0" smtClean="0"/>
              <a:t>             directo</a:t>
            </a: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 </a:t>
            </a:r>
            <a:r>
              <a:rPr lang="es-AR" b="1" dirty="0" smtClean="0">
                <a:solidFill>
                  <a:schemeClr val="accent5"/>
                </a:solidFill>
              </a:rPr>
              <a:t>los / las   </a:t>
            </a:r>
            <a:r>
              <a:rPr lang="es-AR" dirty="0" smtClean="0"/>
              <a:t>- indirecto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s-AR" b="1" dirty="0" smtClean="0">
                <a:solidFill>
                  <a:schemeClr val="accent5"/>
                </a:solidFill>
              </a:rPr>
              <a:t>les</a:t>
            </a:r>
            <a:endParaRPr lang="es-AR" b="1" dirty="0">
              <a:solidFill>
                <a:schemeClr val="accent5"/>
              </a:solidFill>
            </a:endParaRPr>
          </a:p>
          <a:p>
            <a:pPr algn="ctr">
              <a:buNone/>
            </a:pPr>
            <a:r>
              <a:rPr lang="es-AR" dirty="0" smtClean="0"/>
              <a:t>			  </a:t>
            </a:r>
            <a:r>
              <a:rPr lang="es-AR" sz="1600" dirty="0" smtClean="0"/>
              <a:t>otros: </a:t>
            </a:r>
            <a:r>
              <a:rPr lang="es-AR" sz="1600" b="1" dirty="0" smtClean="0">
                <a:solidFill>
                  <a:schemeClr val="accent5"/>
                </a:solidFill>
              </a:rPr>
              <a:t>se</a:t>
            </a:r>
          </a:p>
          <a:p>
            <a:pPr indent="-457200" algn="ctr">
              <a:buNone/>
            </a:pPr>
            <a:r>
              <a:rPr lang="es-AR" sz="1600" dirty="0" smtClean="0"/>
              <a:t>     Con preposición:  </a:t>
            </a:r>
            <a:r>
              <a:rPr lang="es-AR" sz="1600" b="1" dirty="0" smtClean="0">
                <a:solidFill>
                  <a:schemeClr val="accent5"/>
                </a:solidFill>
              </a:rPr>
              <a:t>para ustedes, con ustedes</a:t>
            </a:r>
            <a:r>
              <a:rPr lang="es-AR" sz="1600" dirty="0" smtClean="0"/>
              <a:t>, etc.  </a:t>
            </a:r>
            <a:r>
              <a:rPr lang="es-A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endParaRPr lang="es-AR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 algn="ctr">
              <a:buNone/>
            </a:pPr>
            <a:endParaRPr lang="es-AR" dirty="0" smtClean="0"/>
          </a:p>
          <a:p>
            <a:pPr lvl="1" algn="ctr">
              <a:buNone/>
            </a:pPr>
            <a:r>
              <a:rPr lang="es-AR" dirty="0" smtClean="0"/>
              <a:t>Otras                  </a:t>
            </a:r>
            <a:r>
              <a:rPr lang="es-AR" b="1" dirty="0" smtClean="0">
                <a:solidFill>
                  <a:schemeClr val="accent5"/>
                </a:solidFill>
              </a:rPr>
              <a:t>su</a:t>
            </a:r>
            <a:r>
              <a:rPr lang="es-AR" dirty="0" smtClean="0"/>
              <a:t> casa				</a:t>
            </a:r>
          </a:p>
          <a:p>
            <a:pPr lvl="1" algn="ctr">
              <a:buNone/>
            </a:pPr>
            <a:endParaRPr lang="es-AR" dirty="0" smtClean="0"/>
          </a:p>
          <a:p>
            <a:pPr lvl="1" algn="ctr">
              <a:buNone/>
            </a:pPr>
            <a:r>
              <a:rPr lang="es-AR" dirty="0" smtClean="0"/>
              <a:t>Formas verbales en el tiempo y modo correspondientes :    </a:t>
            </a:r>
            <a:r>
              <a:rPr lang="es-AR" sz="1400" b="1" dirty="0" smtClean="0">
                <a:solidFill>
                  <a:schemeClr val="accent5"/>
                </a:solidFill>
              </a:rPr>
              <a:t>están / saben / tenían / venían / vengan /denme</a:t>
            </a:r>
            <a:r>
              <a:rPr lang="es-A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s-AR" sz="1400" dirty="0" smtClean="0"/>
              <a:t>etc. 	          						  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105220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5EBC6E-8E80-4FD7-B902-9FCCCA84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700" b="1" dirty="0" smtClean="0"/>
              <a:t>Las </a:t>
            </a:r>
            <a:r>
              <a:rPr lang="es-AR" sz="2700" b="1" dirty="0"/>
              <a:t>formas de </a:t>
            </a:r>
            <a:r>
              <a:rPr lang="es-AR" sz="2700" b="1" dirty="0" smtClean="0"/>
              <a:t>tratamiento: cuáles son las marcas en la sintaxis</a:t>
            </a:r>
            <a:r>
              <a:rPr lang="es-AR" dirty="0" smtClean="0"/>
              <a:t> </a:t>
            </a:r>
            <a:r>
              <a:rPr lang="es-AR" sz="1300" b="1" dirty="0" smtClean="0"/>
              <a:t>(plural) (vosotros, en partes de España)</a:t>
            </a:r>
            <a:endParaRPr lang="es-AR" sz="1300" b="1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D742E812-CFC5-4FE2-884D-1CB329F2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828799"/>
            <a:ext cx="11482251" cy="48071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AR" dirty="0"/>
          </a:p>
          <a:p>
            <a:pPr marL="2160000" lvl="1" algn="just">
              <a:buNone/>
            </a:pPr>
            <a:r>
              <a:rPr lang="es-AR" dirty="0" smtClean="0"/>
              <a:t>Vocativo         </a:t>
            </a:r>
            <a:r>
              <a:rPr lang="es-AR" b="1" dirty="0" smtClean="0">
                <a:solidFill>
                  <a:schemeClr val="accent5"/>
                </a:solidFill>
              </a:rPr>
              <a:t>queridos amigos , Pedro y Luisa </a:t>
            </a:r>
          </a:p>
          <a:p>
            <a:pPr marL="2160000" lvl="1" algn="just">
              <a:buNone/>
            </a:pPr>
            <a:endParaRPr lang="es-AR" dirty="0"/>
          </a:p>
          <a:p>
            <a:pPr marL="2160000" lvl="1" algn="just">
              <a:buNone/>
            </a:pPr>
            <a:r>
              <a:rPr lang="es-AR" dirty="0" smtClean="0"/>
              <a:t>Sujeto                </a:t>
            </a:r>
            <a:r>
              <a:rPr lang="es-AR" b="1" dirty="0" smtClean="0">
                <a:solidFill>
                  <a:schemeClr val="accent5"/>
                </a:solidFill>
              </a:rPr>
              <a:t>vosotros                                                      </a:t>
            </a:r>
            <a:endParaRPr lang="es-AR" b="1" dirty="0">
              <a:solidFill>
                <a:schemeClr val="accent5"/>
              </a:solidFill>
            </a:endParaRPr>
          </a:p>
          <a:p>
            <a:pPr marL="2160000" algn="just"/>
            <a:endParaRPr lang="es-AR" dirty="0"/>
          </a:p>
          <a:p>
            <a:pPr marL="2160000" lvl="1" algn="just">
              <a:buNone/>
            </a:pPr>
            <a:r>
              <a:rPr lang="es-AR" dirty="0"/>
              <a:t>Objeto </a:t>
            </a:r>
            <a:r>
              <a:rPr lang="es-AR" dirty="0" smtClean="0"/>
              <a:t>             directo</a:t>
            </a: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 </a:t>
            </a:r>
            <a:r>
              <a:rPr lang="es-AR" b="1" dirty="0" smtClean="0">
                <a:solidFill>
                  <a:schemeClr val="accent5"/>
                </a:solidFill>
              </a:rPr>
              <a:t>os   </a:t>
            </a:r>
            <a:r>
              <a:rPr lang="es-AR" dirty="0" smtClean="0"/>
              <a:t>- indirecto</a:t>
            </a:r>
            <a:r>
              <a:rPr lang="es-A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s-AR" b="1" dirty="0" smtClean="0">
                <a:solidFill>
                  <a:schemeClr val="accent5"/>
                </a:solidFill>
              </a:rPr>
              <a:t>os</a:t>
            </a:r>
          </a:p>
          <a:p>
            <a:pPr marL="2160000" algn="just">
              <a:buNone/>
            </a:pPr>
            <a:r>
              <a:rPr lang="es-AR" dirty="0" smtClean="0"/>
              <a:t>			  </a:t>
            </a:r>
            <a:r>
              <a:rPr lang="es-AR" sz="1600" dirty="0" smtClean="0"/>
              <a:t>otros: </a:t>
            </a:r>
            <a:r>
              <a:rPr lang="es-AR" sz="1600" b="1" dirty="0" smtClean="0">
                <a:solidFill>
                  <a:schemeClr val="accent5"/>
                </a:solidFill>
              </a:rPr>
              <a:t>os</a:t>
            </a:r>
          </a:p>
          <a:p>
            <a:pPr marL="2160000" indent="-457200" algn="just">
              <a:buNone/>
            </a:pPr>
            <a:r>
              <a:rPr lang="es-AR" sz="1600" dirty="0" smtClean="0"/>
              <a:t>     Con preposición:  </a:t>
            </a:r>
            <a:r>
              <a:rPr lang="es-AR" sz="1600" b="1" dirty="0" smtClean="0">
                <a:solidFill>
                  <a:schemeClr val="accent5"/>
                </a:solidFill>
              </a:rPr>
              <a:t>para vosotros, con vosotros </a:t>
            </a:r>
            <a:r>
              <a:rPr lang="es-AR" sz="1600" dirty="0" smtClean="0"/>
              <a:t>, etc.  </a:t>
            </a:r>
            <a:r>
              <a:rPr lang="es-A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  </a:t>
            </a:r>
            <a:endParaRPr lang="es-AR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160000" lvl="1" algn="just">
              <a:buNone/>
            </a:pPr>
            <a:endParaRPr lang="es-AR" dirty="0" smtClean="0"/>
          </a:p>
          <a:p>
            <a:pPr marL="2160000" lvl="1" algn="just">
              <a:buNone/>
            </a:pPr>
            <a:r>
              <a:rPr lang="es-AR" dirty="0" smtClean="0"/>
              <a:t>Otras                  </a:t>
            </a:r>
            <a:r>
              <a:rPr lang="es-AR" b="1" dirty="0" smtClean="0">
                <a:solidFill>
                  <a:schemeClr val="accent5"/>
                </a:solidFill>
              </a:rPr>
              <a:t>vuestra</a:t>
            </a:r>
            <a:r>
              <a:rPr lang="es-AR" dirty="0" smtClean="0"/>
              <a:t> casa				</a:t>
            </a:r>
          </a:p>
          <a:p>
            <a:pPr lvl="1" algn="ctr">
              <a:buNone/>
            </a:pPr>
            <a:endParaRPr lang="es-AR" dirty="0" smtClean="0"/>
          </a:p>
          <a:p>
            <a:pPr lvl="1" algn="ctr">
              <a:buNone/>
            </a:pPr>
            <a:r>
              <a:rPr lang="es-AR" dirty="0" smtClean="0"/>
              <a:t>Formas verbales en el tiempo y modo correspondientes :    </a:t>
            </a:r>
            <a:r>
              <a:rPr lang="es-AR" sz="1400" b="1" dirty="0" smtClean="0">
                <a:solidFill>
                  <a:schemeClr val="accent5"/>
                </a:solidFill>
              </a:rPr>
              <a:t>estáis/ sabéis / tenéis / venís / venid /dadme</a:t>
            </a:r>
            <a:r>
              <a:rPr lang="es-A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s-AR" sz="1400" dirty="0" smtClean="0"/>
              <a:t>etc. 	          						  </a:t>
            </a:r>
            <a:endParaRPr lang="es-AR" sz="1400" dirty="0"/>
          </a:p>
        </p:txBody>
      </p:sp>
    </p:spTree>
    <p:extLst>
      <p:ext uri="{BB962C8B-B14F-4D97-AF65-F5344CB8AC3E}">
        <p14:creationId xmlns="" xmlns:p14="http://schemas.microsoft.com/office/powerpoint/2010/main" val="105220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9A7C06-B6B1-4AFE-B6AE-3FB4BD36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Las formas </a:t>
            </a:r>
            <a:r>
              <a:rPr lang="es-AR" dirty="0"/>
              <a:t>de </a:t>
            </a:r>
            <a:r>
              <a:rPr lang="es-AR" dirty="0" smtClean="0"/>
              <a:t>tratamiento desde el punto de vista discursivo-textual</a:t>
            </a:r>
            <a:endParaRPr lang="es-A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CA074B48-A062-4478-B958-C41090D0B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r>
              <a:rPr lang="es-AR" dirty="0" smtClean="0"/>
              <a:t>Relación entre las formas de tratamiento y los géneros textuales y ámbitos discursivos</a:t>
            </a:r>
            <a:endParaRPr lang="es-AR" dirty="0"/>
          </a:p>
          <a:p>
            <a:endParaRPr lang="es-AR" dirty="0"/>
          </a:p>
          <a:p>
            <a:pPr algn="just"/>
            <a:r>
              <a:rPr lang="es-AR" dirty="0" smtClean="0"/>
              <a:t>Los efectos de sentido buscados o producidos por las formas de tratamiento movilizadas. </a:t>
            </a:r>
            <a:endParaRPr lang="es-AR" dirty="0"/>
          </a:p>
          <a:p>
            <a:endParaRPr lang="es-AR" dirty="0"/>
          </a:p>
          <a:p>
            <a:pPr marL="0" indent="0">
              <a:buNone/>
            </a:pPr>
            <a:r>
              <a:rPr lang="es-AR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652003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B73BF-40E9-4123-A96F-E93FCA07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65760"/>
            <a:ext cx="10058400" cy="1593669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¿De qué depende la variación en el uso de las formas de tratamiento?</a:t>
            </a:r>
            <a:endParaRPr lang="es-A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05333023-E855-4DFE-B830-C000F1A41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Situación socio-histórica y cultural.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400" dirty="0">
                <a:latin typeface="Calibri" panose="020F0502020204030204" pitchFamily="34" charset="0"/>
                <a:cs typeface="Calibri" panose="020F0502020204030204" pitchFamily="34" charset="0"/>
              </a:rPr>
              <a:t>Registro, tipo de </a:t>
            </a:r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relación de interlocución y papeles de los interlocutores. 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Género textual / práctica discursiva. 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Decisiones subjetivas </a:t>
            </a:r>
            <a:r>
              <a:rPr lang="es-AR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individuales) </a:t>
            </a:r>
            <a:r>
              <a:rPr lang="es-AR" sz="240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intersubjetivas. (“Podemos tutearnos”/ no necesita tratarme de usted). 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Efectos de sentido pretendidos. </a:t>
            </a: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AR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IMPORTANTE: </a:t>
            </a:r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necesidad de superar la visión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dicotómica 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tradicional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del registro (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formal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informal)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tricotómica 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(formal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informal </a:t>
            </a:r>
            <a:r>
              <a:rPr lang="es-A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AR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neutro) </a:t>
            </a:r>
            <a:r>
              <a:rPr lang="es-A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tratando de considerar la serie de aspectos que entran en juego en el funcionamiento de las formas de tratamiento. </a:t>
            </a:r>
            <a:endParaRPr lang="es-A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12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348EBC-4285-4A8E-9037-3BFC71725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424081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 sistema pronominal de segunda persona constituye, por su amplia variación regional, uno de los aspectos más complejos de la morfosintaxis española.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3ED99E01-B961-4F93-BC10-42B08DB54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18" y="389745"/>
            <a:ext cx="10807908" cy="4931764"/>
          </a:xfrm>
        </p:spPr>
        <p:txBody>
          <a:bodyPr>
            <a:normAutofit/>
          </a:bodyPr>
          <a:lstStyle/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715593" y="6505731"/>
            <a:ext cx="518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 err="1" smtClean="0">
                <a:solidFill>
                  <a:schemeClr val="bg1"/>
                </a:solidFill>
              </a:rPr>
              <a:t>Fontanella</a:t>
            </a:r>
            <a:r>
              <a:rPr lang="pt-BR" dirty="0" smtClean="0">
                <a:solidFill>
                  <a:schemeClr val="bg1"/>
                </a:solidFill>
              </a:rPr>
              <a:t> de Weinberg, 1999, p. 1401.)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8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ã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abão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ã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12354</TotalTime>
  <Words>664</Words>
  <Application>Microsoft Office PowerPoint</Application>
  <PresentationFormat>Personalizar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3" baseType="lpstr">
      <vt:lpstr>HDOfficeLightV0</vt:lpstr>
      <vt:lpstr>Sabão</vt:lpstr>
      <vt:lpstr>Formas de tratamIENTO:  Una reflexión sobre su funcionamiento</vt:lpstr>
      <vt:lpstr>Formas de tratamiento: una definición</vt:lpstr>
      <vt:lpstr>Composición de la serie de formas que entran en el tratamiento:</vt:lpstr>
      <vt:lpstr>Las formas de tratamiento: cuáles son las marcas en la sintaxis (singular)</vt:lpstr>
      <vt:lpstr>Las formas de tratamiento: cuáles son las marcas en la sintaxis (plural) (ustedes, en América)</vt:lpstr>
      <vt:lpstr>Las formas de tratamiento: cuáles son las marcas en la sintaxis (plural) (vosotros, en partes de España)</vt:lpstr>
      <vt:lpstr>Las formas de tratamiento desde el punto de vista discursivo-textual</vt:lpstr>
      <vt:lpstr>¿De qué depende la variación en el uso de las formas de tratamiento?</vt:lpstr>
      <vt:lpstr>     El sistema pronominal de segunda persona constituye, por su amplia variación regional, uno de los aspectos más complejos de la morfosintaxis española.    </vt:lpstr>
      <vt:lpstr>Sistema pronominal I </vt:lpstr>
      <vt:lpstr>Paradigma flexivo </vt:lpstr>
      <vt:lpstr>Slide 12</vt:lpstr>
      <vt:lpstr>Paradigma flexivo </vt:lpstr>
      <vt:lpstr>Sistema pronominal III </vt:lpstr>
      <vt:lpstr>Paradigma flexivo  </vt:lpstr>
      <vt:lpstr>Sistema pronominal IV </vt:lpstr>
      <vt:lpstr>Paradigma flexivo</vt:lpstr>
      <vt:lpstr>Tipos de voseo – paradigma verbal </vt:lpstr>
      <vt:lpstr>Slide 19</vt:lpstr>
      <vt:lpstr>Algunos ejes de la reflexión </vt:lpstr>
      <vt:lpstr>Cuestiones sobre las Formas de Tratamiento en la enseñanza de español a brasileños: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de tratamento:  Uma reflexão sobre seu funcionamento no plano das práticas de ensino (ELE y PLE)</dc:title>
  <dc:creator>Anonimo</dc:creator>
  <cp:lastModifiedBy>Maite</cp:lastModifiedBy>
  <cp:revision>75</cp:revision>
  <dcterms:created xsi:type="dcterms:W3CDTF">2018-06-04T20:55:46Z</dcterms:created>
  <dcterms:modified xsi:type="dcterms:W3CDTF">2021-01-19T21:53:17Z</dcterms:modified>
</cp:coreProperties>
</file>