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9" r:id="rId3"/>
    <p:sldId id="300" r:id="rId4"/>
    <p:sldId id="291" r:id="rId5"/>
    <p:sldId id="288" r:id="rId6"/>
    <p:sldId id="287" r:id="rId7"/>
    <p:sldId id="289" r:id="rId8"/>
    <p:sldId id="294" r:id="rId9"/>
    <p:sldId id="295" r:id="rId10"/>
    <p:sldId id="296" r:id="rId11"/>
    <p:sldId id="297" r:id="rId12"/>
    <p:sldId id="292" r:id="rId13"/>
    <p:sldId id="286" r:id="rId14"/>
    <p:sldId id="256" r:id="rId15"/>
    <p:sldId id="257" r:id="rId16"/>
    <p:sldId id="274" r:id="rId17"/>
    <p:sldId id="258" r:id="rId18"/>
    <p:sldId id="259" r:id="rId19"/>
    <p:sldId id="260" r:id="rId20"/>
    <p:sldId id="261" r:id="rId21"/>
    <p:sldId id="273" r:id="rId22"/>
    <p:sldId id="272" r:id="rId23"/>
    <p:sldId id="267" r:id="rId24"/>
    <p:sldId id="268" r:id="rId25"/>
    <p:sldId id="269" r:id="rId26"/>
    <p:sldId id="270" r:id="rId27"/>
    <p:sldId id="276" r:id="rId28"/>
    <p:sldId id="277" r:id="rId29"/>
    <p:sldId id="278" r:id="rId30"/>
    <p:sldId id="279" r:id="rId31"/>
    <p:sldId id="281" r:id="rId32"/>
    <p:sldId id="280" r:id="rId33"/>
    <p:sldId id="282" r:id="rId34"/>
    <p:sldId id="283" r:id="rId35"/>
    <p:sldId id="275" r:id="rId36"/>
    <p:sldId id="284" r:id="rId37"/>
    <p:sldId id="285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9A9E-609A-47E2-9C80-83EA7D96DC0D}" type="datetimeFigureOut">
              <a:rPr lang="pt-BR" smtClean="0"/>
              <a:pPr/>
              <a:t>29/08/2017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E2775-4594-4934-84B4-8F7388E74CB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Questão levantada na aula anterior ...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285984" y="2214554"/>
          <a:ext cx="4624388" cy="1676400"/>
        </p:xfrm>
        <a:graphic>
          <a:graphicData uri="http://schemas.openxmlformats.org/presentationml/2006/ole">
            <p:oleObj spid="_x0000_s100354" name="Equação" r:id="rId3" imgW="2311200" imgH="838080" progId="Equation.3">
              <p:embed/>
            </p:oleObj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285852" y="1214422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Na cesta de insumos que minimiza o custo: 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 a taxa marginal de substituição é igual à razão entre os preços</a:t>
            </a:r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  o produto marginal é proporcional o preço do fator / insumo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85852" y="407730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Se houvesse desigualdade, seria possível reduzir o custo aumentando o uso do insumo com maior produtividade por $ despendido:</a:t>
            </a:r>
            <a:endParaRPr lang="pt-BR" dirty="0"/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2143108" y="4786322"/>
          <a:ext cx="4775200" cy="1295400"/>
        </p:xfrm>
        <a:graphic>
          <a:graphicData uri="http://schemas.openxmlformats.org/presentationml/2006/ole">
            <p:oleObj spid="_x0000_s100355" name="Equação" r:id="rId4" imgW="2387520" imgH="64764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1214414" y="600076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0000"/>
                </a:solidFill>
              </a:rPr>
              <a:t>Como sabemos que ∂y/∂x</a:t>
            </a:r>
            <a:r>
              <a:rPr lang="pt-BR" sz="2000" b="1" baseline="-25000" dirty="0" smtClean="0">
                <a:solidFill>
                  <a:srgbClr val="FF0000"/>
                </a:solidFill>
              </a:rPr>
              <a:t>1</a:t>
            </a:r>
            <a:r>
              <a:rPr lang="pt-BR" sz="2000" b="1" dirty="0" smtClean="0">
                <a:solidFill>
                  <a:srgbClr val="FF0000"/>
                </a:solidFill>
              </a:rPr>
              <a:t> vai cair e/ou ∂y/∂x</a:t>
            </a:r>
            <a:r>
              <a:rPr lang="pt-BR" sz="2000" b="1" baseline="-25000" dirty="0" smtClean="0">
                <a:solidFill>
                  <a:srgbClr val="FF0000"/>
                </a:solidFill>
              </a:rPr>
              <a:t>2</a:t>
            </a:r>
            <a:r>
              <a:rPr lang="pt-BR" sz="2000" b="1" dirty="0" smtClean="0">
                <a:solidFill>
                  <a:srgbClr val="FF0000"/>
                </a:solidFill>
              </a:rPr>
              <a:t> vai aumentar quando aumentamos x</a:t>
            </a:r>
            <a:r>
              <a:rPr lang="pt-BR" sz="2000" b="1" baseline="-25000" dirty="0" smtClean="0">
                <a:solidFill>
                  <a:srgbClr val="FF0000"/>
                </a:solidFill>
              </a:rPr>
              <a:t>1</a:t>
            </a:r>
            <a:r>
              <a:rPr lang="pt-BR" sz="2000" b="1" dirty="0" smtClean="0">
                <a:solidFill>
                  <a:srgbClr val="FF0000"/>
                </a:solidFill>
              </a:rPr>
              <a:t>?  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Condicional de Fatores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1143000" y="1873250"/>
          <a:ext cx="7112000" cy="3352800"/>
        </p:xfrm>
        <a:graphic>
          <a:graphicData uri="http://schemas.openxmlformats.org/presentationml/2006/ole">
            <p:oleObj spid="_x0000_s86018" name="Equação" r:id="rId3" imgW="3555720" imgH="1676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Total, Médio e Marginal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857224" y="1273196"/>
          <a:ext cx="7366000" cy="5156200"/>
        </p:xfrm>
        <a:graphic>
          <a:graphicData uri="http://schemas.openxmlformats.org/presentationml/2006/ole">
            <p:oleObj spid="_x0000_s99330" name="Equação" r:id="rId3" imgW="3682800" imgH="2577960" progId="Equation.3">
              <p:embed/>
            </p:oleObj>
          </a:graphicData>
        </a:graphic>
      </p:graphicFrame>
      <p:grpSp>
        <p:nvGrpSpPr>
          <p:cNvPr id="6" name="Grupo 5"/>
          <p:cNvGrpSpPr/>
          <p:nvPr/>
        </p:nvGrpSpPr>
        <p:grpSpPr>
          <a:xfrm>
            <a:off x="1785918" y="2143116"/>
            <a:ext cx="3429024" cy="4286280"/>
            <a:chOff x="1785918" y="2143116"/>
            <a:chExt cx="3429024" cy="4286280"/>
          </a:xfrm>
        </p:grpSpPr>
        <p:sp>
          <p:nvSpPr>
            <p:cNvPr id="4" name="Elipse 3"/>
            <p:cNvSpPr/>
            <p:nvPr/>
          </p:nvSpPr>
          <p:spPr>
            <a:xfrm>
              <a:off x="3714744" y="2143116"/>
              <a:ext cx="1500198" cy="64294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Elipse 4"/>
            <p:cNvSpPr/>
            <p:nvPr/>
          </p:nvSpPr>
          <p:spPr>
            <a:xfrm>
              <a:off x="1785918" y="5572140"/>
              <a:ext cx="1500198" cy="8572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de seta reta 14"/>
          <p:cNvCxnSpPr/>
          <p:nvPr/>
        </p:nvCxnSpPr>
        <p:spPr>
          <a:xfrm flipV="1">
            <a:off x="3148571" y="4582525"/>
            <a:ext cx="1078270" cy="92679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2699792" y="3969732"/>
            <a:ext cx="2304256" cy="1907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latin typeface="Symbol" panose="05050102010706020507" pitchFamily="18" charset="2"/>
              </a:rPr>
              <a:t>l</a:t>
            </a:r>
            <a:r>
              <a:rPr lang="pt-BR" dirty="0" smtClean="0"/>
              <a:t> é o custo marginal</a:t>
            </a:r>
            <a:endParaRPr lang="pt-BR" dirty="0">
              <a:latin typeface="Symbol" pitchFamily="18" charset="2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1979712" y="1872208"/>
            <a:ext cx="4824536" cy="4195048"/>
            <a:chOff x="2267744" y="2195572"/>
            <a:chExt cx="4824536" cy="4195048"/>
          </a:xfrm>
        </p:grpSpPr>
        <p:grpSp>
          <p:nvGrpSpPr>
            <p:cNvPr id="9" name="Grupo 8"/>
            <p:cNvGrpSpPr/>
            <p:nvPr/>
          </p:nvGrpSpPr>
          <p:grpSpPr>
            <a:xfrm>
              <a:off x="2267744" y="2195572"/>
              <a:ext cx="4824536" cy="4195048"/>
              <a:chOff x="2267744" y="2195572"/>
              <a:chExt cx="4824536" cy="4195048"/>
            </a:xfrm>
          </p:grpSpPr>
          <p:grpSp>
            <p:nvGrpSpPr>
              <p:cNvPr id="16" name="Grupo 15"/>
              <p:cNvGrpSpPr/>
              <p:nvPr/>
            </p:nvGrpSpPr>
            <p:grpSpPr>
              <a:xfrm>
                <a:off x="2267744" y="2195572"/>
                <a:ext cx="4824536" cy="4195048"/>
                <a:chOff x="2267744" y="2195572"/>
                <a:chExt cx="4824536" cy="4195048"/>
              </a:xfrm>
            </p:grpSpPr>
            <p:cxnSp>
              <p:nvCxnSpPr>
                <p:cNvPr id="4" name="Conector reto 3"/>
                <p:cNvCxnSpPr/>
                <p:nvPr/>
              </p:nvCxnSpPr>
              <p:spPr>
                <a:xfrm>
                  <a:off x="2657547" y="2276872"/>
                  <a:ext cx="0" cy="381642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Conector reto 5"/>
                <p:cNvCxnSpPr/>
                <p:nvPr/>
              </p:nvCxnSpPr>
              <p:spPr>
                <a:xfrm>
                  <a:off x="2657547" y="6093296"/>
                  <a:ext cx="429071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CaixaDeTexto 6"/>
                <p:cNvSpPr txBox="1"/>
                <p:nvPr/>
              </p:nvSpPr>
              <p:spPr>
                <a:xfrm>
                  <a:off x="2267744" y="219557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mtClean="0"/>
                    <a:t>x</a:t>
                  </a:r>
                  <a:r>
                    <a:rPr lang="pt-BR" baseline="-25000" smtClean="0"/>
                    <a:t>2</a:t>
                  </a:r>
                  <a:endParaRPr lang="pt-BR" baseline="-25000"/>
                </a:p>
              </p:txBody>
            </p:sp>
            <p:sp>
              <p:nvSpPr>
                <p:cNvPr id="8" name="CaixaDeTexto 7"/>
                <p:cNvSpPr txBox="1"/>
                <p:nvPr/>
              </p:nvSpPr>
              <p:spPr>
                <a:xfrm>
                  <a:off x="6660232" y="6021288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mtClean="0"/>
                    <a:t>x</a:t>
                  </a:r>
                  <a:r>
                    <a:rPr lang="pt-BR" baseline="-25000" smtClean="0"/>
                    <a:t>1</a:t>
                  </a:r>
                  <a:endParaRPr lang="pt-BR" baseline="-25000"/>
                </a:p>
              </p:txBody>
            </p:sp>
            <p:cxnSp>
              <p:nvCxnSpPr>
                <p:cNvPr id="10" name="Conector reto 9"/>
                <p:cNvCxnSpPr/>
                <p:nvPr/>
              </p:nvCxnSpPr>
              <p:spPr>
                <a:xfrm>
                  <a:off x="2657547" y="2780928"/>
                  <a:ext cx="3138589" cy="3312368"/>
                </a:xfrm>
                <a:prstGeom prst="line">
                  <a:avLst/>
                </a:prstGeom>
                <a:ln w="25400">
                  <a:solidFill>
                    <a:schemeClr val="tx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" name="Conector reto 4"/>
              <p:cNvCxnSpPr/>
              <p:nvPr/>
            </p:nvCxnSpPr>
            <p:spPr>
              <a:xfrm>
                <a:off x="2627784" y="3068960"/>
                <a:ext cx="2922565" cy="3096344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Forma livre 11"/>
            <p:cNvSpPr/>
            <p:nvPr/>
          </p:nvSpPr>
          <p:spPr>
            <a:xfrm>
              <a:off x="3684058" y="2598114"/>
              <a:ext cx="3120190" cy="2703094"/>
            </a:xfrm>
            <a:custGeom>
              <a:avLst/>
              <a:gdLst>
                <a:gd name="connsiteX0" fmla="*/ 0 w 3120190"/>
                <a:gd name="connsiteY0" fmla="*/ 0 h 2703094"/>
                <a:gd name="connsiteX1" fmla="*/ 673768 w 3120190"/>
                <a:gd name="connsiteY1" fmla="*/ 1949116 h 2703094"/>
                <a:gd name="connsiteX2" fmla="*/ 3120190 w 3120190"/>
                <a:gd name="connsiteY2" fmla="*/ 2703094 h 2703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0190" h="2703094">
                  <a:moveTo>
                    <a:pt x="0" y="0"/>
                  </a:moveTo>
                  <a:cubicBezTo>
                    <a:pt x="76868" y="749300"/>
                    <a:pt x="153736" y="1498600"/>
                    <a:pt x="673768" y="1949116"/>
                  </a:cubicBezTo>
                  <a:cubicBezTo>
                    <a:pt x="1193800" y="2399632"/>
                    <a:pt x="2156995" y="2551363"/>
                    <a:pt x="3120190" y="2703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491880" y="2742130"/>
              <a:ext cx="3120190" cy="2703094"/>
            </a:xfrm>
            <a:custGeom>
              <a:avLst/>
              <a:gdLst>
                <a:gd name="connsiteX0" fmla="*/ 0 w 3120190"/>
                <a:gd name="connsiteY0" fmla="*/ 0 h 2703094"/>
                <a:gd name="connsiteX1" fmla="*/ 673768 w 3120190"/>
                <a:gd name="connsiteY1" fmla="*/ 1949116 h 2703094"/>
                <a:gd name="connsiteX2" fmla="*/ 3120190 w 3120190"/>
                <a:gd name="connsiteY2" fmla="*/ 2703094 h 2703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0190" h="2703094">
                  <a:moveTo>
                    <a:pt x="0" y="0"/>
                  </a:moveTo>
                  <a:cubicBezTo>
                    <a:pt x="76868" y="749300"/>
                    <a:pt x="153736" y="1498600"/>
                    <a:pt x="673768" y="1949116"/>
                  </a:cubicBezTo>
                  <a:cubicBezTo>
                    <a:pt x="1193800" y="2399632"/>
                    <a:pt x="2156995" y="2551363"/>
                    <a:pt x="3120190" y="2703094"/>
                  </a:cubicBezTo>
                </a:path>
              </a:pathLst>
            </a:cu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CaixaDeTexto 21"/>
              <p:cNvSpPr txBox="1"/>
              <p:nvPr/>
            </p:nvSpPr>
            <p:spPr>
              <a:xfrm>
                <a:off x="6544196" y="4763508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pt-BR"/>
              </a:p>
            </p:txBody>
          </p:sp>
        </mc:Choice>
        <mc:Fallback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196" y="4763508"/>
                <a:ext cx="186718" cy="27699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33333" r="-43333" b="-2391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4" name="CaixaDeTexto 23"/>
              <p:cNvSpPr txBox="1"/>
              <p:nvPr/>
            </p:nvSpPr>
            <p:spPr>
              <a:xfrm>
                <a:off x="6352018" y="5032313"/>
                <a:ext cx="5906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pt-BR"/>
              </a:p>
            </p:txBody>
          </p:sp>
        </mc:Choice>
        <mc:Fallback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018" y="5032313"/>
                <a:ext cx="590675" cy="27699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l="-9278" r="-8247" b="-2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CaixaDeTexto 24"/>
              <p:cNvSpPr txBox="1"/>
              <p:nvPr/>
            </p:nvSpPr>
            <p:spPr>
              <a:xfrm>
                <a:off x="5399524" y="5426350"/>
                <a:ext cx="4485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pt-BR" smtClean="0"/>
                  <a:t>)</a:t>
                </a:r>
                <a:endParaRPr lang="pt-BR"/>
              </a:p>
            </p:txBody>
          </p:sp>
        </mc:Choice>
        <mc:Fallback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524" y="5426350"/>
                <a:ext cx="448521" cy="27699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9178" t="-28261" r="-60274" b="-5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" name="CaixaDeTexto 25"/>
              <p:cNvSpPr txBox="1"/>
              <p:nvPr/>
            </p:nvSpPr>
            <p:spPr>
              <a:xfrm>
                <a:off x="5038056" y="5831720"/>
                <a:ext cx="8524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pt-BR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pt-BR" smtClean="0"/>
                  <a:t>)</a:t>
                </a:r>
                <a:endParaRPr lang="pt-BR"/>
              </a:p>
            </p:txBody>
          </p:sp>
        </mc:Choice>
        <mc:Fallback>
          <p:sp>
            <p:nvSpPr>
              <p:cNvPr id="26" name="CaixaDe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056" y="5831720"/>
                <a:ext cx="852477" cy="276999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l="-9286" t="-28889" r="-16429" b="-5111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0700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Funções de Produção e Funções Custo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071538" y="2285992"/>
          <a:ext cx="2306637" cy="3633787"/>
        </p:xfrm>
        <a:graphic>
          <a:graphicData uri="http://schemas.openxmlformats.org/presentationml/2006/ole">
            <p:oleObj spid="_x0000_s29714" name="Equação" r:id="rId3" imgW="1282700" imgH="2019300" progId="Equation.3">
              <p:embed/>
            </p:oleObj>
          </a:graphicData>
        </a:graphic>
      </p:graphicFrame>
      <p:graphicFrame>
        <p:nvGraphicFramePr>
          <p:cNvPr id="6" name="Espaço Reservado para Conteúdo 5"/>
          <p:cNvGraphicFramePr>
            <a:graphicFrameLocks noGrp="1" noChangeAspect="1"/>
          </p:cNvGraphicFramePr>
          <p:nvPr>
            <p:ph sz="half" idx="2"/>
          </p:nvPr>
        </p:nvGraphicFramePr>
        <p:xfrm>
          <a:off x="4214810" y="2152663"/>
          <a:ext cx="4397375" cy="3205163"/>
        </p:xfrm>
        <a:graphic>
          <a:graphicData uri="http://schemas.openxmlformats.org/presentationml/2006/ole">
            <p:oleObj spid="_x0000_s29715" name="Equação" r:id="rId4" imgW="2438400" imgH="1778000" progId="Equation.3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7143768" y="3643314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Substitutos perfeitos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143768" y="4925809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Complementos perfeitos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Firma no Curto Prazo</a:t>
            </a:r>
            <a:endParaRPr lang="pt-BR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300038" y="1557338"/>
          <a:ext cx="4076700" cy="2133600"/>
        </p:xfrm>
        <a:graphic>
          <a:graphicData uri="http://schemas.openxmlformats.org/presentationml/2006/ole">
            <p:oleObj spid="_x0000_s1034" name="Equação" r:id="rId3" imgW="1358310" imgH="710891" progId="Equation.3">
              <p:embed/>
            </p:oleObj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139952" y="1556792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Longo Prazo: todos os fatores são variáveis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72000" y="2852936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Curto Prazo: o fator 2 é fixo (16 unidades); o fator 1 é variável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763688" y="2996952"/>
            <a:ext cx="1080120" cy="1440160"/>
            <a:chOff x="1763688" y="2996952"/>
            <a:chExt cx="1080120" cy="1440160"/>
          </a:xfrm>
        </p:grpSpPr>
        <p:sp>
          <p:nvSpPr>
            <p:cNvPr id="8" name="Elipse 7"/>
            <p:cNvSpPr/>
            <p:nvPr/>
          </p:nvSpPr>
          <p:spPr>
            <a:xfrm>
              <a:off x="1763688" y="2996952"/>
              <a:ext cx="648072" cy="7200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" name="Conector reto 9"/>
            <p:cNvCxnSpPr>
              <a:stCxn id="8" idx="4"/>
            </p:cNvCxnSpPr>
            <p:nvPr/>
          </p:nvCxnSpPr>
          <p:spPr>
            <a:xfrm>
              <a:off x="2087724" y="3717032"/>
              <a:ext cx="756084" cy="72008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ixaDeTexto 11"/>
          <p:cNvSpPr txBox="1"/>
          <p:nvPr/>
        </p:nvSpPr>
        <p:spPr>
          <a:xfrm>
            <a:off x="2915816" y="4149080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Essas 16 unidades serão pagas pelo produtor, independente do valor de seu produto marginal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987824" y="515719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valor pago pelo fator 2 (16 </a:t>
            </a:r>
            <a:r>
              <a:rPr lang="pt-BR" dirty="0" err="1" smtClean="0"/>
              <a:t>w</a:t>
            </a:r>
            <a:r>
              <a:rPr lang="pt-BR" baseline="-25000" dirty="0" err="1" smtClean="0"/>
              <a:t>2</a:t>
            </a:r>
            <a:r>
              <a:rPr lang="pt-BR" dirty="0" smtClean="0"/>
              <a:t>) corresponde ao CUSTO FIXO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12" grpId="0" build="allAtOnce"/>
      <p:bldP spid="1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de Longo e Curto Prazo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99592" y="1268760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Dados os preços dos fatores </a:t>
            </a:r>
            <a:r>
              <a:rPr lang="pt-BR" sz="2400" dirty="0" err="1" smtClean="0"/>
              <a:t>w</a:t>
            </a:r>
            <a:r>
              <a:rPr lang="pt-BR" sz="2400" baseline="-25000" dirty="0" err="1" smtClean="0"/>
              <a:t>1</a:t>
            </a:r>
            <a:r>
              <a:rPr lang="pt-BR" sz="2400" dirty="0" smtClean="0"/>
              <a:t> = 1 e </a:t>
            </a:r>
            <a:r>
              <a:rPr lang="pt-BR" sz="2400" dirty="0" err="1" smtClean="0"/>
              <a:t>w</a:t>
            </a:r>
            <a:r>
              <a:rPr lang="pt-BR" sz="2400" baseline="-25000" dirty="0" err="1"/>
              <a:t>2</a:t>
            </a:r>
            <a:r>
              <a:rPr lang="pt-BR" sz="2400" dirty="0" smtClean="0"/>
              <a:t> = 1</a:t>
            </a:r>
            <a:r>
              <a:rPr lang="pt-BR" dirty="0" smtClean="0"/>
              <a:t>:</a:t>
            </a:r>
            <a:endParaRPr lang="pt-BR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771800" y="2204864"/>
          <a:ext cx="3786188" cy="1778000"/>
        </p:xfrm>
        <a:graphic>
          <a:graphicData uri="http://schemas.openxmlformats.org/presentationml/2006/ole">
            <p:oleObj spid="_x0000_s2058" name="Equação" r:id="rId3" imgW="1892300" imgH="889000" progId="Equation.3">
              <p:embed/>
            </p:oleObj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835696" y="3212976"/>
            <a:ext cx="4320480" cy="1901825"/>
            <a:chOff x="1835696" y="3212976"/>
            <a:chExt cx="4320480" cy="1901825"/>
          </a:xfrm>
        </p:grpSpPr>
        <p:grpSp>
          <p:nvGrpSpPr>
            <p:cNvPr id="12" name="Grupo 11"/>
            <p:cNvGrpSpPr/>
            <p:nvPr/>
          </p:nvGrpSpPr>
          <p:grpSpPr>
            <a:xfrm>
              <a:off x="2987824" y="3212976"/>
              <a:ext cx="3168352" cy="1440160"/>
              <a:chOff x="2987824" y="3212976"/>
              <a:chExt cx="3168352" cy="1440160"/>
            </a:xfrm>
          </p:grpSpPr>
          <p:grpSp>
            <p:nvGrpSpPr>
              <p:cNvPr id="7" name="Grupo 6"/>
              <p:cNvGrpSpPr/>
              <p:nvPr/>
            </p:nvGrpSpPr>
            <p:grpSpPr>
              <a:xfrm>
                <a:off x="3779912" y="3212976"/>
                <a:ext cx="2376264" cy="792088"/>
                <a:chOff x="3779912" y="3212976"/>
                <a:chExt cx="2376264" cy="792088"/>
              </a:xfrm>
            </p:grpSpPr>
            <p:sp>
              <p:nvSpPr>
                <p:cNvPr id="5" name="Elipse 4"/>
                <p:cNvSpPr/>
                <p:nvPr/>
              </p:nvSpPr>
              <p:spPr>
                <a:xfrm>
                  <a:off x="3779912" y="3284984"/>
                  <a:ext cx="792088" cy="72008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" name="Elipse 5"/>
                <p:cNvSpPr/>
                <p:nvPr/>
              </p:nvSpPr>
              <p:spPr>
                <a:xfrm>
                  <a:off x="5364088" y="3212976"/>
                  <a:ext cx="792088" cy="72008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cxnSp>
            <p:nvCxnSpPr>
              <p:cNvPr id="9" name="Conector reto 8"/>
              <p:cNvCxnSpPr>
                <a:stCxn id="5" idx="4"/>
              </p:cNvCxnSpPr>
              <p:nvPr/>
            </p:nvCxnSpPr>
            <p:spPr>
              <a:xfrm flipH="1">
                <a:off x="2987824" y="4005064"/>
                <a:ext cx="1188132" cy="6480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to 9"/>
              <p:cNvCxnSpPr/>
              <p:nvPr/>
            </p:nvCxnSpPr>
            <p:spPr>
              <a:xfrm flipH="1">
                <a:off x="3059832" y="3933056"/>
                <a:ext cx="2700300" cy="72008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CaixaDeTexto 12"/>
            <p:cNvSpPr txBox="1"/>
            <p:nvPr/>
          </p:nvSpPr>
          <p:spPr>
            <a:xfrm>
              <a:off x="1835696" y="4653136"/>
              <a:ext cx="2448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CUSTO VARIÁVEL</a:t>
              </a:r>
              <a:endPara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4572000" y="3212976"/>
            <a:ext cx="3024336" cy="2088232"/>
            <a:chOff x="4572000" y="3212976"/>
            <a:chExt cx="3024336" cy="2088232"/>
          </a:xfrm>
        </p:grpSpPr>
        <p:sp>
          <p:nvSpPr>
            <p:cNvPr id="15" name="Elipse 14"/>
            <p:cNvSpPr/>
            <p:nvPr/>
          </p:nvSpPr>
          <p:spPr>
            <a:xfrm>
              <a:off x="4572000" y="3212976"/>
              <a:ext cx="864096" cy="79208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/>
            <p:cNvSpPr/>
            <p:nvPr/>
          </p:nvSpPr>
          <p:spPr>
            <a:xfrm>
              <a:off x="6084168" y="3212976"/>
              <a:ext cx="864096" cy="79208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Conector reto 17"/>
            <p:cNvCxnSpPr>
              <a:stCxn id="15" idx="4"/>
            </p:cNvCxnSpPr>
            <p:nvPr/>
          </p:nvCxnSpPr>
          <p:spPr>
            <a:xfrm>
              <a:off x="5004048" y="4005064"/>
              <a:ext cx="1656184" cy="792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6516216" y="4005064"/>
              <a:ext cx="216024" cy="7920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CaixaDeTexto 20"/>
            <p:cNvSpPr txBox="1"/>
            <p:nvPr/>
          </p:nvSpPr>
          <p:spPr>
            <a:xfrm>
              <a:off x="5796136" y="4839543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dirty="0" smtClean="0">
                  <a:solidFill>
                    <a:srgbClr val="FF0000"/>
                  </a:solidFill>
                </a:rPr>
                <a:t>CUSTO FIXO</a:t>
              </a:r>
              <a:endParaRPr lang="pt-BR" sz="24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dos fatores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900113" y="1755775"/>
          <a:ext cx="4760912" cy="3275013"/>
        </p:xfrm>
        <a:graphic>
          <a:graphicData uri="http://schemas.openxmlformats.org/presentationml/2006/ole">
            <p:oleObj spid="_x0000_s9226" name="Equação" r:id="rId3" imgW="1587500" imgH="1092200" progId="Equation.3">
              <p:embed/>
            </p:oleObj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059832" y="1772816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Longo Prazo</a:t>
            </a:r>
          </a:p>
          <a:p>
            <a:r>
              <a:rPr lang="pt-BR" sz="2400" dirty="0" smtClean="0"/>
              <a:t>Valor do produto marginal de cada um dos fatores é igual ao respectivo preço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5085184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u="sng" dirty="0" smtClean="0"/>
              <a:t>Curto Prazo</a:t>
            </a:r>
          </a:p>
          <a:p>
            <a:r>
              <a:rPr lang="pt-BR" sz="2400" dirty="0" smtClean="0"/>
              <a:t>Valor do produto marginal de cada um dos fatores variáveis é igual ao respectivo preço; valor do produto marginal dos fatores fixos é maior ou igual a zero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Médio – Curto Prazo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339752" y="1628800"/>
          <a:ext cx="4303713" cy="1333500"/>
        </p:xfrm>
        <a:graphic>
          <a:graphicData uri="http://schemas.openxmlformats.org/presentationml/2006/ole">
            <p:oleObj spid="_x0000_s3082" name="Equação" r:id="rId3" imgW="1435100" imgH="444500" progId="Equation.3">
              <p:embed/>
            </p:oleObj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378904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Custo Médio = Custo Variável Médio + 				Custo Fixo Médio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Fixo Médio – Curto Prazo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421" y="1340768"/>
            <a:ext cx="8281035" cy="498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</a:t>
            </a:r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Médio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Variável Médio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281035" cy="498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Questão levantada na aula anterior ...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14348" y="1357298"/>
            <a:ext cx="7858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000" dirty="0" smtClean="0"/>
              <a:t> Condição necessária: taxa marginal de substituição negativa (</a:t>
            </a:r>
            <a:r>
              <a:rPr lang="pt-BR" sz="2000" dirty="0" err="1" smtClean="0"/>
              <a:t>isoquantas</a:t>
            </a:r>
            <a:r>
              <a:rPr lang="pt-BR" sz="2000" dirty="0" smtClean="0"/>
              <a:t> negativamente inclinadas)</a:t>
            </a:r>
          </a:p>
          <a:p>
            <a:endParaRPr lang="pt-BR" sz="2000" dirty="0" smtClean="0"/>
          </a:p>
          <a:p>
            <a:pPr>
              <a:buFont typeface="Arial" pitchFamily="34" charset="0"/>
              <a:buChar char="•"/>
            </a:pPr>
            <a:r>
              <a:rPr lang="pt-BR" sz="2000" dirty="0" smtClean="0"/>
              <a:t> Condição suficiente: os insumos / fatores não podem ser substitutos perfeitos, nem complementos perfeitos (</a:t>
            </a:r>
            <a:r>
              <a:rPr lang="pt-BR" sz="2000" dirty="0" err="1" smtClean="0"/>
              <a:t>isoquantas</a:t>
            </a:r>
            <a:r>
              <a:rPr lang="pt-BR" sz="2000" dirty="0" smtClean="0"/>
              <a:t> estritamente convexas) ; a matriz das segundas derivadas (</a:t>
            </a:r>
            <a:r>
              <a:rPr lang="pt-BR" sz="2000" dirty="0" err="1" smtClean="0"/>
              <a:t>hessiana</a:t>
            </a:r>
            <a:r>
              <a:rPr lang="pt-BR" sz="2000" dirty="0" smtClean="0"/>
              <a:t>) da função de produção é positiva definida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/>
        </p:nvGraphicFramePr>
        <p:xfrm>
          <a:off x="857224" y="3857628"/>
          <a:ext cx="2260600" cy="1778000"/>
        </p:xfrm>
        <a:graphic>
          <a:graphicData uri="http://schemas.openxmlformats.org/presentationml/2006/ole">
            <p:oleObj spid="_x0000_s101380" name="Equação" r:id="rId3" imgW="1130040" imgH="888840" progId="Equation.3">
              <p:embed/>
            </p:oleObj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/>
        </p:nvGraphicFramePr>
        <p:xfrm>
          <a:off x="4643438" y="3786190"/>
          <a:ext cx="3073400" cy="2082800"/>
        </p:xfrm>
        <a:graphic>
          <a:graphicData uri="http://schemas.openxmlformats.org/presentationml/2006/ole">
            <p:oleObj spid="_x0000_s101381" name="Equação" r:id="rId4" imgW="1536480" imgH="1041120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5214942" y="335756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tanto,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 no Curto Prazo</a:t>
            </a:r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 rot="5400000" flipH="1" flipV="1">
            <a:off x="395536" y="3429000"/>
            <a:ext cx="37444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4"/>
          <p:cNvCxnSpPr/>
          <p:nvPr/>
        </p:nvCxnSpPr>
        <p:spPr>
          <a:xfrm>
            <a:off x="2267744" y="5301208"/>
            <a:ext cx="50405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rma livre 6"/>
          <p:cNvSpPr/>
          <p:nvPr/>
        </p:nvSpPr>
        <p:spPr>
          <a:xfrm>
            <a:off x="2257425" y="2171700"/>
            <a:ext cx="3867150" cy="2000250"/>
          </a:xfrm>
          <a:custGeom>
            <a:avLst/>
            <a:gdLst>
              <a:gd name="connsiteX0" fmla="*/ 0 w 3867150"/>
              <a:gd name="connsiteY0" fmla="*/ 2000250 h 2000250"/>
              <a:gd name="connsiteX1" fmla="*/ 1047750 w 3867150"/>
              <a:gd name="connsiteY1" fmla="*/ 1152525 h 2000250"/>
              <a:gd name="connsiteX2" fmla="*/ 2324100 w 3867150"/>
              <a:gd name="connsiteY2" fmla="*/ 895350 h 2000250"/>
              <a:gd name="connsiteX3" fmla="*/ 3305175 w 3867150"/>
              <a:gd name="connsiteY3" fmla="*/ 609600 h 2000250"/>
              <a:gd name="connsiteX4" fmla="*/ 3867150 w 3867150"/>
              <a:gd name="connsiteY4" fmla="*/ 0 h 20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67150" h="2000250">
                <a:moveTo>
                  <a:pt x="0" y="2000250"/>
                </a:moveTo>
                <a:cubicBezTo>
                  <a:pt x="330200" y="1668462"/>
                  <a:pt x="660400" y="1336675"/>
                  <a:pt x="1047750" y="1152525"/>
                </a:cubicBezTo>
                <a:cubicBezTo>
                  <a:pt x="1435100" y="968375"/>
                  <a:pt x="1947863" y="985838"/>
                  <a:pt x="2324100" y="895350"/>
                </a:cubicBezTo>
                <a:cubicBezTo>
                  <a:pt x="2700338" y="804863"/>
                  <a:pt x="3048000" y="758825"/>
                  <a:pt x="3305175" y="609600"/>
                </a:cubicBezTo>
                <a:cubicBezTo>
                  <a:pt x="3562350" y="460375"/>
                  <a:pt x="3714750" y="230187"/>
                  <a:pt x="3867150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1835696" y="4149080"/>
            <a:ext cx="482453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4788024" y="45811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Custo Fixo</a:t>
            </a:r>
            <a:endParaRPr lang="pt-BR" dirty="0"/>
          </a:p>
        </p:txBody>
      </p:sp>
      <p:cxnSp>
        <p:nvCxnSpPr>
          <p:cNvPr id="15" name="Conector de seta reta 14"/>
          <p:cNvCxnSpPr/>
          <p:nvPr/>
        </p:nvCxnSpPr>
        <p:spPr>
          <a:xfrm rot="5400000">
            <a:off x="5471306" y="4689140"/>
            <a:ext cx="1080914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3923928" y="35730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Custo Variável</a:t>
            </a:r>
            <a:endParaRPr lang="pt-BR" dirty="0"/>
          </a:p>
        </p:txBody>
      </p:sp>
      <p:cxnSp>
        <p:nvCxnSpPr>
          <p:cNvPr id="18" name="Conector de seta reta 17"/>
          <p:cNvCxnSpPr/>
          <p:nvPr/>
        </p:nvCxnSpPr>
        <p:spPr>
          <a:xfrm rot="5400000">
            <a:off x="5184465" y="3248583"/>
            <a:ext cx="1656184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o 26"/>
          <p:cNvGrpSpPr/>
          <p:nvPr/>
        </p:nvGrpSpPr>
        <p:grpSpPr>
          <a:xfrm>
            <a:off x="2483768" y="2204864"/>
            <a:ext cx="1512168" cy="1065557"/>
            <a:chOff x="2483768" y="2204864"/>
            <a:chExt cx="1512168" cy="1065557"/>
          </a:xfrm>
        </p:grpSpPr>
        <p:sp>
          <p:nvSpPr>
            <p:cNvPr id="20" name="Seta para cima 19"/>
            <p:cNvSpPr/>
            <p:nvPr/>
          </p:nvSpPr>
          <p:spPr>
            <a:xfrm rot="8804732">
              <a:off x="2879101" y="2766365"/>
              <a:ext cx="360040" cy="50405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2483768" y="2204864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/>
                <a:t>Rendimentos Crescentes</a:t>
              </a:r>
              <a:endParaRPr lang="pt-BR" sz="1600" dirty="0"/>
            </a:p>
          </p:txBody>
        </p:sp>
      </p:grpSp>
      <p:sp>
        <p:nvSpPr>
          <p:cNvPr id="23" name="CaixaDeTexto 22"/>
          <p:cNvSpPr txBox="1"/>
          <p:nvPr/>
        </p:nvSpPr>
        <p:spPr>
          <a:xfrm>
            <a:off x="971600" y="17008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Custo Total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6300192" y="536392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Quantidade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124000" y="5661248"/>
            <a:ext cx="4744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Custo Total = Custo Fixo + Custo Variável</a:t>
            </a:r>
          </a:p>
          <a:p>
            <a:r>
              <a:rPr lang="pt-BR" dirty="0" smtClean="0"/>
              <a:t>C (y) = c + f(y)</a:t>
            </a:r>
            <a:endParaRPr lang="pt-BR" dirty="0"/>
          </a:p>
        </p:txBody>
      </p:sp>
      <p:grpSp>
        <p:nvGrpSpPr>
          <p:cNvPr id="6" name="Grupo 27"/>
          <p:cNvGrpSpPr/>
          <p:nvPr/>
        </p:nvGrpSpPr>
        <p:grpSpPr>
          <a:xfrm>
            <a:off x="4499992" y="1700808"/>
            <a:ext cx="1512168" cy="1065557"/>
            <a:chOff x="4499992" y="1700808"/>
            <a:chExt cx="1512168" cy="1065557"/>
          </a:xfrm>
        </p:grpSpPr>
        <p:sp>
          <p:nvSpPr>
            <p:cNvPr id="22" name="CaixaDeTexto 21"/>
            <p:cNvSpPr txBox="1"/>
            <p:nvPr/>
          </p:nvSpPr>
          <p:spPr>
            <a:xfrm>
              <a:off x="4499992" y="1700808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600" dirty="0" smtClean="0"/>
                <a:t>Rendimentos Decrescentes</a:t>
              </a:r>
              <a:endParaRPr lang="pt-BR" sz="1600" dirty="0"/>
            </a:p>
          </p:txBody>
        </p:sp>
        <p:sp>
          <p:nvSpPr>
            <p:cNvPr id="26" name="Seta para cima 25"/>
            <p:cNvSpPr/>
            <p:nvPr/>
          </p:nvSpPr>
          <p:spPr>
            <a:xfrm rot="8804732">
              <a:off x="5111349" y="2262309"/>
              <a:ext cx="360040" cy="50405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 r="3913"/>
          <a:stretch>
            <a:fillRect/>
          </a:stretch>
        </p:blipFill>
        <p:spPr bwMode="auto">
          <a:xfrm>
            <a:off x="123378" y="692696"/>
            <a:ext cx="8841228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Custo Variável Médio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Custo Marginal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36149"/>
            <a:ext cx="8281035" cy="498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z="2800" smtClean="0"/>
              <a:t>A curva de custo marginal (CMg) corta a curva de custo médio (CMe) em seu ponto mínimo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819400" y="1514475"/>
          <a:ext cx="3390900" cy="4910138"/>
        </p:xfrm>
        <a:graphic>
          <a:graphicData uri="http://schemas.openxmlformats.org/presentationml/2006/ole">
            <p:oleObj spid="_x0000_s6154" name="Equação" r:id="rId3" imgW="2120760" imgH="3073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Contra-exemplo (1)</a:t>
            </a:r>
            <a:br>
              <a:rPr lang="pt-BR" smtClean="0"/>
            </a:br>
            <a:r>
              <a:rPr lang="pt-BR" sz="2400" smtClean="0"/>
              <a:t>Função de produção linear (LP)</a:t>
            </a:r>
            <a:endParaRPr lang="pt-BR" smtClean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71600" y="2133600"/>
            <a:ext cx="6248400" cy="2895600"/>
            <a:chOff x="864" y="1344"/>
            <a:chExt cx="3936" cy="182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120" y="1440"/>
              <a:ext cx="1632" cy="1488"/>
              <a:chOff x="1056" y="1440"/>
              <a:chExt cx="1632" cy="1488"/>
            </a:xfrm>
          </p:grpSpPr>
          <p:sp>
            <p:nvSpPr>
              <p:cNvPr id="5138" name="Line 7"/>
              <p:cNvSpPr>
                <a:spLocks noChangeShapeType="1"/>
              </p:cNvSpPr>
              <p:nvPr/>
            </p:nvSpPr>
            <p:spPr bwMode="auto">
              <a:xfrm>
                <a:off x="1056" y="144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139" name="Line 8"/>
              <p:cNvSpPr>
                <a:spLocks noChangeShapeType="1"/>
              </p:cNvSpPr>
              <p:nvPr/>
            </p:nvSpPr>
            <p:spPr bwMode="auto">
              <a:xfrm>
                <a:off x="1056" y="2928"/>
                <a:ext cx="16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4560" y="288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alibri" pitchFamily="34" charset="0"/>
                </a:rPr>
                <a:t>y</a:t>
              </a:r>
            </a:p>
          </p:txBody>
        </p: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864" y="1344"/>
              <a:ext cx="1872" cy="1824"/>
              <a:chOff x="864" y="1344"/>
              <a:chExt cx="1872" cy="1824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1056" y="1440"/>
                <a:ext cx="1632" cy="1488"/>
                <a:chOff x="1056" y="1440"/>
                <a:chExt cx="1632" cy="1488"/>
              </a:xfrm>
            </p:grpSpPr>
            <p:sp>
              <p:nvSpPr>
                <p:cNvPr id="5136" name="Line 3"/>
                <p:cNvSpPr>
                  <a:spLocks noChangeShapeType="1"/>
                </p:cNvSpPr>
                <p:nvPr/>
              </p:nvSpPr>
              <p:spPr bwMode="auto">
                <a:xfrm>
                  <a:off x="1056" y="1440"/>
                  <a:ext cx="0" cy="14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5137" name="Line 4"/>
                <p:cNvSpPr>
                  <a:spLocks noChangeShapeType="1"/>
                </p:cNvSpPr>
                <p:nvPr/>
              </p:nvSpPr>
              <p:spPr bwMode="auto">
                <a:xfrm>
                  <a:off x="1056" y="2928"/>
                  <a:ext cx="16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5134" name="Text Box 9"/>
              <p:cNvSpPr txBox="1">
                <a:spLocks noChangeArrowheads="1"/>
              </p:cNvSpPr>
              <p:nvPr/>
            </p:nvSpPr>
            <p:spPr bwMode="auto">
              <a:xfrm>
                <a:off x="2496" y="2880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x</a:t>
                </a:r>
              </a:p>
            </p:txBody>
          </p:sp>
          <p:sp>
            <p:nvSpPr>
              <p:cNvPr id="5135" name="Text Box 11"/>
              <p:cNvSpPr txBox="1">
                <a:spLocks noChangeArrowheads="1"/>
              </p:cNvSpPr>
              <p:nvPr/>
            </p:nvSpPr>
            <p:spPr bwMode="auto">
              <a:xfrm>
                <a:off x="864" y="134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y</a:t>
                </a:r>
              </a:p>
            </p:txBody>
          </p:sp>
        </p:grpSp>
        <p:sp>
          <p:nvSpPr>
            <p:cNvPr id="5132" name="Text Box 13"/>
            <p:cNvSpPr txBox="1">
              <a:spLocks noChangeArrowheads="1"/>
            </p:cNvSpPr>
            <p:nvPr/>
          </p:nvSpPr>
          <p:spPr bwMode="auto">
            <a:xfrm>
              <a:off x="2784" y="134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5124" name="Line 15"/>
          <p:cNvSpPr>
            <a:spLocks noChangeShapeType="1"/>
          </p:cNvSpPr>
          <p:nvPr/>
        </p:nvSpPr>
        <p:spPr bwMode="auto">
          <a:xfrm flipV="1">
            <a:off x="1676400" y="2438400"/>
            <a:ext cx="22860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5" name="Text Box 16"/>
          <p:cNvSpPr txBox="1">
            <a:spLocks noChangeArrowheads="1"/>
          </p:cNvSpPr>
          <p:nvPr/>
        </p:nvSpPr>
        <p:spPr bwMode="auto">
          <a:xfrm>
            <a:off x="3352800" y="2895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y = ax</a:t>
            </a:r>
          </a:p>
        </p:txBody>
      </p:sp>
      <p:sp>
        <p:nvSpPr>
          <p:cNvPr id="5126" name="Text Box 17"/>
          <p:cNvSpPr txBox="1">
            <a:spLocks noChangeArrowheads="1"/>
          </p:cNvSpPr>
          <p:nvPr/>
        </p:nvSpPr>
        <p:spPr bwMode="auto">
          <a:xfrm>
            <a:off x="5943600" y="228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C(y) = w.y/a</a:t>
            </a:r>
          </a:p>
        </p:txBody>
      </p:sp>
      <p:sp>
        <p:nvSpPr>
          <p:cNvPr id="5127" name="Line 18"/>
          <p:cNvSpPr>
            <a:spLocks noChangeShapeType="1"/>
          </p:cNvSpPr>
          <p:nvPr/>
        </p:nvSpPr>
        <p:spPr bwMode="auto">
          <a:xfrm flipV="1">
            <a:off x="4953000" y="3048000"/>
            <a:ext cx="236220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3276600" y="54102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CMe = CMg = w/a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Contra-exemplo (2)</a:t>
            </a:r>
            <a:br>
              <a:rPr lang="pt-BR" smtClean="0"/>
            </a:br>
            <a:r>
              <a:rPr lang="pt-BR" sz="2400" smtClean="0"/>
              <a:t>Função de produção linear com custo fixo</a:t>
            </a:r>
            <a:endParaRPr lang="pt-BR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1371600" y="2133600"/>
            <a:ext cx="6248400" cy="2895600"/>
            <a:chOff x="864" y="1344"/>
            <a:chExt cx="3936" cy="1824"/>
          </a:xfrm>
        </p:grpSpPr>
        <p:grpSp>
          <p:nvGrpSpPr>
            <p:cNvPr id="3" name="Group 1028"/>
            <p:cNvGrpSpPr>
              <a:grpSpLocks/>
            </p:cNvGrpSpPr>
            <p:nvPr/>
          </p:nvGrpSpPr>
          <p:grpSpPr bwMode="auto">
            <a:xfrm>
              <a:off x="3120" y="1440"/>
              <a:ext cx="1632" cy="1488"/>
              <a:chOff x="1056" y="1440"/>
              <a:chExt cx="1632" cy="1488"/>
            </a:xfrm>
          </p:grpSpPr>
          <p:sp>
            <p:nvSpPr>
              <p:cNvPr id="6162" name="Line 1029"/>
              <p:cNvSpPr>
                <a:spLocks noChangeShapeType="1"/>
              </p:cNvSpPr>
              <p:nvPr/>
            </p:nvSpPr>
            <p:spPr bwMode="auto">
              <a:xfrm>
                <a:off x="1056" y="144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63" name="Line 1030"/>
              <p:cNvSpPr>
                <a:spLocks noChangeShapeType="1"/>
              </p:cNvSpPr>
              <p:nvPr/>
            </p:nvSpPr>
            <p:spPr bwMode="auto">
              <a:xfrm>
                <a:off x="1056" y="2928"/>
                <a:ext cx="16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6154" name="Text Box 1031"/>
            <p:cNvSpPr txBox="1">
              <a:spLocks noChangeArrowheads="1"/>
            </p:cNvSpPr>
            <p:nvPr/>
          </p:nvSpPr>
          <p:spPr bwMode="auto">
            <a:xfrm>
              <a:off x="4560" y="288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alibri" pitchFamily="34" charset="0"/>
                </a:rPr>
                <a:t>y</a:t>
              </a:r>
            </a:p>
          </p:txBody>
        </p:sp>
        <p:grpSp>
          <p:nvGrpSpPr>
            <p:cNvPr id="4" name="Group 1032"/>
            <p:cNvGrpSpPr>
              <a:grpSpLocks/>
            </p:cNvGrpSpPr>
            <p:nvPr/>
          </p:nvGrpSpPr>
          <p:grpSpPr bwMode="auto">
            <a:xfrm>
              <a:off x="864" y="1344"/>
              <a:ext cx="1872" cy="1824"/>
              <a:chOff x="864" y="1344"/>
              <a:chExt cx="1872" cy="1824"/>
            </a:xfrm>
          </p:grpSpPr>
          <p:grpSp>
            <p:nvGrpSpPr>
              <p:cNvPr id="5" name="Group 1033"/>
              <p:cNvGrpSpPr>
                <a:grpSpLocks/>
              </p:cNvGrpSpPr>
              <p:nvPr/>
            </p:nvGrpSpPr>
            <p:grpSpPr bwMode="auto">
              <a:xfrm>
                <a:off x="1056" y="1440"/>
                <a:ext cx="1632" cy="1488"/>
                <a:chOff x="1056" y="1440"/>
                <a:chExt cx="1632" cy="1488"/>
              </a:xfrm>
            </p:grpSpPr>
            <p:sp>
              <p:nvSpPr>
                <p:cNvPr id="6160" name="Line 1034"/>
                <p:cNvSpPr>
                  <a:spLocks noChangeShapeType="1"/>
                </p:cNvSpPr>
                <p:nvPr/>
              </p:nvSpPr>
              <p:spPr bwMode="auto">
                <a:xfrm>
                  <a:off x="1056" y="1440"/>
                  <a:ext cx="0" cy="14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6161" name="Line 1035"/>
                <p:cNvSpPr>
                  <a:spLocks noChangeShapeType="1"/>
                </p:cNvSpPr>
                <p:nvPr/>
              </p:nvSpPr>
              <p:spPr bwMode="auto">
                <a:xfrm>
                  <a:off x="1056" y="2928"/>
                  <a:ext cx="16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sp>
            <p:nvSpPr>
              <p:cNvPr id="6158" name="Text Box 1036"/>
              <p:cNvSpPr txBox="1">
                <a:spLocks noChangeArrowheads="1"/>
              </p:cNvSpPr>
              <p:nvPr/>
            </p:nvSpPr>
            <p:spPr bwMode="auto">
              <a:xfrm>
                <a:off x="2496" y="2880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x</a:t>
                </a:r>
              </a:p>
            </p:txBody>
          </p:sp>
          <p:sp>
            <p:nvSpPr>
              <p:cNvPr id="6159" name="Text Box 1037"/>
              <p:cNvSpPr txBox="1">
                <a:spLocks noChangeArrowheads="1"/>
              </p:cNvSpPr>
              <p:nvPr/>
            </p:nvSpPr>
            <p:spPr bwMode="auto">
              <a:xfrm>
                <a:off x="864" y="134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y</a:t>
                </a:r>
              </a:p>
            </p:txBody>
          </p:sp>
        </p:grpSp>
        <p:sp>
          <p:nvSpPr>
            <p:cNvPr id="6156" name="Text Box 1038"/>
            <p:cNvSpPr txBox="1">
              <a:spLocks noChangeArrowheads="1"/>
            </p:cNvSpPr>
            <p:nvPr/>
          </p:nvSpPr>
          <p:spPr bwMode="auto">
            <a:xfrm>
              <a:off x="2784" y="134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6148" name="Line 1039"/>
          <p:cNvSpPr>
            <a:spLocks noChangeShapeType="1"/>
          </p:cNvSpPr>
          <p:nvPr/>
        </p:nvSpPr>
        <p:spPr bwMode="auto">
          <a:xfrm flipV="1">
            <a:off x="1676400" y="3200400"/>
            <a:ext cx="15240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149" name="Text Box 1040"/>
          <p:cNvSpPr txBox="1">
            <a:spLocks noChangeArrowheads="1"/>
          </p:cNvSpPr>
          <p:nvPr/>
        </p:nvSpPr>
        <p:spPr bwMode="auto">
          <a:xfrm>
            <a:off x="2971800" y="243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y = a(x</a:t>
            </a:r>
            <a:r>
              <a:rPr lang="pt-BR" baseline="-25000">
                <a:latin typeface="Calibri" pitchFamily="34" charset="0"/>
              </a:rPr>
              <a:t>2</a:t>
            </a:r>
            <a:r>
              <a:rPr lang="pt-BR">
                <a:latin typeface="Calibri" pitchFamily="34" charset="0"/>
              </a:rPr>
              <a:t>) x</a:t>
            </a:r>
            <a:r>
              <a:rPr lang="pt-BR" baseline="-25000">
                <a:latin typeface="Calibri" pitchFamily="34" charset="0"/>
              </a:rPr>
              <a:t>1</a:t>
            </a:r>
          </a:p>
        </p:txBody>
      </p:sp>
      <p:sp>
        <p:nvSpPr>
          <p:cNvPr id="6150" name="Text Box 1041"/>
          <p:cNvSpPr txBox="1">
            <a:spLocks noChangeArrowheads="1"/>
          </p:cNvSpPr>
          <p:nvPr/>
        </p:nvSpPr>
        <p:spPr bwMode="auto">
          <a:xfrm>
            <a:off x="5943600" y="228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C(y) = w</a:t>
            </a:r>
            <a:r>
              <a:rPr lang="pt-BR" baseline="-25000">
                <a:latin typeface="Calibri" pitchFamily="34" charset="0"/>
              </a:rPr>
              <a:t>1</a:t>
            </a:r>
            <a:r>
              <a:rPr lang="pt-BR">
                <a:latin typeface="Calibri" pitchFamily="34" charset="0"/>
              </a:rPr>
              <a:t>.y/a + w</a:t>
            </a:r>
            <a:r>
              <a:rPr lang="pt-BR" baseline="-25000">
                <a:latin typeface="Calibri" pitchFamily="34" charset="0"/>
              </a:rPr>
              <a:t>2</a:t>
            </a:r>
            <a:r>
              <a:rPr lang="pt-BR">
                <a:latin typeface="Calibri" pitchFamily="34" charset="0"/>
              </a:rPr>
              <a:t>x</a:t>
            </a:r>
            <a:r>
              <a:rPr lang="pt-BR" baseline="-25000">
                <a:latin typeface="Calibri" pitchFamily="34" charset="0"/>
              </a:rPr>
              <a:t>2</a:t>
            </a:r>
          </a:p>
        </p:txBody>
      </p:sp>
      <p:sp>
        <p:nvSpPr>
          <p:cNvPr id="6151" name="Line 1043"/>
          <p:cNvSpPr>
            <a:spLocks noChangeShapeType="1"/>
          </p:cNvSpPr>
          <p:nvPr/>
        </p:nvSpPr>
        <p:spPr bwMode="auto">
          <a:xfrm flipV="1">
            <a:off x="4953000" y="3124200"/>
            <a:ext cx="2362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152" name="Text Box 1044"/>
          <p:cNvSpPr txBox="1">
            <a:spLocks noChangeArrowheads="1"/>
          </p:cNvSpPr>
          <p:nvPr/>
        </p:nvSpPr>
        <p:spPr bwMode="auto">
          <a:xfrm>
            <a:off x="2057400" y="5029200"/>
            <a:ext cx="51054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CMg = w</a:t>
            </a:r>
            <a:r>
              <a:rPr lang="pt-BR" baseline="-25000">
                <a:latin typeface="Calibri" pitchFamily="34" charset="0"/>
              </a:rPr>
              <a:t>1</a:t>
            </a:r>
            <a:r>
              <a:rPr lang="pt-BR">
                <a:latin typeface="Calibri" pitchFamily="34" charset="0"/>
              </a:rPr>
              <a:t>/a    CMe = w</a:t>
            </a:r>
            <a:r>
              <a:rPr lang="pt-BR" baseline="-25000">
                <a:latin typeface="Calibri" pitchFamily="34" charset="0"/>
              </a:rPr>
              <a:t>1</a:t>
            </a:r>
            <a:r>
              <a:rPr lang="pt-BR">
                <a:latin typeface="Calibri" pitchFamily="34" charset="0"/>
              </a:rPr>
              <a:t>/a + (w</a:t>
            </a:r>
            <a:r>
              <a:rPr lang="pt-BR" baseline="-25000">
                <a:latin typeface="Calibri" pitchFamily="34" charset="0"/>
              </a:rPr>
              <a:t>2</a:t>
            </a:r>
            <a:r>
              <a:rPr lang="pt-BR">
                <a:latin typeface="Calibri" pitchFamily="34" charset="0"/>
              </a:rPr>
              <a:t>x</a:t>
            </a:r>
            <a:r>
              <a:rPr lang="pt-BR" baseline="-25000">
                <a:latin typeface="Calibri" pitchFamily="34" charset="0"/>
              </a:rPr>
              <a:t>2</a:t>
            </a:r>
            <a:r>
              <a:rPr lang="pt-BR">
                <a:latin typeface="Calibri" pitchFamily="34" charset="0"/>
              </a:rPr>
              <a:t>)/y</a:t>
            </a:r>
          </a:p>
          <a:p>
            <a:pPr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CMg = lim  CMe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pt-BR">
                <a:latin typeface="Calibri" pitchFamily="34" charset="0"/>
              </a:rPr>
              <a:t>            y</a:t>
            </a:r>
            <a:r>
              <a:rPr lang="pt-BR">
                <a:latin typeface="Calibri" pitchFamily="34" charset="0"/>
                <a:sym typeface="Symbol" pitchFamily="18" charset="2"/>
              </a:rPr>
              <a:t>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pt-B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Contra-exemplo (2)</a:t>
            </a:r>
            <a:br>
              <a:rPr lang="pt-BR" smtClean="0"/>
            </a:br>
            <a:r>
              <a:rPr lang="pt-BR" sz="2400" smtClean="0"/>
              <a:t>Função de produção linear com custo fixo (CP)</a:t>
            </a:r>
            <a:endParaRPr lang="pt-BR" smtClean="0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219200" y="1981200"/>
            <a:ext cx="5943600" cy="3048000"/>
            <a:chOff x="768" y="1248"/>
            <a:chExt cx="3744" cy="1920"/>
          </a:xfrm>
        </p:grpSpPr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768" y="1248"/>
              <a:ext cx="3744" cy="1920"/>
              <a:chOff x="768" y="1248"/>
              <a:chExt cx="3744" cy="1920"/>
            </a:xfrm>
          </p:grpSpPr>
          <p:sp>
            <p:nvSpPr>
              <p:cNvPr id="7175" name="Line 21"/>
              <p:cNvSpPr>
                <a:spLocks noChangeShapeType="1"/>
              </p:cNvSpPr>
              <p:nvPr/>
            </p:nvSpPr>
            <p:spPr bwMode="auto">
              <a:xfrm>
                <a:off x="1728" y="1296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176" name="Line 22"/>
              <p:cNvSpPr>
                <a:spLocks noChangeShapeType="1"/>
              </p:cNvSpPr>
              <p:nvPr/>
            </p:nvSpPr>
            <p:spPr bwMode="auto">
              <a:xfrm>
                <a:off x="1728" y="2928"/>
                <a:ext cx="23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177" name="Text Box 23"/>
              <p:cNvSpPr txBox="1">
                <a:spLocks noChangeArrowheads="1"/>
              </p:cNvSpPr>
              <p:nvPr/>
            </p:nvSpPr>
            <p:spPr bwMode="auto">
              <a:xfrm>
                <a:off x="3840" y="288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y</a:t>
                </a:r>
              </a:p>
            </p:txBody>
          </p:sp>
          <p:sp>
            <p:nvSpPr>
              <p:cNvPr id="7178" name="Text Box 24"/>
              <p:cNvSpPr txBox="1">
                <a:spLocks noChangeArrowheads="1"/>
              </p:cNvSpPr>
              <p:nvPr/>
            </p:nvSpPr>
            <p:spPr bwMode="auto">
              <a:xfrm>
                <a:off x="768" y="1248"/>
                <a:ext cx="115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CMe, CMg</a:t>
                </a:r>
              </a:p>
            </p:txBody>
          </p:sp>
          <p:sp>
            <p:nvSpPr>
              <p:cNvPr id="7179" name="Text Box 25"/>
              <p:cNvSpPr txBox="1">
                <a:spLocks noChangeArrowheads="1"/>
              </p:cNvSpPr>
              <p:nvPr/>
            </p:nvSpPr>
            <p:spPr bwMode="auto">
              <a:xfrm>
                <a:off x="3552" y="2016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CMe</a:t>
                </a:r>
              </a:p>
            </p:txBody>
          </p:sp>
          <p:sp>
            <p:nvSpPr>
              <p:cNvPr id="7180" name="Text Box 26"/>
              <p:cNvSpPr txBox="1">
                <a:spLocks noChangeArrowheads="1"/>
              </p:cNvSpPr>
              <p:nvPr/>
            </p:nvSpPr>
            <p:spPr bwMode="auto">
              <a:xfrm>
                <a:off x="3984" y="2256"/>
                <a:ext cx="52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>
                    <a:latin typeface="Calibri" pitchFamily="34" charset="0"/>
                  </a:rPr>
                  <a:t>CMg</a:t>
                </a:r>
              </a:p>
            </p:txBody>
          </p:sp>
          <p:sp>
            <p:nvSpPr>
              <p:cNvPr id="7181" name="Line 27"/>
              <p:cNvSpPr>
                <a:spLocks noChangeShapeType="1"/>
              </p:cNvSpPr>
              <p:nvPr/>
            </p:nvSpPr>
            <p:spPr bwMode="auto">
              <a:xfrm>
                <a:off x="1728" y="2400"/>
                <a:ext cx="22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7174" name="Freeform 30"/>
            <p:cNvSpPr>
              <a:spLocks/>
            </p:cNvSpPr>
            <p:nvPr/>
          </p:nvSpPr>
          <p:spPr bwMode="auto">
            <a:xfrm>
              <a:off x="1824" y="1344"/>
              <a:ext cx="2064" cy="1008"/>
            </a:xfrm>
            <a:custGeom>
              <a:avLst/>
              <a:gdLst>
                <a:gd name="T0" fmla="*/ 0 w 2064"/>
                <a:gd name="T1" fmla="*/ 0 h 1008"/>
                <a:gd name="T2" fmla="*/ 192 w 2064"/>
                <a:gd name="T3" fmla="*/ 624 h 1008"/>
                <a:gd name="T4" fmla="*/ 576 w 2064"/>
                <a:gd name="T5" fmla="*/ 912 h 1008"/>
                <a:gd name="T6" fmla="*/ 2064 w 2064"/>
                <a:gd name="T7" fmla="*/ 1008 h 10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64"/>
                <a:gd name="T13" fmla="*/ 0 h 1008"/>
                <a:gd name="T14" fmla="*/ 2064 w 2064"/>
                <a:gd name="T15" fmla="*/ 1008 h 10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64" h="1008">
                  <a:moveTo>
                    <a:pt x="0" y="0"/>
                  </a:moveTo>
                  <a:cubicBezTo>
                    <a:pt x="48" y="236"/>
                    <a:pt x="96" y="472"/>
                    <a:pt x="192" y="624"/>
                  </a:cubicBezTo>
                  <a:cubicBezTo>
                    <a:pt x="288" y="776"/>
                    <a:pt x="264" y="848"/>
                    <a:pt x="576" y="912"/>
                  </a:cubicBezTo>
                  <a:cubicBezTo>
                    <a:pt x="888" y="976"/>
                    <a:pt x="1808" y="992"/>
                    <a:pt x="2064" y="1008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533400" y="53340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800" b="1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Se</a:t>
            </a:r>
            <a:r>
              <a:rPr lang="pt-BR" sz="2800">
                <a:solidFill>
                  <a:schemeClr val="tx2"/>
                </a:solidFill>
                <a:latin typeface="+mn-lt"/>
                <a:cs typeface="+mn-cs"/>
              </a:rPr>
              <a:t> a curva de custo marginal (CMg) cortar a curva de custo médio (CMe), isso ocorrerá em seu ponto mínimo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de Custo: Médio, </a:t>
            </a:r>
            <a:br>
              <a:rPr lang="pt-BR" dirty="0" smtClean="0"/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Variável Médio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FF0000"/>
                </a:solidFill>
              </a:rPr>
              <a:t>Marginal</a:t>
            </a:r>
            <a:endParaRPr lang="pt-BR" dirty="0">
              <a:solidFill>
                <a:srgbClr val="FF0000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11560" y="1556792"/>
            <a:ext cx="8086725" cy="4636765"/>
            <a:chOff x="611560" y="1556792"/>
            <a:chExt cx="8086725" cy="4636765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560" y="1916832"/>
              <a:ext cx="8086725" cy="427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" name="Conector reto 4"/>
            <p:cNvCxnSpPr/>
            <p:nvPr/>
          </p:nvCxnSpPr>
          <p:spPr>
            <a:xfrm>
              <a:off x="971600" y="1556792"/>
              <a:ext cx="0" cy="4032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 flipH="1">
              <a:off x="971600" y="5589240"/>
              <a:ext cx="712879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aixaDeTexto 7"/>
          <p:cNvSpPr txBox="1"/>
          <p:nvPr/>
        </p:nvSpPr>
        <p:spPr>
          <a:xfrm>
            <a:off x="7596336" y="566124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Oferta da Firma Tomadora de Preços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1907704" y="1556792"/>
          <a:ext cx="5718175" cy="2414588"/>
        </p:xfrm>
        <a:graphic>
          <a:graphicData uri="http://schemas.openxmlformats.org/presentationml/2006/ole">
            <p:oleObj spid="_x0000_s24586" name="Equação" r:id="rId3" imgW="2286000" imgH="965200" progId="Equation.3">
              <p:embed/>
            </p:oleObj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15616" y="4581128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Dado o preço de mercado, a firma ofertará a quantidade y* para a qual o preço do produto é igual ao custo marginal.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Oferta da Firma</a:t>
            </a:r>
            <a:endParaRPr lang="pt-BR" dirty="0"/>
          </a:p>
        </p:txBody>
      </p:sp>
      <p:grpSp>
        <p:nvGrpSpPr>
          <p:cNvPr id="6" name="Grupo 5"/>
          <p:cNvGrpSpPr>
            <a:grpSpLocks noChangeAspect="1"/>
          </p:cNvGrpSpPr>
          <p:nvPr/>
        </p:nvGrpSpPr>
        <p:grpSpPr>
          <a:xfrm>
            <a:off x="4572000" y="2420888"/>
            <a:ext cx="4043363" cy="2318383"/>
            <a:chOff x="611560" y="1556792"/>
            <a:chExt cx="8086725" cy="4636765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1560" y="1916832"/>
              <a:ext cx="8086725" cy="427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" name="Conector reto 3"/>
            <p:cNvCxnSpPr/>
            <p:nvPr/>
          </p:nvCxnSpPr>
          <p:spPr>
            <a:xfrm>
              <a:off x="971600" y="1556792"/>
              <a:ext cx="0" cy="4032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to 4"/>
            <p:cNvCxnSpPr/>
            <p:nvPr/>
          </p:nvCxnSpPr>
          <p:spPr>
            <a:xfrm flipH="1">
              <a:off x="971600" y="5589240"/>
              <a:ext cx="712879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/>
          <p:cNvSpPr txBox="1"/>
          <p:nvPr/>
        </p:nvSpPr>
        <p:spPr>
          <a:xfrm>
            <a:off x="8100392" y="436510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2406761"/>
            <a:ext cx="0" cy="20162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H="1">
            <a:off x="575556" y="4422985"/>
            <a:ext cx="35643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827584" y="2564904"/>
            <a:ext cx="2448272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3635896" y="443711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Q</a:t>
            </a:r>
            <a:endParaRPr lang="pt-BR" sz="2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23488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p</a:t>
            </a:r>
            <a:endParaRPr lang="pt-BR" sz="2000" dirty="0"/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899592" y="2636912"/>
            <a:ext cx="2376264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539552" y="3284984"/>
            <a:ext cx="74168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/>
          <p:cNvSpPr/>
          <p:nvPr/>
        </p:nvSpPr>
        <p:spPr>
          <a:xfrm flipH="1" flipV="1">
            <a:off x="7596336" y="3212976"/>
            <a:ext cx="72008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6" name="Grupo 25"/>
          <p:cNvGrpSpPr/>
          <p:nvPr/>
        </p:nvGrpSpPr>
        <p:grpSpPr>
          <a:xfrm>
            <a:off x="7452320" y="3284984"/>
            <a:ext cx="576064" cy="1480230"/>
            <a:chOff x="7452320" y="3284984"/>
            <a:chExt cx="576064" cy="1480230"/>
          </a:xfrm>
        </p:grpSpPr>
        <p:cxnSp>
          <p:nvCxnSpPr>
            <p:cNvPr id="24" name="Conector reto 23"/>
            <p:cNvCxnSpPr>
              <a:stCxn id="22" idx="6"/>
            </p:cNvCxnSpPr>
            <p:nvPr/>
          </p:nvCxnSpPr>
          <p:spPr>
            <a:xfrm>
              <a:off x="7596336" y="3284984"/>
              <a:ext cx="0" cy="115212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7452320" y="4365104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/>
                <a:t>y*</a:t>
              </a:r>
              <a:endParaRPr lang="pt-BR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000108"/>
            <a:ext cx="5040630" cy="469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de Custo: Médio, </a:t>
            </a:r>
            <a:br>
              <a:rPr lang="pt-BR" dirty="0" smtClean="0"/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Variável Médio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FF0000"/>
                </a:solidFill>
              </a:rPr>
              <a:t>Marginal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80867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971600" y="1556792"/>
            <a:ext cx="0" cy="40324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H="1">
            <a:off x="971600" y="5589240"/>
            <a:ext cx="71287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84368" y="551723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1043608" y="3068960"/>
            <a:ext cx="583264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876256" y="3068960"/>
            <a:ext cx="0" cy="252028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971600" y="3068960"/>
            <a:ext cx="5904656" cy="576064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6732240" y="554917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y*</a:t>
            </a:r>
            <a:endParaRPr lang="pt-BR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491880" y="31409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LUCRO</a:t>
            </a:r>
            <a:endParaRPr lang="pt-BR" b="1" dirty="0"/>
          </a:p>
        </p:txBody>
      </p:sp>
      <p:grpSp>
        <p:nvGrpSpPr>
          <p:cNvPr id="17" name="Grupo 16"/>
          <p:cNvGrpSpPr/>
          <p:nvPr/>
        </p:nvGrpSpPr>
        <p:grpSpPr>
          <a:xfrm>
            <a:off x="6948264" y="3068960"/>
            <a:ext cx="1800200" cy="576064"/>
            <a:chOff x="6948264" y="3068960"/>
            <a:chExt cx="1800200" cy="576064"/>
          </a:xfrm>
        </p:grpSpPr>
        <p:sp>
          <p:nvSpPr>
            <p:cNvPr id="15" name="Chave direita 14"/>
            <p:cNvSpPr/>
            <p:nvPr/>
          </p:nvSpPr>
          <p:spPr>
            <a:xfrm>
              <a:off x="6948264" y="3068960"/>
              <a:ext cx="288032" cy="57606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CaixaDeTexto 15"/>
            <p:cNvSpPr txBox="1"/>
            <p:nvPr/>
          </p:nvSpPr>
          <p:spPr>
            <a:xfrm>
              <a:off x="7380312" y="3140968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p – C/y</a:t>
              </a:r>
              <a:endParaRPr lang="pt-BR" dirty="0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964930" y="2276872"/>
            <a:ext cx="5839319" cy="720080"/>
            <a:chOff x="964930" y="2276872"/>
            <a:chExt cx="5839319" cy="720080"/>
          </a:xfrm>
        </p:grpSpPr>
        <p:sp>
          <p:nvSpPr>
            <p:cNvPr id="18" name="Chave direita 17"/>
            <p:cNvSpPr/>
            <p:nvPr/>
          </p:nvSpPr>
          <p:spPr>
            <a:xfrm rot="5400000" flipH="1">
              <a:off x="3713441" y="-93857"/>
              <a:ext cx="342298" cy="583931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3707904" y="2276872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/>
                <a:t>y*</a:t>
              </a:r>
              <a:endParaRPr lang="pt-BR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de Custo: Médio, </a:t>
            </a:r>
            <a:br>
              <a:rPr lang="pt-BR" dirty="0" smtClean="0"/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Variável Médio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FF0000"/>
                </a:solidFill>
              </a:rPr>
              <a:t>Marginal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80867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971600" y="1556792"/>
            <a:ext cx="0" cy="40324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H="1">
            <a:off x="971600" y="5589240"/>
            <a:ext cx="71287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84368" y="551723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971600" y="4509120"/>
            <a:ext cx="583264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971600" y="2996952"/>
            <a:ext cx="0" cy="252028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755576" y="558924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y* = 0</a:t>
            </a:r>
            <a:endParaRPr lang="pt-BR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131840" y="580526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PREJUÍZO = CUSTO FIXO</a:t>
            </a:r>
            <a:endParaRPr lang="pt-BR" b="1" dirty="0"/>
          </a:p>
        </p:txBody>
      </p:sp>
      <p:sp>
        <p:nvSpPr>
          <p:cNvPr id="15" name="Elipse 14"/>
          <p:cNvSpPr/>
          <p:nvPr/>
        </p:nvSpPr>
        <p:spPr>
          <a:xfrm>
            <a:off x="899592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allAtOnce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de Custo: Médio, </a:t>
            </a:r>
            <a:br>
              <a:rPr lang="pt-BR" dirty="0" smtClean="0"/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Variável Médio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FF0000"/>
                </a:solidFill>
              </a:rPr>
              <a:t>Marginal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80867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971600" y="1556792"/>
            <a:ext cx="0" cy="40324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flipH="1">
            <a:off x="971600" y="5589240"/>
            <a:ext cx="7128792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84368" y="551723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971600" y="3933056"/>
            <a:ext cx="583264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6012160" y="2996952"/>
            <a:ext cx="0" cy="252028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971600" y="3645024"/>
            <a:ext cx="5040560" cy="288032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5796136" y="558924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y*</a:t>
            </a:r>
            <a:endParaRPr lang="pt-BR" sz="2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851920" y="357301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PREJUÍZO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2771800" y="59492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PREJUÍZO &lt; CUSTO FIXO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build="allAtOnce"/>
      <p:bldP spid="20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Oferta da firma competitiva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Preço e custos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Quantidade ofertada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Resultado</a:t>
                      </a:r>
                      <a:endParaRPr lang="pt-B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</a:t>
                      </a:r>
                      <a:r>
                        <a:rPr lang="pt-BR" sz="2400" baseline="0" dirty="0" smtClean="0"/>
                        <a:t> &gt; Custo médio mínimo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y* | p = Custo Marginal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Symbol" pitchFamily="18" charset="2"/>
                        </a:rPr>
                        <a:t>p</a:t>
                      </a:r>
                      <a:r>
                        <a:rPr lang="pt-BR" sz="2400" dirty="0" smtClean="0"/>
                        <a:t> &gt; 0</a:t>
                      </a:r>
                      <a:endParaRPr lang="pt-BR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Custo médio mínimo &gt; p &gt; Custo variável médio mínimo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/>
                        <a:t>y* | p = Custo Marginal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Symbol" pitchFamily="18" charset="2"/>
                        </a:rPr>
                        <a:t> </a:t>
                      </a:r>
                      <a:r>
                        <a:rPr lang="pt-BR" sz="2400" dirty="0" smtClean="0">
                          <a:latin typeface="+mn-lt"/>
                        </a:rPr>
                        <a:t>-Custo Fixo </a:t>
                      </a:r>
                      <a:r>
                        <a:rPr lang="pt-BR" sz="2400" dirty="0" smtClean="0"/>
                        <a:t>&lt; </a:t>
                      </a:r>
                      <a:r>
                        <a:rPr lang="pt-BR" sz="2400" dirty="0" smtClean="0">
                          <a:latin typeface="Symbol" pitchFamily="18" charset="2"/>
                        </a:rPr>
                        <a:t>p</a:t>
                      </a:r>
                      <a:r>
                        <a:rPr lang="pt-BR" sz="2400" dirty="0" smtClean="0"/>
                        <a:t> &lt; 0</a:t>
                      </a:r>
                    </a:p>
                    <a:p>
                      <a:pPr algn="ctr"/>
                      <a:endParaRPr lang="pt-BR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 &lt; Custo variável médio mínimo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y* = 0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latin typeface="Symbol" pitchFamily="18" charset="2"/>
                        </a:rPr>
                        <a:t>p</a:t>
                      </a:r>
                      <a:r>
                        <a:rPr lang="pt-BR" sz="2400" dirty="0" smtClean="0"/>
                        <a:t> = - Custo Fixo </a:t>
                      </a:r>
                      <a:endParaRPr lang="pt-BR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67544" y="594928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 curva de oferta da firma no curto prazo é o ramo da curva de custo marginal acima da curva de custo variável médio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Oferta da Firma e de Mercado</a:t>
            </a:r>
            <a:endParaRPr lang="pt-BR" dirty="0"/>
          </a:p>
        </p:txBody>
      </p:sp>
      <p:grpSp>
        <p:nvGrpSpPr>
          <p:cNvPr id="3" name="Grupo 2"/>
          <p:cNvGrpSpPr>
            <a:grpSpLocks noChangeAspect="1"/>
          </p:cNvGrpSpPr>
          <p:nvPr/>
        </p:nvGrpSpPr>
        <p:grpSpPr>
          <a:xfrm>
            <a:off x="611560" y="2204864"/>
            <a:ext cx="1940814" cy="1112824"/>
            <a:chOff x="611560" y="1556792"/>
            <a:chExt cx="8086725" cy="4636765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611560" y="1916832"/>
              <a:ext cx="8086725" cy="427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" name="Conector reto 4"/>
            <p:cNvCxnSpPr/>
            <p:nvPr/>
          </p:nvCxnSpPr>
          <p:spPr>
            <a:xfrm>
              <a:off x="971600" y="1556792"/>
              <a:ext cx="0" cy="4032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 flipH="1">
              <a:off x="971600" y="5589240"/>
              <a:ext cx="712879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o 6"/>
          <p:cNvGrpSpPr>
            <a:grpSpLocks noChangeAspect="1"/>
          </p:cNvGrpSpPr>
          <p:nvPr/>
        </p:nvGrpSpPr>
        <p:grpSpPr>
          <a:xfrm>
            <a:off x="2847210" y="2204864"/>
            <a:ext cx="1940814" cy="1112824"/>
            <a:chOff x="611560" y="1556792"/>
            <a:chExt cx="8086725" cy="463676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611560" y="1916832"/>
              <a:ext cx="8086725" cy="427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ector reto 8"/>
            <p:cNvCxnSpPr/>
            <p:nvPr/>
          </p:nvCxnSpPr>
          <p:spPr>
            <a:xfrm>
              <a:off x="971600" y="1556792"/>
              <a:ext cx="0" cy="4032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flipH="1">
              <a:off x="971600" y="5589240"/>
              <a:ext cx="712879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o 10"/>
          <p:cNvGrpSpPr>
            <a:grpSpLocks noChangeAspect="1"/>
          </p:cNvGrpSpPr>
          <p:nvPr/>
        </p:nvGrpSpPr>
        <p:grpSpPr>
          <a:xfrm>
            <a:off x="5076056" y="2204864"/>
            <a:ext cx="1940814" cy="1112824"/>
            <a:chOff x="611560" y="1556792"/>
            <a:chExt cx="8086725" cy="463676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611560" y="1916832"/>
              <a:ext cx="8086725" cy="427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" name="Conector reto 12"/>
            <p:cNvCxnSpPr/>
            <p:nvPr/>
          </p:nvCxnSpPr>
          <p:spPr>
            <a:xfrm>
              <a:off x="971600" y="1556792"/>
              <a:ext cx="0" cy="403244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H="1">
              <a:off x="971600" y="5589240"/>
              <a:ext cx="712879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Forma livre 14"/>
          <p:cNvSpPr/>
          <p:nvPr/>
        </p:nvSpPr>
        <p:spPr>
          <a:xfrm>
            <a:off x="1819275" y="2495550"/>
            <a:ext cx="338138" cy="361950"/>
          </a:xfrm>
          <a:custGeom>
            <a:avLst/>
            <a:gdLst>
              <a:gd name="connsiteX0" fmla="*/ 0 w 338138"/>
              <a:gd name="connsiteY0" fmla="*/ 361950 h 361950"/>
              <a:gd name="connsiteX1" fmla="*/ 157163 w 338138"/>
              <a:gd name="connsiteY1" fmla="*/ 223838 h 361950"/>
              <a:gd name="connsiteX2" fmla="*/ 338138 w 338138"/>
              <a:gd name="connsiteY2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61950">
                <a:moveTo>
                  <a:pt x="0" y="361950"/>
                </a:moveTo>
                <a:cubicBezTo>
                  <a:pt x="50403" y="323056"/>
                  <a:pt x="100807" y="284163"/>
                  <a:pt x="157163" y="223838"/>
                </a:cubicBezTo>
                <a:cubicBezTo>
                  <a:pt x="213519" y="163513"/>
                  <a:pt x="275828" y="81756"/>
                  <a:pt x="338138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orma livre 15"/>
          <p:cNvSpPr/>
          <p:nvPr/>
        </p:nvSpPr>
        <p:spPr>
          <a:xfrm>
            <a:off x="4067944" y="2492896"/>
            <a:ext cx="338138" cy="361950"/>
          </a:xfrm>
          <a:custGeom>
            <a:avLst/>
            <a:gdLst>
              <a:gd name="connsiteX0" fmla="*/ 0 w 338138"/>
              <a:gd name="connsiteY0" fmla="*/ 361950 h 361950"/>
              <a:gd name="connsiteX1" fmla="*/ 157163 w 338138"/>
              <a:gd name="connsiteY1" fmla="*/ 223838 h 361950"/>
              <a:gd name="connsiteX2" fmla="*/ 338138 w 338138"/>
              <a:gd name="connsiteY2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61950">
                <a:moveTo>
                  <a:pt x="0" y="361950"/>
                </a:moveTo>
                <a:cubicBezTo>
                  <a:pt x="50403" y="323056"/>
                  <a:pt x="100807" y="284163"/>
                  <a:pt x="157163" y="223838"/>
                </a:cubicBezTo>
                <a:cubicBezTo>
                  <a:pt x="213519" y="163513"/>
                  <a:pt x="275828" y="81756"/>
                  <a:pt x="338138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orma livre 16"/>
          <p:cNvSpPr/>
          <p:nvPr/>
        </p:nvSpPr>
        <p:spPr>
          <a:xfrm>
            <a:off x="6300192" y="2492896"/>
            <a:ext cx="338138" cy="361950"/>
          </a:xfrm>
          <a:custGeom>
            <a:avLst/>
            <a:gdLst>
              <a:gd name="connsiteX0" fmla="*/ 0 w 338138"/>
              <a:gd name="connsiteY0" fmla="*/ 361950 h 361950"/>
              <a:gd name="connsiteX1" fmla="*/ 157163 w 338138"/>
              <a:gd name="connsiteY1" fmla="*/ 223838 h 361950"/>
              <a:gd name="connsiteX2" fmla="*/ 338138 w 338138"/>
              <a:gd name="connsiteY2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61950">
                <a:moveTo>
                  <a:pt x="0" y="361950"/>
                </a:moveTo>
                <a:cubicBezTo>
                  <a:pt x="50403" y="323056"/>
                  <a:pt x="100807" y="284163"/>
                  <a:pt x="157163" y="223838"/>
                </a:cubicBezTo>
                <a:cubicBezTo>
                  <a:pt x="213519" y="163513"/>
                  <a:pt x="275828" y="81756"/>
                  <a:pt x="338138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1" name="Grupo 20"/>
          <p:cNvGrpSpPr/>
          <p:nvPr/>
        </p:nvGrpSpPr>
        <p:grpSpPr>
          <a:xfrm>
            <a:off x="1619672" y="2852936"/>
            <a:ext cx="504056" cy="565031"/>
            <a:chOff x="1619672" y="2852936"/>
            <a:chExt cx="504056" cy="565031"/>
          </a:xfrm>
        </p:grpSpPr>
        <p:cxnSp>
          <p:nvCxnSpPr>
            <p:cNvPr id="19" name="Conector reto 18"/>
            <p:cNvCxnSpPr/>
            <p:nvPr/>
          </p:nvCxnSpPr>
          <p:spPr>
            <a:xfrm>
              <a:off x="1835696" y="2852936"/>
              <a:ext cx="0" cy="288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/>
            <p:cNvSpPr txBox="1"/>
            <p:nvPr/>
          </p:nvSpPr>
          <p:spPr>
            <a:xfrm>
              <a:off x="1619672" y="314096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y</a:t>
              </a:r>
              <a:r>
                <a:rPr lang="pt-BR" sz="1200" baseline="-25000" dirty="0" err="1" smtClean="0"/>
                <a:t>A</a:t>
              </a:r>
              <a:r>
                <a:rPr lang="pt-BR" sz="1200" baseline="30000" dirty="0" err="1" smtClean="0"/>
                <a:t>min</a:t>
              </a:r>
              <a:endParaRPr lang="pt-BR" sz="1200" baseline="-250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3851920" y="2852936"/>
            <a:ext cx="504056" cy="565031"/>
            <a:chOff x="1619672" y="2852936"/>
            <a:chExt cx="504056" cy="565031"/>
          </a:xfrm>
        </p:grpSpPr>
        <p:cxnSp>
          <p:nvCxnSpPr>
            <p:cNvPr id="23" name="Conector reto 22"/>
            <p:cNvCxnSpPr/>
            <p:nvPr/>
          </p:nvCxnSpPr>
          <p:spPr>
            <a:xfrm>
              <a:off x="1835696" y="2852936"/>
              <a:ext cx="0" cy="288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aixaDeTexto 23"/>
            <p:cNvSpPr txBox="1"/>
            <p:nvPr/>
          </p:nvSpPr>
          <p:spPr>
            <a:xfrm>
              <a:off x="1619672" y="314096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y</a:t>
              </a:r>
              <a:r>
                <a:rPr lang="pt-BR" sz="1200" baseline="-25000" dirty="0" err="1" smtClean="0"/>
                <a:t>B</a:t>
              </a:r>
              <a:r>
                <a:rPr lang="pt-BR" sz="1200" baseline="30000" dirty="0" err="1" smtClean="0"/>
                <a:t>min</a:t>
              </a:r>
              <a:endParaRPr lang="pt-BR" sz="1200" baseline="-25000" dirty="0"/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6084168" y="2852936"/>
            <a:ext cx="504056" cy="565031"/>
            <a:chOff x="1619672" y="2852936"/>
            <a:chExt cx="504056" cy="565031"/>
          </a:xfrm>
        </p:grpSpPr>
        <p:cxnSp>
          <p:nvCxnSpPr>
            <p:cNvPr id="26" name="Conector reto 25"/>
            <p:cNvCxnSpPr/>
            <p:nvPr/>
          </p:nvCxnSpPr>
          <p:spPr>
            <a:xfrm>
              <a:off x="1835696" y="2852936"/>
              <a:ext cx="0" cy="28803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ixaDeTexto 26"/>
            <p:cNvSpPr txBox="1"/>
            <p:nvPr/>
          </p:nvSpPr>
          <p:spPr>
            <a:xfrm>
              <a:off x="1619672" y="314096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 err="1" smtClean="0"/>
                <a:t>y</a:t>
              </a:r>
              <a:r>
                <a:rPr lang="pt-BR" sz="1200" baseline="-25000" dirty="0" err="1" smtClean="0"/>
                <a:t>C</a:t>
              </a:r>
              <a:r>
                <a:rPr lang="pt-BR" sz="1200" baseline="30000" dirty="0" err="1" smtClean="0"/>
                <a:t>min</a:t>
              </a:r>
              <a:endParaRPr lang="pt-BR" sz="1200" baseline="-25000" dirty="0"/>
            </a:p>
          </p:txBody>
        </p:sp>
      </p:grpSp>
      <p:cxnSp>
        <p:nvCxnSpPr>
          <p:cNvPr id="34" name="Conector de seta reta 33"/>
          <p:cNvCxnSpPr/>
          <p:nvPr/>
        </p:nvCxnSpPr>
        <p:spPr>
          <a:xfrm>
            <a:off x="683568" y="2996952"/>
            <a:ext cx="11521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o 38"/>
          <p:cNvGrpSpPr/>
          <p:nvPr/>
        </p:nvGrpSpPr>
        <p:grpSpPr>
          <a:xfrm>
            <a:off x="1835696" y="4005064"/>
            <a:ext cx="4896544" cy="2160240"/>
            <a:chOff x="2771800" y="3789040"/>
            <a:chExt cx="4896544" cy="2160240"/>
          </a:xfrm>
        </p:grpSpPr>
        <p:grpSp>
          <p:nvGrpSpPr>
            <p:cNvPr id="32" name="Grupo 31"/>
            <p:cNvGrpSpPr>
              <a:grpSpLocks noChangeAspect="1"/>
            </p:cNvGrpSpPr>
            <p:nvPr/>
          </p:nvGrpSpPr>
          <p:grpSpPr>
            <a:xfrm>
              <a:off x="2771800" y="3789040"/>
              <a:ext cx="4896544" cy="2016224"/>
              <a:chOff x="971600" y="1556792"/>
              <a:chExt cx="7128792" cy="4032448"/>
            </a:xfrm>
          </p:grpSpPr>
          <p:cxnSp>
            <p:nvCxnSpPr>
              <p:cNvPr id="30" name="Conector reto 29"/>
              <p:cNvCxnSpPr/>
              <p:nvPr/>
            </p:nvCxnSpPr>
            <p:spPr>
              <a:xfrm>
                <a:off x="971600" y="1556792"/>
                <a:ext cx="0" cy="4032448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to 30"/>
              <p:cNvCxnSpPr/>
              <p:nvPr/>
            </p:nvCxnSpPr>
            <p:spPr>
              <a:xfrm flipH="1">
                <a:off x="971600" y="5589240"/>
                <a:ext cx="7128792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Conector de seta reta 35"/>
            <p:cNvCxnSpPr/>
            <p:nvPr/>
          </p:nvCxnSpPr>
          <p:spPr>
            <a:xfrm>
              <a:off x="2771800" y="5949280"/>
              <a:ext cx="115212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de seta reta 36"/>
            <p:cNvCxnSpPr/>
            <p:nvPr/>
          </p:nvCxnSpPr>
          <p:spPr>
            <a:xfrm>
              <a:off x="3923928" y="5949280"/>
              <a:ext cx="115212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de seta reta 37"/>
            <p:cNvCxnSpPr/>
            <p:nvPr/>
          </p:nvCxnSpPr>
          <p:spPr>
            <a:xfrm>
              <a:off x="5076056" y="5949280"/>
              <a:ext cx="1152128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Conector reto 40"/>
          <p:cNvCxnSpPr/>
          <p:nvPr/>
        </p:nvCxnSpPr>
        <p:spPr>
          <a:xfrm>
            <a:off x="683568" y="2852936"/>
            <a:ext cx="158417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>
            <a:off x="1835696" y="5517232"/>
            <a:ext cx="48965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1475656" y="39330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</a:t>
            </a:r>
            <a:endParaRPr lang="pt-BR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6516216" y="60119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Q</a:t>
            </a:r>
            <a:endParaRPr lang="pt-BR" dirty="0"/>
          </a:p>
        </p:txBody>
      </p:sp>
      <p:sp>
        <p:nvSpPr>
          <p:cNvPr id="48" name="Forma livre 47"/>
          <p:cNvSpPr/>
          <p:nvPr/>
        </p:nvSpPr>
        <p:spPr>
          <a:xfrm>
            <a:off x="5292080" y="5013176"/>
            <a:ext cx="1368152" cy="504056"/>
          </a:xfrm>
          <a:custGeom>
            <a:avLst/>
            <a:gdLst>
              <a:gd name="connsiteX0" fmla="*/ 0 w 338138"/>
              <a:gd name="connsiteY0" fmla="*/ 361950 h 361950"/>
              <a:gd name="connsiteX1" fmla="*/ 157163 w 338138"/>
              <a:gd name="connsiteY1" fmla="*/ 223838 h 361950"/>
              <a:gd name="connsiteX2" fmla="*/ 338138 w 338138"/>
              <a:gd name="connsiteY2" fmla="*/ 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138" h="361950">
                <a:moveTo>
                  <a:pt x="0" y="361950"/>
                </a:moveTo>
                <a:cubicBezTo>
                  <a:pt x="50403" y="323056"/>
                  <a:pt x="100807" y="284163"/>
                  <a:pt x="157163" y="223838"/>
                </a:cubicBezTo>
                <a:cubicBezTo>
                  <a:pt x="213519" y="163513"/>
                  <a:pt x="275828" y="81756"/>
                  <a:pt x="338138" y="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0" name="Conector reto 49"/>
          <p:cNvCxnSpPr/>
          <p:nvPr/>
        </p:nvCxnSpPr>
        <p:spPr>
          <a:xfrm>
            <a:off x="5292080" y="5517232"/>
            <a:ext cx="0" cy="5040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ixaDeTexto 50"/>
          <p:cNvSpPr txBox="1"/>
          <p:nvPr/>
        </p:nvSpPr>
        <p:spPr>
          <a:xfrm>
            <a:off x="3851920" y="3429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Firmas</a:t>
            </a:r>
            <a:endParaRPr lang="pt-BR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3779912" y="63813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Mercado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Firma em Concorrência Perfeita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Muitos compradores e muitos vendedores</a:t>
            </a:r>
          </a:p>
          <a:p>
            <a:r>
              <a:rPr lang="pt-BR" dirty="0" smtClean="0"/>
              <a:t>Firmas tomadoras de preços nos mercados de fatores e de produtos</a:t>
            </a:r>
          </a:p>
          <a:p>
            <a:r>
              <a:rPr lang="pt-BR" dirty="0" smtClean="0"/>
              <a:t>Informação perfeita</a:t>
            </a:r>
          </a:p>
          <a:p>
            <a:r>
              <a:rPr lang="pt-BR" dirty="0" smtClean="0"/>
              <a:t>Não há barreiras à entrada / saída da indústria</a:t>
            </a:r>
          </a:p>
          <a:p>
            <a:r>
              <a:rPr lang="pt-BR" dirty="0" smtClean="0"/>
              <a:t>Custos de mobilidade do capital nulos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Oferta da Firma</a:t>
            </a:r>
            <a:endParaRPr lang="pt-B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00908"/>
            <a:ext cx="4043363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ector reto 3"/>
          <p:cNvCxnSpPr/>
          <p:nvPr/>
        </p:nvCxnSpPr>
        <p:spPr>
          <a:xfrm>
            <a:off x="4752020" y="2420888"/>
            <a:ext cx="0" cy="20162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 flipH="1">
            <a:off x="4752020" y="4437112"/>
            <a:ext cx="35643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8100392" y="436510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2406761"/>
            <a:ext cx="0" cy="20162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H="1">
            <a:off x="575556" y="4422985"/>
            <a:ext cx="35643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827584" y="2564904"/>
            <a:ext cx="2448272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3635896" y="443711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Q</a:t>
            </a:r>
            <a:endParaRPr lang="pt-BR" sz="2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23488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p</a:t>
            </a:r>
            <a:endParaRPr lang="pt-BR" sz="2000" dirty="0"/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899592" y="2636912"/>
            <a:ext cx="2376264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539552" y="3284984"/>
            <a:ext cx="74168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25"/>
          <p:cNvGrpSpPr/>
          <p:nvPr/>
        </p:nvGrpSpPr>
        <p:grpSpPr>
          <a:xfrm>
            <a:off x="7452320" y="3284984"/>
            <a:ext cx="576064" cy="1480230"/>
            <a:chOff x="7452320" y="3284984"/>
            <a:chExt cx="576064" cy="1480230"/>
          </a:xfrm>
        </p:grpSpPr>
        <p:cxnSp>
          <p:nvCxnSpPr>
            <p:cNvPr id="24" name="Conector reto 23"/>
            <p:cNvCxnSpPr/>
            <p:nvPr/>
          </p:nvCxnSpPr>
          <p:spPr>
            <a:xfrm>
              <a:off x="7596336" y="3284984"/>
              <a:ext cx="0" cy="115212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7452320" y="4365104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/>
                <a:t>y*</a:t>
              </a:r>
              <a:endParaRPr lang="pt-BR" sz="2000" dirty="0"/>
            </a:p>
          </p:txBody>
        </p:sp>
      </p:grpSp>
      <p:sp>
        <p:nvSpPr>
          <p:cNvPr id="19" name="Retângulo 18"/>
          <p:cNvSpPr/>
          <p:nvPr/>
        </p:nvSpPr>
        <p:spPr>
          <a:xfrm>
            <a:off x="4788024" y="3284984"/>
            <a:ext cx="2808312" cy="216024"/>
          </a:xfrm>
          <a:prstGeom prst="rect">
            <a:avLst/>
          </a:prstGeom>
          <a:solidFill>
            <a:schemeClr val="accent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Concorrência Perfeita</a:t>
            </a:r>
            <a:endParaRPr lang="pt-B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600908"/>
            <a:ext cx="4043363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ector reto 3"/>
          <p:cNvCxnSpPr/>
          <p:nvPr/>
        </p:nvCxnSpPr>
        <p:spPr>
          <a:xfrm>
            <a:off x="4752020" y="2420888"/>
            <a:ext cx="0" cy="20162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 flipH="1">
            <a:off x="4752020" y="4437112"/>
            <a:ext cx="35643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8100392" y="436510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y</a:t>
            </a:r>
            <a:endParaRPr lang="pt-BR" sz="2000" dirty="0"/>
          </a:p>
        </p:txBody>
      </p:sp>
      <p:cxnSp>
        <p:nvCxnSpPr>
          <p:cNvPr id="10" name="Conector reto 9"/>
          <p:cNvCxnSpPr/>
          <p:nvPr/>
        </p:nvCxnSpPr>
        <p:spPr>
          <a:xfrm>
            <a:off x="575556" y="2406761"/>
            <a:ext cx="0" cy="20162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H="1">
            <a:off x="575556" y="4422985"/>
            <a:ext cx="356439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827584" y="2564904"/>
            <a:ext cx="2448272" cy="13681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3635896" y="443711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Q</a:t>
            </a:r>
            <a:endParaRPr lang="pt-BR" sz="2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23488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p</a:t>
            </a:r>
            <a:endParaRPr lang="pt-BR" sz="2000" dirty="0"/>
          </a:p>
        </p:txBody>
      </p:sp>
      <p:cxnSp>
        <p:nvCxnSpPr>
          <p:cNvPr id="16" name="Conector reto 15"/>
          <p:cNvCxnSpPr/>
          <p:nvPr/>
        </p:nvCxnSpPr>
        <p:spPr>
          <a:xfrm flipV="1">
            <a:off x="899592" y="2636912"/>
            <a:ext cx="2376264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/>
          <p:cNvCxnSpPr/>
          <p:nvPr/>
        </p:nvCxnSpPr>
        <p:spPr>
          <a:xfrm>
            <a:off x="539552" y="3789040"/>
            <a:ext cx="74168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o 25"/>
          <p:cNvGrpSpPr/>
          <p:nvPr/>
        </p:nvGrpSpPr>
        <p:grpSpPr>
          <a:xfrm>
            <a:off x="6948264" y="3284984"/>
            <a:ext cx="576064" cy="1480230"/>
            <a:chOff x="7452320" y="3284984"/>
            <a:chExt cx="576064" cy="1480230"/>
          </a:xfrm>
        </p:grpSpPr>
        <p:cxnSp>
          <p:nvCxnSpPr>
            <p:cNvPr id="24" name="Conector reto 23"/>
            <p:cNvCxnSpPr/>
            <p:nvPr/>
          </p:nvCxnSpPr>
          <p:spPr>
            <a:xfrm>
              <a:off x="7596336" y="3284984"/>
              <a:ext cx="0" cy="1152128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aixaDeTexto 24"/>
            <p:cNvSpPr txBox="1"/>
            <p:nvPr/>
          </p:nvSpPr>
          <p:spPr>
            <a:xfrm>
              <a:off x="7452320" y="4365104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 smtClean="0"/>
                <a:t>y*</a:t>
              </a:r>
              <a:endParaRPr lang="pt-BR" sz="2000" dirty="0"/>
            </a:p>
          </p:txBody>
        </p:sp>
      </p:grpSp>
      <p:cxnSp>
        <p:nvCxnSpPr>
          <p:cNvPr id="22" name="Conector reto 21"/>
          <p:cNvCxnSpPr/>
          <p:nvPr/>
        </p:nvCxnSpPr>
        <p:spPr>
          <a:xfrm flipV="1">
            <a:off x="1331640" y="2636912"/>
            <a:ext cx="2376264" cy="12961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o 29"/>
          <p:cNvGrpSpPr/>
          <p:nvPr/>
        </p:nvGrpSpPr>
        <p:grpSpPr>
          <a:xfrm>
            <a:off x="683568" y="5013176"/>
            <a:ext cx="7128792" cy="369332"/>
            <a:chOff x="683568" y="5013176"/>
            <a:chExt cx="7128792" cy="369332"/>
          </a:xfrm>
        </p:grpSpPr>
        <p:sp>
          <p:nvSpPr>
            <p:cNvPr id="20" name="CaixaDeTexto 19"/>
            <p:cNvSpPr txBox="1"/>
            <p:nvPr/>
          </p:nvSpPr>
          <p:spPr>
            <a:xfrm>
              <a:off x="683568" y="5013176"/>
              <a:ext cx="71287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Lucro        Entrada de novas firmas        Deslocamento da curva de oferta ↘</a:t>
              </a:r>
              <a:endParaRPr lang="pt-BR" dirty="0"/>
            </a:p>
          </p:txBody>
        </p:sp>
        <p:sp>
          <p:nvSpPr>
            <p:cNvPr id="23" name="Seta para a direita 22"/>
            <p:cNvSpPr/>
            <p:nvPr/>
          </p:nvSpPr>
          <p:spPr>
            <a:xfrm>
              <a:off x="3995936" y="5157192"/>
              <a:ext cx="28803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Seta para a direita 25"/>
            <p:cNvSpPr/>
            <p:nvPr/>
          </p:nvSpPr>
          <p:spPr>
            <a:xfrm>
              <a:off x="1331640" y="5157192"/>
              <a:ext cx="28803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755576" y="5661248"/>
            <a:ext cx="7272808" cy="369332"/>
            <a:chOff x="755576" y="5661248"/>
            <a:chExt cx="7272808" cy="369332"/>
          </a:xfrm>
        </p:grpSpPr>
        <p:sp>
          <p:nvSpPr>
            <p:cNvPr id="27" name="CaixaDeTexto 26"/>
            <p:cNvSpPr txBox="1"/>
            <p:nvPr/>
          </p:nvSpPr>
          <p:spPr>
            <a:xfrm>
              <a:off x="755576" y="5661248"/>
              <a:ext cx="72728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preço ↓         Lucro ↓         Equilíbrio:  p = </a:t>
              </a:r>
              <a:r>
                <a:rPr lang="pt-BR" dirty="0" err="1" smtClean="0"/>
                <a:t>CMg</a:t>
              </a:r>
              <a:r>
                <a:rPr lang="pt-BR" dirty="0" smtClean="0"/>
                <a:t> = </a:t>
              </a:r>
              <a:r>
                <a:rPr lang="pt-BR" dirty="0" err="1" smtClean="0"/>
                <a:t>Cme</a:t>
              </a:r>
              <a:r>
                <a:rPr lang="pt-BR" dirty="0" smtClean="0"/>
                <a:t> mínimo; Lucro = 0  </a:t>
              </a:r>
              <a:endParaRPr lang="pt-BR" dirty="0"/>
            </a:p>
          </p:txBody>
        </p:sp>
        <p:sp>
          <p:nvSpPr>
            <p:cNvPr id="28" name="Seta para a direita 27"/>
            <p:cNvSpPr/>
            <p:nvPr/>
          </p:nvSpPr>
          <p:spPr>
            <a:xfrm>
              <a:off x="1691680" y="5733256"/>
              <a:ext cx="28803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Seta para a direita 28"/>
            <p:cNvSpPr/>
            <p:nvPr/>
          </p:nvSpPr>
          <p:spPr>
            <a:xfrm>
              <a:off x="2915816" y="5733256"/>
              <a:ext cx="28803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 L 0.07865 0.05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052736"/>
            <a:ext cx="8893207" cy="3441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66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Função Objetivo f(x)</a:t>
            </a:r>
            <a:endParaRPr lang="pt-BR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428736"/>
            <a:ext cx="7906465" cy="476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Conector reto 3"/>
          <p:cNvCxnSpPr/>
          <p:nvPr/>
        </p:nvCxnSpPr>
        <p:spPr>
          <a:xfrm>
            <a:off x="3995936" y="2996952"/>
            <a:ext cx="1296144" cy="10801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8182272" cy="492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Restrição </a:t>
            </a:r>
            <a:r>
              <a:rPr lang="pt-BR"/>
              <a:t>g(x)</a:t>
            </a:r>
            <a:endParaRPr lang="pt-BR" dirty="0"/>
          </a:p>
        </p:txBody>
      </p:sp>
      <p:sp>
        <p:nvSpPr>
          <p:cNvPr id="2" name="Forma livre 1"/>
          <p:cNvSpPr/>
          <p:nvPr/>
        </p:nvSpPr>
        <p:spPr>
          <a:xfrm>
            <a:off x="3236994" y="3031958"/>
            <a:ext cx="3653090" cy="1010653"/>
          </a:xfrm>
          <a:custGeom>
            <a:avLst/>
            <a:gdLst>
              <a:gd name="connsiteX0" fmla="*/ 155911 w 3653090"/>
              <a:gd name="connsiteY0" fmla="*/ 0 h 1010653"/>
              <a:gd name="connsiteX1" fmla="*/ 3511 w 3653090"/>
              <a:gd name="connsiteY1" fmla="*/ 208547 h 1010653"/>
              <a:gd name="connsiteX2" fmla="*/ 115806 w 3653090"/>
              <a:gd name="connsiteY2" fmla="*/ 401053 h 1010653"/>
              <a:gd name="connsiteX3" fmla="*/ 781553 w 3653090"/>
              <a:gd name="connsiteY3" fmla="*/ 609600 h 1010653"/>
              <a:gd name="connsiteX4" fmla="*/ 1952627 w 3653090"/>
              <a:gd name="connsiteY4" fmla="*/ 802105 h 1010653"/>
              <a:gd name="connsiteX5" fmla="*/ 3653090 w 3653090"/>
              <a:gd name="connsiteY5" fmla="*/ 1010653 h 10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3090" h="1010653">
                <a:moveTo>
                  <a:pt x="155911" y="0"/>
                </a:moveTo>
                <a:cubicBezTo>
                  <a:pt x="83053" y="70852"/>
                  <a:pt x="10195" y="141705"/>
                  <a:pt x="3511" y="208547"/>
                </a:cubicBezTo>
                <a:cubicBezTo>
                  <a:pt x="-3173" y="275389"/>
                  <a:pt x="-13868" y="334211"/>
                  <a:pt x="115806" y="401053"/>
                </a:cubicBezTo>
                <a:cubicBezTo>
                  <a:pt x="245480" y="467895"/>
                  <a:pt x="475416" y="542758"/>
                  <a:pt x="781553" y="609600"/>
                </a:cubicBezTo>
                <a:cubicBezTo>
                  <a:pt x="1087690" y="676442"/>
                  <a:pt x="1474038" y="735263"/>
                  <a:pt x="1952627" y="802105"/>
                </a:cubicBezTo>
                <a:cubicBezTo>
                  <a:pt x="2431217" y="868947"/>
                  <a:pt x="3042153" y="939800"/>
                  <a:pt x="3653090" y="101065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/>
          <p:nvPr/>
        </p:nvSpPr>
        <p:spPr>
          <a:xfrm>
            <a:off x="3684058" y="2598114"/>
            <a:ext cx="3120190" cy="2703094"/>
          </a:xfrm>
          <a:custGeom>
            <a:avLst/>
            <a:gdLst>
              <a:gd name="connsiteX0" fmla="*/ 0 w 3120190"/>
              <a:gd name="connsiteY0" fmla="*/ 0 h 2703094"/>
              <a:gd name="connsiteX1" fmla="*/ 673768 w 3120190"/>
              <a:gd name="connsiteY1" fmla="*/ 1949116 h 2703094"/>
              <a:gd name="connsiteX2" fmla="*/ 3120190 w 3120190"/>
              <a:gd name="connsiteY2" fmla="*/ 2703094 h 2703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20190" h="2703094">
                <a:moveTo>
                  <a:pt x="0" y="0"/>
                </a:moveTo>
                <a:cubicBezTo>
                  <a:pt x="76868" y="749300"/>
                  <a:pt x="153736" y="1498600"/>
                  <a:pt x="673768" y="1949116"/>
                </a:cubicBezTo>
                <a:cubicBezTo>
                  <a:pt x="1193800" y="2399632"/>
                  <a:pt x="2156995" y="2551363"/>
                  <a:pt x="3120190" y="270309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5707272"/>
              </p:ext>
            </p:extLst>
          </p:nvPr>
        </p:nvGraphicFramePr>
        <p:xfrm>
          <a:off x="2009775" y="279400"/>
          <a:ext cx="4592638" cy="1358900"/>
        </p:xfrm>
        <a:graphic>
          <a:graphicData uri="http://schemas.openxmlformats.org/presentationml/2006/ole">
            <p:oleObj spid="_x0000_s55325" name="Equação" r:id="rId3" imgW="1536480" imgH="457200" progId="Equation.3">
              <p:embed/>
            </p:oleObj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2267744" y="2204864"/>
            <a:ext cx="4824536" cy="4185756"/>
            <a:chOff x="2267744" y="2204864"/>
            <a:chExt cx="4824536" cy="4185756"/>
          </a:xfrm>
        </p:grpSpPr>
        <p:cxnSp>
          <p:nvCxnSpPr>
            <p:cNvPr id="4" name="Conector reto 3"/>
            <p:cNvCxnSpPr/>
            <p:nvPr/>
          </p:nvCxnSpPr>
          <p:spPr>
            <a:xfrm>
              <a:off x="2657547" y="2276872"/>
              <a:ext cx="0" cy="38164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>
              <a:off x="2657547" y="6093296"/>
              <a:ext cx="42907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ixaDeTexto 6"/>
            <p:cNvSpPr txBox="1"/>
            <p:nvPr/>
          </p:nvSpPr>
          <p:spPr>
            <a:xfrm>
              <a:off x="2267744" y="22048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mtClean="0"/>
                <a:t>x</a:t>
              </a:r>
              <a:r>
                <a:rPr lang="pt-BR" baseline="-25000" smtClean="0"/>
                <a:t>2</a:t>
              </a:r>
              <a:endParaRPr lang="pt-BR" baseline="-2500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660232" y="602128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mtClean="0"/>
                <a:t>x</a:t>
              </a:r>
              <a:r>
                <a:rPr lang="pt-BR" baseline="-25000" smtClean="0"/>
                <a:t>1</a:t>
              </a:r>
              <a:endParaRPr lang="pt-BR" baseline="-25000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2657547" y="2780928"/>
              <a:ext cx="3138589" cy="3312368"/>
            </a:xfrm>
            <a:prstGeom prst="line">
              <a:avLst/>
            </a:prstGeom>
            <a:ln w="254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Conector de seta reta 13"/>
          <p:cNvCxnSpPr/>
          <p:nvPr/>
        </p:nvCxnSpPr>
        <p:spPr>
          <a:xfrm flipV="1">
            <a:off x="4283968" y="3582325"/>
            <a:ext cx="1078270" cy="92679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3148571" y="4582525"/>
            <a:ext cx="1078270" cy="92679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4283968" y="4045722"/>
            <a:ext cx="539135" cy="471783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9514026"/>
              </p:ext>
            </p:extLst>
          </p:nvPr>
        </p:nvGraphicFramePr>
        <p:xfrm>
          <a:off x="5423520" y="3331716"/>
          <a:ext cx="228600" cy="241300"/>
        </p:xfrm>
        <a:graphic>
          <a:graphicData uri="http://schemas.openxmlformats.org/presentationml/2006/ole">
            <p:oleObj spid="_x0000_s55326" name="Equação" r:id="rId4" imgW="228600" imgH="241200" progId="Equation.3">
              <p:embed/>
            </p:oleObj>
          </a:graphicData>
        </a:graphic>
      </p:graphicFrame>
      <p:graphicFrame>
        <p:nvGraphicFramePr>
          <p:cNvPr id="21" name="Obje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64689754"/>
              </p:ext>
            </p:extLst>
          </p:nvPr>
        </p:nvGraphicFramePr>
        <p:xfrm>
          <a:off x="4432885" y="3959768"/>
          <a:ext cx="241300" cy="203200"/>
        </p:xfrm>
        <a:graphic>
          <a:graphicData uri="http://schemas.openxmlformats.org/presentationml/2006/ole">
            <p:oleObj spid="_x0000_s55327" name="Equação" r:id="rId5" imgW="241200" imgH="203040" progId="Equation.3">
              <p:embed/>
            </p:oleObj>
          </a:graphicData>
        </a:graphic>
      </p:graphicFrame>
      <p:graphicFrame>
        <p:nvGraphicFramePr>
          <p:cNvPr id="23" name="Obje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2597191"/>
              </p:ext>
            </p:extLst>
          </p:nvPr>
        </p:nvGraphicFramePr>
        <p:xfrm>
          <a:off x="3275856" y="4763343"/>
          <a:ext cx="469900" cy="203200"/>
        </p:xfrm>
        <a:graphic>
          <a:graphicData uri="http://schemas.openxmlformats.org/presentationml/2006/ole">
            <p:oleObj spid="_x0000_s55328" name="Equação" r:id="rId6" imgW="4698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Condicional de Fatores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714612" y="1285860"/>
          <a:ext cx="3987800" cy="5207000"/>
        </p:xfrm>
        <a:graphic>
          <a:graphicData uri="http://schemas.openxmlformats.org/presentationml/2006/ole">
            <p:oleObj spid="_x0000_s83970" name="Equação" r:id="rId3" imgW="1993680" imgH="260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Demanda Condicional de Fatores</a:t>
            </a:r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/>
        </p:nvGraphicFramePr>
        <p:xfrm>
          <a:off x="2181225" y="2035175"/>
          <a:ext cx="5054600" cy="3708400"/>
        </p:xfrm>
        <a:graphic>
          <a:graphicData uri="http://schemas.openxmlformats.org/presentationml/2006/ole">
            <p:oleObj spid="_x0000_s84994" name="Equação" r:id="rId3" imgW="2527200" imgH="18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766</Words>
  <Application>Microsoft Office PowerPoint</Application>
  <PresentationFormat>Apresentação na tela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9" baseType="lpstr">
      <vt:lpstr>Tema do Office</vt:lpstr>
      <vt:lpstr>Equação</vt:lpstr>
      <vt:lpstr>Questão levantada na aula anterior ...</vt:lpstr>
      <vt:lpstr>Questão levantada na aula anterior ...</vt:lpstr>
      <vt:lpstr>Slide 3</vt:lpstr>
      <vt:lpstr>Slide 4</vt:lpstr>
      <vt:lpstr>Função Objetivo f(x)</vt:lpstr>
      <vt:lpstr>Restrição g(x)</vt:lpstr>
      <vt:lpstr>Slide 7</vt:lpstr>
      <vt:lpstr>Demanda Condicional de Fatores</vt:lpstr>
      <vt:lpstr>Demanda Condicional de Fatores</vt:lpstr>
      <vt:lpstr>Demanda Condicional de Fatores</vt:lpstr>
      <vt:lpstr>Custo Total, Médio e Marginal</vt:lpstr>
      <vt:lpstr>Slide 12</vt:lpstr>
      <vt:lpstr>Funções de Produção e Funções Custo</vt:lpstr>
      <vt:lpstr>A Firma no Curto Prazo</vt:lpstr>
      <vt:lpstr>Custo de Longo e Curto Prazo</vt:lpstr>
      <vt:lpstr>Uso dos fatores</vt:lpstr>
      <vt:lpstr>Custo Médio – Curto Prazo</vt:lpstr>
      <vt:lpstr>Custo Fixo Médio – Curto Prazo</vt:lpstr>
      <vt:lpstr>Custos Médio e Variável Médio</vt:lpstr>
      <vt:lpstr>Custo no Curto Prazo</vt:lpstr>
      <vt:lpstr>Slide 21</vt:lpstr>
      <vt:lpstr>Custo Variável Médio e Custo Marginal</vt:lpstr>
      <vt:lpstr>A curva de custo marginal (CMg) corta a curva de custo médio (CMe) em seu ponto mínimo</vt:lpstr>
      <vt:lpstr>Contra-exemplo (1) Função de produção linear (LP)</vt:lpstr>
      <vt:lpstr>Contra-exemplo (2) Função de produção linear com custo fixo</vt:lpstr>
      <vt:lpstr>Contra-exemplo (2) Função de produção linear com custo fixo (CP)</vt:lpstr>
      <vt:lpstr>Curvas de Custo: Médio,  Variável Médio, e Marginal</vt:lpstr>
      <vt:lpstr>Oferta da Firma Tomadora de Preços</vt:lpstr>
      <vt:lpstr>Oferta da Firma</vt:lpstr>
      <vt:lpstr>Curvas de Custo: Médio,  Variável Médio, e Marginal</vt:lpstr>
      <vt:lpstr>Curvas de Custo: Médio,  Variável Médio, e Marginal</vt:lpstr>
      <vt:lpstr>Curvas de Custo: Médio,  Variável Médio, e Marginal</vt:lpstr>
      <vt:lpstr>Oferta da firma competitiva</vt:lpstr>
      <vt:lpstr>Oferta da Firma e de Mercado</vt:lpstr>
      <vt:lpstr>A Firma em Concorrência Perfeita</vt:lpstr>
      <vt:lpstr>Oferta da Firma</vt:lpstr>
      <vt:lpstr>Concorrência Perfeita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Firma no Curto Prazo</dc:title>
  <dc:creator>Autor</dc:creator>
  <cp:lastModifiedBy>User</cp:lastModifiedBy>
  <cp:revision>122</cp:revision>
  <dcterms:created xsi:type="dcterms:W3CDTF">2017-05-30T11:52:34Z</dcterms:created>
  <dcterms:modified xsi:type="dcterms:W3CDTF">2017-08-29T19:54:28Z</dcterms:modified>
</cp:coreProperties>
</file>