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</p:sldMasterIdLst>
  <p:notesMasterIdLst>
    <p:notesMasterId r:id="rId38"/>
  </p:notesMasterIdLst>
  <p:sldIdLst>
    <p:sldId id="3200" r:id="rId3"/>
    <p:sldId id="3178" r:id="rId4"/>
    <p:sldId id="1447" r:id="rId5"/>
    <p:sldId id="3198" r:id="rId6"/>
    <p:sldId id="3228" r:id="rId7"/>
    <p:sldId id="3229" r:id="rId8"/>
    <p:sldId id="1441" r:id="rId9"/>
    <p:sldId id="3225" r:id="rId10"/>
    <p:sldId id="1464" r:id="rId11"/>
    <p:sldId id="3156" r:id="rId12"/>
    <p:sldId id="3227" r:id="rId13"/>
    <p:sldId id="3205" r:id="rId14"/>
    <p:sldId id="3226" r:id="rId15"/>
    <p:sldId id="3207" r:id="rId16"/>
    <p:sldId id="3201" r:id="rId17"/>
    <p:sldId id="3224" r:id="rId18"/>
    <p:sldId id="3206" r:id="rId19"/>
    <p:sldId id="3210" r:id="rId20"/>
    <p:sldId id="3211" r:id="rId21"/>
    <p:sldId id="3212" r:id="rId22"/>
    <p:sldId id="3203" r:id="rId23"/>
    <p:sldId id="3213" r:id="rId24"/>
    <p:sldId id="3215" r:id="rId25"/>
    <p:sldId id="3204" r:id="rId26"/>
    <p:sldId id="3214" r:id="rId27"/>
    <p:sldId id="3216" r:id="rId28"/>
    <p:sldId id="3217" r:id="rId29"/>
    <p:sldId id="3218" r:id="rId30"/>
    <p:sldId id="3191" r:id="rId31"/>
    <p:sldId id="3197" r:id="rId32"/>
    <p:sldId id="3219" r:id="rId33"/>
    <p:sldId id="3220" r:id="rId34"/>
    <p:sldId id="3221" r:id="rId35"/>
    <p:sldId id="3222" r:id="rId36"/>
    <p:sldId id="3223" r:id="rId3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26899659-EDCF-444F-A217-31FC6AB4DAE3}">
          <p14:sldIdLst>
            <p14:sldId id="3200"/>
            <p14:sldId id="3178"/>
            <p14:sldId id="1447"/>
            <p14:sldId id="3198"/>
            <p14:sldId id="3228"/>
            <p14:sldId id="3229"/>
            <p14:sldId id="1441"/>
            <p14:sldId id="3225"/>
          </p14:sldIdLst>
        </p14:section>
        <p14:section name="Contexto" id="{2E8A7DFD-29EB-4D5D-B14B-76485850F4A8}">
          <p14:sldIdLst>
            <p14:sldId id="1464"/>
            <p14:sldId id="3156"/>
            <p14:sldId id="3227"/>
            <p14:sldId id="3205"/>
            <p14:sldId id="3226"/>
            <p14:sldId id="3207"/>
            <p14:sldId id="3201"/>
            <p14:sldId id="3224"/>
            <p14:sldId id="3206"/>
            <p14:sldId id="3210"/>
            <p14:sldId id="3211"/>
            <p14:sldId id="3212"/>
            <p14:sldId id="3203"/>
            <p14:sldId id="3213"/>
            <p14:sldId id="3215"/>
            <p14:sldId id="3204"/>
            <p14:sldId id="3214"/>
            <p14:sldId id="3216"/>
            <p14:sldId id="3217"/>
            <p14:sldId id="3218"/>
          </p14:sldIdLst>
        </p14:section>
        <p14:section name="Poderoso polo da emissão: celebridade" id="{A89C441C-6B43-4C70-8ECB-4E5C6E6D2BF8}">
          <p14:sldIdLst>
            <p14:sldId id="3191"/>
          </p14:sldIdLst>
        </p14:section>
        <p14:section name="Referências" id="{2C219E96-FC6D-4DC4-8517-685C1193B3A0}">
          <p14:sldIdLst>
            <p14:sldId id="3197"/>
            <p14:sldId id="3219"/>
            <p14:sldId id="3220"/>
            <p14:sldId id="3221"/>
            <p14:sldId id="3222"/>
            <p14:sldId id="322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vio Sato" initials="SS" lastIdx="1" clrIdx="0">
    <p:extLst>
      <p:ext uri="{19B8F6BF-5375-455C-9EA6-DF929625EA0E}">
        <p15:presenceInfo xmlns:p15="http://schemas.microsoft.com/office/powerpoint/2012/main" userId="4e700d3b0d16a25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C3C5"/>
    <a:srgbClr val="1A4445"/>
    <a:srgbClr val="A3D6D6"/>
    <a:srgbClr val="23B2E5"/>
    <a:srgbClr val="97DBDD"/>
    <a:srgbClr val="8DD9DB"/>
    <a:srgbClr val="CFC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30" autoAdjust="0"/>
    <p:restoredTop sz="94660"/>
  </p:normalViewPr>
  <p:slideViewPr>
    <p:cSldViewPr snapToGrid="0">
      <p:cViewPr varScale="1">
        <p:scale>
          <a:sx n="99" d="100"/>
          <a:sy n="99" d="100"/>
        </p:scale>
        <p:origin x="13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47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451C59-9D4B-4CAD-B254-46E9919D4E1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102DA35-494B-4E8E-80CB-3ED38E98A349}">
      <dgm:prSet phldrT="[Texto]"/>
      <dgm:spPr>
        <a:solidFill>
          <a:srgbClr val="00B050"/>
        </a:solidFill>
      </dgm:spPr>
      <dgm:t>
        <a:bodyPr/>
        <a:lstStyle/>
        <a:p>
          <a:r>
            <a:rPr lang="pt-BR" dirty="0"/>
            <a:t>Há limites cívicos</a:t>
          </a:r>
        </a:p>
      </dgm:t>
    </dgm:pt>
    <dgm:pt modelId="{2FA40F8D-56A7-4C49-96D2-95D3DA63531B}" type="parTrans" cxnId="{AF1D10BE-4BD1-470E-B22D-86CA027D5BC7}">
      <dgm:prSet/>
      <dgm:spPr/>
      <dgm:t>
        <a:bodyPr/>
        <a:lstStyle/>
        <a:p>
          <a:endParaRPr lang="pt-BR"/>
        </a:p>
      </dgm:t>
    </dgm:pt>
    <dgm:pt modelId="{96407AB0-8D75-400B-9166-AF64CC9FDB6B}" type="sibTrans" cxnId="{AF1D10BE-4BD1-470E-B22D-86CA027D5BC7}">
      <dgm:prSet/>
      <dgm:spPr/>
      <dgm:t>
        <a:bodyPr/>
        <a:lstStyle/>
        <a:p>
          <a:endParaRPr lang="pt-BR"/>
        </a:p>
      </dgm:t>
    </dgm:pt>
    <dgm:pt modelId="{092E8A41-38AF-4EB0-A7AE-048A7C763006}">
      <dgm:prSet phldrT="[Texto]"/>
      <dgm:spPr>
        <a:solidFill>
          <a:srgbClr val="7030A0"/>
        </a:solidFill>
        <a:ln>
          <a:solidFill>
            <a:srgbClr val="7030A0"/>
          </a:solidFill>
        </a:ln>
      </dgm:spPr>
      <dgm:t>
        <a:bodyPr/>
        <a:lstStyle/>
        <a:p>
          <a:r>
            <a:rPr lang="pt-BR" dirty="0"/>
            <a:t>Há limites morais</a:t>
          </a:r>
        </a:p>
      </dgm:t>
    </dgm:pt>
    <dgm:pt modelId="{D83E6B64-7F86-4DCC-B67A-DA8524D4A15F}" type="parTrans" cxnId="{002F7D7E-2B51-4135-A511-5806CEC91B9E}">
      <dgm:prSet/>
      <dgm:spPr/>
      <dgm:t>
        <a:bodyPr/>
        <a:lstStyle/>
        <a:p>
          <a:endParaRPr lang="pt-BR"/>
        </a:p>
      </dgm:t>
    </dgm:pt>
    <dgm:pt modelId="{FDBA47F7-6842-4797-BE68-E2D76C37DB62}" type="sibTrans" cxnId="{002F7D7E-2B51-4135-A511-5806CEC91B9E}">
      <dgm:prSet/>
      <dgm:spPr/>
      <dgm:t>
        <a:bodyPr/>
        <a:lstStyle/>
        <a:p>
          <a:endParaRPr lang="pt-BR"/>
        </a:p>
      </dgm:t>
    </dgm:pt>
    <dgm:pt modelId="{10AD2302-589B-4117-89A4-0FFB8B28A483}">
      <dgm:prSet phldrT="[Texto]"/>
      <dgm:spPr>
        <a:solidFill>
          <a:srgbClr val="FF0000"/>
        </a:solidFill>
      </dgm:spPr>
      <dgm:t>
        <a:bodyPr/>
        <a:lstStyle/>
        <a:p>
          <a:r>
            <a:rPr lang="pt-BR" dirty="0"/>
            <a:t>Há limites afetivos</a:t>
          </a:r>
        </a:p>
      </dgm:t>
    </dgm:pt>
    <dgm:pt modelId="{92D646B9-F9FE-45BD-B7EA-0D494D0EDB9B}" type="parTrans" cxnId="{A673EAAC-0EC5-4BD1-B9FE-96E48508BDBC}">
      <dgm:prSet/>
      <dgm:spPr/>
      <dgm:t>
        <a:bodyPr/>
        <a:lstStyle/>
        <a:p>
          <a:endParaRPr lang="pt-BR"/>
        </a:p>
      </dgm:t>
    </dgm:pt>
    <dgm:pt modelId="{BEAB3292-B8C4-43E1-A684-8DD4716AD09D}" type="sibTrans" cxnId="{A673EAAC-0EC5-4BD1-B9FE-96E48508BDBC}">
      <dgm:prSet/>
      <dgm:spPr/>
      <dgm:t>
        <a:bodyPr/>
        <a:lstStyle/>
        <a:p>
          <a:endParaRPr lang="pt-BR"/>
        </a:p>
      </dgm:t>
    </dgm:pt>
    <dgm:pt modelId="{007FF260-297D-4F64-B3CF-33ED623F626C}" type="pres">
      <dgm:prSet presAssocID="{F5451C59-9D4B-4CAD-B254-46E9919D4E1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D99D4BD-BB64-475C-88C4-6350E4A11D23}" type="pres">
      <dgm:prSet presAssocID="{E102DA35-494B-4E8E-80CB-3ED38E98A349}" presName="parentLin" presStyleCnt="0"/>
      <dgm:spPr/>
    </dgm:pt>
    <dgm:pt modelId="{6711B8F3-B7EA-48F2-93FF-13F055932923}" type="pres">
      <dgm:prSet presAssocID="{E102DA35-494B-4E8E-80CB-3ED38E98A349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502CFB5E-0815-4619-9BB9-80B67C39D167}" type="pres">
      <dgm:prSet presAssocID="{E102DA35-494B-4E8E-80CB-3ED38E98A349}" presName="parentText" presStyleLbl="node1" presStyleIdx="0" presStyleCnt="3" custScaleX="8511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24C57E7-D52B-43EA-A2F1-9F159521F147}" type="pres">
      <dgm:prSet presAssocID="{E102DA35-494B-4E8E-80CB-3ED38E98A349}" presName="negativeSpace" presStyleCnt="0"/>
      <dgm:spPr/>
    </dgm:pt>
    <dgm:pt modelId="{7FB7EA6A-8D0B-43E8-9200-A6A8DBA91140}" type="pres">
      <dgm:prSet presAssocID="{E102DA35-494B-4E8E-80CB-3ED38E98A349}" presName="childText" presStyleLbl="conFgAcc1" presStyleIdx="0" presStyleCnt="3">
        <dgm:presLayoutVars>
          <dgm:bulletEnabled val="1"/>
        </dgm:presLayoutVars>
      </dgm:prSet>
      <dgm:spPr/>
    </dgm:pt>
    <dgm:pt modelId="{746B5E51-D4B5-4D3F-91CC-E0CE9231C3D0}" type="pres">
      <dgm:prSet presAssocID="{96407AB0-8D75-400B-9166-AF64CC9FDB6B}" presName="spaceBetweenRectangles" presStyleCnt="0"/>
      <dgm:spPr/>
    </dgm:pt>
    <dgm:pt modelId="{13EF3985-52DD-4575-9EA1-7ACD215A6EBA}" type="pres">
      <dgm:prSet presAssocID="{092E8A41-38AF-4EB0-A7AE-048A7C763006}" presName="parentLin" presStyleCnt="0"/>
      <dgm:spPr/>
    </dgm:pt>
    <dgm:pt modelId="{A4678217-6D6E-44A6-8538-52C481DA55F1}" type="pres">
      <dgm:prSet presAssocID="{092E8A41-38AF-4EB0-A7AE-048A7C763006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A557A419-CA43-45C0-A6BF-474252BC5818}" type="pres">
      <dgm:prSet presAssocID="{092E8A41-38AF-4EB0-A7AE-048A7C763006}" presName="parentText" presStyleLbl="node1" presStyleIdx="1" presStyleCnt="3" custScaleX="8389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02BB7E8-477D-47DA-BE66-3395255CED9F}" type="pres">
      <dgm:prSet presAssocID="{092E8A41-38AF-4EB0-A7AE-048A7C763006}" presName="negativeSpace" presStyleCnt="0"/>
      <dgm:spPr/>
    </dgm:pt>
    <dgm:pt modelId="{0D88536B-2F51-4CE1-A95E-68C04827BA1F}" type="pres">
      <dgm:prSet presAssocID="{092E8A41-38AF-4EB0-A7AE-048A7C763006}" presName="childText" presStyleLbl="conFgAcc1" presStyleIdx="1" presStyleCnt="3">
        <dgm:presLayoutVars>
          <dgm:bulletEnabled val="1"/>
        </dgm:presLayoutVars>
      </dgm:prSet>
      <dgm:spPr/>
    </dgm:pt>
    <dgm:pt modelId="{847DAD53-A3E9-4002-8008-4322C8C94F0F}" type="pres">
      <dgm:prSet presAssocID="{FDBA47F7-6842-4797-BE68-E2D76C37DB62}" presName="spaceBetweenRectangles" presStyleCnt="0"/>
      <dgm:spPr/>
    </dgm:pt>
    <dgm:pt modelId="{E34B705F-C9E5-4A3F-8286-7007C8AFB912}" type="pres">
      <dgm:prSet presAssocID="{10AD2302-589B-4117-89A4-0FFB8B28A483}" presName="parentLin" presStyleCnt="0"/>
      <dgm:spPr/>
    </dgm:pt>
    <dgm:pt modelId="{C7752781-679A-4568-AF0A-518260363D22}" type="pres">
      <dgm:prSet presAssocID="{10AD2302-589B-4117-89A4-0FFB8B28A483}" presName="parentLeftMargin" presStyleLbl="node1" presStyleIdx="1" presStyleCnt="3"/>
      <dgm:spPr/>
      <dgm:t>
        <a:bodyPr/>
        <a:lstStyle/>
        <a:p>
          <a:endParaRPr lang="pt-BR"/>
        </a:p>
      </dgm:t>
    </dgm:pt>
    <dgm:pt modelId="{EF9EE08D-6CC1-480D-96F7-067004F4F2F1}" type="pres">
      <dgm:prSet presAssocID="{10AD2302-589B-4117-89A4-0FFB8B28A483}" presName="parentText" presStyleLbl="node1" presStyleIdx="2" presStyleCnt="3" custScaleX="8334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21B1A0C-F603-4709-B29D-9A0CC65245D9}" type="pres">
      <dgm:prSet presAssocID="{10AD2302-589B-4117-89A4-0FFB8B28A483}" presName="negativeSpace" presStyleCnt="0"/>
      <dgm:spPr/>
    </dgm:pt>
    <dgm:pt modelId="{955C1EA9-5BBA-4FD0-A3B2-B566FF86FC7C}" type="pres">
      <dgm:prSet presAssocID="{10AD2302-589B-4117-89A4-0FFB8B28A48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6305F84-F3A5-4985-B947-FDA0A4C36AEE}" type="presOf" srcId="{10AD2302-589B-4117-89A4-0FFB8B28A483}" destId="{EF9EE08D-6CC1-480D-96F7-067004F4F2F1}" srcOrd="1" destOrd="0" presId="urn:microsoft.com/office/officeart/2005/8/layout/list1"/>
    <dgm:cxn modelId="{17544A59-9C52-4045-BA08-CDB1E6A0EB7D}" type="presOf" srcId="{10AD2302-589B-4117-89A4-0FFB8B28A483}" destId="{C7752781-679A-4568-AF0A-518260363D22}" srcOrd="0" destOrd="0" presId="urn:microsoft.com/office/officeart/2005/8/layout/list1"/>
    <dgm:cxn modelId="{7ED60A8C-B4C4-404F-8490-444DB9EF1B21}" type="presOf" srcId="{092E8A41-38AF-4EB0-A7AE-048A7C763006}" destId="{A4678217-6D6E-44A6-8538-52C481DA55F1}" srcOrd="0" destOrd="0" presId="urn:microsoft.com/office/officeart/2005/8/layout/list1"/>
    <dgm:cxn modelId="{B8B8B981-0CA2-4B1C-9E00-A8B60454F037}" type="presOf" srcId="{F5451C59-9D4B-4CAD-B254-46E9919D4E17}" destId="{007FF260-297D-4F64-B3CF-33ED623F626C}" srcOrd="0" destOrd="0" presId="urn:microsoft.com/office/officeart/2005/8/layout/list1"/>
    <dgm:cxn modelId="{002F7D7E-2B51-4135-A511-5806CEC91B9E}" srcId="{F5451C59-9D4B-4CAD-B254-46E9919D4E17}" destId="{092E8A41-38AF-4EB0-A7AE-048A7C763006}" srcOrd="1" destOrd="0" parTransId="{D83E6B64-7F86-4DCC-B67A-DA8524D4A15F}" sibTransId="{FDBA47F7-6842-4797-BE68-E2D76C37DB62}"/>
    <dgm:cxn modelId="{AF1D10BE-4BD1-470E-B22D-86CA027D5BC7}" srcId="{F5451C59-9D4B-4CAD-B254-46E9919D4E17}" destId="{E102DA35-494B-4E8E-80CB-3ED38E98A349}" srcOrd="0" destOrd="0" parTransId="{2FA40F8D-56A7-4C49-96D2-95D3DA63531B}" sibTransId="{96407AB0-8D75-400B-9166-AF64CC9FDB6B}"/>
    <dgm:cxn modelId="{E435A686-6548-416B-B44A-FC3BBE7C8212}" type="presOf" srcId="{E102DA35-494B-4E8E-80CB-3ED38E98A349}" destId="{6711B8F3-B7EA-48F2-93FF-13F055932923}" srcOrd="0" destOrd="0" presId="urn:microsoft.com/office/officeart/2005/8/layout/list1"/>
    <dgm:cxn modelId="{A673EAAC-0EC5-4BD1-B9FE-96E48508BDBC}" srcId="{F5451C59-9D4B-4CAD-B254-46E9919D4E17}" destId="{10AD2302-589B-4117-89A4-0FFB8B28A483}" srcOrd="2" destOrd="0" parTransId="{92D646B9-F9FE-45BD-B7EA-0D494D0EDB9B}" sibTransId="{BEAB3292-B8C4-43E1-A684-8DD4716AD09D}"/>
    <dgm:cxn modelId="{98B60D26-6A02-4974-A684-5D0ADC92CE14}" type="presOf" srcId="{092E8A41-38AF-4EB0-A7AE-048A7C763006}" destId="{A557A419-CA43-45C0-A6BF-474252BC5818}" srcOrd="1" destOrd="0" presId="urn:microsoft.com/office/officeart/2005/8/layout/list1"/>
    <dgm:cxn modelId="{D06D6635-72B2-4CEB-A825-DE76F1CC0E35}" type="presOf" srcId="{E102DA35-494B-4E8E-80CB-3ED38E98A349}" destId="{502CFB5E-0815-4619-9BB9-80B67C39D167}" srcOrd="1" destOrd="0" presId="urn:microsoft.com/office/officeart/2005/8/layout/list1"/>
    <dgm:cxn modelId="{1CB5C36F-9B54-42E9-8E0E-C0E402A3520B}" type="presParOf" srcId="{007FF260-297D-4F64-B3CF-33ED623F626C}" destId="{4D99D4BD-BB64-475C-88C4-6350E4A11D23}" srcOrd="0" destOrd="0" presId="urn:microsoft.com/office/officeart/2005/8/layout/list1"/>
    <dgm:cxn modelId="{FF8DADBE-06F8-4995-A6D3-11019A94566D}" type="presParOf" srcId="{4D99D4BD-BB64-475C-88C4-6350E4A11D23}" destId="{6711B8F3-B7EA-48F2-93FF-13F055932923}" srcOrd="0" destOrd="0" presId="urn:microsoft.com/office/officeart/2005/8/layout/list1"/>
    <dgm:cxn modelId="{4AC6DABC-4B44-407B-B574-7FB287C111FF}" type="presParOf" srcId="{4D99D4BD-BB64-475C-88C4-6350E4A11D23}" destId="{502CFB5E-0815-4619-9BB9-80B67C39D167}" srcOrd="1" destOrd="0" presId="urn:microsoft.com/office/officeart/2005/8/layout/list1"/>
    <dgm:cxn modelId="{D8596BB3-A2C6-46BC-AB06-A4E6E2EF0CC1}" type="presParOf" srcId="{007FF260-297D-4F64-B3CF-33ED623F626C}" destId="{724C57E7-D52B-43EA-A2F1-9F159521F147}" srcOrd="1" destOrd="0" presId="urn:microsoft.com/office/officeart/2005/8/layout/list1"/>
    <dgm:cxn modelId="{C9083C0C-60C1-4B8A-B35F-1D074A7FF33C}" type="presParOf" srcId="{007FF260-297D-4F64-B3CF-33ED623F626C}" destId="{7FB7EA6A-8D0B-43E8-9200-A6A8DBA91140}" srcOrd="2" destOrd="0" presId="urn:microsoft.com/office/officeart/2005/8/layout/list1"/>
    <dgm:cxn modelId="{51B32166-BC39-410E-9927-5F21E7D390C6}" type="presParOf" srcId="{007FF260-297D-4F64-B3CF-33ED623F626C}" destId="{746B5E51-D4B5-4D3F-91CC-E0CE9231C3D0}" srcOrd="3" destOrd="0" presId="urn:microsoft.com/office/officeart/2005/8/layout/list1"/>
    <dgm:cxn modelId="{9E2A5F72-20B1-475F-BE30-2C923EAC3B9D}" type="presParOf" srcId="{007FF260-297D-4F64-B3CF-33ED623F626C}" destId="{13EF3985-52DD-4575-9EA1-7ACD215A6EBA}" srcOrd="4" destOrd="0" presId="urn:microsoft.com/office/officeart/2005/8/layout/list1"/>
    <dgm:cxn modelId="{55E44D30-61A7-4AE8-BBB1-AA5DB56C4CEE}" type="presParOf" srcId="{13EF3985-52DD-4575-9EA1-7ACD215A6EBA}" destId="{A4678217-6D6E-44A6-8538-52C481DA55F1}" srcOrd="0" destOrd="0" presId="urn:microsoft.com/office/officeart/2005/8/layout/list1"/>
    <dgm:cxn modelId="{B3C319DA-1559-4D6D-956E-9104B898CDF6}" type="presParOf" srcId="{13EF3985-52DD-4575-9EA1-7ACD215A6EBA}" destId="{A557A419-CA43-45C0-A6BF-474252BC5818}" srcOrd="1" destOrd="0" presId="urn:microsoft.com/office/officeart/2005/8/layout/list1"/>
    <dgm:cxn modelId="{5AF36D4C-7992-48AE-8BF1-48D18061D733}" type="presParOf" srcId="{007FF260-297D-4F64-B3CF-33ED623F626C}" destId="{D02BB7E8-477D-47DA-BE66-3395255CED9F}" srcOrd="5" destOrd="0" presId="urn:microsoft.com/office/officeart/2005/8/layout/list1"/>
    <dgm:cxn modelId="{0E5C6FB7-9979-45D5-AC5A-6814B63C1D55}" type="presParOf" srcId="{007FF260-297D-4F64-B3CF-33ED623F626C}" destId="{0D88536B-2F51-4CE1-A95E-68C04827BA1F}" srcOrd="6" destOrd="0" presId="urn:microsoft.com/office/officeart/2005/8/layout/list1"/>
    <dgm:cxn modelId="{36FE3F8C-0DBF-4B21-A624-215006EAA011}" type="presParOf" srcId="{007FF260-297D-4F64-B3CF-33ED623F626C}" destId="{847DAD53-A3E9-4002-8008-4322C8C94F0F}" srcOrd="7" destOrd="0" presId="urn:microsoft.com/office/officeart/2005/8/layout/list1"/>
    <dgm:cxn modelId="{F76B1268-7DCE-4806-A2AD-D63FB3395F6F}" type="presParOf" srcId="{007FF260-297D-4F64-B3CF-33ED623F626C}" destId="{E34B705F-C9E5-4A3F-8286-7007C8AFB912}" srcOrd="8" destOrd="0" presId="urn:microsoft.com/office/officeart/2005/8/layout/list1"/>
    <dgm:cxn modelId="{5D04EBDA-A595-47DD-87B0-2933F9D96370}" type="presParOf" srcId="{E34B705F-C9E5-4A3F-8286-7007C8AFB912}" destId="{C7752781-679A-4568-AF0A-518260363D22}" srcOrd="0" destOrd="0" presId="urn:microsoft.com/office/officeart/2005/8/layout/list1"/>
    <dgm:cxn modelId="{6DB100AC-E9BD-4CE8-A3F3-A3704A542831}" type="presParOf" srcId="{E34B705F-C9E5-4A3F-8286-7007C8AFB912}" destId="{EF9EE08D-6CC1-480D-96F7-067004F4F2F1}" srcOrd="1" destOrd="0" presId="urn:microsoft.com/office/officeart/2005/8/layout/list1"/>
    <dgm:cxn modelId="{1FB09CAE-01ED-4AAF-9C89-AF72EBAF4B78}" type="presParOf" srcId="{007FF260-297D-4F64-B3CF-33ED623F626C}" destId="{F21B1A0C-F603-4709-B29D-9A0CC65245D9}" srcOrd="9" destOrd="0" presId="urn:microsoft.com/office/officeart/2005/8/layout/list1"/>
    <dgm:cxn modelId="{08310E96-0A9C-48A0-B0A2-D22B7DFD00B2}" type="presParOf" srcId="{007FF260-297D-4F64-B3CF-33ED623F626C}" destId="{955C1EA9-5BBA-4FD0-A3B2-B566FF86FC7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B7EA6A-8D0B-43E8-9200-A6A8DBA91140}">
      <dsp:nvSpPr>
        <dsp:cNvPr id="0" name=""/>
        <dsp:cNvSpPr/>
      </dsp:nvSpPr>
      <dsp:spPr>
        <a:xfrm>
          <a:off x="0" y="670486"/>
          <a:ext cx="9215120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2CFB5E-0815-4619-9BB9-80B67C39D167}">
      <dsp:nvSpPr>
        <dsp:cNvPr id="0" name=""/>
        <dsp:cNvSpPr/>
      </dsp:nvSpPr>
      <dsp:spPr>
        <a:xfrm>
          <a:off x="460756" y="50566"/>
          <a:ext cx="5490479" cy="1239840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17" tIns="0" rIns="243817" bIns="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200" kern="1200" dirty="0"/>
            <a:t>Há limites cívicos</a:t>
          </a:r>
        </a:p>
      </dsp:txBody>
      <dsp:txXfrm>
        <a:off x="521280" y="111090"/>
        <a:ext cx="5369431" cy="1118792"/>
      </dsp:txXfrm>
    </dsp:sp>
    <dsp:sp modelId="{0D88536B-2F51-4CE1-A95E-68C04827BA1F}">
      <dsp:nvSpPr>
        <dsp:cNvPr id="0" name=""/>
        <dsp:cNvSpPr/>
      </dsp:nvSpPr>
      <dsp:spPr>
        <a:xfrm>
          <a:off x="0" y="2575606"/>
          <a:ext cx="9215120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57A419-CA43-45C0-A6BF-474252BC5818}">
      <dsp:nvSpPr>
        <dsp:cNvPr id="0" name=""/>
        <dsp:cNvSpPr/>
      </dsp:nvSpPr>
      <dsp:spPr>
        <a:xfrm>
          <a:off x="460756" y="1955686"/>
          <a:ext cx="5411717" cy="123984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17" tIns="0" rIns="243817" bIns="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200" kern="1200" dirty="0"/>
            <a:t>Há limites morais</a:t>
          </a:r>
        </a:p>
      </dsp:txBody>
      <dsp:txXfrm>
        <a:off x="521280" y="2016210"/>
        <a:ext cx="5290669" cy="1118792"/>
      </dsp:txXfrm>
    </dsp:sp>
    <dsp:sp modelId="{955C1EA9-5BBA-4FD0-A3B2-B566FF86FC7C}">
      <dsp:nvSpPr>
        <dsp:cNvPr id="0" name=""/>
        <dsp:cNvSpPr/>
      </dsp:nvSpPr>
      <dsp:spPr>
        <a:xfrm>
          <a:off x="0" y="4480726"/>
          <a:ext cx="9215120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EE08D-6CC1-480D-96F7-067004F4F2F1}">
      <dsp:nvSpPr>
        <dsp:cNvPr id="0" name=""/>
        <dsp:cNvSpPr/>
      </dsp:nvSpPr>
      <dsp:spPr>
        <a:xfrm>
          <a:off x="460756" y="3860806"/>
          <a:ext cx="5376174" cy="123984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17" tIns="0" rIns="243817" bIns="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200" kern="1200" dirty="0"/>
            <a:t>Há limites afetivos</a:t>
          </a:r>
        </a:p>
      </dsp:txBody>
      <dsp:txXfrm>
        <a:off x="521280" y="3921330"/>
        <a:ext cx="5255126" cy="11187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F25CB-6838-6143-8742-50500FC0EFCE}" type="datetimeFigureOut">
              <a:rPr lang="pt-BR" smtClean="0"/>
              <a:t>17/05/2023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E8B39-ADBD-C745-9888-D09548DCC4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7493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FA33CB-765D-4BA2-AE1A-A01085C75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C0CE683-1055-4301-94BA-AC6A553743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EA6F53D-F428-4126-A6F2-AD37AF25B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0F8F-D93E-4D05-B0B8-1507ACF2AC93}" type="slidenum">
              <a:rPr lang="pt-BR" smtClean="0"/>
              <a:t>‹nº›</a:t>
            </a:fld>
            <a:endParaRPr lang="pt-BR"/>
          </a:p>
        </p:txBody>
      </p:sp>
      <p:pic>
        <p:nvPicPr>
          <p:cNvPr id="4" name="Imagem 3" descr="Fundo preto com letras brancas&#10;&#10;Descrição gerada automaticamente">
            <a:extLst>
              <a:ext uri="{FF2B5EF4-FFF2-40B4-BE49-F238E27FC236}">
                <a16:creationId xmlns:a16="http://schemas.microsoft.com/office/drawing/2014/main" id="{E2E25212-C1D6-44FA-9F1F-58F3439E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23"/>
          <a:stretch/>
        </p:blipFill>
        <p:spPr>
          <a:xfrm>
            <a:off x="11197883" y="113661"/>
            <a:ext cx="856664" cy="35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525178-5929-4697-89CC-B209A1787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2A44EDA-5063-485E-B66A-EF6322841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9193F9C-6BCD-4EC0-91D3-15EB9A92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9E8E06-9438-4494-A46F-C535A41C5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87AD30-06CD-40B9-A383-7202D764B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0F8F-D93E-4D05-B0B8-1507ACF2AC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2753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EB9BCFB-AC49-4196-B01A-669AB774E6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6A3104B-97BE-4067-A6F0-14CF5D8A0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902352E-A885-4FE3-A4B4-6197D645B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2E3183-9349-4ABD-B92C-CA328420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9935EF-06A5-48D9-8414-5057F426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0F8F-D93E-4D05-B0B8-1507ACF2AC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1153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sultado de imagem para tiktok">
            <a:extLst>
              <a:ext uri="{FF2B5EF4-FFF2-40B4-BE49-F238E27FC236}">
                <a16:creationId xmlns:a16="http://schemas.microsoft.com/office/drawing/2014/main" id="{E8B05250-8C84-4D46-B431-428984C5AD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270" y="0"/>
            <a:ext cx="2301730" cy="92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044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m para youtube">
            <a:extLst>
              <a:ext uri="{FF2B5EF4-FFF2-40B4-BE49-F238E27FC236}">
                <a16:creationId xmlns:a16="http://schemas.microsoft.com/office/drawing/2014/main" id="{5DF4F67C-3612-4B03-9DC2-F916F77FCDF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10534390" y="-1"/>
            <a:ext cx="1193090" cy="106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818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m para igtv logo">
            <a:extLst>
              <a:ext uri="{FF2B5EF4-FFF2-40B4-BE49-F238E27FC236}">
                <a16:creationId xmlns:a16="http://schemas.microsoft.com/office/drawing/2014/main" id="{8809FDE1-C7D0-4681-BD79-0CE36553C23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4"/>
          <a:stretch/>
        </p:blipFill>
        <p:spPr bwMode="auto">
          <a:xfrm>
            <a:off x="11080976" y="136525"/>
            <a:ext cx="545647" cy="78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661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4EF9B0-3C59-4755-BA60-19000F271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52BAB0-2D99-490D-800D-AB01253C1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F3DD2D-ABCC-4818-A170-0AE06A4038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0E86E5-FAD3-4EBF-BEB8-2AA24310E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5595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C64F6C-7A07-4D0E-984E-A6D219975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92C10E-73F0-4AAC-92C1-DA6574C98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44AF31-EEF0-40DF-8639-C90235BE63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AB215E-0278-4BDE-8F17-C7A48D449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7205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22A2B7-5B78-49B5-B5B7-D0572DBBC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EF370B-CD22-43F4-9800-6B8A882E27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20A9AAA-7877-4F65-A5BC-DAD5F59764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168793A-4AD0-4B69-A8F3-1128513F60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90DB7D9-4697-40FF-830E-6A8E3FDBD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1843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76E7FE-1D32-4932-89F6-2A2182E45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4944E7D-D6E7-432C-91FD-E9C93E595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8952C7D-C14B-4373-9F45-55275D546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A33E487-1A81-4377-A13A-D2A506923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D11D81D-C052-467A-B582-7F17AB32DB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1E5348E-9BA1-4945-8E7B-A426BB636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AE0ED0F-D49A-4944-A476-429E30281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1722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A788B4-CB31-414A-A5CD-BD18315F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DD2E8F5-EDD0-4725-A175-098AE08804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64AC60E-8E65-4695-93EF-BFB7640FC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7495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4EF9B0-3C59-4755-BA60-19000F271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52BAB0-2D99-490D-800D-AB01253C1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861428-FB31-49F3-93FD-A6EE8D773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0F8F-D93E-4D05-B0B8-1507ACF2AC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5939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9C57F13-FD5C-4966-BB94-A6EC4DAE6E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800B282-AA7E-41F5-8A71-35B09E0AD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155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A65096-8E7F-41E3-8E5F-2F556842F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0A0AD8-97CC-4073-B6A3-CA0D955E4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834C4D4-1F12-417F-A611-D21040450A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C7A8980-4BCC-4C7C-B359-C0931D083D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0D7BB7C-6171-4EB0-8049-C0D4528C9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2859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003DC4-C7FB-4A2B-A708-AAA7318E2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B9ECA56-D35C-4C94-A3F9-D0CFFF4B6B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1E137E1-2CB6-481D-8B9C-09F0DEF68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66D6077-8A94-46EC-8643-F060992E4D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71367A-A475-49AF-8893-2DFB73C0F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1860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525178-5929-4697-89CC-B209A1787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2A44EDA-5063-485E-B66A-EF6322841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9193F9C-6BCD-4EC0-91D3-15EB9A92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9E8E06-9438-4494-A46F-C535A41C5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0548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EB9BCFB-AC49-4196-B01A-669AB774E6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6A3104B-97BE-4067-A6F0-14CF5D8A0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902352E-A885-4FE3-A4B4-6197D645B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2E3183-9349-4ABD-B92C-CA328420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9336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C64F6C-7A07-4D0E-984E-A6D219975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92C10E-73F0-4AAC-92C1-DA6574C98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9746FD-1E08-4313-89B0-D53643CA6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0F8F-D93E-4D05-B0B8-1507ACF2AC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284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22A2B7-5B78-49B5-B5B7-D0572DBBC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EF370B-CD22-43F4-9800-6B8A882E27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20A9AAA-7877-4F65-A5BC-DAD5F59764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90DB7D9-4697-40FF-830E-6A8E3FDBD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4CB8152-135B-4105-A026-60D29B9AC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0F8F-D93E-4D05-B0B8-1507ACF2AC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5109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76E7FE-1D32-4932-89F6-2A2182E45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4944E7D-D6E7-432C-91FD-E9C93E595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8952C7D-C14B-4373-9F45-55275D546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A33E487-1A81-4377-A13A-D2A506923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D11D81D-C052-467A-B582-7F17AB32DB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1E5348E-9BA1-4945-8E7B-A426BB636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AE0ED0F-D49A-4944-A476-429E30281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9B6880C-0DDD-48BA-8B37-8276BE455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0F8F-D93E-4D05-B0B8-1507ACF2AC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5401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A788B4-CB31-414A-A5CD-BD18315F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DD2E8F5-EDD0-4725-A175-098AE08804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64AC60E-8E65-4695-93EF-BFB7640FC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61FB77E-23E2-40E9-B9FE-A7FB3BDF5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0F8F-D93E-4D05-B0B8-1507ACF2AC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7074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3256058-D998-4AA7-8D23-FC9A4391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0F8F-D93E-4D05-B0B8-1507ACF2AC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8771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A65096-8E7F-41E3-8E5F-2F556842F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0A0AD8-97CC-4073-B6A3-CA0D955E4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834C4D4-1F12-417F-A611-D21040450A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C7A8980-4BCC-4C7C-B359-C0931D083D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0D7BB7C-6171-4EB0-8049-C0D4528C9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F72FE05-3488-444D-A4F0-B99AC6206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0F8F-D93E-4D05-B0B8-1507ACF2AC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0632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003DC4-C7FB-4A2B-A708-AAA7318E2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B9ECA56-D35C-4C94-A3F9-D0CFFF4B6B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1E137E1-2CB6-481D-8B9C-09F0DEF68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66D6077-8A94-46EC-8643-F060992E4D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71367A-A475-49AF-8893-2DFB73C0F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08C6ACF-C8DD-4235-B234-C35F01E9D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0F8F-D93E-4D05-B0B8-1507ACF2AC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0206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086A65-6274-4692-A840-FEA4ED338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877" y="64596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4F0F8F-D93E-4D05-B0B8-1507ACF2AC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507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5">
            <a:extLst>
              <a:ext uri="{FF2B5EF4-FFF2-40B4-BE49-F238E27FC236}">
                <a16:creationId xmlns:a16="http://schemas.microsoft.com/office/drawing/2014/main" id="{FD2C8F67-B530-4554-8AF5-67EBE2FC8C29}"/>
              </a:ext>
            </a:extLst>
          </p:cNvPr>
          <p:cNvSpPr txBox="1">
            <a:spLocks/>
          </p:cNvSpPr>
          <p:nvPr userDrawn="1"/>
        </p:nvSpPr>
        <p:spPr>
          <a:xfrm>
            <a:off x="430877" y="64596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4F0F8F-D93E-4D05-B0B8-1507ACF2AC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599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crdownload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webp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ebp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svg"/><Relationship Id="rId10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webp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webp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Relationship Id="rId4" Type="http://schemas.openxmlformats.org/officeDocument/2006/relationships/hyperlink" Target="mailto:cloperez@usp.b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youtube.com/watch?v=RlQEoJaLQRA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eb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5878456" y="5342504"/>
            <a:ext cx="6366235" cy="1482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CDE4CDC-6E12-4A2D-88BF-31F9624EFBB3}"/>
              </a:ext>
            </a:extLst>
          </p:cNvPr>
          <p:cNvSpPr txBox="1"/>
          <p:nvPr/>
        </p:nvSpPr>
        <p:spPr>
          <a:xfrm>
            <a:off x="5320350" y="282048"/>
            <a:ext cx="6731730" cy="258532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pt-BR" sz="5400" dirty="0" smtClean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Normalização e os </a:t>
            </a:r>
            <a:r>
              <a:rPr lang="pt-BR" sz="5400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limites </a:t>
            </a:r>
            <a:r>
              <a:rPr lang="pt-BR" sz="5400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</a:t>
            </a:r>
            <a:r>
              <a:rPr lang="pt-BR" sz="5400" dirty="0" smtClean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 </a:t>
            </a:r>
            <a:r>
              <a:rPr lang="pt-BR" sz="5400" dirty="0" smtClean="0">
                <a:solidFill>
                  <a:srgbClr val="4AC3C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consumo</a:t>
            </a:r>
            <a:endParaRPr lang="pt-BR" sz="5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5F2FA65-21EB-4EA7-BA2C-C9872B6F36E7}"/>
              </a:ext>
            </a:extLst>
          </p:cNvPr>
          <p:cNvSpPr txBox="1"/>
          <p:nvPr/>
        </p:nvSpPr>
        <p:spPr>
          <a:xfrm>
            <a:off x="10036785" y="5027710"/>
            <a:ext cx="20152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b="1" dirty="0">
                <a:latin typeface="Arial" panose="020B0604020202020204" pitchFamily="34" charset="0"/>
                <a:cs typeface="Arial" panose="020B0604020202020204" pitchFamily="34" charset="0"/>
              </a:rPr>
              <a:t>  São Paulo, </a:t>
            </a:r>
            <a:r>
              <a:rPr lang="pt-BR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pt-BR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05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maio 2023</a:t>
            </a:r>
            <a:endParaRPr lang="pt-BR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6674E83-D2B6-47D6-B642-30BFF9C69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0F8F-D93E-4D05-B0B8-1507ACF2AC93}" type="slidenum">
              <a:rPr lang="pt-BR" smtClean="0"/>
              <a:t>1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FCF3DC-A262-41EE-A62F-CA4F6B90C0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57"/>
          <a:stretch/>
        </p:blipFill>
        <p:spPr>
          <a:xfrm>
            <a:off x="7133161" y="5414807"/>
            <a:ext cx="1645315" cy="66470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82" y="5443051"/>
            <a:ext cx="939671" cy="13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7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coberto, foto, graffiti, mesa&#10;&#10;Descrição gerada automaticamente">
            <a:extLst>
              <a:ext uri="{FF2B5EF4-FFF2-40B4-BE49-F238E27FC236}">
                <a16:creationId xmlns:a16="http://schemas.microsoft.com/office/drawing/2014/main" id="{5F7B33B8-5520-4C29-B8F8-E5AA1B89FD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7" r="-1" b="17368"/>
          <a:stretch/>
        </p:blipFill>
        <p:spPr>
          <a:xfrm>
            <a:off x="6532099" y="0"/>
            <a:ext cx="5659595" cy="6857999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AC7261C-C49F-4F2F-9511-3ED4EF00206D}"/>
              </a:ext>
            </a:extLst>
          </p:cNvPr>
          <p:cNvSpPr txBox="1"/>
          <p:nvPr/>
        </p:nvSpPr>
        <p:spPr>
          <a:xfrm>
            <a:off x="392556" y="229437"/>
            <a:ext cx="4803636" cy="735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Consumo</a:t>
            </a:r>
            <a:r>
              <a:rPr lang="en-US" sz="3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...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3481C54-19C8-40A4-8D6E-B1D733609D6C}"/>
              </a:ext>
            </a:extLst>
          </p:cNvPr>
          <p:cNvSpPr txBox="1"/>
          <p:nvPr/>
        </p:nvSpPr>
        <p:spPr>
          <a:xfrm>
            <a:off x="283698" y="1383258"/>
            <a:ext cx="5812302" cy="4023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>
              <a:defRPr b="0" i="0" u="none" strike="noStrike" baseline="0">
                <a:solidFill>
                  <a:srgbClr val="000000"/>
                </a:solidFill>
                <a:latin typeface="Arial  "/>
              </a:defRPr>
            </a:lvl1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j-lt"/>
              </a:rPr>
              <a:t>Consumo</a:t>
            </a:r>
            <a:r>
              <a:rPr lang="en-US" sz="2000" dirty="0">
                <a:latin typeface="+mj-lt"/>
              </a:rPr>
              <a:t>: com soma (</a:t>
            </a:r>
            <a:r>
              <a:rPr lang="en-US" sz="2000" dirty="0" err="1">
                <a:latin typeface="+mj-lt"/>
              </a:rPr>
              <a:t>conta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gasto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pgto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despesa</a:t>
            </a:r>
            <a:r>
              <a:rPr lang="en-US" sz="2000" dirty="0">
                <a:latin typeface="+mj-lt"/>
              </a:rPr>
              <a:t>...)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j-lt"/>
              </a:rPr>
              <a:t>Consumo</a:t>
            </a:r>
            <a:r>
              <a:rPr lang="en-US" sz="2000" dirty="0">
                <a:latin typeface="+mj-lt"/>
              </a:rPr>
              <a:t>: </a:t>
            </a:r>
            <a:r>
              <a:rPr lang="en-US" sz="2000" dirty="0" err="1">
                <a:latin typeface="+mj-lt"/>
              </a:rPr>
              <a:t>compra</a:t>
            </a:r>
            <a:r>
              <a:rPr lang="en-US" sz="2000" dirty="0">
                <a:latin typeface="+mj-lt"/>
              </a:rPr>
              <a:t> e </a:t>
            </a:r>
            <a:r>
              <a:rPr lang="en-US" sz="2000" dirty="0" err="1">
                <a:latin typeface="+mj-lt"/>
              </a:rPr>
              <a:t>venda</a:t>
            </a:r>
            <a:endParaRPr lang="en-US" sz="2000" dirty="0"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j-lt"/>
              </a:rPr>
              <a:t>Consumo</a:t>
            </a:r>
            <a:r>
              <a:rPr lang="en-US" sz="2000" dirty="0">
                <a:latin typeface="+mj-lt"/>
              </a:rPr>
              <a:t>: </a:t>
            </a:r>
            <a:r>
              <a:rPr lang="en-US" sz="2000" dirty="0" err="1">
                <a:latin typeface="+mj-lt"/>
              </a:rPr>
              <a:t>comércio</a:t>
            </a:r>
            <a:endParaRPr lang="en-US" sz="2000" dirty="0"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j-lt"/>
              </a:rPr>
              <a:t>Consumo</a:t>
            </a:r>
            <a:r>
              <a:rPr lang="en-US" sz="2000" dirty="0">
                <a:latin typeface="+mj-lt"/>
              </a:rPr>
              <a:t>: </a:t>
            </a:r>
            <a:r>
              <a:rPr lang="en-US" sz="2000" dirty="0" err="1">
                <a:latin typeface="+mj-lt"/>
              </a:rPr>
              <a:t>desgaste</a:t>
            </a:r>
            <a:endParaRPr lang="en-US" sz="2000" dirty="0"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j-lt"/>
              </a:rPr>
              <a:t>Consumo</a:t>
            </a:r>
            <a:r>
              <a:rPr lang="en-US" sz="2000" dirty="0">
                <a:latin typeface="+mj-lt"/>
              </a:rPr>
              <a:t>: </a:t>
            </a:r>
            <a:r>
              <a:rPr lang="en-US" sz="2000" dirty="0" err="1">
                <a:latin typeface="+mj-lt"/>
              </a:rPr>
              <a:t>consumação</a:t>
            </a:r>
            <a:r>
              <a:rPr lang="en-US" sz="2000" dirty="0">
                <a:latin typeface="+mj-lt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78299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1497" y="78827"/>
            <a:ext cx="11906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altLang="pt-BR" sz="2000" b="1" dirty="0">
                <a:latin typeface="+mj-lt"/>
              </a:rPr>
              <a:t>Religiões de todo o tipo </a:t>
            </a:r>
            <a:r>
              <a:rPr lang="pt-BR" altLang="pt-BR" sz="2000" dirty="0">
                <a:latin typeface="+mj-lt"/>
              </a:rPr>
              <a:t>– debates morais, luxúria, degradação...	</a:t>
            </a:r>
          </a:p>
          <a:p>
            <a:pPr algn="just" eaLnBrk="1" hangingPunct="1"/>
            <a:r>
              <a:rPr lang="pt-BR" altLang="pt-BR" sz="2000" dirty="0" smtClean="0">
                <a:latin typeface="+mj-lt"/>
              </a:rPr>
              <a:t>Todas</a:t>
            </a:r>
            <a:r>
              <a:rPr lang="pt-BR" altLang="pt-BR" sz="2000" dirty="0">
                <a:latin typeface="+mj-lt"/>
              </a:rPr>
              <a:t>, mas em especial as religiões asiáticas: hinduísmo, budismo...</a:t>
            </a:r>
          </a:p>
          <a:p>
            <a:pPr algn="just" eaLnBrk="1" hangingPunct="1"/>
            <a:endParaRPr lang="pt-BR" altLang="pt-BR" sz="2000" dirty="0">
              <a:latin typeface="+mj-lt"/>
            </a:endParaRPr>
          </a:p>
          <a:p>
            <a:pPr algn="just" eaLnBrk="1" hangingPunct="1"/>
            <a:r>
              <a:rPr lang="pt-BR" altLang="pt-BR" sz="2000" dirty="0" smtClean="0">
                <a:latin typeface="+mj-lt"/>
              </a:rPr>
              <a:t>Na </a:t>
            </a:r>
            <a:r>
              <a:rPr lang="pt-BR" altLang="pt-BR" sz="2000" dirty="0">
                <a:latin typeface="+mj-lt"/>
              </a:rPr>
              <a:t>Nova Guiné as pessoas não consumiam aquilo que produziam, apenas o faziam após a troca (bens como promotores de relações sociais, </a:t>
            </a:r>
            <a:r>
              <a:rPr lang="pt-BR" altLang="pt-BR" sz="2000" dirty="0" err="1">
                <a:latin typeface="+mj-lt"/>
              </a:rPr>
              <a:t>Munn</a:t>
            </a:r>
            <a:r>
              <a:rPr lang="pt-BR" altLang="pt-BR" sz="2000" dirty="0">
                <a:latin typeface="+mj-lt"/>
              </a:rPr>
              <a:t>, 1986)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1497" y="2034740"/>
            <a:ext cx="656245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sz="2000" b="1" dirty="0" smtClean="0">
                <a:latin typeface="+mj-lt"/>
              </a:rPr>
              <a:t>Filosofia </a:t>
            </a:r>
            <a:r>
              <a:rPr lang="pt-BR" altLang="pt-BR" sz="2000" dirty="0">
                <a:latin typeface="+mj-lt"/>
              </a:rPr>
              <a:t>– gregos, por exemplo </a:t>
            </a:r>
            <a:r>
              <a:rPr lang="pt-BR" altLang="pt-BR" sz="2000" dirty="0" err="1">
                <a:latin typeface="+mj-lt"/>
              </a:rPr>
              <a:t>Epicuro</a:t>
            </a:r>
            <a:r>
              <a:rPr lang="pt-BR" altLang="pt-BR" sz="2000" dirty="0">
                <a:latin typeface="+mj-lt"/>
              </a:rPr>
              <a:t> pregava a vida moderada...</a:t>
            </a:r>
          </a:p>
          <a:p>
            <a:pPr algn="just" eaLnBrk="1" hangingPunct="1"/>
            <a:endParaRPr lang="pt-BR" altLang="pt-BR" sz="2000" dirty="0">
              <a:latin typeface="+mj-lt"/>
            </a:endParaRPr>
          </a:p>
          <a:p>
            <a:pPr algn="just" eaLnBrk="1" hangingPunct="1"/>
            <a:r>
              <a:rPr lang="pt-BR" altLang="pt-BR" sz="2000" b="1" dirty="0">
                <a:latin typeface="+mj-lt"/>
              </a:rPr>
              <a:t>Marxismo; Comunismo</a:t>
            </a:r>
            <a:r>
              <a:rPr lang="pt-BR" altLang="pt-BR" sz="2000" dirty="0" smtClean="0">
                <a:latin typeface="+mj-lt"/>
              </a:rPr>
              <a:t>... Crítica </a:t>
            </a:r>
            <a:r>
              <a:rPr lang="pt-BR" altLang="pt-BR" sz="2000" dirty="0">
                <a:latin typeface="+mj-lt"/>
              </a:rPr>
              <a:t>ao capitalismo...</a:t>
            </a:r>
          </a:p>
          <a:p>
            <a:pPr algn="just" eaLnBrk="1" hangingPunct="1"/>
            <a:endParaRPr lang="pt-BR" altLang="pt-BR" sz="2000" dirty="0">
              <a:latin typeface="+mj-lt"/>
            </a:endParaRPr>
          </a:p>
          <a:p>
            <a:pPr algn="just" eaLnBrk="1" hangingPunct="1"/>
            <a:r>
              <a:rPr lang="pt-BR" altLang="pt-BR" sz="2000" b="1" dirty="0">
                <a:latin typeface="+mj-lt"/>
              </a:rPr>
              <a:t>Ciências Sociais </a:t>
            </a:r>
            <a:r>
              <a:rPr lang="pt-BR" altLang="pt-BR" sz="2000" dirty="0">
                <a:latin typeface="+mj-lt"/>
              </a:rPr>
              <a:t>- os efeitos da riqueza no relaxamento dos laços e regras </a:t>
            </a:r>
          </a:p>
          <a:p>
            <a:pPr algn="just" eaLnBrk="1" hangingPunct="1"/>
            <a:endParaRPr lang="pt-BR" altLang="pt-BR" sz="2000" dirty="0">
              <a:latin typeface="+mj-lt"/>
            </a:endParaRPr>
          </a:p>
          <a:p>
            <a:pPr algn="just" eaLnBrk="1" hangingPunct="1"/>
            <a:r>
              <a:rPr lang="pt-BR" altLang="pt-BR" sz="2000" b="1" dirty="0">
                <a:latin typeface="+mj-lt"/>
              </a:rPr>
              <a:t>Psicanálise </a:t>
            </a:r>
            <a:r>
              <a:rPr lang="pt-BR" altLang="pt-BR" sz="2000" dirty="0">
                <a:latin typeface="+mj-lt"/>
              </a:rPr>
              <a:t>– sintomas...</a:t>
            </a:r>
          </a:p>
          <a:p>
            <a:pPr algn="just" eaLnBrk="1" hangingPunct="1"/>
            <a:endParaRPr lang="pt-BR" altLang="pt-BR" sz="2000" dirty="0">
              <a:latin typeface="+mj-lt"/>
            </a:endParaRPr>
          </a:p>
          <a:p>
            <a:pPr algn="just" eaLnBrk="1" hangingPunct="1"/>
            <a:r>
              <a:rPr lang="pt-BR" altLang="pt-BR" sz="2000" b="1" dirty="0">
                <a:latin typeface="+mj-lt"/>
              </a:rPr>
              <a:t>Debate ambientalista contemporâneo </a:t>
            </a:r>
            <a:r>
              <a:rPr lang="pt-BR" altLang="pt-BR" sz="2000" dirty="0">
                <a:latin typeface="+mj-lt"/>
              </a:rPr>
              <a:t>– lixo, poluição, desastres ambientais, aquecimento global, sustentabilidade...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977" y="3927566"/>
            <a:ext cx="5260024" cy="293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0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43481C54-19C8-40A4-8D6E-B1D733609D6C}"/>
              </a:ext>
            </a:extLst>
          </p:cNvPr>
          <p:cNvSpPr txBox="1"/>
          <p:nvPr/>
        </p:nvSpPr>
        <p:spPr>
          <a:xfrm>
            <a:off x="458958" y="1363597"/>
            <a:ext cx="5784593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 u="none" strike="noStrike" baseline="0">
                <a:solidFill>
                  <a:srgbClr val="000000"/>
                </a:solidFill>
                <a:latin typeface="Arial  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tx1"/>
                </a:solidFill>
                <a:latin typeface="+mj-lt"/>
              </a:rPr>
              <a:t>Negação em várias </a:t>
            </a:r>
            <a:r>
              <a:rPr lang="pt-BR" sz="2400" dirty="0" smtClean="0">
                <a:solidFill>
                  <a:schemeClr val="tx1"/>
                </a:solidFill>
                <a:latin typeface="+mj-lt"/>
              </a:rPr>
              <a:t>áreas...</a:t>
            </a:r>
            <a:endParaRPr lang="pt-BR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F3656B9-2C27-49BC-B57C-D8FB476A32B3}"/>
              </a:ext>
            </a:extLst>
          </p:cNvPr>
          <p:cNvSpPr txBox="1"/>
          <p:nvPr/>
        </p:nvSpPr>
        <p:spPr>
          <a:xfrm>
            <a:off x="458958" y="526161"/>
            <a:ext cx="4803636" cy="735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Consumo</a:t>
            </a:r>
            <a:r>
              <a:rPr lang="en-US" sz="3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...</a:t>
            </a:r>
          </a:p>
        </p:txBody>
      </p:sp>
      <p:pic>
        <p:nvPicPr>
          <p:cNvPr id="7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7" y="0"/>
            <a:ext cx="4557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3"/>
          <p:cNvSpPr txBox="1">
            <a:spLocks noChangeArrowheads="1"/>
          </p:cNvSpPr>
          <p:nvPr/>
        </p:nvSpPr>
        <p:spPr bwMode="auto">
          <a:xfrm>
            <a:off x="458958" y="2643564"/>
            <a:ext cx="6817314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pt-BR" altLang="pt-BR" sz="2400" dirty="0">
                <a:latin typeface="+mj-lt"/>
              </a:rPr>
              <a:t>O mundo como um </a:t>
            </a:r>
            <a:r>
              <a:rPr lang="pt-BR" altLang="pt-BR" sz="2400" b="1" dirty="0">
                <a:latin typeface="+mj-lt"/>
              </a:rPr>
              <a:t>circuito sem fim de signos supérfluos levando a uma existência superficial</a:t>
            </a:r>
            <a:r>
              <a:rPr lang="pt-BR" altLang="pt-BR" sz="2400" dirty="0">
                <a:latin typeface="+mj-lt"/>
              </a:rPr>
              <a:t>, sem autenticidade, sem raízes...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65758" y="4345985"/>
            <a:ext cx="65575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2400" dirty="0">
                <a:latin typeface="+mj-lt"/>
              </a:rPr>
              <a:t>Qualquer esperança de iluminação espiritual depende da </a:t>
            </a:r>
            <a:r>
              <a:rPr lang="pt-BR" altLang="pt-BR" sz="2400" b="1" dirty="0">
                <a:latin typeface="+mj-lt"/>
              </a:rPr>
              <a:t>negação ao mundo material...</a:t>
            </a:r>
          </a:p>
        </p:txBody>
      </p:sp>
    </p:spTree>
    <p:extLst>
      <p:ext uri="{BB962C8B-B14F-4D97-AF65-F5344CB8AC3E}">
        <p14:creationId xmlns:p14="http://schemas.microsoft.com/office/powerpoint/2010/main" val="70311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43481C54-19C8-40A4-8D6E-B1D733609D6C}"/>
              </a:ext>
            </a:extLst>
          </p:cNvPr>
          <p:cNvSpPr txBox="1"/>
          <p:nvPr/>
        </p:nvSpPr>
        <p:spPr>
          <a:xfrm>
            <a:off x="560789" y="1658133"/>
            <a:ext cx="57845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 u="none" strike="noStrike" baseline="0">
                <a:solidFill>
                  <a:srgbClr val="000000"/>
                </a:solidFill>
                <a:latin typeface="Arial  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Negação em várias áreas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...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 o “acolhimento” em Comunicação.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AE6E45D-9706-420D-8034-963EF1C6FB59}"/>
              </a:ext>
            </a:extLst>
          </p:cNvPr>
          <p:cNvSpPr txBox="1"/>
          <p:nvPr/>
        </p:nvSpPr>
        <p:spPr>
          <a:xfrm>
            <a:off x="464499" y="4780260"/>
            <a:ext cx="59771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Nos centros de pesquisa e universidades onde a Publicidade já estava consolidada como área profissional e de pesquisa.</a:t>
            </a:r>
          </a:p>
        </p:txBody>
      </p:sp>
      <p:pic>
        <p:nvPicPr>
          <p:cNvPr id="3" name="Imagem 2" descr="Uma imagem contendo homem, mesa, mulher, bolsa&#10;&#10;Descrição gerada automaticamente">
            <a:extLst>
              <a:ext uri="{FF2B5EF4-FFF2-40B4-BE49-F238E27FC236}">
                <a16:creationId xmlns:a16="http://schemas.microsoft.com/office/drawing/2014/main" id="{C5325EF3-983C-48DB-9BAD-2025B2B42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F3656B9-2C27-49BC-B57C-D8FB476A32B3}"/>
              </a:ext>
            </a:extLst>
          </p:cNvPr>
          <p:cNvSpPr txBox="1"/>
          <p:nvPr/>
        </p:nvSpPr>
        <p:spPr>
          <a:xfrm>
            <a:off x="458958" y="526161"/>
            <a:ext cx="4803636" cy="735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Consumo</a:t>
            </a:r>
            <a:r>
              <a:rPr lang="en-US" sz="3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69429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Uma imagem contendo televisão, monitor, no interior, tela&#10;&#10;Descrição gerada automaticamente">
            <a:extLst>
              <a:ext uri="{FF2B5EF4-FFF2-40B4-BE49-F238E27FC236}">
                <a16:creationId xmlns:a16="http://schemas.microsoft.com/office/drawing/2014/main" id="{7A897F36-A6F0-4FDA-8087-9C630F6D48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" r="1324"/>
          <a:stretch/>
        </p:blipFill>
        <p:spPr>
          <a:xfrm>
            <a:off x="3680460" y="10"/>
            <a:ext cx="8511542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AE6E45D-9706-420D-8034-963EF1C6FB59}"/>
              </a:ext>
            </a:extLst>
          </p:cNvPr>
          <p:cNvSpPr txBox="1"/>
          <p:nvPr/>
        </p:nvSpPr>
        <p:spPr>
          <a:xfrm>
            <a:off x="54735" y="828416"/>
            <a:ext cx="4084578" cy="10767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+mj-lt"/>
                <a:ea typeface="+mj-ea"/>
                <a:cs typeface="+mj-cs"/>
              </a:rPr>
              <a:t>Dos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inícios</a:t>
            </a:r>
            <a:r>
              <a:rPr lang="en-US" sz="2800" b="1" dirty="0">
                <a:latin typeface="+mj-lt"/>
                <a:ea typeface="+mj-ea"/>
                <a:cs typeface="+mj-cs"/>
              </a:rPr>
              <a:t> da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Publicidade</a:t>
            </a:r>
            <a:r>
              <a:rPr lang="en-US" sz="2800" b="1" dirty="0"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ao</a:t>
            </a:r>
            <a:r>
              <a:rPr lang="en-US" sz="2800" b="1" dirty="0"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Consumo</a:t>
            </a:r>
            <a:r>
              <a:rPr lang="en-US" sz="2800" b="1" dirty="0">
                <a:latin typeface="+mj-lt"/>
                <a:ea typeface="+mj-ea"/>
                <a:cs typeface="+mj-cs"/>
              </a:rPr>
              <a:t> no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século</a:t>
            </a:r>
            <a:r>
              <a:rPr lang="en-US" sz="2800" b="1" dirty="0">
                <a:latin typeface="+mj-lt"/>
                <a:ea typeface="+mj-ea"/>
                <a:cs typeface="+mj-cs"/>
              </a:rPr>
              <a:t> XXI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A00079E-720A-428F-BC37-DBA8232CD5DD}"/>
              </a:ext>
            </a:extLst>
          </p:cNvPr>
          <p:cNvSpPr/>
          <p:nvPr/>
        </p:nvSpPr>
        <p:spPr>
          <a:xfrm>
            <a:off x="285750" y="1996566"/>
            <a:ext cx="3691890" cy="828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5BE583-05A0-4FE1-8299-A2DEACFD00DF}"/>
              </a:ext>
            </a:extLst>
          </p:cNvPr>
          <p:cNvSpPr txBox="1"/>
          <p:nvPr/>
        </p:nvSpPr>
        <p:spPr>
          <a:xfrm>
            <a:off x="174117" y="2212321"/>
            <a:ext cx="3915156" cy="39726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+mj-lt"/>
              </a:rPr>
              <a:t>• </a:t>
            </a:r>
            <a:r>
              <a:rPr lang="en-US" dirty="0" err="1">
                <a:latin typeface="+mj-lt"/>
              </a:rPr>
              <a:t>Século</a:t>
            </a:r>
            <a:r>
              <a:rPr lang="en-US" dirty="0">
                <a:latin typeface="+mj-lt"/>
              </a:rPr>
              <a:t> XVII: </a:t>
            </a:r>
            <a:r>
              <a:rPr lang="en-US" dirty="0" err="1">
                <a:latin typeface="+mj-lt"/>
              </a:rPr>
              <a:t>Inglaterra</a:t>
            </a:r>
            <a:r>
              <a:rPr lang="en-US" dirty="0">
                <a:latin typeface="+mj-lt"/>
              </a:rPr>
              <a:t> e a </a:t>
            </a:r>
            <a:r>
              <a:rPr lang="en-US" dirty="0" err="1">
                <a:latin typeface="+mj-lt"/>
              </a:rPr>
              <a:t>corte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Elizabetana</a:t>
            </a:r>
            <a:endParaRPr lang="en-US" dirty="0"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+mj-lt"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+mj-lt"/>
              </a:rPr>
              <a:t>• </a:t>
            </a:r>
            <a:r>
              <a:rPr lang="en-US" dirty="0" err="1">
                <a:latin typeface="+mj-lt"/>
              </a:rPr>
              <a:t>Século</a:t>
            </a:r>
            <a:r>
              <a:rPr lang="en-US" dirty="0">
                <a:latin typeface="+mj-lt"/>
              </a:rPr>
              <a:t> XVIII: dos </a:t>
            </a:r>
            <a:r>
              <a:rPr lang="en-US" dirty="0" err="1">
                <a:latin typeface="+mj-lt"/>
              </a:rPr>
              <a:t>Luíses</a:t>
            </a:r>
            <a:r>
              <a:rPr lang="en-US" dirty="0">
                <a:latin typeface="+mj-lt"/>
              </a:rPr>
              <a:t> e de Madame Pompadour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+mj-lt"/>
              </a:rPr>
              <a:t>• </a:t>
            </a:r>
            <a:r>
              <a:rPr lang="en-US" dirty="0" err="1">
                <a:latin typeface="+mj-lt"/>
              </a:rPr>
              <a:t>Século</a:t>
            </a:r>
            <a:r>
              <a:rPr lang="en-US" dirty="0">
                <a:latin typeface="+mj-lt"/>
              </a:rPr>
              <a:t> XIX: </a:t>
            </a:r>
            <a:r>
              <a:rPr lang="en-US" dirty="0" err="1">
                <a:latin typeface="+mj-lt"/>
              </a:rPr>
              <a:t>lojas</a:t>
            </a:r>
            <a:r>
              <a:rPr lang="en-US" dirty="0">
                <a:latin typeface="+mj-lt"/>
              </a:rPr>
              <a:t> de </a:t>
            </a:r>
            <a:r>
              <a:rPr lang="en-US" dirty="0" err="1">
                <a:latin typeface="+mj-lt"/>
              </a:rPr>
              <a:t>departamento</a:t>
            </a:r>
            <a:r>
              <a:rPr lang="en-US" dirty="0">
                <a:latin typeface="+mj-lt"/>
              </a:rPr>
              <a:t>, cinema e Freud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+mj-lt"/>
              </a:rPr>
              <a:t>• </a:t>
            </a:r>
            <a:r>
              <a:rPr lang="en-US" dirty="0" err="1">
                <a:latin typeface="+mj-lt"/>
              </a:rPr>
              <a:t>Século</a:t>
            </a:r>
            <a:r>
              <a:rPr lang="en-US" dirty="0">
                <a:latin typeface="+mj-lt"/>
              </a:rPr>
              <a:t> XX: cinema, </a:t>
            </a:r>
            <a:r>
              <a:rPr lang="en-US" dirty="0" err="1">
                <a:latin typeface="+mj-lt"/>
              </a:rPr>
              <a:t>moda</a:t>
            </a:r>
            <a:r>
              <a:rPr lang="en-US" dirty="0">
                <a:latin typeface="+mj-lt"/>
              </a:rPr>
              <a:t>, TV e </a:t>
            </a:r>
            <a:r>
              <a:rPr lang="en-US" dirty="0" err="1">
                <a:latin typeface="+mj-lt"/>
              </a:rPr>
              <a:t>marcas</a:t>
            </a:r>
            <a:endParaRPr lang="en-US" dirty="0"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+mj-lt"/>
              </a:rPr>
              <a:t>• </a:t>
            </a:r>
            <a:r>
              <a:rPr lang="en-US" dirty="0" err="1">
                <a:latin typeface="+mj-lt"/>
              </a:rPr>
              <a:t>Século</a:t>
            </a:r>
            <a:r>
              <a:rPr lang="en-US" dirty="0">
                <a:latin typeface="+mj-lt"/>
              </a:rPr>
              <a:t> XXI: </a:t>
            </a:r>
            <a:r>
              <a:rPr lang="en-US" dirty="0" err="1">
                <a:latin typeface="+mj-lt"/>
              </a:rPr>
              <a:t>cultura</a:t>
            </a:r>
            <a:r>
              <a:rPr lang="en-US" dirty="0">
                <a:latin typeface="+mj-lt"/>
              </a:rPr>
              <a:t> digital, </a:t>
            </a:r>
            <a:r>
              <a:rPr lang="en-US" dirty="0" err="1">
                <a:latin typeface="+mj-lt"/>
              </a:rPr>
              <a:t>algorítmica</a:t>
            </a:r>
            <a:r>
              <a:rPr lang="en-US" dirty="0">
                <a:latin typeface="+mj-lt"/>
              </a:rPr>
              <a:t> e crises </a:t>
            </a:r>
            <a:r>
              <a:rPr lang="en-US" dirty="0" err="1">
                <a:latin typeface="+mj-lt"/>
              </a:rPr>
              <a:t>plurais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193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CE15898-EA12-476C-8FEC-B4861882FCC7}"/>
              </a:ext>
            </a:extLst>
          </p:cNvPr>
          <p:cNvSpPr txBox="1"/>
          <p:nvPr/>
        </p:nvSpPr>
        <p:spPr>
          <a:xfrm>
            <a:off x="436098" y="647114"/>
            <a:ext cx="5659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 Black" panose="020B0A04020102020204" pitchFamily="34" charset="0"/>
              </a:rPr>
              <a:t>Capítulo 2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69EE801-BDF0-4588-B2DD-36B935633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149" y="1545455"/>
            <a:ext cx="3492216" cy="503461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BC40DCB-492F-44C1-943C-D42B0955FB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87" t="24322" r="35047" b="58253"/>
          <a:stretch/>
        </p:blipFill>
        <p:spPr>
          <a:xfrm>
            <a:off x="481817" y="1525905"/>
            <a:ext cx="5385121" cy="1743075"/>
          </a:xfrm>
          <a:prstGeom prst="rect">
            <a:avLst/>
          </a:prstGeom>
        </p:spPr>
      </p:pic>
      <p:pic>
        <p:nvPicPr>
          <p:cNvPr id="5" name="Imagem 4" descr="Fundo preto com letras brancas&#10;&#10;Descrição gerada automaticamente">
            <a:extLst>
              <a:ext uri="{FF2B5EF4-FFF2-40B4-BE49-F238E27FC236}">
                <a16:creationId xmlns:a16="http://schemas.microsoft.com/office/drawing/2014/main" id="{CC73CEE3-5C22-4444-978A-29CD3B042C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23"/>
          <a:stretch/>
        </p:blipFill>
        <p:spPr>
          <a:xfrm>
            <a:off x="11197883" y="113661"/>
            <a:ext cx="856664" cy="35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8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2AE6E45D-9706-420D-8034-963EF1C6FB59}"/>
              </a:ext>
            </a:extLst>
          </p:cNvPr>
          <p:cNvSpPr txBox="1"/>
          <p:nvPr/>
        </p:nvSpPr>
        <p:spPr>
          <a:xfrm>
            <a:off x="139461" y="192336"/>
            <a:ext cx="6600973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“... </a:t>
            </a:r>
            <a:r>
              <a:rPr lang="pt-BR" sz="2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Consumo como processo de construção de vínculos de sentido, entre marcas, produtos, serviços (materiais e imateriais) e pessoas,</a:t>
            </a:r>
            <a:r>
              <a:rPr lang="pt-BR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que pode se dar de várias </a:t>
            </a:r>
            <a:r>
              <a:rPr lang="pt-BR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formas... </a:t>
            </a:r>
            <a:r>
              <a:rPr lang="pt-BR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Esses processos são estimulados</a:t>
            </a:r>
            <a:r>
              <a:rPr lang="pt-BR" sz="2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colocados em circulação e realimentados</a:t>
            </a:r>
            <a:r>
              <a:rPr lang="pt-BR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por meio do que hoje chamamos de </a:t>
            </a:r>
            <a:r>
              <a:rPr lang="pt-BR" sz="2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ecologia publicitária</a:t>
            </a:r>
            <a:r>
              <a:rPr lang="pt-BR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”.</a:t>
            </a:r>
          </a:p>
          <a:p>
            <a:pPr>
              <a:spcAft>
                <a:spcPts val="600"/>
              </a:spcAft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(PEREZ, 2020, p.10) </a:t>
            </a:r>
          </a:p>
        </p:txBody>
      </p:sp>
      <p:pic>
        <p:nvPicPr>
          <p:cNvPr id="7" name="Imagem 6" descr="Uma imagem contendo azul, mesa&#10;&#10;Descrição gerada automaticamente">
            <a:extLst>
              <a:ext uri="{FF2B5EF4-FFF2-40B4-BE49-F238E27FC236}">
                <a16:creationId xmlns:a16="http://schemas.microsoft.com/office/drawing/2014/main" id="{707B0334-2D06-4B6D-9035-EC61370E9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" t="4883" r="10687" b="8203"/>
          <a:stretch>
            <a:fillRect/>
          </a:stretch>
        </p:blipFill>
        <p:spPr bwMode="auto">
          <a:xfrm>
            <a:off x="1" y="3394151"/>
            <a:ext cx="7048500" cy="386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09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Venda de frutas&#10;&#10;Descrição gerada automaticamente">
            <a:extLst>
              <a:ext uri="{FF2B5EF4-FFF2-40B4-BE49-F238E27FC236}">
                <a16:creationId xmlns:a16="http://schemas.microsoft.com/office/drawing/2014/main" id="{3648A7BD-A8D4-46EA-950B-48C882D4A5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7" r="-1" b="7483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AE6E45D-9706-420D-8034-963EF1C6FB59}"/>
              </a:ext>
            </a:extLst>
          </p:cNvPr>
          <p:cNvSpPr txBox="1"/>
          <p:nvPr/>
        </p:nvSpPr>
        <p:spPr>
          <a:xfrm>
            <a:off x="0" y="4023809"/>
            <a:ext cx="10189029" cy="23334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400" i="1" dirty="0">
                <a:latin typeface="+mj-lt"/>
              </a:rPr>
              <a:t>“... </a:t>
            </a:r>
            <a:r>
              <a:rPr lang="en-US" sz="3400" i="1" dirty="0" err="1">
                <a:latin typeface="+mj-lt"/>
              </a:rPr>
              <a:t>Consumo</a:t>
            </a:r>
            <a:r>
              <a:rPr lang="en-US" sz="3400" i="1" dirty="0">
                <a:latin typeface="+mj-lt"/>
              </a:rPr>
              <a:t> é um ritual de </a:t>
            </a:r>
            <a:r>
              <a:rPr lang="en-US" sz="3400" b="1" i="1" dirty="0" err="1">
                <a:latin typeface="+mj-lt"/>
              </a:rPr>
              <a:t>construção</a:t>
            </a:r>
            <a:r>
              <a:rPr lang="en-US" sz="3400" b="1" i="1" dirty="0">
                <a:latin typeface="+mj-lt"/>
              </a:rPr>
              <a:t> de </a:t>
            </a:r>
            <a:r>
              <a:rPr lang="en-US" sz="3400" b="1" i="1" dirty="0" err="1">
                <a:latin typeface="+mj-lt"/>
              </a:rPr>
              <a:t>vínculos</a:t>
            </a:r>
            <a:r>
              <a:rPr lang="en-US" sz="3400" b="1" i="1" dirty="0">
                <a:latin typeface="+mj-lt"/>
              </a:rPr>
              <a:t> de </a:t>
            </a:r>
            <a:r>
              <a:rPr lang="en-US" sz="3400" b="1" i="1" dirty="0" err="1">
                <a:latin typeface="+mj-lt"/>
              </a:rPr>
              <a:t>sentido</a:t>
            </a:r>
            <a:r>
              <a:rPr lang="en-US" sz="3400" b="1" i="1" dirty="0">
                <a:latin typeface="+mj-lt"/>
              </a:rPr>
              <a:t> pela </a:t>
            </a:r>
            <a:r>
              <a:rPr lang="en-US" sz="3400" b="1" i="1" dirty="0" err="1">
                <a:latin typeface="+mj-lt"/>
              </a:rPr>
              <a:t>mediação</a:t>
            </a:r>
            <a:r>
              <a:rPr lang="en-US" sz="3400" b="1" i="1" dirty="0">
                <a:latin typeface="+mj-lt"/>
              </a:rPr>
              <a:t> da </a:t>
            </a:r>
            <a:r>
              <a:rPr lang="en-US" sz="3400" b="1" i="1" dirty="0" err="1">
                <a:latin typeface="+mj-lt"/>
              </a:rPr>
              <a:t>cultura</a:t>
            </a:r>
            <a:r>
              <a:rPr lang="en-US" sz="3400" b="1" i="1" dirty="0">
                <a:latin typeface="+mj-lt"/>
              </a:rPr>
              <a:t> </a:t>
            </a:r>
            <a:r>
              <a:rPr lang="en-US" sz="3400" i="1" dirty="0">
                <a:latin typeface="+mj-lt"/>
              </a:rPr>
              <a:t>(</a:t>
            </a:r>
            <a:r>
              <a:rPr lang="en-US" sz="3400" i="1" dirty="0" err="1">
                <a:latin typeface="+mj-lt"/>
              </a:rPr>
              <a:t>i</a:t>
            </a:r>
            <a:r>
              <a:rPr lang="en-US" sz="3400" i="1" dirty="0">
                <a:latin typeface="+mj-lt"/>
              </a:rPr>
              <a:t>)material que </a:t>
            </a:r>
            <a:r>
              <a:rPr lang="en-US" sz="3400" i="1" dirty="0" err="1">
                <a:latin typeface="+mj-lt"/>
              </a:rPr>
              <a:t>envolve</a:t>
            </a:r>
            <a:r>
              <a:rPr lang="en-US" sz="3400" i="1" dirty="0">
                <a:latin typeface="+mj-lt"/>
              </a:rPr>
              <a:t> </a:t>
            </a:r>
            <a:r>
              <a:rPr lang="en-US" sz="3400" i="1" dirty="0" err="1">
                <a:latin typeface="+mj-lt"/>
              </a:rPr>
              <a:t>múltiplos</a:t>
            </a:r>
            <a:r>
              <a:rPr lang="en-US" sz="3400" i="1" dirty="0">
                <a:latin typeface="+mj-lt"/>
              </a:rPr>
              <a:t> </a:t>
            </a:r>
            <a:r>
              <a:rPr lang="en-US" sz="3400" i="1" dirty="0" err="1">
                <a:latin typeface="+mj-lt"/>
              </a:rPr>
              <a:t>processos</a:t>
            </a:r>
            <a:r>
              <a:rPr lang="en-US" sz="3400" i="1" dirty="0">
                <a:latin typeface="+mj-lt"/>
              </a:rPr>
              <a:t> </a:t>
            </a:r>
            <a:r>
              <a:rPr lang="en-US" sz="3400" i="1" dirty="0" err="1">
                <a:latin typeface="+mj-lt"/>
              </a:rPr>
              <a:t>sígnicos</a:t>
            </a:r>
            <a:r>
              <a:rPr lang="en-US" sz="3400" i="1" dirty="0">
                <a:latin typeface="+mj-lt"/>
              </a:rPr>
              <a:t> </a:t>
            </a:r>
            <a:r>
              <a:rPr lang="en-US" sz="3400" i="1" dirty="0" err="1">
                <a:latin typeface="+mj-lt"/>
              </a:rPr>
              <a:t>heterárquicos</a:t>
            </a:r>
            <a:r>
              <a:rPr lang="en-US" sz="3400" i="1" dirty="0">
                <a:latin typeface="+mj-lt"/>
              </a:rPr>
              <a:t> e de </a:t>
            </a:r>
            <a:r>
              <a:rPr lang="en-US" sz="3400" i="1" dirty="0" err="1">
                <a:latin typeface="+mj-lt"/>
              </a:rPr>
              <a:t>natureza</a:t>
            </a:r>
            <a:r>
              <a:rPr lang="en-US" sz="3400" i="1" dirty="0">
                <a:latin typeface="+mj-lt"/>
              </a:rPr>
              <a:t> </a:t>
            </a:r>
            <a:r>
              <a:rPr lang="en-US" sz="3400" i="1" dirty="0" err="1">
                <a:latin typeface="+mj-lt"/>
              </a:rPr>
              <a:t>complexa</a:t>
            </a:r>
            <a:r>
              <a:rPr lang="en-US" sz="3400" i="1" dirty="0">
                <a:latin typeface="+mj-lt"/>
              </a:rPr>
              <a:t>, </a:t>
            </a:r>
            <a:r>
              <a:rPr lang="en-US" sz="3400" b="1" i="1" dirty="0" err="1">
                <a:latin typeface="+mj-lt"/>
              </a:rPr>
              <a:t>ora</a:t>
            </a:r>
            <a:r>
              <a:rPr lang="en-US" sz="3400" b="1" i="1" dirty="0">
                <a:latin typeface="+mj-lt"/>
              </a:rPr>
              <a:t> </a:t>
            </a:r>
            <a:r>
              <a:rPr lang="en-US" sz="3400" b="1" i="1" dirty="0" err="1">
                <a:latin typeface="+mj-lt"/>
              </a:rPr>
              <a:t>pautados</a:t>
            </a:r>
            <a:r>
              <a:rPr lang="en-US" sz="3400" b="1" i="1" dirty="0">
                <a:latin typeface="+mj-lt"/>
              </a:rPr>
              <a:t> </a:t>
            </a:r>
            <a:r>
              <a:rPr lang="en-US" sz="3400" b="1" i="1" dirty="0" err="1">
                <a:latin typeface="+mj-lt"/>
              </a:rPr>
              <a:t>em</a:t>
            </a:r>
            <a:r>
              <a:rPr lang="en-US" sz="3400" b="1" i="1" dirty="0">
                <a:latin typeface="+mj-lt"/>
              </a:rPr>
              <a:t> </a:t>
            </a:r>
            <a:r>
              <a:rPr lang="en-US" sz="3400" b="1" i="1" dirty="0" err="1">
                <a:latin typeface="+mj-lt"/>
              </a:rPr>
              <a:t>informação</a:t>
            </a:r>
            <a:r>
              <a:rPr lang="en-US" sz="3400" b="1" i="1" dirty="0">
                <a:latin typeface="+mj-lt"/>
              </a:rPr>
              <a:t> e </a:t>
            </a:r>
            <a:r>
              <a:rPr lang="en-US" sz="3400" b="1" i="1" dirty="0" err="1">
                <a:latin typeface="+mj-lt"/>
              </a:rPr>
              <a:t>objetividade</a:t>
            </a:r>
            <a:r>
              <a:rPr lang="en-US" sz="3400" b="1" i="1" dirty="0">
                <a:latin typeface="+mj-lt"/>
              </a:rPr>
              <a:t>, </a:t>
            </a:r>
            <a:r>
              <a:rPr lang="en-US" sz="3400" b="1" i="1" dirty="0" err="1">
                <a:latin typeface="+mj-lt"/>
              </a:rPr>
              <a:t>ora</a:t>
            </a:r>
            <a:r>
              <a:rPr lang="en-US" sz="3400" b="1" i="1" dirty="0">
                <a:latin typeface="+mj-lt"/>
              </a:rPr>
              <a:t> no </a:t>
            </a:r>
            <a:r>
              <a:rPr lang="en-US" sz="3400" b="1" i="1" dirty="0" err="1">
                <a:latin typeface="+mj-lt"/>
              </a:rPr>
              <a:t>mais</a:t>
            </a:r>
            <a:r>
              <a:rPr lang="en-US" sz="3400" b="1" i="1" dirty="0">
                <a:latin typeface="+mj-lt"/>
              </a:rPr>
              <a:t> puro </a:t>
            </a:r>
            <a:r>
              <a:rPr lang="en-US" sz="3400" b="1" i="1" dirty="0" err="1">
                <a:latin typeface="+mj-lt"/>
              </a:rPr>
              <a:t>encantamento</a:t>
            </a:r>
            <a:r>
              <a:rPr lang="en-US" sz="3400" i="1" dirty="0">
                <a:latin typeface="+mj-lt"/>
              </a:rPr>
              <a:t>. </a:t>
            </a:r>
            <a:r>
              <a:rPr lang="en-US" sz="3400" i="1" dirty="0" err="1">
                <a:latin typeface="+mj-lt"/>
              </a:rPr>
              <a:t>Esse</a:t>
            </a:r>
            <a:r>
              <a:rPr lang="en-US" sz="3400" i="1" dirty="0">
                <a:latin typeface="+mj-lt"/>
              </a:rPr>
              <a:t> ritual </a:t>
            </a:r>
            <a:r>
              <a:rPr lang="en-US" sz="3400" i="1" dirty="0" err="1">
                <a:latin typeface="+mj-lt"/>
              </a:rPr>
              <a:t>envolve</a:t>
            </a:r>
            <a:r>
              <a:rPr lang="en-US" sz="3400" i="1" dirty="0">
                <a:latin typeface="+mj-lt"/>
              </a:rPr>
              <a:t> </a:t>
            </a:r>
            <a:r>
              <a:rPr lang="en-US" sz="3400" b="1" i="1" dirty="0">
                <a:latin typeface="+mj-lt"/>
              </a:rPr>
              <a:t>a </a:t>
            </a:r>
            <a:r>
              <a:rPr lang="en-US" sz="3400" b="1" i="1" dirty="0" err="1">
                <a:latin typeface="+mj-lt"/>
              </a:rPr>
              <a:t>busca</a:t>
            </a:r>
            <a:r>
              <a:rPr lang="en-US" sz="3400" b="1" i="1" dirty="0">
                <a:latin typeface="+mj-lt"/>
              </a:rPr>
              <a:t> de </a:t>
            </a:r>
            <a:r>
              <a:rPr lang="en-US" sz="3400" b="1" i="1" dirty="0" err="1">
                <a:latin typeface="+mj-lt"/>
              </a:rPr>
              <a:t>informação</a:t>
            </a:r>
            <a:r>
              <a:rPr lang="en-US" sz="3400" b="1" i="1" dirty="0">
                <a:latin typeface="+mj-lt"/>
              </a:rPr>
              <a:t>, </a:t>
            </a:r>
            <a:r>
              <a:rPr lang="en-US" sz="3400" b="1" i="1" dirty="0" err="1">
                <a:latin typeface="+mj-lt"/>
              </a:rPr>
              <a:t>passando</a:t>
            </a:r>
            <a:r>
              <a:rPr lang="en-US" sz="3400" b="1" i="1" dirty="0">
                <a:latin typeface="+mj-lt"/>
              </a:rPr>
              <a:t> pela </a:t>
            </a:r>
            <a:r>
              <a:rPr lang="en-US" sz="3400" b="1" i="1" dirty="0" err="1">
                <a:latin typeface="+mj-lt"/>
              </a:rPr>
              <a:t>aquisição</a:t>
            </a:r>
            <a:r>
              <a:rPr lang="en-US" sz="3400" b="1" i="1" dirty="0">
                <a:latin typeface="+mj-lt"/>
              </a:rPr>
              <a:t>, </a:t>
            </a:r>
            <a:r>
              <a:rPr lang="en-US" sz="3400" b="1" i="1" dirty="0" err="1">
                <a:latin typeface="+mj-lt"/>
              </a:rPr>
              <a:t>uso</a:t>
            </a:r>
            <a:r>
              <a:rPr lang="en-US" sz="3400" b="1" i="1" dirty="0">
                <a:latin typeface="+mj-lt"/>
              </a:rPr>
              <a:t>, posse, </a:t>
            </a:r>
            <a:r>
              <a:rPr lang="en-US" sz="3400" b="1" i="1" dirty="0" err="1">
                <a:latin typeface="+mj-lt"/>
              </a:rPr>
              <a:t>guarda</a:t>
            </a:r>
            <a:r>
              <a:rPr lang="en-US" sz="3400" b="1" i="1" dirty="0">
                <a:latin typeface="+mj-lt"/>
              </a:rPr>
              <a:t>, </a:t>
            </a:r>
            <a:r>
              <a:rPr lang="en-US" sz="3400" b="1" i="1" dirty="0" err="1">
                <a:latin typeface="+mj-lt"/>
              </a:rPr>
              <a:t>descarte</a:t>
            </a:r>
            <a:r>
              <a:rPr lang="en-US" sz="3400" b="1" i="1" dirty="0">
                <a:latin typeface="+mj-lt"/>
              </a:rPr>
              <a:t> </a:t>
            </a:r>
            <a:r>
              <a:rPr lang="en-US" sz="3400" b="1" i="1" dirty="0" err="1">
                <a:latin typeface="+mj-lt"/>
              </a:rPr>
              <a:t>ou</a:t>
            </a:r>
            <a:r>
              <a:rPr lang="en-US" sz="3400" b="1" i="1" dirty="0">
                <a:latin typeface="+mj-lt"/>
              </a:rPr>
              <a:t> </a:t>
            </a:r>
            <a:r>
              <a:rPr lang="en-US" sz="3400" b="1" i="1" dirty="0" err="1">
                <a:latin typeface="+mj-lt"/>
              </a:rPr>
              <a:t>ressignificação</a:t>
            </a:r>
            <a:r>
              <a:rPr lang="en-US" sz="3400" b="1" i="1" dirty="0">
                <a:latin typeface="+mj-lt"/>
              </a:rPr>
              <a:t> de </a:t>
            </a:r>
            <a:r>
              <a:rPr lang="en-US" sz="3400" b="1" i="1" dirty="0" err="1">
                <a:latin typeface="+mj-lt"/>
              </a:rPr>
              <a:t>produtos</a:t>
            </a:r>
            <a:r>
              <a:rPr lang="en-US" sz="3400" b="1" i="1" dirty="0">
                <a:latin typeface="+mj-lt"/>
              </a:rPr>
              <a:t> e </a:t>
            </a:r>
            <a:r>
              <a:rPr lang="en-US" sz="3400" b="1" i="1" dirty="0" err="1">
                <a:latin typeface="+mj-lt"/>
              </a:rPr>
              <a:t>serviços</a:t>
            </a:r>
            <a:r>
              <a:rPr lang="en-US" sz="3400" b="1" i="1" dirty="0">
                <a:latin typeface="+mj-lt"/>
              </a:rPr>
              <a:t>, </a:t>
            </a:r>
            <a:r>
              <a:rPr lang="en-US" sz="3400" b="1" i="1" dirty="0" err="1">
                <a:latin typeface="+mj-lt"/>
              </a:rPr>
              <a:t>todos</a:t>
            </a:r>
            <a:r>
              <a:rPr lang="en-US" sz="3400" b="1" i="1" dirty="0">
                <a:latin typeface="+mj-lt"/>
              </a:rPr>
              <a:t> </a:t>
            </a:r>
            <a:r>
              <a:rPr lang="en-US" sz="3400" b="1" i="1" dirty="0" err="1">
                <a:latin typeface="+mj-lt"/>
              </a:rPr>
              <a:t>promovidos</a:t>
            </a:r>
            <a:r>
              <a:rPr lang="en-US" sz="3400" b="1" i="1" dirty="0">
                <a:latin typeface="+mj-lt"/>
              </a:rPr>
              <a:t> e </a:t>
            </a:r>
            <a:r>
              <a:rPr lang="en-US" sz="3400" b="1" i="1" dirty="0" err="1">
                <a:latin typeface="+mj-lt"/>
              </a:rPr>
              <a:t>sustentados</a:t>
            </a:r>
            <a:r>
              <a:rPr lang="en-US" sz="3400" b="1" i="1" dirty="0">
                <a:latin typeface="+mj-lt"/>
              </a:rPr>
              <a:t> pela </a:t>
            </a:r>
            <a:r>
              <a:rPr lang="en-US" sz="3400" b="1" i="1" dirty="0" err="1">
                <a:latin typeface="+mj-lt"/>
              </a:rPr>
              <a:t>ecologia</a:t>
            </a:r>
            <a:r>
              <a:rPr lang="en-US" sz="3400" b="1" i="1" dirty="0">
                <a:latin typeface="+mj-lt"/>
              </a:rPr>
              <a:t> </a:t>
            </a:r>
            <a:r>
              <a:rPr lang="en-US" sz="3400" b="1" i="1" dirty="0" err="1">
                <a:latin typeface="+mj-lt"/>
              </a:rPr>
              <a:t>publicitária</a:t>
            </a:r>
            <a:r>
              <a:rPr lang="en-US" sz="3400" b="1" i="1" dirty="0">
                <a:latin typeface="+mj-lt"/>
              </a:rPr>
              <a:t> das </a:t>
            </a:r>
            <a:r>
              <a:rPr lang="en-US" sz="3400" b="1" i="1" dirty="0" err="1">
                <a:latin typeface="+mj-lt"/>
              </a:rPr>
              <a:t>marcas</a:t>
            </a:r>
            <a:r>
              <a:rPr lang="en-US" sz="3400" b="1" i="1" dirty="0">
                <a:latin typeface="+mj-lt"/>
              </a:rPr>
              <a:t>”.</a:t>
            </a:r>
            <a:r>
              <a:rPr lang="en-US" sz="3400" i="1" dirty="0">
                <a:latin typeface="+mj-lt"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100" dirty="0">
                <a:latin typeface="+mj-lt"/>
              </a:rPr>
              <a:t>(PEREZ, 2020, p. 11...)</a:t>
            </a:r>
          </a:p>
        </p:txBody>
      </p:sp>
    </p:spTree>
    <p:extLst>
      <p:ext uri="{BB962C8B-B14F-4D97-AF65-F5344CB8AC3E}">
        <p14:creationId xmlns:p14="http://schemas.microsoft.com/office/powerpoint/2010/main" val="3591152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ntendo pessoa, no interior, mesa, mulher&#10;&#10;Descrição gerada automaticamente">
            <a:extLst>
              <a:ext uri="{FF2B5EF4-FFF2-40B4-BE49-F238E27FC236}">
                <a16:creationId xmlns:a16="http://schemas.microsoft.com/office/drawing/2014/main" id="{9707B475-608F-486E-B0AF-7F3C6F16A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4" r="-1" b="2099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AE6E45D-9706-420D-8034-963EF1C6FB59}"/>
              </a:ext>
            </a:extLst>
          </p:cNvPr>
          <p:cNvSpPr txBox="1"/>
          <p:nvPr/>
        </p:nvSpPr>
        <p:spPr>
          <a:xfrm>
            <a:off x="299948" y="313535"/>
            <a:ext cx="5497290" cy="978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Consumo</a:t>
            </a:r>
            <a:r>
              <a:rPr lang="en-US" sz="3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como</a:t>
            </a:r>
            <a:r>
              <a:rPr lang="en-US" sz="3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ritual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6DB0A2A-0A2B-483C-B7BC-56F636E9577E}"/>
              </a:ext>
            </a:extLst>
          </p:cNvPr>
          <p:cNvSpPr txBox="1"/>
          <p:nvPr/>
        </p:nvSpPr>
        <p:spPr>
          <a:xfrm>
            <a:off x="299948" y="1605115"/>
            <a:ext cx="5220742" cy="3584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“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Entender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o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consumo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como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um ritual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implica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integrar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as </a:t>
            </a:r>
            <a:r>
              <a:rPr lang="en-US" sz="2400" b="1" i="1" dirty="0" err="1">
                <a:latin typeface="+mj-lt"/>
              </a:rPr>
              <a:t>dimensões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culturais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sistemas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de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valores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crenças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língua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influência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dos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grupos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matrizes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religiosas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etnias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etc.), </a:t>
            </a:r>
            <a:r>
              <a:rPr lang="en-US" sz="2400" b="1" i="1" dirty="0" err="1">
                <a:latin typeface="+mj-lt"/>
              </a:rPr>
              <a:t>materiais</a:t>
            </a:r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publicidade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marketing, design,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moda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marca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tendências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...), e </a:t>
            </a:r>
            <a:r>
              <a:rPr lang="en-US" sz="2400" b="1" i="1" dirty="0" err="1">
                <a:latin typeface="+mj-lt"/>
              </a:rPr>
              <a:t>humanas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antropossemiótica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e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psicanalítica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) no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sentido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de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compreender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complexidade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destas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relações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na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vida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cotidiana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pelo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viés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interpretativista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”.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(PEREZ, 2020, p.52)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8510683-3A0E-4E40-8926-DEA3CC63989D}"/>
              </a:ext>
            </a:extLst>
          </p:cNvPr>
          <p:cNvSpPr txBox="1"/>
          <p:nvPr/>
        </p:nvSpPr>
        <p:spPr>
          <a:xfrm>
            <a:off x="299948" y="6040446"/>
            <a:ext cx="48606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Consumo como ritual: Miller (2002), </a:t>
            </a:r>
            <a:r>
              <a:rPr lang="pt-BR" sz="16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McCracken</a:t>
            </a:r>
            <a:r>
              <a:rPr lang="pt-BR" sz="1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, (2003), Douglas &amp; </a:t>
            </a:r>
            <a:r>
              <a:rPr lang="pt-BR" sz="16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Isherwood</a:t>
            </a:r>
            <a:r>
              <a:rPr lang="pt-BR" sz="1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(2004)...</a:t>
            </a:r>
          </a:p>
        </p:txBody>
      </p:sp>
    </p:spTree>
    <p:extLst>
      <p:ext uri="{BB962C8B-B14F-4D97-AF65-F5344CB8AC3E}">
        <p14:creationId xmlns:p14="http://schemas.microsoft.com/office/powerpoint/2010/main" val="27138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2AE6E45D-9706-420D-8034-963EF1C6FB59}"/>
              </a:ext>
            </a:extLst>
          </p:cNvPr>
          <p:cNvSpPr txBox="1"/>
          <p:nvPr/>
        </p:nvSpPr>
        <p:spPr>
          <a:xfrm>
            <a:off x="260032" y="241012"/>
            <a:ext cx="33747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Consumo como ritual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1F22459-9BAC-4873-B04B-4DF83738C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47" t="27493" r="37046" b="31909"/>
          <a:stretch/>
        </p:blipFill>
        <p:spPr>
          <a:xfrm>
            <a:off x="365760" y="1965960"/>
            <a:ext cx="4256074" cy="33957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4D01055-2ECC-4773-9FC2-992E50AEF8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78" t="39458" r="36932" b="17762"/>
          <a:stretch/>
        </p:blipFill>
        <p:spPr>
          <a:xfrm>
            <a:off x="4812031" y="880110"/>
            <a:ext cx="6715802" cy="561053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AB2512D-4C36-4BE1-85C5-2B4CDE5B88C6}"/>
              </a:ext>
            </a:extLst>
          </p:cNvPr>
          <p:cNvSpPr txBox="1"/>
          <p:nvPr/>
        </p:nvSpPr>
        <p:spPr>
          <a:xfrm>
            <a:off x="5865623" y="3264808"/>
            <a:ext cx="91546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Ritual de busca</a:t>
            </a:r>
          </a:p>
        </p:txBody>
      </p:sp>
      <p:pic>
        <p:nvPicPr>
          <p:cNvPr id="7" name="Imagem 6" descr="Fundo preto com letras brancas&#10;&#10;Descrição gerada automaticamente">
            <a:extLst>
              <a:ext uri="{FF2B5EF4-FFF2-40B4-BE49-F238E27FC236}">
                <a16:creationId xmlns:a16="http://schemas.microsoft.com/office/drawing/2014/main" id="{B77AE357-F65F-46A5-8E91-89F9C8832E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23"/>
          <a:stretch/>
        </p:blipFill>
        <p:spPr>
          <a:xfrm>
            <a:off x="11197883" y="113661"/>
            <a:ext cx="856664" cy="35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1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8A7F969-879B-4781-AFCB-C125F82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0F8F-D93E-4D05-B0B8-1507ACF2AC93}" type="slidenum">
              <a:rPr lang="pt-BR" smtClean="0"/>
              <a:t>2</a:t>
            </a:fld>
            <a:endParaRPr lang="pt-BR"/>
          </a:p>
        </p:txBody>
      </p:sp>
      <p:pic>
        <p:nvPicPr>
          <p:cNvPr id="14" name="Gráfico 13" descr="Televisão">
            <a:extLst>
              <a:ext uri="{FF2B5EF4-FFF2-40B4-BE49-F238E27FC236}">
                <a16:creationId xmlns:a16="http://schemas.microsoft.com/office/drawing/2014/main" id="{C34660F7-DCF4-41CB-85AB-4574B6A5B69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208261" y="690593"/>
            <a:ext cx="559633" cy="559633"/>
          </a:xfrm>
          <a:prstGeom prst="rect">
            <a:avLst/>
          </a:prstGeom>
        </p:spPr>
      </p:pic>
      <p:pic>
        <p:nvPicPr>
          <p:cNvPr id="16" name="Gráfico 15" descr="Laptop">
            <a:extLst>
              <a:ext uri="{FF2B5EF4-FFF2-40B4-BE49-F238E27FC236}">
                <a16:creationId xmlns:a16="http://schemas.microsoft.com/office/drawing/2014/main" id="{37A287D2-5118-425A-AE3F-385E68F079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638313" y="652489"/>
            <a:ext cx="648000" cy="648000"/>
          </a:xfrm>
          <a:prstGeom prst="rect">
            <a:avLst/>
          </a:prstGeom>
        </p:spPr>
      </p:pic>
      <p:pic>
        <p:nvPicPr>
          <p:cNvPr id="18" name="Gráfico 17" descr="Smartphone">
            <a:extLst>
              <a:ext uri="{FF2B5EF4-FFF2-40B4-BE49-F238E27FC236}">
                <a16:creationId xmlns:a16="http://schemas.microsoft.com/office/drawing/2014/main" id="{2FFB9BA6-388F-401F-BA68-2217CF578CD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507289" y="683705"/>
            <a:ext cx="512180" cy="51218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CDC0107-723E-4AF9-AD0C-25DBC14C41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11" y="199188"/>
            <a:ext cx="4480663" cy="645962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B6C61BB-B7E0-435F-BD45-7A40526B17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594" t="66341" r="28093" b="21153"/>
          <a:stretch/>
        </p:blipFill>
        <p:spPr>
          <a:xfrm>
            <a:off x="7446180" y="580963"/>
            <a:ext cx="2634397" cy="95912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9515781-636C-4F3F-B6B9-BEE29931C783}"/>
              </a:ext>
            </a:extLst>
          </p:cNvPr>
          <p:cNvSpPr txBox="1"/>
          <p:nvPr/>
        </p:nvSpPr>
        <p:spPr>
          <a:xfrm>
            <a:off x="6497782" y="1779687"/>
            <a:ext cx="516092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Vivemos saturados de informações em sociedades </a:t>
            </a:r>
            <a:r>
              <a:rPr lang="pt-BR" b="1" dirty="0" err="1"/>
              <a:t>arquicomplexas</a:t>
            </a:r>
            <a:r>
              <a:rPr lang="pt-BR" dirty="0"/>
              <a:t>. Desde as labutas da vida cotidiana até as tarefas mais especializadas, tudo parece ter perdido a solidez em um emaranhado de </a:t>
            </a:r>
            <a:r>
              <a:rPr lang="pt-BR" b="1" dirty="0"/>
              <a:t>incertezas.</a:t>
            </a:r>
            <a:r>
              <a:rPr lang="pt-BR" dirty="0"/>
              <a:t> </a:t>
            </a:r>
            <a:r>
              <a:rPr lang="pt-BR" b="1" dirty="0"/>
              <a:t>Interrogações não faltam ao amanhecer de cada dia</a:t>
            </a:r>
            <a:r>
              <a:rPr lang="pt-BR" dirty="0"/>
              <a:t>. Esta coleção, que a Estação das Letras e Cores Editora lança ao público em geral, busca colocar em discussão questões candentes com que a realidade social, na teia entrecruzada de seus fios políticos, culturais, tecnológicos, psíquicos e educacionais, está nos desafiando. Estratégias responsivas não são possíveis sem que os impasses sejam devidamente pensados. </a:t>
            </a:r>
            <a:r>
              <a:rPr lang="pt-BR" b="1" dirty="0"/>
              <a:t>Não se trata de buscar respostas acabadas, mas sim desenvolver o apetite pela reflexão capaz de alimentar o pensamento crítico.</a:t>
            </a:r>
          </a:p>
        </p:txBody>
      </p:sp>
      <p:pic>
        <p:nvPicPr>
          <p:cNvPr id="7" name="Imagem 6" descr="Fundo preto com letras brancas&#10;&#10;Descrição gerada automaticamente">
            <a:extLst>
              <a:ext uri="{FF2B5EF4-FFF2-40B4-BE49-F238E27FC236}">
                <a16:creationId xmlns:a16="http://schemas.microsoft.com/office/drawing/2014/main" id="{D4A77C79-A7E4-4DDB-862C-C5C6E43D5D8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23"/>
          <a:stretch/>
        </p:blipFill>
        <p:spPr>
          <a:xfrm>
            <a:off x="11197883" y="113661"/>
            <a:ext cx="856664" cy="35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05B1773-0D77-45FD-9E0A-231784CE72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76" t="20862" r="36363" b="34470"/>
          <a:stretch/>
        </p:blipFill>
        <p:spPr>
          <a:xfrm>
            <a:off x="106334" y="133916"/>
            <a:ext cx="5540086" cy="521856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FAF7637-721A-4B7C-B955-3D7ADFBF67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87" t="37165" r="37613" b="29890"/>
          <a:stretch/>
        </p:blipFill>
        <p:spPr>
          <a:xfrm>
            <a:off x="4905730" y="3528657"/>
            <a:ext cx="5027159" cy="330578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B2EA95C-7252-4F82-A060-F4CF35A2E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61" t="64871" r="36362" b="22627"/>
          <a:stretch/>
        </p:blipFill>
        <p:spPr>
          <a:xfrm>
            <a:off x="4928590" y="2252054"/>
            <a:ext cx="4990444" cy="130138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D07082A-87DA-43E9-9762-6F9266F6AE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76" t="16346" r="36363" b="79138"/>
          <a:stretch/>
        </p:blipFill>
        <p:spPr>
          <a:xfrm>
            <a:off x="6431281" y="52265"/>
            <a:ext cx="5540086" cy="52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CE15898-EA12-476C-8FEC-B4861882FCC7}"/>
              </a:ext>
            </a:extLst>
          </p:cNvPr>
          <p:cNvSpPr txBox="1"/>
          <p:nvPr/>
        </p:nvSpPr>
        <p:spPr>
          <a:xfrm>
            <a:off x="436098" y="647114"/>
            <a:ext cx="5659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 Black" panose="020B0A04020102020204" pitchFamily="34" charset="0"/>
              </a:rPr>
              <a:t>Capítulo 3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69EE801-BDF0-4588-B2DD-36B935633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149" y="1545455"/>
            <a:ext cx="3492216" cy="503461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BC40DCB-492F-44C1-943C-D42B0955FB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16" t="40913" r="34953" b="36076"/>
          <a:stretch/>
        </p:blipFill>
        <p:spPr>
          <a:xfrm>
            <a:off x="436098" y="1428751"/>
            <a:ext cx="5870295" cy="2571750"/>
          </a:xfrm>
          <a:prstGeom prst="rect">
            <a:avLst/>
          </a:prstGeom>
        </p:spPr>
      </p:pic>
      <p:pic>
        <p:nvPicPr>
          <p:cNvPr id="2" name="Imagem 1" descr="Fundo preto com letras brancas&#10;&#10;Descrição gerada automaticamente">
            <a:extLst>
              <a:ext uri="{FF2B5EF4-FFF2-40B4-BE49-F238E27FC236}">
                <a16:creationId xmlns:a16="http://schemas.microsoft.com/office/drawing/2014/main" id="{99598386-CE7B-465D-9032-6C2486DD59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23"/>
          <a:stretch/>
        </p:blipFill>
        <p:spPr>
          <a:xfrm>
            <a:off x="11197883" y="113661"/>
            <a:ext cx="856664" cy="35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6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C2A7745-1526-493F-9E75-5544ED94FDF5}"/>
              </a:ext>
            </a:extLst>
          </p:cNvPr>
          <p:cNvSpPr txBox="1"/>
          <p:nvPr/>
        </p:nvSpPr>
        <p:spPr>
          <a:xfrm>
            <a:off x="348616" y="820594"/>
            <a:ext cx="534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2">
                    <a:lumMod val="50000"/>
                  </a:schemeClr>
                </a:solidFill>
              </a:rPr>
              <a:t>Brasil: acesso e as tensões </a:t>
            </a:r>
            <a:r>
              <a:rPr lang="pt-BR" sz="2400" b="1" dirty="0" err="1">
                <a:solidFill>
                  <a:schemeClr val="bg2">
                    <a:lumMod val="50000"/>
                  </a:schemeClr>
                </a:solidFill>
              </a:rPr>
              <a:t>intersignicas</a:t>
            </a:r>
            <a:endParaRPr lang="pt-BR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1794CBE-3C95-4C8C-AC3D-26CDD1D8B861}"/>
              </a:ext>
            </a:extLst>
          </p:cNvPr>
          <p:cNvSpPr txBox="1"/>
          <p:nvPr/>
        </p:nvSpPr>
        <p:spPr>
          <a:xfrm>
            <a:off x="274321" y="2159421"/>
            <a:ext cx="680085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i="1" dirty="0">
                <a:solidFill>
                  <a:schemeClr val="bg2">
                    <a:lumMod val="50000"/>
                  </a:schemeClr>
                </a:solidFill>
              </a:rPr>
              <a:t>“... Talvez jamais tenhamos sido doces e práticos. Certamente, a democracia racial foi um mito. No Brasil de hoje, os conflitos e a ambiguidade cordial se dissipou... Desfez-se a perversa mistura de afeto e poder simbolizada na proximidade física, da qual os brasileiros se orgulhavam, mas que permite tanto um afago quanto um tapa...” </a:t>
            </a:r>
          </a:p>
          <a:p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(DUARTE, 2019)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DAFA17C-E995-4DB5-97D4-4F3BD7F063F2}"/>
              </a:ext>
            </a:extLst>
          </p:cNvPr>
          <p:cNvSpPr txBox="1"/>
          <p:nvPr/>
        </p:nvSpPr>
        <p:spPr>
          <a:xfrm>
            <a:off x="274321" y="5631864"/>
            <a:ext cx="6097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2">
                    <a:lumMod val="50000"/>
                  </a:schemeClr>
                </a:solidFill>
              </a:rPr>
              <a:t>https://www1.folha.uol.com.br/ilustrissima/2019/10/ sonho-dos-modernistas-para-o-brasil-virou-pesadelo-diz-autor.shtm</a:t>
            </a:r>
          </a:p>
        </p:txBody>
      </p:sp>
      <p:pic>
        <p:nvPicPr>
          <p:cNvPr id="12" name="Imagem 11" descr="Uma imagem contendo ao ar livre, estrada, caminhão, transporte&#10;&#10;Descrição gerada automaticamente">
            <a:extLst>
              <a:ext uri="{FF2B5EF4-FFF2-40B4-BE49-F238E27FC236}">
                <a16:creationId xmlns:a16="http://schemas.microsoft.com/office/drawing/2014/main" id="{485EA1CA-0ED0-43DA-949B-01B176CEC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93" y="0"/>
            <a:ext cx="4557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4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84C3A8E-F81A-47E8-939F-CC6712B0523D}"/>
              </a:ext>
            </a:extLst>
          </p:cNvPr>
          <p:cNvSpPr txBox="1"/>
          <p:nvPr/>
        </p:nvSpPr>
        <p:spPr>
          <a:xfrm>
            <a:off x="579120" y="505867"/>
            <a:ext cx="70104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i="1" dirty="0">
                <a:solidFill>
                  <a:schemeClr val="bg2">
                    <a:lumMod val="50000"/>
                  </a:schemeClr>
                </a:solidFill>
              </a:rPr>
              <a:t>O consumo serve para pensar, partimos da hipótese de que, quando selecionamos os bens e nos apropriamos deles, definimos o que consideramos publicamente valioso, bem como os modos de nos integrarmos e nos distinguirmos na sociedade, de combinarmos o pragmático e o aprazível” </a:t>
            </a:r>
          </a:p>
          <a:p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(CANCLINI, 2010, p. 35).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76CFB39-ABDE-48FE-BA38-BBFAB95F7113}"/>
              </a:ext>
            </a:extLst>
          </p:cNvPr>
          <p:cNvSpPr txBox="1"/>
          <p:nvPr/>
        </p:nvSpPr>
        <p:spPr>
          <a:xfrm>
            <a:off x="3963352" y="4082118"/>
            <a:ext cx="788955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i="1" dirty="0">
                <a:solidFill>
                  <a:schemeClr val="bg2">
                    <a:lumMod val="50000"/>
                  </a:schemeClr>
                </a:solidFill>
              </a:rPr>
              <a:t>“Ser cidadão não tem a ver apenas com os direitos reconhecidos pelos aparelhos estatais para os que nasceram em um território, mas também com as práticas sociais e culturais que dão sentido de pertencimento, e fazem que se sintam diferentes os que possuem uma mesma língua, formas semelhantes de organização e de satisfação de necessidades”.</a:t>
            </a:r>
          </a:p>
          <a:p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(CANCLINI, 2010, p.35).</a:t>
            </a:r>
          </a:p>
        </p:txBody>
      </p:sp>
      <p:pic>
        <p:nvPicPr>
          <p:cNvPr id="7" name="Imagem 6" descr="Cavalo puxando carroça ao lado de um caminhão&#10;&#10;Descrição gerada automaticamente">
            <a:extLst>
              <a:ext uri="{FF2B5EF4-FFF2-40B4-BE49-F238E27FC236}">
                <a16:creationId xmlns:a16="http://schemas.microsoft.com/office/drawing/2014/main" id="{E8B79283-7C13-441C-8836-2293BEF3E8D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1" y="4523332"/>
            <a:ext cx="3375837" cy="2243227"/>
          </a:xfrm>
          <a:prstGeom prst="rect">
            <a:avLst/>
          </a:prstGeom>
        </p:spPr>
      </p:pic>
      <p:pic>
        <p:nvPicPr>
          <p:cNvPr id="9" name="Imagem 8" descr="Uma imagem contendo ao ar livre, edifício, carro, frente&#10;&#10;Descrição gerada automaticamente">
            <a:extLst>
              <a:ext uri="{FF2B5EF4-FFF2-40B4-BE49-F238E27FC236}">
                <a16:creationId xmlns:a16="http://schemas.microsoft.com/office/drawing/2014/main" id="{80621DBB-E1CF-41A2-9956-01DD227D79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184" y="598552"/>
            <a:ext cx="3622851" cy="2407367"/>
          </a:xfrm>
          <a:prstGeom prst="rect">
            <a:avLst/>
          </a:prstGeom>
        </p:spPr>
      </p:pic>
      <p:pic>
        <p:nvPicPr>
          <p:cNvPr id="11" name="Imagem 10" descr="Fundo preto com letras brancas&#10;&#10;Descrição gerada automaticamente">
            <a:extLst>
              <a:ext uri="{FF2B5EF4-FFF2-40B4-BE49-F238E27FC236}">
                <a16:creationId xmlns:a16="http://schemas.microsoft.com/office/drawing/2014/main" id="{B994914C-2815-4314-A7D4-2D61B52F40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23"/>
          <a:stretch/>
        </p:blipFill>
        <p:spPr>
          <a:xfrm>
            <a:off x="11197883" y="113661"/>
            <a:ext cx="856664" cy="35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4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CE15898-EA12-476C-8FEC-B4861882FCC7}"/>
              </a:ext>
            </a:extLst>
          </p:cNvPr>
          <p:cNvSpPr txBox="1"/>
          <p:nvPr/>
        </p:nvSpPr>
        <p:spPr>
          <a:xfrm>
            <a:off x="436098" y="647114"/>
            <a:ext cx="5659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 Black" panose="020B0A04020102020204" pitchFamily="34" charset="0"/>
              </a:rPr>
              <a:t>Capítulo 4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69EE801-BDF0-4588-B2DD-36B935633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959" y="1351145"/>
            <a:ext cx="3492216" cy="503461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BC40DCB-492F-44C1-943C-D42B0955FB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23" t="63257" r="35126" b="20152"/>
          <a:stretch/>
        </p:blipFill>
        <p:spPr>
          <a:xfrm>
            <a:off x="537210" y="1545455"/>
            <a:ext cx="5441728" cy="1723525"/>
          </a:xfrm>
          <a:prstGeom prst="rect">
            <a:avLst/>
          </a:prstGeom>
        </p:spPr>
      </p:pic>
      <p:pic>
        <p:nvPicPr>
          <p:cNvPr id="2" name="Imagem 1" descr="Fundo preto com letras brancas&#10;&#10;Descrição gerada automaticamente">
            <a:extLst>
              <a:ext uri="{FF2B5EF4-FFF2-40B4-BE49-F238E27FC236}">
                <a16:creationId xmlns:a16="http://schemas.microsoft.com/office/drawing/2014/main" id="{A979BC53-9227-4BA3-B695-B6A7D34BA8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23"/>
          <a:stretch/>
        </p:blipFill>
        <p:spPr>
          <a:xfrm>
            <a:off x="11197883" y="113661"/>
            <a:ext cx="856664" cy="35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1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A4F0733-C2A9-4129-BC01-9447BDD2B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49" t="42931" r="35000" b="31709"/>
          <a:stretch/>
        </p:blipFill>
        <p:spPr>
          <a:xfrm>
            <a:off x="394336" y="1101161"/>
            <a:ext cx="6335305" cy="305665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83CDB00-F59F-40DD-979C-0E4E77AE01CB}"/>
              </a:ext>
            </a:extLst>
          </p:cNvPr>
          <p:cNvSpPr txBox="1"/>
          <p:nvPr/>
        </p:nvSpPr>
        <p:spPr>
          <a:xfrm>
            <a:off x="394336" y="270164"/>
            <a:ext cx="7092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solidFill>
                  <a:schemeClr val="bg1">
                    <a:lumMod val="50000"/>
                  </a:schemeClr>
                </a:solidFill>
              </a:rPr>
              <a:t>Como negar o consumo nessa realidade? É fácil e até charmoso, mas impossível...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DCD3D33-9602-40C6-9A5A-54F269A367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09" t="29283" r="15795" b="24634"/>
          <a:stretch/>
        </p:blipFill>
        <p:spPr>
          <a:xfrm>
            <a:off x="4961138" y="3992254"/>
            <a:ext cx="7092315" cy="2595582"/>
          </a:xfrm>
          <a:prstGeom prst="rect">
            <a:avLst/>
          </a:prstGeom>
        </p:spPr>
      </p:pic>
      <p:pic>
        <p:nvPicPr>
          <p:cNvPr id="9" name="Imagem 8" descr="Fundo preto com letras brancas&#10;&#10;Descrição gerada automaticamente">
            <a:extLst>
              <a:ext uri="{FF2B5EF4-FFF2-40B4-BE49-F238E27FC236}">
                <a16:creationId xmlns:a16="http://schemas.microsoft.com/office/drawing/2014/main" id="{6ED8967D-0D03-4529-8200-1D62514C0D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23"/>
          <a:stretch/>
        </p:blipFill>
        <p:spPr>
          <a:xfrm>
            <a:off x="11197883" y="127516"/>
            <a:ext cx="856664" cy="35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8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CAD84BB-5C63-471C-8A07-7D252B0975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82" t="14933" r="21705" b="15943"/>
          <a:stretch/>
        </p:blipFill>
        <p:spPr>
          <a:xfrm>
            <a:off x="7024253" y="3221422"/>
            <a:ext cx="4849091" cy="300978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833399A-B076-486A-8289-C0EA43808E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60" t="16752" r="36590" b="26251"/>
          <a:stretch/>
        </p:blipFill>
        <p:spPr>
          <a:xfrm>
            <a:off x="166253" y="164672"/>
            <a:ext cx="6540790" cy="508127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5C7D93A-47AA-4C60-B0EE-AF9582F22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5" t="13315" r="19091" b="14731"/>
          <a:stretch/>
        </p:blipFill>
        <p:spPr>
          <a:xfrm>
            <a:off x="6961056" y="105496"/>
            <a:ext cx="5023126" cy="269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2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2EAF5DC-3389-452D-A1B8-FDD87F9CD3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8034096"/>
              </p:ext>
            </p:extLst>
          </p:nvPr>
        </p:nvGraphicFramePr>
        <p:xfrm>
          <a:off x="1643380" y="960120"/>
          <a:ext cx="9215120" cy="5589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m 3" descr="Fundo preto com letras brancas&#10;&#10;Descrição gerada automaticamente">
            <a:extLst>
              <a:ext uri="{FF2B5EF4-FFF2-40B4-BE49-F238E27FC236}">
                <a16:creationId xmlns:a16="http://schemas.microsoft.com/office/drawing/2014/main" id="{D9862A0B-B4F6-4905-878A-CC809CB764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23"/>
          <a:stretch/>
        </p:blipFill>
        <p:spPr>
          <a:xfrm>
            <a:off x="11197883" y="113661"/>
            <a:ext cx="856664" cy="35057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4DA4D33-F577-4053-9B67-C22018497D7B}"/>
              </a:ext>
            </a:extLst>
          </p:cNvPr>
          <p:cNvSpPr txBox="1"/>
          <p:nvPr/>
        </p:nvSpPr>
        <p:spPr>
          <a:xfrm>
            <a:off x="8172450" y="1926180"/>
            <a:ext cx="1931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Dimensão Pública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050B6A1-7706-4059-88B5-85241FA035A1}"/>
              </a:ext>
            </a:extLst>
          </p:cNvPr>
          <p:cNvSpPr txBox="1"/>
          <p:nvPr/>
        </p:nvSpPr>
        <p:spPr>
          <a:xfrm>
            <a:off x="8331200" y="3907902"/>
            <a:ext cx="1931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Tudo à venda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124D8E0-BD61-4202-A766-6B57E1AA3AEE}"/>
              </a:ext>
            </a:extLst>
          </p:cNvPr>
          <p:cNvSpPr txBox="1"/>
          <p:nvPr/>
        </p:nvSpPr>
        <p:spPr>
          <a:xfrm>
            <a:off x="8138160" y="5728603"/>
            <a:ext cx="2317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Presença e companhia </a:t>
            </a:r>
          </a:p>
        </p:txBody>
      </p:sp>
    </p:spTree>
    <p:extLst>
      <p:ext uri="{BB962C8B-B14F-4D97-AF65-F5344CB8AC3E}">
        <p14:creationId xmlns:p14="http://schemas.microsoft.com/office/powerpoint/2010/main" val="365944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0E5E42D-B361-4035-818B-0B2DA7801874}"/>
              </a:ext>
            </a:extLst>
          </p:cNvPr>
          <p:cNvSpPr txBox="1"/>
          <p:nvPr/>
        </p:nvSpPr>
        <p:spPr>
          <a:xfrm>
            <a:off x="361407" y="1402305"/>
            <a:ext cx="553212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i="1" dirty="0">
                <a:solidFill>
                  <a:schemeClr val="bg1">
                    <a:lumMod val="50000"/>
                  </a:schemeClr>
                </a:solidFill>
              </a:rPr>
              <a:t>“Democracia não quer dizer igualdade perfeita, mas de fato </a:t>
            </a:r>
            <a:r>
              <a:rPr lang="pt-BR" sz="2400" b="1" i="1" dirty="0">
                <a:solidFill>
                  <a:schemeClr val="bg1">
                    <a:lumMod val="50000"/>
                  </a:schemeClr>
                </a:solidFill>
              </a:rPr>
              <a:t>exige que os cidadãos compartilhem uma vida comum</a:t>
            </a:r>
            <a:r>
              <a:rPr lang="pt-BR" sz="2400" i="1" dirty="0">
                <a:solidFill>
                  <a:schemeClr val="bg1">
                    <a:lumMod val="50000"/>
                  </a:schemeClr>
                </a:solidFill>
              </a:rPr>
              <a:t>. O importante é que pessoas de contextos e posições sociais diferentes se encontrem e convivam na vida cotidiana, pois é assim que aprendemos a </a:t>
            </a:r>
            <a:r>
              <a:rPr lang="pt-BR" sz="2400" b="1" i="1" dirty="0">
                <a:solidFill>
                  <a:schemeClr val="bg1">
                    <a:lumMod val="50000"/>
                  </a:schemeClr>
                </a:solidFill>
              </a:rPr>
              <a:t>negociar e respeitar as diferenças ao cuidar do bem comum</a:t>
            </a:r>
            <a:r>
              <a:rPr lang="pt-BR" sz="2400" i="1" dirty="0">
                <a:solidFill>
                  <a:schemeClr val="bg1">
                    <a:lumMod val="50000"/>
                  </a:schemeClr>
                </a:solidFill>
              </a:rPr>
              <a:t>.”</a:t>
            </a:r>
          </a:p>
          <a:p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(SANDEL, 2019, p.202)</a:t>
            </a:r>
          </a:p>
        </p:txBody>
      </p:sp>
      <p:pic>
        <p:nvPicPr>
          <p:cNvPr id="7" name="Imagem 6" descr="Uma imagem contendo carro, criança, jovem, mesa&#10;&#10;Descrição gerada automaticamente">
            <a:extLst>
              <a:ext uri="{FF2B5EF4-FFF2-40B4-BE49-F238E27FC236}">
                <a16:creationId xmlns:a16="http://schemas.microsoft.com/office/drawing/2014/main" id="{C502BA55-F0B1-4F4D-AAD2-579DF156C3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7" r="10801"/>
          <a:stretch/>
        </p:blipFill>
        <p:spPr>
          <a:xfrm>
            <a:off x="6276108" y="0"/>
            <a:ext cx="5915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5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woman walking taking photo by people">
            <a:extLst>
              <a:ext uri="{FF2B5EF4-FFF2-40B4-BE49-F238E27FC236}">
                <a16:creationId xmlns:a16="http://schemas.microsoft.com/office/drawing/2014/main" id="{3D6444D1-9E63-4E74-AE6F-A1B145671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" r="11194"/>
          <a:stretch/>
        </p:blipFill>
        <p:spPr bwMode="auto">
          <a:xfrm>
            <a:off x="3330054" y="13709"/>
            <a:ext cx="8861946" cy="684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Uma imagem contendo faca, mesa&#10;&#10;Descrição gerada automaticamente">
            <a:extLst>
              <a:ext uri="{FF2B5EF4-FFF2-40B4-BE49-F238E27FC236}">
                <a16:creationId xmlns:a16="http://schemas.microsoft.com/office/drawing/2014/main" id="{BDD991DF-7B01-43B8-BE0E-83368B5C8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" y="-13709"/>
            <a:ext cx="12186584" cy="68580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4CC48CF-A5B6-4E95-A51E-4A839907F357}"/>
              </a:ext>
            </a:extLst>
          </p:cNvPr>
          <p:cNvSpPr txBox="1"/>
          <p:nvPr/>
        </p:nvSpPr>
        <p:spPr>
          <a:xfrm>
            <a:off x="783865" y="4942835"/>
            <a:ext cx="35481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dirty="0" smtClean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cloperez@usp.br</a:t>
            </a:r>
            <a:endParaRPr lang="pt-BR" sz="1600" dirty="0">
              <a:solidFill>
                <a:srgbClr val="1A44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(11) 99981-1554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430F948-CAC0-4233-92B6-40BCAF46A1F9}"/>
              </a:ext>
            </a:extLst>
          </p:cNvPr>
          <p:cNvSpPr txBox="1"/>
          <p:nvPr/>
        </p:nvSpPr>
        <p:spPr>
          <a:xfrm>
            <a:off x="783864" y="2897836"/>
            <a:ext cx="7960068" cy="83099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Calibri"/>
              </a:rPr>
              <a:t>Muito obrigada!</a:t>
            </a:r>
          </a:p>
        </p:txBody>
      </p:sp>
    </p:spTree>
    <p:extLst>
      <p:ext uri="{BB962C8B-B14F-4D97-AF65-F5344CB8AC3E}">
        <p14:creationId xmlns:p14="http://schemas.microsoft.com/office/powerpoint/2010/main" val="130766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man standing near window">
            <a:extLst>
              <a:ext uri="{FF2B5EF4-FFF2-40B4-BE49-F238E27FC236}">
                <a16:creationId xmlns:a16="http://schemas.microsoft.com/office/drawing/2014/main" id="{CBE27A63-608D-4152-9A17-F6F0D9870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11021" r="8191"/>
          <a:stretch/>
        </p:blipFill>
        <p:spPr bwMode="auto">
          <a:xfrm>
            <a:off x="3404382" y="0"/>
            <a:ext cx="87876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Uma imagem contendo faca, mesa&#10;&#10;Descrição gerada automaticamente">
            <a:extLst>
              <a:ext uri="{FF2B5EF4-FFF2-40B4-BE49-F238E27FC236}">
                <a16:creationId xmlns:a16="http://schemas.microsoft.com/office/drawing/2014/main" id="{ACAF476F-00CF-46B4-A959-46067D74E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430F948-CAC0-4233-92B6-40BCAF46A1F9}"/>
              </a:ext>
            </a:extLst>
          </p:cNvPr>
          <p:cNvSpPr txBox="1"/>
          <p:nvPr/>
        </p:nvSpPr>
        <p:spPr>
          <a:xfrm>
            <a:off x="708836" y="3429000"/>
            <a:ext cx="7960068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  <a:sym typeface="Calibri"/>
              </a:rPr>
              <a:t>Motivações</a:t>
            </a:r>
            <a:endParaRPr lang="pt-BR" sz="4000" dirty="0">
              <a:solidFill>
                <a:srgbClr val="FFFFFF"/>
              </a:solidFill>
              <a:latin typeface="Arial Black" panose="020B0A040201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727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books on shelves">
            <a:extLst>
              <a:ext uri="{FF2B5EF4-FFF2-40B4-BE49-F238E27FC236}">
                <a16:creationId xmlns:a16="http://schemas.microsoft.com/office/drawing/2014/main" id="{0650AA84-D3EA-4649-970C-860749BED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 t="39061" r="10974" b="10975"/>
          <a:stretch/>
        </p:blipFill>
        <p:spPr bwMode="auto">
          <a:xfrm>
            <a:off x="3418449" y="0"/>
            <a:ext cx="8773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Uma imagem contendo faca, mesa&#10;&#10;Descrição gerada automaticamente">
            <a:extLst>
              <a:ext uri="{FF2B5EF4-FFF2-40B4-BE49-F238E27FC236}">
                <a16:creationId xmlns:a16="http://schemas.microsoft.com/office/drawing/2014/main" id="{BDD991DF-7B01-43B8-BE0E-83368B5C8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430F948-CAC0-4233-92B6-40BCAF46A1F9}"/>
              </a:ext>
            </a:extLst>
          </p:cNvPr>
          <p:cNvSpPr txBox="1"/>
          <p:nvPr/>
        </p:nvSpPr>
        <p:spPr>
          <a:xfrm>
            <a:off x="811999" y="3429000"/>
            <a:ext cx="7960068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Calibri"/>
              </a:rPr>
              <a:t>Referências</a:t>
            </a:r>
          </a:p>
        </p:txBody>
      </p:sp>
    </p:spTree>
    <p:extLst>
      <p:ext uri="{BB962C8B-B14F-4D97-AF65-F5344CB8AC3E}">
        <p14:creationId xmlns:p14="http://schemas.microsoft.com/office/powerpoint/2010/main" val="217506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9C4FA14-BF45-4F84-824C-4F41D0DB9087}"/>
              </a:ext>
            </a:extLst>
          </p:cNvPr>
          <p:cNvSpPr txBox="1"/>
          <p:nvPr/>
        </p:nvSpPr>
        <p:spPr>
          <a:xfrm>
            <a:off x="160020" y="112604"/>
            <a:ext cx="1203198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AAKER, David. Criando e administrando marcas de sucesso. São Paulo: Futura, 1996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APPADURAI, A. A vida social das coisas: as mercadorias sob uma perspectiva cultural. Rio de Janeiro: UFF, 2008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ATEM, Guilherme Nery, OLIVEIRA,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Thaiane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&amp; AZEVEDO, Sandro (org.).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Ciberpublicidade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. Discurso, experiência e consumo na cultura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transmidiática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. Rio de Janeira: e-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Papers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, 2014 BARTHES, Roland. Sistema da moda. São Paulo: Nacional/USP, 1979.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BATEY, Mark. O significado da marca. São Paulo: Best Business, 2010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BAUDRILLARD, Jean. Sociedade de consumo. Lisboa: edições 70, 2009.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_____________. O sistema dos objetos. São Paulo: Perspectiva, 1973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_____________. A sociedade de consumo. Lisboa: Edições 70, 2007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BAUMAN, Zygmunt. Vida para o consumo. Rio de Janeiro: Zahar, 2008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BELK, Russell.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Materialism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making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modern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American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Christimas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. New York, 1993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BOURDIEU, Pierre. A distinção. Crítica social do julgamento. São Paulo: Zouk, 2007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BRASILIENSE JUNIOR, Leonardo Silva. O desejo na Psicanálise. Porto Alegre: Sulina,1999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BURKE, Peter. Popular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culture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early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Modern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Europe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. London: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Temple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Smith, 1978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CALLIGARIS,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Contardo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. Crônicas do individualismo cotidiano. São Paulo: Ática, 1996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CAMPBELL, Colin. A ética romântica e o espírito do consumo moderno. Rio de Janeiro: Rocco, 2001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CANCLINI, Néstor. Consumidores e cidadãos. Rio de Janeiro: UFRJ, 2010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____________. Sociedade sem relato. São Paulo: Edusp, 2012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CANEVACCI, M. Antropologia da Comunicação Visual. São Paulo: Perspectiva, 2018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____________. Fetichismos Visuais. São Paulo: Ateliê, 2016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CASAQUI, Vander. Por uma teoria da publicização: transformações no processo publicitário. Significação: Revista de Cultura Audiovisual, v. 36, p. 131-151, 2011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CASTELLS, Manuel. Redes de indignação e esperança. Rio de Janeiro: Zahar, 2013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CASTRO, Maria Lília Dias de.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Promocionalidade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televisual em tempos de novas tecnologias. Revista Observatório, v. 2, p. 301-321, 2016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CESAROTTO, Oscar (org.). Ideias de Lacan. São Paulo: Iluminuras, 1995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CESAROTTO, Oscar. Inconsciências. Psicanálise, semiótica e cultura material. São Paulo: Iluminuras, 2019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CETELEM-IPSOS: Observador Brasil -2011 Disponível: https://www. redebrasilatual.com.br/economia/2012/03/classe-c-chega-a-54-da-populacao-com-renda-de-r-1-450/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CHALHUB, Samira (org.). Psicanálise e o contemporâneo. São Paulo: Hacker/Fapesp, 1996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CHAVES, Norberto. La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imagen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corporativa. Barcelona: GG, 1988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CHEVALIER, Michel e MAZZALOVO, Gérald. Pro Logo. Barcelona: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Belacqva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, 2005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CHUL-HAN,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Byung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. A agonia de Eros. Petrópolis: Vozes, 2017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________. Texto promocional: o desafio do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model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teórico-metodológico. Revista Contracampo, v. 28, p. 156-172, 2013.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COSTA, Joan. La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imagen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de marca. Barcelona: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Paidós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, 2004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COVALESKI, Rogério. Publicidade Híbrida. Curitiba: Maxi, 2010 </a:t>
            </a:r>
            <a:endParaRPr lang="pt-BR" sz="15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61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9C4FA14-BF45-4F84-824C-4F41D0DB9087}"/>
              </a:ext>
            </a:extLst>
          </p:cNvPr>
          <p:cNvSpPr txBox="1"/>
          <p:nvPr/>
        </p:nvSpPr>
        <p:spPr>
          <a:xfrm>
            <a:off x="215264" y="0"/>
            <a:ext cx="11976735" cy="7155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DA MATTA, Roberto. Apresentação. In VAN GENNEP, Arnold. Os Ritos de Passagem. 2ed. Petrópolis: Ed. Vozes. Trad. Mariano Ferreira, 2011. pp. 9-20.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_________. O que é o Brasil?. Rio de Janeiro: Rocco, 2004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_________. A Casa e a Rua: espaço, cidadania, mulher e morte no Brasil. Rio de Janeiro: Rocco, 1997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DAVIS, Jeff. La marca: máximo valor de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su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empresa.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Ciudad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Mexico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: Prentice Hall, 2002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DE CERTEAU, Michel. A invenção do cotidiano. Petrópolis: Vozes, 1994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DI NALLO,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Egéria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Meeting points. São Paulo: Cobra, 1999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DOUGLAS, Mary &amp; ISHERWOOD, Baron. O mundo dos bens. Para uma antropologia do consumo. Rio de Janeiro: UFRJ, 2004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DOWBOR, Ladislau. A era do capital improdutivo. São Paulo: Autonomia Literária, 2017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DUARTE, Pedro. O sonho dos modernistas para o Brasil virou pesadelo. Ilustríssima. Folha de São Paulo, 13 de Outubro de 2019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DUNKER, Christian. Mal-estar, sofrimento e sintoma. São Paulo: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Boitempo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2015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_________. Reinvenção da intimidade. Políticas do sofrimento cotidiano. São Paulo: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Ubu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editora, 2017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ELLWOOD,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Iain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O livro essencial das marcas. São Paulo: Clio, 2004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EPSTEIN, Isaac. A gramática do Poder. São Paulo: Ática, 1993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FLOCH, Jean-Marie.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Semiotica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marketing y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comunicación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Bajo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los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signos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las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estrategias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Barcelona: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Paidós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Comunicación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1993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FOGAÇA,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Jôse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e PEREZ, Clotilde. Felicidade adjetivada: polifonia conceitual, imperativo social. Revista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Intercom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v.37, p.217-241, 2014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FONTENELLE,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Isleide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O nome da marca. São Paulo: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Boitempo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2002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FRANÇA, Maria Inês. Psicanálise, estética e ética do desejo. São Paulo: Perspectiva, 1997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FREITAS, Jeanne Marie Machado. Comunicação e psicanálise. São Paulo: Escuta, 1992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FREUD, Sigmund. Obras completas. Madrid: Biblioteca Nueva, 1968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________. O mal-estar na civilização. São Paulo: Cia das Letras, 2011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FREYRE, Gilberto. Interpretação do Brasil. São Paulo: Global, 2015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________. Vida social no Brasil. Nos meados do século XIX. São Paulo: Global, 2009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FRUTIGER, Adrian. Signos, símbolos, marcas e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señales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Barcelona: GG, 1981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GERZEMA, John &amp; LEBAR, Ed. A bolha das marcas. Rio de Janeiro: Campus, 2009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GOBÉ, Marc. A marca emocional. São Paulo: Negócio Editora, 2002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GUARATI, Félix &amp; ROLNIK, Suely. Cartografias do desejo. Petrópolis: Vozes, 1999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GUEDES, Paulo. In https://g1.globo.com/economia/noticia/2020/01/21/opior-inimigo-do-meio-ambiente-e-a-pobreza-diz-paulo-guedes-em-davos.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ghtml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2020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HAIG, Matt. El reinado de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las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marcas. Barcelona: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Ediciones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Gestión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2000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HALL, Stuart. A identidade cultural na pós-modernidade. Rio de Janeiro: DP&amp;A, 2011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HAN,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Byung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-Chul. O aroma do tempo. Um ensaio filosófico sobre a arte da demora. Lisboa: Relógio D´Água, 2016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________. A agonia de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eros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Petrópolis: Vozes, 2012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HARARI,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Yuval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21 lições para o século XXI. São Paulo: Cia das Letras, 2018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HARVEY, David.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Razones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para ser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anti-capitalistas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Buenos Aires: CLACSO, 2020 ________. 17 contradições e o fim do capitalismo. São Paulo: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Boitempo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2016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HOLANDA, Sergio Buarque de. Raízes do Brasil. São Paulo: Cia das Letras, 2014 IASBECK, Luiz Carlos. A arte dos slogans. São Paulo: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Annablume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2002</a:t>
            </a:r>
          </a:p>
        </p:txBody>
      </p:sp>
    </p:spTree>
    <p:extLst>
      <p:ext uri="{BB962C8B-B14F-4D97-AF65-F5344CB8AC3E}">
        <p14:creationId xmlns:p14="http://schemas.microsoft.com/office/powerpoint/2010/main" val="2977129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9C4FA14-BF45-4F84-824C-4F41D0DB9087}"/>
              </a:ext>
            </a:extLst>
          </p:cNvPr>
          <p:cNvSpPr txBox="1"/>
          <p:nvPr/>
        </p:nvSpPr>
        <p:spPr>
          <a:xfrm>
            <a:off x="97154" y="101174"/>
            <a:ext cx="12094845" cy="7155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JACKS, Nilda A.; MENEZES, Daiane; PIEDRAS, Elisa. Meios e audiências: A emergência dos estudos de recepção no Brasil. Porto Alegre: Editora Sulina, 2008.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JENKINS, Henri; FORD, Sam e GREEN, Joshua.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Spreadable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media. New York: NYU, 2013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KAPFERER, Jean-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Nöel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O que vai mudar as marcas. Porto Alegre: Bookman, 2004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KAUFFMAN, Dora. A inteligência artificial irá suplantar a inteligência humana? Coleção Interrogações. São Paulo: Estação das Letras e Cores, 2019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KELLER, Kevin.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Strategic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Brand Management. NY: Prentice Hall, 1998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KLEIN, Naomi. Não basta dizer não. Rio de Janeiro: Bertrand Brasil, 2017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_________. No logo. Milano: Baldini &amp;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Castoldi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2000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KOTLER, Philip. The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Prosumer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Movement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A New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Challenge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for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Marketers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New York: Springer, 1986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LENCASTRE, Paulo. L ´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Identification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la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marque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un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outil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stratégie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marketing.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Louvain-la-Neuve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Ciaco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1997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LINDSTROM, Martin.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Brandsense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: a marca multissensorial. Porto Alegre: Bookman, 2005 _________.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Brandwashed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São Paulo: HSM, 2018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LIPOVETSKY, Gilles. O império do efêmero. São Paulo: Cia das Letras, 2009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_________. Da Leveza. São Paulo/Barueri: Manole, 2016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_________. Agradar e tocar. Ensaio sobre a sociedade da sedução. Lisboa: Edições 70, 2019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LIPOVETSKEY, Gilles e SERROY, Jean. A era do capitalismo estético. São Paulo: Cia de Letras, 2013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LOMAS, Carlos. El espetáculo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del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deseo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Usos y formas de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la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persuasión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publicitaria. Barcelona: Octaedro, 1996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MACHADO, Arlindo. A televisão levada a sério. São Paulo: Senac, 2000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MACHADO, Monica e BURROWES,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Patricia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Para ler a publicidade expandida em favor da literacia midiática dos discursos das marcas. Anais da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Compós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2017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MARX, Karl. O capital. Livro 1. São Paulo: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Difel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1984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MARTIN, Enrique.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Nominología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cómo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crear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y proteger marcas ponderosas a través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del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naming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Madrid: FC Editorial, 2009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MBEMBE,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Achille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Negropolítica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São Paulo: N-1, 2018 </a:t>
            </a:r>
          </a:p>
          <a:p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McCARTHY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E. Jerome. Basic marketing: a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managerial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approach. 6th ed. Richard D. Irwin,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Homewood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1978.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MCCRACKEN, Grant. Cultura &amp; consumo. Rio de Janeiro: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Mauad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2003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MICK, David Glen.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Consumer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research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semiotics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exploring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morphology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signs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symbols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significance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In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Journal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Consumer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Research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v.13, 1986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MILLER, Daniel. Trecos, troços e coisas. Rio de Janeiro: Zahar, 2013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__________. Teoria das compras. O que orienta as escolhas dos consumidores. São Paulo: Nobel, 2002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MOLLERUP, Per.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Marks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Excellence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history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taxonomy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trademarks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London: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Phaidon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1997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MOON, Michael &amp; MILLISON, Doug.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Firebrands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la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fedeltà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al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marchio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nell´era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di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Internet. Milano: McGraw-Hill, 2001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MOORE, Sally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Falk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&amp; MYERHOFF, Barbara G. Secular ritual. NY: Ed. Van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Gorcum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1977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MORACE, Francesco. Consumo autoral. As gerações como empresas criativas. 2a. edição. São Paulo: Estação das Letras e Cores, 2012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NOVAES, Adauto (org.). O desejo. São Paulo: Cia das Letras/Rio de Janeiro: Funarte, 1990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OLINS, Wally. Corporate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identity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making business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strategy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visible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through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design. London: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Thames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Hudson, 1989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ORTIZ, Renato. Cultura brasileira e identidade nacional. São Paulo: Brasiliense, 2012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PEIRANO, Mariza. Rituais ontem e hoje. Rio de Janeiro: Zahar, 2003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PEIRCE, Charles Sanders. Semiótica. São Paulo: Perspectiva, 1995</a:t>
            </a:r>
          </a:p>
        </p:txBody>
      </p:sp>
    </p:spTree>
    <p:extLst>
      <p:ext uri="{BB962C8B-B14F-4D97-AF65-F5344CB8AC3E}">
        <p14:creationId xmlns:p14="http://schemas.microsoft.com/office/powerpoint/2010/main" val="21696146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9C4FA14-BF45-4F84-824C-4F41D0DB9087}"/>
              </a:ext>
            </a:extLst>
          </p:cNvPr>
          <p:cNvSpPr txBox="1"/>
          <p:nvPr/>
        </p:nvSpPr>
        <p:spPr>
          <a:xfrm>
            <a:off x="123824" y="0"/>
            <a:ext cx="12068175" cy="7171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PEREZ, Clotilde e CORREA, Victor. Estética do consumo: uma perspectiva a partir da ecologia publicitária. Revista Visualidades (UFG)., v.2, p. 301- 317, 2018 </a:t>
            </a:r>
            <a:endParaRPr lang="pt-BR" sz="135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PEREZ, Clotilde. Marketing e semiótica: um modelo de análise das expressões da marca. Tese de doutorado. São Paulo: PUC SP, 2001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___________. A comunicação da completude: a busca do objeto de desejo. Revista Mackenzie, Educação, Arte e História da Cultura. Ano 3, número 4, 2003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___________. Mascotes, semiótica da vida imaginária. São Paulo: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Cengage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, 2011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___________. Ecologia publicitária: o crescimento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signico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da Publicidade. GP de Publicidade. São Paulo: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Intercom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, 2016.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___________. Estéticas do consumo a partir do sistema publicitário. In Anais da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Compós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. Brasília: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Compós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, 2015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___________. Deslizamento dos afetos. In Casa e Jardim, abril, 2018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___________. Signos da marca: expressividade e sensorialidade. 2ª. edição. São Paulo: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Cengage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, 2017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___________. A fixação pela moldura. Revista Casa &amp; Jardim. São Paulo: Os sentidos do habitar, junho 2018b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___________. Estéticas do consumo a partir do ecossistema publicitário. Revista Observatório. V.4, S.5, pp,788-812, 2018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___________. Para que serve um ritual. Revista Casa e Jardim, nov., 2019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___________.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Coronavírus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: egoísmo e promoção da morte. São Paulo: Jornal da USP, 2020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___________. A comunicação da completude: a busca do objeto de desejo. Revista Mackenzie, Educação, Arte e História da Cultura. Ano 3, número 4, 2003 PEREZ, Clotilde; TRINDADE,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Eneus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. A biografia das coisas: a resistência à imortalidade da cultura material. In X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Propesq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PP – Encontro Nacional dos Pesquisadores em Publicidade e Propaganda. São Paulo: ABP2/ECA USP, 2019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PEREZ, Clotilde; TRINDADE,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Eneus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. Três dimensões para compreender as mediações comunicacionais do consumo na contemporaneidade. In Anais 27º Encontro Anual da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Compós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. Belo Horizonte: COMPÓS/PUC -MG, 2018. GT-Consumos e Processos em Comunicação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PEREZ, Clotilde e TRINDADE,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Eneus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. A biografia da cultura material de consumo: de objeto à sujeito. In 42ª.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Intercom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. Belém, 2019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PEREZ, Clotilde e POMPEU, Bruno. Enfim, a normalização do consumo. Jornal da USP, Meio e mensagem, nov., 2018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PEREZ, Clotilde e BARBOSA, Ivan (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orgs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.).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Hiperpublicidade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I. São Paulo: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ThomsonLearning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, 2007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PERNIOLA, Mario. Pensando o ritual: sexualidade, morte, mundo. São Paulo: Studio Nobel, 2000.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POMPEU, Bruno e PEREZ, Clotilde. Normalização do consumo. São Paulo: Meio e Mensagem, outubro de 2018.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RIBEIRO, Darcy. América Latina: a pátria grande. São Paulo: Global, 2017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__________. O povo brasileiro. São Paulo: Global, 2015 RIES,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Julien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. Mito e rito. As constantes do sagrado. Petrópolis: Vozes, 2020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RIES, Al &amp; RIES, Laura.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Las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22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leyes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inmutables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la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marca. Madrid: McGraw Hill, 2000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__________. El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origen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las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marcas. Barcelona: Urano/Empresa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Activa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, 2004 ROBERTS, Kevin.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Lovemarks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. O futuro além das marcas. São Paulo: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M.Books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, 2005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ROCHE, Daniel. A história das coisas banais. Rio de Janeiro: Rocco, 2000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ROCHA, Everardo. Magia e capitalismo: um estudo antropológico da publicidade. São Paulo: Brasiliense, 1995 ROCHA, Everardo, FRID, Marina e CORBO, William. O Paraíso do consumo. Émile Zola, a magia e os grandes magazines. Rio de Janeiro: </a:t>
            </a:r>
            <a:r>
              <a:rPr lang="pt-BR" sz="1350" dirty="0" err="1">
                <a:solidFill>
                  <a:schemeClr val="bg1">
                    <a:lumMod val="50000"/>
                  </a:schemeClr>
                </a:solidFill>
              </a:rPr>
              <a:t>Mauad</a:t>
            </a:r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/PUC Rio, 2016 ROCHE, Daniel. A cultura das aparências. Uma história da indumentária (séculos XVII-XVIII). São Paulo: Senac, 1989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 __________. História das coisas banais. Nascimento do consumo (séculos XVII-XIX). Rio de Janeiro: Rocco, 2000. ROSA, Guimarães. Grande Sertão Veredas. São Paulo: Nova Fronteira/ Círculo do Livro, 1984 </a:t>
            </a:r>
          </a:p>
          <a:p>
            <a:r>
              <a:rPr lang="pt-BR" sz="1350" dirty="0">
                <a:solidFill>
                  <a:schemeClr val="bg1">
                    <a:lumMod val="50000"/>
                  </a:schemeClr>
                </a:solidFill>
              </a:rPr>
              <a:t>SANDEL, Michel J. O que o dinheiro não compra. Rio de Janeiro: Civilização Brasileira, 2019</a:t>
            </a:r>
          </a:p>
        </p:txBody>
      </p:sp>
    </p:spTree>
    <p:extLst>
      <p:ext uri="{BB962C8B-B14F-4D97-AF65-F5344CB8AC3E}">
        <p14:creationId xmlns:p14="http://schemas.microsoft.com/office/powerpoint/2010/main" val="575333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9C4FA14-BF45-4F84-824C-4F41D0DB9087}"/>
              </a:ext>
            </a:extLst>
          </p:cNvPr>
          <p:cNvSpPr txBox="1"/>
          <p:nvPr/>
        </p:nvSpPr>
        <p:spPr>
          <a:xfrm>
            <a:off x="160020" y="-70276"/>
            <a:ext cx="12031980" cy="7094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SANDMAN, Antônio. A linguagem da propaganda. São Paulo: Contexto, 2001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SANTAELLA, Lucia. A ecologia pluralista da comunicação. São Paulo: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Paulus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2010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__________. Semiótica aplicada. São Paulo: Thompson, 2002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__________. Teoria Geral dos Signos. São Paulo: Thomson, 2001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__________. NÖTH,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Winfried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Estratégias semióticas da publicidade. São Paulo: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Cengage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2010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__________. Ecologia pluralista das mídias. Revista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Famecos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Porto Alegre, v.15, n. 37, 2008.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SANTAELLA, Lucia e HISGAIL, Fani (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orgs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.). Semiótica psicanalítica: clínica da cultura. São Paulo: Iluminuras, 2013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SANTI, Pedro de. Desejo e adição nas relações de consumo. São Paulo: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Zagodoni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2011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SATO, Silvio. Signos da mobilidade: marcas e consumo na cultura digital. Curitiba: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Appris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2017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SCHMITT,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Bernd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&amp; SIMONSON, Alex. A estética do marketing. Como criar e administrar sua marca, imagem e identidade. São Paulo: Nobel, 2000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SEMPRINI, Andrea. Marche e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mondi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possibili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Un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approccio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semiótico al marketing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della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marca. Milano: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FrancoAngeli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1993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_________. A marca pós-moderna. São Paulo: Estação das Letras e Cores, 2006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SEVERIANO, Maria de Fátima. Narcisismo e Publicidade. São Paulo: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Annablume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2007.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SIMMEL, Georg.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Filosofía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del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dinero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Madrid: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Capitán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Swing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Libros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S.l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., 2013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_________. Questões Fundamentais da Sociologia. Rio de Janeiro: Zahar, 2006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SOUSA SANTOS, Boaventura de. Epistemologias do sul. São Paulo: Cortez, 2017 SOUZA, Jessé. A elite do atraso. Rio de Janeiro: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Leya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2017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_________. A classe média no espelho. Rio de Janeiro: Estação Brasil, 2018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_________.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Subcidadania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brasileira: para entender o país além do jeitinho brasileiro. Rio de Janeiro: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Leya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2018ª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_________. A ralé brasileira. Rio de Janeiro: Contracorrente, 2018b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TOFFER, Alvin. The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Third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Wave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New York: NYU, 1980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TRINDADE,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Eneus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; PEREZ, Clotilde. Vínculos de sentido do consumo alimentar em São Paulo: publicidade e práticas de consumo. In XXI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Compós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, Juiz de Fora, 2012 TRINDADE,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Eneus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; PEREZ, Clotilde. Para pensar as dimensões do consumo midiatizado: teoria, metodologia e aspectos empíricos. Revista Contemporânea (UFBA), v. 14, p. 385-397, 2016a.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TRINDADE,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Eneus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; PEREZ, Clotilde. Consumo midiático e consumo midiatizado: aproximações e diferenças. Uma contribuição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teóricometodológica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In: Caroline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Kraus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Luvizotto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; Célio José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Losnak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; Danilo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Rothberg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(org.). Mídia e Sociedade em transformação. 1ed.São Paulo: Cultura Acadêmica, 2016b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TURNER, Victor. Dewey,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Dilthey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Drama: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An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Essay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Anthropology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Experience. In Turner, Victor W. &amp; Bruner, Edward M. (eds.) The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Anthropology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Experience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Urban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Chicago: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University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Illinois Press, 1986. pp. 33-44.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________. O processo ritual. Estrutura e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antiestrutura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Petrópolis: Vozes, Trad. Nancy Campi de Castro, 1974.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TYBOUT, Alice &amp; CALKINS, Tim. Branding. São Paulo: Atlas, 2006 VAN GENNEP, Arnold. Los ritos de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paso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Madrid: Alianza Editorial, 2008.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VEBLEN,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Thorstein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Teoria da classe ociosa. São Paulo: Biblioteca Pioneira, 1965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VEIGA, Francisco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Daudt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da. O aprendiz do desejo. São Paulo: Cia das Letras,1997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WADE, Lisa.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Manly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Sexy: The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History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High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Heel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The Society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Pages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9 de fevereiro de 2013. Acessado em 18 de Outubro de 2019. https://thesocietypages.org/socimages/2013/02/05/from-manly-to-sexythe-history-of-the-high-heel/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WEBER, Max. The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theory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social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economic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organization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. New York: The </a:t>
            </a:r>
            <a:r>
              <a:rPr lang="pt-BR" sz="1300" dirty="0" err="1">
                <a:solidFill>
                  <a:schemeClr val="bg1">
                    <a:lumMod val="50000"/>
                  </a:schemeClr>
                </a:solidFill>
              </a:rPr>
              <a:t>Free</a:t>
            </a:r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 Press, 1997 </a:t>
            </a:r>
          </a:p>
          <a:p>
            <a:r>
              <a:rPr lang="pt-BR" sz="1300" dirty="0">
                <a:solidFill>
                  <a:schemeClr val="bg1">
                    <a:lumMod val="50000"/>
                  </a:schemeClr>
                </a:solidFill>
              </a:rPr>
              <a:t>WILLIANS, Raymond. Cultura e materialismo. São Paulo: Unesp, 2011</a:t>
            </a:r>
          </a:p>
        </p:txBody>
      </p:sp>
    </p:spTree>
    <p:extLst>
      <p:ext uri="{BB962C8B-B14F-4D97-AF65-F5344CB8AC3E}">
        <p14:creationId xmlns:p14="http://schemas.microsoft.com/office/powerpoint/2010/main" val="3584665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FE9D3F47-F3FF-481E-9215-CD1D61530FF2}"/>
              </a:ext>
            </a:extLst>
          </p:cNvPr>
          <p:cNvSpPr txBox="1"/>
          <p:nvPr/>
        </p:nvSpPr>
        <p:spPr>
          <a:xfrm>
            <a:off x="1348146" y="5295893"/>
            <a:ext cx="4183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4AC3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BUSCA DE UM “LUGAR” PARA O CONSUMO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48066B0-CF1B-4392-B9B6-5175CE022E3C}"/>
              </a:ext>
            </a:extLst>
          </p:cNvPr>
          <p:cNvSpPr txBox="1"/>
          <p:nvPr/>
        </p:nvSpPr>
        <p:spPr>
          <a:xfrm>
            <a:off x="665592" y="769446"/>
            <a:ext cx="289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4AC3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REFLEXÕES MAIS ABRANGENTES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DBD2124-FD87-4B39-AE2D-29D0EF305782}"/>
              </a:ext>
            </a:extLst>
          </p:cNvPr>
          <p:cNvSpPr txBox="1"/>
          <p:nvPr/>
        </p:nvSpPr>
        <p:spPr>
          <a:xfrm>
            <a:off x="7790590" y="1707264"/>
            <a:ext cx="3007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4AC3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 NO BRASIL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ECB2686-8B10-4A63-ABF3-14207E14663B}"/>
              </a:ext>
            </a:extLst>
          </p:cNvPr>
          <p:cNvSpPr txBox="1"/>
          <p:nvPr/>
        </p:nvSpPr>
        <p:spPr>
          <a:xfrm>
            <a:off x="7790589" y="2051079"/>
            <a:ext cx="37358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Reflexões que façam sentido no país. Relações com identidade e cidadania.</a:t>
            </a: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As referências europeias são fundamentais, mas não bastam...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542FF52-EC55-40E7-81C1-B52EB1140935}"/>
              </a:ext>
            </a:extLst>
          </p:cNvPr>
          <p:cNvSpPr txBox="1"/>
          <p:nvPr/>
        </p:nvSpPr>
        <p:spPr>
          <a:xfrm>
            <a:off x="665592" y="1667183"/>
            <a:ext cx="57759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Sair da crítica fácil ao consumo</a:t>
            </a: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Retomar Marx (a produção só se realiza no consumo)</a:t>
            </a: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Consumo e materialismo</a:t>
            </a: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Consumo e a dilaceração dos laços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sociais (</a:t>
            </a:r>
            <a:r>
              <a:rPr lang="pt-B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Bauman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...)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Consumo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vicário e conspícuo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Veblen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“teoria da classe ociosa”)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Consumo e infelicidade pelas promessas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não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cumpridas (Baudrillard)</a:t>
            </a: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Consumo degradante</a:t>
            </a: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Consumo alienante...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73EAF8B-839C-40AE-8139-A3A9B7A4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0F8F-D93E-4D05-B0B8-1507ACF2AC93}" type="slidenum">
              <a:rPr lang="pt-BR" smtClean="0"/>
              <a:t>4</a:t>
            </a:fld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C8332AF-EC01-4D59-A913-98E203A48F91}"/>
              </a:ext>
            </a:extLst>
          </p:cNvPr>
          <p:cNvSpPr txBox="1"/>
          <p:nvPr/>
        </p:nvSpPr>
        <p:spPr>
          <a:xfrm>
            <a:off x="1348146" y="6065593"/>
            <a:ext cx="28909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“Normalização” do consumo</a:t>
            </a: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Adequação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FE2F542-6326-4AC1-A941-C30000139B5B}"/>
              </a:ext>
            </a:extLst>
          </p:cNvPr>
          <p:cNvSpPr txBox="1"/>
          <p:nvPr/>
        </p:nvSpPr>
        <p:spPr>
          <a:xfrm>
            <a:off x="4206393" y="3562951"/>
            <a:ext cx="2641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4AC3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PRECONCEITOS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AF93563-D5C8-482B-A518-5F833E0484BC}"/>
              </a:ext>
            </a:extLst>
          </p:cNvPr>
          <p:cNvSpPr txBox="1"/>
          <p:nvPr/>
        </p:nvSpPr>
        <p:spPr>
          <a:xfrm>
            <a:off x="4206393" y="3975090"/>
            <a:ext cx="214267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Consumo cultural</a:t>
            </a: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Consumo midiático</a:t>
            </a: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Consumo artístico...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1E1187B-BA8E-4768-BD16-E9F75EE63E32}"/>
              </a:ext>
            </a:extLst>
          </p:cNvPr>
          <p:cNvSpPr txBox="1"/>
          <p:nvPr/>
        </p:nvSpPr>
        <p:spPr>
          <a:xfrm>
            <a:off x="6441492" y="5293645"/>
            <a:ext cx="2659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4AC3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COMPARTILHAR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150B34F-E39C-4EFD-9D0C-2F0D98E21C63}"/>
              </a:ext>
            </a:extLst>
          </p:cNvPr>
          <p:cNvSpPr txBox="1"/>
          <p:nvPr/>
        </p:nvSpPr>
        <p:spPr>
          <a:xfrm>
            <a:off x="6477805" y="5634447"/>
            <a:ext cx="289091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Anos de leitura, ensino, orientação e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pesquisa teórica e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empírica...</a:t>
            </a:r>
          </a:p>
        </p:txBody>
      </p:sp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1294B07E-523A-460A-93D2-90BCB9FEDD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23"/>
          <a:stretch/>
        </p:blipFill>
        <p:spPr>
          <a:xfrm>
            <a:off x="11197883" y="113661"/>
            <a:ext cx="856664" cy="35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8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013" y="0"/>
            <a:ext cx="13199013" cy="7315200"/>
          </a:xfrm>
          <a:prstGeom prst="rect">
            <a:avLst/>
          </a:prstGeom>
        </p:spPr>
      </p:pic>
      <p:pic>
        <p:nvPicPr>
          <p:cNvPr id="5" name="Imagem 4" descr="Uma imagem contendo faca, mesa&#10;&#10;Descrição gerada automaticamente">
            <a:extLst>
              <a:ext uri="{FF2B5EF4-FFF2-40B4-BE49-F238E27FC236}">
                <a16:creationId xmlns:a16="http://schemas.microsoft.com/office/drawing/2014/main" id="{ACAF476F-00CF-46B4-A959-46067D74E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576" y="0"/>
            <a:ext cx="12186584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430F948-CAC0-4233-92B6-40BCAF46A1F9}"/>
              </a:ext>
            </a:extLst>
          </p:cNvPr>
          <p:cNvSpPr txBox="1"/>
          <p:nvPr/>
        </p:nvSpPr>
        <p:spPr>
          <a:xfrm>
            <a:off x="708836" y="3429000"/>
            <a:ext cx="7960068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  <a:sym typeface="Calibri"/>
              </a:rPr>
              <a:t>Motivações</a:t>
            </a:r>
            <a:endParaRPr lang="pt-BR" sz="4000" dirty="0">
              <a:solidFill>
                <a:srgbClr val="FFFFFF"/>
              </a:solidFill>
              <a:latin typeface="Arial Black" panose="020B0A040201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017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0F8F-D93E-4D05-B0B8-1507ACF2AC93}" type="slidenum">
              <a:rPr lang="pt-BR" smtClean="0"/>
              <a:t>6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07739" cy="420406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"/>
          <a:stretch/>
        </p:blipFill>
        <p:spPr>
          <a:xfrm>
            <a:off x="6739" y="3091543"/>
            <a:ext cx="8001000" cy="386238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478" y="4204062"/>
            <a:ext cx="4177522" cy="278501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478" y="-94707"/>
            <a:ext cx="4177522" cy="429876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557" y="3196046"/>
            <a:ext cx="1513182" cy="151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31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ixaDeTexto 22">
            <a:extLst>
              <a:ext uri="{FF2B5EF4-FFF2-40B4-BE49-F238E27FC236}">
                <a16:creationId xmlns:a16="http://schemas.microsoft.com/office/drawing/2014/main" id="{5175B957-4156-4040-8E16-9AF9D3FF6AFB}"/>
              </a:ext>
            </a:extLst>
          </p:cNvPr>
          <p:cNvSpPr txBox="1"/>
          <p:nvPr/>
        </p:nvSpPr>
        <p:spPr>
          <a:xfrm>
            <a:off x="4965431" y="2438400"/>
            <a:ext cx="7018751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i="1" dirty="0">
                <a:solidFill>
                  <a:schemeClr val="bg1">
                    <a:lumMod val="50000"/>
                  </a:schemeClr>
                </a:solidFill>
              </a:rPr>
              <a:t>“Se </a:t>
            </a:r>
            <a:r>
              <a:rPr lang="en-US" sz="2800" i="1" dirty="0" err="1">
                <a:solidFill>
                  <a:schemeClr val="bg1">
                    <a:lumMod val="50000"/>
                  </a:schemeClr>
                </a:solidFill>
              </a:rPr>
              <a:t>fôssemos</a:t>
            </a:r>
            <a:r>
              <a:rPr lang="en-US" sz="2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bg1">
                    <a:lumMod val="50000"/>
                  </a:schemeClr>
                </a:solidFill>
              </a:rPr>
              <a:t>materialistas</a:t>
            </a:r>
            <a:r>
              <a:rPr lang="en-US" sz="2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bg1">
                    <a:lumMod val="50000"/>
                  </a:schemeClr>
                </a:solidFill>
              </a:rPr>
              <a:t>sensatos</a:t>
            </a:r>
            <a:r>
              <a:rPr lang="en-US" sz="28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2800" i="1" dirty="0" err="1">
                <a:solidFill>
                  <a:schemeClr val="bg1">
                    <a:lumMod val="50000"/>
                  </a:schemeClr>
                </a:solidFill>
              </a:rPr>
              <a:t>na</a:t>
            </a:r>
            <a:r>
              <a:rPr lang="en-US" sz="2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bg1">
                    <a:lumMod val="50000"/>
                  </a:schemeClr>
                </a:solidFill>
              </a:rPr>
              <a:t>parte</a:t>
            </a:r>
            <a:r>
              <a:rPr lang="en-US" sz="2800" i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sz="2800" i="1" dirty="0" err="1">
                <a:solidFill>
                  <a:schemeClr val="bg1">
                    <a:lumMod val="50000"/>
                  </a:schemeClr>
                </a:solidFill>
              </a:rPr>
              <a:t>nossas</a:t>
            </a:r>
            <a:r>
              <a:rPr lang="en-US" sz="2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bg1">
                    <a:lumMod val="50000"/>
                  </a:schemeClr>
                </a:solidFill>
              </a:rPr>
              <a:t>vidas</a:t>
            </a:r>
            <a:r>
              <a:rPr lang="en-US" sz="2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bg1">
                    <a:lumMod val="50000"/>
                  </a:schemeClr>
                </a:solidFill>
              </a:rPr>
              <a:t>em</a:t>
            </a:r>
            <a:r>
              <a:rPr lang="en-US" sz="2800" i="1" dirty="0">
                <a:solidFill>
                  <a:schemeClr val="bg1">
                    <a:lumMod val="50000"/>
                  </a:schemeClr>
                </a:solidFill>
              </a:rPr>
              <a:t> que </a:t>
            </a:r>
            <a:r>
              <a:rPr lang="en-US" sz="2800" i="1" dirty="0" err="1">
                <a:solidFill>
                  <a:schemeClr val="bg1">
                    <a:lumMod val="50000"/>
                  </a:schemeClr>
                </a:solidFill>
              </a:rPr>
              <a:t>usamos</a:t>
            </a:r>
            <a:r>
              <a:rPr lang="en-US" sz="2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bg1">
                    <a:lumMod val="50000"/>
                  </a:schemeClr>
                </a:solidFill>
              </a:rPr>
              <a:t>objetos</a:t>
            </a:r>
            <a:r>
              <a:rPr lang="en-US" sz="28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2800" b="1" i="1" dirty="0" err="1">
                <a:solidFill>
                  <a:schemeClr val="bg1">
                    <a:lumMod val="50000"/>
                  </a:schemeClr>
                </a:solidFill>
              </a:rPr>
              <a:t>deveríamos</a:t>
            </a:r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bg1">
                    <a:lumMod val="50000"/>
                  </a:schemeClr>
                </a:solidFill>
              </a:rPr>
              <a:t>ver</a:t>
            </a:r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en-US" sz="2800" b="1" i="1" dirty="0" err="1">
                <a:solidFill>
                  <a:schemeClr val="bg1">
                    <a:lumMod val="50000"/>
                  </a:schemeClr>
                </a:solidFill>
              </a:rPr>
              <a:t>maioria</a:t>
            </a:r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  <a:t> dos </a:t>
            </a:r>
            <a:r>
              <a:rPr lang="en-US" sz="2800" b="1" i="1" dirty="0" err="1">
                <a:solidFill>
                  <a:schemeClr val="bg1">
                    <a:lumMod val="50000"/>
                  </a:schemeClr>
                </a:solidFill>
              </a:rPr>
              <a:t>anúncios</a:t>
            </a:r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bg1">
                    <a:lumMod val="50000"/>
                  </a:schemeClr>
                </a:solidFill>
              </a:rPr>
              <a:t>como</a:t>
            </a:r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sz="2800" b="1" i="1" dirty="0" err="1">
                <a:solidFill>
                  <a:schemeClr val="bg1">
                    <a:lumMod val="50000"/>
                  </a:schemeClr>
                </a:solidFill>
              </a:rPr>
              <a:t>uma</a:t>
            </a:r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bg1">
                    <a:lumMod val="50000"/>
                  </a:schemeClr>
                </a:solidFill>
              </a:rPr>
              <a:t>irrelevância</a:t>
            </a:r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bg1">
                    <a:lumMod val="50000"/>
                  </a:schemeClr>
                </a:solidFill>
              </a:rPr>
              <a:t>insana</a:t>
            </a:r>
            <a:r>
              <a:rPr lang="en-US" sz="2800" i="1" dirty="0">
                <a:solidFill>
                  <a:schemeClr val="bg1">
                    <a:lumMod val="50000"/>
                  </a:schemeClr>
                </a:solidFill>
              </a:rPr>
              <a:t>”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Williams, 2011, p. 252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A526683-6485-408F-BC33-0C0C32950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5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CD7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39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30113" y="314329"/>
            <a:ext cx="796962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i="1" dirty="0">
                <a:solidFill>
                  <a:srgbClr val="292929"/>
                </a:solidFill>
                <a:latin typeface="+mj-lt"/>
                <a:cs typeface="Arial" panose="020B0604020202020204" pitchFamily="34" charset="0"/>
              </a:rPr>
              <a:t>“E este é um espremedor Philippe </a:t>
            </a:r>
            <a:r>
              <a:rPr lang="pt-BR" sz="3200" b="1" i="1" dirty="0" err="1">
                <a:solidFill>
                  <a:srgbClr val="292929"/>
                </a:solidFill>
                <a:latin typeface="+mj-lt"/>
                <a:cs typeface="Arial" panose="020B0604020202020204" pitchFamily="34" charset="0"/>
              </a:rPr>
              <a:t>Starck</a:t>
            </a:r>
            <a:r>
              <a:rPr lang="pt-BR" sz="3200" b="1" i="1" dirty="0">
                <a:solidFill>
                  <a:srgbClr val="292929"/>
                </a:solidFill>
                <a:latin typeface="+mj-lt"/>
                <a:cs typeface="Arial" panose="020B0604020202020204" pitchFamily="34" charset="0"/>
              </a:rPr>
              <a:t>, produzido pela Alessi. É tão divertido que eu tenho um em casa, mas eu o tenho na entrada, não uso pra fazer suco. (</a:t>
            </a:r>
            <a:r>
              <a:rPr lang="pt-BR" sz="3200" b="1" i="1" dirty="0" smtClean="0">
                <a:solidFill>
                  <a:srgbClr val="292929"/>
                </a:solidFill>
                <a:latin typeface="+mj-lt"/>
                <a:cs typeface="Arial" panose="020B0604020202020204" pitchFamily="34" charset="0"/>
              </a:rPr>
              <a:t>Risos) Na </a:t>
            </a:r>
            <a:r>
              <a:rPr lang="pt-BR" sz="3200" b="1" i="1" dirty="0">
                <a:solidFill>
                  <a:srgbClr val="292929"/>
                </a:solidFill>
                <a:latin typeface="+mj-lt"/>
                <a:cs typeface="Arial" panose="020B0604020202020204" pitchFamily="34" charset="0"/>
              </a:rPr>
              <a:t>verdade, comprei a edição especial laminada a ouro que vem com uma tira de papel que diz: “Não use para espremer frutas. O ácido vai danificar a lâmina de ouro”</a:t>
            </a:r>
            <a:endParaRPr lang="pt-BR" sz="32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3189" y="6121890"/>
            <a:ext cx="33842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pt-BR" sz="11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www.youtube.com/watch?v=RlQEoJaLQRA</a:t>
            </a:r>
            <a:r>
              <a:rPr lang="pt-BR" sz="11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983" y="3990387"/>
            <a:ext cx="1782663" cy="275421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43435" y="5537115"/>
            <a:ext cx="42193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</a:rPr>
              <a:t>Don NORMAM</a:t>
            </a:r>
            <a:endParaRPr lang="pt-BR" sz="1400" b="1" dirty="0" smtClean="0">
              <a:latin typeface="Arial" panose="020B0604020202020204" pitchFamily="34" charset="0"/>
            </a:endParaRPr>
          </a:p>
          <a:p>
            <a:r>
              <a:rPr lang="pt-BR" sz="1400" dirty="0" smtClean="0">
                <a:latin typeface="Arial" panose="020B0604020202020204" pitchFamily="34" charset="0"/>
              </a:rPr>
              <a:t>Professor </a:t>
            </a:r>
            <a:r>
              <a:rPr lang="pt-BR" sz="1400" dirty="0">
                <a:latin typeface="Arial" panose="020B0604020202020204" pitchFamily="34" charset="0"/>
              </a:rPr>
              <a:t>emérito </a:t>
            </a:r>
            <a:r>
              <a:rPr lang="pt-BR" sz="1400" dirty="0" smtClean="0">
                <a:latin typeface="Arial" panose="020B0604020202020204" pitchFamily="34" charset="0"/>
              </a:rPr>
              <a:t>da</a:t>
            </a:r>
            <a:r>
              <a:rPr lang="pt-BR" sz="1400" dirty="0">
                <a:latin typeface="Arial" panose="020B0604020202020204" pitchFamily="34" charset="0"/>
              </a:rPr>
              <a:t> Universidade da </a:t>
            </a:r>
            <a:r>
              <a:rPr lang="pt-BR" sz="1400" dirty="0" smtClean="0">
                <a:latin typeface="Arial" panose="020B0604020202020204" pitchFamily="34" charset="0"/>
              </a:rPr>
              <a:t>Califórnia </a:t>
            </a:r>
            <a:endParaRPr lang="pt-BR" sz="14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9" r="21372"/>
          <a:stretch/>
        </p:blipFill>
        <p:spPr>
          <a:xfrm>
            <a:off x="8301318" y="-44824"/>
            <a:ext cx="3880019" cy="690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58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CE15898-EA12-476C-8FEC-B4861882FCC7}"/>
              </a:ext>
            </a:extLst>
          </p:cNvPr>
          <p:cNvSpPr txBox="1"/>
          <p:nvPr/>
        </p:nvSpPr>
        <p:spPr>
          <a:xfrm>
            <a:off x="251805" y="264816"/>
            <a:ext cx="5659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 Black" panose="020B0A04020102020204" pitchFamily="34" charset="0"/>
              </a:rPr>
              <a:t>Capítulo 1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6EBB350-29C1-43F4-A13C-EF819B8BE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36" t="26453" r="34659" b="26655"/>
          <a:stretch/>
        </p:blipFill>
        <p:spPr>
          <a:xfrm>
            <a:off x="251805" y="1170334"/>
            <a:ext cx="6206838" cy="516124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69EE801-BDF0-4588-B2DD-36B935633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849" y="1170334"/>
            <a:ext cx="3492216" cy="5034612"/>
          </a:xfrm>
          <a:prstGeom prst="rect">
            <a:avLst/>
          </a:prstGeom>
        </p:spPr>
      </p:pic>
      <p:pic>
        <p:nvPicPr>
          <p:cNvPr id="12" name="Imagem 11" descr="Fundo preto com letras brancas&#10;&#10;Descrição gerada automaticamente">
            <a:extLst>
              <a:ext uri="{FF2B5EF4-FFF2-40B4-BE49-F238E27FC236}">
                <a16:creationId xmlns:a16="http://schemas.microsoft.com/office/drawing/2014/main" id="{7FBE957D-D07A-4F15-8794-5CDC0F446B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23"/>
          <a:stretch/>
        </p:blipFill>
        <p:spPr>
          <a:xfrm>
            <a:off x="11197883" y="113661"/>
            <a:ext cx="856664" cy="35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5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4498</Words>
  <Application>Microsoft Office PowerPoint</Application>
  <PresentationFormat>Widescreen</PresentationFormat>
  <Paragraphs>270</Paragraphs>
  <Slides>35</Slides>
  <Notes>0</Notes>
  <HiddenSlides>3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35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clotilde perez</dc:creator>
  <cp:lastModifiedBy>Pedro Bairon</cp:lastModifiedBy>
  <cp:revision>27</cp:revision>
  <dcterms:created xsi:type="dcterms:W3CDTF">2020-08-05T15:39:38Z</dcterms:created>
  <dcterms:modified xsi:type="dcterms:W3CDTF">2023-05-18T00:28:33Z</dcterms:modified>
</cp:coreProperties>
</file>