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105" d="100"/>
          <a:sy n="105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4939-03A4-4A42-827B-C989B8725251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F92CE-D0BF-4DF1-A5EA-8E989BA4E1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F92CE-D0BF-4DF1-A5EA-8E989BA4E17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80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F92CE-D0BF-4DF1-A5EA-8E989BA4E17B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6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89F59E-AC4E-49D0-A84F-FBA74C2EB506}" type="datetimeFigureOut">
              <a:rPr lang="pt-BR" smtClean="0"/>
              <a:pPr/>
              <a:t>02/09/2020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3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7.emf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10" Type="http://schemas.openxmlformats.org/officeDocument/2006/relationships/image" Target="../media/image15.png"/><Relationship Id="rId4" Type="http://schemas.openxmlformats.org/officeDocument/2006/relationships/image" Target="../media/image9.emf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684" y="1378038"/>
            <a:ext cx="8294632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FZEB0171- </a:t>
            </a:r>
            <a:r>
              <a:rPr lang="en-US" sz="3600" dirty="0" err="1"/>
              <a:t>Física</a:t>
            </a:r>
            <a:r>
              <a:rPr lang="en-US" sz="3600" dirty="0"/>
              <a:t> </a:t>
            </a:r>
            <a:r>
              <a:rPr lang="en-US" sz="3600" dirty="0" err="1"/>
              <a:t>Geral</a:t>
            </a:r>
            <a:r>
              <a:rPr lang="en-US" sz="3600" dirty="0"/>
              <a:t> e Experimental I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08204"/>
            <a:ext cx="7772400" cy="1905625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  <a:endParaRPr lang="en-US" dirty="0"/>
          </a:p>
          <a:p>
            <a:r>
              <a:rPr lang="pt-BR" dirty="0" err="1"/>
              <a:t>Eliria</a:t>
            </a:r>
            <a:r>
              <a:rPr lang="pt-BR" dirty="0"/>
              <a:t> M. J. </a:t>
            </a:r>
            <a:r>
              <a:rPr lang="pt-BR" dirty="0" err="1"/>
              <a:t>Agnolon</a:t>
            </a:r>
            <a:r>
              <a:rPr lang="pt-BR" dirty="0"/>
              <a:t> </a:t>
            </a:r>
            <a:r>
              <a:rPr lang="pt-BR" dirty="0" err="1"/>
              <a:t>Pallone</a:t>
            </a:r>
            <a:endParaRPr lang="pt-BR" dirty="0"/>
          </a:p>
          <a:p>
            <a:r>
              <a:rPr lang="pt-BR" dirty="0"/>
              <a:t>eliria@usp.br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92080" y="3284984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Aula 3</a:t>
            </a:r>
          </a:p>
        </p:txBody>
      </p:sp>
    </p:spTree>
    <p:extLst>
      <p:ext uri="{BB962C8B-B14F-4D97-AF65-F5344CB8AC3E}">
        <p14:creationId xmlns:p14="http://schemas.microsoft.com/office/powerpoint/2010/main" val="27685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E4FD71C-2AE3-4483-9DBB-819C0A8BF83A}"/>
              </a:ext>
            </a:extLst>
          </p:cNvPr>
          <p:cNvSpPr/>
          <p:nvPr/>
        </p:nvSpPr>
        <p:spPr>
          <a:xfrm>
            <a:off x="1547664" y="332656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sz="2000" b="1" u="sng" dirty="0">
                <a:solidFill>
                  <a:schemeClr val="accent4"/>
                </a:solidFill>
              </a:rPr>
              <a:t>Velocidade e posição</a:t>
            </a:r>
            <a:endParaRPr lang="pt-BR" sz="2000" b="1" u="sng" dirty="0">
              <a:solidFill>
                <a:schemeClr val="accent4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C97E9AD-42F3-4657-8CED-5BCBC5970B09}"/>
                  </a:ext>
                </a:extLst>
              </p:cNvPr>
              <p:cNvSpPr txBox="1"/>
              <p:nvPr/>
            </p:nvSpPr>
            <p:spPr>
              <a:xfrm>
                <a:off x="1043608" y="1340768"/>
                <a:ext cx="871329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sz="2400" i="1" dirty="0"/>
                  <a:t>a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C97E9AD-42F3-4657-8CED-5BCBC5970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340768"/>
                <a:ext cx="871329" cy="531940"/>
              </a:xfrm>
              <a:prstGeom prst="rect">
                <a:avLst/>
              </a:prstGeom>
              <a:blipFill>
                <a:blip r:embed="rId2"/>
                <a:stretch>
                  <a:fillRect l="-20979" b="-241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9323E533-D8AB-4616-BEE0-547E8348ED2F}"/>
              </a:ext>
            </a:extLst>
          </p:cNvPr>
          <p:cNvSpPr txBox="1"/>
          <p:nvPr/>
        </p:nvSpPr>
        <p:spPr>
          <a:xfrm>
            <a:off x="2712376" y="1313508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 err="1"/>
              <a:t>dv</a:t>
            </a:r>
            <a:r>
              <a:rPr lang="pt-BR" sz="2000" i="1" dirty="0"/>
              <a:t> = a </a:t>
            </a:r>
            <a:r>
              <a:rPr lang="pt-BR" sz="2000" i="1" dirty="0" err="1"/>
              <a:t>dt</a:t>
            </a:r>
            <a:endParaRPr lang="pt-BR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C53D757-99DB-4365-AA9D-7F4821FF91FC}"/>
                  </a:ext>
                </a:extLst>
              </p:cNvPr>
              <p:cNvSpPr txBox="1"/>
              <p:nvPr/>
            </p:nvSpPr>
            <p:spPr>
              <a:xfrm>
                <a:off x="4812255" y="1340768"/>
                <a:ext cx="1236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C53D757-99DB-4365-AA9D-7F4821FF9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255" y="1340768"/>
                <a:ext cx="12363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87E881C2-4A91-4A26-A6F9-FB9DCF4CFC6C}"/>
              </a:ext>
            </a:extLst>
          </p:cNvPr>
          <p:cNvSpPr txBox="1"/>
          <p:nvPr/>
        </p:nvSpPr>
        <p:spPr>
          <a:xfrm>
            <a:off x="755576" y="2564904"/>
            <a:ext cx="225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 multiplicarmos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A667E23-5762-4BDA-9C15-DA62539613CC}"/>
              </a:ext>
            </a:extLst>
          </p:cNvPr>
          <p:cNvSpPr txBox="1"/>
          <p:nvPr/>
        </p:nvSpPr>
        <p:spPr>
          <a:xfrm>
            <a:off x="3275956" y="2532314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 err="1"/>
              <a:t>dv</a:t>
            </a:r>
            <a:r>
              <a:rPr lang="pt-BR" sz="2000" i="1" dirty="0"/>
              <a:t> = a </a:t>
            </a:r>
            <a:r>
              <a:rPr lang="pt-BR" sz="2000" i="1" dirty="0" err="1"/>
              <a:t>dt</a:t>
            </a:r>
            <a:endParaRPr lang="pt-BR" sz="2000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53C6709-4F45-4192-9B74-8C9242EF9739}"/>
              </a:ext>
            </a:extLst>
          </p:cNvPr>
          <p:cNvSpPr txBox="1"/>
          <p:nvPr/>
        </p:nvSpPr>
        <p:spPr>
          <a:xfrm>
            <a:off x="5147346" y="256490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4E5EA8A9-AE86-4DCD-9D4E-F48A6E44C3A1}"/>
                  </a:ext>
                </a:extLst>
              </p:cNvPr>
              <p:cNvSpPr txBox="1"/>
              <p:nvPr/>
            </p:nvSpPr>
            <p:spPr>
              <a:xfrm>
                <a:off x="5999560" y="2423246"/>
                <a:ext cx="100630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4E5EA8A9-AE86-4DCD-9D4E-F48A6E44C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560" y="2423246"/>
                <a:ext cx="1006301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>
            <a:extLst>
              <a:ext uri="{FF2B5EF4-FFF2-40B4-BE49-F238E27FC236}">
                <a16:creationId xmlns:a16="http://schemas.microsoft.com/office/drawing/2014/main" id="{3328A6C8-9E4A-495A-A986-D03FC0426EDE}"/>
              </a:ext>
            </a:extLst>
          </p:cNvPr>
          <p:cNvSpPr txBox="1"/>
          <p:nvPr/>
        </p:nvSpPr>
        <p:spPr>
          <a:xfrm>
            <a:off x="7410167" y="256309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temos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6CCD84F-9611-43BD-8936-3E5D4271143E}"/>
                  </a:ext>
                </a:extLst>
              </p:cNvPr>
              <p:cNvSpPr txBox="1"/>
              <p:nvPr/>
            </p:nvSpPr>
            <p:spPr>
              <a:xfrm>
                <a:off x="755576" y="3789040"/>
                <a:ext cx="1996572" cy="676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𝑣𝑑𝑣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𝑎𝑑𝑡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6CCD84F-9611-43BD-8936-3E5D42711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789040"/>
                <a:ext cx="1996572" cy="676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C6F0056F-6F59-4F02-BF2E-C2CB211902EB}"/>
                  </a:ext>
                </a:extLst>
              </p:cNvPr>
              <p:cNvSpPr txBox="1"/>
              <p:nvPr/>
            </p:nvSpPr>
            <p:spPr>
              <a:xfrm>
                <a:off x="3275956" y="3925577"/>
                <a:ext cx="14725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𝑣𝑑𝑣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𝑎𝑑𝑥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C6F0056F-6F59-4F02-BF2E-C2CB21190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956" y="3925577"/>
                <a:ext cx="1472519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634D59E6-1B30-426A-B163-2E98B3DC78DD}"/>
                  </a:ext>
                </a:extLst>
              </p:cNvPr>
              <p:cNvSpPr txBox="1"/>
              <p:nvPr/>
            </p:nvSpPr>
            <p:spPr>
              <a:xfrm>
                <a:off x="5521666" y="3766718"/>
                <a:ext cx="2240037" cy="759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𝑣𝑑𝑣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000" i="1" baseline="-250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sz="2000" b="0" i="1" baseline="-2500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𝑎𝑑𝑥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634D59E6-1B30-426A-B163-2E98B3DC7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666" y="3766718"/>
                <a:ext cx="2240037" cy="759054"/>
              </a:xfrm>
              <a:prstGeom prst="rect">
                <a:avLst/>
              </a:prstGeom>
              <a:blipFill>
                <a:blip r:embed="rId7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>
            <a:extLst>
              <a:ext uri="{FF2B5EF4-FFF2-40B4-BE49-F238E27FC236}">
                <a16:creationId xmlns:a16="http://schemas.microsoft.com/office/drawing/2014/main" id="{C25A3F95-DEC2-40D4-8D23-C3C904668745}"/>
              </a:ext>
            </a:extLst>
          </p:cNvPr>
          <p:cNvSpPr txBox="1"/>
          <p:nvPr/>
        </p:nvSpPr>
        <p:spPr>
          <a:xfrm>
            <a:off x="99504" y="5167666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a=</a:t>
            </a:r>
            <a:r>
              <a:rPr lang="pt-BR" dirty="0" err="1"/>
              <a:t>cte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26F4FA36-F2F6-40AD-911C-9B79B6587503}"/>
                  </a:ext>
                </a:extLst>
              </p:cNvPr>
              <p:cNvSpPr txBox="1"/>
              <p:nvPr/>
            </p:nvSpPr>
            <p:spPr>
              <a:xfrm>
                <a:off x="2175111" y="4997744"/>
                <a:ext cx="299511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26F4FA36-F2F6-40AD-911C-9B79B6587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111" y="4997744"/>
                <a:ext cx="2995115" cy="66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AA6A66A6-4B54-4A2D-85FC-6B3D2C6180F7}"/>
                  </a:ext>
                </a:extLst>
              </p:cNvPr>
              <p:cNvSpPr txBox="1"/>
              <p:nvPr/>
            </p:nvSpPr>
            <p:spPr>
              <a:xfrm>
                <a:off x="5681263" y="5189130"/>
                <a:ext cx="27108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30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-25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baseline="30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baseline="-25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AA6A66A6-4B54-4A2D-85FC-6B3D2C618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263" y="5189130"/>
                <a:ext cx="2710807" cy="400110"/>
              </a:xfrm>
              <a:prstGeom prst="rect">
                <a:avLst/>
              </a:prstGeom>
              <a:blipFill>
                <a:blip r:embed="rId9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7F2F2585-D8C0-4F35-8C46-83E4CEC49675}"/>
                  </a:ext>
                </a:extLst>
              </p:cNvPr>
              <p:cNvSpPr txBox="1"/>
              <p:nvPr/>
            </p:nvSpPr>
            <p:spPr>
              <a:xfrm>
                <a:off x="5076056" y="5902797"/>
                <a:ext cx="2710807" cy="40011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7F2F2585-D8C0-4F35-8C46-83E4CEC49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902797"/>
                <a:ext cx="2710807" cy="400110"/>
              </a:xfrm>
              <a:prstGeom prst="rect">
                <a:avLst/>
              </a:prstGeom>
              <a:blipFill>
                <a:blip r:embed="rId10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Fluxograma: Conector 31">
            <a:extLst>
              <a:ext uri="{FF2B5EF4-FFF2-40B4-BE49-F238E27FC236}">
                <a16:creationId xmlns:a16="http://schemas.microsoft.com/office/drawing/2014/main" id="{B8EC37F7-450B-49BF-92DA-D6BD72C1DBAB}"/>
              </a:ext>
            </a:extLst>
          </p:cNvPr>
          <p:cNvSpPr/>
          <p:nvPr/>
        </p:nvSpPr>
        <p:spPr>
          <a:xfrm>
            <a:off x="7883713" y="585886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B92C4A27-C689-4D46-A2D5-9CA1B4B74CDB}"/>
              </a:ext>
            </a:extLst>
          </p:cNvPr>
          <p:cNvSpPr/>
          <p:nvPr/>
        </p:nvSpPr>
        <p:spPr>
          <a:xfrm flipV="1">
            <a:off x="2778703" y="4104129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: para a Direita 35">
            <a:extLst>
              <a:ext uri="{FF2B5EF4-FFF2-40B4-BE49-F238E27FC236}">
                <a16:creationId xmlns:a16="http://schemas.microsoft.com/office/drawing/2014/main" id="{A096168C-77A9-472D-9C9A-E6C20DFFEF23}"/>
              </a:ext>
            </a:extLst>
          </p:cNvPr>
          <p:cNvSpPr/>
          <p:nvPr/>
        </p:nvSpPr>
        <p:spPr>
          <a:xfrm flipV="1">
            <a:off x="4990206" y="4083516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: para a Direita 37">
            <a:extLst>
              <a:ext uri="{FF2B5EF4-FFF2-40B4-BE49-F238E27FC236}">
                <a16:creationId xmlns:a16="http://schemas.microsoft.com/office/drawing/2014/main" id="{2F27A16E-B7B6-4377-95E9-A8E413A8B4AB}"/>
              </a:ext>
            </a:extLst>
          </p:cNvPr>
          <p:cNvSpPr/>
          <p:nvPr/>
        </p:nvSpPr>
        <p:spPr>
          <a:xfrm flipV="1">
            <a:off x="5250416" y="5317027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3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1E141D-60B1-4268-BF65-EB2324E0161F}"/>
              </a:ext>
            </a:extLst>
          </p:cNvPr>
          <p:cNvSpPr txBox="1"/>
          <p:nvPr/>
        </p:nvSpPr>
        <p:spPr>
          <a:xfrm>
            <a:off x="1547664" y="620688"/>
            <a:ext cx="3991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u="sng" dirty="0">
                <a:solidFill>
                  <a:schemeClr val="accent4"/>
                </a:solidFill>
              </a:rPr>
              <a:t>Posição, velocidade e tempo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264F409-9A8D-4B25-98E4-BB65E3D29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12776"/>
            <a:ext cx="720080" cy="5100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64429B5-BBA5-4FBE-B9C1-641583FA2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397" y="1550379"/>
            <a:ext cx="1186332" cy="2224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A9FB4A6-0B49-4E72-98E2-247CE4A25E2B}"/>
                  </a:ext>
                </a:extLst>
              </p:cNvPr>
              <p:cNvSpPr txBox="1"/>
              <p:nvPr/>
            </p:nvSpPr>
            <p:spPr>
              <a:xfrm>
                <a:off x="4837667" y="1412776"/>
                <a:ext cx="140358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A9FB4A6-0B49-4E72-98E2-247CE4A25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667" y="1412776"/>
                <a:ext cx="1403589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73A0CD-02F0-4451-8EEA-B38388EA0C56}"/>
              </a:ext>
            </a:extLst>
          </p:cNvPr>
          <p:cNvSpPr txBox="1"/>
          <p:nvPr/>
        </p:nvSpPr>
        <p:spPr>
          <a:xfrm>
            <a:off x="6732240" y="1476931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(para a=</a:t>
            </a:r>
            <a:r>
              <a:rPr lang="pt-BR" dirty="0" err="1"/>
              <a:t>cte</a:t>
            </a:r>
            <a:r>
              <a:rPr lang="pt-BR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8D4C776-5D94-45FB-ABA0-5191DB6F09C3}"/>
                  </a:ext>
                </a:extLst>
              </p:cNvPr>
              <p:cNvSpPr txBox="1"/>
              <p:nvPr/>
            </p:nvSpPr>
            <p:spPr>
              <a:xfrm>
                <a:off x="1167533" y="2708920"/>
                <a:ext cx="1719830" cy="496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0" i="1" dirty="0">
                    <a:sym typeface="Symbol" panose="05050102010706020507" pitchFamily="18" charset="2"/>
                  </a:rPr>
                  <a:t>x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</m:oMath>
                </a14:m>
                <a:r>
                  <a:rPr lang="pt-BR" i="1" dirty="0"/>
                  <a:t>t </a:t>
                </a: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8D4C776-5D94-45FB-ABA0-5191DB6F0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533" y="2708920"/>
                <a:ext cx="1719830" cy="496354"/>
              </a:xfrm>
              <a:prstGeom prst="rect">
                <a:avLst/>
              </a:prstGeom>
              <a:blipFill>
                <a:blip r:embed="rId5"/>
                <a:stretch>
                  <a:fillRect l="-3191" r="-2128" b="-109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:a16="http://schemas.microsoft.com/office/drawing/2014/main" id="{09DC6556-5D5E-4FB7-90B6-E8D186446DBD}"/>
              </a:ext>
            </a:extLst>
          </p:cNvPr>
          <p:cNvSpPr txBox="1"/>
          <p:nvPr/>
        </p:nvSpPr>
        <p:spPr>
          <a:xfrm>
            <a:off x="3985942" y="273749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   </a:t>
            </a:r>
            <a:r>
              <a:rPr lang="pt-BR" i="1" dirty="0"/>
              <a:t>t</a:t>
            </a:r>
            <a:r>
              <a:rPr lang="pt-BR" i="1" baseline="-25000" dirty="0"/>
              <a:t>0</a:t>
            </a:r>
            <a:r>
              <a:rPr lang="pt-BR" i="1" dirty="0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15C80EF4-F485-41E1-9290-3DF1A54AD6C4}"/>
                  </a:ext>
                </a:extLst>
              </p:cNvPr>
              <p:cNvSpPr txBox="1"/>
              <p:nvPr/>
            </p:nvSpPr>
            <p:spPr>
              <a:xfrm>
                <a:off x="1835696" y="3789040"/>
                <a:ext cx="2137701" cy="6029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</a:t>
                </a:r>
                <a:r>
                  <a:rPr lang="pt-BR" i="1" dirty="0"/>
                  <a:t>t</a:t>
                </a: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15C80EF4-F485-41E1-9290-3DF1A54AD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789040"/>
                <a:ext cx="2137701" cy="602922"/>
              </a:xfrm>
              <a:prstGeom prst="rect">
                <a:avLst/>
              </a:prstGeom>
              <a:blipFill>
                <a:blip r:embed="rId6"/>
                <a:stretch>
                  <a:fillRect r="-1425" b="-40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C599A7D4-EF44-4E47-8987-9653FFE5A15A}"/>
                  </a:ext>
                </a:extLst>
              </p:cNvPr>
              <p:cNvSpPr txBox="1"/>
              <p:nvPr/>
            </p:nvSpPr>
            <p:spPr>
              <a:xfrm>
                <a:off x="4870000" y="4522065"/>
                <a:ext cx="2778005" cy="61388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400" i="1" baseline="-2500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pt-BR" i="1" dirty="0"/>
                  <a:t>) </a:t>
                </a:r>
                <a:r>
                  <a:rPr lang="pt-BR" sz="2000" i="1" dirty="0"/>
                  <a:t>t</a:t>
                </a: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C599A7D4-EF44-4E47-8987-9653FFE5A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000" y="4522065"/>
                <a:ext cx="2778005" cy="613886"/>
              </a:xfrm>
              <a:prstGeom prst="rect">
                <a:avLst/>
              </a:prstGeom>
              <a:blipFill>
                <a:blip r:embed="rId7"/>
                <a:stretch>
                  <a:fillRect r="-1096" b="-59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luxograma: Conector 21">
            <a:extLst>
              <a:ext uri="{FF2B5EF4-FFF2-40B4-BE49-F238E27FC236}">
                <a16:creationId xmlns:a16="http://schemas.microsoft.com/office/drawing/2014/main" id="{5BF23206-B4E0-4F7D-8978-1CFB4DD6EC70}"/>
              </a:ext>
            </a:extLst>
          </p:cNvPr>
          <p:cNvSpPr/>
          <p:nvPr/>
        </p:nvSpPr>
        <p:spPr>
          <a:xfrm>
            <a:off x="8054064" y="46004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2348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CA5BA89-6A42-4910-B907-3E15DF13EE69}"/>
              </a:ext>
            </a:extLst>
          </p:cNvPr>
          <p:cNvSpPr txBox="1"/>
          <p:nvPr/>
        </p:nvSpPr>
        <p:spPr>
          <a:xfrm>
            <a:off x="1475656" y="476672"/>
            <a:ext cx="2509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u="sng" dirty="0">
                <a:solidFill>
                  <a:schemeClr val="accent4"/>
                </a:solidFill>
              </a:rPr>
              <a:t>Posição e tempo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0CBF82F-D5AB-4933-9882-CD6759B5F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41" y="1320825"/>
            <a:ext cx="720080" cy="510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B400681-BE39-4AF5-94CC-C9B995108CDF}"/>
              </a:ext>
            </a:extLst>
          </p:cNvPr>
          <p:cNvSpPr txBox="1"/>
          <p:nvPr/>
        </p:nvSpPr>
        <p:spPr>
          <a:xfrm>
            <a:off x="2339752" y="1391188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Para  </a:t>
            </a:r>
            <a:r>
              <a:rPr lang="pt-BR" i="1" dirty="0"/>
              <a:t>t</a:t>
            </a:r>
            <a:r>
              <a:rPr lang="pt-BR" i="1" baseline="-25000" dirty="0"/>
              <a:t>0</a:t>
            </a:r>
            <a:r>
              <a:rPr lang="pt-BR" i="1" dirty="0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4D79F79-DB47-47D3-ADEA-7ACFC352FF1F}"/>
                  </a:ext>
                </a:extLst>
              </p:cNvPr>
              <p:cNvSpPr txBox="1"/>
              <p:nvPr/>
            </p:nvSpPr>
            <p:spPr>
              <a:xfrm>
                <a:off x="4158452" y="1292506"/>
                <a:ext cx="1493614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4D79F79-DB47-47D3-ADEA-7ACFC352F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452" y="1292506"/>
                <a:ext cx="1493614" cy="5666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9BCEEE6-BD75-40D6-B578-12CCBAD7A88D}"/>
                  </a:ext>
                </a:extLst>
              </p:cNvPr>
              <p:cNvSpPr txBox="1"/>
              <p:nvPr/>
            </p:nvSpPr>
            <p:spPr>
              <a:xfrm>
                <a:off x="6156176" y="1258898"/>
                <a:ext cx="140358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9BCEEE6-BD75-40D6-B578-12CCBAD7A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258898"/>
                <a:ext cx="1403589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:a16="http://schemas.microsoft.com/office/drawing/2014/main" id="{A1A27631-752D-4C7B-8F76-345D036C0E79}"/>
              </a:ext>
            </a:extLst>
          </p:cNvPr>
          <p:cNvSpPr txBox="1"/>
          <p:nvPr/>
        </p:nvSpPr>
        <p:spPr>
          <a:xfrm>
            <a:off x="7814196" y="130515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(a=</a:t>
            </a:r>
            <a:r>
              <a:rPr lang="pt-BR" dirty="0" err="1"/>
              <a:t>cte</a:t>
            </a:r>
            <a:r>
              <a:rPr lang="pt-BR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BBC2B02E-42FE-42BA-8497-F98C76E7C99E}"/>
                  </a:ext>
                </a:extLst>
              </p:cNvPr>
              <p:cNvSpPr txBox="1"/>
              <p:nvPr/>
            </p:nvSpPr>
            <p:spPr>
              <a:xfrm>
                <a:off x="646141" y="2636912"/>
                <a:ext cx="1445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BBC2B02E-42FE-42BA-8497-F98C76E7C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41" y="2636912"/>
                <a:ext cx="144578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>
            <a:extLst>
              <a:ext uri="{FF2B5EF4-FFF2-40B4-BE49-F238E27FC236}">
                <a16:creationId xmlns:a16="http://schemas.microsoft.com/office/drawing/2014/main" id="{C54F7B4D-51A6-40A9-8044-5C369F5BD67F}"/>
              </a:ext>
            </a:extLst>
          </p:cNvPr>
          <p:cNvSpPr txBox="1"/>
          <p:nvPr/>
        </p:nvSpPr>
        <p:spPr>
          <a:xfrm>
            <a:off x="2933606" y="2636912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</a:t>
            </a:r>
            <a:r>
              <a:rPr lang="pt-BR" i="1" dirty="0"/>
              <a:t>a = </a:t>
            </a:r>
            <a:r>
              <a:rPr lang="pt-BR" i="1" dirty="0" err="1"/>
              <a:t>cte</a:t>
            </a:r>
            <a:r>
              <a:rPr lang="pt-BR" dirty="0"/>
              <a:t>)   então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5BBB4C00-EB5D-4D98-9783-53DB479C2A5F}"/>
                  </a:ext>
                </a:extLst>
              </p:cNvPr>
              <p:cNvSpPr txBox="1"/>
              <p:nvPr/>
            </p:nvSpPr>
            <p:spPr>
              <a:xfrm>
                <a:off x="539552" y="3429000"/>
                <a:ext cx="1493614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5BBB4C00-EB5D-4D98-9783-53DB479C2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29000"/>
                <a:ext cx="1493614" cy="5666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DA7E45C-A2B7-4CFF-97FC-E4E7CD224BF5}"/>
                  </a:ext>
                </a:extLst>
              </p:cNvPr>
              <p:cNvSpPr txBox="1"/>
              <p:nvPr/>
            </p:nvSpPr>
            <p:spPr>
              <a:xfrm>
                <a:off x="2914182" y="3419275"/>
                <a:ext cx="15928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DA7E45C-A2B7-4CFF-97FC-E4E7CD224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182" y="3419275"/>
                <a:ext cx="1592807" cy="400110"/>
              </a:xfrm>
              <a:prstGeom prst="rect">
                <a:avLst/>
              </a:prstGeom>
              <a:blipFill>
                <a:blip r:embed="rId8"/>
                <a:stretch>
                  <a:fillRect r="-8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3CC45CE-9E88-4A80-9C14-E68CDD4AD35D}"/>
                  </a:ext>
                </a:extLst>
              </p:cNvPr>
              <p:cNvSpPr txBox="1"/>
              <p:nvPr/>
            </p:nvSpPr>
            <p:spPr>
              <a:xfrm>
                <a:off x="5204332" y="3283711"/>
                <a:ext cx="2175980" cy="649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i="1" baseline="-250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3CC45CE-9E88-4A80-9C14-E68CDD4AD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332" y="3283711"/>
                <a:ext cx="2175980" cy="6493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082DFEAF-9B79-4188-8166-FF9B8A869BD4}"/>
                  </a:ext>
                </a:extLst>
              </p:cNvPr>
              <p:cNvSpPr txBox="1"/>
              <p:nvPr/>
            </p:nvSpPr>
            <p:spPr>
              <a:xfrm>
                <a:off x="757626" y="4279689"/>
                <a:ext cx="2615973" cy="584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i="1" baseline="-2500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082DFEAF-9B79-4188-8166-FF9B8A869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26" y="4279689"/>
                <a:ext cx="2615973" cy="584584"/>
              </a:xfrm>
              <a:prstGeom prst="rect">
                <a:avLst/>
              </a:prstGeom>
              <a:blipFill>
                <a:blip r:embed="rId10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A4BDB781-E259-4C48-AC2E-787AED567F27}"/>
                  </a:ext>
                </a:extLst>
              </p:cNvPr>
              <p:cNvSpPr txBox="1"/>
              <p:nvPr/>
            </p:nvSpPr>
            <p:spPr>
              <a:xfrm>
                <a:off x="4344079" y="4202342"/>
                <a:ext cx="3292761" cy="631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i="1" baseline="-2500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i="1" baseline="-250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A4BDB781-E259-4C48-AC2E-787AED567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079" y="4202342"/>
                <a:ext cx="3292761" cy="631070"/>
              </a:xfrm>
              <a:prstGeom prst="rect">
                <a:avLst/>
              </a:prstGeom>
              <a:blipFill>
                <a:blip r:embed="rId11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F77C4713-FD7E-4333-BEF4-B758A7A486D4}"/>
                  </a:ext>
                </a:extLst>
              </p:cNvPr>
              <p:cNvSpPr txBox="1"/>
              <p:nvPr/>
            </p:nvSpPr>
            <p:spPr>
              <a:xfrm>
                <a:off x="3710585" y="5349386"/>
                <a:ext cx="2687723" cy="69634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8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pt-BR" sz="2800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F77C4713-FD7E-4333-BEF4-B758A7A48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585" y="5349386"/>
                <a:ext cx="2687723" cy="696344"/>
              </a:xfrm>
              <a:prstGeom prst="rect">
                <a:avLst/>
              </a:prstGeom>
              <a:blipFill>
                <a:blip r:embed="rId12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luxograma: Conector 33">
            <a:extLst>
              <a:ext uri="{FF2B5EF4-FFF2-40B4-BE49-F238E27FC236}">
                <a16:creationId xmlns:a16="http://schemas.microsoft.com/office/drawing/2014/main" id="{F9E78B43-5169-480F-AAEF-6554D46F3E01}"/>
              </a:ext>
            </a:extLst>
          </p:cNvPr>
          <p:cNvSpPr/>
          <p:nvPr/>
        </p:nvSpPr>
        <p:spPr>
          <a:xfrm>
            <a:off x="7179640" y="557231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7</a:t>
            </a:r>
          </a:p>
        </p:txBody>
      </p:sp>
      <p:sp>
        <p:nvSpPr>
          <p:cNvPr id="36" name="Seta: para a Direita 35">
            <a:extLst>
              <a:ext uri="{FF2B5EF4-FFF2-40B4-BE49-F238E27FC236}">
                <a16:creationId xmlns:a16="http://schemas.microsoft.com/office/drawing/2014/main" id="{2483CF86-7561-4462-A77C-A518D3C181C4}"/>
              </a:ext>
            </a:extLst>
          </p:cNvPr>
          <p:cNvSpPr/>
          <p:nvPr/>
        </p:nvSpPr>
        <p:spPr>
          <a:xfrm flipV="1">
            <a:off x="2273107" y="3645626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: para a Direita 37">
            <a:extLst>
              <a:ext uri="{FF2B5EF4-FFF2-40B4-BE49-F238E27FC236}">
                <a16:creationId xmlns:a16="http://schemas.microsoft.com/office/drawing/2014/main" id="{365A9844-D1AF-4D40-BDA9-05FD0283C1C1}"/>
              </a:ext>
            </a:extLst>
          </p:cNvPr>
          <p:cNvSpPr/>
          <p:nvPr/>
        </p:nvSpPr>
        <p:spPr>
          <a:xfrm flipV="1">
            <a:off x="4572000" y="3557658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: para a Direita 39">
            <a:extLst>
              <a:ext uri="{FF2B5EF4-FFF2-40B4-BE49-F238E27FC236}">
                <a16:creationId xmlns:a16="http://schemas.microsoft.com/office/drawing/2014/main" id="{293FF02B-43C2-45E5-88E5-7AE6351116B3}"/>
              </a:ext>
            </a:extLst>
          </p:cNvPr>
          <p:cNvSpPr/>
          <p:nvPr/>
        </p:nvSpPr>
        <p:spPr>
          <a:xfrm flipV="1">
            <a:off x="3631610" y="4517877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58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BB3E7B6-EBD4-433B-9575-6D10D2C0E682}"/>
              </a:ext>
            </a:extLst>
          </p:cNvPr>
          <p:cNvSpPr txBox="1"/>
          <p:nvPr/>
        </p:nvSpPr>
        <p:spPr>
          <a:xfrm>
            <a:off x="3779912" y="40466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Cinemática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A0D676F-010C-4D2E-B0FF-5A31BF54FC9A}"/>
              </a:ext>
            </a:extLst>
          </p:cNvPr>
          <p:cNvSpPr txBox="1"/>
          <p:nvPr/>
        </p:nvSpPr>
        <p:spPr>
          <a:xfrm>
            <a:off x="683568" y="1484784"/>
            <a:ext cx="384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FF0000"/>
                </a:solidFill>
              </a:rPr>
              <a:t>Movimento em uma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39BB61B-3ADB-4A12-9779-45CF9799B45B}"/>
              </a:ext>
            </a:extLst>
          </p:cNvPr>
          <p:cNvSpPr txBox="1"/>
          <p:nvPr/>
        </p:nvSpPr>
        <p:spPr>
          <a:xfrm>
            <a:off x="971600" y="2028490"/>
            <a:ext cx="639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Entender o movimento é uma das metas das leis físicas</a:t>
            </a: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247DC01-7C01-49FF-ACBF-92D330CD52B9}"/>
              </a:ext>
            </a:extLst>
          </p:cNvPr>
          <p:cNvSpPr txBox="1"/>
          <p:nvPr/>
        </p:nvSpPr>
        <p:spPr>
          <a:xfrm>
            <a:off x="3134039" y="3755301"/>
            <a:ext cx="4180953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A descrição é feita pela Cinemática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1DC143B-D96D-466F-A358-F8222893EACE}"/>
              </a:ext>
            </a:extLst>
          </p:cNvPr>
          <p:cNvSpPr txBox="1"/>
          <p:nvPr/>
        </p:nvSpPr>
        <p:spPr>
          <a:xfrm>
            <a:off x="3049644" y="5003884"/>
            <a:ext cx="469070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Suas causas são descritas pela dinâmica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0058374-E099-4508-A243-38639DD03DE5}"/>
              </a:ext>
            </a:extLst>
          </p:cNvPr>
          <p:cNvSpPr txBox="1"/>
          <p:nvPr/>
        </p:nvSpPr>
        <p:spPr>
          <a:xfrm>
            <a:off x="2339752" y="2708920"/>
            <a:ext cx="576952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A mecânica estudo o movimento e as suas causas</a:t>
            </a:r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355DC8A1-96FD-4533-9093-651149E64E39}"/>
              </a:ext>
            </a:extLst>
          </p:cNvPr>
          <p:cNvSpPr/>
          <p:nvPr/>
        </p:nvSpPr>
        <p:spPr>
          <a:xfrm>
            <a:off x="4932040" y="3212976"/>
            <a:ext cx="144016" cy="4360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91DC3D8D-72FC-4163-8D10-D3A3EFD9076A}"/>
              </a:ext>
            </a:extLst>
          </p:cNvPr>
          <p:cNvSpPr/>
          <p:nvPr/>
        </p:nvSpPr>
        <p:spPr>
          <a:xfrm>
            <a:off x="5796136" y="4310244"/>
            <a:ext cx="144016" cy="4360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80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F295B9CC-179C-446F-9D16-926149110E44}"/>
              </a:ext>
            </a:extLst>
          </p:cNvPr>
          <p:cNvSpPr/>
          <p:nvPr/>
        </p:nvSpPr>
        <p:spPr>
          <a:xfrm>
            <a:off x="1156864" y="1556808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sz="2000" b="1" u="sng" dirty="0">
                <a:solidFill>
                  <a:schemeClr val="accent4"/>
                </a:solidFill>
                <a:latin typeface="+mn-lt"/>
              </a:rPr>
              <a:t>Movimento, repouso e referencial</a:t>
            </a:r>
          </a:p>
        </p:txBody>
      </p:sp>
      <p:pic>
        <p:nvPicPr>
          <p:cNvPr id="7" name="Picture 2" descr="\\Nelson-pc\nelson\FIGURAS NELSON\ANIMADOS\MECÂNICA\Carroanimado2.gif">
            <a:extLst>
              <a:ext uri="{FF2B5EF4-FFF2-40B4-BE49-F238E27FC236}">
                <a16:creationId xmlns:a16="http://schemas.microsoft.com/office/drawing/2014/main" id="{A1F2C68C-3617-496B-8854-DF27FF71C4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64" y="4797152"/>
            <a:ext cx="669841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0643494-3F9C-455A-AAF9-EE2762CC2507}"/>
              </a:ext>
            </a:extLst>
          </p:cNvPr>
          <p:cNvSpPr/>
          <p:nvPr/>
        </p:nvSpPr>
        <p:spPr>
          <a:xfrm>
            <a:off x="646505" y="2636912"/>
            <a:ext cx="785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Um móvel está em movimento em relação a certo referencial quando o móvel sofre um deslocamento em relação ao mesmo referencial, isto é, quando há uma variação da posição do móvel em função do tempo decorrido.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AD47543-8BB5-4AAD-B1D9-DBA1AC50BB4E}"/>
              </a:ext>
            </a:extLst>
          </p:cNvPr>
          <p:cNvSpPr txBox="1"/>
          <p:nvPr/>
        </p:nvSpPr>
        <p:spPr>
          <a:xfrm>
            <a:off x="2195736" y="569037"/>
            <a:ext cx="5067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Conceitos Básicos de Cinemática</a:t>
            </a:r>
          </a:p>
        </p:txBody>
      </p:sp>
    </p:spTree>
    <p:extLst>
      <p:ext uri="{BB962C8B-B14F-4D97-AF65-F5344CB8AC3E}">
        <p14:creationId xmlns:p14="http://schemas.microsoft.com/office/powerpoint/2010/main" val="18889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DF8AB78-5196-4933-BE62-1C4988E43DAD}"/>
              </a:ext>
            </a:extLst>
          </p:cNvPr>
          <p:cNvSpPr/>
          <p:nvPr/>
        </p:nvSpPr>
        <p:spPr>
          <a:xfrm>
            <a:off x="503548" y="1700808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+mn-lt"/>
              </a:rPr>
              <a:t>É possível haver movimento em relação a certo referencial sem que o móvel se aproxime ou se afaste do mesmo. É o caso de um móvel em movimento circular, quando o referencial adotado é o centro da trajetória. Sua posição (vetor) varia com o tempo, mas a distância do móvel em relação ao centro da trajetória não varia.</a:t>
            </a:r>
          </a:p>
        </p:txBody>
      </p:sp>
      <p:pic>
        <p:nvPicPr>
          <p:cNvPr id="5" name="Picture 2" descr="\\Nelson-pc\nelson\FIGURAS NELSON\ANIMADOS\MECÂNICA\circularani.gif">
            <a:extLst>
              <a:ext uri="{FF2B5EF4-FFF2-40B4-BE49-F238E27FC236}">
                <a16:creationId xmlns:a16="http://schemas.microsoft.com/office/drawing/2014/main" id="{0D17778D-3B15-4787-90A5-5D338F1306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22AC0C3B-A4AD-448D-8D4A-07BB6FDDF85C}"/>
              </a:ext>
            </a:extLst>
          </p:cNvPr>
          <p:cNvSpPr/>
          <p:nvPr/>
        </p:nvSpPr>
        <p:spPr>
          <a:xfrm>
            <a:off x="1151620" y="888685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sz="2000" b="1" u="sng" dirty="0">
                <a:solidFill>
                  <a:schemeClr val="accent4"/>
                </a:solidFill>
                <a:latin typeface="+mn-lt"/>
              </a:rPr>
              <a:t>Movimento, repouso e referencial</a:t>
            </a:r>
          </a:p>
        </p:txBody>
      </p:sp>
    </p:spTree>
    <p:extLst>
      <p:ext uri="{BB962C8B-B14F-4D97-AF65-F5344CB8AC3E}">
        <p14:creationId xmlns:p14="http://schemas.microsoft.com/office/powerpoint/2010/main" val="38203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B6F7E253-4E93-41BB-8E95-5F30E2C9367E}"/>
              </a:ext>
            </a:extLst>
          </p:cNvPr>
          <p:cNvSpPr/>
          <p:nvPr/>
        </p:nvSpPr>
        <p:spPr>
          <a:xfrm>
            <a:off x="323528" y="1124744"/>
            <a:ext cx="81005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+mn-lt"/>
              </a:rPr>
              <a:t>É o conjunto dos pontos ocupados pelo móvel no correr de seu movimento.</a:t>
            </a:r>
          </a:p>
          <a:p>
            <a:pPr algn="just"/>
            <a:r>
              <a:rPr lang="pt-BR" sz="2000" dirty="0">
                <a:latin typeface="+mn-lt"/>
              </a:rPr>
              <a:t> </a:t>
            </a:r>
          </a:p>
          <a:p>
            <a:pPr algn="just"/>
            <a:r>
              <a:rPr lang="pt-BR" sz="2000" dirty="0">
                <a:latin typeface="+mn-lt"/>
              </a:rPr>
              <a:t>Com relação à trajetória você deve saber que:</a:t>
            </a:r>
          </a:p>
          <a:p>
            <a:pPr algn="just"/>
            <a:r>
              <a:rPr lang="pt-BR" sz="2000" dirty="0">
                <a:latin typeface="+mn-lt"/>
              </a:rPr>
              <a:t> </a:t>
            </a:r>
          </a:p>
          <a:p>
            <a:pPr algn="just"/>
            <a:r>
              <a:rPr lang="pt-BR" sz="2000" b="1" dirty="0">
                <a:latin typeface="+mn-lt"/>
              </a:rPr>
              <a:t>a)</a:t>
            </a:r>
            <a:r>
              <a:rPr lang="pt-BR" sz="2000" dirty="0">
                <a:latin typeface="+mn-lt"/>
              </a:rPr>
              <a:t> A trajetória determina uma das características do movimento. Poderemos ter movimentos retilíneos, circulares, parabólicos etc., em função da trajetória seguida pelo móvel.</a:t>
            </a:r>
          </a:p>
          <a:p>
            <a:pPr algn="just"/>
            <a:r>
              <a:rPr lang="pt-BR" sz="2000" dirty="0">
                <a:latin typeface="+mn-lt"/>
              </a:rPr>
              <a:t> </a:t>
            </a:r>
          </a:p>
          <a:p>
            <a:pPr algn="just"/>
            <a:r>
              <a:rPr lang="pt-BR" sz="2000" b="1" dirty="0">
                <a:latin typeface="+mn-lt"/>
              </a:rPr>
              <a:t>b)</a:t>
            </a:r>
            <a:r>
              <a:rPr lang="pt-BR" sz="2000" dirty="0">
                <a:latin typeface="+mn-lt"/>
              </a:rPr>
              <a:t> A trajetória depende do referencial adotado. No caso de um corpo solto de um avião que se move horizontalmente com velocidade constante, para um observador fixo ao solo, a trajetória é parabólica, ao passo que para o piloto a trajetória é considerada uma reta.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8BA1BC9-2667-44BA-B880-C2FECE16840D}"/>
              </a:ext>
            </a:extLst>
          </p:cNvPr>
          <p:cNvSpPr/>
          <p:nvPr/>
        </p:nvSpPr>
        <p:spPr>
          <a:xfrm>
            <a:off x="1547664" y="332656"/>
            <a:ext cx="213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sz="2000" b="1" u="sng" dirty="0">
                <a:solidFill>
                  <a:schemeClr val="accent4"/>
                </a:solidFill>
              </a:rPr>
              <a:t>Trajetória</a:t>
            </a:r>
            <a:endParaRPr lang="pt-BR" sz="2000" b="1" u="sng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09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A9F03BF3-4BDD-4E28-B583-A8704C367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84" y="1244315"/>
            <a:ext cx="3096344" cy="193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1">
            <a:extLst>
              <a:ext uri="{FF2B5EF4-FFF2-40B4-BE49-F238E27FC236}">
                <a16:creationId xmlns:a16="http://schemas.microsoft.com/office/drawing/2014/main" id="{8CA4B1BC-96AD-4809-B3AF-0D270982A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933056"/>
            <a:ext cx="6048375" cy="2520528"/>
          </a:xfrm>
          <a:prstGeom prst="cloudCallout">
            <a:avLst>
              <a:gd name="adj1" fmla="val -16944"/>
              <a:gd name="adj2" fmla="val 6575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pt-BR" sz="2000" b="1" dirty="0">
                <a:latin typeface="Calibri" pitchFamily="34" charset="0"/>
              </a:rPr>
              <a:t>Atenção!!</a:t>
            </a:r>
            <a:r>
              <a:rPr lang="pt-BR" sz="2000" dirty="0">
                <a:latin typeface="Calibri" pitchFamily="34" charset="0"/>
              </a:rPr>
              <a:t> Observe que: quem estiver dentro do avião verá o objeto cair em linha reta e, quem estiver na Terra verá um arco de parábola.</a:t>
            </a:r>
          </a:p>
          <a:p>
            <a:endParaRPr lang="pt-BR" sz="16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DBC8829-C901-4458-8197-D14171F4A525}"/>
              </a:ext>
            </a:extLst>
          </p:cNvPr>
          <p:cNvSpPr txBox="1"/>
          <p:nvPr/>
        </p:nvSpPr>
        <p:spPr>
          <a:xfrm>
            <a:off x="295792" y="1196752"/>
            <a:ext cx="470825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latin typeface="+mn-lt"/>
              </a:rPr>
              <a:t>A trajetória depende do referencial adotado. No caso de um corpo solto de um avião que se move horizontalmente com velocidade constante, para um observador fixo ao solo, a trajetória é parabólica, ao passo que para o piloto a trajetória é considerada uma reta.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7E22AE5-895A-4A46-879D-236E03FF77D1}"/>
              </a:ext>
            </a:extLst>
          </p:cNvPr>
          <p:cNvSpPr/>
          <p:nvPr/>
        </p:nvSpPr>
        <p:spPr>
          <a:xfrm>
            <a:off x="1547664" y="332656"/>
            <a:ext cx="213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sz="2000" b="1" u="sng" dirty="0">
                <a:solidFill>
                  <a:schemeClr val="accent4"/>
                </a:solidFill>
              </a:rPr>
              <a:t>Trajetória</a:t>
            </a:r>
            <a:endParaRPr lang="pt-BR" sz="2000" b="1" u="sng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1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E0059AF-1D94-4BF1-BA61-8E751FD2455D}"/>
                  </a:ext>
                </a:extLst>
              </p:cNvPr>
              <p:cNvSpPr txBox="1"/>
              <p:nvPr/>
            </p:nvSpPr>
            <p:spPr>
              <a:xfrm>
                <a:off x="683568" y="793657"/>
                <a:ext cx="7992888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/>
                  <a:t>O deslocamento de um móvel em uma dimensão é a diferença entre as posições finais, </a:t>
                </a:r>
                <a:r>
                  <a:rPr lang="pt-BR" sz="2000" i="1" dirty="0"/>
                  <a:t>x</a:t>
                </a:r>
                <a:r>
                  <a:rPr lang="pt-BR" sz="2000" dirty="0"/>
                  <a:t>, e inicial </a:t>
                </a:r>
                <a:r>
                  <a:rPr lang="pt-BR" sz="2000" i="1" dirty="0"/>
                  <a:t>x</a:t>
                </a:r>
                <a:r>
                  <a:rPr lang="pt-BR" sz="2000" i="1" baseline="-25000" dirty="0"/>
                  <a:t>0</a:t>
                </a:r>
                <a:r>
                  <a:rPr lang="pt-BR" sz="2000" dirty="0"/>
                  <a:t>, entre os instantes </a:t>
                </a:r>
                <a:r>
                  <a:rPr lang="pt-BR" sz="2000" i="1" dirty="0"/>
                  <a:t>t</a:t>
                </a:r>
                <a:r>
                  <a:rPr lang="pt-BR" sz="2000" dirty="0"/>
                  <a:t> e </a:t>
                </a:r>
                <a:r>
                  <a:rPr lang="pt-BR" sz="2000" i="1" dirty="0"/>
                  <a:t>t</a:t>
                </a:r>
                <a:r>
                  <a:rPr lang="pt-BR" sz="2000" i="1" baseline="-25000" dirty="0"/>
                  <a:t>0</a:t>
                </a:r>
                <a:r>
                  <a:rPr lang="pt-BR" sz="2000" dirty="0"/>
                  <a:t>, respectivamente</a:t>
                </a:r>
              </a:p>
              <a:p>
                <a:endParaRPr lang="pt-BR" sz="2000" dirty="0"/>
              </a:p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pt-BR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baseline="-25000" dirty="0"/>
                  <a:t>0     </a:t>
                </a:r>
                <a:r>
                  <a:rPr lang="pt-BR" dirty="0"/>
                  <a:t>deslocamento</a:t>
                </a:r>
                <a:endParaRPr lang="pt-BR" baseline="-25000" dirty="0"/>
              </a:p>
              <a:p>
                <a:endParaRPr lang="pt-BR" baseline="-25000" dirty="0"/>
              </a:p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pt-BR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baseline="-25000" dirty="0"/>
                  <a:t>0        </a:t>
                </a:r>
                <a:r>
                  <a:rPr lang="pt-BR" dirty="0"/>
                  <a:t>intervalo de tempo</a:t>
                </a:r>
                <a:endParaRPr lang="pt-BR" baseline="-25000" dirty="0"/>
              </a:p>
              <a:p>
                <a:endParaRPr lang="pt-BR" baseline="-25000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E0059AF-1D94-4BF1-BA61-8E751FD24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93657"/>
                <a:ext cx="7992888" cy="2800767"/>
              </a:xfrm>
              <a:prstGeom prst="rect">
                <a:avLst/>
              </a:prstGeom>
              <a:blipFill>
                <a:blip r:embed="rId2"/>
                <a:stretch>
                  <a:fillRect l="-763" t="-1087" r="-16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10B2A93E-9BCD-4B98-95B5-794E89E19D5F}"/>
              </a:ext>
            </a:extLst>
          </p:cNvPr>
          <p:cNvSpPr txBox="1"/>
          <p:nvPr/>
        </p:nvSpPr>
        <p:spPr>
          <a:xfrm>
            <a:off x="3467752" y="260648"/>
            <a:ext cx="2064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4"/>
                </a:solidFill>
                <a:latin typeface="+mn-lt"/>
              </a:rPr>
              <a:t>Deslocamento</a:t>
            </a:r>
            <a:endParaRPr lang="pt-BR" dirty="0">
              <a:solidFill>
                <a:schemeClr val="accent4"/>
              </a:solidFill>
              <a:latin typeface="+mn-lt"/>
            </a:endParaRPr>
          </a:p>
          <a:p>
            <a:endParaRPr lang="pt-B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D37F635-8454-42E1-AC30-B5C13F003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47" y="3492514"/>
            <a:ext cx="3984133" cy="239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1A10217C-1F1E-4DC1-9D0F-1010B2A2E6A9}"/>
              </a:ext>
            </a:extLst>
          </p:cNvPr>
          <p:cNvSpPr txBox="1"/>
          <p:nvPr/>
        </p:nvSpPr>
        <p:spPr>
          <a:xfrm>
            <a:off x="4349104" y="5602678"/>
            <a:ext cx="45765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latin typeface="+mn-lt"/>
              </a:rPr>
              <a:t>AO</a:t>
            </a:r>
            <a:r>
              <a:rPr lang="pt-BR" dirty="0">
                <a:latin typeface="+mn-lt"/>
              </a:rPr>
              <a:t> é o vetor posição inicial, </a:t>
            </a:r>
            <a:r>
              <a:rPr lang="pt-BR" b="1" dirty="0">
                <a:latin typeface="+mn-lt"/>
              </a:rPr>
              <a:t>OB </a:t>
            </a:r>
            <a:r>
              <a:rPr lang="pt-BR" dirty="0">
                <a:latin typeface="+mn-lt"/>
              </a:rPr>
              <a:t>o final de </a:t>
            </a:r>
            <a:r>
              <a:rPr lang="pt-BR" b="1" dirty="0">
                <a:latin typeface="+mn-lt"/>
              </a:rPr>
              <a:t>AB</a:t>
            </a:r>
            <a:r>
              <a:rPr lang="pt-BR" dirty="0">
                <a:latin typeface="+mn-lt"/>
              </a:rPr>
              <a:t> o vetor deslocamento desse móvel</a:t>
            </a: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CBA3098-8528-4EFD-8484-68C5FF8F772D}"/>
              </a:ext>
            </a:extLst>
          </p:cNvPr>
          <p:cNvSpPr txBox="1"/>
          <p:nvPr/>
        </p:nvSpPr>
        <p:spPr>
          <a:xfrm>
            <a:off x="4355976" y="2914820"/>
            <a:ext cx="432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Definimos </a:t>
            </a:r>
            <a:r>
              <a:rPr lang="pt-BR" sz="2000" i="1" dirty="0">
                <a:latin typeface="+mn-lt"/>
              </a:rPr>
              <a:t>deslocamento </a:t>
            </a:r>
            <a:r>
              <a:rPr lang="pt-BR" sz="2000" dirty="0">
                <a:latin typeface="+mn-lt"/>
              </a:rPr>
              <a:t>de um móvel em relação a certo referencial como sendo a variação do vetor posição em relação a esse mesmo referencial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5643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9075395-1A6B-4280-85DE-C7EB0FD70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10767"/>
            <a:ext cx="720080" cy="51005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135B9A-CA0C-41E6-8BEF-733162E96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753390"/>
            <a:ext cx="1367411" cy="59824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A84E802-BCF7-4E88-9135-58C71339D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772" y="1047054"/>
            <a:ext cx="1186332" cy="22243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E272E01-5C51-4A4A-9740-21CE10B25B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032" y="2753390"/>
            <a:ext cx="2016224" cy="61413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DC79B1-DBBD-46D1-A1C1-367850664AAF}"/>
              </a:ext>
            </a:extLst>
          </p:cNvPr>
          <p:cNvSpPr txBox="1"/>
          <p:nvPr/>
        </p:nvSpPr>
        <p:spPr>
          <a:xfrm>
            <a:off x="755576" y="332656"/>
            <a:ext cx="216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Velocidade média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91596B6-CB62-438C-AE60-0B40A7BCD394}"/>
              </a:ext>
            </a:extLst>
          </p:cNvPr>
          <p:cNvSpPr txBox="1"/>
          <p:nvPr/>
        </p:nvSpPr>
        <p:spPr>
          <a:xfrm>
            <a:off x="1258260" y="1988840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Velocidade instantânea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217452E-2E75-481D-8A10-C66F9A285054}"/>
              </a:ext>
            </a:extLst>
          </p:cNvPr>
          <p:cNvSpPr txBox="1"/>
          <p:nvPr/>
        </p:nvSpPr>
        <p:spPr>
          <a:xfrm>
            <a:off x="318819" y="3933056"/>
            <a:ext cx="8794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Então, a velocidade instantânea é a derivada da posição em relação ao tempo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AA82AFFD-57DE-43EA-AB93-2ADB6C8C440A}"/>
                  </a:ext>
                </a:extLst>
              </p:cNvPr>
              <p:cNvSpPr txBox="1"/>
              <p:nvPr/>
            </p:nvSpPr>
            <p:spPr>
              <a:xfrm>
                <a:off x="1272556" y="4487098"/>
                <a:ext cx="1236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AA82AFFD-57DE-43EA-AB93-2ADB6C8C4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556" y="4487098"/>
                <a:ext cx="12363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341B89A-3990-4D0D-9DA4-0D0D8A0CACCA}"/>
                  </a:ext>
                </a:extLst>
              </p:cNvPr>
              <p:cNvSpPr txBox="1"/>
              <p:nvPr/>
            </p:nvSpPr>
            <p:spPr>
              <a:xfrm>
                <a:off x="3289635" y="4449914"/>
                <a:ext cx="1880643" cy="711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b="0" i="1" baseline="-250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341B89A-3990-4D0D-9DA4-0D0D8A0CA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635" y="4449914"/>
                <a:ext cx="1880643" cy="7114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C7018052-D4D3-442D-92AA-A11E76782D1C}"/>
                  </a:ext>
                </a:extLst>
              </p:cNvPr>
              <p:cNvSpPr txBox="1"/>
              <p:nvPr/>
            </p:nvSpPr>
            <p:spPr>
              <a:xfrm>
                <a:off x="6147069" y="4449914"/>
                <a:ext cx="1903150" cy="71147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C7018052-D4D3-442D-92AA-A11E76782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069" y="4449914"/>
                <a:ext cx="1903150" cy="7114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luxograma: Conector 18">
            <a:extLst>
              <a:ext uri="{FF2B5EF4-FFF2-40B4-BE49-F238E27FC236}">
                <a16:creationId xmlns:a16="http://schemas.microsoft.com/office/drawing/2014/main" id="{0BEE3164-AED3-43E3-89D6-D0DC6F0A83F1}"/>
              </a:ext>
            </a:extLst>
          </p:cNvPr>
          <p:cNvSpPr/>
          <p:nvPr/>
        </p:nvSpPr>
        <p:spPr>
          <a:xfrm>
            <a:off x="8388424" y="462783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2A0EAAC-5BC1-4DCD-833D-8A449F61D592}"/>
              </a:ext>
            </a:extLst>
          </p:cNvPr>
          <p:cNvSpPr txBox="1"/>
          <p:nvPr/>
        </p:nvSpPr>
        <p:spPr>
          <a:xfrm>
            <a:off x="1298917" y="5692606"/>
            <a:ext cx="260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  </a:t>
            </a:r>
            <a:r>
              <a:rPr lang="pt-BR" i="1" dirty="0"/>
              <a:t>v= </a:t>
            </a:r>
            <a:r>
              <a:rPr lang="pt-BR" i="1" dirty="0" err="1"/>
              <a:t>cte</a:t>
            </a:r>
            <a:r>
              <a:rPr lang="pt-BR" dirty="0"/>
              <a:t>    e   </a:t>
            </a:r>
            <a:r>
              <a:rPr lang="pt-BR" i="1" dirty="0"/>
              <a:t>t</a:t>
            </a:r>
            <a:r>
              <a:rPr lang="pt-BR" i="1" baseline="-25000" dirty="0"/>
              <a:t>0</a:t>
            </a:r>
            <a:r>
              <a:rPr lang="pt-BR" i="1" dirty="0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34A8AC82-5707-4AF5-A740-0F1A9E7B5546}"/>
                  </a:ext>
                </a:extLst>
              </p:cNvPr>
              <p:cNvSpPr txBox="1"/>
              <p:nvPr/>
            </p:nvSpPr>
            <p:spPr>
              <a:xfrm>
                <a:off x="6804248" y="6061938"/>
                <a:ext cx="1396344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pt-BR" i="1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34A8AC82-5707-4AF5-A740-0F1A9E7B5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6061938"/>
                <a:ext cx="139634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03A5EFB9-79DF-40DC-8301-461111691850}"/>
                  </a:ext>
                </a:extLst>
              </p:cNvPr>
              <p:cNvSpPr txBox="1"/>
              <p:nvPr/>
            </p:nvSpPr>
            <p:spPr>
              <a:xfrm>
                <a:off x="4750725" y="6061938"/>
                <a:ext cx="13963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pt-BR" i="1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03A5EFB9-79DF-40DC-8301-46111169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725" y="6061938"/>
                <a:ext cx="139634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luxograma: Conector 25">
            <a:extLst>
              <a:ext uri="{FF2B5EF4-FFF2-40B4-BE49-F238E27FC236}">
                <a16:creationId xmlns:a16="http://schemas.microsoft.com/office/drawing/2014/main" id="{ACF1EDF1-A806-423E-A9DE-A0AD7CF92327}"/>
              </a:ext>
            </a:extLst>
          </p:cNvPr>
          <p:cNvSpPr/>
          <p:nvPr/>
        </p:nvSpPr>
        <p:spPr>
          <a:xfrm>
            <a:off x="8400571" y="618677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6662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54FD1E1-5EC5-4B5E-BC88-133989E27665}"/>
              </a:ext>
            </a:extLst>
          </p:cNvPr>
          <p:cNvSpPr txBox="1"/>
          <p:nvPr/>
        </p:nvSpPr>
        <p:spPr>
          <a:xfrm>
            <a:off x="1547664" y="620688"/>
            <a:ext cx="1814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u="sng" dirty="0">
                <a:solidFill>
                  <a:schemeClr val="accent4"/>
                </a:solidFill>
              </a:rPr>
              <a:t>Aceleração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D04FA74-10AF-4799-8A93-74228256552E}"/>
                  </a:ext>
                </a:extLst>
              </p:cNvPr>
              <p:cNvSpPr txBox="1"/>
              <p:nvPr/>
            </p:nvSpPr>
            <p:spPr>
              <a:xfrm>
                <a:off x="344246" y="1306560"/>
                <a:ext cx="1487266" cy="586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D04FA74-10AF-4799-8A93-742282565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6" y="1306560"/>
                <a:ext cx="1487266" cy="586507"/>
              </a:xfrm>
              <a:prstGeom prst="rect">
                <a:avLst/>
              </a:prstGeom>
              <a:blipFill>
                <a:blip r:embed="rId2"/>
                <a:stretch>
                  <a:fillRect l="-6148" b="-134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E22E100-43F2-41CA-8935-CD2DD0F1A3DA}"/>
                  </a:ext>
                </a:extLst>
              </p:cNvPr>
              <p:cNvSpPr txBox="1"/>
              <p:nvPr/>
            </p:nvSpPr>
            <p:spPr>
              <a:xfrm>
                <a:off x="2661980" y="1372668"/>
                <a:ext cx="82990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E22E100-43F2-41CA-8935-CD2DD0F1A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980" y="1372668"/>
                <a:ext cx="829906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7C2F4AB-8481-423C-BCC0-ED99D4E8A826}"/>
                  </a:ext>
                </a:extLst>
              </p:cNvPr>
              <p:cNvSpPr txBox="1"/>
              <p:nvPr/>
            </p:nvSpPr>
            <p:spPr>
              <a:xfrm>
                <a:off x="4586848" y="1306560"/>
                <a:ext cx="1487266" cy="578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7C2F4AB-8481-423C-BCC0-ED99D4E8A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848" y="1306560"/>
                <a:ext cx="1487266" cy="5781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797AB06D-A90A-457B-A245-3B3FE9091A1F}"/>
                  </a:ext>
                </a:extLst>
              </p:cNvPr>
              <p:cNvSpPr txBox="1"/>
              <p:nvPr/>
            </p:nvSpPr>
            <p:spPr>
              <a:xfrm>
                <a:off x="7201036" y="1372668"/>
                <a:ext cx="871329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sz="2400" i="1" dirty="0"/>
                  <a:t>a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797AB06D-A90A-457B-A245-3B3FE9091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036" y="1372668"/>
                <a:ext cx="871329" cy="531940"/>
              </a:xfrm>
              <a:prstGeom prst="rect">
                <a:avLst/>
              </a:prstGeom>
              <a:blipFill>
                <a:blip r:embed="rId5"/>
                <a:stretch>
                  <a:fillRect l="-20979" b="-252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D3F16801-B3F1-4C53-91CB-08A6ACE7E640}"/>
              </a:ext>
            </a:extLst>
          </p:cNvPr>
          <p:cNvSpPr/>
          <p:nvPr/>
        </p:nvSpPr>
        <p:spPr>
          <a:xfrm flipV="1">
            <a:off x="1907704" y="1628800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4D5FFFA8-8DA7-44B0-9EC7-10B4314D711C}"/>
              </a:ext>
            </a:extLst>
          </p:cNvPr>
          <p:cNvSpPr/>
          <p:nvPr/>
        </p:nvSpPr>
        <p:spPr>
          <a:xfrm flipV="1">
            <a:off x="2764180" y="2814550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7A3F5348-233A-4D16-A0F3-E30DB8D59788}"/>
              </a:ext>
            </a:extLst>
          </p:cNvPr>
          <p:cNvSpPr/>
          <p:nvPr/>
        </p:nvSpPr>
        <p:spPr>
          <a:xfrm flipV="1">
            <a:off x="6399675" y="1628799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DBADA97F-814C-4808-BDD3-49693E237CCB}"/>
              </a:ext>
            </a:extLst>
          </p:cNvPr>
          <p:cNvSpPr/>
          <p:nvPr/>
        </p:nvSpPr>
        <p:spPr>
          <a:xfrm flipV="1">
            <a:off x="3843367" y="1598749"/>
            <a:ext cx="360040" cy="84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877DB0D-7A96-49E5-9A58-D9C02ECB13B2}"/>
              </a:ext>
            </a:extLst>
          </p:cNvPr>
          <p:cNvSpPr txBox="1"/>
          <p:nvPr/>
        </p:nvSpPr>
        <p:spPr>
          <a:xfrm>
            <a:off x="985700" y="2656611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 err="1"/>
              <a:t>dv</a:t>
            </a:r>
            <a:r>
              <a:rPr lang="pt-BR" sz="2000" i="1" dirty="0"/>
              <a:t> = a </a:t>
            </a:r>
            <a:r>
              <a:rPr lang="pt-BR" sz="2000" i="1" dirty="0" err="1"/>
              <a:t>dt</a:t>
            </a:r>
            <a:endParaRPr lang="pt-BR" sz="2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37516040-7420-47D9-A7EB-A5C4F8AA898C}"/>
                  </a:ext>
                </a:extLst>
              </p:cNvPr>
              <p:cNvSpPr txBox="1"/>
              <p:nvPr/>
            </p:nvSpPr>
            <p:spPr>
              <a:xfrm>
                <a:off x="3642191" y="2475793"/>
                <a:ext cx="944657" cy="758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𝑎𝑑𝑡</m:t>
                          </m:r>
                        </m:e>
                      </m:nary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37516040-7420-47D9-A7EB-A5C4F8AA8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191" y="2475793"/>
                <a:ext cx="944657" cy="758990"/>
              </a:xfrm>
              <a:prstGeom prst="rect">
                <a:avLst/>
              </a:prstGeom>
              <a:blipFill>
                <a:blip r:embed="rId6"/>
                <a:stretch>
                  <a:fillRect r="-754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1531D2BE-7DF5-4359-9E0F-721C64C30479}"/>
                  </a:ext>
                </a:extLst>
              </p:cNvPr>
              <p:cNvSpPr txBox="1"/>
              <p:nvPr/>
            </p:nvSpPr>
            <p:spPr>
              <a:xfrm>
                <a:off x="5795119" y="2573576"/>
                <a:ext cx="2309222" cy="58900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BR" sz="24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pt-BR" sz="2400" i="1" baseline="-250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𝑎𝑑𝑡</m:t>
                        </m:r>
                      </m:e>
                    </m:nary>
                  </m:oMath>
                </a14:m>
                <a:endParaRPr lang="pt-BR" sz="2400" baseline="-25000" dirty="0"/>
              </a:p>
            </p:txBody>
          </p:sp>
        </mc:Choice>
        <mc:Fallback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1531D2BE-7DF5-4359-9E0F-721C64C30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119" y="2573576"/>
                <a:ext cx="2309222" cy="589007"/>
              </a:xfrm>
              <a:prstGeom prst="rect">
                <a:avLst/>
              </a:prstGeom>
              <a:blipFill>
                <a:blip r:embed="rId7"/>
                <a:stretch>
                  <a:fillRect b="-18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uxograma: Conector 24">
            <a:extLst>
              <a:ext uri="{FF2B5EF4-FFF2-40B4-BE49-F238E27FC236}">
                <a16:creationId xmlns:a16="http://schemas.microsoft.com/office/drawing/2014/main" id="{2493B10F-60B9-4A54-9002-F2E54ADA4D80}"/>
              </a:ext>
            </a:extLst>
          </p:cNvPr>
          <p:cNvSpPr/>
          <p:nvPr/>
        </p:nvSpPr>
        <p:spPr>
          <a:xfrm>
            <a:off x="8388424" y="265661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943B2AC-8565-4B60-A057-552A94A778D4}"/>
              </a:ext>
            </a:extLst>
          </p:cNvPr>
          <p:cNvSpPr txBox="1"/>
          <p:nvPr/>
        </p:nvSpPr>
        <p:spPr>
          <a:xfrm>
            <a:off x="1041799" y="4149080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  </a:t>
            </a:r>
            <a:r>
              <a:rPr lang="pt-BR" i="1" dirty="0"/>
              <a:t>a = </a:t>
            </a:r>
            <a:r>
              <a:rPr lang="pt-BR" i="1" dirty="0" err="1"/>
              <a:t>cte</a:t>
            </a:r>
            <a:r>
              <a:rPr lang="pt-BR" dirty="0"/>
              <a:t>    e   </a:t>
            </a:r>
            <a:r>
              <a:rPr lang="pt-BR" i="1" dirty="0"/>
              <a:t>t</a:t>
            </a:r>
            <a:r>
              <a:rPr lang="pt-BR" i="1" baseline="-25000" dirty="0"/>
              <a:t>0</a:t>
            </a:r>
            <a:r>
              <a:rPr lang="pt-BR" i="1" dirty="0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9FB40F79-1C70-4FC6-85E7-2F12C4B5C004}"/>
                  </a:ext>
                </a:extLst>
              </p:cNvPr>
              <p:cNvSpPr txBox="1"/>
              <p:nvPr/>
            </p:nvSpPr>
            <p:spPr>
              <a:xfrm>
                <a:off x="2493435" y="5303840"/>
                <a:ext cx="14866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baseline="-25000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:r>
                  <a:rPr lang="pt-BR" i="1" dirty="0" err="1"/>
                  <a:t>at</a:t>
                </a:r>
                <a:r>
                  <a:rPr lang="pt-BR" i="1" dirty="0"/>
                  <a:t> </a:t>
                </a:r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9FB40F79-1C70-4FC6-85E7-2F12C4B5C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435" y="5303840"/>
                <a:ext cx="1486625" cy="369332"/>
              </a:xfrm>
              <a:prstGeom prst="rect">
                <a:avLst/>
              </a:prstGeom>
              <a:blipFill>
                <a:blip r:embed="rId8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40616A0F-DF55-4EF4-A0D6-F3110B972D56}"/>
                  </a:ext>
                </a:extLst>
              </p:cNvPr>
              <p:cNvSpPr txBox="1"/>
              <p:nvPr/>
            </p:nvSpPr>
            <p:spPr>
              <a:xfrm>
                <a:off x="5031949" y="5303840"/>
                <a:ext cx="14762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pt-BR" dirty="0"/>
                  <a:t> </a:t>
                </a:r>
                <a:r>
                  <a:rPr lang="pt-BR" i="1" dirty="0"/>
                  <a:t> </a:t>
                </a: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40616A0F-DF55-4EF4-A0D6-F3110B972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949" y="5303840"/>
                <a:ext cx="147623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luxograma: Conector 33">
            <a:extLst>
              <a:ext uri="{FF2B5EF4-FFF2-40B4-BE49-F238E27FC236}">
                <a16:creationId xmlns:a16="http://schemas.microsoft.com/office/drawing/2014/main" id="{0B3BA949-6383-4076-9A49-E626E5B79DA7}"/>
              </a:ext>
            </a:extLst>
          </p:cNvPr>
          <p:cNvSpPr/>
          <p:nvPr/>
        </p:nvSpPr>
        <p:spPr>
          <a:xfrm>
            <a:off x="6972436" y="53038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55757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5721</TotalTime>
  <Words>755</Words>
  <Application>Microsoft Office PowerPoint</Application>
  <PresentationFormat>Apresentação na tela (4:3)</PresentationFormat>
  <Paragraphs>101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Concurso</vt:lpstr>
      <vt:lpstr>FZEB0171- Física Geral e Experimental I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GEOMÉTRICO E MATEMÁTICO  PARA FORMULAÇÃO DE MATERIAIS CERÂMICOS</dc:title>
  <dc:creator>adilson</dc:creator>
  <cp:lastModifiedBy>USER</cp:lastModifiedBy>
  <cp:revision>113</cp:revision>
  <dcterms:created xsi:type="dcterms:W3CDTF">2011-05-27T00:43:57Z</dcterms:created>
  <dcterms:modified xsi:type="dcterms:W3CDTF">2020-09-02T18:38:52Z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QPDocumentId">
    <vt:lpwstr>dadb0d9b-f5fb-40c3-8369-41955ad97e31</vt:lpwstr>
  </property>
  <property fmtid="{D5CDD505-2E9C-101B-9397-08002B2CF9AE}" pid="3" name="Content_Steward">
    <vt:lpwstr>Cruz E u584663</vt:lpwstr>
  </property>
  <property fmtid="{D5CDD505-2E9C-101B-9397-08002B2CF9AE}" pid="4" name="Update_Footer">
    <vt:lpwstr>No</vt:lpwstr>
  </property>
  <property fmtid="{D5CDD505-2E9C-101B-9397-08002B2CF9AE}" pid="5" name="Radio_Button">
    <vt:lpwstr>RadioButton2</vt:lpwstr>
  </property>
  <property fmtid="{D5CDD505-2E9C-101B-9397-08002B2CF9AE}" pid="6" name="Information_Classification">
    <vt:lpwstr/>
  </property>
  <property fmtid="{D5CDD505-2E9C-101B-9397-08002B2CF9AE}" pid="7" name="Record_Title_ID">
    <vt:lpwstr>73</vt:lpwstr>
  </property>
  <property fmtid="{D5CDD505-2E9C-101B-9397-08002B2CF9AE}" pid="8" name="Initial_Creation_Date">
    <vt:filetime>2011-05-27T00:43:56Z</vt:filetime>
  </property>
  <property fmtid="{D5CDD505-2E9C-101B-9397-08002B2CF9AE}" pid="9" name="Retention_Period_Start_Date">
    <vt:filetime>2020-06-07T15:14:08Z</vt:filetime>
  </property>
  <property fmtid="{D5CDD505-2E9C-101B-9397-08002B2CF9AE}" pid="10" name="Last_Reviewed_Date">
    <vt:lpwstr/>
  </property>
  <property fmtid="{D5CDD505-2E9C-101B-9397-08002B2CF9AE}" pid="11" name="Retention_Review_Frequency">
    <vt:lpwstr/>
  </property>
</Properties>
</file>