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6"/>
  </p:notesMasterIdLst>
  <p:sldIdLst>
    <p:sldId id="425" r:id="rId2"/>
    <p:sldId id="464" r:id="rId3"/>
    <p:sldId id="559" r:id="rId4"/>
    <p:sldId id="617" r:id="rId5"/>
    <p:sldId id="571" r:id="rId6"/>
    <p:sldId id="653" r:id="rId7"/>
    <p:sldId id="609" r:id="rId8"/>
    <p:sldId id="354" r:id="rId9"/>
    <p:sldId id="623" r:id="rId10"/>
    <p:sldId id="610" r:id="rId11"/>
    <p:sldId id="611" r:id="rId12"/>
    <p:sldId id="625" r:id="rId13"/>
    <p:sldId id="626" r:id="rId14"/>
    <p:sldId id="627" r:id="rId15"/>
    <p:sldId id="628" r:id="rId16"/>
    <p:sldId id="629" r:id="rId17"/>
    <p:sldId id="620" r:id="rId18"/>
    <p:sldId id="612" r:id="rId19"/>
    <p:sldId id="613" r:id="rId20"/>
    <p:sldId id="614" r:id="rId21"/>
    <p:sldId id="615" r:id="rId22"/>
    <p:sldId id="619" r:id="rId23"/>
    <p:sldId id="621" r:id="rId24"/>
    <p:sldId id="622" r:id="rId25"/>
    <p:sldId id="630" r:id="rId26"/>
    <p:sldId id="631" r:id="rId27"/>
    <p:sldId id="565" r:id="rId28"/>
    <p:sldId id="564" r:id="rId29"/>
    <p:sldId id="574" r:id="rId30"/>
    <p:sldId id="581" r:id="rId31"/>
    <p:sldId id="632" r:id="rId32"/>
    <p:sldId id="681" r:id="rId33"/>
    <p:sldId id="651" r:id="rId34"/>
    <p:sldId id="350" r:id="rId35"/>
    <p:sldId id="634" r:id="rId36"/>
    <p:sldId id="496" r:id="rId37"/>
    <p:sldId id="636" r:id="rId38"/>
    <p:sldId id="558" r:id="rId39"/>
    <p:sldId id="355" r:id="rId40"/>
    <p:sldId id="655" r:id="rId41"/>
    <p:sldId id="356" r:id="rId42"/>
    <p:sldId id="656" r:id="rId43"/>
    <p:sldId id="638" r:id="rId44"/>
    <p:sldId id="657" r:id="rId45"/>
    <p:sldId id="670" r:id="rId46"/>
    <p:sldId id="640" r:id="rId47"/>
    <p:sldId id="668" r:id="rId48"/>
    <p:sldId id="669" r:id="rId49"/>
    <p:sldId id="637" r:id="rId50"/>
    <p:sldId id="642" r:id="rId51"/>
    <p:sldId id="643" r:id="rId52"/>
    <p:sldId id="658" r:id="rId53"/>
    <p:sldId id="347" r:id="rId54"/>
    <p:sldId id="357" r:id="rId55"/>
    <p:sldId id="672" r:id="rId56"/>
    <p:sldId id="674" r:id="rId57"/>
    <p:sldId id="675" r:id="rId58"/>
    <p:sldId id="673" r:id="rId59"/>
    <p:sldId id="600" r:id="rId60"/>
    <p:sldId id="679" r:id="rId61"/>
    <p:sldId id="678" r:id="rId62"/>
    <p:sldId id="671" r:id="rId63"/>
    <p:sldId id="680" r:id="rId64"/>
    <p:sldId id="649" r:id="rId65"/>
    <p:sldId id="652" r:id="rId66"/>
    <p:sldId id="659" r:id="rId67"/>
    <p:sldId id="661" r:id="rId68"/>
    <p:sldId id="662" r:id="rId69"/>
    <p:sldId id="663" r:id="rId70"/>
    <p:sldId id="664" r:id="rId71"/>
    <p:sldId id="665" r:id="rId72"/>
    <p:sldId id="597" r:id="rId73"/>
    <p:sldId id="424" r:id="rId74"/>
    <p:sldId id="479" r:id="rId75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33CC"/>
    <a:srgbClr val="000099"/>
    <a:srgbClr val="CC9900"/>
    <a:srgbClr val="00CC00"/>
    <a:srgbClr val="FFCCFF"/>
    <a:srgbClr val="CC6600"/>
    <a:srgbClr val="FF996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8312" autoAdjust="0"/>
  </p:normalViewPr>
  <p:slideViewPr>
    <p:cSldViewPr snapToGrid="0">
      <p:cViewPr varScale="1">
        <p:scale>
          <a:sx n="97" d="100"/>
          <a:sy n="97" d="100"/>
        </p:scale>
        <p:origin x="123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FB565D1-7171-473C-BE32-DF5FA7A184E1}" type="datetimeFigureOut">
              <a:rPr lang="pt-BR" smtClean="0"/>
              <a:t>19/04/2023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179825AA-512D-4256-AD6A-1BDCBB7493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947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Imagem: </a:t>
            </a:r>
            <a:r>
              <a:rPr lang="pt-BR" dirty="0" err="1"/>
              <a:t>Libbrecht</a:t>
            </a:r>
            <a:r>
              <a:rPr lang="pt-BR" dirty="0"/>
              <a:t>, K.G. </a:t>
            </a:r>
            <a:r>
              <a:rPr lang="pt-BR" dirty="0" err="1"/>
              <a:t>Snow</a:t>
            </a:r>
            <a:r>
              <a:rPr lang="pt-BR" dirty="0"/>
              <a:t> </a:t>
            </a:r>
            <a:r>
              <a:rPr lang="pt-BR" dirty="0" err="1"/>
              <a:t>Crystals</a:t>
            </a:r>
            <a:r>
              <a:rPr lang="pt-BR" dirty="0"/>
              <a:t>. Princeton </a:t>
            </a:r>
            <a:r>
              <a:rPr lang="pt-BR" dirty="0" err="1"/>
              <a:t>University</a:t>
            </a:r>
            <a:r>
              <a:rPr lang="pt-BR" dirty="0"/>
              <a:t> Press. 2021.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09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pt-BR" dirty="0"/>
              <a:t>Imagem: </a:t>
            </a:r>
            <a:r>
              <a:rPr lang="pt-BR" sz="1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877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pt-BR" dirty="0"/>
              <a:t>Imagem: </a:t>
            </a:r>
            <a:r>
              <a:rPr lang="pt-BR" sz="1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1200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pt-BR" dirty="0"/>
              <a:t>Imagem: </a:t>
            </a:r>
            <a:r>
              <a:rPr lang="pt-BR" sz="1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925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pt-BR" dirty="0"/>
              <a:t>Imagem: </a:t>
            </a:r>
            <a:r>
              <a:rPr lang="pt-BR" sz="1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697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Imagem: </a:t>
            </a:r>
            <a:r>
              <a:rPr lang="pt-BR" dirty="0" err="1"/>
              <a:t>Libbrecht</a:t>
            </a:r>
            <a:r>
              <a:rPr lang="pt-BR" dirty="0"/>
              <a:t>, K.G. </a:t>
            </a:r>
            <a:r>
              <a:rPr lang="pt-BR" dirty="0" err="1"/>
              <a:t>Snow</a:t>
            </a:r>
            <a:r>
              <a:rPr lang="pt-BR" dirty="0"/>
              <a:t> </a:t>
            </a:r>
            <a:r>
              <a:rPr lang="pt-BR" dirty="0" err="1"/>
              <a:t>Crystals</a:t>
            </a:r>
            <a:r>
              <a:rPr lang="pt-BR" dirty="0"/>
              <a:t>. Princeton </a:t>
            </a:r>
            <a:r>
              <a:rPr lang="pt-BR" dirty="0" err="1"/>
              <a:t>University</a:t>
            </a:r>
            <a:r>
              <a:rPr lang="pt-BR" dirty="0"/>
              <a:t> Press. 2021.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097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pt-BR" dirty="0"/>
              <a:t>Imagem: </a:t>
            </a:r>
            <a:r>
              <a:rPr lang="pt-BR" sz="1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447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pt-BR" dirty="0"/>
              <a:t>Imagem: </a:t>
            </a:r>
            <a:r>
              <a:rPr lang="pt-BR" sz="1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608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pt-BR" dirty="0"/>
              <a:t>Imagem: </a:t>
            </a:r>
            <a:r>
              <a:rPr lang="pt-BR" sz="1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42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pt-BR" dirty="0"/>
              <a:t>Imagem: </a:t>
            </a:r>
            <a:r>
              <a:rPr lang="pt-BR" sz="1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7058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pt-BR" dirty="0"/>
              <a:t>Imagem: </a:t>
            </a:r>
            <a:r>
              <a:rPr lang="pt-BR" sz="1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22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Imagem: </a:t>
            </a:r>
            <a:r>
              <a:rPr lang="pt-BR" dirty="0" err="1"/>
              <a:t>Libbrecht</a:t>
            </a:r>
            <a:r>
              <a:rPr lang="pt-BR" dirty="0"/>
              <a:t>, K.G. </a:t>
            </a:r>
            <a:r>
              <a:rPr lang="pt-BR" dirty="0" err="1"/>
              <a:t>Snow</a:t>
            </a:r>
            <a:r>
              <a:rPr lang="pt-BR" dirty="0"/>
              <a:t> </a:t>
            </a:r>
            <a:r>
              <a:rPr lang="pt-BR" dirty="0" err="1"/>
              <a:t>Crystals</a:t>
            </a:r>
            <a:r>
              <a:rPr lang="pt-BR" dirty="0"/>
              <a:t>. Princeton </a:t>
            </a:r>
            <a:r>
              <a:rPr lang="pt-BR" dirty="0" err="1"/>
              <a:t>University</a:t>
            </a:r>
            <a:r>
              <a:rPr lang="pt-BR" dirty="0"/>
              <a:t> Press. 2021.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1063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Imagem: </a:t>
            </a:r>
            <a:r>
              <a:rPr lang="pt-BR" dirty="0" err="1"/>
              <a:t>Libbrecht</a:t>
            </a:r>
            <a:r>
              <a:rPr lang="pt-BR" dirty="0"/>
              <a:t>, K.G. </a:t>
            </a:r>
            <a:r>
              <a:rPr lang="pt-BR" dirty="0" err="1"/>
              <a:t>Snow</a:t>
            </a:r>
            <a:r>
              <a:rPr lang="pt-BR" dirty="0"/>
              <a:t> </a:t>
            </a:r>
            <a:r>
              <a:rPr lang="pt-BR" dirty="0" err="1"/>
              <a:t>Crystals</a:t>
            </a:r>
            <a:r>
              <a:rPr lang="pt-BR" dirty="0"/>
              <a:t>. Princeton </a:t>
            </a:r>
            <a:r>
              <a:rPr lang="pt-BR" dirty="0" err="1"/>
              <a:t>University</a:t>
            </a:r>
            <a:r>
              <a:rPr lang="pt-BR" dirty="0"/>
              <a:t> Press. 2021.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682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pt-BR" dirty="0"/>
              <a:t>Imagem: </a:t>
            </a:r>
            <a:r>
              <a:rPr lang="pt-BR" sz="1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4286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pt-BR" dirty="0"/>
              <a:t>Imagem: </a:t>
            </a:r>
            <a:r>
              <a:rPr lang="pt-BR" sz="1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4922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pt-BR" dirty="0"/>
              <a:t>Imagem: </a:t>
            </a:r>
            <a:r>
              <a:rPr lang="pt-BR" sz="1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0861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Imagem: </a:t>
            </a:r>
            <a:r>
              <a:rPr lang="pt-BR" dirty="0" err="1"/>
              <a:t>Libbrecht</a:t>
            </a:r>
            <a:r>
              <a:rPr lang="pt-BR" dirty="0"/>
              <a:t>, K.G. </a:t>
            </a:r>
            <a:r>
              <a:rPr lang="pt-BR" dirty="0" err="1"/>
              <a:t>Snow</a:t>
            </a:r>
            <a:r>
              <a:rPr lang="pt-BR" dirty="0"/>
              <a:t> </a:t>
            </a:r>
            <a:r>
              <a:rPr lang="pt-BR" dirty="0" err="1"/>
              <a:t>Crystals</a:t>
            </a:r>
            <a:r>
              <a:rPr lang="pt-BR" dirty="0"/>
              <a:t>. Princeton </a:t>
            </a:r>
            <a:r>
              <a:rPr lang="pt-BR" dirty="0" err="1"/>
              <a:t>University</a:t>
            </a:r>
            <a:r>
              <a:rPr lang="pt-BR" dirty="0"/>
              <a:t> Press. 2021.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479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rgbClr val="0070C0"/>
                </a:solidFill>
              </a:rPr>
              <a:t>Fonte: http://www.ilpi.com/inorganic/structures/cscl/index.html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3617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https://www.youtube.com/watch?v=A3cPHn_OgVQ&amp;index=12&amp;list=PL8EAOgbez9XIWGbmcihctMO4bXSB4V8hm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DF7D0-B1E5-487C-89AE-7C89C4C761A8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3577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rgbClr val="0070C0"/>
                </a:solidFill>
              </a:rPr>
              <a:t>Fonte: http://www.ilpi.com/inorganic/structures/nacl/index.html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0581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Fonte:https</a:t>
            </a:r>
            <a:r>
              <a:rPr lang="pt-BR" dirty="0"/>
              <a:t>://commons.wikimedia.org/wiki/</a:t>
            </a:r>
            <a:r>
              <a:rPr lang="pt-BR" dirty="0" err="1"/>
              <a:t>File:Sphalerite_polyhedra.png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DF7D0-B1E5-487C-89AE-7C89C4C761A8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05494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rgbClr val="0070C0"/>
                </a:solidFill>
              </a:rPr>
              <a:t>Fonte: http://www.ilpi.com/inorganic/structures/zincblende/index.html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8388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Imagem: </a:t>
            </a:r>
            <a:r>
              <a:rPr lang="pt-BR" dirty="0" err="1"/>
              <a:t>Libbrecht</a:t>
            </a:r>
            <a:r>
              <a:rPr lang="pt-BR" dirty="0"/>
              <a:t>, K.G. </a:t>
            </a:r>
            <a:r>
              <a:rPr lang="pt-BR" dirty="0" err="1"/>
              <a:t>Snow</a:t>
            </a:r>
            <a:r>
              <a:rPr lang="pt-BR" dirty="0"/>
              <a:t> </a:t>
            </a:r>
            <a:r>
              <a:rPr lang="pt-BR" dirty="0" err="1"/>
              <a:t>Crystals</a:t>
            </a:r>
            <a:r>
              <a:rPr lang="pt-BR" dirty="0"/>
              <a:t>. Princeton </a:t>
            </a:r>
            <a:r>
              <a:rPr lang="pt-BR" dirty="0" err="1"/>
              <a:t>University</a:t>
            </a:r>
            <a:r>
              <a:rPr lang="pt-BR" dirty="0"/>
              <a:t> Press. 2021.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9890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Fonte:https</a:t>
            </a:r>
            <a:r>
              <a:rPr lang="pt-BR" dirty="0"/>
              <a:t>://commons.wikimedia.org/wiki/</a:t>
            </a:r>
            <a:r>
              <a:rPr lang="pt-BR" dirty="0" err="1"/>
              <a:t>File:Sphalerite_polyhedra.png</a:t>
            </a:r>
            <a:endParaRPr lang="pt-BR" dirty="0"/>
          </a:p>
          <a:p>
            <a:r>
              <a:rPr lang="pt-BR" dirty="0" err="1"/>
              <a:t>Fonte:https</a:t>
            </a:r>
            <a:r>
              <a:rPr lang="pt-BR" dirty="0"/>
              <a:t>://pt.m.wikipedia.org/wiki/</a:t>
            </a:r>
            <a:r>
              <a:rPr lang="pt-BR" dirty="0" err="1"/>
              <a:t>Ficheiro:Wurtzite_polyhedra.png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DF7D0-B1E5-487C-89AE-7C89C4C761A8}" type="slidenum">
              <a:rPr lang="pt-BR" smtClean="0"/>
              <a:pPr>
                <a:defRPr/>
              </a:pPr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0648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Fonte: https://pt.wikipedia.org/wiki/Fluoreto_de_estr%C3%B4ncio#/media/Ficheiro:CaF2_polyhedra.png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DF7D0-B1E5-487C-89AE-7C89C4C761A8}" type="slidenum">
              <a:rPr lang="pt-BR" smtClean="0"/>
              <a:pPr>
                <a:defRPr/>
              </a:pPr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4878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dirty="0"/>
              <a:t>Fonte: </a:t>
            </a:r>
            <a:r>
              <a:rPr lang="en-US" sz="1200" b="0" dirty="0"/>
              <a:t>Chiang, Y.M.; </a:t>
            </a:r>
            <a:r>
              <a:rPr lang="en-US" sz="1200" b="0" dirty="0" err="1"/>
              <a:t>Birnie</a:t>
            </a:r>
            <a:r>
              <a:rPr lang="en-US" sz="1200" b="0" dirty="0"/>
              <a:t> III, S.; Kingery, W.D. Physical Ceramics, Principles for Ceramic Science and Engineering. 1997. Cap. 1. </a:t>
            </a:r>
            <a:endParaRPr lang="pt-BR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37181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dirty="0"/>
              <a:t>Fonte: </a:t>
            </a:r>
            <a:r>
              <a:rPr lang="en-US" sz="1200" b="0" dirty="0"/>
              <a:t>Chiang, Y.M.; </a:t>
            </a:r>
            <a:r>
              <a:rPr lang="en-US" sz="1200" b="0" dirty="0" err="1"/>
              <a:t>Birnie</a:t>
            </a:r>
            <a:r>
              <a:rPr lang="en-US" sz="1200" b="0" dirty="0"/>
              <a:t> III, S.; Kingery, W.D. Physical Ceramics, Principles for Ceramic Science and Engineering. 1997. Cap. 1. </a:t>
            </a:r>
            <a:endParaRPr lang="pt-BR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DF7D0-B1E5-487C-89AE-7C89C4C761A8}" type="slidenum">
              <a:rPr lang="pt-BR" smtClean="0"/>
              <a:pPr>
                <a:defRPr/>
              </a:pPr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75309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https://www.youtube.com/watch?v=A3cPHn_OgVQ&amp;index=12&amp;list=PL8EAOgbez9XIWGbmcihctMO4bXSB4V8hm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DF7D0-B1E5-487C-89AE-7C89C4C761A8}" type="slidenum">
              <a:rPr lang="pt-BR" smtClean="0"/>
              <a:pPr>
                <a:defRPr/>
              </a:pPr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20653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Link: https://chem.libretexts.org/Bookshelves/Inorganic_Chemistry/Book%3A_Introduction_to_Inorganic_Chemistry_(Wikibook)/08%3A_Ionic_and_Covalent_Solids_-_Structures/8.07%3A_Spinel_Perovskite_and_Rutile_Structures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DF7D0-B1E5-487C-89AE-7C89C4C761A8}" type="slidenum">
              <a:rPr lang="pt-BR" smtClean="0"/>
              <a:pPr>
                <a:defRPr/>
              </a:pPr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053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Link: https://chem.libretexts.org/Bookshelves/Inorganic_Chemistry/Book%3A_Introduction_to_Inorganic_Chemistry_(Wikibook)/08%3A_Ionic_and_Covalent_Solids_-_Structures/8.07%3A_Spinel_Perovskite_and_Rutile_Structures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DF7D0-B1E5-487C-89AE-7C89C4C761A8}" type="slidenum">
              <a:rPr lang="pt-BR" smtClean="0"/>
              <a:pPr>
                <a:defRPr/>
              </a:pPr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31898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Fonte: </a:t>
            </a:r>
            <a:r>
              <a:rPr lang="pt-BR" dirty="0" err="1"/>
              <a:t>Callister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96532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800" kern="0" dirty="0"/>
              <a:t>http://chemwiki.ucdavis.edu/Textbook_Maps/General_Chemistry_Textbook_Maps/Map%3A_Lower's_Chem1/07%3A_Solids_and_Liquids/7.8%3A_Cubic_Lattices_and_Close_Packing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DF7D0-B1E5-487C-89AE-7C89C4C761A8}" type="slidenum">
              <a:rPr lang="pt-BR" smtClean="0"/>
              <a:pPr>
                <a:defRPr/>
              </a:pPr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7730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1" dirty="0">
                <a:solidFill>
                  <a:srgbClr val="0070C0"/>
                </a:solidFill>
              </a:rPr>
              <a:t>Fonte: </a:t>
            </a:r>
            <a:r>
              <a:rPr lang="en-US" sz="1200" b="0" i="1" dirty="0">
                <a:solidFill>
                  <a:srgbClr val="0070C0"/>
                </a:solidFill>
              </a:rPr>
              <a:t>Chiang, Y.M.; </a:t>
            </a:r>
            <a:r>
              <a:rPr lang="en-US" sz="1200" b="0" i="1" dirty="0" err="1">
                <a:solidFill>
                  <a:srgbClr val="0070C0"/>
                </a:solidFill>
              </a:rPr>
              <a:t>Birnie</a:t>
            </a:r>
            <a:r>
              <a:rPr lang="en-US" sz="1200" b="0" i="1" dirty="0">
                <a:solidFill>
                  <a:srgbClr val="0070C0"/>
                </a:solidFill>
              </a:rPr>
              <a:t> III, S.; Kingery, W.D. Physical Ceramics. 1997. Cap. 1. </a:t>
            </a:r>
            <a:endParaRPr lang="pt-BR" sz="1200" b="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7670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pt-BR" dirty="0"/>
              <a:t>Imagem: </a:t>
            </a:r>
            <a:r>
              <a:rPr lang="pt-BR" sz="1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9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66155">
              <a:defRPr/>
            </a:pPr>
            <a:r>
              <a:rPr lang="pt-BR" sz="1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 do vídeo: </a:t>
            </a:r>
            <a:r>
              <a:rPr lang="pt-BR" sz="1900" dirty="0"/>
              <a:t>https://www.youtube.com/watch?v=LKmHqDW9-GY&amp;list=PL8EAOgbez9XIWGbmcihctMO4bXSB4V8hm&amp;index=13</a:t>
            </a:r>
            <a:r>
              <a:rPr lang="pt-BR" sz="19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sz="19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5016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1" dirty="0">
                <a:solidFill>
                  <a:srgbClr val="0070C0"/>
                </a:solidFill>
              </a:rPr>
              <a:t>Fonte: </a:t>
            </a:r>
            <a:r>
              <a:rPr lang="en-US" sz="1200" b="0" i="1" dirty="0">
                <a:solidFill>
                  <a:srgbClr val="0070C0"/>
                </a:solidFill>
              </a:rPr>
              <a:t>Chiang, Y.M.; </a:t>
            </a:r>
            <a:r>
              <a:rPr lang="en-US" sz="1200" b="0" i="1" dirty="0" err="1">
                <a:solidFill>
                  <a:srgbClr val="0070C0"/>
                </a:solidFill>
              </a:rPr>
              <a:t>Birnie</a:t>
            </a:r>
            <a:r>
              <a:rPr lang="en-US" sz="1200" b="0" i="1" dirty="0">
                <a:solidFill>
                  <a:srgbClr val="0070C0"/>
                </a:solidFill>
              </a:rPr>
              <a:t> III, S.; Kingery, W.D. Physical Ceramics. 1997. Cap. 1. </a:t>
            </a:r>
            <a:endParaRPr lang="pt-BR" sz="1200" b="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13653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1" dirty="0">
                <a:solidFill>
                  <a:srgbClr val="0070C0"/>
                </a:solidFill>
              </a:rPr>
              <a:t>Fonte: </a:t>
            </a:r>
            <a:r>
              <a:rPr lang="en-US" sz="1200" b="0" i="1" dirty="0">
                <a:solidFill>
                  <a:srgbClr val="0070C0"/>
                </a:solidFill>
              </a:rPr>
              <a:t>Chiang, Y.M.; </a:t>
            </a:r>
            <a:r>
              <a:rPr lang="en-US" sz="1200" b="0" i="1" dirty="0" err="1">
                <a:solidFill>
                  <a:srgbClr val="0070C0"/>
                </a:solidFill>
              </a:rPr>
              <a:t>Birnie</a:t>
            </a:r>
            <a:r>
              <a:rPr lang="en-US" sz="1200" b="0" i="1" dirty="0">
                <a:solidFill>
                  <a:srgbClr val="0070C0"/>
                </a:solidFill>
              </a:rPr>
              <a:t> III, S.; Kingery, W.D. Physical Ceramics. 1997. Cap. 1. </a:t>
            </a:r>
            <a:endParaRPr lang="pt-BR" sz="1200" b="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4602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rgbClr val="0000FF"/>
                </a:solidFill>
              </a:rPr>
              <a:t>Fonte: </a:t>
            </a:r>
            <a:r>
              <a:rPr lang="pt-BR" sz="1200" i="1" dirty="0" err="1">
                <a:solidFill>
                  <a:srgbClr val="0000FF"/>
                </a:solidFill>
              </a:rPr>
              <a:t>Kovarik</a:t>
            </a:r>
            <a:r>
              <a:rPr lang="pt-BR" sz="1200" i="1" dirty="0">
                <a:solidFill>
                  <a:srgbClr val="0000FF"/>
                </a:solidFill>
              </a:rPr>
              <a:t>, et al., </a:t>
            </a:r>
            <a:r>
              <a:rPr lang="pt-BR" sz="1200" i="1" dirty="0" err="1">
                <a:solidFill>
                  <a:srgbClr val="0000FF"/>
                </a:solidFill>
              </a:rPr>
              <a:t>Journal</a:t>
            </a:r>
            <a:r>
              <a:rPr lang="pt-BR" sz="1200" i="1" dirty="0">
                <a:solidFill>
                  <a:srgbClr val="0000FF"/>
                </a:solidFill>
              </a:rPr>
              <a:t> of </a:t>
            </a:r>
            <a:r>
              <a:rPr lang="pt-BR" sz="1200" i="1" dirty="0" err="1">
                <a:solidFill>
                  <a:srgbClr val="0000FF"/>
                </a:solidFill>
              </a:rPr>
              <a:t>Catalysis</a:t>
            </a:r>
            <a:r>
              <a:rPr lang="pt-BR" sz="1200" i="1" dirty="0">
                <a:solidFill>
                  <a:srgbClr val="0000FF"/>
                </a:solidFill>
              </a:rPr>
              <a:t> 393 (2021) 357-368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9566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https://www.google.com/url?sa=i&amp;url=https%3A%2F%2Fslideplayer.com.br%2Fslide%2F5975702%2F&amp;psig=AOvVaw0aHE2sm-bAMLOmoFH-Dcpr&amp;ust=1677873482468000&amp;source=images&amp;cd=vfe&amp;ved=0CBAQjRxqFwoTCPidtPmDvv0CFQAAAAAdAAAAABAf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92124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Imagem: </a:t>
            </a:r>
            <a:r>
              <a:rPr lang="pt-BR" dirty="0" err="1"/>
              <a:t>Libbrecht</a:t>
            </a:r>
            <a:r>
              <a:rPr lang="pt-BR" dirty="0"/>
              <a:t>, K.G. </a:t>
            </a:r>
            <a:r>
              <a:rPr lang="pt-BR" dirty="0" err="1"/>
              <a:t>Snow</a:t>
            </a:r>
            <a:r>
              <a:rPr lang="pt-BR" dirty="0"/>
              <a:t> </a:t>
            </a:r>
            <a:r>
              <a:rPr lang="pt-BR" dirty="0" err="1"/>
              <a:t>Crystals</a:t>
            </a:r>
            <a:r>
              <a:rPr lang="pt-BR" dirty="0"/>
              <a:t>. Princeton </a:t>
            </a:r>
            <a:r>
              <a:rPr lang="pt-BR" dirty="0" err="1"/>
              <a:t>University</a:t>
            </a:r>
            <a:r>
              <a:rPr lang="pt-BR" dirty="0"/>
              <a:t> Press. 2021.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84661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Fonte: https://www.le-comptoir-geologique.com/clay-glossary.html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12770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Fonte: https://som.web.cmu.edu/structures/S096-kaolinite.html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53879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Fonte: https://www.mdpi.com/2073-4352/11/3/244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1849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Fonte: </a:t>
            </a:r>
            <a:r>
              <a:rPr lang="pt-BR" dirty="0" err="1"/>
              <a:t>Journal</a:t>
            </a:r>
            <a:r>
              <a:rPr lang="pt-BR" dirty="0"/>
              <a:t> of Energy </a:t>
            </a:r>
            <a:r>
              <a:rPr lang="pt-BR" dirty="0" err="1"/>
              <a:t>Chemistry</a:t>
            </a:r>
            <a:r>
              <a:rPr lang="pt-BR" dirty="0"/>
              <a:t> 64 (2022), 406-431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9703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https://www.differencebetween.com/difference-between-lattice-site-and-interstitial-site/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1915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pt-BR" dirty="0"/>
              <a:t>Imagem: </a:t>
            </a:r>
            <a:r>
              <a:rPr lang="pt-BR" sz="1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89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800" dirty="0"/>
              <a:t>https://www.youtube.com/watch?v=LKmHqDW9-GY&amp;list=PL8EAOgbez9XIWGbmcihctMO4bXSB4V8hm&amp;index=13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DF7D0-B1E5-487C-89AE-7C89C4C761A8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5501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800" dirty="0"/>
              <a:t>https://www.youtube.com/watch?v=LKmHqDW9-GY&amp;list=PL8EAOgbez9XIWGbmcihctMO4bXSB4V8hm&amp;index=13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DF7D0-B1E5-487C-89AE-7C89C4C761A8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470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pt-BR" dirty="0"/>
              <a:t>Imagem: </a:t>
            </a:r>
            <a:r>
              <a:rPr lang="pt-BR" sz="1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825AA-512D-4256-AD6A-1BDCBB74939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438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8FB9-416D-4FAF-92DA-399A049676C9}" type="datetimeFigureOut">
              <a:rPr lang="pt-BR" smtClean="0"/>
              <a:t>19/04/2023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AF4-B10A-41C3-93E1-DCDF9D4183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82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8FB9-416D-4FAF-92DA-399A049676C9}" type="datetimeFigureOut">
              <a:rPr lang="pt-BR" smtClean="0"/>
              <a:t>19/04/2023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AF4-B10A-41C3-93E1-DCDF9D4183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723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8FB9-416D-4FAF-92DA-399A049676C9}" type="datetimeFigureOut">
              <a:rPr lang="pt-BR" smtClean="0"/>
              <a:t>19/04/2023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AF4-B10A-41C3-93E1-DCDF9D4183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951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dape e num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>
          <a:xfrm rot="16200000">
            <a:off x="-3271845" y="3253846"/>
            <a:ext cx="6876000" cy="3323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>
              <a:defRPr sz="1108">
                <a:latin typeface="+mn-lt"/>
              </a:defRPr>
            </a:lvl1pPr>
          </a:lstStyle>
          <a:p>
            <a:r>
              <a:rPr lang="pt-BR">
                <a:solidFill>
                  <a:schemeClr val="tx1"/>
                </a:solidFill>
                <a:sym typeface="Comic Sans MS" charset="0"/>
              </a:rPr>
              <a:t>PMT 2100  Introdução à Ciência dos Materiais para  Engenharia  EPUSP - 2013</a:t>
            </a:r>
            <a:endParaRPr lang="pt-BR" dirty="0">
              <a:solidFill>
                <a:schemeClr val="tx1"/>
              </a:solidFill>
              <a:sym typeface="Comic Sans MS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603811" y="29707"/>
            <a:ext cx="498462" cy="365125"/>
          </a:xfrm>
          <a:prstGeom prst="rect">
            <a:avLst/>
          </a:prstGeom>
        </p:spPr>
        <p:txBody>
          <a:bodyPr anchor="ctr"/>
          <a:lstStyle>
            <a:lvl1pPr algn="ctr">
              <a:defRPr sz="1108">
                <a:solidFill>
                  <a:schemeClr val="accent2"/>
                </a:solidFill>
                <a:latin typeface="+mn-lt"/>
              </a:defRPr>
            </a:lvl1pPr>
          </a:lstStyle>
          <a:p>
            <a:fld id="{A89748C8-0B5C-44BC-B45C-876C9B267C9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742088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8FB9-416D-4FAF-92DA-399A049676C9}" type="datetimeFigureOut">
              <a:rPr lang="pt-BR" smtClean="0"/>
              <a:t>19/04/2023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AF4-B10A-41C3-93E1-DCDF9D4183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188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8FB9-416D-4FAF-92DA-399A049676C9}" type="datetimeFigureOut">
              <a:rPr lang="pt-BR" smtClean="0"/>
              <a:t>19/04/2023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AF4-B10A-41C3-93E1-DCDF9D4183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793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8FB9-416D-4FAF-92DA-399A049676C9}" type="datetimeFigureOut">
              <a:rPr lang="pt-BR" smtClean="0"/>
              <a:t>19/04/2023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AF4-B10A-41C3-93E1-DCDF9D4183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0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8FB9-416D-4FAF-92DA-399A049676C9}" type="datetimeFigureOut">
              <a:rPr lang="pt-BR" smtClean="0"/>
              <a:t>19/04/2023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AF4-B10A-41C3-93E1-DCDF9D4183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641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8FB9-416D-4FAF-92DA-399A049676C9}" type="datetimeFigureOut">
              <a:rPr lang="pt-BR" smtClean="0"/>
              <a:t>19/04/2023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AF4-B10A-41C3-93E1-DCDF9D4183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401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8FB9-416D-4FAF-92DA-399A049676C9}" type="datetimeFigureOut">
              <a:rPr lang="pt-BR" smtClean="0"/>
              <a:t>19/04/2023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AF4-B10A-41C3-93E1-DCDF9D4183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0492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8FB9-416D-4FAF-92DA-399A049676C9}" type="datetimeFigureOut">
              <a:rPr lang="pt-BR" smtClean="0"/>
              <a:t>19/04/2023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AF4-B10A-41C3-93E1-DCDF9D4183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849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8FB9-416D-4FAF-92DA-399A049676C9}" type="datetimeFigureOut">
              <a:rPr lang="pt-BR" smtClean="0"/>
              <a:t>19/04/2023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AF4-B10A-41C3-93E1-DCDF9D4183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01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A8FB9-416D-4FAF-92DA-399A049676C9}" type="datetimeFigureOut">
              <a:rPr lang="pt-BR" smtClean="0"/>
              <a:t>19/04/2023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FCAF4-B10A-41C3-93E1-DCDF9D4183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020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hyperlink" Target="https://msestudent.com/interstitial-sites-size-types-applications-and-calculation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4.jpg"/><Relationship Id="rId5" Type="http://schemas.openxmlformats.org/officeDocument/2006/relationships/image" Target="../media/image64.png"/><Relationship Id="rId10" Type="http://schemas.openxmlformats.org/officeDocument/2006/relationships/hyperlink" Target="https://www.youtube.com/watch?v=A3cPHn_OgVQ&amp;index=12&amp;list=PL8EAOgbez9XIWGbmcihctMO4bXSB4V8hm" TargetMode="External"/><Relationship Id="rId4" Type="http://schemas.openxmlformats.org/officeDocument/2006/relationships/image" Target="../media/image63.png"/><Relationship Id="rId9" Type="http://schemas.openxmlformats.org/officeDocument/2006/relationships/image" Target="../media/image1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0.png"/><Relationship Id="rId5" Type="http://schemas.openxmlformats.org/officeDocument/2006/relationships/image" Target="../media/image680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KmHqDW9-GY&amp;list=PL8EAOgbez9XIWGbmcihctMO4bXSB4V8hm&amp;index=13" TargetMode="External"/><Relationship Id="rId5" Type="http://schemas.openxmlformats.org/officeDocument/2006/relationships/hyperlink" Target="https://msestudent.com/interstitial-sites-size-types-applications-and-calculations/" TargetMode="External"/><Relationship Id="rId4" Type="http://schemas.openxmlformats.org/officeDocument/2006/relationships/image" Target="../media/image3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g"/><Relationship Id="rId5" Type="http://schemas.openxmlformats.org/officeDocument/2006/relationships/image" Target="../media/image4.jpg"/><Relationship Id="rId4" Type="http://schemas.openxmlformats.org/officeDocument/2006/relationships/hyperlink" Target="https://chem.libretexts.org/Bookshelves/Inorganic_Chemistry/Book%3A_Introduction_to_Inorganic_Chemistry_(Wikibook)/08%3A_Ionic_and_Covalent_Solids_-_Structures/8.07%3A_Spinel_Perovskite_and_Rutile_Structures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chemwiki.ucdavis.edu/Textbook_Maps/General_Chemistry_Textbook_Maps/Map:_Lower's_Chem1/07:_Solids_and_Liquids/7.8:_Cubic_Lattices_and_Close_Packing" TargetMode="Externa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920.png"/><Relationship Id="rId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udent.com/interstitial-sites-size-types-applications-and-calculation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geology.org/historicalgeology/earth-materials/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sestudent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1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2EE0216-310E-F67A-31C7-28DB14E7256E}"/>
              </a:ext>
            </a:extLst>
          </p:cNvPr>
          <p:cNvSpPr txBox="1"/>
          <p:nvPr/>
        </p:nvSpPr>
        <p:spPr>
          <a:xfrm>
            <a:off x="3357146" y="3733007"/>
            <a:ext cx="5283818" cy="1015663"/>
          </a:xfrm>
          <a:prstGeom prst="rect">
            <a:avLst/>
          </a:prstGeom>
          <a:solidFill>
            <a:srgbClr val="66FFFF"/>
          </a:solidFill>
          <a:ln w="9525"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pPr marL="11113" indent="-11113" algn="ctr">
              <a:lnSpc>
                <a:spcPct val="100000"/>
              </a:lnSpc>
              <a:spcBef>
                <a:spcPts val="0"/>
              </a:spcBef>
            </a:pPr>
            <a:r>
              <a:rPr lang="pt-BR" b="1" dirty="0">
                <a:solidFill>
                  <a:srgbClr val="0033CC"/>
                </a:solidFill>
                <a:latin typeface="Comic Sans MS" charset="0"/>
                <a:sym typeface="Comic Sans MS" charset="0"/>
              </a:rPr>
              <a:t> </a:t>
            </a:r>
            <a:r>
              <a:rPr lang="pt-BR" sz="3200" b="1" dirty="0">
                <a:solidFill>
                  <a:srgbClr val="0033CC"/>
                </a:solidFill>
                <a:latin typeface="Comic Sans MS" charset="0"/>
                <a:sym typeface="Comic Sans MS" charset="0"/>
              </a:rPr>
              <a:t>Unidade 4</a:t>
            </a:r>
          </a:p>
          <a:p>
            <a:pPr marL="11113" indent="-11113" algn="ctr">
              <a:lnSpc>
                <a:spcPct val="100000"/>
              </a:lnSpc>
              <a:spcBef>
                <a:spcPts val="0"/>
              </a:spcBef>
            </a:pPr>
            <a:r>
              <a:rPr lang="pt-BR" sz="2800" b="1" dirty="0">
                <a:solidFill>
                  <a:srgbClr val="0033CC"/>
                </a:solidFill>
                <a:latin typeface="Comic Sans MS" charset="0"/>
                <a:sym typeface="Comic Sans MS" charset="0"/>
              </a:rPr>
              <a:t>...mais estruturas cristalinas</a:t>
            </a:r>
            <a:endParaRPr lang="pt-BR" sz="2400" b="1" dirty="0">
              <a:solidFill>
                <a:srgbClr val="0033CC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9CABAF-F710-A385-1592-D6324BF6DF29}"/>
              </a:ext>
            </a:extLst>
          </p:cNvPr>
          <p:cNvSpPr>
            <a:spLocks/>
          </p:cNvSpPr>
          <p:nvPr/>
        </p:nvSpPr>
        <p:spPr bwMode="auto">
          <a:xfrm>
            <a:off x="4092008" y="5322911"/>
            <a:ext cx="3814081" cy="808382"/>
          </a:xfrm>
          <a:prstGeom prst="rect">
            <a:avLst/>
          </a:prstGeom>
          <a:solidFill>
            <a:srgbClr val="66FFFF"/>
          </a:solidFill>
          <a:ln w="6350">
            <a:solidFill>
              <a:srgbClr val="0033CC"/>
            </a:solidFill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8" algn="ctr"/>
            <a:r>
              <a:rPr lang="pt-BR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Calibri" charset="0"/>
              </a:rPr>
              <a:t>PMT3301</a:t>
            </a:r>
          </a:p>
          <a:p>
            <a:pPr marL="39688" algn="ctr"/>
            <a:r>
              <a:rPr lang="pt-BR" sz="1200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Calibri" charset="0"/>
              </a:rPr>
              <a:t>Fundamentos de Cristalografia e Difração</a:t>
            </a:r>
          </a:p>
          <a:p>
            <a:pPr marL="39688" algn="ctr"/>
            <a:r>
              <a:rPr lang="pt-BR" sz="1200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Calibri" charset="0"/>
              </a:rPr>
              <a:t>1º semestre de 2023</a:t>
            </a:r>
          </a:p>
        </p:txBody>
      </p:sp>
    </p:spTree>
    <p:extLst>
      <p:ext uri="{BB962C8B-B14F-4D97-AF65-F5344CB8AC3E}">
        <p14:creationId xmlns:p14="http://schemas.microsoft.com/office/powerpoint/2010/main" val="2509648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F9FFA-0554-1777-F47B-D0B8FD28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08" y="1200016"/>
            <a:ext cx="2480197" cy="934136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rgbClr val="0000FF"/>
                </a:solidFill>
              </a:rPr>
              <a:t>Sítio Intersticial Triangular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513A356-A2A2-195F-C485-19DD9FC13F86}"/>
              </a:ext>
            </a:extLst>
          </p:cNvPr>
          <p:cNvSpPr txBox="1"/>
          <p:nvPr/>
        </p:nvSpPr>
        <p:spPr>
          <a:xfrm>
            <a:off x="6319154" y="5888505"/>
            <a:ext cx="2540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200" i="1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7F45D97-4911-0E82-3E41-DD8047260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68792" y="323164"/>
            <a:ext cx="5791200" cy="32575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3B4B9AC-3D91-1CDB-337C-35EA529AB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037" y="3402890"/>
            <a:ext cx="6023429" cy="338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65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F9FFA-0554-1777-F47B-D0B8FD28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47" y="367259"/>
            <a:ext cx="3896106" cy="530813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rgbClr val="0000FF"/>
                </a:solidFill>
              </a:rPr>
              <a:t>Sítio Intersticial Triangular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513A356-A2A2-195F-C485-19DD9FC13F86}"/>
              </a:ext>
            </a:extLst>
          </p:cNvPr>
          <p:cNvSpPr txBox="1"/>
          <p:nvPr/>
        </p:nvSpPr>
        <p:spPr>
          <a:xfrm>
            <a:off x="1914566" y="6213742"/>
            <a:ext cx="5314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200" i="1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3CFBEB7-FEF2-3FF6-838C-11342CCE6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993" y="1304014"/>
            <a:ext cx="7952014" cy="44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19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572403-84CF-6F42-02D7-9D79E9903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480"/>
            <a:ext cx="6166757" cy="571917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F6687AD-F62C-54B4-49B2-0276FC17EB56}"/>
              </a:ext>
            </a:extLst>
          </p:cNvPr>
          <p:cNvSpPr/>
          <p:nvPr/>
        </p:nvSpPr>
        <p:spPr>
          <a:xfrm>
            <a:off x="195943" y="2890157"/>
            <a:ext cx="6335486" cy="3072492"/>
          </a:xfrm>
          <a:custGeom>
            <a:avLst/>
            <a:gdLst>
              <a:gd name="connsiteX0" fmla="*/ 0 w 6335486"/>
              <a:gd name="connsiteY0" fmla="*/ 512092 h 3072492"/>
              <a:gd name="connsiteX1" fmla="*/ 512092 w 6335486"/>
              <a:gd name="connsiteY1" fmla="*/ 0 h 3072492"/>
              <a:gd name="connsiteX2" fmla="*/ 996011 w 6335486"/>
              <a:gd name="connsiteY2" fmla="*/ 0 h 3072492"/>
              <a:gd name="connsiteX3" fmla="*/ 1639268 w 6335486"/>
              <a:gd name="connsiteY3" fmla="*/ 0 h 3072492"/>
              <a:gd name="connsiteX4" fmla="*/ 2335639 w 6335486"/>
              <a:gd name="connsiteY4" fmla="*/ 0 h 3072492"/>
              <a:gd name="connsiteX5" fmla="*/ 2872671 w 6335486"/>
              <a:gd name="connsiteY5" fmla="*/ 0 h 3072492"/>
              <a:gd name="connsiteX6" fmla="*/ 3409702 w 6335486"/>
              <a:gd name="connsiteY6" fmla="*/ 0 h 3072492"/>
              <a:gd name="connsiteX7" fmla="*/ 4052960 w 6335486"/>
              <a:gd name="connsiteY7" fmla="*/ 0 h 3072492"/>
              <a:gd name="connsiteX8" fmla="*/ 4589992 w 6335486"/>
              <a:gd name="connsiteY8" fmla="*/ 0 h 3072492"/>
              <a:gd name="connsiteX9" fmla="*/ 5073910 w 6335486"/>
              <a:gd name="connsiteY9" fmla="*/ 0 h 3072492"/>
              <a:gd name="connsiteX10" fmla="*/ 5823394 w 6335486"/>
              <a:gd name="connsiteY10" fmla="*/ 0 h 3072492"/>
              <a:gd name="connsiteX11" fmla="*/ 6335486 w 6335486"/>
              <a:gd name="connsiteY11" fmla="*/ 512092 h 3072492"/>
              <a:gd name="connsiteX12" fmla="*/ 6335486 w 6335486"/>
              <a:gd name="connsiteY12" fmla="*/ 1024169 h 3072492"/>
              <a:gd name="connsiteX13" fmla="*/ 6335486 w 6335486"/>
              <a:gd name="connsiteY13" fmla="*/ 1577212 h 3072492"/>
              <a:gd name="connsiteX14" fmla="*/ 6335486 w 6335486"/>
              <a:gd name="connsiteY14" fmla="*/ 2027840 h 3072492"/>
              <a:gd name="connsiteX15" fmla="*/ 6335486 w 6335486"/>
              <a:gd name="connsiteY15" fmla="*/ 2560400 h 3072492"/>
              <a:gd name="connsiteX16" fmla="*/ 5823394 w 6335486"/>
              <a:gd name="connsiteY16" fmla="*/ 3072492 h 3072492"/>
              <a:gd name="connsiteX17" fmla="*/ 5286362 w 6335486"/>
              <a:gd name="connsiteY17" fmla="*/ 3072492 h 3072492"/>
              <a:gd name="connsiteX18" fmla="*/ 4643105 w 6335486"/>
              <a:gd name="connsiteY18" fmla="*/ 3072492 h 3072492"/>
              <a:gd name="connsiteX19" fmla="*/ 3999847 w 6335486"/>
              <a:gd name="connsiteY19" fmla="*/ 3072492 h 3072492"/>
              <a:gd name="connsiteX20" fmla="*/ 3303476 w 6335486"/>
              <a:gd name="connsiteY20" fmla="*/ 3072492 h 3072492"/>
              <a:gd name="connsiteX21" fmla="*/ 2819558 w 6335486"/>
              <a:gd name="connsiteY21" fmla="*/ 3072492 h 3072492"/>
              <a:gd name="connsiteX22" fmla="*/ 2123187 w 6335486"/>
              <a:gd name="connsiteY22" fmla="*/ 3072492 h 3072492"/>
              <a:gd name="connsiteX23" fmla="*/ 1692381 w 6335486"/>
              <a:gd name="connsiteY23" fmla="*/ 3072492 h 3072492"/>
              <a:gd name="connsiteX24" fmla="*/ 1208463 w 6335486"/>
              <a:gd name="connsiteY24" fmla="*/ 3072492 h 3072492"/>
              <a:gd name="connsiteX25" fmla="*/ 512092 w 6335486"/>
              <a:gd name="connsiteY25" fmla="*/ 3072492 h 3072492"/>
              <a:gd name="connsiteX26" fmla="*/ 0 w 6335486"/>
              <a:gd name="connsiteY26" fmla="*/ 2560400 h 3072492"/>
              <a:gd name="connsiteX27" fmla="*/ 0 w 6335486"/>
              <a:gd name="connsiteY27" fmla="*/ 2068806 h 3072492"/>
              <a:gd name="connsiteX28" fmla="*/ 0 w 6335486"/>
              <a:gd name="connsiteY28" fmla="*/ 1536246 h 3072492"/>
              <a:gd name="connsiteX29" fmla="*/ 0 w 6335486"/>
              <a:gd name="connsiteY29" fmla="*/ 1024169 h 3072492"/>
              <a:gd name="connsiteX30" fmla="*/ 0 w 6335486"/>
              <a:gd name="connsiteY30" fmla="*/ 512092 h 307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335486" h="3072492" extrusionOk="0">
                <a:moveTo>
                  <a:pt x="0" y="512092"/>
                </a:moveTo>
                <a:cubicBezTo>
                  <a:pt x="841" y="276301"/>
                  <a:pt x="181499" y="-55484"/>
                  <a:pt x="512092" y="0"/>
                </a:cubicBezTo>
                <a:cubicBezTo>
                  <a:pt x="675825" y="-42349"/>
                  <a:pt x="860213" y="9895"/>
                  <a:pt x="996011" y="0"/>
                </a:cubicBezTo>
                <a:cubicBezTo>
                  <a:pt x="1131809" y="-9895"/>
                  <a:pt x="1480494" y="6744"/>
                  <a:pt x="1639268" y="0"/>
                </a:cubicBezTo>
                <a:cubicBezTo>
                  <a:pt x="1798042" y="-6744"/>
                  <a:pt x="2058225" y="61428"/>
                  <a:pt x="2335639" y="0"/>
                </a:cubicBezTo>
                <a:cubicBezTo>
                  <a:pt x="2613053" y="-61428"/>
                  <a:pt x="2752012" y="54414"/>
                  <a:pt x="2872671" y="0"/>
                </a:cubicBezTo>
                <a:cubicBezTo>
                  <a:pt x="2993330" y="-54414"/>
                  <a:pt x="3267985" y="25454"/>
                  <a:pt x="3409702" y="0"/>
                </a:cubicBezTo>
                <a:cubicBezTo>
                  <a:pt x="3551419" y="-25454"/>
                  <a:pt x="3860803" y="61441"/>
                  <a:pt x="4052960" y="0"/>
                </a:cubicBezTo>
                <a:cubicBezTo>
                  <a:pt x="4245117" y="-61441"/>
                  <a:pt x="4366105" y="30285"/>
                  <a:pt x="4589992" y="0"/>
                </a:cubicBezTo>
                <a:cubicBezTo>
                  <a:pt x="4813879" y="-30285"/>
                  <a:pt x="4961654" y="2983"/>
                  <a:pt x="5073910" y="0"/>
                </a:cubicBezTo>
                <a:cubicBezTo>
                  <a:pt x="5186166" y="-2983"/>
                  <a:pt x="5661910" y="57973"/>
                  <a:pt x="5823394" y="0"/>
                </a:cubicBezTo>
                <a:cubicBezTo>
                  <a:pt x="6095560" y="1173"/>
                  <a:pt x="6290943" y="171401"/>
                  <a:pt x="6335486" y="512092"/>
                </a:cubicBezTo>
                <a:cubicBezTo>
                  <a:pt x="6360844" y="646963"/>
                  <a:pt x="6309490" y="779217"/>
                  <a:pt x="6335486" y="1024169"/>
                </a:cubicBezTo>
                <a:cubicBezTo>
                  <a:pt x="6361482" y="1269121"/>
                  <a:pt x="6331261" y="1363097"/>
                  <a:pt x="6335486" y="1577212"/>
                </a:cubicBezTo>
                <a:cubicBezTo>
                  <a:pt x="6339711" y="1791327"/>
                  <a:pt x="6324112" y="1878689"/>
                  <a:pt x="6335486" y="2027840"/>
                </a:cubicBezTo>
                <a:cubicBezTo>
                  <a:pt x="6346860" y="2176991"/>
                  <a:pt x="6324424" y="2330224"/>
                  <a:pt x="6335486" y="2560400"/>
                </a:cubicBezTo>
                <a:cubicBezTo>
                  <a:pt x="6332145" y="2851434"/>
                  <a:pt x="6076935" y="2995639"/>
                  <a:pt x="5823394" y="3072492"/>
                </a:cubicBezTo>
                <a:cubicBezTo>
                  <a:pt x="5609068" y="3083877"/>
                  <a:pt x="5534762" y="3021448"/>
                  <a:pt x="5286362" y="3072492"/>
                </a:cubicBezTo>
                <a:cubicBezTo>
                  <a:pt x="5037962" y="3123536"/>
                  <a:pt x="4945487" y="3029588"/>
                  <a:pt x="4643105" y="3072492"/>
                </a:cubicBezTo>
                <a:cubicBezTo>
                  <a:pt x="4340723" y="3115396"/>
                  <a:pt x="4135200" y="3029748"/>
                  <a:pt x="3999847" y="3072492"/>
                </a:cubicBezTo>
                <a:cubicBezTo>
                  <a:pt x="3864494" y="3115236"/>
                  <a:pt x="3518565" y="3063365"/>
                  <a:pt x="3303476" y="3072492"/>
                </a:cubicBezTo>
                <a:cubicBezTo>
                  <a:pt x="3088387" y="3081619"/>
                  <a:pt x="2993158" y="3039286"/>
                  <a:pt x="2819558" y="3072492"/>
                </a:cubicBezTo>
                <a:cubicBezTo>
                  <a:pt x="2645958" y="3105698"/>
                  <a:pt x="2274638" y="3038654"/>
                  <a:pt x="2123187" y="3072492"/>
                </a:cubicBezTo>
                <a:cubicBezTo>
                  <a:pt x="1971736" y="3106330"/>
                  <a:pt x="1875055" y="3049718"/>
                  <a:pt x="1692381" y="3072492"/>
                </a:cubicBezTo>
                <a:cubicBezTo>
                  <a:pt x="1509707" y="3095266"/>
                  <a:pt x="1317513" y="3056159"/>
                  <a:pt x="1208463" y="3072492"/>
                </a:cubicBezTo>
                <a:cubicBezTo>
                  <a:pt x="1099413" y="3088825"/>
                  <a:pt x="765045" y="3015217"/>
                  <a:pt x="512092" y="3072492"/>
                </a:cubicBezTo>
                <a:cubicBezTo>
                  <a:pt x="234233" y="3056376"/>
                  <a:pt x="-71471" y="2864197"/>
                  <a:pt x="0" y="2560400"/>
                </a:cubicBezTo>
                <a:cubicBezTo>
                  <a:pt x="-44550" y="2420976"/>
                  <a:pt x="20725" y="2183020"/>
                  <a:pt x="0" y="2068806"/>
                </a:cubicBezTo>
                <a:cubicBezTo>
                  <a:pt x="-20725" y="1954592"/>
                  <a:pt x="8035" y="1736823"/>
                  <a:pt x="0" y="1536246"/>
                </a:cubicBezTo>
                <a:cubicBezTo>
                  <a:pt x="-8035" y="1335669"/>
                  <a:pt x="59673" y="1167263"/>
                  <a:pt x="0" y="1024169"/>
                </a:cubicBezTo>
                <a:cubicBezTo>
                  <a:pt x="-59673" y="881075"/>
                  <a:pt x="44848" y="675292"/>
                  <a:pt x="0" y="512092"/>
                </a:cubicBezTo>
                <a:close/>
              </a:path>
            </a:pathLst>
          </a:custGeom>
          <a:noFill/>
          <a:ln w="381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406258104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3207DF4-6DFC-26A4-5CD4-D888587C9592}"/>
              </a:ext>
            </a:extLst>
          </p:cNvPr>
          <p:cNvSpPr txBox="1">
            <a:spLocks noChangeArrowheads="1"/>
          </p:cNvSpPr>
          <p:nvPr/>
        </p:nvSpPr>
        <p:spPr>
          <a:xfrm>
            <a:off x="6313713" y="485914"/>
            <a:ext cx="2552700" cy="4184409"/>
          </a:xfrm>
          <a:custGeom>
            <a:avLst/>
            <a:gdLst>
              <a:gd name="connsiteX0" fmla="*/ 0 w 2552700"/>
              <a:gd name="connsiteY0" fmla="*/ 0 h 4184409"/>
              <a:gd name="connsiteX1" fmla="*/ 561594 w 2552700"/>
              <a:gd name="connsiteY1" fmla="*/ 0 h 4184409"/>
              <a:gd name="connsiteX2" fmla="*/ 1225296 w 2552700"/>
              <a:gd name="connsiteY2" fmla="*/ 0 h 4184409"/>
              <a:gd name="connsiteX3" fmla="*/ 1837944 w 2552700"/>
              <a:gd name="connsiteY3" fmla="*/ 0 h 4184409"/>
              <a:gd name="connsiteX4" fmla="*/ 2552700 w 2552700"/>
              <a:gd name="connsiteY4" fmla="*/ 0 h 4184409"/>
              <a:gd name="connsiteX5" fmla="*/ 2552700 w 2552700"/>
              <a:gd name="connsiteY5" fmla="*/ 739246 h 4184409"/>
              <a:gd name="connsiteX6" fmla="*/ 2552700 w 2552700"/>
              <a:gd name="connsiteY6" fmla="*/ 1520335 h 4184409"/>
              <a:gd name="connsiteX7" fmla="*/ 2552700 w 2552700"/>
              <a:gd name="connsiteY7" fmla="*/ 2092204 h 4184409"/>
              <a:gd name="connsiteX8" fmla="*/ 2552700 w 2552700"/>
              <a:gd name="connsiteY8" fmla="*/ 2789606 h 4184409"/>
              <a:gd name="connsiteX9" fmla="*/ 2552700 w 2552700"/>
              <a:gd name="connsiteY9" fmla="*/ 3528852 h 4184409"/>
              <a:gd name="connsiteX10" fmla="*/ 2552700 w 2552700"/>
              <a:gd name="connsiteY10" fmla="*/ 4184409 h 4184409"/>
              <a:gd name="connsiteX11" fmla="*/ 1914525 w 2552700"/>
              <a:gd name="connsiteY11" fmla="*/ 4184409 h 4184409"/>
              <a:gd name="connsiteX12" fmla="*/ 1327404 w 2552700"/>
              <a:gd name="connsiteY12" fmla="*/ 4184409 h 4184409"/>
              <a:gd name="connsiteX13" fmla="*/ 638175 w 2552700"/>
              <a:gd name="connsiteY13" fmla="*/ 4184409 h 4184409"/>
              <a:gd name="connsiteX14" fmla="*/ 0 w 2552700"/>
              <a:gd name="connsiteY14" fmla="*/ 4184409 h 4184409"/>
              <a:gd name="connsiteX15" fmla="*/ 0 w 2552700"/>
              <a:gd name="connsiteY15" fmla="*/ 3612540 h 4184409"/>
              <a:gd name="connsiteX16" fmla="*/ 0 w 2552700"/>
              <a:gd name="connsiteY16" fmla="*/ 3040671 h 4184409"/>
              <a:gd name="connsiteX17" fmla="*/ 0 w 2552700"/>
              <a:gd name="connsiteY17" fmla="*/ 2301425 h 4184409"/>
              <a:gd name="connsiteX18" fmla="*/ 0 w 2552700"/>
              <a:gd name="connsiteY18" fmla="*/ 1520335 h 4184409"/>
              <a:gd name="connsiteX19" fmla="*/ 0 w 2552700"/>
              <a:gd name="connsiteY19" fmla="*/ 948466 h 4184409"/>
              <a:gd name="connsiteX20" fmla="*/ 0 w 2552700"/>
              <a:gd name="connsiteY20" fmla="*/ 0 h 4184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52700" h="4184409" fill="none" extrusionOk="0">
                <a:moveTo>
                  <a:pt x="0" y="0"/>
                </a:moveTo>
                <a:cubicBezTo>
                  <a:pt x="142849" y="-5394"/>
                  <a:pt x="396924" y="14269"/>
                  <a:pt x="561594" y="0"/>
                </a:cubicBezTo>
                <a:cubicBezTo>
                  <a:pt x="726264" y="-14269"/>
                  <a:pt x="1038603" y="-31463"/>
                  <a:pt x="1225296" y="0"/>
                </a:cubicBezTo>
                <a:cubicBezTo>
                  <a:pt x="1411989" y="31463"/>
                  <a:pt x="1656605" y="-19050"/>
                  <a:pt x="1837944" y="0"/>
                </a:cubicBezTo>
                <a:cubicBezTo>
                  <a:pt x="2019283" y="19050"/>
                  <a:pt x="2207914" y="-19760"/>
                  <a:pt x="2552700" y="0"/>
                </a:cubicBezTo>
                <a:cubicBezTo>
                  <a:pt x="2547083" y="367483"/>
                  <a:pt x="2580211" y="387868"/>
                  <a:pt x="2552700" y="739246"/>
                </a:cubicBezTo>
                <a:cubicBezTo>
                  <a:pt x="2525189" y="1090624"/>
                  <a:pt x="2531137" y="1251160"/>
                  <a:pt x="2552700" y="1520335"/>
                </a:cubicBezTo>
                <a:cubicBezTo>
                  <a:pt x="2574263" y="1789510"/>
                  <a:pt x="2554816" y="1934537"/>
                  <a:pt x="2552700" y="2092204"/>
                </a:cubicBezTo>
                <a:cubicBezTo>
                  <a:pt x="2550584" y="2249871"/>
                  <a:pt x="2570205" y="2587008"/>
                  <a:pt x="2552700" y="2789606"/>
                </a:cubicBezTo>
                <a:cubicBezTo>
                  <a:pt x="2535195" y="2992204"/>
                  <a:pt x="2545847" y="3282931"/>
                  <a:pt x="2552700" y="3528852"/>
                </a:cubicBezTo>
                <a:cubicBezTo>
                  <a:pt x="2559553" y="3774773"/>
                  <a:pt x="2570512" y="3865017"/>
                  <a:pt x="2552700" y="4184409"/>
                </a:cubicBezTo>
                <a:cubicBezTo>
                  <a:pt x="2413654" y="4186082"/>
                  <a:pt x="2075002" y="4199857"/>
                  <a:pt x="1914525" y="4184409"/>
                </a:cubicBezTo>
                <a:cubicBezTo>
                  <a:pt x="1754048" y="4168961"/>
                  <a:pt x="1533624" y="4160600"/>
                  <a:pt x="1327404" y="4184409"/>
                </a:cubicBezTo>
                <a:cubicBezTo>
                  <a:pt x="1121184" y="4208218"/>
                  <a:pt x="913626" y="4213676"/>
                  <a:pt x="638175" y="4184409"/>
                </a:cubicBezTo>
                <a:cubicBezTo>
                  <a:pt x="362724" y="4155142"/>
                  <a:pt x="128953" y="4168666"/>
                  <a:pt x="0" y="4184409"/>
                </a:cubicBezTo>
                <a:cubicBezTo>
                  <a:pt x="19829" y="3961217"/>
                  <a:pt x="-11783" y="3756075"/>
                  <a:pt x="0" y="3612540"/>
                </a:cubicBezTo>
                <a:cubicBezTo>
                  <a:pt x="11783" y="3469005"/>
                  <a:pt x="11806" y="3223767"/>
                  <a:pt x="0" y="3040671"/>
                </a:cubicBezTo>
                <a:cubicBezTo>
                  <a:pt x="-11806" y="2857575"/>
                  <a:pt x="-26098" y="2458212"/>
                  <a:pt x="0" y="2301425"/>
                </a:cubicBezTo>
                <a:cubicBezTo>
                  <a:pt x="26098" y="2144638"/>
                  <a:pt x="-36896" y="1735620"/>
                  <a:pt x="0" y="1520335"/>
                </a:cubicBezTo>
                <a:cubicBezTo>
                  <a:pt x="36896" y="1305050"/>
                  <a:pt x="-2019" y="1145574"/>
                  <a:pt x="0" y="948466"/>
                </a:cubicBezTo>
                <a:cubicBezTo>
                  <a:pt x="2019" y="751358"/>
                  <a:pt x="-32808" y="448454"/>
                  <a:pt x="0" y="0"/>
                </a:cubicBezTo>
                <a:close/>
              </a:path>
              <a:path w="2552700" h="4184409" stroke="0" extrusionOk="0">
                <a:moveTo>
                  <a:pt x="0" y="0"/>
                </a:moveTo>
                <a:cubicBezTo>
                  <a:pt x="338124" y="33144"/>
                  <a:pt x="373943" y="25632"/>
                  <a:pt x="689229" y="0"/>
                </a:cubicBezTo>
                <a:cubicBezTo>
                  <a:pt x="1004515" y="-25632"/>
                  <a:pt x="1083338" y="24503"/>
                  <a:pt x="1301877" y="0"/>
                </a:cubicBezTo>
                <a:cubicBezTo>
                  <a:pt x="1520416" y="-24503"/>
                  <a:pt x="1596901" y="-21883"/>
                  <a:pt x="1888998" y="0"/>
                </a:cubicBezTo>
                <a:cubicBezTo>
                  <a:pt x="2181095" y="21883"/>
                  <a:pt x="2221349" y="5872"/>
                  <a:pt x="2552700" y="0"/>
                </a:cubicBezTo>
                <a:cubicBezTo>
                  <a:pt x="2542380" y="241138"/>
                  <a:pt x="2534731" y="411140"/>
                  <a:pt x="2552700" y="571869"/>
                </a:cubicBezTo>
                <a:cubicBezTo>
                  <a:pt x="2570669" y="732598"/>
                  <a:pt x="2541585" y="996969"/>
                  <a:pt x="2552700" y="1143738"/>
                </a:cubicBezTo>
                <a:cubicBezTo>
                  <a:pt x="2563815" y="1290507"/>
                  <a:pt x="2576953" y="1547303"/>
                  <a:pt x="2552700" y="1799296"/>
                </a:cubicBezTo>
                <a:cubicBezTo>
                  <a:pt x="2528447" y="2051289"/>
                  <a:pt x="2552882" y="2130888"/>
                  <a:pt x="2552700" y="2454853"/>
                </a:cubicBezTo>
                <a:cubicBezTo>
                  <a:pt x="2552518" y="2778818"/>
                  <a:pt x="2557708" y="2790190"/>
                  <a:pt x="2552700" y="3026723"/>
                </a:cubicBezTo>
                <a:cubicBezTo>
                  <a:pt x="2547693" y="3263256"/>
                  <a:pt x="2584147" y="3907395"/>
                  <a:pt x="2552700" y="4184409"/>
                </a:cubicBezTo>
                <a:cubicBezTo>
                  <a:pt x="2339704" y="4191527"/>
                  <a:pt x="2106803" y="4208262"/>
                  <a:pt x="1965579" y="4184409"/>
                </a:cubicBezTo>
                <a:cubicBezTo>
                  <a:pt x="1824355" y="4160556"/>
                  <a:pt x="1606658" y="4178995"/>
                  <a:pt x="1327404" y="4184409"/>
                </a:cubicBezTo>
                <a:cubicBezTo>
                  <a:pt x="1048150" y="4189823"/>
                  <a:pt x="949680" y="4202026"/>
                  <a:pt x="689229" y="4184409"/>
                </a:cubicBezTo>
                <a:cubicBezTo>
                  <a:pt x="428778" y="4166792"/>
                  <a:pt x="252496" y="4173918"/>
                  <a:pt x="0" y="4184409"/>
                </a:cubicBezTo>
                <a:cubicBezTo>
                  <a:pt x="-29196" y="3872951"/>
                  <a:pt x="22834" y="3784084"/>
                  <a:pt x="0" y="3403319"/>
                </a:cubicBezTo>
                <a:cubicBezTo>
                  <a:pt x="-22834" y="3022554"/>
                  <a:pt x="19400" y="2913877"/>
                  <a:pt x="0" y="2747762"/>
                </a:cubicBezTo>
                <a:cubicBezTo>
                  <a:pt x="-19400" y="2581647"/>
                  <a:pt x="24004" y="2260383"/>
                  <a:pt x="0" y="1966672"/>
                </a:cubicBezTo>
                <a:cubicBezTo>
                  <a:pt x="-24004" y="1672961"/>
                  <a:pt x="22518" y="1522862"/>
                  <a:pt x="0" y="1311115"/>
                </a:cubicBezTo>
                <a:cubicBezTo>
                  <a:pt x="-22518" y="1099368"/>
                  <a:pt x="27036" y="867005"/>
                  <a:pt x="0" y="697402"/>
                </a:cubicBezTo>
                <a:cubicBezTo>
                  <a:pt x="-27036" y="527799"/>
                  <a:pt x="3331" y="14086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8830812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/>
          <a:p>
            <a:pPr marL="0" lvl="1" algn="ctr" defTabSz="844083" eaLnBrk="0" fontAlgn="base" hangingPunct="0">
              <a:spcAft>
                <a:spcPts val="1108"/>
              </a:spcAft>
              <a:defRPr/>
            </a:pPr>
            <a:r>
              <a:rPr lang="pt-BR" altLang="pt-BR" sz="2400" i="1" kern="0" dirty="0">
                <a:latin typeface="Calibri" pitchFamily="34" charset="0"/>
              </a:rPr>
              <a:t>...antes de tratar dos interstícios tetraédrico e octaédrico </a:t>
            </a:r>
            <a:r>
              <a:rPr lang="pt-BR" altLang="pt-BR" sz="2000" i="1" kern="0" dirty="0">
                <a:latin typeface="Calibri" pitchFamily="34" charset="0"/>
              </a:rPr>
              <a:t>(que são bastante comuns e importantes...) </a:t>
            </a:r>
            <a:r>
              <a:rPr lang="pt-BR" altLang="pt-BR" sz="2400" i="1" kern="0" dirty="0">
                <a:latin typeface="Calibri" pitchFamily="34" charset="0"/>
              </a:rPr>
              <a:t>vamos tratar de outro sítio intersticial relativamente simples: o </a:t>
            </a:r>
            <a:r>
              <a:rPr lang="pt-BR" altLang="pt-BR" sz="2400" b="1" i="1" kern="0" dirty="0">
                <a:solidFill>
                  <a:srgbClr val="0000FF"/>
                </a:solidFill>
                <a:latin typeface="Calibri" pitchFamily="34" charset="0"/>
              </a:rPr>
              <a:t>cúbico</a:t>
            </a:r>
          </a:p>
        </p:txBody>
      </p:sp>
    </p:spTree>
    <p:extLst>
      <p:ext uri="{BB962C8B-B14F-4D97-AF65-F5344CB8AC3E}">
        <p14:creationId xmlns:p14="http://schemas.microsoft.com/office/powerpoint/2010/main" val="72233624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F9FFA-0554-1777-F47B-D0B8FD28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02" y="731904"/>
            <a:ext cx="2914660" cy="1048429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rgbClr val="0000FF"/>
                </a:solidFill>
              </a:rPr>
              <a:t>Sítios Intersticiais </a:t>
            </a:r>
            <a:br>
              <a:rPr lang="pt-BR" sz="2800" b="1" dirty="0">
                <a:solidFill>
                  <a:srgbClr val="0000FF"/>
                </a:solidFill>
              </a:rPr>
            </a:br>
            <a:r>
              <a:rPr lang="pt-BR" sz="2800" b="1" dirty="0">
                <a:solidFill>
                  <a:srgbClr val="0000FF"/>
                </a:solidFill>
              </a:rPr>
              <a:t>Cúbicos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513A356-A2A2-195F-C485-19DD9FC13F86}"/>
              </a:ext>
            </a:extLst>
          </p:cNvPr>
          <p:cNvSpPr txBox="1"/>
          <p:nvPr/>
        </p:nvSpPr>
        <p:spPr>
          <a:xfrm>
            <a:off x="1922137" y="6305157"/>
            <a:ext cx="5299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200" i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E3219D3-225C-5602-F490-86F2B275D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820" y="414343"/>
            <a:ext cx="4612926" cy="22308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660C6CDC-CBAB-D321-8E7A-5F3E6BF5E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21863" y="3879303"/>
            <a:ext cx="1568176" cy="2147871"/>
          </a:xfrm>
          <a:custGeom>
            <a:avLst/>
            <a:gdLst>
              <a:gd name="connsiteX0" fmla="*/ 0 w 1568176"/>
              <a:gd name="connsiteY0" fmla="*/ 0 h 2147871"/>
              <a:gd name="connsiteX1" fmla="*/ 522725 w 1568176"/>
              <a:gd name="connsiteY1" fmla="*/ 0 h 2147871"/>
              <a:gd name="connsiteX2" fmla="*/ 1061132 w 1568176"/>
              <a:gd name="connsiteY2" fmla="*/ 0 h 2147871"/>
              <a:gd name="connsiteX3" fmla="*/ 1568176 w 1568176"/>
              <a:gd name="connsiteY3" fmla="*/ 0 h 2147871"/>
              <a:gd name="connsiteX4" fmla="*/ 1568176 w 1568176"/>
              <a:gd name="connsiteY4" fmla="*/ 472532 h 2147871"/>
              <a:gd name="connsiteX5" fmla="*/ 1568176 w 1568176"/>
              <a:gd name="connsiteY5" fmla="*/ 945063 h 2147871"/>
              <a:gd name="connsiteX6" fmla="*/ 1568176 w 1568176"/>
              <a:gd name="connsiteY6" fmla="*/ 1417595 h 2147871"/>
              <a:gd name="connsiteX7" fmla="*/ 1568176 w 1568176"/>
              <a:gd name="connsiteY7" fmla="*/ 2147871 h 2147871"/>
              <a:gd name="connsiteX8" fmla="*/ 1014087 w 1568176"/>
              <a:gd name="connsiteY8" fmla="*/ 2147871 h 2147871"/>
              <a:gd name="connsiteX9" fmla="*/ 491362 w 1568176"/>
              <a:gd name="connsiteY9" fmla="*/ 2147871 h 2147871"/>
              <a:gd name="connsiteX10" fmla="*/ 0 w 1568176"/>
              <a:gd name="connsiteY10" fmla="*/ 2147871 h 2147871"/>
              <a:gd name="connsiteX11" fmla="*/ 0 w 1568176"/>
              <a:gd name="connsiteY11" fmla="*/ 1632382 h 2147871"/>
              <a:gd name="connsiteX12" fmla="*/ 0 w 1568176"/>
              <a:gd name="connsiteY12" fmla="*/ 1052457 h 2147871"/>
              <a:gd name="connsiteX13" fmla="*/ 0 w 1568176"/>
              <a:gd name="connsiteY13" fmla="*/ 536968 h 2147871"/>
              <a:gd name="connsiteX14" fmla="*/ 0 w 1568176"/>
              <a:gd name="connsiteY14" fmla="*/ 0 h 214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68176" h="2147871" fill="none" extrusionOk="0">
                <a:moveTo>
                  <a:pt x="0" y="0"/>
                </a:moveTo>
                <a:cubicBezTo>
                  <a:pt x="211467" y="-28082"/>
                  <a:pt x="339053" y="43326"/>
                  <a:pt x="522725" y="0"/>
                </a:cubicBezTo>
                <a:cubicBezTo>
                  <a:pt x="706397" y="-43326"/>
                  <a:pt x="920840" y="33233"/>
                  <a:pt x="1061132" y="0"/>
                </a:cubicBezTo>
                <a:cubicBezTo>
                  <a:pt x="1201424" y="-33233"/>
                  <a:pt x="1409504" y="24811"/>
                  <a:pt x="1568176" y="0"/>
                </a:cubicBezTo>
                <a:cubicBezTo>
                  <a:pt x="1588577" y="128202"/>
                  <a:pt x="1545436" y="249348"/>
                  <a:pt x="1568176" y="472532"/>
                </a:cubicBezTo>
                <a:cubicBezTo>
                  <a:pt x="1590916" y="695716"/>
                  <a:pt x="1525055" y="791164"/>
                  <a:pt x="1568176" y="945063"/>
                </a:cubicBezTo>
                <a:cubicBezTo>
                  <a:pt x="1611297" y="1098962"/>
                  <a:pt x="1524681" y="1311817"/>
                  <a:pt x="1568176" y="1417595"/>
                </a:cubicBezTo>
                <a:cubicBezTo>
                  <a:pt x="1611671" y="1523373"/>
                  <a:pt x="1561201" y="1871495"/>
                  <a:pt x="1568176" y="2147871"/>
                </a:cubicBezTo>
                <a:cubicBezTo>
                  <a:pt x="1328582" y="2179888"/>
                  <a:pt x="1247314" y="2131705"/>
                  <a:pt x="1014087" y="2147871"/>
                </a:cubicBezTo>
                <a:cubicBezTo>
                  <a:pt x="780860" y="2164037"/>
                  <a:pt x="719166" y="2134273"/>
                  <a:pt x="491362" y="2147871"/>
                </a:cubicBezTo>
                <a:cubicBezTo>
                  <a:pt x="263558" y="2161469"/>
                  <a:pt x="142584" y="2146140"/>
                  <a:pt x="0" y="2147871"/>
                </a:cubicBezTo>
                <a:cubicBezTo>
                  <a:pt x="-57338" y="1898224"/>
                  <a:pt x="18951" y="1748793"/>
                  <a:pt x="0" y="1632382"/>
                </a:cubicBezTo>
                <a:cubicBezTo>
                  <a:pt x="-18951" y="1515971"/>
                  <a:pt x="50391" y="1319591"/>
                  <a:pt x="0" y="1052457"/>
                </a:cubicBezTo>
                <a:cubicBezTo>
                  <a:pt x="-50391" y="785323"/>
                  <a:pt x="41620" y="731263"/>
                  <a:pt x="0" y="536968"/>
                </a:cubicBezTo>
                <a:cubicBezTo>
                  <a:pt x="-41620" y="342673"/>
                  <a:pt x="53867" y="229416"/>
                  <a:pt x="0" y="0"/>
                </a:cubicBezTo>
                <a:close/>
              </a:path>
              <a:path w="1568176" h="2147871" stroke="0" extrusionOk="0">
                <a:moveTo>
                  <a:pt x="0" y="0"/>
                </a:moveTo>
                <a:cubicBezTo>
                  <a:pt x="105148" y="-26672"/>
                  <a:pt x="356136" y="46670"/>
                  <a:pt x="522725" y="0"/>
                </a:cubicBezTo>
                <a:cubicBezTo>
                  <a:pt x="689315" y="-46670"/>
                  <a:pt x="880683" y="38963"/>
                  <a:pt x="1076814" y="0"/>
                </a:cubicBezTo>
                <a:cubicBezTo>
                  <a:pt x="1272945" y="-38963"/>
                  <a:pt x="1365372" y="11861"/>
                  <a:pt x="1568176" y="0"/>
                </a:cubicBezTo>
                <a:cubicBezTo>
                  <a:pt x="1599621" y="169783"/>
                  <a:pt x="1507944" y="307719"/>
                  <a:pt x="1568176" y="536968"/>
                </a:cubicBezTo>
                <a:cubicBezTo>
                  <a:pt x="1628408" y="766217"/>
                  <a:pt x="1534894" y="822454"/>
                  <a:pt x="1568176" y="1052457"/>
                </a:cubicBezTo>
                <a:cubicBezTo>
                  <a:pt x="1601458" y="1282460"/>
                  <a:pt x="1547444" y="1367460"/>
                  <a:pt x="1568176" y="1567946"/>
                </a:cubicBezTo>
                <a:cubicBezTo>
                  <a:pt x="1588908" y="1768432"/>
                  <a:pt x="1561555" y="1941961"/>
                  <a:pt x="1568176" y="2147871"/>
                </a:cubicBezTo>
                <a:cubicBezTo>
                  <a:pt x="1450353" y="2203867"/>
                  <a:pt x="1266814" y="2125112"/>
                  <a:pt x="1061132" y="2147871"/>
                </a:cubicBezTo>
                <a:cubicBezTo>
                  <a:pt x="855450" y="2170630"/>
                  <a:pt x="669865" y="2118944"/>
                  <a:pt x="554089" y="2147871"/>
                </a:cubicBezTo>
                <a:cubicBezTo>
                  <a:pt x="438313" y="2176798"/>
                  <a:pt x="261347" y="2123443"/>
                  <a:pt x="0" y="2147871"/>
                </a:cubicBezTo>
                <a:cubicBezTo>
                  <a:pt x="-17691" y="2013161"/>
                  <a:pt x="11880" y="1860700"/>
                  <a:pt x="0" y="1675339"/>
                </a:cubicBezTo>
                <a:cubicBezTo>
                  <a:pt x="-11880" y="1489978"/>
                  <a:pt x="11702" y="1305322"/>
                  <a:pt x="0" y="1138372"/>
                </a:cubicBezTo>
                <a:cubicBezTo>
                  <a:pt x="-11702" y="971422"/>
                  <a:pt x="8117" y="770600"/>
                  <a:pt x="0" y="665840"/>
                </a:cubicBezTo>
                <a:cubicBezTo>
                  <a:pt x="-8117" y="561080"/>
                  <a:pt x="59118" y="136200"/>
                  <a:pt x="0" y="0"/>
                </a:cubicBezTo>
                <a:close/>
              </a:path>
            </a:pathLst>
          </a:custGeom>
          <a:ln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241991216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i="1" dirty="0">
                <a:solidFill>
                  <a:srgbClr val="0000FF"/>
                </a:solidFill>
              </a:rPr>
              <a:t>...a partir da figura podemos concluir que pode existir mais de um tipo de posição intersticial em uma estrutura...</a:t>
            </a:r>
          </a:p>
        </p:txBody>
      </p:sp>
      <p:sp>
        <p:nvSpPr>
          <p:cNvPr id="7" name="Seta: Curva para a Esquerda 6">
            <a:extLst>
              <a:ext uri="{FF2B5EF4-FFF2-40B4-BE49-F238E27FC236}">
                <a16:creationId xmlns:a16="http://schemas.microsoft.com/office/drawing/2014/main" id="{85DFF149-A2E6-16DB-044B-836D2CE6EC7B}"/>
              </a:ext>
            </a:extLst>
          </p:cNvPr>
          <p:cNvSpPr/>
          <p:nvPr/>
        </p:nvSpPr>
        <p:spPr>
          <a:xfrm rot="17280105">
            <a:off x="7099580" y="2638217"/>
            <a:ext cx="452528" cy="1738593"/>
          </a:xfrm>
          <a:prstGeom prst="curvedLef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6350">
                <a:solidFill>
                  <a:srgbClr val="0033CC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9" name="Imagem 8" descr="Diagrama&#10;&#10;Descrição gerada automaticamente">
            <a:extLst>
              <a:ext uri="{FF2B5EF4-FFF2-40B4-BE49-F238E27FC236}">
                <a16:creationId xmlns:a16="http://schemas.microsoft.com/office/drawing/2014/main" id="{633A82C2-5D33-3EA2-92B4-2CD61E27C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4" y="2489448"/>
            <a:ext cx="6580417" cy="36526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2612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F9FFA-0554-1777-F47B-D0B8FD28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88" y="423353"/>
            <a:ext cx="2204369" cy="753996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0000FF"/>
                </a:solidFill>
              </a:rPr>
              <a:t>Exercício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5F7AC4-9FC7-C496-36F9-2FEEC92D8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803" y="414343"/>
            <a:ext cx="4199970" cy="3209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DDED3809-8C33-A7D9-62C9-7112C54A6A07}"/>
              </a:ext>
            </a:extLst>
          </p:cNvPr>
          <p:cNvSpPr txBox="1">
            <a:spLocks noChangeArrowheads="1"/>
          </p:cNvSpPr>
          <p:nvPr/>
        </p:nvSpPr>
        <p:spPr>
          <a:xfrm>
            <a:off x="277585" y="1453321"/>
            <a:ext cx="3755571" cy="2170230"/>
          </a:xfrm>
          <a:prstGeom prst="rect">
            <a:avLst/>
          </a:prstGeom>
        </p:spPr>
        <p:txBody>
          <a:bodyPr/>
          <a:lstStyle/>
          <a:p>
            <a:pPr marL="0" lvl="1" algn="just" defTabSz="844083" eaLnBrk="0" fontAlgn="base" hangingPunct="0">
              <a:spcAft>
                <a:spcPts val="1108"/>
              </a:spcAft>
              <a:defRPr/>
            </a:pPr>
            <a:r>
              <a:rPr lang="pt-BR" altLang="pt-BR" sz="2000" kern="0" dirty="0">
                <a:latin typeface="Calibri" pitchFamily="34" charset="0"/>
              </a:rPr>
              <a:t>Calcule o raio do átomo </a:t>
            </a:r>
            <a:r>
              <a:rPr lang="pt-BR" altLang="pt-BR" sz="2000" b="1" kern="0" dirty="0">
                <a:latin typeface="Calibri" pitchFamily="34" charset="0"/>
              </a:rPr>
              <a:t>X</a:t>
            </a:r>
            <a:r>
              <a:rPr lang="pt-BR" altLang="pt-BR" sz="2000" kern="0" dirty="0">
                <a:latin typeface="Calibri" pitchFamily="34" charset="0"/>
              </a:rPr>
              <a:t> que poderia ocupar o interstício no plano (001) da estrutura cúbica representado na figura ao lado. Apresentar o raio desse átomo em relação ao raio </a:t>
            </a:r>
            <a:r>
              <a:rPr lang="pt-BR" altLang="pt-BR" sz="2000" b="1" kern="0" dirty="0">
                <a:latin typeface="Calibri" pitchFamily="34" charset="0"/>
              </a:rPr>
              <a:t>r</a:t>
            </a:r>
            <a:r>
              <a:rPr lang="pt-BR" altLang="pt-BR" sz="2000" kern="0" dirty="0">
                <a:latin typeface="Calibri" pitchFamily="34" charset="0"/>
              </a:rPr>
              <a:t> dos átomos da estrutura.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A3687588-ACED-28E2-4C6A-D145EF89A640}"/>
              </a:ext>
            </a:extLst>
          </p:cNvPr>
          <p:cNvCxnSpPr>
            <a:cxnSpLocks/>
          </p:cNvCxnSpPr>
          <p:nvPr/>
        </p:nvCxnSpPr>
        <p:spPr>
          <a:xfrm flipV="1">
            <a:off x="6743700" y="1790700"/>
            <a:ext cx="1057275" cy="1034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ABC4BA71-30EF-16C5-707C-61C512EB1FF5}"/>
              </a:ext>
            </a:extLst>
          </p:cNvPr>
          <p:cNvCxnSpPr>
            <a:cxnSpLocks/>
          </p:cNvCxnSpPr>
          <p:nvPr/>
        </p:nvCxnSpPr>
        <p:spPr>
          <a:xfrm flipV="1">
            <a:off x="7115175" y="2152650"/>
            <a:ext cx="323850" cy="295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336AE8D-694D-B43A-FA25-7F56F1A0F5B3}"/>
              </a:ext>
            </a:extLst>
          </p:cNvPr>
          <p:cNvSpPr txBox="1"/>
          <p:nvPr/>
        </p:nvSpPr>
        <p:spPr>
          <a:xfrm>
            <a:off x="7272337" y="215265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540345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laca de pare&#10;&#10;Descrição gerada automaticamente">
            <a:extLst>
              <a:ext uri="{FF2B5EF4-FFF2-40B4-BE49-F238E27FC236}">
                <a16:creationId xmlns:a16="http://schemas.microsoft.com/office/drawing/2014/main" id="{EF151FED-FFD9-E736-EAF1-696D9E61B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094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CD652A4-ECA7-CBF4-90DC-7727BEE122A3}"/>
              </a:ext>
            </a:extLst>
          </p:cNvPr>
          <p:cNvSpPr txBox="1"/>
          <p:nvPr/>
        </p:nvSpPr>
        <p:spPr>
          <a:xfrm>
            <a:off x="211416" y="209582"/>
            <a:ext cx="34964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1" dirty="0">
                <a:solidFill>
                  <a:srgbClr val="FFFF00"/>
                </a:solidFill>
                <a:latin typeface="Chiller" panose="04020404031007020602" pitchFamily="82" charset="0"/>
              </a:rPr>
              <a:t>... continue depois de</a:t>
            </a:r>
          </a:p>
          <a:p>
            <a:r>
              <a:rPr lang="pt-BR" sz="4000" b="1" i="1" dirty="0">
                <a:solidFill>
                  <a:srgbClr val="FFFF00"/>
                </a:solidFill>
                <a:latin typeface="Chiller" panose="04020404031007020602" pitchFamily="82" charset="0"/>
              </a:rPr>
              <a:t>tentar fazer </a:t>
            </a:r>
          </a:p>
          <a:p>
            <a:r>
              <a:rPr lang="pt-BR" sz="4000" b="1" i="1" dirty="0">
                <a:solidFill>
                  <a:srgbClr val="FFFF00"/>
                </a:solidFill>
                <a:latin typeface="Chiller" panose="04020404031007020602" pitchFamily="82" charset="0"/>
              </a:rPr>
              <a:t>o exercício...</a:t>
            </a:r>
          </a:p>
        </p:txBody>
      </p:sp>
    </p:spTree>
    <p:extLst>
      <p:ext uri="{BB962C8B-B14F-4D97-AF65-F5344CB8AC3E}">
        <p14:creationId xmlns:p14="http://schemas.microsoft.com/office/powerpoint/2010/main" val="3944137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F9FFA-0554-1777-F47B-D0B8FD28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88" y="423353"/>
            <a:ext cx="2204369" cy="753996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0000FF"/>
                </a:solidFill>
              </a:rPr>
              <a:t>Exercício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5F7AC4-9FC7-C496-36F9-2FEEC92D8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803" y="414343"/>
            <a:ext cx="4199970" cy="3209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DDED3809-8C33-A7D9-62C9-7112C54A6A07}"/>
              </a:ext>
            </a:extLst>
          </p:cNvPr>
          <p:cNvSpPr txBox="1">
            <a:spLocks noChangeArrowheads="1"/>
          </p:cNvSpPr>
          <p:nvPr/>
        </p:nvSpPr>
        <p:spPr>
          <a:xfrm>
            <a:off x="277585" y="1453321"/>
            <a:ext cx="3755571" cy="2170230"/>
          </a:xfrm>
          <a:prstGeom prst="rect">
            <a:avLst/>
          </a:prstGeom>
        </p:spPr>
        <p:txBody>
          <a:bodyPr/>
          <a:lstStyle/>
          <a:p>
            <a:pPr marL="0" lvl="1" algn="just" defTabSz="844083" eaLnBrk="0" fontAlgn="base" hangingPunct="0">
              <a:spcAft>
                <a:spcPts val="1108"/>
              </a:spcAft>
              <a:defRPr/>
            </a:pPr>
            <a:r>
              <a:rPr lang="pt-BR" altLang="pt-BR" sz="2000" kern="0" dirty="0">
                <a:latin typeface="Calibri" pitchFamily="34" charset="0"/>
              </a:rPr>
              <a:t>Calcule o raio do átomo </a:t>
            </a:r>
            <a:r>
              <a:rPr lang="pt-BR" altLang="pt-BR" sz="2000" b="1" kern="0" dirty="0">
                <a:latin typeface="Calibri" pitchFamily="34" charset="0"/>
              </a:rPr>
              <a:t>X</a:t>
            </a:r>
            <a:r>
              <a:rPr lang="pt-BR" altLang="pt-BR" sz="2000" kern="0" dirty="0">
                <a:latin typeface="Calibri" pitchFamily="34" charset="0"/>
              </a:rPr>
              <a:t> que poderia ocupar o interstício no plano (001) da estrutura cúbica representado na figura ao lado. Apresentar o raio desse átomo em relação ao raio </a:t>
            </a:r>
            <a:r>
              <a:rPr lang="pt-BR" altLang="pt-BR" sz="2000" b="1" kern="0" dirty="0">
                <a:latin typeface="Calibri" pitchFamily="34" charset="0"/>
              </a:rPr>
              <a:t>r</a:t>
            </a:r>
            <a:r>
              <a:rPr lang="pt-BR" altLang="pt-BR" sz="2000" kern="0" dirty="0">
                <a:latin typeface="Calibri" pitchFamily="34" charset="0"/>
              </a:rPr>
              <a:t> dos átomos da estrutura.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A3687588-ACED-28E2-4C6A-D145EF89A640}"/>
              </a:ext>
            </a:extLst>
          </p:cNvPr>
          <p:cNvCxnSpPr>
            <a:cxnSpLocks/>
          </p:cNvCxnSpPr>
          <p:nvPr/>
        </p:nvCxnSpPr>
        <p:spPr>
          <a:xfrm flipV="1">
            <a:off x="6743700" y="1790700"/>
            <a:ext cx="1057275" cy="1034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ABC4BA71-30EF-16C5-707C-61C512EB1FF5}"/>
              </a:ext>
            </a:extLst>
          </p:cNvPr>
          <p:cNvCxnSpPr>
            <a:cxnSpLocks/>
          </p:cNvCxnSpPr>
          <p:nvPr/>
        </p:nvCxnSpPr>
        <p:spPr>
          <a:xfrm flipV="1">
            <a:off x="7115175" y="2152650"/>
            <a:ext cx="323850" cy="295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336AE8D-694D-B43A-FA25-7F56F1A0F5B3}"/>
              </a:ext>
            </a:extLst>
          </p:cNvPr>
          <p:cNvSpPr txBox="1"/>
          <p:nvPr/>
        </p:nvSpPr>
        <p:spPr>
          <a:xfrm>
            <a:off x="7272337" y="215265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X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DF5FF11-5027-B529-46C3-1E659C255A38}"/>
              </a:ext>
            </a:extLst>
          </p:cNvPr>
          <p:cNvGrpSpPr/>
          <p:nvPr/>
        </p:nvGrpSpPr>
        <p:grpSpPr>
          <a:xfrm>
            <a:off x="1059243" y="4171905"/>
            <a:ext cx="7025513" cy="1656006"/>
            <a:chOff x="837046" y="4272696"/>
            <a:chExt cx="7025513" cy="16560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aixaDeTexto 2">
                  <a:extLst>
                    <a:ext uri="{FF2B5EF4-FFF2-40B4-BE49-F238E27FC236}">
                      <a16:creationId xmlns:a16="http://schemas.microsoft.com/office/drawing/2014/main" id="{A738E01B-3527-5E00-EFA7-BEAF8F1E57EA}"/>
                    </a:ext>
                  </a:extLst>
                </p:cNvPr>
                <p:cNvSpPr txBox="1"/>
                <p:nvPr/>
              </p:nvSpPr>
              <p:spPr>
                <a:xfrm>
                  <a:off x="914388" y="4831003"/>
                  <a:ext cx="4667688" cy="4082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pt-BR" dirty="0"/>
                    <a:t>+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 , 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𝑙𝑜𝑔𝑜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=2.</m:t>
                      </m:r>
                      <m:rad>
                        <m:radPr>
                          <m:degHide m:val="on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3" name="CaixaDeTexto 2">
                  <a:extLst>
                    <a:ext uri="{FF2B5EF4-FFF2-40B4-BE49-F238E27FC236}">
                      <a16:creationId xmlns:a16="http://schemas.microsoft.com/office/drawing/2014/main" id="{A738E01B-3527-5E00-EFA7-BEAF8F1E57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388" y="4831003"/>
                  <a:ext cx="4667688" cy="408253"/>
                </a:xfrm>
                <a:prstGeom prst="rect">
                  <a:avLst/>
                </a:prstGeom>
                <a:blipFill>
                  <a:blip r:embed="rId4"/>
                  <a:stretch>
                    <a:fillRect t="-1493" b="-20896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ixaDeTexto 5">
                  <a:extLst>
                    <a:ext uri="{FF2B5EF4-FFF2-40B4-BE49-F238E27FC236}">
                      <a16:creationId xmlns:a16="http://schemas.microsoft.com/office/drawing/2014/main" id="{CBD86C15-E671-C39D-7690-6F6160CF892A}"/>
                    </a:ext>
                  </a:extLst>
                </p:cNvPr>
                <p:cNvSpPr txBox="1"/>
                <p:nvPr/>
              </p:nvSpPr>
              <p:spPr>
                <a:xfrm>
                  <a:off x="837046" y="4272696"/>
                  <a:ext cx="477457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𝑐𝑜𝑛𝑠𝑖𝑑𝑒𝑟𝑒𝑚𝑜𝑠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𝑜𝑛𝑑𝑒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=2.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6" name="CaixaDeTexto 5">
                  <a:extLst>
                    <a:ext uri="{FF2B5EF4-FFF2-40B4-BE49-F238E27FC236}">
                      <a16:creationId xmlns:a16="http://schemas.microsoft.com/office/drawing/2014/main" id="{CBD86C15-E671-C39D-7690-6F6160CF89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046" y="4272696"/>
                  <a:ext cx="477457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ixaDeTexto 10">
                  <a:extLst>
                    <a:ext uri="{FF2B5EF4-FFF2-40B4-BE49-F238E27FC236}">
                      <a16:creationId xmlns:a16="http://schemas.microsoft.com/office/drawing/2014/main" id="{17307EBC-BA7D-9B68-ECDF-8607B456C2F5}"/>
                    </a:ext>
                  </a:extLst>
                </p:cNvPr>
                <p:cNvSpPr txBox="1"/>
                <p:nvPr/>
              </p:nvSpPr>
              <p:spPr>
                <a:xfrm>
                  <a:off x="837046" y="5247875"/>
                  <a:ext cx="7025513" cy="6808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2. 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pt-BR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pt-BR" sz="2400" i="1">
                          <a:latin typeface="Cambria Math" panose="02040503050406030204" pitchFamily="18" charset="0"/>
                        </a:rPr>
                        <m:t>=2.</m:t>
                      </m:r>
                      <m:rad>
                        <m:radPr>
                          <m:degHide m:val="on"/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pt-BR" sz="2400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a14:m>
                  <a:r>
                    <a:rPr lang="pt-BR" sz="2400" dirty="0"/>
                    <a:t>    </a:t>
                  </a:r>
                  <a:r>
                    <a:rPr lang="pt-B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→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𝑋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2.</m:t>
                          </m:r>
                          <m:rad>
                            <m:radPr>
                              <m:degHide m:val="on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−2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𝑟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−1</m:t>
                          </m:r>
                        </m:e>
                      </m:d>
                      <m:r>
                        <a:rPr lang="pt-BR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𝑟</m:t>
                      </m:r>
                    </m:oMath>
                  </a14:m>
                  <a:endParaRPr lang="pt-BR" sz="2400" dirty="0"/>
                </a:p>
              </p:txBody>
            </p:sp>
          </mc:Choice>
          <mc:Fallback xmlns="">
            <p:sp>
              <p:nvSpPr>
                <p:cNvPr id="11" name="CaixaDeTexto 10">
                  <a:extLst>
                    <a:ext uri="{FF2B5EF4-FFF2-40B4-BE49-F238E27FC236}">
                      <a16:creationId xmlns:a16="http://schemas.microsoft.com/office/drawing/2014/main" id="{17307EBC-BA7D-9B68-ECDF-8607B456C2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046" y="5247875"/>
                  <a:ext cx="7025513" cy="680827"/>
                </a:xfrm>
                <a:prstGeom prst="rect">
                  <a:avLst/>
                </a:prstGeom>
                <a:blipFill>
                  <a:blip r:embed="rId6"/>
                  <a:stretch>
                    <a:fillRect b="-8036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11609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2EE0216-310E-F67A-31C7-28DB14E7256E}"/>
              </a:ext>
            </a:extLst>
          </p:cNvPr>
          <p:cNvSpPr txBox="1"/>
          <p:nvPr/>
        </p:nvSpPr>
        <p:spPr>
          <a:xfrm>
            <a:off x="5019998" y="4827021"/>
            <a:ext cx="3193273" cy="1200329"/>
          </a:xfrm>
          <a:prstGeom prst="rect">
            <a:avLst/>
          </a:prstGeom>
          <a:solidFill>
            <a:srgbClr val="66FFFF"/>
          </a:solidFill>
          <a:ln w="9525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marL="11113" indent="-11113" algn="ctr">
              <a:lnSpc>
                <a:spcPct val="100000"/>
              </a:lnSpc>
              <a:spcBef>
                <a:spcPts val="0"/>
              </a:spcBef>
            </a:pPr>
            <a:r>
              <a:rPr lang="pt-BR" sz="3600" b="1" dirty="0">
                <a:solidFill>
                  <a:srgbClr val="0033CC"/>
                </a:solidFill>
                <a:latin typeface="Comic Sans MS" charset="0"/>
                <a:sym typeface="Comic Sans MS" charset="0"/>
              </a:rPr>
              <a:t>Sítios</a:t>
            </a:r>
          </a:p>
          <a:p>
            <a:pPr marL="11113" indent="-11113" algn="ctr">
              <a:lnSpc>
                <a:spcPct val="100000"/>
              </a:lnSpc>
              <a:spcBef>
                <a:spcPts val="0"/>
              </a:spcBef>
            </a:pPr>
            <a:r>
              <a:rPr lang="pt-BR" sz="3600" b="1" dirty="0">
                <a:solidFill>
                  <a:srgbClr val="0033CC"/>
                </a:solidFill>
                <a:latin typeface="Comic Sans MS" charset="0"/>
                <a:sym typeface="Comic Sans MS" charset="0"/>
              </a:rPr>
              <a:t>Tetraédricos</a:t>
            </a:r>
          </a:p>
        </p:txBody>
      </p:sp>
    </p:spTree>
    <p:extLst>
      <p:ext uri="{BB962C8B-B14F-4D97-AF65-F5344CB8AC3E}">
        <p14:creationId xmlns:p14="http://schemas.microsoft.com/office/powerpoint/2010/main" val="3270810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513A356-A2A2-195F-C485-19DD9FC13F86}"/>
              </a:ext>
            </a:extLst>
          </p:cNvPr>
          <p:cNvSpPr txBox="1"/>
          <p:nvPr/>
        </p:nvSpPr>
        <p:spPr>
          <a:xfrm>
            <a:off x="120718" y="158180"/>
            <a:ext cx="230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200" i="1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44D4861-7032-004D-809E-600B8C04C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40839" y="155121"/>
            <a:ext cx="6319153" cy="3554524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10B5D41B-C78A-B6AE-ADE6-8AC631533D88}"/>
              </a:ext>
            </a:extLst>
          </p:cNvPr>
          <p:cNvSpPr txBox="1">
            <a:spLocks/>
          </p:cNvSpPr>
          <p:nvPr/>
        </p:nvSpPr>
        <p:spPr>
          <a:xfrm>
            <a:off x="120718" y="1291761"/>
            <a:ext cx="2263249" cy="10268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>
                <a:solidFill>
                  <a:srgbClr val="0000FF"/>
                </a:solidFill>
              </a:rPr>
              <a:t>Sítio Tetraédrico</a:t>
            </a:r>
            <a:endParaRPr lang="pt-BR" sz="3200" b="1" dirty="0">
              <a:solidFill>
                <a:srgbClr val="0000FF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F806072-D5B2-A6AB-B7FB-339FE5D58AD2}"/>
              </a:ext>
            </a:extLst>
          </p:cNvPr>
          <p:cNvSpPr txBox="1"/>
          <p:nvPr/>
        </p:nvSpPr>
        <p:spPr>
          <a:xfrm>
            <a:off x="6259454" y="4581884"/>
            <a:ext cx="2237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/>
              <a:t>...sítios tetraédricos existem em muitas estruturas...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806A5D56-721E-13B4-E563-1582E56AD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66039" y="2512654"/>
            <a:ext cx="4079590" cy="40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42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F1A1E3F-AFA4-5BF4-1274-742CA6A57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866" y="154527"/>
            <a:ext cx="4514850" cy="2819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0F46B40-FD4A-ADE5-C1D6-C5E3AD127FFA}"/>
              </a:ext>
            </a:extLst>
          </p:cNvPr>
          <p:cNvSpPr txBox="1"/>
          <p:nvPr/>
        </p:nvSpPr>
        <p:spPr>
          <a:xfrm>
            <a:off x="6723291" y="5923570"/>
            <a:ext cx="230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https://msestudent.com/interstitial-sites-size-types-applications-and-calculations/</a:t>
            </a:r>
            <a:endParaRPr lang="pt-BR" sz="1200" i="1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5066DEED-F132-EA8F-C567-16D3FEA7B62A}"/>
              </a:ext>
            </a:extLst>
          </p:cNvPr>
          <p:cNvSpPr txBox="1">
            <a:spLocks/>
          </p:cNvSpPr>
          <p:nvPr/>
        </p:nvSpPr>
        <p:spPr>
          <a:xfrm>
            <a:off x="6848964" y="3759840"/>
            <a:ext cx="2050982" cy="15632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rgbClr val="0000FF"/>
                </a:solidFill>
              </a:rPr>
              <a:t>Sítio Tetraédrico</a:t>
            </a:r>
          </a:p>
          <a:p>
            <a:pPr algn="ctr"/>
            <a:r>
              <a:rPr lang="pt-BR" sz="3200" b="1" dirty="0">
                <a:solidFill>
                  <a:srgbClr val="0000FF"/>
                </a:solidFill>
              </a:rPr>
              <a:t>em CFC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6B2596A4-981D-810E-D1F3-408769AAA7E5}"/>
              </a:ext>
            </a:extLst>
          </p:cNvPr>
          <p:cNvGrpSpPr/>
          <p:nvPr/>
        </p:nvGrpSpPr>
        <p:grpSpPr>
          <a:xfrm>
            <a:off x="564623" y="830273"/>
            <a:ext cx="3118481" cy="1465785"/>
            <a:chOff x="319694" y="604156"/>
            <a:chExt cx="3118481" cy="14657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ixaDeTexto 14">
                  <a:extLst>
                    <a:ext uri="{FF2B5EF4-FFF2-40B4-BE49-F238E27FC236}">
                      <a16:creationId xmlns:a16="http://schemas.microsoft.com/office/drawing/2014/main" id="{6A0C5EAF-A02A-B308-5110-2E76448E4270}"/>
                    </a:ext>
                  </a:extLst>
                </p:cNvPr>
                <p:cNvSpPr txBox="1"/>
                <p:nvPr/>
              </p:nvSpPr>
              <p:spPr>
                <a:xfrm>
                  <a:off x="571500" y="604156"/>
                  <a:ext cx="23970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pt-BR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𝐵𝐶</m:t>
                            </m:r>
                          </m:e>
                        </m:d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  <m:d>
                          <m:dPr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oMath>
                    </m:oMathPara>
                  </a14:m>
                  <a:endParaRPr lang="pt-BR" sz="2400" dirty="0"/>
                </a:p>
              </p:txBody>
            </p:sp>
          </mc:Choice>
          <mc:Fallback xmlns="">
            <p:sp>
              <p:nvSpPr>
                <p:cNvPr id="15" name="CaixaDeTexto 14">
                  <a:extLst>
                    <a:ext uri="{FF2B5EF4-FFF2-40B4-BE49-F238E27FC236}">
                      <a16:creationId xmlns:a16="http://schemas.microsoft.com/office/drawing/2014/main" id="{6A0C5EAF-A02A-B308-5110-2E76448E42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500" y="604156"/>
                  <a:ext cx="2397066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ixaDeTexto 15">
                  <a:extLst>
                    <a:ext uri="{FF2B5EF4-FFF2-40B4-BE49-F238E27FC236}">
                      <a16:creationId xmlns:a16="http://schemas.microsoft.com/office/drawing/2014/main" id="{E01AE670-042F-BE4E-E273-04207EF984E7}"/>
                    </a:ext>
                  </a:extLst>
                </p:cNvPr>
                <p:cNvSpPr txBox="1"/>
                <p:nvPr/>
              </p:nvSpPr>
              <p:spPr>
                <a:xfrm>
                  <a:off x="319694" y="1065821"/>
                  <a:ext cx="3118481" cy="5052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pt-BR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d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 .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e>
                        </m:d>
                      </m:oMath>
                    </m:oMathPara>
                  </a14:m>
                  <a:endParaRPr lang="pt-BR" sz="2400" dirty="0"/>
                </a:p>
              </p:txBody>
            </p:sp>
          </mc:Choice>
          <mc:Fallback xmlns="">
            <p:sp>
              <p:nvSpPr>
                <p:cNvPr id="16" name="CaixaDeTexto 15">
                  <a:extLst>
                    <a:ext uri="{FF2B5EF4-FFF2-40B4-BE49-F238E27FC236}">
                      <a16:creationId xmlns:a16="http://schemas.microsoft.com/office/drawing/2014/main" id="{E01AE670-042F-BE4E-E273-04207EF984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694" y="1065821"/>
                  <a:ext cx="3118481" cy="50520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ixaDeTexto 16">
                  <a:extLst>
                    <a:ext uri="{FF2B5EF4-FFF2-40B4-BE49-F238E27FC236}">
                      <a16:creationId xmlns:a16="http://schemas.microsoft.com/office/drawing/2014/main" id="{06C81484-3F9E-086E-F861-BD3665F0191E}"/>
                    </a:ext>
                  </a:extLst>
                </p:cNvPr>
                <p:cNvSpPr txBox="1"/>
                <p:nvPr/>
              </p:nvSpPr>
              <p:spPr>
                <a:xfrm>
                  <a:off x="458128" y="1608276"/>
                  <a:ext cx="28416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𝐵𝐶</m:t>
                              </m:r>
                            </m:e>
                          </m:d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pt-BR" sz="2400" dirty="0"/>
                    <a:t>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𝐴𝐶</m:t>
                              </m:r>
                            </m:e>
                          </m:d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pt-BR" sz="2400" dirty="0"/>
                    <a:t>+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e>
                          </m:d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pt-BR" sz="2400" dirty="0"/>
                </a:p>
              </p:txBody>
            </p:sp>
          </mc:Choice>
          <mc:Fallback xmlns="">
            <p:sp>
              <p:nvSpPr>
                <p:cNvPr id="17" name="CaixaDeTexto 16">
                  <a:extLst>
                    <a:ext uri="{FF2B5EF4-FFF2-40B4-BE49-F238E27FC236}">
                      <a16:creationId xmlns:a16="http://schemas.microsoft.com/office/drawing/2014/main" id="{06C81484-3F9E-086E-F861-BD3665F019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128" y="1608276"/>
                  <a:ext cx="2841612" cy="461665"/>
                </a:xfrm>
                <a:prstGeom prst="rect">
                  <a:avLst/>
                </a:prstGeom>
                <a:blipFill>
                  <a:blip r:embed="rId7"/>
                  <a:stretch>
                    <a:fillRect t="-10526" b="-2894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0FC14B44-957A-64B6-B59B-22F6EEAD6034}"/>
              </a:ext>
            </a:extLst>
          </p:cNvPr>
          <p:cNvSpPr/>
          <p:nvPr/>
        </p:nvSpPr>
        <p:spPr>
          <a:xfrm>
            <a:off x="564622" y="761223"/>
            <a:ext cx="3118481" cy="1720719"/>
          </a:xfrm>
          <a:custGeom>
            <a:avLst/>
            <a:gdLst>
              <a:gd name="connsiteX0" fmla="*/ 0 w 3118481"/>
              <a:gd name="connsiteY0" fmla="*/ 286792 h 1720719"/>
              <a:gd name="connsiteX1" fmla="*/ 286792 w 3118481"/>
              <a:gd name="connsiteY1" fmla="*/ 0 h 1720719"/>
              <a:gd name="connsiteX2" fmla="*/ 719424 w 3118481"/>
              <a:gd name="connsiteY2" fmla="*/ 0 h 1720719"/>
              <a:gd name="connsiteX3" fmla="*/ 1152057 w 3118481"/>
              <a:gd name="connsiteY3" fmla="*/ 0 h 1720719"/>
              <a:gd name="connsiteX4" fmla="*/ 1686485 w 3118481"/>
              <a:gd name="connsiteY4" fmla="*/ 0 h 1720719"/>
              <a:gd name="connsiteX5" fmla="*/ 2220914 w 3118481"/>
              <a:gd name="connsiteY5" fmla="*/ 0 h 1720719"/>
              <a:gd name="connsiteX6" fmla="*/ 2831689 w 3118481"/>
              <a:gd name="connsiteY6" fmla="*/ 0 h 1720719"/>
              <a:gd name="connsiteX7" fmla="*/ 3118481 w 3118481"/>
              <a:gd name="connsiteY7" fmla="*/ 286792 h 1720719"/>
              <a:gd name="connsiteX8" fmla="*/ 3118481 w 3118481"/>
              <a:gd name="connsiteY8" fmla="*/ 848888 h 1720719"/>
              <a:gd name="connsiteX9" fmla="*/ 3118481 w 3118481"/>
              <a:gd name="connsiteY9" fmla="*/ 1433927 h 1720719"/>
              <a:gd name="connsiteX10" fmla="*/ 2831689 w 3118481"/>
              <a:gd name="connsiteY10" fmla="*/ 1720719 h 1720719"/>
              <a:gd name="connsiteX11" fmla="*/ 2348159 w 3118481"/>
              <a:gd name="connsiteY11" fmla="*/ 1720719 h 1720719"/>
              <a:gd name="connsiteX12" fmla="*/ 1788281 w 3118481"/>
              <a:gd name="connsiteY12" fmla="*/ 1720719 h 1720719"/>
              <a:gd name="connsiteX13" fmla="*/ 1330200 w 3118481"/>
              <a:gd name="connsiteY13" fmla="*/ 1720719 h 1720719"/>
              <a:gd name="connsiteX14" fmla="*/ 821220 w 3118481"/>
              <a:gd name="connsiteY14" fmla="*/ 1720719 h 1720719"/>
              <a:gd name="connsiteX15" fmla="*/ 286792 w 3118481"/>
              <a:gd name="connsiteY15" fmla="*/ 1720719 h 1720719"/>
              <a:gd name="connsiteX16" fmla="*/ 0 w 3118481"/>
              <a:gd name="connsiteY16" fmla="*/ 1433927 h 1720719"/>
              <a:gd name="connsiteX17" fmla="*/ 0 w 3118481"/>
              <a:gd name="connsiteY17" fmla="*/ 860360 h 1720719"/>
              <a:gd name="connsiteX18" fmla="*/ 0 w 3118481"/>
              <a:gd name="connsiteY18" fmla="*/ 286792 h 1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18481" h="1720719" extrusionOk="0">
                <a:moveTo>
                  <a:pt x="0" y="286792"/>
                </a:moveTo>
                <a:cubicBezTo>
                  <a:pt x="-36870" y="131322"/>
                  <a:pt x="162035" y="545"/>
                  <a:pt x="286792" y="0"/>
                </a:cubicBezTo>
                <a:cubicBezTo>
                  <a:pt x="478919" y="-19981"/>
                  <a:pt x="605556" y="7603"/>
                  <a:pt x="719424" y="0"/>
                </a:cubicBezTo>
                <a:cubicBezTo>
                  <a:pt x="833292" y="-7603"/>
                  <a:pt x="945935" y="26780"/>
                  <a:pt x="1152057" y="0"/>
                </a:cubicBezTo>
                <a:cubicBezTo>
                  <a:pt x="1358179" y="-26780"/>
                  <a:pt x="1560442" y="59261"/>
                  <a:pt x="1686485" y="0"/>
                </a:cubicBezTo>
                <a:cubicBezTo>
                  <a:pt x="1812528" y="-59261"/>
                  <a:pt x="1973112" y="428"/>
                  <a:pt x="2220914" y="0"/>
                </a:cubicBezTo>
                <a:cubicBezTo>
                  <a:pt x="2468716" y="-428"/>
                  <a:pt x="2620957" y="35695"/>
                  <a:pt x="2831689" y="0"/>
                </a:cubicBezTo>
                <a:cubicBezTo>
                  <a:pt x="3020206" y="25665"/>
                  <a:pt x="3117534" y="124571"/>
                  <a:pt x="3118481" y="286792"/>
                </a:cubicBezTo>
                <a:cubicBezTo>
                  <a:pt x="3150733" y="485286"/>
                  <a:pt x="3060808" y="702509"/>
                  <a:pt x="3118481" y="848888"/>
                </a:cubicBezTo>
                <a:cubicBezTo>
                  <a:pt x="3176154" y="995267"/>
                  <a:pt x="3054331" y="1185478"/>
                  <a:pt x="3118481" y="1433927"/>
                </a:cubicBezTo>
                <a:cubicBezTo>
                  <a:pt x="3088761" y="1597904"/>
                  <a:pt x="2962305" y="1717648"/>
                  <a:pt x="2831689" y="1720719"/>
                </a:cubicBezTo>
                <a:cubicBezTo>
                  <a:pt x="2712010" y="1734123"/>
                  <a:pt x="2571891" y="1715170"/>
                  <a:pt x="2348159" y="1720719"/>
                </a:cubicBezTo>
                <a:cubicBezTo>
                  <a:pt x="2124427" y="1726268"/>
                  <a:pt x="1907042" y="1701736"/>
                  <a:pt x="1788281" y="1720719"/>
                </a:cubicBezTo>
                <a:cubicBezTo>
                  <a:pt x="1669520" y="1739702"/>
                  <a:pt x="1507491" y="1705244"/>
                  <a:pt x="1330200" y="1720719"/>
                </a:cubicBezTo>
                <a:cubicBezTo>
                  <a:pt x="1152909" y="1736194"/>
                  <a:pt x="1004473" y="1710623"/>
                  <a:pt x="821220" y="1720719"/>
                </a:cubicBezTo>
                <a:cubicBezTo>
                  <a:pt x="637967" y="1730815"/>
                  <a:pt x="416034" y="1674808"/>
                  <a:pt x="286792" y="1720719"/>
                </a:cubicBezTo>
                <a:cubicBezTo>
                  <a:pt x="161294" y="1731009"/>
                  <a:pt x="38002" y="1610578"/>
                  <a:pt x="0" y="1433927"/>
                </a:cubicBezTo>
                <a:cubicBezTo>
                  <a:pt x="-33149" y="1310354"/>
                  <a:pt x="56557" y="1014593"/>
                  <a:pt x="0" y="860360"/>
                </a:cubicBezTo>
                <a:cubicBezTo>
                  <a:pt x="-56557" y="706127"/>
                  <a:pt x="36314" y="434903"/>
                  <a:pt x="0" y="286792"/>
                </a:cubicBezTo>
                <a:close/>
              </a:path>
            </a:pathLst>
          </a:custGeom>
          <a:noFill/>
          <a:ln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8975987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8901863-27AE-E7DB-57A6-2047F154F6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81" y="3188748"/>
            <a:ext cx="6429375" cy="35147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369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2EE0216-310E-F67A-31C7-28DB14E7256E}"/>
              </a:ext>
            </a:extLst>
          </p:cNvPr>
          <p:cNvSpPr txBox="1"/>
          <p:nvPr/>
        </p:nvSpPr>
        <p:spPr>
          <a:xfrm>
            <a:off x="5117970" y="4990306"/>
            <a:ext cx="3193273" cy="646331"/>
          </a:xfrm>
          <a:prstGeom prst="rect">
            <a:avLst/>
          </a:prstGeom>
          <a:solidFill>
            <a:srgbClr val="66FFFF"/>
          </a:solidFill>
          <a:ln w="9525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marL="11113" indent="-11113" algn="ctr">
              <a:lnSpc>
                <a:spcPct val="100000"/>
              </a:lnSpc>
              <a:spcBef>
                <a:spcPts val="0"/>
              </a:spcBef>
            </a:pPr>
            <a:r>
              <a:rPr lang="pt-BR" sz="3600" b="1" dirty="0">
                <a:solidFill>
                  <a:srgbClr val="0033CC"/>
                </a:solidFill>
                <a:latin typeface="Comic Sans MS" charset="0"/>
                <a:sym typeface="Comic Sans MS" charset="0"/>
              </a:rPr>
              <a:t>Introdução</a:t>
            </a:r>
          </a:p>
        </p:txBody>
      </p:sp>
    </p:spTree>
    <p:extLst>
      <p:ext uri="{BB962C8B-B14F-4D97-AF65-F5344CB8AC3E}">
        <p14:creationId xmlns:p14="http://schemas.microsoft.com/office/powerpoint/2010/main" val="586273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60F46B40-FD4A-ADE5-C1D6-C5E3AD127FFA}"/>
              </a:ext>
            </a:extLst>
          </p:cNvPr>
          <p:cNvSpPr txBox="1"/>
          <p:nvPr/>
        </p:nvSpPr>
        <p:spPr>
          <a:xfrm>
            <a:off x="126547" y="5593202"/>
            <a:ext cx="1926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200" i="1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5066DEED-F132-EA8F-C567-16D3FEA7B62A}"/>
              </a:ext>
            </a:extLst>
          </p:cNvPr>
          <p:cNvSpPr txBox="1">
            <a:spLocks/>
          </p:cNvSpPr>
          <p:nvPr/>
        </p:nvSpPr>
        <p:spPr>
          <a:xfrm>
            <a:off x="6669543" y="1000900"/>
            <a:ext cx="2241094" cy="15578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rgbClr val="0000FF"/>
                </a:solidFill>
              </a:rPr>
              <a:t>Sítio</a:t>
            </a:r>
          </a:p>
          <a:p>
            <a:pPr algn="ctr"/>
            <a:r>
              <a:rPr lang="pt-BR" sz="3200" b="1" dirty="0">
                <a:solidFill>
                  <a:srgbClr val="0000FF"/>
                </a:solidFill>
              </a:rPr>
              <a:t>Tetraédrico </a:t>
            </a:r>
          </a:p>
          <a:p>
            <a:pPr algn="ctr"/>
            <a:r>
              <a:rPr lang="pt-BR" sz="3200" b="1" dirty="0">
                <a:solidFill>
                  <a:srgbClr val="0000FF"/>
                </a:solidFill>
              </a:rPr>
              <a:t>em CCC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91F01D7-FF18-DCBF-826C-A2B49CA9A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47" y="136073"/>
            <a:ext cx="6115050" cy="3352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3972217-ED45-F294-3610-3FF3C9112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0686" y="3634360"/>
            <a:ext cx="6689951" cy="30399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2182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60F46B40-FD4A-ADE5-C1D6-C5E3AD127FFA}"/>
              </a:ext>
            </a:extLst>
          </p:cNvPr>
          <p:cNvSpPr txBox="1"/>
          <p:nvPr/>
        </p:nvSpPr>
        <p:spPr>
          <a:xfrm>
            <a:off x="1892599" y="6325531"/>
            <a:ext cx="5358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200" i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A532C72-509C-BA42-3063-D3EC77F74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3" y="947056"/>
            <a:ext cx="8738653" cy="49638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8111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60F46B40-FD4A-ADE5-C1D6-C5E3AD127FFA}"/>
              </a:ext>
            </a:extLst>
          </p:cNvPr>
          <p:cNvSpPr txBox="1"/>
          <p:nvPr/>
        </p:nvSpPr>
        <p:spPr>
          <a:xfrm>
            <a:off x="1927013" y="6375078"/>
            <a:ext cx="5289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https://msestudent.com/interstitial-sites-size-types-applications-and-calculations/</a:t>
            </a:r>
            <a:endParaRPr lang="pt-BR" sz="1200" i="1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D344B3B6-ECB3-513A-6EC0-05F76C5D3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4000" y="1130757"/>
            <a:ext cx="8636000" cy="485775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71E2B843-77B1-7D9A-D5CA-3AF2A5A8E4A5}"/>
              </a:ext>
            </a:extLst>
          </p:cNvPr>
          <p:cNvSpPr txBox="1">
            <a:spLocks/>
          </p:cNvSpPr>
          <p:nvPr/>
        </p:nvSpPr>
        <p:spPr>
          <a:xfrm>
            <a:off x="2150950" y="205923"/>
            <a:ext cx="4842100" cy="6581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rgbClr val="0000FF"/>
                </a:solidFill>
              </a:rPr>
              <a:t>Sítio Tetraédrico em HC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F39F582-3C36-6D15-7D06-0316CD313A9F}"/>
              </a:ext>
            </a:extLst>
          </p:cNvPr>
          <p:cNvSpPr/>
          <p:nvPr/>
        </p:nvSpPr>
        <p:spPr>
          <a:xfrm>
            <a:off x="2477730" y="3438260"/>
            <a:ext cx="363794" cy="360728"/>
          </a:xfrm>
          <a:prstGeom prst="ellipse">
            <a:avLst/>
          </a:prstGeom>
          <a:solidFill>
            <a:srgbClr val="008000">
              <a:alpha val="32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029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2EE0216-310E-F67A-31C7-28DB14E7256E}"/>
              </a:ext>
            </a:extLst>
          </p:cNvPr>
          <p:cNvSpPr txBox="1"/>
          <p:nvPr/>
        </p:nvSpPr>
        <p:spPr>
          <a:xfrm>
            <a:off x="5019998" y="4827021"/>
            <a:ext cx="3193273" cy="1200329"/>
          </a:xfrm>
          <a:prstGeom prst="rect">
            <a:avLst/>
          </a:prstGeom>
          <a:solidFill>
            <a:srgbClr val="66FFFF"/>
          </a:solidFill>
          <a:ln w="9525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marL="11113" indent="-11113" algn="ctr">
              <a:lnSpc>
                <a:spcPct val="100000"/>
              </a:lnSpc>
              <a:spcBef>
                <a:spcPts val="0"/>
              </a:spcBef>
            </a:pPr>
            <a:r>
              <a:rPr lang="pt-BR" sz="3600" b="1" dirty="0">
                <a:solidFill>
                  <a:srgbClr val="0033CC"/>
                </a:solidFill>
                <a:latin typeface="Comic Sans MS" charset="0"/>
                <a:sym typeface="Comic Sans MS" charset="0"/>
              </a:rPr>
              <a:t>Sítios</a:t>
            </a:r>
          </a:p>
          <a:p>
            <a:pPr marL="11113" indent="-11113" algn="ctr">
              <a:lnSpc>
                <a:spcPct val="100000"/>
              </a:lnSpc>
              <a:spcBef>
                <a:spcPts val="0"/>
              </a:spcBef>
            </a:pPr>
            <a:r>
              <a:rPr lang="pt-BR" sz="3600" b="1" dirty="0">
                <a:solidFill>
                  <a:srgbClr val="0033CC"/>
                </a:solidFill>
                <a:latin typeface="Comic Sans MS" charset="0"/>
                <a:sym typeface="Comic Sans MS" charset="0"/>
              </a:rPr>
              <a:t>Octaédricos</a:t>
            </a:r>
          </a:p>
        </p:txBody>
      </p:sp>
    </p:spTree>
    <p:extLst>
      <p:ext uri="{BB962C8B-B14F-4D97-AF65-F5344CB8AC3E}">
        <p14:creationId xmlns:p14="http://schemas.microsoft.com/office/powerpoint/2010/main" val="694653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513A356-A2A2-195F-C485-19DD9FC13F86}"/>
              </a:ext>
            </a:extLst>
          </p:cNvPr>
          <p:cNvSpPr txBox="1"/>
          <p:nvPr/>
        </p:nvSpPr>
        <p:spPr>
          <a:xfrm>
            <a:off x="7714998" y="3695633"/>
            <a:ext cx="1231061" cy="2400657"/>
          </a:xfrm>
          <a:custGeom>
            <a:avLst/>
            <a:gdLst>
              <a:gd name="connsiteX0" fmla="*/ 0 w 1231061"/>
              <a:gd name="connsiteY0" fmla="*/ 0 h 2400657"/>
              <a:gd name="connsiteX1" fmla="*/ 434975 w 1231061"/>
              <a:gd name="connsiteY1" fmla="*/ 0 h 2400657"/>
              <a:gd name="connsiteX2" fmla="*/ 808397 w 1231061"/>
              <a:gd name="connsiteY2" fmla="*/ 0 h 2400657"/>
              <a:gd name="connsiteX3" fmla="*/ 1231061 w 1231061"/>
              <a:gd name="connsiteY3" fmla="*/ 0 h 2400657"/>
              <a:gd name="connsiteX4" fmla="*/ 1231061 w 1231061"/>
              <a:gd name="connsiteY4" fmla="*/ 456125 h 2400657"/>
              <a:gd name="connsiteX5" fmla="*/ 1231061 w 1231061"/>
              <a:gd name="connsiteY5" fmla="*/ 984269 h 2400657"/>
              <a:gd name="connsiteX6" fmla="*/ 1231061 w 1231061"/>
              <a:gd name="connsiteY6" fmla="*/ 1416388 h 2400657"/>
              <a:gd name="connsiteX7" fmla="*/ 1231061 w 1231061"/>
              <a:gd name="connsiteY7" fmla="*/ 1872512 h 2400657"/>
              <a:gd name="connsiteX8" fmla="*/ 1231061 w 1231061"/>
              <a:gd name="connsiteY8" fmla="*/ 2400657 h 2400657"/>
              <a:gd name="connsiteX9" fmla="*/ 808397 w 1231061"/>
              <a:gd name="connsiteY9" fmla="*/ 2400657 h 2400657"/>
              <a:gd name="connsiteX10" fmla="*/ 422664 w 1231061"/>
              <a:gd name="connsiteY10" fmla="*/ 2400657 h 2400657"/>
              <a:gd name="connsiteX11" fmla="*/ 0 w 1231061"/>
              <a:gd name="connsiteY11" fmla="*/ 2400657 h 2400657"/>
              <a:gd name="connsiteX12" fmla="*/ 0 w 1231061"/>
              <a:gd name="connsiteY12" fmla="*/ 1872512 h 2400657"/>
              <a:gd name="connsiteX13" fmla="*/ 0 w 1231061"/>
              <a:gd name="connsiteY13" fmla="*/ 1368374 h 2400657"/>
              <a:gd name="connsiteX14" fmla="*/ 0 w 1231061"/>
              <a:gd name="connsiteY14" fmla="*/ 936256 h 2400657"/>
              <a:gd name="connsiteX15" fmla="*/ 0 w 1231061"/>
              <a:gd name="connsiteY15" fmla="*/ 456125 h 2400657"/>
              <a:gd name="connsiteX16" fmla="*/ 0 w 1231061"/>
              <a:gd name="connsiteY16" fmla="*/ 0 h 240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31061" h="2400657" extrusionOk="0">
                <a:moveTo>
                  <a:pt x="0" y="0"/>
                </a:moveTo>
                <a:cubicBezTo>
                  <a:pt x="96566" y="-21878"/>
                  <a:pt x="338036" y="37414"/>
                  <a:pt x="434975" y="0"/>
                </a:cubicBezTo>
                <a:cubicBezTo>
                  <a:pt x="531914" y="-37414"/>
                  <a:pt x="636369" y="25206"/>
                  <a:pt x="808397" y="0"/>
                </a:cubicBezTo>
                <a:cubicBezTo>
                  <a:pt x="980425" y="-25206"/>
                  <a:pt x="1109463" y="2888"/>
                  <a:pt x="1231061" y="0"/>
                </a:cubicBezTo>
                <a:cubicBezTo>
                  <a:pt x="1247437" y="129376"/>
                  <a:pt x="1183722" y="261588"/>
                  <a:pt x="1231061" y="456125"/>
                </a:cubicBezTo>
                <a:cubicBezTo>
                  <a:pt x="1278400" y="650663"/>
                  <a:pt x="1179007" y="810292"/>
                  <a:pt x="1231061" y="984269"/>
                </a:cubicBezTo>
                <a:cubicBezTo>
                  <a:pt x="1283115" y="1158246"/>
                  <a:pt x="1223749" y="1261083"/>
                  <a:pt x="1231061" y="1416388"/>
                </a:cubicBezTo>
                <a:cubicBezTo>
                  <a:pt x="1238373" y="1571693"/>
                  <a:pt x="1224909" y="1776795"/>
                  <a:pt x="1231061" y="1872512"/>
                </a:cubicBezTo>
                <a:cubicBezTo>
                  <a:pt x="1237213" y="1968229"/>
                  <a:pt x="1201595" y="2177721"/>
                  <a:pt x="1231061" y="2400657"/>
                </a:cubicBezTo>
                <a:cubicBezTo>
                  <a:pt x="1039353" y="2431538"/>
                  <a:pt x="928651" y="2368880"/>
                  <a:pt x="808397" y="2400657"/>
                </a:cubicBezTo>
                <a:cubicBezTo>
                  <a:pt x="688143" y="2432434"/>
                  <a:pt x="585436" y="2373623"/>
                  <a:pt x="422664" y="2400657"/>
                </a:cubicBezTo>
                <a:cubicBezTo>
                  <a:pt x="259892" y="2427691"/>
                  <a:pt x="108777" y="2370057"/>
                  <a:pt x="0" y="2400657"/>
                </a:cubicBezTo>
                <a:cubicBezTo>
                  <a:pt x="-44328" y="2273794"/>
                  <a:pt x="43885" y="2039194"/>
                  <a:pt x="0" y="1872512"/>
                </a:cubicBezTo>
                <a:cubicBezTo>
                  <a:pt x="-43885" y="1705831"/>
                  <a:pt x="58601" y="1508996"/>
                  <a:pt x="0" y="1368374"/>
                </a:cubicBezTo>
                <a:cubicBezTo>
                  <a:pt x="-58601" y="1227752"/>
                  <a:pt x="25632" y="1120661"/>
                  <a:pt x="0" y="936256"/>
                </a:cubicBezTo>
                <a:cubicBezTo>
                  <a:pt x="-25632" y="751851"/>
                  <a:pt x="5789" y="576334"/>
                  <a:pt x="0" y="456125"/>
                </a:cubicBezTo>
                <a:cubicBezTo>
                  <a:pt x="-5789" y="335916"/>
                  <a:pt x="1148" y="178132"/>
                  <a:pt x="0" y="0"/>
                </a:cubicBezTo>
                <a:close/>
              </a:path>
            </a:pathLst>
          </a:custGeom>
          <a:noFill/>
          <a:ln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32491072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50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r>
              <a:rPr lang="pt-BR" sz="1500" b="1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dois </a:t>
            </a:r>
            <a:r>
              <a:rPr lang="pt-BR" sz="150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tipos de sítios, nos planos {100} (centro das arestas) e nos  planos {200} (centro do cubo), </a:t>
            </a:r>
            <a:r>
              <a:rPr lang="pt-BR" sz="1500" b="1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são</a:t>
            </a:r>
            <a:r>
              <a:rPr lang="pt-BR" sz="150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500" b="1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equivalentes</a:t>
            </a:r>
            <a:endParaRPr lang="pt-BR" sz="1500" b="1" i="1" dirty="0">
              <a:solidFill>
                <a:srgbClr val="0000FF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0B5D41B-C78A-B6AE-ADE6-8AC631533D88}"/>
              </a:ext>
            </a:extLst>
          </p:cNvPr>
          <p:cNvSpPr txBox="1">
            <a:spLocks/>
          </p:cNvSpPr>
          <p:nvPr/>
        </p:nvSpPr>
        <p:spPr>
          <a:xfrm>
            <a:off x="752568" y="455254"/>
            <a:ext cx="3259294" cy="992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rgbClr val="0000FF"/>
                </a:solidFill>
              </a:rPr>
              <a:t>Sítios Octaédricos em CFC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F806072-D5B2-A6AB-B7FB-339FE5D58AD2}"/>
              </a:ext>
            </a:extLst>
          </p:cNvPr>
          <p:cNvSpPr txBox="1"/>
          <p:nvPr/>
        </p:nvSpPr>
        <p:spPr>
          <a:xfrm>
            <a:off x="168526" y="1737121"/>
            <a:ext cx="4427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/>
              <a:t>...sítios octaédricos existem em muitas estruturas...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8014358-3C94-D916-3D34-BD820C89F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904" y="120802"/>
            <a:ext cx="4427378" cy="26529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Seta: Curva para a Esquerda 1">
            <a:extLst>
              <a:ext uri="{FF2B5EF4-FFF2-40B4-BE49-F238E27FC236}">
                <a16:creationId xmlns:a16="http://schemas.microsoft.com/office/drawing/2014/main" id="{E4A1B9DA-3667-66F3-4C95-DA78D78A8E9C}"/>
              </a:ext>
            </a:extLst>
          </p:cNvPr>
          <p:cNvSpPr/>
          <p:nvPr/>
        </p:nvSpPr>
        <p:spPr>
          <a:xfrm rot="17280105">
            <a:off x="7488733" y="2444794"/>
            <a:ext cx="452528" cy="1738593"/>
          </a:xfrm>
          <a:prstGeom prst="curvedLef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6350">
                <a:solidFill>
                  <a:srgbClr val="0033CC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54AA3AD-2D04-1A2F-582E-8F7310784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96" y="2582779"/>
            <a:ext cx="7541279" cy="415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20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513A356-A2A2-195F-C485-19DD9FC13F86}"/>
              </a:ext>
            </a:extLst>
          </p:cNvPr>
          <p:cNvSpPr txBox="1"/>
          <p:nvPr/>
        </p:nvSpPr>
        <p:spPr>
          <a:xfrm>
            <a:off x="7576457" y="3738717"/>
            <a:ext cx="1366615" cy="1323439"/>
          </a:xfrm>
          <a:custGeom>
            <a:avLst/>
            <a:gdLst>
              <a:gd name="connsiteX0" fmla="*/ 0 w 1366615"/>
              <a:gd name="connsiteY0" fmla="*/ 0 h 1323439"/>
              <a:gd name="connsiteX1" fmla="*/ 428206 w 1366615"/>
              <a:gd name="connsiteY1" fmla="*/ 0 h 1323439"/>
              <a:gd name="connsiteX2" fmla="*/ 897411 w 1366615"/>
              <a:gd name="connsiteY2" fmla="*/ 0 h 1323439"/>
              <a:gd name="connsiteX3" fmla="*/ 1366615 w 1366615"/>
              <a:gd name="connsiteY3" fmla="*/ 0 h 1323439"/>
              <a:gd name="connsiteX4" fmla="*/ 1366615 w 1366615"/>
              <a:gd name="connsiteY4" fmla="*/ 467615 h 1323439"/>
              <a:gd name="connsiteX5" fmla="*/ 1366615 w 1366615"/>
              <a:gd name="connsiteY5" fmla="*/ 908761 h 1323439"/>
              <a:gd name="connsiteX6" fmla="*/ 1366615 w 1366615"/>
              <a:gd name="connsiteY6" fmla="*/ 1323439 h 1323439"/>
              <a:gd name="connsiteX7" fmla="*/ 924743 w 1366615"/>
              <a:gd name="connsiteY7" fmla="*/ 1323439 h 1323439"/>
              <a:gd name="connsiteX8" fmla="*/ 496537 w 1366615"/>
              <a:gd name="connsiteY8" fmla="*/ 1323439 h 1323439"/>
              <a:gd name="connsiteX9" fmla="*/ 0 w 1366615"/>
              <a:gd name="connsiteY9" fmla="*/ 1323439 h 1323439"/>
              <a:gd name="connsiteX10" fmla="*/ 0 w 1366615"/>
              <a:gd name="connsiteY10" fmla="*/ 882293 h 1323439"/>
              <a:gd name="connsiteX11" fmla="*/ 0 w 1366615"/>
              <a:gd name="connsiteY11" fmla="*/ 454381 h 1323439"/>
              <a:gd name="connsiteX12" fmla="*/ 0 w 1366615"/>
              <a:gd name="connsiteY12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6615" h="1323439" extrusionOk="0">
                <a:moveTo>
                  <a:pt x="0" y="0"/>
                </a:moveTo>
                <a:cubicBezTo>
                  <a:pt x="188882" y="-47821"/>
                  <a:pt x="287093" y="46277"/>
                  <a:pt x="428206" y="0"/>
                </a:cubicBezTo>
                <a:cubicBezTo>
                  <a:pt x="569319" y="-46277"/>
                  <a:pt x="798417" y="29872"/>
                  <a:pt x="897411" y="0"/>
                </a:cubicBezTo>
                <a:cubicBezTo>
                  <a:pt x="996406" y="-29872"/>
                  <a:pt x="1133502" y="35637"/>
                  <a:pt x="1366615" y="0"/>
                </a:cubicBezTo>
                <a:cubicBezTo>
                  <a:pt x="1386133" y="98581"/>
                  <a:pt x="1339037" y="368335"/>
                  <a:pt x="1366615" y="467615"/>
                </a:cubicBezTo>
                <a:cubicBezTo>
                  <a:pt x="1394193" y="566895"/>
                  <a:pt x="1339913" y="820290"/>
                  <a:pt x="1366615" y="908761"/>
                </a:cubicBezTo>
                <a:cubicBezTo>
                  <a:pt x="1393317" y="997232"/>
                  <a:pt x="1353316" y="1172663"/>
                  <a:pt x="1366615" y="1323439"/>
                </a:cubicBezTo>
                <a:cubicBezTo>
                  <a:pt x="1264190" y="1334301"/>
                  <a:pt x="1142506" y="1307544"/>
                  <a:pt x="924743" y="1323439"/>
                </a:cubicBezTo>
                <a:cubicBezTo>
                  <a:pt x="706980" y="1339334"/>
                  <a:pt x="633815" y="1272611"/>
                  <a:pt x="496537" y="1323439"/>
                </a:cubicBezTo>
                <a:cubicBezTo>
                  <a:pt x="359259" y="1374267"/>
                  <a:pt x="221959" y="1321328"/>
                  <a:pt x="0" y="1323439"/>
                </a:cubicBezTo>
                <a:cubicBezTo>
                  <a:pt x="-12510" y="1129858"/>
                  <a:pt x="8096" y="1056699"/>
                  <a:pt x="0" y="882293"/>
                </a:cubicBezTo>
                <a:cubicBezTo>
                  <a:pt x="-8096" y="707887"/>
                  <a:pt x="11401" y="642063"/>
                  <a:pt x="0" y="454381"/>
                </a:cubicBezTo>
                <a:cubicBezTo>
                  <a:pt x="-11401" y="266699"/>
                  <a:pt x="2176" y="176261"/>
                  <a:pt x="0" y="0"/>
                </a:cubicBezTo>
                <a:close/>
              </a:path>
            </a:pathLst>
          </a:custGeom>
          <a:noFill/>
          <a:ln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531306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...os dois tipos de sítios indicados na figura são equivalentes</a:t>
            </a:r>
            <a:endParaRPr lang="pt-BR" sz="1600" i="1" dirty="0">
              <a:solidFill>
                <a:srgbClr val="0000FF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0B5D41B-C78A-B6AE-ADE6-8AC631533D88}"/>
              </a:ext>
            </a:extLst>
          </p:cNvPr>
          <p:cNvSpPr txBox="1">
            <a:spLocks/>
          </p:cNvSpPr>
          <p:nvPr/>
        </p:nvSpPr>
        <p:spPr>
          <a:xfrm>
            <a:off x="752568" y="455254"/>
            <a:ext cx="3259294" cy="992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rgbClr val="0000FF"/>
                </a:solidFill>
              </a:rPr>
              <a:t>Sítios Octaédricos em HC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47D79C4-460C-8039-9161-610DF3016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140" y="99861"/>
            <a:ext cx="3889602" cy="24140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Seta: Curva para a Esquerda 1">
            <a:extLst>
              <a:ext uri="{FF2B5EF4-FFF2-40B4-BE49-F238E27FC236}">
                <a16:creationId xmlns:a16="http://schemas.microsoft.com/office/drawing/2014/main" id="{4669CF7A-2D34-0F42-BDA0-0A8661DAFB67}"/>
              </a:ext>
            </a:extLst>
          </p:cNvPr>
          <p:cNvSpPr/>
          <p:nvPr/>
        </p:nvSpPr>
        <p:spPr>
          <a:xfrm rot="17280105">
            <a:off x="7488733" y="2474290"/>
            <a:ext cx="452528" cy="1738593"/>
          </a:xfrm>
          <a:prstGeom prst="curvedLef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6350">
                <a:solidFill>
                  <a:srgbClr val="0033CC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96AFBDE-2589-9F7D-6636-906A28323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8" y="2610717"/>
            <a:ext cx="7164324" cy="401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39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10B5D41B-C78A-B6AE-ADE6-8AC631533D88}"/>
              </a:ext>
            </a:extLst>
          </p:cNvPr>
          <p:cNvSpPr txBox="1">
            <a:spLocks/>
          </p:cNvSpPr>
          <p:nvPr/>
        </p:nvSpPr>
        <p:spPr>
          <a:xfrm>
            <a:off x="507641" y="930777"/>
            <a:ext cx="3259294" cy="992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rgbClr val="0000FF"/>
                </a:solidFill>
              </a:rPr>
              <a:t>Sítios Octaédricos em CCC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302A6D3-F49A-FF4F-1EA1-4D3D15C35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436" y="64704"/>
            <a:ext cx="4867275" cy="2724150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74A1105A-809F-1FE9-1AF7-4A42CB28E2A9}"/>
                  </a:ext>
                </a:extLst>
              </p:cNvPr>
              <p:cNvSpPr txBox="1"/>
              <p:nvPr/>
            </p:nvSpPr>
            <p:spPr>
              <a:xfrm>
                <a:off x="7071077" y="3827427"/>
                <a:ext cx="1793337" cy="1584986"/>
              </a:xfrm>
              <a:custGeom>
                <a:avLst/>
                <a:gdLst>
                  <a:gd name="connsiteX0" fmla="*/ 0 w 1793337"/>
                  <a:gd name="connsiteY0" fmla="*/ 0 h 1584986"/>
                  <a:gd name="connsiteX1" fmla="*/ 579846 w 1793337"/>
                  <a:gd name="connsiteY1" fmla="*/ 0 h 1584986"/>
                  <a:gd name="connsiteX2" fmla="*/ 1123825 w 1793337"/>
                  <a:gd name="connsiteY2" fmla="*/ 0 h 1584986"/>
                  <a:gd name="connsiteX3" fmla="*/ 1793337 w 1793337"/>
                  <a:gd name="connsiteY3" fmla="*/ 0 h 1584986"/>
                  <a:gd name="connsiteX4" fmla="*/ 1793337 w 1793337"/>
                  <a:gd name="connsiteY4" fmla="*/ 496629 h 1584986"/>
                  <a:gd name="connsiteX5" fmla="*/ 1793337 w 1793337"/>
                  <a:gd name="connsiteY5" fmla="*/ 977408 h 1584986"/>
                  <a:gd name="connsiteX6" fmla="*/ 1793337 w 1793337"/>
                  <a:gd name="connsiteY6" fmla="*/ 1584986 h 1584986"/>
                  <a:gd name="connsiteX7" fmla="*/ 1249358 w 1793337"/>
                  <a:gd name="connsiteY7" fmla="*/ 1584986 h 1584986"/>
                  <a:gd name="connsiteX8" fmla="*/ 651579 w 1793337"/>
                  <a:gd name="connsiteY8" fmla="*/ 1584986 h 1584986"/>
                  <a:gd name="connsiteX9" fmla="*/ 0 w 1793337"/>
                  <a:gd name="connsiteY9" fmla="*/ 1584986 h 1584986"/>
                  <a:gd name="connsiteX10" fmla="*/ 0 w 1793337"/>
                  <a:gd name="connsiteY10" fmla="*/ 1072507 h 1584986"/>
                  <a:gd name="connsiteX11" fmla="*/ 0 w 1793337"/>
                  <a:gd name="connsiteY11" fmla="*/ 544179 h 1584986"/>
                  <a:gd name="connsiteX12" fmla="*/ 0 w 1793337"/>
                  <a:gd name="connsiteY12" fmla="*/ 0 h 1584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93337" h="1584986" extrusionOk="0">
                    <a:moveTo>
                      <a:pt x="0" y="0"/>
                    </a:moveTo>
                    <a:cubicBezTo>
                      <a:pt x="186805" y="-47560"/>
                      <a:pt x="387373" y="60379"/>
                      <a:pt x="579846" y="0"/>
                    </a:cubicBezTo>
                    <a:cubicBezTo>
                      <a:pt x="772319" y="-60379"/>
                      <a:pt x="1003967" y="5156"/>
                      <a:pt x="1123825" y="0"/>
                    </a:cubicBezTo>
                    <a:cubicBezTo>
                      <a:pt x="1243683" y="-5156"/>
                      <a:pt x="1499240" y="33338"/>
                      <a:pt x="1793337" y="0"/>
                    </a:cubicBezTo>
                    <a:cubicBezTo>
                      <a:pt x="1836956" y="118632"/>
                      <a:pt x="1774233" y="271579"/>
                      <a:pt x="1793337" y="496629"/>
                    </a:cubicBezTo>
                    <a:cubicBezTo>
                      <a:pt x="1812441" y="721679"/>
                      <a:pt x="1791730" y="817523"/>
                      <a:pt x="1793337" y="977408"/>
                    </a:cubicBezTo>
                    <a:cubicBezTo>
                      <a:pt x="1794944" y="1137293"/>
                      <a:pt x="1768292" y="1405719"/>
                      <a:pt x="1793337" y="1584986"/>
                    </a:cubicBezTo>
                    <a:cubicBezTo>
                      <a:pt x="1645890" y="1646616"/>
                      <a:pt x="1487863" y="1562404"/>
                      <a:pt x="1249358" y="1584986"/>
                    </a:cubicBezTo>
                    <a:cubicBezTo>
                      <a:pt x="1010853" y="1607568"/>
                      <a:pt x="843813" y="1513555"/>
                      <a:pt x="651579" y="1584986"/>
                    </a:cubicBezTo>
                    <a:cubicBezTo>
                      <a:pt x="459345" y="1656417"/>
                      <a:pt x="275278" y="1535940"/>
                      <a:pt x="0" y="1584986"/>
                    </a:cubicBezTo>
                    <a:cubicBezTo>
                      <a:pt x="-17693" y="1368209"/>
                      <a:pt x="35078" y="1315268"/>
                      <a:pt x="0" y="1072507"/>
                    </a:cubicBezTo>
                    <a:cubicBezTo>
                      <a:pt x="-35078" y="829746"/>
                      <a:pt x="54690" y="677991"/>
                      <a:pt x="0" y="544179"/>
                    </a:cubicBezTo>
                    <a:cubicBezTo>
                      <a:pt x="-54690" y="410367"/>
                      <a:pt x="52884" y="181013"/>
                      <a:pt x="0" y="0"/>
                    </a:cubicBezTo>
                    <a:close/>
                  </a:path>
                </a:pathLst>
              </a:custGeom>
              <a:noFill/>
              <a:ln>
                <a:solidFill>
                  <a:srgbClr val="0000FF"/>
                </a:solidFill>
                <a:extLst>
                  <a:ext uri="{C807C97D-BFC1-408E-A445-0C87EB9F89A2}">
                    <ask:lineSketchStyleProps xmlns:ask="http://schemas.microsoft.com/office/drawing/2018/sketchyshapes" sd="359145021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...a relação entre aresta e raio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pt-BR" sz="16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16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pt-BR" sz="16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16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16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pt-BR" sz="1600" i="1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pt-BR" sz="1600" i="1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é mostrada no próximo slide...</a:t>
                </a:r>
                <a:endParaRPr lang="pt-BR" sz="1600" i="1" dirty="0"/>
              </a:p>
            </p:txBody>
          </p:sp>
        </mc:Choice>
        <mc:Fallback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74A1105A-809F-1FE9-1AF7-4A42CB28E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077" y="3827427"/>
                <a:ext cx="1793337" cy="1584986"/>
              </a:xfrm>
              <a:prstGeom prst="rect">
                <a:avLst/>
              </a:prstGeom>
              <a:blipFill>
                <a:blip r:embed="rId4"/>
                <a:stretch>
                  <a:fillRect b="-2214"/>
                </a:stretch>
              </a:blipFill>
              <a:ln>
                <a:solidFill>
                  <a:srgbClr val="0000FF"/>
                </a:solidFill>
                <a:extLst>
                  <a:ext uri="{C807C97D-BFC1-408E-A445-0C87EB9F89A2}">
                    <ask:lineSketchStyleProps xmlns:ask="http://schemas.microsoft.com/office/drawing/2018/sketchyshapes" sd="359145021">
                      <a:custGeom>
                        <a:avLst/>
                        <a:gdLst>
                          <a:gd name="connsiteX0" fmla="*/ 0 w 1793337"/>
                          <a:gd name="connsiteY0" fmla="*/ 0 h 1584986"/>
                          <a:gd name="connsiteX1" fmla="*/ 579846 w 1793337"/>
                          <a:gd name="connsiteY1" fmla="*/ 0 h 1584986"/>
                          <a:gd name="connsiteX2" fmla="*/ 1123825 w 1793337"/>
                          <a:gd name="connsiteY2" fmla="*/ 0 h 1584986"/>
                          <a:gd name="connsiteX3" fmla="*/ 1793337 w 1793337"/>
                          <a:gd name="connsiteY3" fmla="*/ 0 h 1584986"/>
                          <a:gd name="connsiteX4" fmla="*/ 1793337 w 1793337"/>
                          <a:gd name="connsiteY4" fmla="*/ 496629 h 1584986"/>
                          <a:gd name="connsiteX5" fmla="*/ 1793337 w 1793337"/>
                          <a:gd name="connsiteY5" fmla="*/ 977408 h 1584986"/>
                          <a:gd name="connsiteX6" fmla="*/ 1793337 w 1793337"/>
                          <a:gd name="connsiteY6" fmla="*/ 1584986 h 1584986"/>
                          <a:gd name="connsiteX7" fmla="*/ 1249358 w 1793337"/>
                          <a:gd name="connsiteY7" fmla="*/ 1584986 h 1584986"/>
                          <a:gd name="connsiteX8" fmla="*/ 651579 w 1793337"/>
                          <a:gd name="connsiteY8" fmla="*/ 1584986 h 1584986"/>
                          <a:gd name="connsiteX9" fmla="*/ 0 w 1793337"/>
                          <a:gd name="connsiteY9" fmla="*/ 1584986 h 1584986"/>
                          <a:gd name="connsiteX10" fmla="*/ 0 w 1793337"/>
                          <a:gd name="connsiteY10" fmla="*/ 1072507 h 1584986"/>
                          <a:gd name="connsiteX11" fmla="*/ 0 w 1793337"/>
                          <a:gd name="connsiteY11" fmla="*/ 544179 h 1584986"/>
                          <a:gd name="connsiteX12" fmla="*/ 0 w 1793337"/>
                          <a:gd name="connsiteY12" fmla="*/ 0 h 15849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793337" h="1584986" extrusionOk="0">
                            <a:moveTo>
                              <a:pt x="0" y="0"/>
                            </a:moveTo>
                            <a:cubicBezTo>
                              <a:pt x="186805" y="-47560"/>
                              <a:pt x="387373" y="60379"/>
                              <a:pt x="579846" y="0"/>
                            </a:cubicBezTo>
                            <a:cubicBezTo>
                              <a:pt x="772319" y="-60379"/>
                              <a:pt x="1003967" y="5156"/>
                              <a:pt x="1123825" y="0"/>
                            </a:cubicBezTo>
                            <a:cubicBezTo>
                              <a:pt x="1243683" y="-5156"/>
                              <a:pt x="1499240" y="33338"/>
                              <a:pt x="1793337" y="0"/>
                            </a:cubicBezTo>
                            <a:cubicBezTo>
                              <a:pt x="1836956" y="118632"/>
                              <a:pt x="1774233" y="271579"/>
                              <a:pt x="1793337" y="496629"/>
                            </a:cubicBezTo>
                            <a:cubicBezTo>
                              <a:pt x="1812441" y="721679"/>
                              <a:pt x="1791730" y="817523"/>
                              <a:pt x="1793337" y="977408"/>
                            </a:cubicBezTo>
                            <a:cubicBezTo>
                              <a:pt x="1794944" y="1137293"/>
                              <a:pt x="1768292" y="1405719"/>
                              <a:pt x="1793337" y="1584986"/>
                            </a:cubicBezTo>
                            <a:cubicBezTo>
                              <a:pt x="1645890" y="1646616"/>
                              <a:pt x="1487863" y="1562404"/>
                              <a:pt x="1249358" y="1584986"/>
                            </a:cubicBezTo>
                            <a:cubicBezTo>
                              <a:pt x="1010853" y="1607568"/>
                              <a:pt x="843813" y="1513555"/>
                              <a:pt x="651579" y="1584986"/>
                            </a:cubicBezTo>
                            <a:cubicBezTo>
                              <a:pt x="459345" y="1656417"/>
                              <a:pt x="275278" y="1535940"/>
                              <a:pt x="0" y="1584986"/>
                            </a:cubicBezTo>
                            <a:cubicBezTo>
                              <a:pt x="-17693" y="1368209"/>
                              <a:pt x="35078" y="1315268"/>
                              <a:pt x="0" y="1072507"/>
                            </a:cubicBezTo>
                            <a:cubicBezTo>
                              <a:pt x="-35078" y="829746"/>
                              <a:pt x="54690" y="677991"/>
                              <a:pt x="0" y="544179"/>
                            </a:cubicBezTo>
                            <a:cubicBezTo>
                              <a:pt x="-54690" y="410367"/>
                              <a:pt x="52884" y="18101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ta: Curva para a Esquerda 1">
            <a:extLst>
              <a:ext uri="{FF2B5EF4-FFF2-40B4-BE49-F238E27FC236}">
                <a16:creationId xmlns:a16="http://schemas.microsoft.com/office/drawing/2014/main" id="{C697B35D-E858-8108-D644-FB123553A618}"/>
              </a:ext>
            </a:extLst>
          </p:cNvPr>
          <p:cNvSpPr/>
          <p:nvPr/>
        </p:nvSpPr>
        <p:spPr>
          <a:xfrm rot="17280105">
            <a:off x="7328464" y="2352011"/>
            <a:ext cx="452528" cy="2075631"/>
          </a:xfrm>
          <a:prstGeom prst="curvedLef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6350">
                <a:solidFill>
                  <a:srgbClr val="0033CC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DFA53FF-7981-9D76-A103-8B806A17E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98" y="2886661"/>
            <a:ext cx="6657975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2681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35870F4-EFF3-03DC-5458-73A72E03F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33" y="1281793"/>
            <a:ext cx="7841334" cy="42944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6897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B7A0A013-81FE-695C-F63B-B81971840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6718086-0C99-ED88-71BF-4D7C12806C86}"/>
              </a:ext>
            </a:extLst>
          </p:cNvPr>
          <p:cNvSpPr txBox="1"/>
          <p:nvPr/>
        </p:nvSpPr>
        <p:spPr>
          <a:xfrm>
            <a:off x="1199121" y="43032"/>
            <a:ext cx="67457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FFFF00"/>
                </a:solidFill>
                <a:latin typeface="Chiller" panose="04020404031007020602" pitchFamily="82" charset="0"/>
              </a:rPr>
              <a:t>...resumindo : sítios em estrutura CCC</a:t>
            </a:r>
          </a:p>
        </p:txBody>
      </p:sp>
    </p:spTree>
    <p:extLst>
      <p:ext uri="{BB962C8B-B14F-4D97-AF65-F5344CB8AC3E}">
        <p14:creationId xmlns:p14="http://schemas.microsoft.com/office/powerpoint/2010/main" val="3674174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5FE4D7CF-102E-6086-E2CF-CEAF15DC1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07CDA14-B218-F617-FD5D-35C7ED74B45A}"/>
              </a:ext>
            </a:extLst>
          </p:cNvPr>
          <p:cNvSpPr txBox="1"/>
          <p:nvPr/>
        </p:nvSpPr>
        <p:spPr>
          <a:xfrm>
            <a:off x="1248814" y="87809"/>
            <a:ext cx="66463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FFFF00"/>
                </a:solidFill>
                <a:latin typeface="Chiller" panose="04020404031007020602" pitchFamily="82" charset="0"/>
              </a:rPr>
              <a:t>...resumindo : sítios em estrutura CFC</a:t>
            </a:r>
          </a:p>
        </p:txBody>
      </p:sp>
    </p:spTree>
    <p:extLst>
      <p:ext uri="{BB962C8B-B14F-4D97-AF65-F5344CB8AC3E}">
        <p14:creationId xmlns:p14="http://schemas.microsoft.com/office/powerpoint/2010/main" val="2042653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15D5D9-D0FA-4046-75EF-EF3946B8A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13234"/>
            <a:ext cx="7886700" cy="56315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400" dirty="0"/>
              <a:t>No curso de PMT3100, onde vocês tiveram o primeiro contato com estruturas cristalinas, foram tratadas em maior detalhe estruturas cristalinas de metais, onde idealmente existe só um elemento, ou se existir mais de um elemento, é muito comum que os elementos em solução sólida formem soluções sólidas </a:t>
            </a:r>
            <a:r>
              <a:rPr lang="pt-BR" sz="2400" dirty="0" err="1"/>
              <a:t>substitucionais</a:t>
            </a:r>
            <a:r>
              <a:rPr lang="pt-BR" sz="2400" dirty="0"/>
              <a:t>...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400" dirty="0"/>
              <a:t>...mas... e se na estrutura cristalina existir mais de um elemento? Se o material não for metálico? Se posições intersticiais – posições que não são posições do reticulado, mas que ficam “entre” essas posições – forem amplamente ocupadas... como é que fica?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400" dirty="0"/>
              <a:t>...vamos começar olhando esse conceito de “</a:t>
            </a:r>
            <a:r>
              <a:rPr lang="pt-BR" sz="2400" b="1" i="1" dirty="0">
                <a:solidFill>
                  <a:srgbClr val="0000FF"/>
                </a:solidFill>
              </a:rPr>
              <a:t>interstício</a:t>
            </a:r>
            <a:r>
              <a:rPr lang="pt-BR" sz="2400" dirty="0"/>
              <a:t>”...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722058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E385239-2A70-1354-4B7C-26F120A56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BEBF65A-E5D2-2CA6-3ACA-CEEA050300D0}"/>
              </a:ext>
            </a:extLst>
          </p:cNvPr>
          <p:cNvSpPr txBox="1"/>
          <p:nvPr/>
        </p:nvSpPr>
        <p:spPr>
          <a:xfrm>
            <a:off x="1378657" y="53790"/>
            <a:ext cx="63866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FFFF00"/>
                </a:solidFill>
                <a:latin typeface="Chiller" panose="04020404031007020602" pitchFamily="82" charset="0"/>
              </a:rPr>
              <a:t>...resumindo : sítios em estrutura HC</a:t>
            </a:r>
          </a:p>
        </p:txBody>
      </p:sp>
    </p:spTree>
    <p:extLst>
      <p:ext uri="{BB962C8B-B14F-4D97-AF65-F5344CB8AC3E}">
        <p14:creationId xmlns:p14="http://schemas.microsoft.com/office/powerpoint/2010/main" val="769755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BEBF65A-E5D2-2CA6-3ACA-CEEA050300D0}"/>
              </a:ext>
            </a:extLst>
          </p:cNvPr>
          <p:cNvSpPr txBox="1"/>
          <p:nvPr/>
        </p:nvSpPr>
        <p:spPr>
          <a:xfrm>
            <a:off x="856248" y="587447"/>
            <a:ext cx="7624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i="1" dirty="0">
                <a:solidFill>
                  <a:srgbClr val="0000FF"/>
                </a:solidFill>
              </a:rPr>
              <a:t>...resumindo : </a:t>
            </a:r>
            <a:r>
              <a:rPr lang="pt-BR" sz="3600" i="1" dirty="0">
                <a:solidFill>
                  <a:srgbClr val="0000FF"/>
                </a:solidFill>
              </a:rPr>
              <a:t>“ % volume” nos interstícios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DAF62D8-C8F0-F7BA-DAC1-DD83A6C34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2" y="1638800"/>
            <a:ext cx="8713395" cy="43085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7539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BEBF65A-E5D2-2CA6-3ACA-CEEA050300D0}"/>
              </a:ext>
            </a:extLst>
          </p:cNvPr>
          <p:cNvSpPr txBox="1"/>
          <p:nvPr/>
        </p:nvSpPr>
        <p:spPr>
          <a:xfrm>
            <a:off x="856248" y="135165"/>
            <a:ext cx="7624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i="1" dirty="0">
                <a:solidFill>
                  <a:srgbClr val="0000FF"/>
                </a:solidFill>
              </a:rPr>
              <a:t>...resumindo : </a:t>
            </a:r>
            <a:r>
              <a:rPr lang="pt-BR" sz="3600" i="1" dirty="0">
                <a:solidFill>
                  <a:srgbClr val="0000FF"/>
                </a:solidFill>
              </a:rPr>
              <a:t>“ % volume” nos interstícios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DAF62D8-C8F0-F7BA-DAC1-DD83A6C34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2" y="911222"/>
            <a:ext cx="8713395" cy="43085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190DEB3-E702-F412-4C51-9220333708CC}"/>
              </a:ext>
            </a:extLst>
          </p:cNvPr>
          <p:cNvSpPr txBox="1">
            <a:spLocks/>
          </p:cNvSpPr>
          <p:nvPr/>
        </p:nvSpPr>
        <p:spPr>
          <a:xfrm>
            <a:off x="215151" y="5424241"/>
            <a:ext cx="8713395" cy="10158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b="1" i="1" dirty="0">
                <a:solidFill>
                  <a:srgbClr val="0000FF"/>
                </a:solidFill>
              </a:rPr>
              <a:t>Pergunta</a:t>
            </a:r>
            <a:r>
              <a:rPr lang="pt-BR" sz="1600" i="1" dirty="0">
                <a:solidFill>
                  <a:srgbClr val="0000FF"/>
                </a:solidFill>
              </a:rPr>
              <a:t>: se os fatores de empacotamento (volume ocupado pelos átomos presentes nas posições de reticulado de Bravais) das estruturas CS, CCC, CFC e HC são, aproximadamente, CS = 52%, CCC = 68%, e CFC = HC = 74%, e os valores de fração de volume ocupado pelos sítios intersticiais são os dados acima, porque a soma desses valores não “fecha” em 100% ?</a:t>
            </a:r>
          </a:p>
        </p:txBody>
      </p:sp>
    </p:spTree>
    <p:extLst>
      <p:ext uri="{BB962C8B-B14F-4D97-AF65-F5344CB8AC3E}">
        <p14:creationId xmlns:p14="http://schemas.microsoft.com/office/powerpoint/2010/main" val="374508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2EE0216-310E-F67A-31C7-28DB14E7256E}"/>
              </a:ext>
            </a:extLst>
          </p:cNvPr>
          <p:cNvSpPr txBox="1"/>
          <p:nvPr/>
        </p:nvSpPr>
        <p:spPr>
          <a:xfrm>
            <a:off x="4411580" y="4714727"/>
            <a:ext cx="3769608" cy="1384995"/>
          </a:xfrm>
          <a:prstGeom prst="rect">
            <a:avLst/>
          </a:prstGeom>
          <a:solidFill>
            <a:srgbClr val="66FFFF"/>
          </a:solidFill>
          <a:ln w="9525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marL="11113" indent="-11113" algn="ctr">
              <a:lnSpc>
                <a:spcPct val="100000"/>
              </a:lnSpc>
              <a:spcBef>
                <a:spcPts val="0"/>
              </a:spcBef>
            </a:pPr>
            <a:r>
              <a:rPr lang="pt-BR" sz="2800" b="1" dirty="0">
                <a:solidFill>
                  <a:srgbClr val="0033CC"/>
                </a:solidFill>
                <a:latin typeface="Comic Sans MS" charset="0"/>
                <a:sym typeface="Comic Sans MS" charset="0"/>
              </a:rPr>
              <a:t>Algumas Estruturas Comuns em Materiais Cerâmicos</a:t>
            </a:r>
          </a:p>
        </p:txBody>
      </p:sp>
    </p:spTree>
    <p:extLst>
      <p:ext uri="{BB962C8B-B14F-4D97-AF65-F5344CB8AC3E}">
        <p14:creationId xmlns:p14="http://schemas.microsoft.com/office/powerpoint/2010/main" val="35580721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>
                <a:solidFill>
                  <a:schemeClr val="tx1"/>
                </a:solidFill>
              </a:rPr>
              <a:pPr/>
              <a:t>34</a:t>
            </a:fld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282101"/>
            <a:ext cx="7772400" cy="466796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</a:rPr>
              <a:t>Estrutura Cristalina de Materiais Iônicos/Cerâmicos</a:t>
            </a:r>
            <a:endParaRPr lang="pt-BR" altLang="pt-BR" sz="2800" i="1" kern="0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953729"/>
            <a:ext cx="7772400" cy="5155374"/>
          </a:xfrm>
          <a:prstGeom prst="rect">
            <a:avLst/>
          </a:prstGeom>
        </p:spPr>
        <p:txBody>
          <a:bodyPr/>
          <a:lstStyle/>
          <a:p>
            <a:pPr marL="375148" lvl="1" indent="-218348" defTabSz="844083" eaLnBrk="0" fontAlgn="base" hangingPunct="0">
              <a:spcAft>
                <a:spcPts val="1200"/>
              </a:spcAft>
              <a:buFont typeface="Times" charset="0"/>
              <a:buChar char="•"/>
              <a:defRPr/>
            </a:pPr>
            <a:r>
              <a:rPr lang="pt-BR" altLang="pt-BR" sz="2400" kern="0" dirty="0">
                <a:latin typeface="Calibri" pitchFamily="34" charset="0"/>
              </a:rPr>
              <a:t>Os materiais cerâmicos, por serem compostos por dois (ou mais) elementos diferentes, apresentam estruturas cristalinas que são geralmente mais complexas do que aquelas dos materiais metálicos (que é comum serem majoritariamente compostos por um único elemento...)</a:t>
            </a:r>
          </a:p>
          <a:p>
            <a:pPr marL="375148" lvl="1" indent="-218348" defTabSz="844083" eaLnBrk="0" fontAlgn="base" hangingPunct="0">
              <a:spcAft>
                <a:spcPts val="1200"/>
              </a:spcAft>
              <a:buFont typeface="Times" charset="0"/>
              <a:buChar char="•"/>
              <a:defRPr/>
            </a:pPr>
            <a:r>
              <a:rPr lang="pt-BR" altLang="pt-BR" sz="2400" kern="0" dirty="0">
                <a:latin typeface="Calibri" pitchFamily="34" charset="0"/>
              </a:rPr>
              <a:t>As ligações químicas nas cerâmicas tem caráter parcialmente iônico, parcialmente covalentes.</a:t>
            </a:r>
          </a:p>
          <a:p>
            <a:pPr marL="375148" lvl="1" indent="-218348" defTabSz="844083" eaLnBrk="0" fontAlgn="base" hangingPunct="0">
              <a:spcAft>
                <a:spcPts val="1200"/>
              </a:spcAft>
              <a:buFont typeface="Times" charset="0"/>
              <a:buChar char="•"/>
              <a:defRPr/>
            </a:pPr>
            <a:r>
              <a:rPr lang="pt-BR" altLang="pt-BR" sz="2400" kern="0" dirty="0">
                <a:solidFill>
                  <a:srgbClr val="0000FF"/>
                </a:solidFill>
                <a:latin typeface="Calibri" pitchFamily="34" charset="0"/>
              </a:rPr>
              <a:t>Dois critérios </a:t>
            </a:r>
            <a:r>
              <a:rPr lang="pt-BR" altLang="pt-BR" sz="2400" kern="0" dirty="0">
                <a:latin typeface="Calibri" pitchFamily="34" charset="0"/>
              </a:rPr>
              <a:t>tem que ser respeitados na estrutura cristalina de sólidos ao menos parcialmente iônicos como é o caso das cerâmicas:</a:t>
            </a:r>
          </a:p>
          <a:p>
            <a:pPr marL="797189" lvl="2" indent="-218348">
              <a:spcAft>
                <a:spcPts val="600"/>
              </a:spcAft>
              <a:buFont typeface="Times" charset="0"/>
              <a:buChar char="•"/>
            </a:pPr>
            <a:r>
              <a:rPr lang="pt-BR" altLang="pt-BR" sz="2000" i="1" kern="0" dirty="0">
                <a:solidFill>
                  <a:srgbClr val="0000FF"/>
                </a:solidFill>
                <a:latin typeface="Calibri" pitchFamily="34" charset="0"/>
              </a:rPr>
              <a:t>Magnitude da carga elétrica </a:t>
            </a:r>
            <a:r>
              <a:rPr lang="pt-BR" altLang="pt-BR" sz="2000" i="1" kern="0" dirty="0">
                <a:latin typeface="Calibri" pitchFamily="34" charset="0"/>
              </a:rPr>
              <a:t>das espécies químicas (íons) que os constituem ;</a:t>
            </a:r>
          </a:p>
          <a:p>
            <a:pPr marL="797189" lvl="2" indent="-218348">
              <a:spcAft>
                <a:spcPts val="1200"/>
              </a:spcAft>
              <a:buFont typeface="Times" charset="0"/>
              <a:buChar char="•"/>
            </a:pPr>
            <a:r>
              <a:rPr lang="pt-BR" altLang="pt-BR" sz="2000" i="1" kern="0" dirty="0">
                <a:solidFill>
                  <a:srgbClr val="0000FF"/>
                </a:solidFill>
                <a:latin typeface="Calibri" pitchFamily="34" charset="0"/>
              </a:rPr>
              <a:t>Tamanho relativo dos íons</a:t>
            </a:r>
            <a:r>
              <a:rPr lang="pt-BR" altLang="pt-BR" sz="2000" i="1" kern="0" dirty="0">
                <a:latin typeface="Calibri" pitchFamily="34" charset="0"/>
              </a:rPr>
              <a:t>.</a:t>
            </a:r>
          </a:p>
          <a:p>
            <a:pPr marL="375148" lvl="1" indent="-218348" defTabSz="844083" eaLnBrk="0" fontAlgn="base" hangingPunct="0">
              <a:spcAft>
                <a:spcPts val="1200"/>
              </a:spcAft>
              <a:defRPr/>
            </a:pPr>
            <a:endParaRPr lang="pt-BR" altLang="pt-BR" sz="2400" kern="0" dirty="0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9BA396-B397-9902-33C3-515A3EE55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00" y="316592"/>
            <a:ext cx="2228850" cy="761545"/>
          </a:xfrm>
        </p:spPr>
        <p:txBody>
          <a:bodyPr/>
          <a:lstStyle/>
          <a:p>
            <a:r>
              <a:rPr lang="pt-BR" b="1" dirty="0">
                <a:solidFill>
                  <a:srgbClr val="0000FF"/>
                </a:solidFill>
              </a:rPr>
              <a:t>Exercício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8A5CFA-51FB-C49B-BBF1-4879BDC62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15" y="1142999"/>
            <a:ext cx="2784021" cy="50502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dirty="0"/>
              <a:t>Considere as opções de estruturas cristalinas apresentadas ao lado. Os compostos iônicos </a:t>
            </a:r>
            <a:r>
              <a:rPr lang="pt-BR" sz="2000" dirty="0" err="1"/>
              <a:t>NaCl</a:t>
            </a:r>
            <a:r>
              <a:rPr lang="pt-BR" sz="2000" dirty="0"/>
              <a:t>, </a:t>
            </a:r>
            <a:r>
              <a:rPr lang="pt-BR" sz="2000" dirty="0" err="1"/>
              <a:t>CsCl</a:t>
            </a:r>
            <a:r>
              <a:rPr lang="pt-BR" sz="2000" dirty="0"/>
              <a:t>, CaF</a:t>
            </a:r>
            <a:r>
              <a:rPr lang="pt-BR" sz="2000" baseline="-25000" dirty="0"/>
              <a:t>2</a:t>
            </a:r>
            <a:r>
              <a:rPr lang="pt-BR" sz="2000" dirty="0"/>
              <a:t> e </a:t>
            </a:r>
            <a:r>
              <a:rPr lang="pt-BR" sz="2000" dirty="0" err="1"/>
              <a:t>ZnS</a:t>
            </a:r>
            <a:r>
              <a:rPr lang="pt-BR" sz="2000" dirty="0"/>
              <a:t> cristalizam, cada um, em uma das estruturas. Indique qual é a estrutura em que cada compostos cristaliza, e explique porque é lógico esperar que cada um deles cristalize na estrutura escolhida. </a:t>
            </a:r>
          </a:p>
        </p:txBody>
      </p:sp>
      <p:pic>
        <p:nvPicPr>
          <p:cNvPr id="8" name="Imagem 7" descr="Uma imagem contendo Gráfico&#10;&#10;Descrição gerada automaticamente">
            <a:extLst>
              <a:ext uri="{FF2B5EF4-FFF2-40B4-BE49-F238E27FC236}">
                <a16:creationId xmlns:a16="http://schemas.microsoft.com/office/drawing/2014/main" id="{C22387D6-5E76-42DF-FADC-F1A0C9C22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51" y="203886"/>
            <a:ext cx="3473049" cy="232205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26E231E-6B49-6AA4-8331-BC58F3CD6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542" y="1341565"/>
            <a:ext cx="2366995" cy="2173255"/>
          </a:xfrm>
          <a:prstGeom prst="rect">
            <a:avLst/>
          </a:prstGeom>
        </p:spPr>
      </p:pic>
      <p:pic>
        <p:nvPicPr>
          <p:cNvPr id="2050" name="Picture 2" descr="Calciumfluorid – Wikipedia">
            <a:extLst>
              <a:ext uri="{FF2B5EF4-FFF2-40B4-BE49-F238E27FC236}">
                <a16:creationId xmlns:a16="http://schemas.microsoft.com/office/drawing/2014/main" id="{71D845FE-E8EA-BE33-CBC3-009F01789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671" y="4197561"/>
            <a:ext cx="3478739" cy="232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C950FD0-B397-BE7F-C772-D72E1F994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031" y="2834816"/>
            <a:ext cx="2366995" cy="20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05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laca de pare&#10;&#10;Descrição gerada automaticamente">
            <a:extLst>
              <a:ext uri="{FF2B5EF4-FFF2-40B4-BE49-F238E27FC236}">
                <a16:creationId xmlns:a16="http://schemas.microsoft.com/office/drawing/2014/main" id="{EF151FED-FFD9-E736-EAF1-696D9E61B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094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CD652A4-ECA7-CBF4-90DC-7727BEE122A3}"/>
              </a:ext>
            </a:extLst>
          </p:cNvPr>
          <p:cNvSpPr txBox="1"/>
          <p:nvPr/>
        </p:nvSpPr>
        <p:spPr>
          <a:xfrm>
            <a:off x="211416" y="209582"/>
            <a:ext cx="34964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1" dirty="0">
                <a:solidFill>
                  <a:srgbClr val="FFFF00"/>
                </a:solidFill>
                <a:latin typeface="Chiller" panose="04020404031007020602" pitchFamily="82" charset="0"/>
              </a:rPr>
              <a:t>... continue depois de</a:t>
            </a:r>
          </a:p>
          <a:p>
            <a:r>
              <a:rPr lang="pt-BR" sz="4000" b="1" i="1" dirty="0">
                <a:solidFill>
                  <a:srgbClr val="FFFF00"/>
                </a:solidFill>
                <a:latin typeface="Chiller" panose="04020404031007020602" pitchFamily="82" charset="0"/>
              </a:rPr>
              <a:t>tentar fazer </a:t>
            </a:r>
          </a:p>
          <a:p>
            <a:r>
              <a:rPr lang="pt-BR" sz="4000" b="1" i="1" dirty="0">
                <a:solidFill>
                  <a:srgbClr val="FFFF00"/>
                </a:solidFill>
                <a:latin typeface="Chiller" panose="04020404031007020602" pitchFamily="82" charset="0"/>
              </a:rPr>
              <a:t>o exercício...</a:t>
            </a:r>
          </a:p>
        </p:txBody>
      </p:sp>
    </p:spTree>
    <p:extLst>
      <p:ext uri="{BB962C8B-B14F-4D97-AF65-F5344CB8AC3E}">
        <p14:creationId xmlns:p14="http://schemas.microsoft.com/office/powerpoint/2010/main" val="3329707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334289A7-1B1E-3C22-9DED-D4FD55D1DF17}"/>
              </a:ext>
            </a:extLst>
          </p:cNvPr>
          <p:cNvGrpSpPr/>
          <p:nvPr/>
        </p:nvGrpSpPr>
        <p:grpSpPr>
          <a:xfrm>
            <a:off x="6188770" y="642158"/>
            <a:ext cx="2789867" cy="1659174"/>
            <a:chOff x="293914" y="4586684"/>
            <a:chExt cx="2789867" cy="1659174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FC172A78-A6B1-75CD-24A3-85B6CE5E5353}"/>
                </a:ext>
              </a:extLst>
            </p:cNvPr>
            <p:cNvSpPr txBox="1"/>
            <p:nvPr/>
          </p:nvSpPr>
          <p:spPr>
            <a:xfrm>
              <a:off x="516708" y="4586684"/>
              <a:ext cx="2233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/>
                <a:t>Raios Iônicos (Å)</a:t>
              </a:r>
            </a:p>
          </p:txBody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54EE4106-3E71-392C-A3BF-9D92B947223C}"/>
                </a:ext>
              </a:extLst>
            </p:cNvPr>
            <p:cNvGrpSpPr/>
            <p:nvPr/>
          </p:nvGrpSpPr>
          <p:grpSpPr>
            <a:xfrm>
              <a:off x="293914" y="5045529"/>
              <a:ext cx="2789867" cy="1200329"/>
              <a:chOff x="293914" y="5045529"/>
              <a:chExt cx="2789867" cy="1200329"/>
            </a:xfrm>
          </p:grpSpPr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881247D3-1E1D-D64B-8CEE-07FDD4CE35F2}"/>
                  </a:ext>
                </a:extLst>
              </p:cNvPr>
              <p:cNvSpPr txBox="1"/>
              <p:nvPr/>
            </p:nvSpPr>
            <p:spPr>
              <a:xfrm>
                <a:off x="293914" y="5045529"/>
                <a:ext cx="155202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Na</a:t>
                </a:r>
                <a:r>
                  <a:rPr lang="pt-BR" baseline="30000" dirty="0"/>
                  <a:t>+</a:t>
                </a:r>
                <a:r>
                  <a:rPr lang="pt-BR" dirty="0"/>
                  <a:t> = 1,02</a:t>
                </a:r>
              </a:p>
              <a:p>
                <a:r>
                  <a:rPr lang="pt-BR" dirty="0"/>
                  <a:t>Cs</a:t>
                </a:r>
                <a:r>
                  <a:rPr lang="pt-BR" baseline="30000" dirty="0"/>
                  <a:t>+</a:t>
                </a:r>
                <a:r>
                  <a:rPr lang="pt-BR" dirty="0"/>
                  <a:t> = 1,74</a:t>
                </a:r>
              </a:p>
              <a:p>
                <a:r>
                  <a:rPr lang="pt-BR" dirty="0"/>
                  <a:t>Ca</a:t>
                </a:r>
                <a:r>
                  <a:rPr lang="pt-BR" baseline="30000" dirty="0"/>
                  <a:t>2+</a:t>
                </a:r>
                <a:r>
                  <a:rPr lang="pt-BR" dirty="0"/>
                  <a:t> = 1,12 </a:t>
                </a:r>
                <a:r>
                  <a:rPr lang="pt-BR" baseline="30000" dirty="0"/>
                  <a:t>(VIII)</a:t>
                </a:r>
              </a:p>
              <a:p>
                <a:r>
                  <a:rPr lang="pt-BR" dirty="0"/>
                  <a:t>Zn</a:t>
                </a:r>
                <a:r>
                  <a:rPr lang="pt-BR" baseline="30000" dirty="0"/>
                  <a:t>2+</a:t>
                </a:r>
                <a:r>
                  <a:rPr lang="pt-BR" dirty="0"/>
                  <a:t> = 0,60 </a:t>
                </a:r>
                <a:r>
                  <a:rPr lang="pt-BR" baseline="30000" dirty="0"/>
                  <a:t>(IV)</a:t>
                </a:r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7B576784-065B-891E-803B-A17895D74968}"/>
                  </a:ext>
                </a:extLst>
              </p:cNvPr>
              <p:cNvSpPr txBox="1"/>
              <p:nvPr/>
            </p:nvSpPr>
            <p:spPr>
              <a:xfrm>
                <a:off x="1845942" y="5045529"/>
                <a:ext cx="123783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Cl</a:t>
                </a:r>
                <a:r>
                  <a:rPr lang="pt-BR" baseline="30000" dirty="0"/>
                  <a:t>-</a:t>
                </a:r>
                <a:r>
                  <a:rPr lang="pt-BR" dirty="0"/>
                  <a:t> = 1,81</a:t>
                </a:r>
              </a:p>
              <a:p>
                <a:r>
                  <a:rPr lang="pt-BR" dirty="0"/>
                  <a:t>F</a:t>
                </a:r>
                <a:r>
                  <a:rPr lang="pt-BR" baseline="30000" dirty="0"/>
                  <a:t>-</a:t>
                </a:r>
                <a:r>
                  <a:rPr lang="pt-BR" dirty="0"/>
                  <a:t> = 1,31 </a:t>
                </a:r>
                <a:r>
                  <a:rPr lang="pt-BR" baseline="30000" dirty="0"/>
                  <a:t>(IV)</a:t>
                </a:r>
              </a:p>
              <a:p>
                <a:r>
                  <a:rPr lang="pt-BR" dirty="0"/>
                  <a:t>S</a:t>
                </a:r>
                <a:r>
                  <a:rPr lang="pt-BR" baseline="30000" dirty="0"/>
                  <a:t>2-</a:t>
                </a:r>
                <a:r>
                  <a:rPr lang="pt-BR" dirty="0"/>
                  <a:t> = 1,84</a:t>
                </a:r>
                <a:endParaRPr lang="pt-BR" baseline="30000" dirty="0"/>
              </a:p>
            </p:txBody>
          </p:sp>
        </p:grp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7FC0E4E4-1AA4-E823-9BB8-621D29106C25}"/>
              </a:ext>
            </a:extLst>
          </p:cNvPr>
          <p:cNvGrpSpPr/>
          <p:nvPr/>
        </p:nvGrpSpPr>
        <p:grpSpPr>
          <a:xfrm>
            <a:off x="204040" y="152079"/>
            <a:ext cx="5879725" cy="1546090"/>
            <a:chOff x="204040" y="152079"/>
            <a:chExt cx="5879725" cy="1546090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A26E231E-6B49-6AA4-8331-BC58F3CD6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040" y="152079"/>
              <a:ext cx="1683920" cy="1546090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C6291F7D-774F-7045-E754-C09D7645594F}"/>
                </a:ext>
              </a:extLst>
            </p:cNvPr>
            <p:cNvSpPr txBox="1"/>
            <p:nvPr/>
          </p:nvSpPr>
          <p:spPr>
            <a:xfrm>
              <a:off x="1992965" y="456546"/>
              <a:ext cx="40908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sz="2400" dirty="0" err="1"/>
                <a:t>NaCl</a:t>
              </a:r>
              <a:endParaRPr lang="pt-BR" sz="2400" dirty="0"/>
            </a:p>
            <a:p>
              <a:pPr>
                <a:spcAft>
                  <a:spcPts val="600"/>
                </a:spcAft>
              </a:pPr>
              <a:r>
                <a:rPr lang="pt-BR" sz="1600" dirty="0" err="1"/>
                <a:t>r</a:t>
              </a:r>
              <a:r>
                <a:rPr lang="pt-BR" sz="1600" baseline="-25000" dirty="0" err="1"/>
                <a:t>cátion</a:t>
              </a:r>
              <a:r>
                <a:rPr lang="pt-BR" sz="1600" dirty="0"/>
                <a:t> / </a:t>
              </a:r>
              <a:r>
                <a:rPr lang="pt-BR" sz="1600" dirty="0" err="1"/>
                <a:t>r</a:t>
              </a:r>
              <a:r>
                <a:rPr lang="pt-BR" sz="1600" baseline="-25000" dirty="0" err="1"/>
                <a:t>ânion</a:t>
              </a:r>
              <a:r>
                <a:rPr lang="pt-BR" sz="1600" dirty="0"/>
                <a:t> = 0,564 </a:t>
              </a:r>
              <a:r>
                <a:rPr lang="pt-B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→ cátion em coordenação </a:t>
              </a:r>
            </a:p>
            <a:p>
              <a:pPr>
                <a:spcAft>
                  <a:spcPts val="600"/>
                </a:spcAft>
              </a:pPr>
              <a:r>
                <a:rPr lang="pt-B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OCTAÉDRICA  ;  </a:t>
              </a:r>
              <a:r>
                <a:rPr lang="pt-BR" sz="1600" dirty="0"/>
                <a:t>estequiometria 1:1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A14B343E-71D8-D695-9A42-1CDA6A19A112}"/>
              </a:ext>
            </a:extLst>
          </p:cNvPr>
          <p:cNvGrpSpPr/>
          <p:nvPr/>
        </p:nvGrpSpPr>
        <p:grpSpPr>
          <a:xfrm>
            <a:off x="256473" y="1789822"/>
            <a:ext cx="5842552" cy="1362745"/>
            <a:chOff x="256473" y="1789822"/>
            <a:chExt cx="5842552" cy="1362745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7C950FD0-B397-BE7F-C772-D72E1F994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473" y="1789822"/>
              <a:ext cx="1579053" cy="1362745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82E79CA3-564F-FB34-4E34-D36324EF3DCC}"/>
                </a:ext>
              </a:extLst>
            </p:cNvPr>
            <p:cNvSpPr txBox="1"/>
            <p:nvPr/>
          </p:nvSpPr>
          <p:spPr>
            <a:xfrm>
              <a:off x="2008225" y="1906067"/>
              <a:ext cx="40908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sz="2400" dirty="0" err="1"/>
                <a:t>CsCl</a:t>
              </a:r>
              <a:endParaRPr lang="pt-BR" sz="2400" dirty="0"/>
            </a:p>
            <a:p>
              <a:pPr>
                <a:spcAft>
                  <a:spcPts val="600"/>
                </a:spcAft>
              </a:pPr>
              <a:r>
                <a:rPr lang="pt-BR" sz="1600" dirty="0" err="1"/>
                <a:t>r</a:t>
              </a:r>
              <a:r>
                <a:rPr lang="pt-BR" sz="1600" baseline="-25000" dirty="0" err="1"/>
                <a:t>cátion</a:t>
              </a:r>
              <a:r>
                <a:rPr lang="pt-BR" sz="1600" dirty="0"/>
                <a:t> / </a:t>
              </a:r>
              <a:r>
                <a:rPr lang="pt-BR" sz="1600" dirty="0" err="1"/>
                <a:t>r</a:t>
              </a:r>
              <a:r>
                <a:rPr lang="pt-BR" sz="1600" baseline="-25000" dirty="0" err="1"/>
                <a:t>ânion</a:t>
              </a:r>
              <a:r>
                <a:rPr lang="pt-BR" sz="1600" dirty="0"/>
                <a:t> = 0,961 </a:t>
              </a:r>
              <a:r>
                <a:rPr lang="pt-B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→ cátion em coordenação </a:t>
              </a:r>
            </a:p>
            <a:p>
              <a:pPr>
                <a:spcAft>
                  <a:spcPts val="600"/>
                </a:spcAft>
              </a:pPr>
              <a:r>
                <a:rPr lang="pt-B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CÚBICA  ;   </a:t>
              </a:r>
              <a:r>
                <a:rPr lang="pt-BR" sz="1600" dirty="0"/>
                <a:t>estequiometria 1:1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4149A6F-9534-9C1A-58DC-DBB1EF49BA3C}"/>
              </a:ext>
            </a:extLst>
          </p:cNvPr>
          <p:cNvGrpSpPr/>
          <p:nvPr/>
        </p:nvGrpSpPr>
        <p:grpSpPr>
          <a:xfrm>
            <a:off x="187711" y="5153055"/>
            <a:ext cx="7119901" cy="1483765"/>
            <a:chOff x="-35676" y="5220601"/>
            <a:chExt cx="7119901" cy="1483765"/>
          </a:xfrm>
        </p:grpSpPr>
        <p:pic>
          <p:nvPicPr>
            <p:cNvPr id="2050" name="Picture 2" descr="Calciumfluorid – Wikipedia">
              <a:extLst>
                <a:ext uri="{FF2B5EF4-FFF2-40B4-BE49-F238E27FC236}">
                  <a16:creationId xmlns:a16="http://schemas.microsoft.com/office/drawing/2014/main" id="{71D845FE-E8EA-BE33-CBC3-009F01789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676" y="5220601"/>
              <a:ext cx="2163351" cy="1444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5B5EEA31-A2F3-D959-8466-25741763BCE8}"/>
                </a:ext>
              </a:extLst>
            </p:cNvPr>
            <p:cNvSpPr txBox="1"/>
            <p:nvPr/>
          </p:nvSpPr>
          <p:spPr>
            <a:xfrm>
              <a:off x="2127675" y="5273205"/>
              <a:ext cx="4956550" cy="1431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sz="2400" dirty="0"/>
                <a:t>CaF</a:t>
              </a:r>
              <a:r>
                <a:rPr lang="pt-BR" sz="2400" baseline="-25000" dirty="0"/>
                <a:t>2</a:t>
              </a:r>
            </a:p>
            <a:p>
              <a:pPr>
                <a:spcAft>
                  <a:spcPts val="600"/>
                </a:spcAft>
              </a:pPr>
              <a:r>
                <a:rPr lang="pt-BR" sz="1600" dirty="0" err="1"/>
                <a:t>r</a:t>
              </a:r>
              <a:r>
                <a:rPr lang="pt-BR" sz="1600" baseline="-25000" dirty="0" err="1"/>
                <a:t>cátion</a:t>
              </a:r>
              <a:r>
                <a:rPr lang="pt-BR" sz="1600" dirty="0"/>
                <a:t> / </a:t>
              </a:r>
              <a:r>
                <a:rPr lang="pt-BR" sz="1600" dirty="0" err="1"/>
                <a:t>r</a:t>
              </a:r>
              <a:r>
                <a:rPr lang="pt-BR" sz="1600" baseline="-25000" dirty="0" err="1"/>
                <a:t>ânion</a:t>
              </a:r>
              <a:r>
                <a:rPr lang="pt-BR" sz="1600" dirty="0"/>
                <a:t> = 0,855 </a:t>
              </a:r>
              <a:r>
                <a:rPr lang="pt-B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→ cátion em coordenação CÚBICA ;  </a:t>
              </a:r>
            </a:p>
            <a:p>
              <a:pPr>
                <a:spcAft>
                  <a:spcPts val="600"/>
                </a:spcAft>
              </a:pPr>
              <a:r>
                <a:rPr lang="pt-BR" sz="1600" dirty="0"/>
                <a:t>estequiometria 1:1 </a:t>
              </a:r>
              <a:r>
                <a:rPr lang="pt-B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→ ânion em coordenação tetraédrica </a:t>
              </a:r>
            </a:p>
            <a:p>
              <a:pPr>
                <a:spcAft>
                  <a:spcPts val="600"/>
                </a:spcAft>
              </a:pPr>
              <a:r>
                <a:rPr lang="pt-B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(todas as posições tetraédricas ocupadas)</a:t>
              </a:r>
              <a:endParaRPr lang="pt-BR" sz="1600" dirty="0"/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DE16A24-D7B8-0442-10E0-247AEDE0F738}"/>
              </a:ext>
            </a:extLst>
          </p:cNvPr>
          <p:cNvGrpSpPr/>
          <p:nvPr/>
        </p:nvGrpSpPr>
        <p:grpSpPr>
          <a:xfrm>
            <a:off x="182145" y="3335148"/>
            <a:ext cx="7171390" cy="1754326"/>
            <a:chOff x="182145" y="3335148"/>
            <a:chExt cx="7171390" cy="1754326"/>
          </a:xfrm>
        </p:grpSpPr>
        <p:pic>
          <p:nvPicPr>
            <p:cNvPr id="8" name="Imagem 7" descr="Uma imagem contendo Gráfico&#10;&#10;Descrição gerada automaticamente">
              <a:extLst>
                <a:ext uri="{FF2B5EF4-FFF2-40B4-BE49-F238E27FC236}">
                  <a16:creationId xmlns:a16="http://schemas.microsoft.com/office/drawing/2014/main" id="{C22387D6-5E76-42DF-FADC-F1A0C9C22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45" y="3459766"/>
              <a:ext cx="2163352" cy="1446403"/>
            </a:xfrm>
            <a:prstGeom prst="rect">
              <a:avLst/>
            </a:prstGeom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8C8C2939-8917-312F-623A-EEACD974043E}"/>
                </a:ext>
              </a:extLst>
            </p:cNvPr>
            <p:cNvSpPr txBox="1"/>
            <p:nvPr/>
          </p:nvSpPr>
          <p:spPr>
            <a:xfrm>
              <a:off x="2345497" y="3335148"/>
              <a:ext cx="500803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sz="2400" dirty="0" err="1"/>
                <a:t>ZnS</a:t>
              </a:r>
              <a:endParaRPr lang="pt-BR" sz="2400" dirty="0"/>
            </a:p>
            <a:p>
              <a:pPr>
                <a:spcAft>
                  <a:spcPts val="600"/>
                </a:spcAft>
              </a:pPr>
              <a:r>
                <a:rPr lang="pt-BR" sz="1600" dirty="0" err="1"/>
                <a:t>r</a:t>
              </a:r>
              <a:r>
                <a:rPr lang="pt-BR" sz="1600" baseline="-25000" dirty="0" err="1"/>
                <a:t>cátion</a:t>
              </a:r>
              <a:r>
                <a:rPr lang="pt-BR" sz="1600" dirty="0"/>
                <a:t> / </a:t>
              </a:r>
              <a:r>
                <a:rPr lang="pt-BR" sz="1600" dirty="0" err="1"/>
                <a:t>r</a:t>
              </a:r>
              <a:r>
                <a:rPr lang="pt-BR" sz="1600" baseline="-25000" dirty="0" err="1"/>
                <a:t>ânion</a:t>
              </a:r>
              <a:r>
                <a:rPr lang="pt-BR" sz="1600" dirty="0"/>
                <a:t> = 0,326 </a:t>
              </a:r>
              <a:r>
                <a:rPr lang="pt-B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→ cátion em coordenação </a:t>
              </a:r>
            </a:p>
            <a:p>
              <a:pPr>
                <a:spcAft>
                  <a:spcPts val="600"/>
                </a:spcAft>
              </a:pPr>
              <a:r>
                <a:rPr lang="pt-B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TETRAÉDRICA  ;  </a:t>
              </a:r>
              <a:r>
                <a:rPr lang="pt-BR" sz="1600" dirty="0"/>
                <a:t>estequiometria 1:1 </a:t>
              </a:r>
              <a:r>
                <a:rPr lang="pt-B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→ ânion também em </a:t>
              </a:r>
            </a:p>
            <a:p>
              <a:pPr>
                <a:spcAft>
                  <a:spcPts val="600"/>
                </a:spcAft>
              </a:pPr>
              <a:r>
                <a:rPr lang="pt-B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coordenação tetraédrica (somente metade das posições </a:t>
              </a:r>
            </a:p>
            <a:p>
              <a:pPr>
                <a:spcAft>
                  <a:spcPts val="600"/>
                </a:spcAft>
              </a:pPr>
              <a:r>
                <a:rPr lang="pt-B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tetraédricas ocupadas)</a:t>
              </a:r>
              <a:endParaRPr lang="pt-BR" sz="1600" dirty="0"/>
            </a:p>
          </p:txBody>
        </p:sp>
      </p:grpSp>
      <p:sp>
        <p:nvSpPr>
          <p:cNvPr id="20" name="Retângulo 19">
            <a:extLst>
              <a:ext uri="{FF2B5EF4-FFF2-40B4-BE49-F238E27FC236}">
                <a16:creationId xmlns:a16="http://schemas.microsoft.com/office/drawing/2014/main" id="{1E496D9C-5F72-7F54-6EF6-A3EF7661D181}"/>
              </a:ext>
            </a:extLst>
          </p:cNvPr>
          <p:cNvSpPr/>
          <p:nvPr/>
        </p:nvSpPr>
        <p:spPr>
          <a:xfrm>
            <a:off x="6099025" y="642158"/>
            <a:ext cx="2879612" cy="1659174"/>
          </a:xfrm>
          <a:custGeom>
            <a:avLst/>
            <a:gdLst>
              <a:gd name="connsiteX0" fmla="*/ 0 w 2879612"/>
              <a:gd name="connsiteY0" fmla="*/ 0 h 1659174"/>
              <a:gd name="connsiteX1" fmla="*/ 518330 w 2879612"/>
              <a:gd name="connsiteY1" fmla="*/ 0 h 1659174"/>
              <a:gd name="connsiteX2" fmla="*/ 1036660 w 2879612"/>
              <a:gd name="connsiteY2" fmla="*/ 0 h 1659174"/>
              <a:gd name="connsiteX3" fmla="*/ 1554990 w 2879612"/>
              <a:gd name="connsiteY3" fmla="*/ 0 h 1659174"/>
              <a:gd name="connsiteX4" fmla="*/ 2073321 w 2879612"/>
              <a:gd name="connsiteY4" fmla="*/ 0 h 1659174"/>
              <a:gd name="connsiteX5" fmla="*/ 2879612 w 2879612"/>
              <a:gd name="connsiteY5" fmla="*/ 0 h 1659174"/>
              <a:gd name="connsiteX6" fmla="*/ 2879612 w 2879612"/>
              <a:gd name="connsiteY6" fmla="*/ 519875 h 1659174"/>
              <a:gd name="connsiteX7" fmla="*/ 2879612 w 2879612"/>
              <a:gd name="connsiteY7" fmla="*/ 1072933 h 1659174"/>
              <a:gd name="connsiteX8" fmla="*/ 2879612 w 2879612"/>
              <a:gd name="connsiteY8" fmla="*/ 1659174 h 1659174"/>
              <a:gd name="connsiteX9" fmla="*/ 2390078 w 2879612"/>
              <a:gd name="connsiteY9" fmla="*/ 1659174 h 1659174"/>
              <a:gd name="connsiteX10" fmla="*/ 1900544 w 2879612"/>
              <a:gd name="connsiteY10" fmla="*/ 1659174 h 1659174"/>
              <a:gd name="connsiteX11" fmla="*/ 1267029 w 2879612"/>
              <a:gd name="connsiteY11" fmla="*/ 1659174 h 1659174"/>
              <a:gd name="connsiteX12" fmla="*/ 719903 w 2879612"/>
              <a:gd name="connsiteY12" fmla="*/ 1659174 h 1659174"/>
              <a:gd name="connsiteX13" fmla="*/ 0 w 2879612"/>
              <a:gd name="connsiteY13" fmla="*/ 1659174 h 1659174"/>
              <a:gd name="connsiteX14" fmla="*/ 0 w 2879612"/>
              <a:gd name="connsiteY14" fmla="*/ 1072933 h 1659174"/>
              <a:gd name="connsiteX15" fmla="*/ 0 w 2879612"/>
              <a:gd name="connsiteY15" fmla="*/ 503283 h 1659174"/>
              <a:gd name="connsiteX16" fmla="*/ 0 w 2879612"/>
              <a:gd name="connsiteY16" fmla="*/ 0 h 165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9612" h="1659174" extrusionOk="0">
                <a:moveTo>
                  <a:pt x="0" y="0"/>
                </a:moveTo>
                <a:cubicBezTo>
                  <a:pt x="128813" y="-35549"/>
                  <a:pt x="273740" y="5708"/>
                  <a:pt x="518330" y="0"/>
                </a:cubicBezTo>
                <a:cubicBezTo>
                  <a:pt x="762920" y="-5708"/>
                  <a:pt x="879393" y="11884"/>
                  <a:pt x="1036660" y="0"/>
                </a:cubicBezTo>
                <a:cubicBezTo>
                  <a:pt x="1193927" y="-11884"/>
                  <a:pt x="1424844" y="365"/>
                  <a:pt x="1554990" y="0"/>
                </a:cubicBezTo>
                <a:cubicBezTo>
                  <a:pt x="1685136" y="-365"/>
                  <a:pt x="1836914" y="47814"/>
                  <a:pt x="2073321" y="0"/>
                </a:cubicBezTo>
                <a:cubicBezTo>
                  <a:pt x="2309728" y="-47814"/>
                  <a:pt x="2636369" y="28477"/>
                  <a:pt x="2879612" y="0"/>
                </a:cubicBezTo>
                <a:cubicBezTo>
                  <a:pt x="2935332" y="203427"/>
                  <a:pt x="2829524" y="388771"/>
                  <a:pt x="2879612" y="519875"/>
                </a:cubicBezTo>
                <a:cubicBezTo>
                  <a:pt x="2929700" y="650979"/>
                  <a:pt x="2875944" y="939264"/>
                  <a:pt x="2879612" y="1072933"/>
                </a:cubicBezTo>
                <a:cubicBezTo>
                  <a:pt x="2883280" y="1206602"/>
                  <a:pt x="2878157" y="1368206"/>
                  <a:pt x="2879612" y="1659174"/>
                </a:cubicBezTo>
                <a:cubicBezTo>
                  <a:pt x="2726478" y="1680229"/>
                  <a:pt x="2611829" y="1609191"/>
                  <a:pt x="2390078" y="1659174"/>
                </a:cubicBezTo>
                <a:cubicBezTo>
                  <a:pt x="2168327" y="1709157"/>
                  <a:pt x="2115259" y="1623958"/>
                  <a:pt x="1900544" y="1659174"/>
                </a:cubicBezTo>
                <a:cubicBezTo>
                  <a:pt x="1685829" y="1694390"/>
                  <a:pt x="1499155" y="1616173"/>
                  <a:pt x="1267029" y="1659174"/>
                </a:cubicBezTo>
                <a:cubicBezTo>
                  <a:pt x="1034903" y="1702175"/>
                  <a:pt x="933235" y="1612230"/>
                  <a:pt x="719903" y="1659174"/>
                </a:cubicBezTo>
                <a:cubicBezTo>
                  <a:pt x="506571" y="1706118"/>
                  <a:pt x="287728" y="1596088"/>
                  <a:pt x="0" y="1659174"/>
                </a:cubicBezTo>
                <a:cubicBezTo>
                  <a:pt x="-67701" y="1427929"/>
                  <a:pt x="69786" y="1231186"/>
                  <a:pt x="0" y="1072933"/>
                </a:cubicBezTo>
                <a:cubicBezTo>
                  <a:pt x="-69786" y="914680"/>
                  <a:pt x="54627" y="733325"/>
                  <a:pt x="0" y="503283"/>
                </a:cubicBezTo>
                <a:cubicBezTo>
                  <a:pt x="-54627" y="273241"/>
                  <a:pt x="1963" y="128026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26397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6735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B4A8C2B-35D7-4BE3-9CEC-D89BF4A60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/>
              <a:pPr/>
              <a:t>38</a:t>
            </a:fld>
            <a:endParaRPr lang="pt-BR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2AB77592-8A06-438E-A139-4077C5EBD0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31323" y="3288323"/>
            <a:ext cx="281354" cy="28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pt-BR" sz="1662"/>
          </a:p>
        </p:txBody>
      </p:sp>
      <p:pic>
        <p:nvPicPr>
          <p:cNvPr id="5" name="Imagem 4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4682F705-8614-41D7-8A2F-13CF9490F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" y="1693433"/>
            <a:ext cx="9120980" cy="3820210"/>
          </a:xfrm>
          <a:prstGeom prst="rect">
            <a:avLst/>
          </a:prstGeom>
        </p:spPr>
      </p:pic>
      <p:sp>
        <p:nvSpPr>
          <p:cNvPr id="6" name="Chave Direita 5">
            <a:extLst>
              <a:ext uri="{FF2B5EF4-FFF2-40B4-BE49-F238E27FC236}">
                <a16:creationId xmlns:a16="http://schemas.microsoft.com/office/drawing/2014/main" id="{96ADFBDD-2FDA-4E2B-A075-EE0E2DC3B2CB}"/>
              </a:ext>
            </a:extLst>
          </p:cNvPr>
          <p:cNvSpPr/>
          <p:nvPr/>
        </p:nvSpPr>
        <p:spPr bwMode="auto">
          <a:xfrm rot="5400000">
            <a:off x="5923461" y="4716345"/>
            <a:ext cx="169137" cy="1425459"/>
          </a:xfrm>
          <a:prstGeom prst="rightBrace">
            <a:avLst/>
          </a:prstGeom>
          <a:solidFill>
            <a:schemeClr val="bg1"/>
          </a:solidFill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215">
              <a:latin typeface="Times New Roman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547BA16-FA7F-45C2-8622-75BE58A9CEE7}"/>
              </a:ext>
            </a:extLst>
          </p:cNvPr>
          <p:cNvSpPr txBox="1"/>
          <p:nvPr/>
        </p:nvSpPr>
        <p:spPr>
          <a:xfrm>
            <a:off x="5161487" y="5504368"/>
            <a:ext cx="1693092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77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Cátion → 4, 6, 8, 12</a:t>
            </a:r>
          </a:p>
          <a:p>
            <a:pPr algn="ctr"/>
            <a:r>
              <a:rPr lang="pt-BR" sz="1477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Ânion → 4, 6, 8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ADB508B-B520-427F-963C-1E03F11F8B8B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394831"/>
            <a:ext cx="7772400" cy="971737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Números de Coordenação em Estruturas Cristalinas Comuns em Materiais Cerâmicos</a:t>
            </a:r>
          </a:p>
        </p:txBody>
      </p:sp>
      <p:sp>
        <p:nvSpPr>
          <p:cNvPr id="9" name="Chave Direita 8">
            <a:extLst>
              <a:ext uri="{FF2B5EF4-FFF2-40B4-BE49-F238E27FC236}">
                <a16:creationId xmlns:a16="http://schemas.microsoft.com/office/drawing/2014/main" id="{25067FC5-33E5-417D-9D30-02A640B2C76E}"/>
              </a:ext>
            </a:extLst>
          </p:cNvPr>
          <p:cNvSpPr/>
          <p:nvPr/>
        </p:nvSpPr>
        <p:spPr bwMode="auto">
          <a:xfrm rot="5400000">
            <a:off x="2702698" y="4694134"/>
            <a:ext cx="169137" cy="1425459"/>
          </a:xfrm>
          <a:prstGeom prst="rightBrace">
            <a:avLst/>
          </a:prstGeom>
          <a:solidFill>
            <a:schemeClr val="bg1"/>
          </a:solidFill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215">
              <a:latin typeface="Times New Roman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4565889-B87B-41A3-8462-8AFF2CE336C0}"/>
              </a:ext>
            </a:extLst>
          </p:cNvPr>
          <p:cNvSpPr txBox="1"/>
          <p:nvPr/>
        </p:nvSpPr>
        <p:spPr>
          <a:xfrm>
            <a:off x="2164437" y="5482157"/>
            <a:ext cx="1245662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77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Cátion → A, B</a:t>
            </a:r>
          </a:p>
          <a:p>
            <a:pPr algn="ctr"/>
            <a:r>
              <a:rPr lang="pt-BR" sz="1477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Ânion → X</a:t>
            </a:r>
          </a:p>
        </p:txBody>
      </p:sp>
    </p:spTree>
    <p:extLst>
      <p:ext uri="{BB962C8B-B14F-4D97-AF65-F5344CB8AC3E}">
        <p14:creationId xmlns:p14="http://schemas.microsoft.com/office/powerpoint/2010/main" val="408950217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>
                <a:solidFill>
                  <a:schemeClr val="tx1"/>
                </a:solidFill>
              </a:rPr>
              <a:pPr/>
              <a:t>39</a:t>
            </a:fld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214071"/>
            <a:ext cx="7772400" cy="561049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Estrutura “do Cloreto de Césio”</a:t>
            </a:r>
            <a:endParaRPr lang="pt-BR" altLang="pt-BR" sz="2800" i="1" kern="0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7237" y="995280"/>
            <a:ext cx="2132793" cy="490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5036" y="775120"/>
            <a:ext cx="3673928" cy="457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4323" y="5592003"/>
            <a:ext cx="4176366" cy="56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45695" y="4482836"/>
                <a:ext cx="2741648" cy="518925"/>
              </a:xfrm>
              <a:prstGeom prst="rect">
                <a:avLst/>
              </a:prstGeom>
              <a:solidFill>
                <a:srgbClr val="CCFFFF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477" i="1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pt-BR" sz="1477" i="1">
                          <a:latin typeface="Cambria Math" panose="02040503050406030204" pitchFamily="18" charset="0"/>
                        </a:rPr>
                        <m:t>𝑡𝑜𝑚𝑜𝑠</m:t>
                      </m:r>
                      <m:r>
                        <a:rPr lang="pt-BR" sz="1477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477" i="1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sz="1477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477" i="1">
                          <a:latin typeface="Cambria Math" panose="02040503050406030204" pitchFamily="18" charset="0"/>
                        </a:rPr>
                        <m:t>𝐶𝑙𝑜𝑟𝑜</m:t>
                      </m:r>
                      <m:r>
                        <a:rPr lang="pt-BR" sz="1477" i="1">
                          <a:latin typeface="Cambria Math" panose="02040503050406030204" pitchFamily="18" charset="0"/>
                        </a:rPr>
                        <m:t>=8 × </m:t>
                      </m:r>
                      <m:f>
                        <m:fPr>
                          <m:ctrlPr>
                            <a:rPr lang="pt-BR" sz="147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477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477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pt-BR" sz="1477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pt-BR" sz="1477" i="1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695" y="4482836"/>
                <a:ext cx="2741648" cy="518925"/>
              </a:xfrm>
              <a:prstGeom prst="rect">
                <a:avLst/>
              </a:prstGeom>
              <a:blipFill>
                <a:blip r:embed="rId5"/>
                <a:stretch>
                  <a:fillRect b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156053" y="5165170"/>
                <a:ext cx="2732030" cy="326821"/>
              </a:xfrm>
              <a:prstGeom prst="rect">
                <a:avLst/>
              </a:prstGeom>
              <a:solidFill>
                <a:srgbClr val="CCFFFF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477" i="1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pt-BR" sz="1477" i="1">
                          <a:latin typeface="Cambria Math" panose="02040503050406030204" pitchFamily="18" charset="0"/>
                        </a:rPr>
                        <m:t>𝑡𝑜𝑚𝑜𝑠</m:t>
                      </m:r>
                      <m:r>
                        <a:rPr lang="pt-BR" sz="1477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477" i="1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sz="1477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477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1477" i="1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pt-BR" sz="1477" i="1">
                          <a:latin typeface="Cambria Math" panose="02040503050406030204" pitchFamily="18" charset="0"/>
                        </a:rPr>
                        <m:t>𝑠𝑖𝑜</m:t>
                      </m:r>
                      <m:r>
                        <a:rPr lang="pt-BR" sz="1477" i="1">
                          <a:latin typeface="Cambria Math" panose="02040503050406030204" pitchFamily="18" charset="0"/>
                        </a:rPr>
                        <m:t>=1 × 1=1</m:t>
                      </m:r>
                    </m:oMath>
                  </m:oMathPara>
                </a14:m>
                <a:endParaRPr lang="pt-BR" sz="1477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53" y="5165170"/>
                <a:ext cx="2732030" cy="3268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>
            <a:extLst>
              <a:ext uri="{FF2B5EF4-FFF2-40B4-BE49-F238E27FC236}">
                <a16:creationId xmlns:a16="http://schemas.microsoft.com/office/drawing/2014/main" id="{BC62D5D8-E113-F44B-9595-428CB8C6C4F4}"/>
              </a:ext>
            </a:extLst>
          </p:cNvPr>
          <p:cNvSpPr txBox="1"/>
          <p:nvPr/>
        </p:nvSpPr>
        <p:spPr>
          <a:xfrm>
            <a:off x="333970" y="2123121"/>
            <a:ext cx="2049236" cy="1323439"/>
          </a:xfrm>
          <a:custGeom>
            <a:avLst/>
            <a:gdLst>
              <a:gd name="connsiteX0" fmla="*/ 0 w 2049236"/>
              <a:gd name="connsiteY0" fmla="*/ 0 h 1323439"/>
              <a:gd name="connsiteX1" fmla="*/ 450832 w 2049236"/>
              <a:gd name="connsiteY1" fmla="*/ 0 h 1323439"/>
              <a:gd name="connsiteX2" fmla="*/ 1004126 w 2049236"/>
              <a:gd name="connsiteY2" fmla="*/ 0 h 1323439"/>
              <a:gd name="connsiteX3" fmla="*/ 1475450 w 2049236"/>
              <a:gd name="connsiteY3" fmla="*/ 0 h 1323439"/>
              <a:gd name="connsiteX4" fmla="*/ 2049236 w 2049236"/>
              <a:gd name="connsiteY4" fmla="*/ 0 h 1323439"/>
              <a:gd name="connsiteX5" fmla="*/ 2049236 w 2049236"/>
              <a:gd name="connsiteY5" fmla="*/ 441146 h 1323439"/>
              <a:gd name="connsiteX6" fmla="*/ 2049236 w 2049236"/>
              <a:gd name="connsiteY6" fmla="*/ 842589 h 1323439"/>
              <a:gd name="connsiteX7" fmla="*/ 2049236 w 2049236"/>
              <a:gd name="connsiteY7" fmla="*/ 1323439 h 1323439"/>
              <a:gd name="connsiteX8" fmla="*/ 1495942 w 2049236"/>
              <a:gd name="connsiteY8" fmla="*/ 1323439 h 1323439"/>
              <a:gd name="connsiteX9" fmla="*/ 1004126 w 2049236"/>
              <a:gd name="connsiteY9" fmla="*/ 1323439 h 1323439"/>
              <a:gd name="connsiteX10" fmla="*/ 532801 w 2049236"/>
              <a:gd name="connsiteY10" fmla="*/ 1323439 h 1323439"/>
              <a:gd name="connsiteX11" fmla="*/ 0 w 2049236"/>
              <a:gd name="connsiteY11" fmla="*/ 1323439 h 1323439"/>
              <a:gd name="connsiteX12" fmla="*/ 0 w 2049236"/>
              <a:gd name="connsiteY12" fmla="*/ 921996 h 1323439"/>
              <a:gd name="connsiteX13" fmla="*/ 0 w 2049236"/>
              <a:gd name="connsiteY13" fmla="*/ 507318 h 1323439"/>
              <a:gd name="connsiteX14" fmla="*/ 0 w 2049236"/>
              <a:gd name="connsiteY1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49236" h="1323439" extrusionOk="0">
                <a:moveTo>
                  <a:pt x="0" y="0"/>
                </a:moveTo>
                <a:cubicBezTo>
                  <a:pt x="136884" y="-40297"/>
                  <a:pt x="242953" y="24033"/>
                  <a:pt x="450832" y="0"/>
                </a:cubicBezTo>
                <a:cubicBezTo>
                  <a:pt x="658711" y="-24033"/>
                  <a:pt x="765878" y="35687"/>
                  <a:pt x="1004126" y="0"/>
                </a:cubicBezTo>
                <a:cubicBezTo>
                  <a:pt x="1242374" y="-35687"/>
                  <a:pt x="1280414" y="46589"/>
                  <a:pt x="1475450" y="0"/>
                </a:cubicBezTo>
                <a:cubicBezTo>
                  <a:pt x="1670486" y="-46589"/>
                  <a:pt x="1915135" y="55974"/>
                  <a:pt x="2049236" y="0"/>
                </a:cubicBezTo>
                <a:cubicBezTo>
                  <a:pt x="2084030" y="126514"/>
                  <a:pt x="2022982" y="284794"/>
                  <a:pt x="2049236" y="441146"/>
                </a:cubicBezTo>
                <a:cubicBezTo>
                  <a:pt x="2075490" y="597498"/>
                  <a:pt x="2006967" y="755665"/>
                  <a:pt x="2049236" y="842589"/>
                </a:cubicBezTo>
                <a:cubicBezTo>
                  <a:pt x="2091505" y="929513"/>
                  <a:pt x="1997091" y="1226545"/>
                  <a:pt x="2049236" y="1323439"/>
                </a:cubicBezTo>
                <a:cubicBezTo>
                  <a:pt x="1780981" y="1336284"/>
                  <a:pt x="1695916" y="1301166"/>
                  <a:pt x="1495942" y="1323439"/>
                </a:cubicBezTo>
                <a:cubicBezTo>
                  <a:pt x="1295968" y="1345712"/>
                  <a:pt x="1219829" y="1282575"/>
                  <a:pt x="1004126" y="1323439"/>
                </a:cubicBezTo>
                <a:cubicBezTo>
                  <a:pt x="788423" y="1364303"/>
                  <a:pt x="659269" y="1294649"/>
                  <a:pt x="532801" y="1323439"/>
                </a:cubicBezTo>
                <a:cubicBezTo>
                  <a:pt x="406333" y="1352229"/>
                  <a:pt x="155451" y="1293585"/>
                  <a:pt x="0" y="1323439"/>
                </a:cubicBezTo>
                <a:cubicBezTo>
                  <a:pt x="-18389" y="1232847"/>
                  <a:pt x="22446" y="1064042"/>
                  <a:pt x="0" y="921996"/>
                </a:cubicBezTo>
                <a:cubicBezTo>
                  <a:pt x="-22446" y="779950"/>
                  <a:pt x="19983" y="701923"/>
                  <a:pt x="0" y="507318"/>
                </a:cubicBezTo>
                <a:cubicBezTo>
                  <a:pt x="-19983" y="312713"/>
                  <a:pt x="28773" y="14196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159361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>
                <a:solidFill>
                  <a:srgbClr val="0070C0"/>
                </a:solidFill>
              </a:rPr>
              <a:t>CÁTION</a:t>
            </a:r>
            <a:r>
              <a:rPr lang="pt-BR" sz="2000" i="1" dirty="0"/>
              <a:t> e </a:t>
            </a:r>
            <a:r>
              <a:rPr lang="pt-BR" sz="2000" i="1" dirty="0">
                <a:solidFill>
                  <a:srgbClr val="00B050"/>
                </a:solidFill>
              </a:rPr>
              <a:t>ÂNION</a:t>
            </a:r>
            <a:r>
              <a:rPr lang="pt-BR" sz="2000" i="1" dirty="0"/>
              <a:t> tem o mesmo número de coordenação </a:t>
            </a:r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sz="2000" i="1" dirty="0"/>
              <a:t> </a:t>
            </a:r>
            <a:r>
              <a:rPr lang="pt-BR" sz="2000" b="1" i="1" dirty="0"/>
              <a:t>8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46ADBAD-8DDD-17A9-7438-66B980AA9A86}"/>
              </a:ext>
            </a:extLst>
          </p:cNvPr>
          <p:cNvSpPr txBox="1"/>
          <p:nvPr/>
        </p:nvSpPr>
        <p:spPr>
          <a:xfrm>
            <a:off x="862490" y="6404344"/>
            <a:ext cx="7419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i="1" dirty="0">
                <a:solidFill>
                  <a:srgbClr val="0000FF"/>
                </a:solidFill>
              </a:rPr>
              <a:t>Obs.: nessa estrutura, baseada na CCC, somente posições do reticulado são ocupadas...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2EE0216-310E-F67A-31C7-28DB14E7256E}"/>
              </a:ext>
            </a:extLst>
          </p:cNvPr>
          <p:cNvSpPr txBox="1"/>
          <p:nvPr/>
        </p:nvSpPr>
        <p:spPr>
          <a:xfrm>
            <a:off x="5117970" y="4990306"/>
            <a:ext cx="3193273" cy="646331"/>
          </a:xfrm>
          <a:prstGeom prst="rect">
            <a:avLst/>
          </a:prstGeom>
          <a:solidFill>
            <a:srgbClr val="66FFFF"/>
          </a:solidFill>
          <a:ln w="9525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marL="11113" indent="-11113" algn="ctr">
              <a:lnSpc>
                <a:spcPct val="100000"/>
              </a:lnSpc>
              <a:spcBef>
                <a:spcPts val="0"/>
              </a:spcBef>
            </a:pPr>
            <a:r>
              <a:rPr lang="pt-BR" sz="3600" b="1" dirty="0">
                <a:solidFill>
                  <a:srgbClr val="0033CC"/>
                </a:solidFill>
                <a:latin typeface="Comic Sans MS" charset="0"/>
                <a:sym typeface="Comic Sans MS" charset="0"/>
              </a:rPr>
              <a:t>Interstícios</a:t>
            </a:r>
          </a:p>
        </p:txBody>
      </p:sp>
    </p:spTree>
    <p:extLst>
      <p:ext uri="{BB962C8B-B14F-4D97-AF65-F5344CB8AC3E}">
        <p14:creationId xmlns:p14="http://schemas.microsoft.com/office/powerpoint/2010/main" val="5637660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>
                <a:solidFill>
                  <a:schemeClr val="tx1"/>
                </a:solidFill>
              </a:rPr>
              <a:pPr/>
              <a:t>40</a:t>
            </a:fld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B6779A-72D1-B3E8-1720-1AB78890E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54" y="0"/>
            <a:ext cx="5686893" cy="3429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97749EB-5B2D-207F-26BE-4721E3B46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442" y="3240040"/>
            <a:ext cx="5098244" cy="3595781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229F6891-0605-F87B-99D9-E52E3852FF45}"/>
              </a:ext>
            </a:extLst>
          </p:cNvPr>
          <p:cNvSpPr txBox="1">
            <a:spLocks noChangeArrowheads="1"/>
          </p:cNvSpPr>
          <p:nvPr/>
        </p:nvSpPr>
        <p:spPr>
          <a:xfrm>
            <a:off x="5860547" y="896773"/>
            <a:ext cx="2761294" cy="1446495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Estrutura “do Cloreto de Césio”</a:t>
            </a:r>
            <a:endParaRPr lang="pt-BR" altLang="pt-BR" sz="2800" i="1" kern="0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65B6D113-BC58-A92D-E973-8EECDD425FB3}"/>
              </a:ext>
            </a:extLst>
          </p:cNvPr>
          <p:cNvGrpSpPr/>
          <p:nvPr/>
        </p:nvGrpSpPr>
        <p:grpSpPr>
          <a:xfrm>
            <a:off x="495901" y="3694477"/>
            <a:ext cx="3160294" cy="2045221"/>
            <a:chOff x="385011" y="4015319"/>
            <a:chExt cx="3160294" cy="2045221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DF4BBF6F-BB49-3BCD-4DDD-EF14B6597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599" y="4015319"/>
              <a:ext cx="2845526" cy="2045221"/>
            </a:xfrm>
            <a:prstGeom prst="rect">
              <a:avLst/>
            </a:prstGeom>
          </p:spPr>
        </p:pic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98F45DE0-D1A2-BA20-74CA-ECFBB443FD9E}"/>
                </a:ext>
              </a:extLst>
            </p:cNvPr>
            <p:cNvSpPr/>
            <p:nvPr/>
          </p:nvSpPr>
          <p:spPr>
            <a:xfrm>
              <a:off x="385011" y="4015319"/>
              <a:ext cx="3160294" cy="2045221"/>
            </a:xfrm>
            <a:custGeom>
              <a:avLst/>
              <a:gdLst>
                <a:gd name="connsiteX0" fmla="*/ 0 w 3160294"/>
                <a:gd name="connsiteY0" fmla="*/ 340877 h 2045221"/>
                <a:gd name="connsiteX1" fmla="*/ 340877 w 3160294"/>
                <a:gd name="connsiteY1" fmla="*/ 0 h 2045221"/>
                <a:gd name="connsiteX2" fmla="*/ 861370 w 3160294"/>
                <a:gd name="connsiteY2" fmla="*/ 0 h 2045221"/>
                <a:gd name="connsiteX3" fmla="*/ 1307508 w 3160294"/>
                <a:gd name="connsiteY3" fmla="*/ 0 h 2045221"/>
                <a:gd name="connsiteX4" fmla="*/ 1728859 w 3160294"/>
                <a:gd name="connsiteY4" fmla="*/ 0 h 2045221"/>
                <a:gd name="connsiteX5" fmla="*/ 2224567 w 3160294"/>
                <a:gd name="connsiteY5" fmla="*/ 0 h 2045221"/>
                <a:gd name="connsiteX6" fmla="*/ 2819417 w 3160294"/>
                <a:gd name="connsiteY6" fmla="*/ 0 h 2045221"/>
                <a:gd name="connsiteX7" fmla="*/ 3160294 w 3160294"/>
                <a:gd name="connsiteY7" fmla="*/ 340877 h 2045221"/>
                <a:gd name="connsiteX8" fmla="*/ 3160294 w 3160294"/>
                <a:gd name="connsiteY8" fmla="*/ 768097 h 2045221"/>
                <a:gd name="connsiteX9" fmla="*/ 3160294 w 3160294"/>
                <a:gd name="connsiteY9" fmla="*/ 1195316 h 2045221"/>
                <a:gd name="connsiteX10" fmla="*/ 3160294 w 3160294"/>
                <a:gd name="connsiteY10" fmla="*/ 1704344 h 2045221"/>
                <a:gd name="connsiteX11" fmla="*/ 2819417 w 3160294"/>
                <a:gd name="connsiteY11" fmla="*/ 2045221 h 2045221"/>
                <a:gd name="connsiteX12" fmla="*/ 2373280 w 3160294"/>
                <a:gd name="connsiteY12" fmla="*/ 2045221 h 2045221"/>
                <a:gd name="connsiteX13" fmla="*/ 1828001 w 3160294"/>
                <a:gd name="connsiteY13" fmla="*/ 2045221 h 2045221"/>
                <a:gd name="connsiteX14" fmla="*/ 1357078 w 3160294"/>
                <a:gd name="connsiteY14" fmla="*/ 2045221 h 2045221"/>
                <a:gd name="connsiteX15" fmla="*/ 861370 w 3160294"/>
                <a:gd name="connsiteY15" fmla="*/ 2045221 h 2045221"/>
                <a:gd name="connsiteX16" fmla="*/ 340877 w 3160294"/>
                <a:gd name="connsiteY16" fmla="*/ 2045221 h 2045221"/>
                <a:gd name="connsiteX17" fmla="*/ 0 w 3160294"/>
                <a:gd name="connsiteY17" fmla="*/ 1704344 h 2045221"/>
                <a:gd name="connsiteX18" fmla="*/ 0 w 3160294"/>
                <a:gd name="connsiteY18" fmla="*/ 1290759 h 2045221"/>
                <a:gd name="connsiteX19" fmla="*/ 0 w 3160294"/>
                <a:gd name="connsiteY19" fmla="*/ 822635 h 2045221"/>
                <a:gd name="connsiteX20" fmla="*/ 0 w 3160294"/>
                <a:gd name="connsiteY20" fmla="*/ 340877 h 204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60294" h="2045221" extrusionOk="0">
                  <a:moveTo>
                    <a:pt x="0" y="340877"/>
                  </a:moveTo>
                  <a:cubicBezTo>
                    <a:pt x="30235" y="153046"/>
                    <a:pt x="121200" y="27526"/>
                    <a:pt x="340877" y="0"/>
                  </a:cubicBezTo>
                  <a:cubicBezTo>
                    <a:pt x="501347" y="-48221"/>
                    <a:pt x="653818" y="54193"/>
                    <a:pt x="861370" y="0"/>
                  </a:cubicBezTo>
                  <a:cubicBezTo>
                    <a:pt x="1068922" y="-54193"/>
                    <a:pt x="1087587" y="36345"/>
                    <a:pt x="1307508" y="0"/>
                  </a:cubicBezTo>
                  <a:cubicBezTo>
                    <a:pt x="1527429" y="-36345"/>
                    <a:pt x="1533074" y="46661"/>
                    <a:pt x="1728859" y="0"/>
                  </a:cubicBezTo>
                  <a:cubicBezTo>
                    <a:pt x="1924644" y="-46661"/>
                    <a:pt x="2076884" y="44504"/>
                    <a:pt x="2224567" y="0"/>
                  </a:cubicBezTo>
                  <a:cubicBezTo>
                    <a:pt x="2372250" y="-44504"/>
                    <a:pt x="2663692" y="47932"/>
                    <a:pt x="2819417" y="0"/>
                  </a:cubicBezTo>
                  <a:cubicBezTo>
                    <a:pt x="3038506" y="31778"/>
                    <a:pt x="3162238" y="116421"/>
                    <a:pt x="3160294" y="340877"/>
                  </a:cubicBezTo>
                  <a:cubicBezTo>
                    <a:pt x="3203259" y="448963"/>
                    <a:pt x="3148426" y="555065"/>
                    <a:pt x="3160294" y="768097"/>
                  </a:cubicBezTo>
                  <a:cubicBezTo>
                    <a:pt x="3172162" y="981129"/>
                    <a:pt x="3132145" y="1109775"/>
                    <a:pt x="3160294" y="1195316"/>
                  </a:cubicBezTo>
                  <a:cubicBezTo>
                    <a:pt x="3188443" y="1280857"/>
                    <a:pt x="3133395" y="1462004"/>
                    <a:pt x="3160294" y="1704344"/>
                  </a:cubicBezTo>
                  <a:cubicBezTo>
                    <a:pt x="3156624" y="1885264"/>
                    <a:pt x="3007769" y="2070589"/>
                    <a:pt x="2819417" y="2045221"/>
                  </a:cubicBezTo>
                  <a:cubicBezTo>
                    <a:pt x="2600433" y="2054412"/>
                    <a:pt x="2574123" y="2043806"/>
                    <a:pt x="2373280" y="2045221"/>
                  </a:cubicBezTo>
                  <a:cubicBezTo>
                    <a:pt x="2172437" y="2046636"/>
                    <a:pt x="2031262" y="2004936"/>
                    <a:pt x="1828001" y="2045221"/>
                  </a:cubicBezTo>
                  <a:cubicBezTo>
                    <a:pt x="1624740" y="2085506"/>
                    <a:pt x="1464582" y="1989021"/>
                    <a:pt x="1357078" y="2045221"/>
                  </a:cubicBezTo>
                  <a:cubicBezTo>
                    <a:pt x="1249574" y="2101421"/>
                    <a:pt x="1057621" y="2025394"/>
                    <a:pt x="861370" y="2045221"/>
                  </a:cubicBezTo>
                  <a:cubicBezTo>
                    <a:pt x="665119" y="2065048"/>
                    <a:pt x="540955" y="2007823"/>
                    <a:pt x="340877" y="2045221"/>
                  </a:cubicBezTo>
                  <a:cubicBezTo>
                    <a:pt x="119834" y="2015011"/>
                    <a:pt x="23602" y="1904213"/>
                    <a:pt x="0" y="1704344"/>
                  </a:cubicBezTo>
                  <a:cubicBezTo>
                    <a:pt x="-12635" y="1521939"/>
                    <a:pt x="39538" y="1488093"/>
                    <a:pt x="0" y="1290759"/>
                  </a:cubicBezTo>
                  <a:cubicBezTo>
                    <a:pt x="-39538" y="1093426"/>
                    <a:pt x="256" y="940394"/>
                    <a:pt x="0" y="822635"/>
                  </a:cubicBezTo>
                  <a:cubicBezTo>
                    <a:pt x="-256" y="704876"/>
                    <a:pt x="24178" y="568039"/>
                    <a:pt x="0" y="340877"/>
                  </a:cubicBezTo>
                  <a:close/>
                </a:path>
              </a:pathLst>
            </a:custGeom>
            <a:noFill/>
            <a:ln>
              <a:solidFill>
                <a:srgbClr val="0000FF"/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7B4DAC6-DEED-488B-2944-51220DDCB316}"/>
              </a:ext>
            </a:extLst>
          </p:cNvPr>
          <p:cNvSpPr txBox="1"/>
          <p:nvPr/>
        </p:nvSpPr>
        <p:spPr>
          <a:xfrm>
            <a:off x="86361" y="6124236"/>
            <a:ext cx="3644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 err="1">
                <a:solidFill>
                  <a:srgbClr val="0070C0"/>
                </a:solidFill>
              </a:rPr>
              <a:t>Fonte:http</a:t>
            </a:r>
            <a:r>
              <a:rPr lang="pt-BR" sz="1200" i="1" dirty="0">
                <a:solidFill>
                  <a:srgbClr val="0070C0"/>
                </a:solidFill>
              </a:rPr>
              <a:t>://www.ilpi.com/inorganic/structures/cscl/index.html</a:t>
            </a:r>
          </a:p>
        </p:txBody>
      </p:sp>
    </p:spTree>
    <p:extLst>
      <p:ext uri="{BB962C8B-B14F-4D97-AF65-F5344CB8AC3E}">
        <p14:creationId xmlns:p14="http://schemas.microsoft.com/office/powerpoint/2010/main" val="266598777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/>
              <a:pPr/>
              <a:t>41</a:t>
            </a:fld>
            <a:endParaRPr lang="pt-BR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5824" y="1220277"/>
            <a:ext cx="2015934" cy="497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467" y="1451591"/>
            <a:ext cx="3657600" cy="440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5581" y="1154086"/>
            <a:ext cx="3411371" cy="43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o 7"/>
          <p:cNvGrpSpPr/>
          <p:nvPr/>
        </p:nvGrpSpPr>
        <p:grpSpPr>
          <a:xfrm>
            <a:off x="334716" y="5015621"/>
            <a:ext cx="2837793" cy="1314794"/>
            <a:chOff x="362609" y="5147840"/>
            <a:chExt cx="3074276" cy="1424360"/>
          </a:xfrm>
        </p:grpSpPr>
        <p:sp>
          <p:nvSpPr>
            <p:cNvPr id="7" name="Retângulo 6"/>
            <p:cNvSpPr/>
            <p:nvPr/>
          </p:nvSpPr>
          <p:spPr bwMode="auto">
            <a:xfrm>
              <a:off x="362609" y="5147840"/>
              <a:ext cx="3074276" cy="142436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4406" tIns="42203" rIns="84406" bIns="42203" numCol="1" rtlCol="0" anchor="t" anchorCtr="0" compatLnSpc="1">
              <a:prstTxWarp prst="textNoShape">
                <a:avLst/>
              </a:prstTxWarp>
            </a:bodyPr>
            <a:lstStyle/>
            <a:p>
              <a:pPr defTabSz="8440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215"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tângulo 12"/>
                <p:cNvSpPr/>
                <p:nvPr/>
              </p:nvSpPr>
              <p:spPr>
                <a:xfrm>
                  <a:off x="479096" y="5306147"/>
                  <a:ext cx="2660938" cy="562169"/>
                </a:xfrm>
                <a:prstGeom prst="rect">
                  <a:avLst/>
                </a:prstGeom>
                <a:solidFill>
                  <a:srgbClr val="CCFFFF"/>
                </a:solidFill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477" i="1">
                            <a:latin typeface="Cambria Math" panose="02040503050406030204" pitchFamily="18" charset="0"/>
                          </a:rPr>
                          <m:t>𝐶𝑙𝑜𝑟𝑜</m:t>
                        </m:r>
                        <m:r>
                          <a:rPr lang="pt-BR" sz="1477" i="1">
                            <a:latin typeface="Cambria Math" panose="02040503050406030204" pitchFamily="18" charset="0"/>
                          </a:rPr>
                          <m:t>=6 × </m:t>
                        </m:r>
                        <m:f>
                          <m:fPr>
                            <m:ctrlPr>
                              <a:rPr lang="pt-BR" sz="1477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477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1477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1477" i="1">
                            <a:latin typeface="Cambria Math" panose="02040503050406030204" pitchFamily="18" charset="0"/>
                          </a:rPr>
                          <m:t>+8×</m:t>
                        </m:r>
                        <m:f>
                          <m:fPr>
                            <m:ctrlPr>
                              <a:rPr lang="pt-BR" sz="1477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477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1477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pt-BR" sz="1477" i="1">
                            <a:latin typeface="Cambria Math" panose="02040503050406030204" pitchFamily="18" charset="0"/>
                          </a:rPr>
                          <m:t>=4</m:t>
                        </m:r>
                      </m:oMath>
                    </m:oMathPara>
                  </a14:m>
                  <a:endParaRPr lang="pt-BR" sz="1477" dirty="0"/>
                </a:p>
              </p:txBody>
            </p:sp>
          </mc:Choice>
          <mc:Fallback xmlns="">
            <p:sp>
              <p:nvSpPr>
                <p:cNvPr id="13" name="Retângu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096" y="5306147"/>
                  <a:ext cx="2660938" cy="562169"/>
                </a:xfrm>
                <a:prstGeom prst="rect">
                  <a:avLst/>
                </a:prstGeom>
                <a:blipFill>
                  <a:blip r:embed="rId8"/>
                  <a:stretch>
                    <a:fillRect b="-35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tângulo 13"/>
                <p:cNvSpPr/>
                <p:nvPr/>
              </p:nvSpPr>
              <p:spPr>
                <a:xfrm>
                  <a:off x="447563" y="5861108"/>
                  <a:ext cx="2780762" cy="560570"/>
                </a:xfrm>
                <a:prstGeom prst="rect">
                  <a:avLst/>
                </a:prstGeom>
                <a:solidFill>
                  <a:srgbClr val="CCFFFF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477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pt-BR" sz="1477" i="1"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pt-BR" sz="1477" i="1">
                            <a:latin typeface="Cambria Math" panose="02040503050406030204" pitchFamily="18" charset="0"/>
                          </a:rPr>
                          <m:t>𝑑𝑖𝑜</m:t>
                        </m:r>
                        <m:r>
                          <a:rPr lang="pt-BR" sz="1477" i="1">
                            <a:latin typeface="Cambria Math" panose="02040503050406030204" pitchFamily="18" charset="0"/>
                          </a:rPr>
                          <m:t>=12 × </m:t>
                        </m:r>
                        <m:f>
                          <m:fPr>
                            <m:ctrlPr>
                              <a:rPr lang="pt-BR" sz="1477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477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1477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pt-BR" sz="1477" i="1">
                            <a:latin typeface="Cambria Math" panose="02040503050406030204" pitchFamily="18" charset="0"/>
                          </a:rPr>
                          <m:t>+1×1=4</m:t>
                        </m:r>
                      </m:oMath>
                    </m:oMathPara>
                  </a14:m>
                  <a:endParaRPr lang="pt-BR" sz="1477" dirty="0"/>
                </a:p>
              </p:txBody>
            </p:sp>
          </mc:Choice>
          <mc:Fallback xmlns="">
            <p:sp>
              <p:nvSpPr>
                <p:cNvPr id="14" name="Retângulo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563" y="5861108"/>
                  <a:ext cx="2780762" cy="560570"/>
                </a:xfrm>
                <a:prstGeom prst="rect">
                  <a:avLst/>
                </a:prstGeom>
                <a:blipFill>
                  <a:blip r:embed="rId9"/>
                  <a:stretch>
                    <a:fillRect b="-352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Imagem 14">
            <a:hlinkClick r:id="rId10"/>
            <a:extLst>
              <a:ext uri="{FF2B5EF4-FFF2-40B4-BE49-F238E27FC236}">
                <a16:creationId xmlns:a16="http://schemas.microsoft.com/office/drawing/2014/main" id="{78714590-1473-4222-9E8C-83D6EA5D51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968" y="628229"/>
            <a:ext cx="351692" cy="35169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C00F666-6B95-6255-045B-6470E5FFE0D7}"/>
              </a:ext>
            </a:extLst>
          </p:cNvPr>
          <p:cNvSpPr txBox="1"/>
          <p:nvPr/>
        </p:nvSpPr>
        <p:spPr>
          <a:xfrm>
            <a:off x="333970" y="2303882"/>
            <a:ext cx="2049236" cy="1323439"/>
          </a:xfrm>
          <a:custGeom>
            <a:avLst/>
            <a:gdLst>
              <a:gd name="connsiteX0" fmla="*/ 0 w 2049236"/>
              <a:gd name="connsiteY0" fmla="*/ 0 h 1323439"/>
              <a:gd name="connsiteX1" fmla="*/ 450832 w 2049236"/>
              <a:gd name="connsiteY1" fmla="*/ 0 h 1323439"/>
              <a:gd name="connsiteX2" fmla="*/ 1004126 w 2049236"/>
              <a:gd name="connsiteY2" fmla="*/ 0 h 1323439"/>
              <a:gd name="connsiteX3" fmla="*/ 1475450 w 2049236"/>
              <a:gd name="connsiteY3" fmla="*/ 0 h 1323439"/>
              <a:gd name="connsiteX4" fmla="*/ 2049236 w 2049236"/>
              <a:gd name="connsiteY4" fmla="*/ 0 h 1323439"/>
              <a:gd name="connsiteX5" fmla="*/ 2049236 w 2049236"/>
              <a:gd name="connsiteY5" fmla="*/ 441146 h 1323439"/>
              <a:gd name="connsiteX6" fmla="*/ 2049236 w 2049236"/>
              <a:gd name="connsiteY6" fmla="*/ 842589 h 1323439"/>
              <a:gd name="connsiteX7" fmla="*/ 2049236 w 2049236"/>
              <a:gd name="connsiteY7" fmla="*/ 1323439 h 1323439"/>
              <a:gd name="connsiteX8" fmla="*/ 1495942 w 2049236"/>
              <a:gd name="connsiteY8" fmla="*/ 1323439 h 1323439"/>
              <a:gd name="connsiteX9" fmla="*/ 1004126 w 2049236"/>
              <a:gd name="connsiteY9" fmla="*/ 1323439 h 1323439"/>
              <a:gd name="connsiteX10" fmla="*/ 532801 w 2049236"/>
              <a:gd name="connsiteY10" fmla="*/ 1323439 h 1323439"/>
              <a:gd name="connsiteX11" fmla="*/ 0 w 2049236"/>
              <a:gd name="connsiteY11" fmla="*/ 1323439 h 1323439"/>
              <a:gd name="connsiteX12" fmla="*/ 0 w 2049236"/>
              <a:gd name="connsiteY12" fmla="*/ 921996 h 1323439"/>
              <a:gd name="connsiteX13" fmla="*/ 0 w 2049236"/>
              <a:gd name="connsiteY13" fmla="*/ 507318 h 1323439"/>
              <a:gd name="connsiteX14" fmla="*/ 0 w 2049236"/>
              <a:gd name="connsiteY1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49236" h="1323439" extrusionOk="0">
                <a:moveTo>
                  <a:pt x="0" y="0"/>
                </a:moveTo>
                <a:cubicBezTo>
                  <a:pt x="136884" y="-40297"/>
                  <a:pt x="242953" y="24033"/>
                  <a:pt x="450832" y="0"/>
                </a:cubicBezTo>
                <a:cubicBezTo>
                  <a:pt x="658711" y="-24033"/>
                  <a:pt x="765878" y="35687"/>
                  <a:pt x="1004126" y="0"/>
                </a:cubicBezTo>
                <a:cubicBezTo>
                  <a:pt x="1242374" y="-35687"/>
                  <a:pt x="1280414" y="46589"/>
                  <a:pt x="1475450" y="0"/>
                </a:cubicBezTo>
                <a:cubicBezTo>
                  <a:pt x="1670486" y="-46589"/>
                  <a:pt x="1915135" y="55974"/>
                  <a:pt x="2049236" y="0"/>
                </a:cubicBezTo>
                <a:cubicBezTo>
                  <a:pt x="2084030" y="126514"/>
                  <a:pt x="2022982" y="284794"/>
                  <a:pt x="2049236" y="441146"/>
                </a:cubicBezTo>
                <a:cubicBezTo>
                  <a:pt x="2075490" y="597498"/>
                  <a:pt x="2006967" y="755665"/>
                  <a:pt x="2049236" y="842589"/>
                </a:cubicBezTo>
                <a:cubicBezTo>
                  <a:pt x="2091505" y="929513"/>
                  <a:pt x="1997091" y="1226545"/>
                  <a:pt x="2049236" y="1323439"/>
                </a:cubicBezTo>
                <a:cubicBezTo>
                  <a:pt x="1780981" y="1336284"/>
                  <a:pt x="1695916" y="1301166"/>
                  <a:pt x="1495942" y="1323439"/>
                </a:cubicBezTo>
                <a:cubicBezTo>
                  <a:pt x="1295968" y="1345712"/>
                  <a:pt x="1219829" y="1282575"/>
                  <a:pt x="1004126" y="1323439"/>
                </a:cubicBezTo>
                <a:cubicBezTo>
                  <a:pt x="788423" y="1364303"/>
                  <a:pt x="659269" y="1294649"/>
                  <a:pt x="532801" y="1323439"/>
                </a:cubicBezTo>
                <a:cubicBezTo>
                  <a:pt x="406333" y="1352229"/>
                  <a:pt x="155451" y="1293585"/>
                  <a:pt x="0" y="1323439"/>
                </a:cubicBezTo>
                <a:cubicBezTo>
                  <a:pt x="-18389" y="1232847"/>
                  <a:pt x="22446" y="1064042"/>
                  <a:pt x="0" y="921996"/>
                </a:cubicBezTo>
                <a:cubicBezTo>
                  <a:pt x="-22446" y="779950"/>
                  <a:pt x="19983" y="701923"/>
                  <a:pt x="0" y="507318"/>
                </a:cubicBezTo>
                <a:cubicBezTo>
                  <a:pt x="-19983" y="312713"/>
                  <a:pt x="28773" y="14196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159361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>
                <a:solidFill>
                  <a:srgbClr val="0070C0"/>
                </a:solidFill>
              </a:rPr>
              <a:t>CÁTION</a:t>
            </a:r>
            <a:r>
              <a:rPr lang="pt-BR" sz="2000" i="1" dirty="0"/>
              <a:t> e </a:t>
            </a:r>
            <a:r>
              <a:rPr lang="pt-BR" sz="2000" i="1" dirty="0">
                <a:solidFill>
                  <a:srgbClr val="00B050"/>
                </a:solidFill>
              </a:rPr>
              <a:t>ÂNION</a:t>
            </a:r>
            <a:r>
              <a:rPr lang="pt-BR" sz="2000" i="1" dirty="0"/>
              <a:t> tem o mesmo número de coordenação </a:t>
            </a:r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sz="2000" i="1" dirty="0"/>
              <a:t> </a:t>
            </a:r>
            <a:r>
              <a:rPr lang="pt-BR" sz="2000" b="1" i="1" dirty="0"/>
              <a:t>6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5339C5B-499D-57F6-0489-224AC53C2CF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394832"/>
            <a:ext cx="7772400" cy="561049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Estrutura “do Cloreto de Sódio” </a:t>
            </a:r>
            <a:r>
              <a:rPr lang="pt-BR" altLang="pt-BR" sz="2000" i="1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(“rock </a:t>
            </a:r>
            <a:r>
              <a:rPr lang="pt-BR" altLang="pt-BR" sz="2000" i="1" kern="0" dirty="0" err="1">
                <a:solidFill>
                  <a:srgbClr val="0000FF"/>
                </a:solidFill>
                <a:latin typeface="Calibri" pitchFamily="34" charset="0"/>
                <a:cs typeface="+mj-cs"/>
              </a:rPr>
              <a:t>salt</a:t>
            </a:r>
            <a:r>
              <a:rPr lang="pt-BR" altLang="pt-BR" sz="2000" i="1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”)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>
                <a:solidFill>
                  <a:schemeClr val="tx1"/>
                </a:solidFill>
              </a:rPr>
              <a:pPr/>
              <a:t>42</a:t>
            </a:fld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29F6891-0605-F87B-99D9-E52E3852FF45}"/>
              </a:ext>
            </a:extLst>
          </p:cNvPr>
          <p:cNvSpPr txBox="1">
            <a:spLocks noChangeArrowheads="1"/>
          </p:cNvSpPr>
          <p:nvPr/>
        </p:nvSpPr>
        <p:spPr>
          <a:xfrm>
            <a:off x="5555747" y="575931"/>
            <a:ext cx="2761294" cy="1446495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Estrutura “do Cloreto de Sódio”</a:t>
            </a:r>
            <a:endParaRPr lang="pt-BR" altLang="pt-BR" sz="2800" i="1" kern="0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98F45DE0-D1A2-BA20-74CA-ECFBB443FD9E}"/>
              </a:ext>
            </a:extLst>
          </p:cNvPr>
          <p:cNvSpPr/>
          <p:nvPr/>
        </p:nvSpPr>
        <p:spPr>
          <a:xfrm>
            <a:off x="320842" y="4063443"/>
            <a:ext cx="3335353" cy="2045221"/>
          </a:xfrm>
          <a:custGeom>
            <a:avLst/>
            <a:gdLst>
              <a:gd name="connsiteX0" fmla="*/ 0 w 3335353"/>
              <a:gd name="connsiteY0" fmla="*/ 340877 h 2045221"/>
              <a:gd name="connsiteX1" fmla="*/ 340877 w 3335353"/>
              <a:gd name="connsiteY1" fmla="*/ 0 h 2045221"/>
              <a:gd name="connsiteX2" fmla="*/ 898133 w 3335353"/>
              <a:gd name="connsiteY2" fmla="*/ 0 h 2045221"/>
              <a:gd name="connsiteX3" fmla="*/ 1375781 w 3335353"/>
              <a:gd name="connsiteY3" fmla="*/ 0 h 2045221"/>
              <a:gd name="connsiteX4" fmla="*/ 1826892 w 3335353"/>
              <a:gd name="connsiteY4" fmla="*/ 0 h 2045221"/>
              <a:gd name="connsiteX5" fmla="*/ 2357612 w 3335353"/>
              <a:gd name="connsiteY5" fmla="*/ 0 h 2045221"/>
              <a:gd name="connsiteX6" fmla="*/ 2994476 w 3335353"/>
              <a:gd name="connsiteY6" fmla="*/ 0 h 2045221"/>
              <a:gd name="connsiteX7" fmla="*/ 3335353 w 3335353"/>
              <a:gd name="connsiteY7" fmla="*/ 340877 h 2045221"/>
              <a:gd name="connsiteX8" fmla="*/ 3335353 w 3335353"/>
              <a:gd name="connsiteY8" fmla="*/ 768097 h 2045221"/>
              <a:gd name="connsiteX9" fmla="*/ 3335353 w 3335353"/>
              <a:gd name="connsiteY9" fmla="*/ 1195316 h 2045221"/>
              <a:gd name="connsiteX10" fmla="*/ 3335353 w 3335353"/>
              <a:gd name="connsiteY10" fmla="*/ 1704344 h 2045221"/>
              <a:gd name="connsiteX11" fmla="*/ 2994476 w 3335353"/>
              <a:gd name="connsiteY11" fmla="*/ 2045221 h 2045221"/>
              <a:gd name="connsiteX12" fmla="*/ 2516828 w 3335353"/>
              <a:gd name="connsiteY12" fmla="*/ 2045221 h 2045221"/>
              <a:gd name="connsiteX13" fmla="*/ 1933036 w 3335353"/>
              <a:gd name="connsiteY13" fmla="*/ 2045221 h 2045221"/>
              <a:gd name="connsiteX14" fmla="*/ 1428853 w 3335353"/>
              <a:gd name="connsiteY14" fmla="*/ 2045221 h 2045221"/>
              <a:gd name="connsiteX15" fmla="*/ 898133 w 3335353"/>
              <a:gd name="connsiteY15" fmla="*/ 2045221 h 2045221"/>
              <a:gd name="connsiteX16" fmla="*/ 340877 w 3335353"/>
              <a:gd name="connsiteY16" fmla="*/ 2045221 h 2045221"/>
              <a:gd name="connsiteX17" fmla="*/ 0 w 3335353"/>
              <a:gd name="connsiteY17" fmla="*/ 1704344 h 2045221"/>
              <a:gd name="connsiteX18" fmla="*/ 0 w 3335353"/>
              <a:gd name="connsiteY18" fmla="*/ 1290759 h 2045221"/>
              <a:gd name="connsiteX19" fmla="*/ 0 w 3335353"/>
              <a:gd name="connsiteY19" fmla="*/ 822635 h 2045221"/>
              <a:gd name="connsiteX20" fmla="*/ 0 w 3335353"/>
              <a:gd name="connsiteY20" fmla="*/ 340877 h 204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35353" h="2045221" extrusionOk="0">
                <a:moveTo>
                  <a:pt x="0" y="340877"/>
                </a:moveTo>
                <a:cubicBezTo>
                  <a:pt x="30235" y="153046"/>
                  <a:pt x="121200" y="27526"/>
                  <a:pt x="340877" y="0"/>
                </a:cubicBezTo>
                <a:cubicBezTo>
                  <a:pt x="553352" y="-5006"/>
                  <a:pt x="783906" y="32546"/>
                  <a:pt x="898133" y="0"/>
                </a:cubicBezTo>
                <a:cubicBezTo>
                  <a:pt x="1012360" y="-32546"/>
                  <a:pt x="1179096" y="51898"/>
                  <a:pt x="1375781" y="0"/>
                </a:cubicBezTo>
                <a:cubicBezTo>
                  <a:pt x="1572466" y="-51898"/>
                  <a:pt x="1653996" y="2809"/>
                  <a:pt x="1826892" y="0"/>
                </a:cubicBezTo>
                <a:cubicBezTo>
                  <a:pt x="1999788" y="-2809"/>
                  <a:pt x="2235482" y="13162"/>
                  <a:pt x="2357612" y="0"/>
                </a:cubicBezTo>
                <a:cubicBezTo>
                  <a:pt x="2479742" y="-13162"/>
                  <a:pt x="2805995" y="74569"/>
                  <a:pt x="2994476" y="0"/>
                </a:cubicBezTo>
                <a:cubicBezTo>
                  <a:pt x="3213565" y="31778"/>
                  <a:pt x="3337297" y="116421"/>
                  <a:pt x="3335353" y="340877"/>
                </a:cubicBezTo>
                <a:cubicBezTo>
                  <a:pt x="3378318" y="448963"/>
                  <a:pt x="3323485" y="555065"/>
                  <a:pt x="3335353" y="768097"/>
                </a:cubicBezTo>
                <a:cubicBezTo>
                  <a:pt x="3347221" y="981129"/>
                  <a:pt x="3307204" y="1109775"/>
                  <a:pt x="3335353" y="1195316"/>
                </a:cubicBezTo>
                <a:cubicBezTo>
                  <a:pt x="3363502" y="1280857"/>
                  <a:pt x="3308454" y="1462004"/>
                  <a:pt x="3335353" y="1704344"/>
                </a:cubicBezTo>
                <a:cubicBezTo>
                  <a:pt x="3331683" y="1885264"/>
                  <a:pt x="3182828" y="2070589"/>
                  <a:pt x="2994476" y="2045221"/>
                </a:cubicBezTo>
                <a:cubicBezTo>
                  <a:pt x="2758804" y="2073827"/>
                  <a:pt x="2741783" y="2000339"/>
                  <a:pt x="2516828" y="2045221"/>
                </a:cubicBezTo>
                <a:cubicBezTo>
                  <a:pt x="2291873" y="2090103"/>
                  <a:pt x="2200669" y="2017620"/>
                  <a:pt x="1933036" y="2045221"/>
                </a:cubicBezTo>
                <a:cubicBezTo>
                  <a:pt x="1665403" y="2072822"/>
                  <a:pt x="1639697" y="1996508"/>
                  <a:pt x="1428853" y="2045221"/>
                </a:cubicBezTo>
                <a:cubicBezTo>
                  <a:pt x="1218009" y="2093934"/>
                  <a:pt x="1116730" y="2015731"/>
                  <a:pt x="898133" y="2045221"/>
                </a:cubicBezTo>
                <a:cubicBezTo>
                  <a:pt x="679536" y="2074711"/>
                  <a:pt x="535286" y="1982734"/>
                  <a:pt x="340877" y="2045221"/>
                </a:cubicBezTo>
                <a:cubicBezTo>
                  <a:pt x="119834" y="2015011"/>
                  <a:pt x="23602" y="1904213"/>
                  <a:pt x="0" y="1704344"/>
                </a:cubicBezTo>
                <a:cubicBezTo>
                  <a:pt x="-12635" y="1521939"/>
                  <a:pt x="39538" y="1488093"/>
                  <a:pt x="0" y="1290759"/>
                </a:cubicBezTo>
                <a:cubicBezTo>
                  <a:pt x="-39538" y="1093426"/>
                  <a:pt x="256" y="940394"/>
                  <a:pt x="0" y="822635"/>
                </a:cubicBezTo>
                <a:cubicBezTo>
                  <a:pt x="-256" y="704876"/>
                  <a:pt x="24178" y="568039"/>
                  <a:pt x="0" y="340877"/>
                </a:cubicBezTo>
                <a:close/>
              </a:path>
            </a:pathLst>
          </a:custGeom>
          <a:noFill/>
          <a:ln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A926CF6-37B5-9DDF-75DD-B40A34220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01" y="4367096"/>
            <a:ext cx="3138763" cy="145287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B1E8E42-532F-0449-5185-9AC99B5CC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079" y="3081655"/>
            <a:ext cx="5216779" cy="38011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A9A9899-B604-DD72-1004-D6F803C03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179"/>
            <a:ext cx="4985612" cy="343165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1D7A376-BA7F-0F98-9FC6-F6691F377642}"/>
              </a:ext>
            </a:extLst>
          </p:cNvPr>
          <p:cNvSpPr txBox="1"/>
          <p:nvPr/>
        </p:nvSpPr>
        <p:spPr>
          <a:xfrm>
            <a:off x="96193" y="6256608"/>
            <a:ext cx="3644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 err="1">
                <a:solidFill>
                  <a:srgbClr val="0070C0"/>
                </a:solidFill>
              </a:rPr>
              <a:t>Fonte:http</a:t>
            </a:r>
            <a:r>
              <a:rPr lang="pt-BR" sz="1200" i="1" dirty="0">
                <a:solidFill>
                  <a:srgbClr val="0070C0"/>
                </a:solidFill>
              </a:rPr>
              <a:t>://www.ilpi.com/inorganic/structures/nacl/index.html</a:t>
            </a:r>
          </a:p>
        </p:txBody>
      </p:sp>
    </p:spTree>
    <p:extLst>
      <p:ext uri="{BB962C8B-B14F-4D97-AF65-F5344CB8AC3E}">
        <p14:creationId xmlns:p14="http://schemas.microsoft.com/office/powerpoint/2010/main" val="423437824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/>
              <a:pPr/>
              <a:t>43</a:t>
            </a:fld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C00F666-6B95-6255-045B-6470E5FFE0D7}"/>
              </a:ext>
            </a:extLst>
          </p:cNvPr>
          <p:cNvSpPr txBox="1"/>
          <p:nvPr/>
        </p:nvSpPr>
        <p:spPr>
          <a:xfrm>
            <a:off x="944061" y="2105561"/>
            <a:ext cx="2049236" cy="1323439"/>
          </a:xfrm>
          <a:custGeom>
            <a:avLst/>
            <a:gdLst>
              <a:gd name="connsiteX0" fmla="*/ 0 w 2049236"/>
              <a:gd name="connsiteY0" fmla="*/ 0 h 1323439"/>
              <a:gd name="connsiteX1" fmla="*/ 450832 w 2049236"/>
              <a:gd name="connsiteY1" fmla="*/ 0 h 1323439"/>
              <a:gd name="connsiteX2" fmla="*/ 1004126 w 2049236"/>
              <a:gd name="connsiteY2" fmla="*/ 0 h 1323439"/>
              <a:gd name="connsiteX3" fmla="*/ 1475450 w 2049236"/>
              <a:gd name="connsiteY3" fmla="*/ 0 h 1323439"/>
              <a:gd name="connsiteX4" fmla="*/ 2049236 w 2049236"/>
              <a:gd name="connsiteY4" fmla="*/ 0 h 1323439"/>
              <a:gd name="connsiteX5" fmla="*/ 2049236 w 2049236"/>
              <a:gd name="connsiteY5" fmla="*/ 441146 h 1323439"/>
              <a:gd name="connsiteX6" fmla="*/ 2049236 w 2049236"/>
              <a:gd name="connsiteY6" fmla="*/ 842589 h 1323439"/>
              <a:gd name="connsiteX7" fmla="*/ 2049236 w 2049236"/>
              <a:gd name="connsiteY7" fmla="*/ 1323439 h 1323439"/>
              <a:gd name="connsiteX8" fmla="*/ 1495942 w 2049236"/>
              <a:gd name="connsiteY8" fmla="*/ 1323439 h 1323439"/>
              <a:gd name="connsiteX9" fmla="*/ 1004126 w 2049236"/>
              <a:gd name="connsiteY9" fmla="*/ 1323439 h 1323439"/>
              <a:gd name="connsiteX10" fmla="*/ 532801 w 2049236"/>
              <a:gd name="connsiteY10" fmla="*/ 1323439 h 1323439"/>
              <a:gd name="connsiteX11" fmla="*/ 0 w 2049236"/>
              <a:gd name="connsiteY11" fmla="*/ 1323439 h 1323439"/>
              <a:gd name="connsiteX12" fmla="*/ 0 w 2049236"/>
              <a:gd name="connsiteY12" fmla="*/ 921996 h 1323439"/>
              <a:gd name="connsiteX13" fmla="*/ 0 w 2049236"/>
              <a:gd name="connsiteY13" fmla="*/ 507318 h 1323439"/>
              <a:gd name="connsiteX14" fmla="*/ 0 w 2049236"/>
              <a:gd name="connsiteY1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49236" h="1323439" extrusionOk="0">
                <a:moveTo>
                  <a:pt x="0" y="0"/>
                </a:moveTo>
                <a:cubicBezTo>
                  <a:pt x="136884" y="-40297"/>
                  <a:pt x="242953" y="24033"/>
                  <a:pt x="450832" y="0"/>
                </a:cubicBezTo>
                <a:cubicBezTo>
                  <a:pt x="658711" y="-24033"/>
                  <a:pt x="765878" y="35687"/>
                  <a:pt x="1004126" y="0"/>
                </a:cubicBezTo>
                <a:cubicBezTo>
                  <a:pt x="1242374" y="-35687"/>
                  <a:pt x="1280414" y="46589"/>
                  <a:pt x="1475450" y="0"/>
                </a:cubicBezTo>
                <a:cubicBezTo>
                  <a:pt x="1670486" y="-46589"/>
                  <a:pt x="1915135" y="55974"/>
                  <a:pt x="2049236" y="0"/>
                </a:cubicBezTo>
                <a:cubicBezTo>
                  <a:pt x="2084030" y="126514"/>
                  <a:pt x="2022982" y="284794"/>
                  <a:pt x="2049236" y="441146"/>
                </a:cubicBezTo>
                <a:cubicBezTo>
                  <a:pt x="2075490" y="597498"/>
                  <a:pt x="2006967" y="755665"/>
                  <a:pt x="2049236" y="842589"/>
                </a:cubicBezTo>
                <a:cubicBezTo>
                  <a:pt x="2091505" y="929513"/>
                  <a:pt x="1997091" y="1226545"/>
                  <a:pt x="2049236" y="1323439"/>
                </a:cubicBezTo>
                <a:cubicBezTo>
                  <a:pt x="1780981" y="1336284"/>
                  <a:pt x="1695916" y="1301166"/>
                  <a:pt x="1495942" y="1323439"/>
                </a:cubicBezTo>
                <a:cubicBezTo>
                  <a:pt x="1295968" y="1345712"/>
                  <a:pt x="1219829" y="1282575"/>
                  <a:pt x="1004126" y="1323439"/>
                </a:cubicBezTo>
                <a:cubicBezTo>
                  <a:pt x="788423" y="1364303"/>
                  <a:pt x="659269" y="1294649"/>
                  <a:pt x="532801" y="1323439"/>
                </a:cubicBezTo>
                <a:cubicBezTo>
                  <a:pt x="406333" y="1352229"/>
                  <a:pt x="155451" y="1293585"/>
                  <a:pt x="0" y="1323439"/>
                </a:cubicBezTo>
                <a:cubicBezTo>
                  <a:pt x="-18389" y="1232847"/>
                  <a:pt x="22446" y="1064042"/>
                  <a:pt x="0" y="921996"/>
                </a:cubicBezTo>
                <a:cubicBezTo>
                  <a:pt x="-22446" y="779950"/>
                  <a:pt x="19983" y="701923"/>
                  <a:pt x="0" y="507318"/>
                </a:cubicBezTo>
                <a:cubicBezTo>
                  <a:pt x="-19983" y="312713"/>
                  <a:pt x="28773" y="14196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159361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CÁTION</a:t>
            </a:r>
            <a:r>
              <a:rPr lang="pt-BR" sz="2000" i="1" dirty="0"/>
              <a:t> e </a:t>
            </a:r>
            <a:r>
              <a:rPr lang="pt-BR" sz="2000" i="1" dirty="0">
                <a:solidFill>
                  <a:srgbClr val="FF9966"/>
                </a:solidFill>
              </a:rPr>
              <a:t>ÂNION</a:t>
            </a:r>
            <a:r>
              <a:rPr lang="pt-BR" sz="2000" i="1" dirty="0"/>
              <a:t> tem o mesmo número de coordenação </a:t>
            </a:r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sz="2000" i="1" dirty="0"/>
              <a:t> </a:t>
            </a:r>
            <a:r>
              <a:rPr lang="pt-BR" sz="2000" b="1" i="1" dirty="0"/>
              <a:t>4</a:t>
            </a:r>
          </a:p>
        </p:txBody>
      </p:sp>
      <p:pic>
        <p:nvPicPr>
          <p:cNvPr id="3" name="Imagem 2" descr="Uma imagem contendo Gráfico&#10;&#10;Descrição gerada automaticamente">
            <a:extLst>
              <a:ext uri="{FF2B5EF4-FFF2-40B4-BE49-F238E27FC236}">
                <a16:creationId xmlns:a16="http://schemas.microsoft.com/office/drawing/2014/main" id="{0FF3CB6D-A388-5FDA-FAD7-3D18E253C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18" y="499724"/>
            <a:ext cx="6013282" cy="4020441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EAC581F-E42F-7EFB-25D1-8FFF8B1935AD}"/>
              </a:ext>
            </a:extLst>
          </p:cNvPr>
          <p:cNvGrpSpPr/>
          <p:nvPr/>
        </p:nvGrpSpPr>
        <p:grpSpPr>
          <a:xfrm>
            <a:off x="944061" y="4959889"/>
            <a:ext cx="4522969" cy="1276776"/>
            <a:chOff x="-1031696" y="4838615"/>
            <a:chExt cx="4522969" cy="1276776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3CB75021-38F7-6286-7919-6DEBB8E08988}"/>
                </a:ext>
              </a:extLst>
            </p:cNvPr>
            <p:cNvGrpSpPr/>
            <p:nvPr/>
          </p:nvGrpSpPr>
          <p:grpSpPr>
            <a:xfrm>
              <a:off x="-1031696" y="4926484"/>
              <a:ext cx="4522969" cy="1188907"/>
              <a:chOff x="-1031696" y="4791806"/>
              <a:chExt cx="4522969" cy="118890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CaixaDeTexto 3">
                    <a:extLst>
                      <a:ext uri="{FF2B5EF4-FFF2-40B4-BE49-F238E27FC236}">
                        <a16:creationId xmlns:a16="http://schemas.microsoft.com/office/drawing/2014/main" id="{184FE79D-9955-023B-4C35-7EE75F9EE5F0}"/>
                      </a:ext>
                    </a:extLst>
                  </p:cNvPr>
                  <p:cNvSpPr txBox="1"/>
                  <p:nvPr/>
                </p:nvSpPr>
                <p:spPr>
                  <a:xfrm>
                    <a:off x="-882080" y="4791806"/>
                    <a:ext cx="242271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𝐸𝑛𝑥𝑜𝑓𝑟𝑒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=4 ×2=8</m:t>
                          </m:r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4" name="CaixaDeTexto 3">
                    <a:extLst>
                      <a:ext uri="{FF2B5EF4-FFF2-40B4-BE49-F238E27FC236}">
                        <a16:creationId xmlns:a16="http://schemas.microsoft.com/office/drawing/2014/main" id="{184FE79D-9955-023B-4C35-7EE75F9EE5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882080" y="4791806"/>
                    <a:ext cx="2422715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CaixaDeTexto 8">
                    <a:extLst>
                      <a:ext uri="{FF2B5EF4-FFF2-40B4-BE49-F238E27FC236}">
                        <a16:creationId xmlns:a16="http://schemas.microsoft.com/office/drawing/2014/main" id="{428AEFC9-196B-902D-53EF-58A637A5D930}"/>
                      </a:ext>
                    </a:extLst>
                  </p:cNvPr>
                  <p:cNvSpPr txBox="1"/>
                  <p:nvPr/>
                </p:nvSpPr>
                <p:spPr>
                  <a:xfrm>
                    <a:off x="-1031696" y="5266030"/>
                    <a:ext cx="4522969" cy="7146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𝑍𝑖𝑛𝑐𝑜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f>
                                <m:f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+6×</m:t>
                              </m:r>
                              <m:f>
                                <m:f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×2=4×2=8</m:t>
                          </m:r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9" name="CaixaDeTexto 8">
                    <a:extLst>
                      <a:ext uri="{FF2B5EF4-FFF2-40B4-BE49-F238E27FC236}">
                        <a16:creationId xmlns:a16="http://schemas.microsoft.com/office/drawing/2014/main" id="{428AEFC9-196B-902D-53EF-58A637A5D9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031696" y="5266030"/>
                    <a:ext cx="4522969" cy="71468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B36244D4-CF52-05E8-C647-96B429FCE093}"/>
                </a:ext>
              </a:extLst>
            </p:cNvPr>
            <p:cNvSpPr/>
            <p:nvPr/>
          </p:nvSpPr>
          <p:spPr>
            <a:xfrm>
              <a:off x="-952275" y="4838615"/>
              <a:ext cx="4443548" cy="1276775"/>
            </a:xfrm>
            <a:custGeom>
              <a:avLst/>
              <a:gdLst>
                <a:gd name="connsiteX0" fmla="*/ 0 w 4443548"/>
                <a:gd name="connsiteY0" fmla="*/ 212800 h 1276775"/>
                <a:gd name="connsiteX1" fmla="*/ 212800 w 4443548"/>
                <a:gd name="connsiteY1" fmla="*/ 0 h 1276775"/>
                <a:gd name="connsiteX2" fmla="*/ 786793 w 4443548"/>
                <a:gd name="connsiteY2" fmla="*/ 0 h 1276775"/>
                <a:gd name="connsiteX3" fmla="*/ 1400965 w 4443548"/>
                <a:gd name="connsiteY3" fmla="*/ 0 h 1276775"/>
                <a:gd name="connsiteX4" fmla="*/ 1934778 w 4443548"/>
                <a:gd name="connsiteY4" fmla="*/ 0 h 1276775"/>
                <a:gd name="connsiteX5" fmla="*/ 2388232 w 4443548"/>
                <a:gd name="connsiteY5" fmla="*/ 0 h 1276775"/>
                <a:gd name="connsiteX6" fmla="*/ 2962224 w 4443548"/>
                <a:gd name="connsiteY6" fmla="*/ 0 h 1276775"/>
                <a:gd name="connsiteX7" fmla="*/ 3455858 w 4443548"/>
                <a:gd name="connsiteY7" fmla="*/ 0 h 1276775"/>
                <a:gd name="connsiteX8" fmla="*/ 4230748 w 4443548"/>
                <a:gd name="connsiteY8" fmla="*/ 0 h 1276775"/>
                <a:gd name="connsiteX9" fmla="*/ 4443548 w 4443548"/>
                <a:gd name="connsiteY9" fmla="*/ 212800 h 1276775"/>
                <a:gd name="connsiteX10" fmla="*/ 4443548 w 4443548"/>
                <a:gd name="connsiteY10" fmla="*/ 612852 h 1276775"/>
                <a:gd name="connsiteX11" fmla="*/ 4443548 w 4443548"/>
                <a:gd name="connsiteY11" fmla="*/ 1063975 h 1276775"/>
                <a:gd name="connsiteX12" fmla="*/ 4230748 w 4443548"/>
                <a:gd name="connsiteY12" fmla="*/ 1276775 h 1276775"/>
                <a:gd name="connsiteX13" fmla="*/ 3737114 w 4443548"/>
                <a:gd name="connsiteY13" fmla="*/ 1276775 h 1276775"/>
                <a:gd name="connsiteX14" fmla="*/ 3163122 w 4443548"/>
                <a:gd name="connsiteY14" fmla="*/ 1276775 h 1276775"/>
                <a:gd name="connsiteX15" fmla="*/ 2548950 w 4443548"/>
                <a:gd name="connsiteY15" fmla="*/ 1276775 h 1276775"/>
                <a:gd name="connsiteX16" fmla="*/ 2095496 w 4443548"/>
                <a:gd name="connsiteY16" fmla="*/ 1276775 h 1276775"/>
                <a:gd name="connsiteX17" fmla="*/ 1642042 w 4443548"/>
                <a:gd name="connsiteY17" fmla="*/ 1276775 h 1276775"/>
                <a:gd name="connsiteX18" fmla="*/ 987690 w 4443548"/>
                <a:gd name="connsiteY18" fmla="*/ 1276775 h 1276775"/>
                <a:gd name="connsiteX19" fmla="*/ 212800 w 4443548"/>
                <a:gd name="connsiteY19" fmla="*/ 1276775 h 1276775"/>
                <a:gd name="connsiteX20" fmla="*/ 0 w 4443548"/>
                <a:gd name="connsiteY20" fmla="*/ 1063975 h 1276775"/>
                <a:gd name="connsiteX21" fmla="*/ 0 w 4443548"/>
                <a:gd name="connsiteY21" fmla="*/ 663923 h 1276775"/>
                <a:gd name="connsiteX22" fmla="*/ 0 w 4443548"/>
                <a:gd name="connsiteY22" fmla="*/ 212800 h 127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43548" h="1276775" extrusionOk="0">
                  <a:moveTo>
                    <a:pt x="0" y="212800"/>
                  </a:moveTo>
                  <a:cubicBezTo>
                    <a:pt x="-12611" y="72613"/>
                    <a:pt x="111611" y="-22421"/>
                    <a:pt x="212800" y="0"/>
                  </a:cubicBezTo>
                  <a:cubicBezTo>
                    <a:pt x="332424" y="-4804"/>
                    <a:pt x="531375" y="54937"/>
                    <a:pt x="786793" y="0"/>
                  </a:cubicBezTo>
                  <a:cubicBezTo>
                    <a:pt x="1042211" y="-54937"/>
                    <a:pt x="1177331" y="39492"/>
                    <a:pt x="1400965" y="0"/>
                  </a:cubicBezTo>
                  <a:cubicBezTo>
                    <a:pt x="1624599" y="-39492"/>
                    <a:pt x="1699182" y="61496"/>
                    <a:pt x="1934778" y="0"/>
                  </a:cubicBezTo>
                  <a:cubicBezTo>
                    <a:pt x="2170374" y="-61496"/>
                    <a:pt x="2249903" y="9240"/>
                    <a:pt x="2388232" y="0"/>
                  </a:cubicBezTo>
                  <a:cubicBezTo>
                    <a:pt x="2526561" y="-9240"/>
                    <a:pt x="2744106" y="10326"/>
                    <a:pt x="2962224" y="0"/>
                  </a:cubicBezTo>
                  <a:cubicBezTo>
                    <a:pt x="3180342" y="-10326"/>
                    <a:pt x="3242640" y="39458"/>
                    <a:pt x="3455858" y="0"/>
                  </a:cubicBezTo>
                  <a:cubicBezTo>
                    <a:pt x="3669076" y="-39458"/>
                    <a:pt x="3892476" y="1038"/>
                    <a:pt x="4230748" y="0"/>
                  </a:cubicBezTo>
                  <a:cubicBezTo>
                    <a:pt x="4371135" y="-7659"/>
                    <a:pt x="4444645" y="77450"/>
                    <a:pt x="4443548" y="212800"/>
                  </a:cubicBezTo>
                  <a:cubicBezTo>
                    <a:pt x="4484831" y="387421"/>
                    <a:pt x="4436147" y="522445"/>
                    <a:pt x="4443548" y="612852"/>
                  </a:cubicBezTo>
                  <a:cubicBezTo>
                    <a:pt x="4450949" y="703259"/>
                    <a:pt x="4405772" y="892553"/>
                    <a:pt x="4443548" y="1063975"/>
                  </a:cubicBezTo>
                  <a:cubicBezTo>
                    <a:pt x="4437794" y="1194007"/>
                    <a:pt x="4342814" y="1290398"/>
                    <a:pt x="4230748" y="1276775"/>
                  </a:cubicBezTo>
                  <a:cubicBezTo>
                    <a:pt x="4073784" y="1282752"/>
                    <a:pt x="3896284" y="1264269"/>
                    <a:pt x="3737114" y="1276775"/>
                  </a:cubicBezTo>
                  <a:cubicBezTo>
                    <a:pt x="3577944" y="1289281"/>
                    <a:pt x="3386407" y="1226957"/>
                    <a:pt x="3163122" y="1276775"/>
                  </a:cubicBezTo>
                  <a:cubicBezTo>
                    <a:pt x="2939837" y="1326593"/>
                    <a:pt x="2838850" y="1229887"/>
                    <a:pt x="2548950" y="1276775"/>
                  </a:cubicBezTo>
                  <a:cubicBezTo>
                    <a:pt x="2259050" y="1323663"/>
                    <a:pt x="2264905" y="1240863"/>
                    <a:pt x="2095496" y="1276775"/>
                  </a:cubicBezTo>
                  <a:cubicBezTo>
                    <a:pt x="1926087" y="1312687"/>
                    <a:pt x="1844324" y="1271432"/>
                    <a:pt x="1642042" y="1276775"/>
                  </a:cubicBezTo>
                  <a:cubicBezTo>
                    <a:pt x="1439760" y="1282118"/>
                    <a:pt x="1143661" y="1233956"/>
                    <a:pt x="987690" y="1276775"/>
                  </a:cubicBezTo>
                  <a:cubicBezTo>
                    <a:pt x="831719" y="1319594"/>
                    <a:pt x="511499" y="1229270"/>
                    <a:pt x="212800" y="1276775"/>
                  </a:cubicBezTo>
                  <a:cubicBezTo>
                    <a:pt x="94983" y="1261668"/>
                    <a:pt x="-24472" y="1189429"/>
                    <a:pt x="0" y="1063975"/>
                  </a:cubicBezTo>
                  <a:cubicBezTo>
                    <a:pt x="-14950" y="971600"/>
                    <a:pt x="13678" y="814410"/>
                    <a:pt x="0" y="663923"/>
                  </a:cubicBezTo>
                  <a:cubicBezTo>
                    <a:pt x="-13678" y="513436"/>
                    <a:pt x="12865" y="421099"/>
                    <a:pt x="0" y="21280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59195921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019F5A5B-F7F8-ECAD-B6A7-315826E2FD7F}"/>
              </a:ext>
            </a:extLst>
          </p:cNvPr>
          <p:cNvSpPr txBox="1"/>
          <p:nvPr/>
        </p:nvSpPr>
        <p:spPr>
          <a:xfrm>
            <a:off x="5923442" y="5648490"/>
            <a:ext cx="2690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i="1" dirty="0" err="1">
                <a:solidFill>
                  <a:srgbClr val="0070C0"/>
                </a:solidFill>
              </a:rPr>
              <a:t>Fonte:https</a:t>
            </a:r>
            <a:r>
              <a:rPr lang="pt-BR" sz="1200" i="1" dirty="0">
                <a:solidFill>
                  <a:srgbClr val="0070C0"/>
                </a:solidFill>
              </a:rPr>
              <a:t>://commons.wikimedia.org/wiki/</a:t>
            </a:r>
            <a:r>
              <a:rPr lang="pt-BR" sz="1200" i="1" dirty="0" err="1">
                <a:solidFill>
                  <a:srgbClr val="0070C0"/>
                </a:solidFill>
              </a:rPr>
              <a:t>File:Sphalerite_polyhedra.png</a:t>
            </a:r>
            <a:endParaRPr lang="pt-BR" sz="1200" i="1" dirty="0">
              <a:solidFill>
                <a:srgbClr val="0070C0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4640B33-F197-238F-0A90-C6F1A3AF09E9}"/>
              </a:ext>
            </a:extLst>
          </p:cNvPr>
          <p:cNvSpPr txBox="1">
            <a:spLocks noChangeArrowheads="1"/>
          </p:cNvSpPr>
          <p:nvPr/>
        </p:nvSpPr>
        <p:spPr>
          <a:xfrm>
            <a:off x="239233" y="460597"/>
            <a:ext cx="3886200" cy="561049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Estrutura “do </a:t>
            </a:r>
            <a:r>
              <a:rPr lang="pt-BR" altLang="pt-BR" sz="2800" kern="0" dirty="0" err="1">
                <a:solidFill>
                  <a:srgbClr val="0000FF"/>
                </a:solidFill>
                <a:latin typeface="Calibri" pitchFamily="34" charset="0"/>
                <a:cs typeface="+mj-cs"/>
              </a:rPr>
              <a:t>ZnS</a:t>
            </a: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” </a:t>
            </a:r>
            <a:r>
              <a:rPr lang="pt-BR" altLang="pt-BR" sz="2000" i="1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(“</a:t>
            </a:r>
            <a:r>
              <a:rPr lang="pt-BR" altLang="pt-BR" sz="2000" i="1" kern="0" dirty="0" err="1">
                <a:solidFill>
                  <a:srgbClr val="0000FF"/>
                </a:solidFill>
                <a:latin typeface="Calibri" pitchFamily="34" charset="0"/>
                <a:cs typeface="+mj-cs"/>
              </a:rPr>
              <a:t>esfalerita</a:t>
            </a:r>
            <a:r>
              <a:rPr lang="pt-BR" altLang="pt-BR" sz="2000" i="1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 ou blenda de zinco”)</a:t>
            </a:r>
          </a:p>
        </p:txBody>
      </p:sp>
    </p:spTree>
    <p:extLst>
      <p:ext uri="{BB962C8B-B14F-4D97-AF65-F5344CB8AC3E}">
        <p14:creationId xmlns:p14="http://schemas.microsoft.com/office/powerpoint/2010/main" val="117774771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>
                <a:solidFill>
                  <a:schemeClr val="tx1"/>
                </a:solidFill>
              </a:rPr>
              <a:pPr/>
              <a:t>44</a:t>
            </a:fld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29F6891-0605-F87B-99D9-E52E3852FF45}"/>
              </a:ext>
            </a:extLst>
          </p:cNvPr>
          <p:cNvSpPr txBox="1">
            <a:spLocks noChangeArrowheads="1"/>
          </p:cNvSpPr>
          <p:nvPr/>
        </p:nvSpPr>
        <p:spPr>
          <a:xfrm>
            <a:off x="6690289" y="915087"/>
            <a:ext cx="1913522" cy="1446495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Estrutura “do </a:t>
            </a:r>
            <a:r>
              <a:rPr lang="pt-BR" altLang="pt-BR" sz="2800" kern="0" dirty="0" err="1">
                <a:solidFill>
                  <a:srgbClr val="0000FF"/>
                </a:solidFill>
                <a:latin typeface="Calibri" pitchFamily="34" charset="0"/>
                <a:cs typeface="+mj-cs"/>
              </a:rPr>
              <a:t>ZnS</a:t>
            </a: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”</a:t>
            </a:r>
            <a:endParaRPr lang="pt-BR" altLang="pt-BR" sz="2800" i="1" kern="0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98F45DE0-D1A2-BA20-74CA-ECFBB443FD9E}"/>
              </a:ext>
            </a:extLst>
          </p:cNvPr>
          <p:cNvSpPr/>
          <p:nvPr/>
        </p:nvSpPr>
        <p:spPr>
          <a:xfrm>
            <a:off x="312320" y="4679019"/>
            <a:ext cx="3031958" cy="1374040"/>
          </a:xfrm>
          <a:custGeom>
            <a:avLst/>
            <a:gdLst>
              <a:gd name="connsiteX0" fmla="*/ 0 w 3031958"/>
              <a:gd name="connsiteY0" fmla="*/ 229011 h 1374040"/>
              <a:gd name="connsiteX1" fmla="*/ 229011 w 3031958"/>
              <a:gd name="connsiteY1" fmla="*/ 0 h 1374040"/>
              <a:gd name="connsiteX2" fmla="*/ 769538 w 3031958"/>
              <a:gd name="connsiteY2" fmla="*/ 0 h 1374040"/>
              <a:gd name="connsiteX3" fmla="*/ 1232846 w 3031958"/>
              <a:gd name="connsiteY3" fmla="*/ 0 h 1374040"/>
              <a:gd name="connsiteX4" fmla="*/ 1670415 w 3031958"/>
              <a:gd name="connsiteY4" fmla="*/ 0 h 1374040"/>
              <a:gd name="connsiteX5" fmla="*/ 2185202 w 3031958"/>
              <a:gd name="connsiteY5" fmla="*/ 0 h 1374040"/>
              <a:gd name="connsiteX6" fmla="*/ 2802947 w 3031958"/>
              <a:gd name="connsiteY6" fmla="*/ 0 h 1374040"/>
              <a:gd name="connsiteX7" fmla="*/ 3031958 w 3031958"/>
              <a:gd name="connsiteY7" fmla="*/ 229011 h 1374040"/>
              <a:gd name="connsiteX8" fmla="*/ 3031958 w 3031958"/>
              <a:gd name="connsiteY8" fmla="*/ 668700 h 1374040"/>
              <a:gd name="connsiteX9" fmla="*/ 3031958 w 3031958"/>
              <a:gd name="connsiteY9" fmla="*/ 1145029 h 1374040"/>
              <a:gd name="connsiteX10" fmla="*/ 2802947 w 3031958"/>
              <a:gd name="connsiteY10" fmla="*/ 1374040 h 1374040"/>
              <a:gd name="connsiteX11" fmla="*/ 2365378 w 3031958"/>
              <a:gd name="connsiteY11" fmla="*/ 1374040 h 1374040"/>
              <a:gd name="connsiteX12" fmla="*/ 1850591 w 3031958"/>
              <a:gd name="connsiteY12" fmla="*/ 1374040 h 1374040"/>
              <a:gd name="connsiteX13" fmla="*/ 1284325 w 3031958"/>
              <a:gd name="connsiteY13" fmla="*/ 1374040 h 1374040"/>
              <a:gd name="connsiteX14" fmla="*/ 795277 w 3031958"/>
              <a:gd name="connsiteY14" fmla="*/ 1374040 h 1374040"/>
              <a:gd name="connsiteX15" fmla="*/ 229011 w 3031958"/>
              <a:gd name="connsiteY15" fmla="*/ 1374040 h 1374040"/>
              <a:gd name="connsiteX16" fmla="*/ 0 w 3031958"/>
              <a:gd name="connsiteY16" fmla="*/ 1145029 h 1374040"/>
              <a:gd name="connsiteX17" fmla="*/ 0 w 3031958"/>
              <a:gd name="connsiteY17" fmla="*/ 687020 h 1374040"/>
              <a:gd name="connsiteX18" fmla="*/ 0 w 3031958"/>
              <a:gd name="connsiteY18" fmla="*/ 229011 h 137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31958" h="1374040" extrusionOk="0">
                <a:moveTo>
                  <a:pt x="0" y="229011"/>
                </a:moveTo>
                <a:cubicBezTo>
                  <a:pt x="36742" y="103054"/>
                  <a:pt x="81563" y="18373"/>
                  <a:pt x="229011" y="0"/>
                </a:cubicBezTo>
                <a:cubicBezTo>
                  <a:pt x="440373" y="-51649"/>
                  <a:pt x="506961" y="8978"/>
                  <a:pt x="769538" y="0"/>
                </a:cubicBezTo>
                <a:cubicBezTo>
                  <a:pt x="1032115" y="-8978"/>
                  <a:pt x="1001600" y="24029"/>
                  <a:pt x="1232846" y="0"/>
                </a:cubicBezTo>
                <a:cubicBezTo>
                  <a:pt x="1464092" y="-24029"/>
                  <a:pt x="1504352" y="22290"/>
                  <a:pt x="1670415" y="0"/>
                </a:cubicBezTo>
                <a:cubicBezTo>
                  <a:pt x="1836478" y="-22290"/>
                  <a:pt x="1974288" y="315"/>
                  <a:pt x="2185202" y="0"/>
                </a:cubicBezTo>
                <a:cubicBezTo>
                  <a:pt x="2396116" y="-315"/>
                  <a:pt x="2668729" y="69713"/>
                  <a:pt x="2802947" y="0"/>
                </a:cubicBezTo>
                <a:cubicBezTo>
                  <a:pt x="2944078" y="15103"/>
                  <a:pt x="3032401" y="94283"/>
                  <a:pt x="3031958" y="229011"/>
                </a:cubicBezTo>
                <a:cubicBezTo>
                  <a:pt x="3060838" y="423287"/>
                  <a:pt x="2989216" y="504014"/>
                  <a:pt x="3031958" y="668700"/>
                </a:cubicBezTo>
                <a:cubicBezTo>
                  <a:pt x="3074700" y="833386"/>
                  <a:pt x="2997173" y="1015000"/>
                  <a:pt x="3031958" y="1145029"/>
                </a:cubicBezTo>
                <a:cubicBezTo>
                  <a:pt x="3060262" y="1250401"/>
                  <a:pt x="2919866" y="1409560"/>
                  <a:pt x="2802947" y="1374040"/>
                </a:cubicBezTo>
                <a:cubicBezTo>
                  <a:pt x="2612014" y="1395186"/>
                  <a:pt x="2486616" y="1348925"/>
                  <a:pt x="2365378" y="1374040"/>
                </a:cubicBezTo>
                <a:cubicBezTo>
                  <a:pt x="2244140" y="1399155"/>
                  <a:pt x="2056791" y="1318021"/>
                  <a:pt x="1850591" y="1374040"/>
                </a:cubicBezTo>
                <a:cubicBezTo>
                  <a:pt x="1644391" y="1430059"/>
                  <a:pt x="1543754" y="1359147"/>
                  <a:pt x="1284325" y="1374040"/>
                </a:cubicBezTo>
                <a:cubicBezTo>
                  <a:pt x="1024896" y="1388933"/>
                  <a:pt x="937091" y="1342090"/>
                  <a:pt x="795277" y="1374040"/>
                </a:cubicBezTo>
                <a:cubicBezTo>
                  <a:pt x="653463" y="1405990"/>
                  <a:pt x="375591" y="1350416"/>
                  <a:pt x="229011" y="1374040"/>
                </a:cubicBezTo>
                <a:cubicBezTo>
                  <a:pt x="77631" y="1367878"/>
                  <a:pt x="-4627" y="1268060"/>
                  <a:pt x="0" y="1145029"/>
                </a:cubicBezTo>
                <a:cubicBezTo>
                  <a:pt x="-36257" y="1026507"/>
                  <a:pt x="45720" y="833965"/>
                  <a:pt x="0" y="687020"/>
                </a:cubicBezTo>
                <a:cubicBezTo>
                  <a:pt x="-45720" y="540075"/>
                  <a:pt x="41971" y="437309"/>
                  <a:pt x="0" y="229011"/>
                </a:cubicBezTo>
                <a:close/>
              </a:path>
            </a:pathLst>
          </a:custGeom>
          <a:noFill/>
          <a:ln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7B4DAC6-DEED-488B-2944-51220DDCB316}"/>
              </a:ext>
            </a:extLst>
          </p:cNvPr>
          <p:cNvSpPr txBox="1"/>
          <p:nvPr/>
        </p:nvSpPr>
        <p:spPr>
          <a:xfrm>
            <a:off x="122340" y="6307636"/>
            <a:ext cx="3221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 err="1">
                <a:solidFill>
                  <a:srgbClr val="0070C0"/>
                </a:solidFill>
              </a:rPr>
              <a:t>Fonte:http</a:t>
            </a:r>
            <a:r>
              <a:rPr lang="pt-BR" sz="1200" i="1" dirty="0">
                <a:solidFill>
                  <a:srgbClr val="0070C0"/>
                </a:solidFill>
              </a:rPr>
              <a:t>://www.ilpi.com/inorganic/structures/zincblende/index.html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E68F656-6261-8A17-2CC5-F472347AD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63" y="4737485"/>
            <a:ext cx="2741796" cy="125710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95877AF-1271-EB18-2F2A-87DB1B911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63" y="9560"/>
            <a:ext cx="5886450" cy="32575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0982E76-C1F9-6729-5652-4FDB635B0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843" y="4148897"/>
            <a:ext cx="5402430" cy="2679396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D90E85B-988C-B966-97B9-C2CD1E570B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20" y="3300976"/>
            <a:ext cx="4135719" cy="119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4379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/>
              <a:pPr/>
              <a:t>45</a:t>
            </a:fld>
            <a:endParaRPr lang="pt-BR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5339C5B-499D-57F6-0489-224AC53C2CF4}"/>
              </a:ext>
            </a:extLst>
          </p:cNvPr>
          <p:cNvSpPr txBox="1">
            <a:spLocks noChangeArrowheads="1"/>
          </p:cNvSpPr>
          <p:nvPr/>
        </p:nvSpPr>
        <p:spPr>
          <a:xfrm>
            <a:off x="600740" y="198586"/>
            <a:ext cx="7772400" cy="561049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t-BR" altLang="pt-BR" sz="2800" kern="0" dirty="0">
                <a:solidFill>
                  <a:srgbClr val="000099"/>
                </a:solidFill>
                <a:latin typeface="Calibri" pitchFamily="34" charset="0"/>
                <a:cs typeface="+mj-cs"/>
              </a:rPr>
              <a:t>Estrutura da </a:t>
            </a:r>
            <a:r>
              <a:rPr lang="pt-BR" altLang="pt-BR" sz="2800" kern="0" dirty="0" err="1">
                <a:solidFill>
                  <a:srgbClr val="000099"/>
                </a:solidFill>
                <a:latin typeface="Calibri" pitchFamily="34" charset="0"/>
                <a:cs typeface="+mj-cs"/>
              </a:rPr>
              <a:t>Wurztita</a:t>
            </a:r>
            <a:r>
              <a:rPr lang="pt-BR" altLang="pt-BR" sz="2800" kern="0" dirty="0">
                <a:solidFill>
                  <a:srgbClr val="000099"/>
                </a:solidFill>
                <a:latin typeface="Calibri" pitchFamily="34" charset="0"/>
                <a:cs typeface="+mj-cs"/>
              </a:rPr>
              <a:t> – </a:t>
            </a:r>
            <a:r>
              <a:rPr lang="pt-BR" altLang="pt-BR" sz="2800" kern="0" dirty="0" err="1">
                <a:solidFill>
                  <a:srgbClr val="000099"/>
                </a:solidFill>
                <a:latin typeface="Calibri" pitchFamily="34" charset="0"/>
                <a:cs typeface="+mj-cs"/>
              </a:rPr>
              <a:t>ZnS</a:t>
            </a:r>
            <a:r>
              <a:rPr lang="pt-BR" altLang="pt-BR" sz="2800" kern="0" dirty="0">
                <a:solidFill>
                  <a:srgbClr val="000099"/>
                </a:solidFill>
                <a:latin typeface="Calibri" pitchFamily="34" charset="0"/>
                <a:cs typeface="+mj-cs"/>
              </a:rPr>
              <a:t> </a:t>
            </a:r>
            <a:r>
              <a:rPr lang="pt-BR" altLang="pt-BR" sz="2000" i="1" kern="0" dirty="0">
                <a:solidFill>
                  <a:srgbClr val="000099"/>
                </a:solidFill>
                <a:latin typeface="Calibri" pitchFamily="34" charset="0"/>
                <a:cs typeface="+mj-cs"/>
              </a:rPr>
              <a:t>(polimorfo da </a:t>
            </a:r>
            <a:r>
              <a:rPr lang="pt-BR" altLang="pt-BR" sz="2000" i="1" kern="0" dirty="0" err="1">
                <a:solidFill>
                  <a:srgbClr val="000099"/>
                </a:solidFill>
                <a:latin typeface="Calibri" pitchFamily="34" charset="0"/>
                <a:cs typeface="+mj-cs"/>
              </a:rPr>
              <a:t>esfalerita</a:t>
            </a:r>
            <a:r>
              <a:rPr lang="pt-BR" altLang="pt-BR" sz="2000" i="1" kern="0" dirty="0">
                <a:solidFill>
                  <a:srgbClr val="000099"/>
                </a:solidFill>
                <a:latin typeface="Calibri" pitchFamily="34" charset="0"/>
                <a:cs typeface="+mj-cs"/>
              </a:rPr>
              <a:t>)</a:t>
            </a:r>
          </a:p>
        </p:txBody>
      </p:sp>
      <p:pic>
        <p:nvPicPr>
          <p:cNvPr id="3" name="Imagem 2" descr="Uma imagem contendo Gráfico&#10;&#10;Descrição gerada automaticamente">
            <a:extLst>
              <a:ext uri="{FF2B5EF4-FFF2-40B4-BE49-F238E27FC236}">
                <a16:creationId xmlns:a16="http://schemas.microsoft.com/office/drawing/2014/main" id="{0FF3CB6D-A388-5FDA-FAD7-3D18E253C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9728"/>
            <a:ext cx="3499399" cy="233967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19F5A5B-F7F8-ECAD-B6A7-315826E2FD7F}"/>
              </a:ext>
            </a:extLst>
          </p:cNvPr>
          <p:cNvSpPr txBox="1"/>
          <p:nvPr/>
        </p:nvSpPr>
        <p:spPr>
          <a:xfrm>
            <a:off x="404680" y="4415587"/>
            <a:ext cx="2690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 err="1">
                <a:solidFill>
                  <a:srgbClr val="0070C0"/>
                </a:solidFill>
              </a:rPr>
              <a:t>Fonte:https</a:t>
            </a:r>
            <a:r>
              <a:rPr lang="pt-BR" sz="1200" i="1" dirty="0">
                <a:solidFill>
                  <a:srgbClr val="0070C0"/>
                </a:solidFill>
              </a:rPr>
              <a:t>://commons.wikimedia.org/wiki/</a:t>
            </a:r>
            <a:r>
              <a:rPr lang="pt-BR" sz="1200" i="1" dirty="0" err="1">
                <a:solidFill>
                  <a:srgbClr val="0070C0"/>
                </a:solidFill>
              </a:rPr>
              <a:t>File:Sphalerite_polyhedra.png</a:t>
            </a:r>
            <a:endParaRPr lang="pt-BR" sz="1200" i="1" dirty="0">
              <a:solidFill>
                <a:srgbClr val="0070C0"/>
              </a:solidFill>
            </a:endParaRPr>
          </a:p>
        </p:txBody>
      </p:sp>
      <p:pic>
        <p:nvPicPr>
          <p:cNvPr id="13" name="Imagem 12" descr="Uma imagem contendo Diagrama&#10;&#10;Descrição gerada automaticamente">
            <a:extLst>
              <a:ext uri="{FF2B5EF4-FFF2-40B4-BE49-F238E27FC236}">
                <a16:creationId xmlns:a16="http://schemas.microsoft.com/office/drawing/2014/main" id="{8F9A6555-283E-7763-414E-56894C4C4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21" y="797888"/>
            <a:ext cx="5715000" cy="57150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08CFD0E-FD47-176C-1E1C-CD9358C3DE28}"/>
              </a:ext>
            </a:extLst>
          </p:cNvPr>
          <p:cNvSpPr txBox="1"/>
          <p:nvPr/>
        </p:nvSpPr>
        <p:spPr>
          <a:xfrm>
            <a:off x="1487782" y="1429810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 err="1">
                <a:solidFill>
                  <a:srgbClr val="000099"/>
                </a:solidFill>
              </a:rPr>
              <a:t>Esfalerita</a:t>
            </a:r>
            <a:endParaRPr lang="pt-BR" sz="2400" i="1" dirty="0">
              <a:solidFill>
                <a:srgbClr val="000099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3B34A41-2642-5B6D-3F52-05661E9E9A4D}"/>
              </a:ext>
            </a:extLst>
          </p:cNvPr>
          <p:cNvSpPr txBox="1"/>
          <p:nvPr/>
        </p:nvSpPr>
        <p:spPr>
          <a:xfrm>
            <a:off x="5791571" y="749650"/>
            <a:ext cx="1444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i="1" dirty="0" err="1">
                <a:solidFill>
                  <a:srgbClr val="000099"/>
                </a:solidFill>
              </a:rPr>
              <a:t>Wurztita</a:t>
            </a:r>
            <a:endParaRPr lang="pt-BR" sz="2800" i="1" dirty="0">
              <a:solidFill>
                <a:srgbClr val="000099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616E764-A72C-F5E9-1B81-C284BD8DC3FC}"/>
              </a:ext>
            </a:extLst>
          </p:cNvPr>
          <p:cNvSpPr txBox="1"/>
          <p:nvPr/>
        </p:nvSpPr>
        <p:spPr>
          <a:xfrm>
            <a:off x="3898903" y="6235889"/>
            <a:ext cx="4631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 err="1">
                <a:solidFill>
                  <a:srgbClr val="0070C0"/>
                </a:solidFill>
              </a:rPr>
              <a:t>Fonte:https</a:t>
            </a:r>
            <a:r>
              <a:rPr lang="pt-BR" sz="1200" i="1" dirty="0">
                <a:solidFill>
                  <a:srgbClr val="0070C0"/>
                </a:solidFill>
              </a:rPr>
              <a:t>://pt.m.wikipedia.org/wiki/</a:t>
            </a:r>
            <a:r>
              <a:rPr lang="pt-BR" sz="1200" i="1" dirty="0" err="1">
                <a:solidFill>
                  <a:srgbClr val="0070C0"/>
                </a:solidFill>
              </a:rPr>
              <a:t>Ficheiro:Wurtzite_polyhedra.png</a:t>
            </a:r>
            <a:endParaRPr lang="pt-BR" sz="1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5861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/>
              <a:pPr/>
              <a:t>46</a:t>
            </a:fld>
            <a:endParaRPr lang="pt-BR" dirty="0"/>
          </a:p>
        </p:txBody>
      </p:sp>
      <p:pic>
        <p:nvPicPr>
          <p:cNvPr id="7" name="Picture 2" descr="Calciumfluorid – Wikipedia">
            <a:extLst>
              <a:ext uri="{FF2B5EF4-FFF2-40B4-BE49-F238E27FC236}">
                <a16:creationId xmlns:a16="http://schemas.microsoft.com/office/drawing/2014/main" id="{D29A1AC5-D8DC-5FCC-0437-814EE602F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652" y="240513"/>
            <a:ext cx="6222752" cy="41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8824A27-BD25-3B54-CBFB-6A2D7C7D10FC}"/>
              </a:ext>
            </a:extLst>
          </p:cNvPr>
          <p:cNvGrpSpPr/>
          <p:nvPr/>
        </p:nvGrpSpPr>
        <p:grpSpPr>
          <a:xfrm>
            <a:off x="870181" y="5086016"/>
            <a:ext cx="7403637" cy="1276776"/>
            <a:chOff x="499393" y="4993492"/>
            <a:chExt cx="7403637" cy="1276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ixaDeTexto 3">
                  <a:extLst>
                    <a:ext uri="{FF2B5EF4-FFF2-40B4-BE49-F238E27FC236}">
                      <a16:creationId xmlns:a16="http://schemas.microsoft.com/office/drawing/2014/main" id="{184FE79D-9955-023B-4C35-7EE75F9EE5F0}"/>
                    </a:ext>
                  </a:extLst>
                </p:cNvPr>
                <p:cNvSpPr txBox="1"/>
                <p:nvPr/>
              </p:nvSpPr>
              <p:spPr>
                <a:xfrm>
                  <a:off x="649009" y="5081361"/>
                  <a:ext cx="21277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𝐹𝑙𝑢𝑜𝑟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=8 ×1=8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4" name="CaixaDeTexto 3">
                  <a:extLst>
                    <a:ext uri="{FF2B5EF4-FFF2-40B4-BE49-F238E27FC236}">
                      <a16:creationId xmlns:a16="http://schemas.microsoft.com/office/drawing/2014/main" id="{184FE79D-9955-023B-4C35-7EE75F9EE5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09" y="5081361"/>
                  <a:ext cx="2127762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ixaDeTexto 8">
                  <a:extLst>
                    <a:ext uri="{FF2B5EF4-FFF2-40B4-BE49-F238E27FC236}">
                      <a16:creationId xmlns:a16="http://schemas.microsoft.com/office/drawing/2014/main" id="{428AEFC9-196B-902D-53EF-58A637A5D930}"/>
                    </a:ext>
                  </a:extLst>
                </p:cNvPr>
                <p:cNvSpPr txBox="1"/>
                <p:nvPr/>
              </p:nvSpPr>
              <p:spPr>
                <a:xfrm>
                  <a:off x="499393" y="5555585"/>
                  <a:ext cx="4522969" cy="7146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𝑍𝑖𝑛𝑐𝑜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f>
                              <m:f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den>
                            </m:f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+6×</m:t>
                            </m:r>
                            <m:f>
                              <m:f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×2=4×2=8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9" name="CaixaDeTexto 8">
                  <a:extLst>
                    <a:ext uri="{FF2B5EF4-FFF2-40B4-BE49-F238E27FC236}">
                      <a16:creationId xmlns:a16="http://schemas.microsoft.com/office/drawing/2014/main" id="{428AEFC9-196B-902D-53EF-58A637A5D9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393" y="5555585"/>
                  <a:ext cx="4522969" cy="71468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B36244D4-CF52-05E8-C647-96B429FCE093}"/>
                </a:ext>
              </a:extLst>
            </p:cNvPr>
            <p:cNvSpPr/>
            <p:nvPr/>
          </p:nvSpPr>
          <p:spPr>
            <a:xfrm>
              <a:off x="578814" y="4993492"/>
              <a:ext cx="7324216" cy="1276775"/>
            </a:xfrm>
            <a:custGeom>
              <a:avLst/>
              <a:gdLst>
                <a:gd name="connsiteX0" fmla="*/ 0 w 7324216"/>
                <a:gd name="connsiteY0" fmla="*/ 212800 h 1276775"/>
                <a:gd name="connsiteX1" fmla="*/ 212800 w 7324216"/>
                <a:gd name="connsiteY1" fmla="*/ 0 h 1276775"/>
                <a:gd name="connsiteX2" fmla="*/ 787685 w 7324216"/>
                <a:gd name="connsiteY2" fmla="*/ 0 h 1276775"/>
                <a:gd name="connsiteX3" fmla="*/ 1431555 w 7324216"/>
                <a:gd name="connsiteY3" fmla="*/ 0 h 1276775"/>
                <a:gd name="connsiteX4" fmla="*/ 1937454 w 7324216"/>
                <a:gd name="connsiteY4" fmla="*/ 0 h 1276775"/>
                <a:gd name="connsiteX5" fmla="*/ 2305380 w 7324216"/>
                <a:gd name="connsiteY5" fmla="*/ 0 h 1276775"/>
                <a:gd name="connsiteX6" fmla="*/ 2880265 w 7324216"/>
                <a:gd name="connsiteY6" fmla="*/ 0 h 1276775"/>
                <a:gd name="connsiteX7" fmla="*/ 3317177 w 7324216"/>
                <a:gd name="connsiteY7" fmla="*/ 0 h 1276775"/>
                <a:gd name="connsiteX8" fmla="*/ 3961048 w 7324216"/>
                <a:gd name="connsiteY8" fmla="*/ 0 h 1276775"/>
                <a:gd name="connsiteX9" fmla="*/ 4328974 w 7324216"/>
                <a:gd name="connsiteY9" fmla="*/ 0 h 1276775"/>
                <a:gd name="connsiteX10" fmla="*/ 4696900 w 7324216"/>
                <a:gd name="connsiteY10" fmla="*/ 0 h 1276775"/>
                <a:gd name="connsiteX11" fmla="*/ 5409757 w 7324216"/>
                <a:gd name="connsiteY11" fmla="*/ 0 h 1276775"/>
                <a:gd name="connsiteX12" fmla="*/ 5777684 w 7324216"/>
                <a:gd name="connsiteY12" fmla="*/ 0 h 1276775"/>
                <a:gd name="connsiteX13" fmla="*/ 6214596 w 7324216"/>
                <a:gd name="connsiteY13" fmla="*/ 0 h 1276775"/>
                <a:gd name="connsiteX14" fmla="*/ 7111416 w 7324216"/>
                <a:gd name="connsiteY14" fmla="*/ 0 h 1276775"/>
                <a:gd name="connsiteX15" fmla="*/ 7324216 w 7324216"/>
                <a:gd name="connsiteY15" fmla="*/ 212800 h 1276775"/>
                <a:gd name="connsiteX16" fmla="*/ 7324216 w 7324216"/>
                <a:gd name="connsiteY16" fmla="*/ 638388 h 1276775"/>
                <a:gd name="connsiteX17" fmla="*/ 7324216 w 7324216"/>
                <a:gd name="connsiteY17" fmla="*/ 1063975 h 1276775"/>
                <a:gd name="connsiteX18" fmla="*/ 7111416 w 7324216"/>
                <a:gd name="connsiteY18" fmla="*/ 1276775 h 1276775"/>
                <a:gd name="connsiteX19" fmla="*/ 6467545 w 7324216"/>
                <a:gd name="connsiteY19" fmla="*/ 1276775 h 1276775"/>
                <a:gd name="connsiteX20" fmla="*/ 6099619 w 7324216"/>
                <a:gd name="connsiteY20" fmla="*/ 1276775 h 1276775"/>
                <a:gd name="connsiteX21" fmla="*/ 5455748 w 7324216"/>
                <a:gd name="connsiteY21" fmla="*/ 1276775 h 1276775"/>
                <a:gd name="connsiteX22" fmla="*/ 5018836 w 7324216"/>
                <a:gd name="connsiteY22" fmla="*/ 1276775 h 1276775"/>
                <a:gd name="connsiteX23" fmla="*/ 4374965 w 7324216"/>
                <a:gd name="connsiteY23" fmla="*/ 1276775 h 1276775"/>
                <a:gd name="connsiteX24" fmla="*/ 4007039 w 7324216"/>
                <a:gd name="connsiteY24" fmla="*/ 1276775 h 1276775"/>
                <a:gd name="connsiteX25" fmla="*/ 3570126 w 7324216"/>
                <a:gd name="connsiteY25" fmla="*/ 1276775 h 1276775"/>
                <a:gd name="connsiteX26" fmla="*/ 2857269 w 7324216"/>
                <a:gd name="connsiteY26" fmla="*/ 1276775 h 1276775"/>
                <a:gd name="connsiteX27" fmla="*/ 2351371 w 7324216"/>
                <a:gd name="connsiteY27" fmla="*/ 1276775 h 1276775"/>
                <a:gd name="connsiteX28" fmla="*/ 1914459 w 7324216"/>
                <a:gd name="connsiteY28" fmla="*/ 1276775 h 1276775"/>
                <a:gd name="connsiteX29" fmla="*/ 1270588 w 7324216"/>
                <a:gd name="connsiteY29" fmla="*/ 1276775 h 1276775"/>
                <a:gd name="connsiteX30" fmla="*/ 212800 w 7324216"/>
                <a:gd name="connsiteY30" fmla="*/ 1276775 h 1276775"/>
                <a:gd name="connsiteX31" fmla="*/ 0 w 7324216"/>
                <a:gd name="connsiteY31" fmla="*/ 1063975 h 1276775"/>
                <a:gd name="connsiteX32" fmla="*/ 0 w 7324216"/>
                <a:gd name="connsiteY32" fmla="*/ 655411 h 1276775"/>
                <a:gd name="connsiteX33" fmla="*/ 0 w 7324216"/>
                <a:gd name="connsiteY33" fmla="*/ 212800 h 127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324216" h="1276775" extrusionOk="0">
                  <a:moveTo>
                    <a:pt x="0" y="212800"/>
                  </a:moveTo>
                  <a:cubicBezTo>
                    <a:pt x="-12611" y="72613"/>
                    <a:pt x="111611" y="-22421"/>
                    <a:pt x="212800" y="0"/>
                  </a:cubicBezTo>
                  <a:cubicBezTo>
                    <a:pt x="334279" y="-66357"/>
                    <a:pt x="638024" y="41053"/>
                    <a:pt x="787685" y="0"/>
                  </a:cubicBezTo>
                  <a:cubicBezTo>
                    <a:pt x="937346" y="-41053"/>
                    <a:pt x="1115228" y="74251"/>
                    <a:pt x="1431555" y="0"/>
                  </a:cubicBezTo>
                  <a:cubicBezTo>
                    <a:pt x="1747882" y="-74251"/>
                    <a:pt x="1737647" y="12347"/>
                    <a:pt x="1937454" y="0"/>
                  </a:cubicBezTo>
                  <a:cubicBezTo>
                    <a:pt x="2137261" y="-12347"/>
                    <a:pt x="2157988" y="38038"/>
                    <a:pt x="2305380" y="0"/>
                  </a:cubicBezTo>
                  <a:cubicBezTo>
                    <a:pt x="2452772" y="-38038"/>
                    <a:pt x="2721301" y="40294"/>
                    <a:pt x="2880265" y="0"/>
                  </a:cubicBezTo>
                  <a:cubicBezTo>
                    <a:pt x="3039229" y="-40294"/>
                    <a:pt x="3182961" y="39080"/>
                    <a:pt x="3317177" y="0"/>
                  </a:cubicBezTo>
                  <a:cubicBezTo>
                    <a:pt x="3451393" y="-39080"/>
                    <a:pt x="3657665" y="31663"/>
                    <a:pt x="3961048" y="0"/>
                  </a:cubicBezTo>
                  <a:cubicBezTo>
                    <a:pt x="4264431" y="-31663"/>
                    <a:pt x="4217756" y="10973"/>
                    <a:pt x="4328974" y="0"/>
                  </a:cubicBezTo>
                  <a:cubicBezTo>
                    <a:pt x="4440192" y="-10973"/>
                    <a:pt x="4560669" y="37740"/>
                    <a:pt x="4696900" y="0"/>
                  </a:cubicBezTo>
                  <a:cubicBezTo>
                    <a:pt x="4833131" y="-37740"/>
                    <a:pt x="5069326" y="40839"/>
                    <a:pt x="5409757" y="0"/>
                  </a:cubicBezTo>
                  <a:cubicBezTo>
                    <a:pt x="5750188" y="-40839"/>
                    <a:pt x="5609031" y="9979"/>
                    <a:pt x="5777684" y="0"/>
                  </a:cubicBezTo>
                  <a:cubicBezTo>
                    <a:pt x="5946337" y="-9979"/>
                    <a:pt x="6073220" y="1194"/>
                    <a:pt x="6214596" y="0"/>
                  </a:cubicBezTo>
                  <a:cubicBezTo>
                    <a:pt x="6355972" y="-1194"/>
                    <a:pt x="6743166" y="15990"/>
                    <a:pt x="7111416" y="0"/>
                  </a:cubicBezTo>
                  <a:cubicBezTo>
                    <a:pt x="7218207" y="19702"/>
                    <a:pt x="7304779" y="93268"/>
                    <a:pt x="7324216" y="212800"/>
                  </a:cubicBezTo>
                  <a:cubicBezTo>
                    <a:pt x="7368990" y="420405"/>
                    <a:pt x="7311444" y="508493"/>
                    <a:pt x="7324216" y="638388"/>
                  </a:cubicBezTo>
                  <a:cubicBezTo>
                    <a:pt x="7336988" y="768283"/>
                    <a:pt x="7274785" y="921035"/>
                    <a:pt x="7324216" y="1063975"/>
                  </a:cubicBezTo>
                  <a:cubicBezTo>
                    <a:pt x="7308841" y="1186628"/>
                    <a:pt x="7219875" y="1267261"/>
                    <a:pt x="7111416" y="1276775"/>
                  </a:cubicBezTo>
                  <a:cubicBezTo>
                    <a:pt x="6967416" y="1289533"/>
                    <a:pt x="6776229" y="1212677"/>
                    <a:pt x="6467545" y="1276775"/>
                  </a:cubicBezTo>
                  <a:cubicBezTo>
                    <a:pt x="6158861" y="1340873"/>
                    <a:pt x="6206316" y="1234266"/>
                    <a:pt x="6099619" y="1276775"/>
                  </a:cubicBezTo>
                  <a:cubicBezTo>
                    <a:pt x="5992922" y="1319284"/>
                    <a:pt x="5716997" y="1222868"/>
                    <a:pt x="5455748" y="1276775"/>
                  </a:cubicBezTo>
                  <a:cubicBezTo>
                    <a:pt x="5194499" y="1330682"/>
                    <a:pt x="5173673" y="1266989"/>
                    <a:pt x="5018836" y="1276775"/>
                  </a:cubicBezTo>
                  <a:cubicBezTo>
                    <a:pt x="4863999" y="1286561"/>
                    <a:pt x="4584269" y="1262241"/>
                    <a:pt x="4374965" y="1276775"/>
                  </a:cubicBezTo>
                  <a:cubicBezTo>
                    <a:pt x="4165661" y="1291309"/>
                    <a:pt x="4113011" y="1243190"/>
                    <a:pt x="4007039" y="1276775"/>
                  </a:cubicBezTo>
                  <a:cubicBezTo>
                    <a:pt x="3901067" y="1310360"/>
                    <a:pt x="3725943" y="1257929"/>
                    <a:pt x="3570126" y="1276775"/>
                  </a:cubicBezTo>
                  <a:cubicBezTo>
                    <a:pt x="3414309" y="1295621"/>
                    <a:pt x="3202167" y="1259288"/>
                    <a:pt x="2857269" y="1276775"/>
                  </a:cubicBezTo>
                  <a:cubicBezTo>
                    <a:pt x="2512371" y="1294262"/>
                    <a:pt x="2482809" y="1262636"/>
                    <a:pt x="2351371" y="1276775"/>
                  </a:cubicBezTo>
                  <a:cubicBezTo>
                    <a:pt x="2219933" y="1290914"/>
                    <a:pt x="2051631" y="1272292"/>
                    <a:pt x="1914459" y="1276775"/>
                  </a:cubicBezTo>
                  <a:cubicBezTo>
                    <a:pt x="1777287" y="1281258"/>
                    <a:pt x="1555922" y="1246966"/>
                    <a:pt x="1270588" y="1276775"/>
                  </a:cubicBezTo>
                  <a:cubicBezTo>
                    <a:pt x="985254" y="1306584"/>
                    <a:pt x="591256" y="1260066"/>
                    <a:pt x="212800" y="1276775"/>
                  </a:cubicBezTo>
                  <a:cubicBezTo>
                    <a:pt x="83508" y="1282998"/>
                    <a:pt x="7504" y="1175075"/>
                    <a:pt x="0" y="1063975"/>
                  </a:cubicBezTo>
                  <a:cubicBezTo>
                    <a:pt x="-4575" y="904730"/>
                    <a:pt x="9396" y="796282"/>
                    <a:pt x="0" y="655411"/>
                  </a:cubicBezTo>
                  <a:cubicBezTo>
                    <a:pt x="-9396" y="514540"/>
                    <a:pt x="39597" y="416842"/>
                    <a:pt x="0" y="21280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59195921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EA05D89B-EE0C-5BCC-B7A9-ADA2058B4EC3}"/>
                </a:ext>
              </a:extLst>
            </p:cNvPr>
            <p:cNvSpPr txBox="1"/>
            <p:nvPr/>
          </p:nvSpPr>
          <p:spPr>
            <a:xfrm>
              <a:off x="5338627" y="5277936"/>
              <a:ext cx="23246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0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ESTEQUIOMETRIA</a:t>
              </a:r>
            </a:p>
            <a:p>
              <a:pPr algn="ctr"/>
              <a:r>
                <a:rPr lang="pt-BR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cátion : 2 ânions</a:t>
              </a: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5D5EBD3C-6D32-AD6C-BB0F-85844CEB5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356" y="3455966"/>
            <a:ext cx="1793296" cy="140257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402EEB4-5872-FACB-892F-7FF2DF2839F7}"/>
              </a:ext>
            </a:extLst>
          </p:cNvPr>
          <p:cNvSpPr txBox="1"/>
          <p:nvPr/>
        </p:nvSpPr>
        <p:spPr>
          <a:xfrm>
            <a:off x="822005" y="1315361"/>
            <a:ext cx="2049236" cy="1938992"/>
          </a:xfrm>
          <a:custGeom>
            <a:avLst/>
            <a:gdLst>
              <a:gd name="connsiteX0" fmla="*/ 0 w 2049236"/>
              <a:gd name="connsiteY0" fmla="*/ 0 h 1938992"/>
              <a:gd name="connsiteX1" fmla="*/ 450832 w 2049236"/>
              <a:gd name="connsiteY1" fmla="*/ 0 h 1938992"/>
              <a:gd name="connsiteX2" fmla="*/ 1004126 w 2049236"/>
              <a:gd name="connsiteY2" fmla="*/ 0 h 1938992"/>
              <a:gd name="connsiteX3" fmla="*/ 1475450 w 2049236"/>
              <a:gd name="connsiteY3" fmla="*/ 0 h 1938992"/>
              <a:gd name="connsiteX4" fmla="*/ 2049236 w 2049236"/>
              <a:gd name="connsiteY4" fmla="*/ 0 h 1938992"/>
              <a:gd name="connsiteX5" fmla="*/ 2049236 w 2049236"/>
              <a:gd name="connsiteY5" fmla="*/ 484748 h 1938992"/>
              <a:gd name="connsiteX6" fmla="*/ 2049236 w 2049236"/>
              <a:gd name="connsiteY6" fmla="*/ 911326 h 1938992"/>
              <a:gd name="connsiteX7" fmla="*/ 2049236 w 2049236"/>
              <a:gd name="connsiteY7" fmla="*/ 1415464 h 1938992"/>
              <a:gd name="connsiteX8" fmla="*/ 2049236 w 2049236"/>
              <a:gd name="connsiteY8" fmla="*/ 1938992 h 1938992"/>
              <a:gd name="connsiteX9" fmla="*/ 1577912 w 2049236"/>
              <a:gd name="connsiteY9" fmla="*/ 1938992 h 1938992"/>
              <a:gd name="connsiteX10" fmla="*/ 1106587 w 2049236"/>
              <a:gd name="connsiteY10" fmla="*/ 1938992 h 1938992"/>
              <a:gd name="connsiteX11" fmla="*/ 655756 w 2049236"/>
              <a:gd name="connsiteY11" fmla="*/ 1938992 h 1938992"/>
              <a:gd name="connsiteX12" fmla="*/ 0 w 2049236"/>
              <a:gd name="connsiteY12" fmla="*/ 1938992 h 1938992"/>
              <a:gd name="connsiteX13" fmla="*/ 0 w 2049236"/>
              <a:gd name="connsiteY13" fmla="*/ 1415464 h 1938992"/>
              <a:gd name="connsiteX14" fmla="*/ 0 w 2049236"/>
              <a:gd name="connsiteY14" fmla="*/ 969496 h 1938992"/>
              <a:gd name="connsiteX15" fmla="*/ 0 w 2049236"/>
              <a:gd name="connsiteY15" fmla="*/ 523528 h 1938992"/>
              <a:gd name="connsiteX16" fmla="*/ 0 w 2049236"/>
              <a:gd name="connsiteY16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9236" h="1938992" extrusionOk="0">
                <a:moveTo>
                  <a:pt x="0" y="0"/>
                </a:moveTo>
                <a:cubicBezTo>
                  <a:pt x="136884" y="-40297"/>
                  <a:pt x="242953" y="24033"/>
                  <a:pt x="450832" y="0"/>
                </a:cubicBezTo>
                <a:cubicBezTo>
                  <a:pt x="658711" y="-24033"/>
                  <a:pt x="765878" y="35687"/>
                  <a:pt x="1004126" y="0"/>
                </a:cubicBezTo>
                <a:cubicBezTo>
                  <a:pt x="1242374" y="-35687"/>
                  <a:pt x="1280414" y="46589"/>
                  <a:pt x="1475450" y="0"/>
                </a:cubicBezTo>
                <a:cubicBezTo>
                  <a:pt x="1670486" y="-46589"/>
                  <a:pt x="1915135" y="55974"/>
                  <a:pt x="2049236" y="0"/>
                </a:cubicBezTo>
                <a:cubicBezTo>
                  <a:pt x="2096358" y="169670"/>
                  <a:pt x="2010920" y="253352"/>
                  <a:pt x="2049236" y="484748"/>
                </a:cubicBezTo>
                <a:cubicBezTo>
                  <a:pt x="2087552" y="716144"/>
                  <a:pt x="2005862" y="734142"/>
                  <a:pt x="2049236" y="911326"/>
                </a:cubicBezTo>
                <a:cubicBezTo>
                  <a:pt x="2092610" y="1088510"/>
                  <a:pt x="2010829" y="1289028"/>
                  <a:pt x="2049236" y="1415464"/>
                </a:cubicBezTo>
                <a:cubicBezTo>
                  <a:pt x="2087643" y="1541900"/>
                  <a:pt x="2023113" y="1727671"/>
                  <a:pt x="2049236" y="1938992"/>
                </a:cubicBezTo>
                <a:cubicBezTo>
                  <a:pt x="1943568" y="1943440"/>
                  <a:pt x="1692362" y="1927850"/>
                  <a:pt x="1577912" y="1938992"/>
                </a:cubicBezTo>
                <a:cubicBezTo>
                  <a:pt x="1463462" y="1950134"/>
                  <a:pt x="1233055" y="1910202"/>
                  <a:pt x="1106587" y="1938992"/>
                </a:cubicBezTo>
                <a:cubicBezTo>
                  <a:pt x="980119" y="1967782"/>
                  <a:pt x="806932" y="1906953"/>
                  <a:pt x="655756" y="1938992"/>
                </a:cubicBezTo>
                <a:cubicBezTo>
                  <a:pt x="504580" y="1971031"/>
                  <a:pt x="264457" y="1938809"/>
                  <a:pt x="0" y="1938992"/>
                </a:cubicBezTo>
                <a:cubicBezTo>
                  <a:pt x="-13741" y="1680230"/>
                  <a:pt x="19256" y="1521191"/>
                  <a:pt x="0" y="1415464"/>
                </a:cubicBezTo>
                <a:cubicBezTo>
                  <a:pt x="-19256" y="1309737"/>
                  <a:pt x="13645" y="1137216"/>
                  <a:pt x="0" y="969496"/>
                </a:cubicBezTo>
                <a:cubicBezTo>
                  <a:pt x="-13645" y="801776"/>
                  <a:pt x="35006" y="731407"/>
                  <a:pt x="0" y="523528"/>
                </a:cubicBezTo>
                <a:cubicBezTo>
                  <a:pt x="-35006" y="315649"/>
                  <a:pt x="15426" y="13199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159361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CÁTION</a:t>
            </a:r>
            <a:r>
              <a:rPr lang="pt-BR" sz="2000" i="1" dirty="0"/>
              <a:t> e </a:t>
            </a:r>
            <a:r>
              <a:rPr lang="pt-BR" sz="2000" i="1" dirty="0">
                <a:solidFill>
                  <a:srgbClr val="FF9966"/>
                </a:solidFill>
              </a:rPr>
              <a:t>ÂNION</a:t>
            </a:r>
            <a:r>
              <a:rPr lang="pt-BR" sz="2000" i="1" dirty="0"/>
              <a:t> NÃO TEM o mesmo número de coordenação </a:t>
            </a:r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→ cátion =</a:t>
            </a:r>
            <a:r>
              <a:rPr lang="pt-BR" sz="2000" i="1" dirty="0"/>
              <a:t> </a:t>
            </a:r>
            <a:r>
              <a:rPr lang="pt-BR" sz="2000" b="1" i="1" dirty="0"/>
              <a:t>8</a:t>
            </a:r>
          </a:p>
          <a:p>
            <a:pPr algn="ctr"/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→ ânion =</a:t>
            </a:r>
            <a:r>
              <a:rPr lang="pt-BR" sz="2000" i="1" dirty="0"/>
              <a:t> </a:t>
            </a:r>
            <a:r>
              <a:rPr lang="pt-BR" sz="2000" b="1" i="1" dirty="0"/>
              <a:t>4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9C4A228-2EC5-D035-5F1E-A19E1E133AC7}"/>
              </a:ext>
            </a:extLst>
          </p:cNvPr>
          <p:cNvSpPr txBox="1">
            <a:spLocks noChangeArrowheads="1"/>
          </p:cNvSpPr>
          <p:nvPr/>
        </p:nvSpPr>
        <p:spPr>
          <a:xfrm>
            <a:off x="217184" y="256603"/>
            <a:ext cx="3258879" cy="561049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Estrutura “da Fluorita” – CaF</a:t>
            </a:r>
            <a:r>
              <a:rPr lang="pt-BR" altLang="pt-BR" sz="2800" kern="0" baseline="-25000" dirty="0">
                <a:solidFill>
                  <a:srgbClr val="0000FF"/>
                </a:solidFill>
                <a:latin typeface="Calibri" pitchFamily="34" charset="0"/>
                <a:cs typeface="+mj-cs"/>
              </a:rPr>
              <a:t>2</a:t>
            </a:r>
            <a:endParaRPr lang="pt-BR" altLang="pt-BR" sz="2000" i="1" kern="0" baseline="-25000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B73DFE8-3E14-8DCE-07B5-7A952CDE9DFD}"/>
              </a:ext>
            </a:extLst>
          </p:cNvPr>
          <p:cNvSpPr txBox="1"/>
          <p:nvPr/>
        </p:nvSpPr>
        <p:spPr>
          <a:xfrm>
            <a:off x="3147559" y="4410290"/>
            <a:ext cx="559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 err="1">
                <a:solidFill>
                  <a:srgbClr val="0070C0"/>
                </a:solidFill>
              </a:rPr>
              <a:t>Fonte:https</a:t>
            </a:r>
            <a:r>
              <a:rPr lang="pt-BR" sz="1400" i="1" dirty="0">
                <a:solidFill>
                  <a:srgbClr val="0070C0"/>
                </a:solidFill>
              </a:rPr>
              <a:t>://pt.wikipedia.org/wiki/Fluoreto_de_estr%C3%B4ncio#/media/Ficheiro:CaF2_polyhedra.png</a:t>
            </a:r>
          </a:p>
        </p:txBody>
      </p:sp>
    </p:spTree>
    <p:extLst>
      <p:ext uri="{BB962C8B-B14F-4D97-AF65-F5344CB8AC3E}">
        <p14:creationId xmlns:p14="http://schemas.microsoft.com/office/powerpoint/2010/main" val="59562500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3841F1E-2FCE-2DA9-C7E4-D793D099E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614" y="348432"/>
            <a:ext cx="6368902" cy="58260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0C86279-61CD-99F3-3C0C-605337655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719" y="2727996"/>
            <a:ext cx="1793296" cy="140257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4EF938C-059D-C408-AE0E-766A189B714A}"/>
              </a:ext>
            </a:extLst>
          </p:cNvPr>
          <p:cNvSpPr txBox="1"/>
          <p:nvPr/>
        </p:nvSpPr>
        <p:spPr>
          <a:xfrm>
            <a:off x="2019474" y="6371068"/>
            <a:ext cx="5105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0" i="1" dirty="0">
                <a:solidFill>
                  <a:srgbClr val="0070C0"/>
                </a:solidFill>
              </a:rPr>
              <a:t>Fonte: </a:t>
            </a:r>
            <a:r>
              <a:rPr lang="en-US" sz="1200" b="0" i="1" dirty="0">
                <a:solidFill>
                  <a:srgbClr val="0070C0"/>
                </a:solidFill>
              </a:rPr>
              <a:t>Chiang, Y.M.; </a:t>
            </a:r>
            <a:r>
              <a:rPr lang="en-US" sz="1200" b="0" i="1" dirty="0" err="1">
                <a:solidFill>
                  <a:srgbClr val="0070C0"/>
                </a:solidFill>
              </a:rPr>
              <a:t>Birnie</a:t>
            </a:r>
            <a:r>
              <a:rPr lang="en-US" sz="1200" b="0" i="1" dirty="0">
                <a:solidFill>
                  <a:srgbClr val="0070C0"/>
                </a:solidFill>
              </a:rPr>
              <a:t> III, S.; Kingery, W.D. Physical Ceramics. 1997. Cap. 1. </a:t>
            </a:r>
            <a:endParaRPr lang="pt-BR" sz="1200" b="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827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/>
              <a:pPr/>
              <a:t>48</a:t>
            </a:fld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C00F666-6B95-6255-045B-6470E5FFE0D7}"/>
              </a:ext>
            </a:extLst>
          </p:cNvPr>
          <p:cNvSpPr txBox="1"/>
          <p:nvPr/>
        </p:nvSpPr>
        <p:spPr>
          <a:xfrm>
            <a:off x="870181" y="1330669"/>
            <a:ext cx="2049236" cy="1938992"/>
          </a:xfrm>
          <a:custGeom>
            <a:avLst/>
            <a:gdLst>
              <a:gd name="connsiteX0" fmla="*/ 0 w 2049236"/>
              <a:gd name="connsiteY0" fmla="*/ 0 h 1938992"/>
              <a:gd name="connsiteX1" fmla="*/ 450832 w 2049236"/>
              <a:gd name="connsiteY1" fmla="*/ 0 h 1938992"/>
              <a:gd name="connsiteX2" fmla="*/ 1004126 w 2049236"/>
              <a:gd name="connsiteY2" fmla="*/ 0 h 1938992"/>
              <a:gd name="connsiteX3" fmla="*/ 1475450 w 2049236"/>
              <a:gd name="connsiteY3" fmla="*/ 0 h 1938992"/>
              <a:gd name="connsiteX4" fmla="*/ 2049236 w 2049236"/>
              <a:gd name="connsiteY4" fmla="*/ 0 h 1938992"/>
              <a:gd name="connsiteX5" fmla="*/ 2049236 w 2049236"/>
              <a:gd name="connsiteY5" fmla="*/ 484748 h 1938992"/>
              <a:gd name="connsiteX6" fmla="*/ 2049236 w 2049236"/>
              <a:gd name="connsiteY6" fmla="*/ 911326 h 1938992"/>
              <a:gd name="connsiteX7" fmla="*/ 2049236 w 2049236"/>
              <a:gd name="connsiteY7" fmla="*/ 1415464 h 1938992"/>
              <a:gd name="connsiteX8" fmla="*/ 2049236 w 2049236"/>
              <a:gd name="connsiteY8" fmla="*/ 1938992 h 1938992"/>
              <a:gd name="connsiteX9" fmla="*/ 1577912 w 2049236"/>
              <a:gd name="connsiteY9" fmla="*/ 1938992 h 1938992"/>
              <a:gd name="connsiteX10" fmla="*/ 1106587 w 2049236"/>
              <a:gd name="connsiteY10" fmla="*/ 1938992 h 1938992"/>
              <a:gd name="connsiteX11" fmla="*/ 655756 w 2049236"/>
              <a:gd name="connsiteY11" fmla="*/ 1938992 h 1938992"/>
              <a:gd name="connsiteX12" fmla="*/ 0 w 2049236"/>
              <a:gd name="connsiteY12" fmla="*/ 1938992 h 1938992"/>
              <a:gd name="connsiteX13" fmla="*/ 0 w 2049236"/>
              <a:gd name="connsiteY13" fmla="*/ 1415464 h 1938992"/>
              <a:gd name="connsiteX14" fmla="*/ 0 w 2049236"/>
              <a:gd name="connsiteY14" fmla="*/ 969496 h 1938992"/>
              <a:gd name="connsiteX15" fmla="*/ 0 w 2049236"/>
              <a:gd name="connsiteY15" fmla="*/ 523528 h 1938992"/>
              <a:gd name="connsiteX16" fmla="*/ 0 w 2049236"/>
              <a:gd name="connsiteY16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9236" h="1938992" extrusionOk="0">
                <a:moveTo>
                  <a:pt x="0" y="0"/>
                </a:moveTo>
                <a:cubicBezTo>
                  <a:pt x="136884" y="-40297"/>
                  <a:pt x="242953" y="24033"/>
                  <a:pt x="450832" y="0"/>
                </a:cubicBezTo>
                <a:cubicBezTo>
                  <a:pt x="658711" y="-24033"/>
                  <a:pt x="765878" y="35687"/>
                  <a:pt x="1004126" y="0"/>
                </a:cubicBezTo>
                <a:cubicBezTo>
                  <a:pt x="1242374" y="-35687"/>
                  <a:pt x="1280414" y="46589"/>
                  <a:pt x="1475450" y="0"/>
                </a:cubicBezTo>
                <a:cubicBezTo>
                  <a:pt x="1670486" y="-46589"/>
                  <a:pt x="1915135" y="55974"/>
                  <a:pt x="2049236" y="0"/>
                </a:cubicBezTo>
                <a:cubicBezTo>
                  <a:pt x="2096358" y="169670"/>
                  <a:pt x="2010920" y="253352"/>
                  <a:pt x="2049236" y="484748"/>
                </a:cubicBezTo>
                <a:cubicBezTo>
                  <a:pt x="2087552" y="716144"/>
                  <a:pt x="2005862" y="734142"/>
                  <a:pt x="2049236" y="911326"/>
                </a:cubicBezTo>
                <a:cubicBezTo>
                  <a:pt x="2092610" y="1088510"/>
                  <a:pt x="2010829" y="1289028"/>
                  <a:pt x="2049236" y="1415464"/>
                </a:cubicBezTo>
                <a:cubicBezTo>
                  <a:pt x="2087643" y="1541900"/>
                  <a:pt x="2023113" y="1727671"/>
                  <a:pt x="2049236" y="1938992"/>
                </a:cubicBezTo>
                <a:cubicBezTo>
                  <a:pt x="1943568" y="1943440"/>
                  <a:pt x="1692362" y="1927850"/>
                  <a:pt x="1577912" y="1938992"/>
                </a:cubicBezTo>
                <a:cubicBezTo>
                  <a:pt x="1463462" y="1950134"/>
                  <a:pt x="1233055" y="1910202"/>
                  <a:pt x="1106587" y="1938992"/>
                </a:cubicBezTo>
                <a:cubicBezTo>
                  <a:pt x="980119" y="1967782"/>
                  <a:pt x="806932" y="1906953"/>
                  <a:pt x="655756" y="1938992"/>
                </a:cubicBezTo>
                <a:cubicBezTo>
                  <a:pt x="504580" y="1971031"/>
                  <a:pt x="264457" y="1938809"/>
                  <a:pt x="0" y="1938992"/>
                </a:cubicBezTo>
                <a:cubicBezTo>
                  <a:pt x="-13741" y="1680230"/>
                  <a:pt x="19256" y="1521191"/>
                  <a:pt x="0" y="1415464"/>
                </a:cubicBezTo>
                <a:cubicBezTo>
                  <a:pt x="-19256" y="1309737"/>
                  <a:pt x="13645" y="1137216"/>
                  <a:pt x="0" y="969496"/>
                </a:cubicBezTo>
                <a:cubicBezTo>
                  <a:pt x="-13645" y="801776"/>
                  <a:pt x="35006" y="731407"/>
                  <a:pt x="0" y="523528"/>
                </a:cubicBezTo>
                <a:cubicBezTo>
                  <a:pt x="-35006" y="315649"/>
                  <a:pt x="15426" y="13199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159361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>
                <a:solidFill>
                  <a:schemeClr val="bg2">
                    <a:lumMod val="50000"/>
                  </a:schemeClr>
                </a:solidFill>
              </a:rPr>
              <a:t>CÁTION</a:t>
            </a:r>
            <a:r>
              <a:rPr lang="pt-BR" sz="2000" i="1" dirty="0"/>
              <a:t> e </a:t>
            </a:r>
            <a:r>
              <a:rPr lang="pt-BR" sz="2000" i="1" dirty="0">
                <a:solidFill>
                  <a:srgbClr val="00B050"/>
                </a:solidFill>
              </a:rPr>
              <a:t>ÂNION</a:t>
            </a:r>
            <a:r>
              <a:rPr lang="pt-BR" sz="2000" i="1" dirty="0"/>
              <a:t> NÃO TEM o mesmo número de coordenação </a:t>
            </a:r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→ cátion =</a:t>
            </a:r>
            <a:r>
              <a:rPr lang="pt-BR" sz="2000" i="1" dirty="0"/>
              <a:t> </a:t>
            </a:r>
            <a:r>
              <a:rPr lang="pt-BR" sz="2000" b="1" i="1" dirty="0"/>
              <a:t>4</a:t>
            </a:r>
          </a:p>
          <a:p>
            <a:pPr algn="ctr"/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→ ânion =</a:t>
            </a:r>
            <a:r>
              <a:rPr lang="pt-BR" sz="2000" i="1" dirty="0"/>
              <a:t> </a:t>
            </a:r>
            <a:r>
              <a:rPr lang="pt-BR" sz="2000" b="1" i="1" dirty="0"/>
              <a:t>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5339C5B-499D-57F6-0489-224AC53C2CF4}"/>
              </a:ext>
            </a:extLst>
          </p:cNvPr>
          <p:cNvSpPr txBox="1">
            <a:spLocks noChangeArrowheads="1"/>
          </p:cNvSpPr>
          <p:nvPr/>
        </p:nvSpPr>
        <p:spPr>
          <a:xfrm>
            <a:off x="199563" y="214276"/>
            <a:ext cx="3301409" cy="561049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Estrutura “da </a:t>
            </a:r>
            <a:r>
              <a:rPr lang="pt-BR" altLang="pt-BR" sz="2800" kern="0" dirty="0" err="1">
                <a:solidFill>
                  <a:srgbClr val="0000FF"/>
                </a:solidFill>
                <a:latin typeface="Calibri" pitchFamily="34" charset="0"/>
                <a:cs typeface="+mj-cs"/>
              </a:rPr>
              <a:t>Antifluorita</a:t>
            </a: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” – Li</a:t>
            </a:r>
            <a:r>
              <a:rPr lang="pt-BR" altLang="pt-BR" sz="2800" kern="0" baseline="-25000" dirty="0">
                <a:solidFill>
                  <a:srgbClr val="0000FF"/>
                </a:solidFill>
                <a:latin typeface="Calibri" pitchFamily="34" charset="0"/>
                <a:cs typeface="+mj-cs"/>
              </a:rPr>
              <a:t>2</a:t>
            </a: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O</a:t>
            </a:r>
            <a:endParaRPr lang="pt-BR" altLang="pt-BR" sz="2000" i="1" kern="0" baseline="-25000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8824A27-BD25-3B54-CBFB-6A2D7C7D10FC}"/>
              </a:ext>
            </a:extLst>
          </p:cNvPr>
          <p:cNvGrpSpPr/>
          <p:nvPr/>
        </p:nvGrpSpPr>
        <p:grpSpPr>
          <a:xfrm>
            <a:off x="648587" y="5011562"/>
            <a:ext cx="7625232" cy="1398215"/>
            <a:chOff x="499393" y="4939367"/>
            <a:chExt cx="7403637" cy="12767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ixaDeTexto 3">
                  <a:extLst>
                    <a:ext uri="{FF2B5EF4-FFF2-40B4-BE49-F238E27FC236}">
                      <a16:creationId xmlns:a16="http://schemas.microsoft.com/office/drawing/2014/main" id="{184FE79D-9955-023B-4C35-7EE75F9EE5F0}"/>
                    </a:ext>
                  </a:extLst>
                </p:cNvPr>
                <p:cNvSpPr txBox="1"/>
                <p:nvPr/>
              </p:nvSpPr>
              <p:spPr>
                <a:xfrm>
                  <a:off x="649009" y="5027236"/>
                  <a:ext cx="20251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í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𝑡𝑖𝑜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=8 ×1=8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4" name="CaixaDeTexto 3">
                  <a:extLst>
                    <a:ext uri="{FF2B5EF4-FFF2-40B4-BE49-F238E27FC236}">
                      <a16:creationId xmlns:a16="http://schemas.microsoft.com/office/drawing/2014/main" id="{184FE79D-9955-023B-4C35-7EE75F9EE5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09" y="5027236"/>
                  <a:ext cx="2025170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ixaDeTexto 8">
                  <a:extLst>
                    <a:ext uri="{FF2B5EF4-FFF2-40B4-BE49-F238E27FC236}">
                      <a16:creationId xmlns:a16="http://schemas.microsoft.com/office/drawing/2014/main" id="{428AEFC9-196B-902D-53EF-58A637A5D930}"/>
                    </a:ext>
                  </a:extLst>
                </p:cNvPr>
                <p:cNvSpPr txBox="1"/>
                <p:nvPr/>
              </p:nvSpPr>
              <p:spPr>
                <a:xfrm>
                  <a:off x="499393" y="5501462"/>
                  <a:ext cx="4720138" cy="7146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𝑂𝑥𝑖𝑔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ê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𝑛𝑖𝑜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f>
                              <m:f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den>
                            </m:f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+6×</m:t>
                            </m:r>
                            <m:f>
                              <m:f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×2=4×2=8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9" name="CaixaDeTexto 8">
                  <a:extLst>
                    <a:ext uri="{FF2B5EF4-FFF2-40B4-BE49-F238E27FC236}">
                      <a16:creationId xmlns:a16="http://schemas.microsoft.com/office/drawing/2014/main" id="{428AEFC9-196B-902D-53EF-58A637A5D9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393" y="5501462"/>
                  <a:ext cx="4720138" cy="71468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B36244D4-CF52-05E8-C647-96B429FCE093}"/>
                </a:ext>
              </a:extLst>
            </p:cNvPr>
            <p:cNvSpPr/>
            <p:nvPr/>
          </p:nvSpPr>
          <p:spPr>
            <a:xfrm>
              <a:off x="578814" y="4939367"/>
              <a:ext cx="7324216" cy="1276775"/>
            </a:xfrm>
            <a:custGeom>
              <a:avLst/>
              <a:gdLst>
                <a:gd name="connsiteX0" fmla="*/ 0 w 7324216"/>
                <a:gd name="connsiteY0" fmla="*/ 212800 h 1276775"/>
                <a:gd name="connsiteX1" fmla="*/ 212800 w 7324216"/>
                <a:gd name="connsiteY1" fmla="*/ 0 h 1276775"/>
                <a:gd name="connsiteX2" fmla="*/ 787685 w 7324216"/>
                <a:gd name="connsiteY2" fmla="*/ 0 h 1276775"/>
                <a:gd name="connsiteX3" fmla="*/ 1431555 w 7324216"/>
                <a:gd name="connsiteY3" fmla="*/ 0 h 1276775"/>
                <a:gd name="connsiteX4" fmla="*/ 1937454 w 7324216"/>
                <a:gd name="connsiteY4" fmla="*/ 0 h 1276775"/>
                <a:gd name="connsiteX5" fmla="*/ 2305380 w 7324216"/>
                <a:gd name="connsiteY5" fmla="*/ 0 h 1276775"/>
                <a:gd name="connsiteX6" fmla="*/ 2880265 w 7324216"/>
                <a:gd name="connsiteY6" fmla="*/ 0 h 1276775"/>
                <a:gd name="connsiteX7" fmla="*/ 3317177 w 7324216"/>
                <a:gd name="connsiteY7" fmla="*/ 0 h 1276775"/>
                <a:gd name="connsiteX8" fmla="*/ 3961048 w 7324216"/>
                <a:gd name="connsiteY8" fmla="*/ 0 h 1276775"/>
                <a:gd name="connsiteX9" fmla="*/ 4328974 w 7324216"/>
                <a:gd name="connsiteY9" fmla="*/ 0 h 1276775"/>
                <a:gd name="connsiteX10" fmla="*/ 4696900 w 7324216"/>
                <a:gd name="connsiteY10" fmla="*/ 0 h 1276775"/>
                <a:gd name="connsiteX11" fmla="*/ 5409757 w 7324216"/>
                <a:gd name="connsiteY11" fmla="*/ 0 h 1276775"/>
                <a:gd name="connsiteX12" fmla="*/ 5777684 w 7324216"/>
                <a:gd name="connsiteY12" fmla="*/ 0 h 1276775"/>
                <a:gd name="connsiteX13" fmla="*/ 6214596 w 7324216"/>
                <a:gd name="connsiteY13" fmla="*/ 0 h 1276775"/>
                <a:gd name="connsiteX14" fmla="*/ 7111416 w 7324216"/>
                <a:gd name="connsiteY14" fmla="*/ 0 h 1276775"/>
                <a:gd name="connsiteX15" fmla="*/ 7324216 w 7324216"/>
                <a:gd name="connsiteY15" fmla="*/ 212800 h 1276775"/>
                <a:gd name="connsiteX16" fmla="*/ 7324216 w 7324216"/>
                <a:gd name="connsiteY16" fmla="*/ 638388 h 1276775"/>
                <a:gd name="connsiteX17" fmla="*/ 7324216 w 7324216"/>
                <a:gd name="connsiteY17" fmla="*/ 1063975 h 1276775"/>
                <a:gd name="connsiteX18" fmla="*/ 7111416 w 7324216"/>
                <a:gd name="connsiteY18" fmla="*/ 1276775 h 1276775"/>
                <a:gd name="connsiteX19" fmla="*/ 6467545 w 7324216"/>
                <a:gd name="connsiteY19" fmla="*/ 1276775 h 1276775"/>
                <a:gd name="connsiteX20" fmla="*/ 6099619 w 7324216"/>
                <a:gd name="connsiteY20" fmla="*/ 1276775 h 1276775"/>
                <a:gd name="connsiteX21" fmla="*/ 5455748 w 7324216"/>
                <a:gd name="connsiteY21" fmla="*/ 1276775 h 1276775"/>
                <a:gd name="connsiteX22" fmla="*/ 5018836 w 7324216"/>
                <a:gd name="connsiteY22" fmla="*/ 1276775 h 1276775"/>
                <a:gd name="connsiteX23" fmla="*/ 4374965 w 7324216"/>
                <a:gd name="connsiteY23" fmla="*/ 1276775 h 1276775"/>
                <a:gd name="connsiteX24" fmla="*/ 4007039 w 7324216"/>
                <a:gd name="connsiteY24" fmla="*/ 1276775 h 1276775"/>
                <a:gd name="connsiteX25" fmla="*/ 3570126 w 7324216"/>
                <a:gd name="connsiteY25" fmla="*/ 1276775 h 1276775"/>
                <a:gd name="connsiteX26" fmla="*/ 2857269 w 7324216"/>
                <a:gd name="connsiteY26" fmla="*/ 1276775 h 1276775"/>
                <a:gd name="connsiteX27" fmla="*/ 2351371 w 7324216"/>
                <a:gd name="connsiteY27" fmla="*/ 1276775 h 1276775"/>
                <a:gd name="connsiteX28" fmla="*/ 1914459 w 7324216"/>
                <a:gd name="connsiteY28" fmla="*/ 1276775 h 1276775"/>
                <a:gd name="connsiteX29" fmla="*/ 1270588 w 7324216"/>
                <a:gd name="connsiteY29" fmla="*/ 1276775 h 1276775"/>
                <a:gd name="connsiteX30" fmla="*/ 212800 w 7324216"/>
                <a:gd name="connsiteY30" fmla="*/ 1276775 h 1276775"/>
                <a:gd name="connsiteX31" fmla="*/ 0 w 7324216"/>
                <a:gd name="connsiteY31" fmla="*/ 1063975 h 1276775"/>
                <a:gd name="connsiteX32" fmla="*/ 0 w 7324216"/>
                <a:gd name="connsiteY32" fmla="*/ 655411 h 1276775"/>
                <a:gd name="connsiteX33" fmla="*/ 0 w 7324216"/>
                <a:gd name="connsiteY33" fmla="*/ 212800 h 127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324216" h="1276775" extrusionOk="0">
                  <a:moveTo>
                    <a:pt x="0" y="212800"/>
                  </a:moveTo>
                  <a:cubicBezTo>
                    <a:pt x="-12611" y="72613"/>
                    <a:pt x="111611" y="-22421"/>
                    <a:pt x="212800" y="0"/>
                  </a:cubicBezTo>
                  <a:cubicBezTo>
                    <a:pt x="334279" y="-66357"/>
                    <a:pt x="638024" y="41053"/>
                    <a:pt x="787685" y="0"/>
                  </a:cubicBezTo>
                  <a:cubicBezTo>
                    <a:pt x="937346" y="-41053"/>
                    <a:pt x="1115228" y="74251"/>
                    <a:pt x="1431555" y="0"/>
                  </a:cubicBezTo>
                  <a:cubicBezTo>
                    <a:pt x="1747882" y="-74251"/>
                    <a:pt x="1737647" y="12347"/>
                    <a:pt x="1937454" y="0"/>
                  </a:cubicBezTo>
                  <a:cubicBezTo>
                    <a:pt x="2137261" y="-12347"/>
                    <a:pt x="2157988" y="38038"/>
                    <a:pt x="2305380" y="0"/>
                  </a:cubicBezTo>
                  <a:cubicBezTo>
                    <a:pt x="2452772" y="-38038"/>
                    <a:pt x="2721301" y="40294"/>
                    <a:pt x="2880265" y="0"/>
                  </a:cubicBezTo>
                  <a:cubicBezTo>
                    <a:pt x="3039229" y="-40294"/>
                    <a:pt x="3182961" y="39080"/>
                    <a:pt x="3317177" y="0"/>
                  </a:cubicBezTo>
                  <a:cubicBezTo>
                    <a:pt x="3451393" y="-39080"/>
                    <a:pt x="3657665" y="31663"/>
                    <a:pt x="3961048" y="0"/>
                  </a:cubicBezTo>
                  <a:cubicBezTo>
                    <a:pt x="4264431" y="-31663"/>
                    <a:pt x="4217756" y="10973"/>
                    <a:pt x="4328974" y="0"/>
                  </a:cubicBezTo>
                  <a:cubicBezTo>
                    <a:pt x="4440192" y="-10973"/>
                    <a:pt x="4560669" y="37740"/>
                    <a:pt x="4696900" y="0"/>
                  </a:cubicBezTo>
                  <a:cubicBezTo>
                    <a:pt x="4833131" y="-37740"/>
                    <a:pt x="5069326" y="40839"/>
                    <a:pt x="5409757" y="0"/>
                  </a:cubicBezTo>
                  <a:cubicBezTo>
                    <a:pt x="5750188" y="-40839"/>
                    <a:pt x="5609031" y="9979"/>
                    <a:pt x="5777684" y="0"/>
                  </a:cubicBezTo>
                  <a:cubicBezTo>
                    <a:pt x="5946337" y="-9979"/>
                    <a:pt x="6073220" y="1194"/>
                    <a:pt x="6214596" y="0"/>
                  </a:cubicBezTo>
                  <a:cubicBezTo>
                    <a:pt x="6355972" y="-1194"/>
                    <a:pt x="6743166" y="15990"/>
                    <a:pt x="7111416" y="0"/>
                  </a:cubicBezTo>
                  <a:cubicBezTo>
                    <a:pt x="7218207" y="19702"/>
                    <a:pt x="7304779" y="93268"/>
                    <a:pt x="7324216" y="212800"/>
                  </a:cubicBezTo>
                  <a:cubicBezTo>
                    <a:pt x="7368990" y="420405"/>
                    <a:pt x="7311444" y="508493"/>
                    <a:pt x="7324216" y="638388"/>
                  </a:cubicBezTo>
                  <a:cubicBezTo>
                    <a:pt x="7336988" y="768283"/>
                    <a:pt x="7274785" y="921035"/>
                    <a:pt x="7324216" y="1063975"/>
                  </a:cubicBezTo>
                  <a:cubicBezTo>
                    <a:pt x="7308841" y="1186628"/>
                    <a:pt x="7219875" y="1267261"/>
                    <a:pt x="7111416" y="1276775"/>
                  </a:cubicBezTo>
                  <a:cubicBezTo>
                    <a:pt x="6967416" y="1289533"/>
                    <a:pt x="6776229" y="1212677"/>
                    <a:pt x="6467545" y="1276775"/>
                  </a:cubicBezTo>
                  <a:cubicBezTo>
                    <a:pt x="6158861" y="1340873"/>
                    <a:pt x="6206316" y="1234266"/>
                    <a:pt x="6099619" y="1276775"/>
                  </a:cubicBezTo>
                  <a:cubicBezTo>
                    <a:pt x="5992922" y="1319284"/>
                    <a:pt x="5716997" y="1222868"/>
                    <a:pt x="5455748" y="1276775"/>
                  </a:cubicBezTo>
                  <a:cubicBezTo>
                    <a:pt x="5194499" y="1330682"/>
                    <a:pt x="5173673" y="1266989"/>
                    <a:pt x="5018836" y="1276775"/>
                  </a:cubicBezTo>
                  <a:cubicBezTo>
                    <a:pt x="4863999" y="1286561"/>
                    <a:pt x="4584269" y="1262241"/>
                    <a:pt x="4374965" y="1276775"/>
                  </a:cubicBezTo>
                  <a:cubicBezTo>
                    <a:pt x="4165661" y="1291309"/>
                    <a:pt x="4113011" y="1243190"/>
                    <a:pt x="4007039" y="1276775"/>
                  </a:cubicBezTo>
                  <a:cubicBezTo>
                    <a:pt x="3901067" y="1310360"/>
                    <a:pt x="3725943" y="1257929"/>
                    <a:pt x="3570126" y="1276775"/>
                  </a:cubicBezTo>
                  <a:cubicBezTo>
                    <a:pt x="3414309" y="1295621"/>
                    <a:pt x="3202167" y="1259288"/>
                    <a:pt x="2857269" y="1276775"/>
                  </a:cubicBezTo>
                  <a:cubicBezTo>
                    <a:pt x="2512371" y="1294262"/>
                    <a:pt x="2482809" y="1262636"/>
                    <a:pt x="2351371" y="1276775"/>
                  </a:cubicBezTo>
                  <a:cubicBezTo>
                    <a:pt x="2219933" y="1290914"/>
                    <a:pt x="2051631" y="1272292"/>
                    <a:pt x="1914459" y="1276775"/>
                  </a:cubicBezTo>
                  <a:cubicBezTo>
                    <a:pt x="1777287" y="1281258"/>
                    <a:pt x="1555922" y="1246966"/>
                    <a:pt x="1270588" y="1276775"/>
                  </a:cubicBezTo>
                  <a:cubicBezTo>
                    <a:pt x="985254" y="1306584"/>
                    <a:pt x="591256" y="1260066"/>
                    <a:pt x="212800" y="1276775"/>
                  </a:cubicBezTo>
                  <a:cubicBezTo>
                    <a:pt x="83508" y="1282998"/>
                    <a:pt x="7504" y="1175075"/>
                    <a:pt x="0" y="1063975"/>
                  </a:cubicBezTo>
                  <a:cubicBezTo>
                    <a:pt x="-4575" y="904730"/>
                    <a:pt x="9396" y="796282"/>
                    <a:pt x="0" y="655411"/>
                  </a:cubicBezTo>
                  <a:cubicBezTo>
                    <a:pt x="-9396" y="514540"/>
                    <a:pt x="39597" y="416842"/>
                    <a:pt x="0" y="21280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59195921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EA05D89B-EE0C-5BCC-B7A9-ADA2058B4EC3}"/>
                </a:ext>
              </a:extLst>
            </p:cNvPr>
            <p:cNvSpPr txBox="1"/>
            <p:nvPr/>
          </p:nvSpPr>
          <p:spPr>
            <a:xfrm>
              <a:off x="5338627" y="5223810"/>
              <a:ext cx="23246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0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ESTEQUIOMETRIA</a:t>
              </a:r>
            </a:p>
            <a:p>
              <a:pPr algn="ctr"/>
              <a:r>
                <a:rPr lang="pt-BR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cátions : 1 ânion</a:t>
              </a:r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66805DFF-198C-1544-F199-0DC082769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23" y="3539521"/>
            <a:ext cx="1836457" cy="139821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F473381-4236-28EF-1133-C33F3E9E3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8245" y="341752"/>
            <a:ext cx="4994797" cy="461931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1FA72E2-749F-A0AA-DFDC-AF22447BBD08}"/>
              </a:ext>
            </a:extLst>
          </p:cNvPr>
          <p:cNvSpPr txBox="1"/>
          <p:nvPr/>
        </p:nvSpPr>
        <p:spPr>
          <a:xfrm>
            <a:off x="2019474" y="6524645"/>
            <a:ext cx="5105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0" i="1" dirty="0">
                <a:solidFill>
                  <a:srgbClr val="0070C0"/>
                </a:solidFill>
              </a:rPr>
              <a:t>Fonte: </a:t>
            </a:r>
            <a:r>
              <a:rPr lang="en-US" sz="1200" b="0" i="1" dirty="0">
                <a:solidFill>
                  <a:srgbClr val="0070C0"/>
                </a:solidFill>
              </a:rPr>
              <a:t>Chiang, Y.M.; </a:t>
            </a:r>
            <a:r>
              <a:rPr lang="en-US" sz="1200" b="0" i="1" dirty="0" err="1">
                <a:solidFill>
                  <a:srgbClr val="0070C0"/>
                </a:solidFill>
              </a:rPr>
              <a:t>Birnie</a:t>
            </a:r>
            <a:r>
              <a:rPr lang="en-US" sz="1200" b="0" i="1" dirty="0">
                <a:solidFill>
                  <a:srgbClr val="0070C0"/>
                </a:solidFill>
              </a:rPr>
              <a:t> III, S.; Kingery, W.D. Physical Ceramics. 1997. Cap. 1. </a:t>
            </a:r>
            <a:endParaRPr lang="pt-BR" sz="1200" b="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0902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/>
              <a:pPr/>
              <a:t>49</a:t>
            </a:fld>
            <a:endParaRPr lang="pt-BR" dirty="0"/>
          </a:p>
        </p:txBody>
      </p:sp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61429"/>
            <a:ext cx="3866812" cy="462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0710" y="1040608"/>
            <a:ext cx="3334450" cy="5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D00E76-A5FC-2927-684E-43BB6A5EA32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73974"/>
            <a:ext cx="7772400" cy="561049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Estrutura “da </a:t>
            </a:r>
            <a:r>
              <a:rPr lang="pt-BR" altLang="pt-BR" sz="2800" kern="0" dirty="0" err="1">
                <a:solidFill>
                  <a:srgbClr val="0000FF"/>
                </a:solidFill>
                <a:latin typeface="Calibri" pitchFamily="34" charset="0"/>
                <a:cs typeface="+mj-cs"/>
              </a:rPr>
              <a:t>Perovsquita</a:t>
            </a: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” </a:t>
            </a:r>
            <a:r>
              <a:rPr lang="pt-BR" altLang="pt-BR" sz="2800" i="1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(ABX</a:t>
            </a:r>
            <a:r>
              <a:rPr lang="pt-BR" altLang="pt-BR" sz="2800" i="1" kern="0" baseline="-25000" dirty="0">
                <a:solidFill>
                  <a:srgbClr val="0000FF"/>
                </a:solidFill>
                <a:latin typeface="Calibri" pitchFamily="34" charset="0"/>
                <a:cs typeface="+mj-cs"/>
              </a:rPr>
              <a:t>3</a:t>
            </a:r>
            <a:r>
              <a:rPr lang="pt-BR" altLang="pt-BR" sz="2800" i="1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)</a:t>
            </a:r>
            <a:endParaRPr lang="pt-BR" altLang="pt-BR" sz="2000" i="1" kern="0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53D4698-3F7D-265C-6A53-F93EAD3577BE}"/>
              </a:ext>
            </a:extLst>
          </p:cNvPr>
          <p:cNvSpPr txBox="1"/>
          <p:nvPr/>
        </p:nvSpPr>
        <p:spPr>
          <a:xfrm>
            <a:off x="1864325" y="1499764"/>
            <a:ext cx="238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>
                <a:solidFill>
                  <a:srgbClr val="0000FF"/>
                </a:solidFill>
              </a:rPr>
              <a:t>Exemplo – BaTiO</a:t>
            </a:r>
            <a:r>
              <a:rPr lang="pt-BR" sz="2400" i="1" baseline="-25000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BB883E-7E3E-B9E2-882C-75634C2CDC53}"/>
              </a:ext>
            </a:extLst>
          </p:cNvPr>
          <p:cNvSpPr txBox="1"/>
          <p:nvPr/>
        </p:nvSpPr>
        <p:spPr>
          <a:xfrm>
            <a:off x="5259594" y="1520729"/>
            <a:ext cx="3494873" cy="1877437"/>
          </a:xfrm>
          <a:custGeom>
            <a:avLst/>
            <a:gdLst>
              <a:gd name="connsiteX0" fmla="*/ 0 w 3494873"/>
              <a:gd name="connsiteY0" fmla="*/ 0 h 1877437"/>
              <a:gd name="connsiteX1" fmla="*/ 477633 w 3494873"/>
              <a:gd name="connsiteY1" fmla="*/ 0 h 1877437"/>
              <a:gd name="connsiteX2" fmla="*/ 1130009 w 3494873"/>
              <a:gd name="connsiteY2" fmla="*/ 0 h 1877437"/>
              <a:gd name="connsiteX3" fmla="*/ 1642590 w 3494873"/>
              <a:gd name="connsiteY3" fmla="*/ 0 h 1877437"/>
              <a:gd name="connsiteX4" fmla="*/ 2190120 w 3494873"/>
              <a:gd name="connsiteY4" fmla="*/ 0 h 1877437"/>
              <a:gd name="connsiteX5" fmla="*/ 2772599 w 3494873"/>
              <a:gd name="connsiteY5" fmla="*/ 0 h 1877437"/>
              <a:gd name="connsiteX6" fmla="*/ 3494873 w 3494873"/>
              <a:gd name="connsiteY6" fmla="*/ 0 h 1877437"/>
              <a:gd name="connsiteX7" fmla="*/ 3494873 w 3494873"/>
              <a:gd name="connsiteY7" fmla="*/ 431811 h 1877437"/>
              <a:gd name="connsiteX8" fmla="*/ 3494873 w 3494873"/>
              <a:gd name="connsiteY8" fmla="*/ 938719 h 1877437"/>
              <a:gd name="connsiteX9" fmla="*/ 3494873 w 3494873"/>
              <a:gd name="connsiteY9" fmla="*/ 1370529 h 1877437"/>
              <a:gd name="connsiteX10" fmla="*/ 3494873 w 3494873"/>
              <a:gd name="connsiteY10" fmla="*/ 1877437 h 1877437"/>
              <a:gd name="connsiteX11" fmla="*/ 3017240 w 3494873"/>
              <a:gd name="connsiteY11" fmla="*/ 1877437 h 1877437"/>
              <a:gd name="connsiteX12" fmla="*/ 2539608 w 3494873"/>
              <a:gd name="connsiteY12" fmla="*/ 1877437 h 1877437"/>
              <a:gd name="connsiteX13" fmla="*/ 1887231 w 3494873"/>
              <a:gd name="connsiteY13" fmla="*/ 1877437 h 1877437"/>
              <a:gd name="connsiteX14" fmla="*/ 1409599 w 3494873"/>
              <a:gd name="connsiteY14" fmla="*/ 1877437 h 1877437"/>
              <a:gd name="connsiteX15" fmla="*/ 862069 w 3494873"/>
              <a:gd name="connsiteY15" fmla="*/ 1877437 h 1877437"/>
              <a:gd name="connsiteX16" fmla="*/ 0 w 3494873"/>
              <a:gd name="connsiteY16" fmla="*/ 1877437 h 1877437"/>
              <a:gd name="connsiteX17" fmla="*/ 0 w 3494873"/>
              <a:gd name="connsiteY17" fmla="*/ 1464401 h 1877437"/>
              <a:gd name="connsiteX18" fmla="*/ 0 w 3494873"/>
              <a:gd name="connsiteY18" fmla="*/ 995042 h 1877437"/>
              <a:gd name="connsiteX19" fmla="*/ 0 w 3494873"/>
              <a:gd name="connsiteY19" fmla="*/ 488134 h 1877437"/>
              <a:gd name="connsiteX20" fmla="*/ 0 w 3494873"/>
              <a:gd name="connsiteY20" fmla="*/ 0 h 187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94873" h="1877437" extrusionOk="0">
                <a:moveTo>
                  <a:pt x="0" y="0"/>
                </a:moveTo>
                <a:cubicBezTo>
                  <a:pt x="193659" y="-52845"/>
                  <a:pt x="338333" y="9520"/>
                  <a:pt x="477633" y="0"/>
                </a:cubicBezTo>
                <a:cubicBezTo>
                  <a:pt x="616933" y="-9520"/>
                  <a:pt x="847298" y="56999"/>
                  <a:pt x="1130009" y="0"/>
                </a:cubicBezTo>
                <a:cubicBezTo>
                  <a:pt x="1412720" y="-56999"/>
                  <a:pt x="1403949" y="1861"/>
                  <a:pt x="1642590" y="0"/>
                </a:cubicBezTo>
                <a:cubicBezTo>
                  <a:pt x="1881231" y="-1861"/>
                  <a:pt x="1993869" y="36218"/>
                  <a:pt x="2190120" y="0"/>
                </a:cubicBezTo>
                <a:cubicBezTo>
                  <a:pt x="2386371" y="-36218"/>
                  <a:pt x="2613760" y="23435"/>
                  <a:pt x="2772599" y="0"/>
                </a:cubicBezTo>
                <a:cubicBezTo>
                  <a:pt x="2931438" y="-23435"/>
                  <a:pt x="3325090" y="71349"/>
                  <a:pt x="3494873" y="0"/>
                </a:cubicBezTo>
                <a:cubicBezTo>
                  <a:pt x="3495336" y="141655"/>
                  <a:pt x="3477745" y="334592"/>
                  <a:pt x="3494873" y="431811"/>
                </a:cubicBezTo>
                <a:cubicBezTo>
                  <a:pt x="3512001" y="529030"/>
                  <a:pt x="3441716" y="822918"/>
                  <a:pt x="3494873" y="938719"/>
                </a:cubicBezTo>
                <a:cubicBezTo>
                  <a:pt x="3548030" y="1054520"/>
                  <a:pt x="3468962" y="1253401"/>
                  <a:pt x="3494873" y="1370529"/>
                </a:cubicBezTo>
                <a:cubicBezTo>
                  <a:pt x="3520784" y="1487657"/>
                  <a:pt x="3448943" y="1641772"/>
                  <a:pt x="3494873" y="1877437"/>
                </a:cubicBezTo>
                <a:cubicBezTo>
                  <a:pt x="3260291" y="1890817"/>
                  <a:pt x="3140347" y="1863014"/>
                  <a:pt x="3017240" y="1877437"/>
                </a:cubicBezTo>
                <a:cubicBezTo>
                  <a:pt x="2894133" y="1891860"/>
                  <a:pt x="2676792" y="1842437"/>
                  <a:pt x="2539608" y="1877437"/>
                </a:cubicBezTo>
                <a:cubicBezTo>
                  <a:pt x="2402424" y="1912437"/>
                  <a:pt x="2170581" y="1842312"/>
                  <a:pt x="1887231" y="1877437"/>
                </a:cubicBezTo>
                <a:cubicBezTo>
                  <a:pt x="1603881" y="1912562"/>
                  <a:pt x="1593056" y="1849992"/>
                  <a:pt x="1409599" y="1877437"/>
                </a:cubicBezTo>
                <a:cubicBezTo>
                  <a:pt x="1226142" y="1904882"/>
                  <a:pt x="1064545" y="1824593"/>
                  <a:pt x="862069" y="1877437"/>
                </a:cubicBezTo>
                <a:cubicBezTo>
                  <a:pt x="659593" y="1930281"/>
                  <a:pt x="263101" y="1789827"/>
                  <a:pt x="0" y="1877437"/>
                </a:cubicBezTo>
                <a:cubicBezTo>
                  <a:pt x="-16176" y="1683486"/>
                  <a:pt x="14781" y="1567488"/>
                  <a:pt x="0" y="1464401"/>
                </a:cubicBezTo>
                <a:cubicBezTo>
                  <a:pt x="-14781" y="1361314"/>
                  <a:pt x="13345" y="1092045"/>
                  <a:pt x="0" y="995042"/>
                </a:cubicBezTo>
                <a:cubicBezTo>
                  <a:pt x="-13345" y="898039"/>
                  <a:pt x="44956" y="632277"/>
                  <a:pt x="0" y="488134"/>
                </a:cubicBezTo>
                <a:cubicBezTo>
                  <a:pt x="-44956" y="343991"/>
                  <a:pt x="32519" y="12828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159361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/>
              <a:t>CÁTIONS e </a:t>
            </a:r>
            <a:r>
              <a:rPr lang="pt-BR" sz="2000" i="1" dirty="0">
                <a:solidFill>
                  <a:srgbClr val="FF0000"/>
                </a:solidFill>
              </a:rPr>
              <a:t>ÂNION</a:t>
            </a:r>
            <a:r>
              <a:rPr lang="pt-BR" sz="2000" i="1" dirty="0"/>
              <a:t> NÃO TEM o mesmo número de coordenação </a:t>
            </a:r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pt-BR" sz="20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cátion A</a:t>
            </a:r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pt-BR" sz="2000" i="1" dirty="0"/>
              <a:t> </a:t>
            </a:r>
            <a:r>
              <a:rPr lang="pt-BR" sz="2000" b="1" i="1" dirty="0"/>
              <a:t>12</a:t>
            </a:r>
          </a:p>
          <a:p>
            <a:pPr algn="ctr"/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pt-BR" sz="20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cátion B</a:t>
            </a:r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pt-BR" sz="2000" i="1" dirty="0"/>
              <a:t> </a:t>
            </a:r>
            <a:r>
              <a:rPr lang="pt-BR" sz="2000" b="1" i="1" dirty="0"/>
              <a:t>6</a:t>
            </a:r>
          </a:p>
          <a:p>
            <a:pPr algn="ctr"/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pt-BR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ânion</a:t>
            </a:r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pt-BR" sz="2000" i="1" dirty="0"/>
              <a:t> </a:t>
            </a:r>
            <a:r>
              <a:rPr lang="pt-BR" sz="2000" b="1" i="1" dirty="0"/>
              <a:t>6 </a:t>
            </a:r>
            <a:r>
              <a:rPr lang="pt-BR" sz="1600" b="1" dirty="0"/>
              <a:t>(com dois cátions diferentes)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3818CDA-9EF5-0990-2832-AC1C8124AB1A}"/>
              </a:ext>
            </a:extLst>
          </p:cNvPr>
          <p:cNvGrpSpPr/>
          <p:nvPr/>
        </p:nvGrpSpPr>
        <p:grpSpPr>
          <a:xfrm>
            <a:off x="5414286" y="4073545"/>
            <a:ext cx="3278752" cy="1895222"/>
            <a:chOff x="5306226" y="4073545"/>
            <a:chExt cx="3278752" cy="1895222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6452C052-90E1-51B5-49EC-635E4E8A4730}"/>
                </a:ext>
              </a:extLst>
            </p:cNvPr>
            <p:cNvGrpSpPr/>
            <p:nvPr/>
          </p:nvGrpSpPr>
          <p:grpSpPr>
            <a:xfrm>
              <a:off x="5522345" y="4073545"/>
              <a:ext cx="3062633" cy="1895222"/>
              <a:chOff x="5677035" y="3947843"/>
              <a:chExt cx="3062633" cy="18952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CaixaDeTexto 8">
                    <a:extLst>
                      <a:ext uri="{FF2B5EF4-FFF2-40B4-BE49-F238E27FC236}">
                        <a16:creationId xmlns:a16="http://schemas.microsoft.com/office/drawing/2014/main" id="{BB229950-215F-CA4E-4E82-92F460955718}"/>
                      </a:ext>
                    </a:extLst>
                  </p:cNvPr>
                  <p:cNvSpPr txBox="1"/>
                  <p:nvPr/>
                </p:nvSpPr>
                <p:spPr>
                  <a:xfrm>
                    <a:off x="5677035" y="3947843"/>
                    <a:ext cx="2753253" cy="7146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𝑟𝑖𝑜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f>
                                <m:f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2=2</m:t>
                          </m:r>
                        </m:oMath>
                      </m:oMathPara>
                    </a14:m>
                    <a:endParaRPr lang="pt-BR" b="0" dirty="0"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" name="CaixaDeTexto 8">
                    <a:extLst>
                      <a:ext uri="{FF2B5EF4-FFF2-40B4-BE49-F238E27FC236}">
                        <a16:creationId xmlns:a16="http://schemas.microsoft.com/office/drawing/2014/main" id="{BB229950-215F-CA4E-4E82-92F46095571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7035" y="3947843"/>
                    <a:ext cx="2753253" cy="71468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CaixaDeTexto 9">
                    <a:extLst>
                      <a:ext uri="{FF2B5EF4-FFF2-40B4-BE49-F238E27FC236}">
                        <a16:creationId xmlns:a16="http://schemas.microsoft.com/office/drawing/2014/main" id="{882EFED2-86DA-A8BD-BFD4-D2388A527C59}"/>
                      </a:ext>
                    </a:extLst>
                  </p:cNvPr>
                  <p:cNvSpPr txBox="1"/>
                  <p:nvPr/>
                </p:nvSpPr>
                <p:spPr>
                  <a:xfrm>
                    <a:off x="5677035" y="4710788"/>
                    <a:ext cx="219669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𝑡𝑖𝑡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â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𝑛𝑖𝑜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=1×4=4</m:t>
                          </m:r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10" name="CaixaDeTexto 9">
                    <a:extLst>
                      <a:ext uri="{FF2B5EF4-FFF2-40B4-BE49-F238E27FC236}">
                        <a16:creationId xmlns:a16="http://schemas.microsoft.com/office/drawing/2014/main" id="{882EFED2-86DA-A8BD-BFD4-D2388A527C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7035" y="4710788"/>
                    <a:ext cx="219669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CaixaDeTexto 10">
                    <a:extLst>
                      <a:ext uri="{FF2B5EF4-FFF2-40B4-BE49-F238E27FC236}">
                        <a16:creationId xmlns:a16="http://schemas.microsoft.com/office/drawing/2014/main" id="{4754101D-9B06-B453-C9ED-FE34078E172C}"/>
                      </a:ext>
                    </a:extLst>
                  </p:cNvPr>
                  <p:cNvSpPr txBox="1"/>
                  <p:nvPr/>
                </p:nvSpPr>
                <p:spPr>
                  <a:xfrm>
                    <a:off x="5677035" y="5128382"/>
                    <a:ext cx="3062633" cy="7146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𝑜𝑥𝑖𝑔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ê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𝑛𝑖𝑜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f>
                                <m:f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×2=6</m:t>
                          </m:r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11" name="CaixaDeTexto 10">
                    <a:extLst>
                      <a:ext uri="{FF2B5EF4-FFF2-40B4-BE49-F238E27FC236}">
                        <a16:creationId xmlns:a16="http://schemas.microsoft.com/office/drawing/2014/main" id="{4754101D-9B06-B453-C9ED-FE34078E17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7035" y="5128382"/>
                    <a:ext cx="3062633" cy="71468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0BEF5ADB-A626-67E5-E3DF-2F9C453A8BB9}"/>
                </a:ext>
              </a:extLst>
            </p:cNvPr>
            <p:cNvSpPr/>
            <p:nvPr/>
          </p:nvSpPr>
          <p:spPr>
            <a:xfrm>
              <a:off x="5306226" y="4073545"/>
              <a:ext cx="3266832" cy="1895222"/>
            </a:xfrm>
            <a:custGeom>
              <a:avLst/>
              <a:gdLst>
                <a:gd name="connsiteX0" fmla="*/ 0 w 3266832"/>
                <a:gd name="connsiteY0" fmla="*/ 315877 h 1895222"/>
                <a:gd name="connsiteX1" fmla="*/ 315877 w 3266832"/>
                <a:gd name="connsiteY1" fmla="*/ 0 h 1895222"/>
                <a:gd name="connsiteX2" fmla="*/ 895594 w 3266832"/>
                <a:gd name="connsiteY2" fmla="*/ 0 h 1895222"/>
                <a:gd name="connsiteX3" fmla="*/ 1475311 w 3266832"/>
                <a:gd name="connsiteY3" fmla="*/ 0 h 1895222"/>
                <a:gd name="connsiteX4" fmla="*/ 1923275 w 3266832"/>
                <a:gd name="connsiteY4" fmla="*/ 0 h 1895222"/>
                <a:gd name="connsiteX5" fmla="*/ 2397589 w 3266832"/>
                <a:gd name="connsiteY5" fmla="*/ 0 h 1895222"/>
                <a:gd name="connsiteX6" fmla="*/ 2950955 w 3266832"/>
                <a:gd name="connsiteY6" fmla="*/ 0 h 1895222"/>
                <a:gd name="connsiteX7" fmla="*/ 3266832 w 3266832"/>
                <a:gd name="connsiteY7" fmla="*/ 315877 h 1895222"/>
                <a:gd name="connsiteX8" fmla="*/ 3266832 w 3266832"/>
                <a:gd name="connsiteY8" fmla="*/ 762302 h 1895222"/>
                <a:gd name="connsiteX9" fmla="*/ 3266832 w 3266832"/>
                <a:gd name="connsiteY9" fmla="*/ 1183458 h 1895222"/>
                <a:gd name="connsiteX10" fmla="*/ 3266832 w 3266832"/>
                <a:gd name="connsiteY10" fmla="*/ 1579345 h 1895222"/>
                <a:gd name="connsiteX11" fmla="*/ 2950955 w 3266832"/>
                <a:gd name="connsiteY11" fmla="*/ 1895222 h 1895222"/>
                <a:gd name="connsiteX12" fmla="*/ 2371238 w 3266832"/>
                <a:gd name="connsiteY12" fmla="*/ 1895222 h 1895222"/>
                <a:gd name="connsiteX13" fmla="*/ 1870573 w 3266832"/>
                <a:gd name="connsiteY13" fmla="*/ 1895222 h 1895222"/>
                <a:gd name="connsiteX14" fmla="*/ 1422610 w 3266832"/>
                <a:gd name="connsiteY14" fmla="*/ 1895222 h 1895222"/>
                <a:gd name="connsiteX15" fmla="*/ 869243 w 3266832"/>
                <a:gd name="connsiteY15" fmla="*/ 1895222 h 1895222"/>
                <a:gd name="connsiteX16" fmla="*/ 315877 w 3266832"/>
                <a:gd name="connsiteY16" fmla="*/ 1895222 h 1895222"/>
                <a:gd name="connsiteX17" fmla="*/ 0 w 3266832"/>
                <a:gd name="connsiteY17" fmla="*/ 1579345 h 1895222"/>
                <a:gd name="connsiteX18" fmla="*/ 0 w 3266832"/>
                <a:gd name="connsiteY18" fmla="*/ 1158189 h 1895222"/>
                <a:gd name="connsiteX19" fmla="*/ 0 w 3266832"/>
                <a:gd name="connsiteY19" fmla="*/ 774937 h 1895222"/>
                <a:gd name="connsiteX20" fmla="*/ 0 w 3266832"/>
                <a:gd name="connsiteY20" fmla="*/ 315877 h 1895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66832" h="1895222" extrusionOk="0">
                  <a:moveTo>
                    <a:pt x="0" y="315877"/>
                  </a:moveTo>
                  <a:cubicBezTo>
                    <a:pt x="-3529" y="126145"/>
                    <a:pt x="120585" y="-36481"/>
                    <a:pt x="315877" y="0"/>
                  </a:cubicBezTo>
                  <a:cubicBezTo>
                    <a:pt x="472741" y="-31693"/>
                    <a:pt x="629377" y="16004"/>
                    <a:pt x="895594" y="0"/>
                  </a:cubicBezTo>
                  <a:cubicBezTo>
                    <a:pt x="1161811" y="-16004"/>
                    <a:pt x="1240673" y="1879"/>
                    <a:pt x="1475311" y="0"/>
                  </a:cubicBezTo>
                  <a:cubicBezTo>
                    <a:pt x="1709949" y="-1879"/>
                    <a:pt x="1813416" y="19348"/>
                    <a:pt x="1923275" y="0"/>
                  </a:cubicBezTo>
                  <a:cubicBezTo>
                    <a:pt x="2033134" y="-19348"/>
                    <a:pt x="2216060" y="32485"/>
                    <a:pt x="2397589" y="0"/>
                  </a:cubicBezTo>
                  <a:cubicBezTo>
                    <a:pt x="2579118" y="-32485"/>
                    <a:pt x="2790337" y="2370"/>
                    <a:pt x="2950955" y="0"/>
                  </a:cubicBezTo>
                  <a:cubicBezTo>
                    <a:pt x="3122201" y="-27781"/>
                    <a:pt x="3221467" y="130505"/>
                    <a:pt x="3266832" y="315877"/>
                  </a:cubicBezTo>
                  <a:cubicBezTo>
                    <a:pt x="3269385" y="518778"/>
                    <a:pt x="3232508" y="636597"/>
                    <a:pt x="3266832" y="762302"/>
                  </a:cubicBezTo>
                  <a:cubicBezTo>
                    <a:pt x="3301156" y="888007"/>
                    <a:pt x="3243913" y="1091144"/>
                    <a:pt x="3266832" y="1183458"/>
                  </a:cubicBezTo>
                  <a:cubicBezTo>
                    <a:pt x="3289751" y="1275772"/>
                    <a:pt x="3261204" y="1439947"/>
                    <a:pt x="3266832" y="1579345"/>
                  </a:cubicBezTo>
                  <a:cubicBezTo>
                    <a:pt x="3250460" y="1786615"/>
                    <a:pt x="3114761" y="1894264"/>
                    <a:pt x="2950955" y="1895222"/>
                  </a:cubicBezTo>
                  <a:cubicBezTo>
                    <a:pt x="2788829" y="1947567"/>
                    <a:pt x="2626351" y="1842307"/>
                    <a:pt x="2371238" y="1895222"/>
                  </a:cubicBezTo>
                  <a:cubicBezTo>
                    <a:pt x="2116125" y="1948137"/>
                    <a:pt x="2050481" y="1835953"/>
                    <a:pt x="1870573" y="1895222"/>
                  </a:cubicBezTo>
                  <a:cubicBezTo>
                    <a:pt x="1690665" y="1954491"/>
                    <a:pt x="1553343" y="1893118"/>
                    <a:pt x="1422610" y="1895222"/>
                  </a:cubicBezTo>
                  <a:cubicBezTo>
                    <a:pt x="1291877" y="1897326"/>
                    <a:pt x="1074342" y="1867072"/>
                    <a:pt x="869243" y="1895222"/>
                  </a:cubicBezTo>
                  <a:cubicBezTo>
                    <a:pt x="664144" y="1923372"/>
                    <a:pt x="553119" y="1856622"/>
                    <a:pt x="315877" y="1895222"/>
                  </a:cubicBezTo>
                  <a:cubicBezTo>
                    <a:pt x="176696" y="1894572"/>
                    <a:pt x="5007" y="1747667"/>
                    <a:pt x="0" y="1579345"/>
                  </a:cubicBezTo>
                  <a:cubicBezTo>
                    <a:pt x="-22086" y="1451069"/>
                    <a:pt x="37534" y="1267979"/>
                    <a:pt x="0" y="1158189"/>
                  </a:cubicBezTo>
                  <a:cubicBezTo>
                    <a:pt x="-37534" y="1048399"/>
                    <a:pt x="17992" y="874937"/>
                    <a:pt x="0" y="774937"/>
                  </a:cubicBezTo>
                  <a:cubicBezTo>
                    <a:pt x="-17992" y="674937"/>
                    <a:pt x="52705" y="505613"/>
                    <a:pt x="0" y="315877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1836200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52491394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F9FFA-0554-1777-F47B-D0B8FD28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3912"/>
            <a:ext cx="7886700" cy="534086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rgbClr val="0000FF"/>
                </a:solidFill>
              </a:rPr>
              <a:t>Sítios Intersticiais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85BD89-A011-73E0-901E-A71DFD5E5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45022"/>
            <a:ext cx="7886700" cy="50781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1800" dirty="0"/>
              <a:t>Se assumirmos que as posições de qualquer reticulado ou cela unitária são ocupadas por espécies químicas que idealmente podem ser representadas por esferas, é fácil notar que sempre uma porção do volume da cela permanecerá “vazio” – o conjunto desses “vazios” constitui os interstícios (que também chamaremos de “sítios intersticiais”) do reticulado ou cela.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pt-BR" sz="1800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E52C94A-BBC1-1805-A4E1-D91448D93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3628" y="2624818"/>
            <a:ext cx="6596743" cy="371066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513A356-A2A2-195F-C485-19DD9FC13F86}"/>
              </a:ext>
            </a:extLst>
          </p:cNvPr>
          <p:cNvSpPr txBox="1"/>
          <p:nvPr/>
        </p:nvSpPr>
        <p:spPr>
          <a:xfrm>
            <a:off x="1475991" y="6410199"/>
            <a:ext cx="6192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https://msestudent.com/interstitial-sites-size-types-applications-and-calculations/</a:t>
            </a:r>
            <a:endParaRPr lang="pt-BR" sz="1400" i="1" dirty="0"/>
          </a:p>
        </p:txBody>
      </p:sp>
      <p:pic>
        <p:nvPicPr>
          <p:cNvPr id="7" name="Imagem 6">
            <a:hlinkClick r:id="rId6"/>
            <a:extLst>
              <a:ext uri="{FF2B5EF4-FFF2-40B4-BE49-F238E27FC236}">
                <a16:creationId xmlns:a16="http://schemas.microsoft.com/office/drawing/2014/main" id="{12134D6E-8BA4-57B6-63B7-06AE357EF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9504" y="681046"/>
            <a:ext cx="351692" cy="351692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41274941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>
                <a:solidFill>
                  <a:schemeClr val="tx1"/>
                </a:solidFill>
              </a:rPr>
              <a:pPr/>
              <a:t>50</a:t>
            </a:fld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D00E76-A5FC-2927-684E-43BB6A5EA324}"/>
              </a:ext>
            </a:extLst>
          </p:cNvPr>
          <p:cNvSpPr txBox="1">
            <a:spLocks noChangeArrowheads="1"/>
          </p:cNvSpPr>
          <p:nvPr/>
        </p:nvSpPr>
        <p:spPr>
          <a:xfrm>
            <a:off x="277004" y="212269"/>
            <a:ext cx="4386851" cy="1022377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Exemplo de Aplicação :</a:t>
            </a:r>
          </a:p>
          <a:p>
            <a:pPr lvl="0" algn="ctr">
              <a:defRPr/>
            </a:pPr>
            <a:r>
              <a:rPr lang="pt-BR" altLang="pt-BR" sz="2800" i="1" kern="0" dirty="0" err="1">
                <a:solidFill>
                  <a:srgbClr val="0000FF"/>
                </a:solidFill>
                <a:latin typeface="Calibri" pitchFamily="34" charset="0"/>
                <a:cs typeface="+mj-cs"/>
              </a:rPr>
              <a:t>Perovsquitas</a:t>
            </a:r>
            <a:r>
              <a:rPr lang="pt-BR" altLang="pt-BR" sz="2800" i="1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 Ferroelétricas </a:t>
            </a:r>
            <a:endParaRPr lang="pt-BR" altLang="pt-BR" sz="2000" i="1" kern="0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FA10F20D-05EF-DB40-501B-7DCD48E44077}"/>
              </a:ext>
            </a:extLst>
          </p:cNvPr>
          <p:cNvSpPr txBox="1">
            <a:spLocks/>
          </p:cNvSpPr>
          <p:nvPr/>
        </p:nvSpPr>
        <p:spPr>
          <a:xfrm>
            <a:off x="629842" y="1645330"/>
            <a:ext cx="3868340" cy="45758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800" dirty="0"/>
          </a:p>
        </p:txBody>
      </p:sp>
      <p:sp>
        <p:nvSpPr>
          <p:cNvPr id="14" name="Espaço Reservado para Conteúdo 3">
            <a:extLst>
              <a:ext uri="{FF2B5EF4-FFF2-40B4-BE49-F238E27FC236}">
                <a16:creationId xmlns:a16="http://schemas.microsoft.com/office/drawing/2014/main" id="{839CF916-A7AB-7D7E-E8C5-CF79F508D1F4}"/>
              </a:ext>
            </a:extLst>
          </p:cNvPr>
          <p:cNvSpPr txBox="1">
            <a:spLocks/>
          </p:cNvSpPr>
          <p:nvPr/>
        </p:nvSpPr>
        <p:spPr>
          <a:xfrm>
            <a:off x="277005" y="1282137"/>
            <a:ext cx="4386851" cy="50715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/>
              <a:t>A “flexibilidade” do octaedro BO</a:t>
            </a:r>
            <a:r>
              <a:rPr lang="pt-BR" sz="1600" baseline="-25000" dirty="0"/>
              <a:t>6</a:t>
            </a:r>
            <a:r>
              <a:rPr lang="pt-BR" sz="1600" dirty="0"/>
              <a:t> é muito importante na estrutura das </a:t>
            </a:r>
            <a:r>
              <a:rPr lang="pt-BR" sz="1600" dirty="0" err="1"/>
              <a:t>perovsquitas</a:t>
            </a:r>
            <a:r>
              <a:rPr lang="pt-BR" sz="1600" dirty="0"/>
              <a:t>, em especial naquelas que possuem cátions muito pequenos (p.ex.: Ti</a:t>
            </a:r>
            <a:r>
              <a:rPr lang="pt-BR" sz="1600" baseline="30000" dirty="0"/>
              <a:t>4+</a:t>
            </a:r>
            <a:r>
              <a:rPr lang="pt-BR" sz="1600" dirty="0"/>
              <a:t>, Zr</a:t>
            </a:r>
            <a:r>
              <a:rPr lang="pt-BR" sz="1600" baseline="30000" dirty="0"/>
              <a:t>4+</a:t>
            </a:r>
            <a:r>
              <a:rPr lang="pt-BR" sz="1600" dirty="0"/>
              <a:t>, Nb</a:t>
            </a:r>
            <a:r>
              <a:rPr lang="pt-BR" sz="1600" baseline="30000" dirty="0"/>
              <a:t>5+</a:t>
            </a:r>
            <a:r>
              <a:rPr lang="pt-BR" sz="1600" dirty="0"/>
              <a:t>) nas posições B.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/>
              <a:t>Esses cátions são muito pequenos para se ajustar simetricamente no octaedro BO</a:t>
            </a:r>
            <a:r>
              <a:rPr lang="pt-BR" sz="1600" baseline="-25000" dirty="0"/>
              <a:t>6 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sz="1600" dirty="0"/>
              <a:t> o octaedro distorce, e a movimentação do cátion B para fora do seu centro pode ocorrer.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/>
              <a:t>Essa distorção pode ser tetragonal (como ao lado), romboédrica ou ortorrômbica, dependendo se o cátion se move para um vértice, uma face ou uma aresta do octaedro BO</a:t>
            </a:r>
            <a:r>
              <a:rPr lang="pt-BR" sz="1600" baseline="-25000" dirty="0"/>
              <a:t>6</a:t>
            </a:r>
            <a:r>
              <a:rPr lang="pt-BR" sz="16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/>
              <a:t>O movimento do cátion para fora do centro do octaedro cria um dipolo elétrico 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sz="1600" dirty="0"/>
              <a:t> esses dipolos se alinham em celas unitárias vizinhas, e o material adquire uma polarização elétrica resultante 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sz="1600" dirty="0"/>
              <a:t> o material apresenta comportamento </a:t>
            </a:r>
            <a:r>
              <a:rPr lang="pt-BR" sz="1600" i="1" dirty="0"/>
              <a:t>FERROELÉTRICO</a:t>
            </a:r>
            <a:r>
              <a:rPr lang="pt-BR" sz="16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16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6A7F36C-A239-7A46-8702-0A45F5576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693" y="141409"/>
            <a:ext cx="3732743" cy="6575182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9" name="Imagem 18">
            <a:hlinkClick r:id="rId4"/>
            <a:extLst>
              <a:ext uri="{FF2B5EF4-FFF2-40B4-BE49-F238E27FC236}">
                <a16:creationId xmlns:a16="http://schemas.microsoft.com/office/drawing/2014/main" id="{0FBE741E-5965-01D2-7993-DCE06E843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7755" y="534433"/>
            <a:ext cx="351692" cy="351692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4" name="Imagem 3" descr="Desenho de pessoa e texto branco&#10;&#10;Descrição gerada automaticamente com confiança baixa">
            <a:extLst>
              <a:ext uri="{FF2B5EF4-FFF2-40B4-BE49-F238E27FC236}">
                <a16:creationId xmlns:a16="http://schemas.microsoft.com/office/drawing/2014/main" id="{F7ADED2F-636D-A6E8-93D5-9A6DAAFFF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970">
            <a:off x="8216921" y="799094"/>
            <a:ext cx="866775" cy="5200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4509725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>
                <a:solidFill>
                  <a:schemeClr val="tx1"/>
                </a:solidFill>
              </a:rPr>
              <a:pPr/>
              <a:t>51</a:t>
            </a:fld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FA10F20D-05EF-DB40-501B-7DCD48E44077}"/>
              </a:ext>
            </a:extLst>
          </p:cNvPr>
          <p:cNvSpPr txBox="1">
            <a:spLocks/>
          </p:cNvSpPr>
          <p:nvPr/>
        </p:nvSpPr>
        <p:spPr>
          <a:xfrm>
            <a:off x="629842" y="1645330"/>
            <a:ext cx="3868340" cy="45758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800" dirty="0"/>
          </a:p>
        </p:txBody>
      </p:sp>
      <p:sp>
        <p:nvSpPr>
          <p:cNvPr id="14" name="Espaço Reservado para Conteúdo 3">
            <a:extLst>
              <a:ext uri="{FF2B5EF4-FFF2-40B4-BE49-F238E27FC236}">
                <a16:creationId xmlns:a16="http://schemas.microsoft.com/office/drawing/2014/main" id="{839CF916-A7AB-7D7E-E8C5-CF79F508D1F4}"/>
              </a:ext>
            </a:extLst>
          </p:cNvPr>
          <p:cNvSpPr txBox="1">
            <a:spLocks/>
          </p:cNvSpPr>
          <p:nvPr/>
        </p:nvSpPr>
        <p:spPr>
          <a:xfrm>
            <a:off x="235277" y="1059126"/>
            <a:ext cx="4386851" cy="38505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/>
              <a:t>A ferroeletricidade é semelhante ao </a:t>
            </a:r>
            <a:r>
              <a:rPr lang="pt-BR" sz="1600" dirty="0" err="1"/>
              <a:t>ferromagnetismo</a:t>
            </a:r>
            <a:r>
              <a:rPr lang="pt-BR" sz="1600" dirty="0"/>
              <a:t> (mas nesse caso a polarização é elétrica...).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/>
              <a:t>Em ambos os casos existe uma temperatura crítica T</a:t>
            </a:r>
            <a:r>
              <a:rPr lang="pt-BR" sz="1600" baseline="-25000" dirty="0"/>
              <a:t>C</a:t>
            </a:r>
            <a:r>
              <a:rPr lang="pt-BR" sz="1600" dirty="0"/>
              <a:t> acima da qual a polarização elétrica </a:t>
            </a:r>
            <a:r>
              <a:rPr lang="pt-BR" sz="1600" dirty="0" err="1"/>
              <a:t>expontânea</a:t>
            </a:r>
            <a:r>
              <a:rPr lang="pt-BR" sz="1600" dirty="0"/>
              <a:t> desaparece.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/>
              <a:t>Abaixo de T</a:t>
            </a:r>
            <a:r>
              <a:rPr lang="pt-BR" sz="1600" baseline="-25000" dirty="0"/>
              <a:t>C</a:t>
            </a:r>
            <a:r>
              <a:rPr lang="pt-BR" sz="1600" dirty="0"/>
              <a:t>, a polarização elétrica de um material ferroelétrico pode ser alterada por um campo externo, e um comportamento de histerese (similar ao observado em um material ferromagnético) também é observado.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/>
              <a:t>Acima da T</a:t>
            </a:r>
            <a:r>
              <a:rPr lang="pt-BR" sz="1600" baseline="-25000" dirty="0"/>
              <a:t>C</a:t>
            </a:r>
            <a:r>
              <a:rPr lang="pt-BR" sz="1600" dirty="0"/>
              <a:t>, o cristal apresenta comportamento paraelétrico e tem elevada permissividade dielétrica.,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16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6A7F36C-A239-7A46-8702-0A45F5576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693" y="141409"/>
            <a:ext cx="3732743" cy="657518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364D8B6-4DB5-9933-714D-8EF85A85196C}"/>
              </a:ext>
            </a:extLst>
          </p:cNvPr>
          <p:cNvSpPr txBox="1"/>
          <p:nvPr/>
        </p:nvSpPr>
        <p:spPr>
          <a:xfrm>
            <a:off x="185800" y="5747079"/>
            <a:ext cx="4312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 err="1">
                <a:solidFill>
                  <a:srgbClr val="0070C0"/>
                </a:solidFill>
              </a:rPr>
              <a:t>Fonte:https</a:t>
            </a:r>
            <a:r>
              <a:rPr lang="pt-BR" sz="1200" i="1" dirty="0">
                <a:solidFill>
                  <a:srgbClr val="0070C0"/>
                </a:solidFill>
              </a:rPr>
              <a:t>://chem.libretexts.org/Bookshelves/Inorganic_Chemistry/Book%3A_Introduction_to_Inorganic_Chemistry_(Wikibook)/08%3A_Ionic_and_Covalent_Solids_-_Structures/8.07%3A_Spinel_Perovskite_and_Rutile_Structures</a:t>
            </a:r>
          </a:p>
        </p:txBody>
      </p:sp>
      <p:pic>
        <p:nvPicPr>
          <p:cNvPr id="3" name="Imagem 2" descr="Desenho de pessoa e texto branco&#10;&#10;Descrição gerada automaticamente com confiança baixa">
            <a:extLst>
              <a:ext uri="{FF2B5EF4-FFF2-40B4-BE49-F238E27FC236}">
                <a16:creationId xmlns:a16="http://schemas.microsoft.com/office/drawing/2014/main" id="{27DF68B0-C87B-21EF-3CCE-AB3668DF1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970">
            <a:off x="8216921" y="799094"/>
            <a:ext cx="866775" cy="5200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825861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6306CB-750C-E11A-8F74-69FC29B43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58778"/>
            <a:ext cx="7886700" cy="55252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000" dirty="0"/>
              <a:t>A estrutura do </a:t>
            </a:r>
            <a:r>
              <a:rPr lang="pt-BR" sz="2000" dirty="0" err="1"/>
              <a:t>corindon</a:t>
            </a:r>
            <a:r>
              <a:rPr lang="pt-BR" sz="2000" dirty="0"/>
              <a:t>  tem esse nome a partir da estrutura que a alumina, Al</a:t>
            </a:r>
            <a:r>
              <a:rPr lang="pt-BR" sz="2000" baseline="-25000" dirty="0"/>
              <a:t>2</a:t>
            </a:r>
            <a:r>
              <a:rPr lang="pt-BR" sz="2000" dirty="0"/>
              <a:t>O</a:t>
            </a:r>
            <a:r>
              <a:rPr lang="pt-BR" sz="2000" baseline="-25000" dirty="0"/>
              <a:t>3</a:t>
            </a:r>
            <a:r>
              <a:rPr lang="pt-BR" sz="2000" dirty="0"/>
              <a:t>, apresenta em sua forma estável (a alumina-</a:t>
            </a:r>
            <a:r>
              <a:rPr lang="pt-BR" sz="2000" dirty="0">
                <a:latin typeface="Symbol" panose="05050102010706020507" pitchFamily="18" charset="2"/>
              </a:rPr>
              <a:t>a</a:t>
            </a:r>
            <a:r>
              <a:rPr lang="pt-BR" sz="2000" dirty="0"/>
              <a:t>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000" dirty="0"/>
              <a:t>Exemplos de outros compostos que apresentam essa estrutura : Fe</a:t>
            </a:r>
            <a:r>
              <a:rPr lang="pt-BR" sz="2000" baseline="-25000" dirty="0"/>
              <a:t>2</a:t>
            </a:r>
            <a:r>
              <a:rPr lang="pt-BR" sz="2000" dirty="0"/>
              <a:t>O</a:t>
            </a:r>
            <a:r>
              <a:rPr lang="pt-BR" sz="2000" baseline="-25000" dirty="0"/>
              <a:t>3</a:t>
            </a:r>
            <a:r>
              <a:rPr lang="pt-BR" sz="2000" dirty="0"/>
              <a:t> e Cr</a:t>
            </a:r>
            <a:r>
              <a:rPr lang="pt-BR" sz="2000" baseline="-25000" dirty="0"/>
              <a:t>2</a:t>
            </a:r>
            <a:r>
              <a:rPr lang="pt-BR" sz="2000" dirty="0"/>
              <a:t>O</a:t>
            </a:r>
            <a:r>
              <a:rPr lang="pt-BR" sz="2000" baseline="-25000" dirty="0"/>
              <a:t>3 </a:t>
            </a:r>
            <a:r>
              <a:rPr lang="pt-BR" sz="20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000" dirty="0"/>
              <a:t>A estrutura do </a:t>
            </a:r>
            <a:r>
              <a:rPr lang="pt-BR" sz="2000" dirty="0" err="1"/>
              <a:t>corindon</a:t>
            </a:r>
            <a:r>
              <a:rPr lang="pt-BR" sz="2000" dirty="0"/>
              <a:t> é composta de um empacotamento compacto de ânions oxigênio. Os cátions, tomando por base a estequiometria 2 : 3 [cátion : ânion], ocupam 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⅔ das posições octaédricas existentes.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000" i="1" dirty="0">
                <a:solidFill>
                  <a:srgbClr val="CC6600"/>
                </a:solidFill>
              </a:rPr>
              <a:t>...uma rápida lembrada no que consiste esse empacotamento compacto de oxigênios e onde estão as posições intersticiais octaédricas e tetraédricas antes de continuar...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pt-BR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pt-BR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pt-BR" sz="20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4EBAE61-7F9A-414B-9FF6-0E5B7E0A74F8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73974"/>
            <a:ext cx="7772400" cy="561049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Estrutura “do </a:t>
            </a:r>
            <a:r>
              <a:rPr lang="pt-BR" altLang="pt-BR" sz="2800" kern="0" dirty="0" err="1">
                <a:solidFill>
                  <a:srgbClr val="0000FF"/>
                </a:solidFill>
                <a:latin typeface="Calibri" pitchFamily="34" charset="0"/>
                <a:cs typeface="+mj-cs"/>
              </a:rPr>
              <a:t>Corindon</a:t>
            </a: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” </a:t>
            </a:r>
            <a:r>
              <a:rPr lang="pt-BR" altLang="pt-BR" sz="2800" i="1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(alumina-</a:t>
            </a:r>
            <a:r>
              <a:rPr lang="pt-BR" altLang="pt-BR" sz="2800" i="1" kern="0" dirty="0">
                <a:solidFill>
                  <a:srgbClr val="0000FF"/>
                </a:solidFill>
                <a:latin typeface="Symbol" panose="05050102010706020507" pitchFamily="18" charset="2"/>
                <a:cs typeface="+mj-cs"/>
              </a:rPr>
              <a:t>a</a:t>
            </a:r>
            <a:r>
              <a:rPr lang="pt-BR" altLang="pt-BR" sz="2800" i="1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)</a:t>
            </a:r>
            <a:endParaRPr lang="pt-BR" altLang="pt-BR" sz="2000" i="1" kern="0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26079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>
                <a:solidFill>
                  <a:schemeClr val="tx1"/>
                </a:solidFill>
              </a:rPr>
              <a:pPr/>
              <a:t>53</a:t>
            </a:fld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87042" name="Picture 2" descr="C:\Users\Toninho\Desktop\IntersticiosTetraOc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954255"/>
            <a:ext cx="9144000" cy="4053613"/>
          </a:xfrm>
          <a:prstGeom prst="rect">
            <a:avLst/>
          </a:prstGeom>
          <a:noFill/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95970" y="5008140"/>
            <a:ext cx="8506386" cy="133042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/>
          <a:lstStyle/>
          <a:p>
            <a:pPr marL="375148" lvl="1" indent="-218348" algn="just">
              <a:spcAft>
                <a:spcPts val="554"/>
              </a:spcAft>
              <a:buFont typeface="Times" charset="0"/>
              <a:buChar char="•"/>
            </a:pPr>
            <a:r>
              <a:rPr lang="pt-BR" altLang="pt-BR" sz="1477" kern="0" dirty="0">
                <a:latin typeface="Calibri" pitchFamily="34" charset="0"/>
              </a:rPr>
              <a:t>Em empacotamentos compactos de íons com mesmo raio não é todo o espaço que é ocupado </a:t>
            </a:r>
            <a:r>
              <a:rPr lang="pt-BR" altLang="pt-BR" sz="1108" i="1" kern="0" dirty="0">
                <a:latin typeface="Calibri" pitchFamily="34" charset="0"/>
              </a:rPr>
              <a:t>(só 74%...)</a:t>
            </a:r>
            <a:r>
              <a:rPr lang="pt-BR" altLang="pt-BR" sz="1477" kern="0" dirty="0">
                <a:latin typeface="Calibri" pitchFamily="34" charset="0"/>
              </a:rPr>
              <a:t>. </a:t>
            </a:r>
          </a:p>
          <a:p>
            <a:pPr marL="375148" lvl="1" indent="-218348" algn="just">
              <a:spcAft>
                <a:spcPts val="554"/>
              </a:spcAft>
              <a:buFont typeface="Times" charset="0"/>
              <a:buChar char="•"/>
            </a:pPr>
            <a:r>
              <a:rPr lang="pt-BR" altLang="pt-BR" sz="1477" kern="0" dirty="0">
                <a:latin typeface="Calibri" pitchFamily="34" charset="0"/>
              </a:rPr>
              <a:t>Existem “espaços” (chamados interstícios) que podem receber outros íons, de carga oposta àquela dos íons que formam o empacotamento compacto e de raio iônico menor.</a:t>
            </a:r>
          </a:p>
          <a:p>
            <a:pPr marL="375148" lvl="1" indent="-218348" algn="just">
              <a:spcAft>
                <a:spcPts val="554"/>
              </a:spcAft>
              <a:buFont typeface="Times" charset="0"/>
              <a:buChar char="•"/>
            </a:pPr>
            <a:r>
              <a:rPr lang="pt-BR" altLang="pt-BR" sz="1477" kern="0" dirty="0">
                <a:latin typeface="Calibri" pitchFamily="34" charset="0"/>
              </a:rPr>
              <a:t>Existem dois tipos de interstícios, que diferem pelo tipo de coordenação  →  tetraédrica </a:t>
            </a:r>
            <a:r>
              <a:rPr lang="pt-BR" altLang="pt-BR" sz="1292" i="1" kern="0" dirty="0">
                <a:latin typeface="Calibri" pitchFamily="34" charset="0"/>
              </a:rPr>
              <a:t>(NC = 4)</a:t>
            </a:r>
            <a:r>
              <a:rPr lang="pt-BR" altLang="pt-BR" sz="1477" kern="0" dirty="0">
                <a:latin typeface="Calibri" pitchFamily="34" charset="0"/>
              </a:rPr>
              <a:t>  ou octaédrica </a:t>
            </a:r>
            <a:r>
              <a:rPr lang="pt-BR" altLang="pt-BR" sz="1292" i="1" kern="0" dirty="0">
                <a:latin typeface="Calibri" pitchFamily="34" charset="0"/>
              </a:rPr>
              <a:t>(NC = 6)</a:t>
            </a:r>
            <a:r>
              <a:rPr lang="pt-BR" altLang="pt-BR" sz="1477" kern="0" dirty="0">
                <a:latin typeface="Calibri" pitchFamily="34" charset="0"/>
              </a:rPr>
              <a:t>.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580978" y="423180"/>
            <a:ext cx="7837714" cy="6038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62" b="1" dirty="0">
                <a:solidFill>
                  <a:srgbClr val="0000FF"/>
                </a:solidFill>
                <a:latin typeface="Calibri" pitchFamily="34" charset="0"/>
              </a:rPr>
              <a:t>Estruturas Compactas  </a:t>
            </a:r>
            <a:r>
              <a:rPr lang="pt-BR" sz="1662" i="1" dirty="0">
                <a:solidFill>
                  <a:srgbClr val="0000FF"/>
                </a:solidFill>
                <a:latin typeface="Calibri" pitchFamily="34" charset="0"/>
              </a:rPr>
              <a:t>(CFC ou HC)</a:t>
            </a:r>
          </a:p>
          <a:p>
            <a:pPr algn="ctr"/>
            <a:r>
              <a:rPr lang="pt-BR" sz="1662" dirty="0">
                <a:solidFill>
                  <a:srgbClr val="0000FF"/>
                </a:solidFill>
                <a:latin typeface="Calibri" pitchFamily="34" charset="0"/>
              </a:rPr>
              <a:t>Interstícios</a:t>
            </a:r>
            <a:r>
              <a:rPr lang="pt-BR" sz="1662" i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pt-BR" sz="1662" dirty="0">
                <a:solidFill>
                  <a:srgbClr val="0000FF"/>
                </a:solidFill>
                <a:latin typeface="Calibri" pitchFamily="34" charset="0"/>
              </a:rPr>
              <a:t>: Octaédricos e Tetraédricos</a:t>
            </a:r>
            <a:endParaRPr lang="en-US" sz="1662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B65F2B7-0D25-C0B5-447A-667D79C2E44E}"/>
              </a:ext>
            </a:extLst>
          </p:cNvPr>
          <p:cNvSpPr txBox="1"/>
          <p:nvPr/>
        </p:nvSpPr>
        <p:spPr>
          <a:xfrm>
            <a:off x="2821167" y="6488263"/>
            <a:ext cx="5981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rgbClr val="0070C0"/>
                </a:solidFill>
              </a:rPr>
              <a:t>Fonte: </a:t>
            </a:r>
            <a:r>
              <a:rPr lang="pt-BR" sz="1400" i="1" kern="0" dirty="0" err="1">
                <a:solidFill>
                  <a:srgbClr val="0070C0"/>
                </a:solidFill>
                <a:sym typeface="Arial" charset="0"/>
              </a:rPr>
              <a:t>Callister</a:t>
            </a:r>
            <a:r>
              <a:rPr lang="pt-BR" sz="1400" i="1" kern="0" dirty="0">
                <a:solidFill>
                  <a:srgbClr val="0070C0"/>
                </a:solidFill>
                <a:sym typeface="Arial" charset="0"/>
              </a:rPr>
              <a:t>, W.D. ; </a:t>
            </a:r>
            <a:r>
              <a:rPr lang="pt-BR" sz="1400" i="1" kern="0" dirty="0" err="1">
                <a:solidFill>
                  <a:srgbClr val="0070C0"/>
                </a:solidFill>
                <a:sym typeface="Arial" charset="0"/>
              </a:rPr>
              <a:t>Rethwisch</a:t>
            </a:r>
            <a:r>
              <a:rPr lang="pt-BR" sz="1400" i="1" kern="0" dirty="0">
                <a:solidFill>
                  <a:srgbClr val="0070C0"/>
                </a:solidFill>
                <a:sym typeface="Arial" charset="0"/>
              </a:rPr>
              <a:t>, D.G. </a:t>
            </a:r>
            <a:r>
              <a:rPr lang="pt-BR" sz="1400" i="1" kern="0" dirty="0" err="1">
                <a:solidFill>
                  <a:srgbClr val="0070C0"/>
                </a:solidFill>
                <a:sym typeface="Arial" charset="0"/>
              </a:rPr>
              <a:t>Materials</a:t>
            </a:r>
            <a:r>
              <a:rPr lang="pt-BR" sz="1400" i="1" kern="0" dirty="0">
                <a:solidFill>
                  <a:srgbClr val="0070C0"/>
                </a:solidFill>
                <a:sym typeface="Arial" charset="0"/>
              </a:rPr>
              <a:t> Science and </a:t>
            </a:r>
            <a:r>
              <a:rPr lang="pt-BR" sz="1400" i="1" kern="0" dirty="0" err="1">
                <a:solidFill>
                  <a:srgbClr val="0070C0"/>
                </a:solidFill>
                <a:sym typeface="Arial" charset="0"/>
              </a:rPr>
              <a:t>Engineering</a:t>
            </a:r>
            <a:r>
              <a:rPr lang="pt-BR" sz="1400" i="1" kern="0" dirty="0">
                <a:solidFill>
                  <a:srgbClr val="0070C0"/>
                </a:solidFill>
                <a:sym typeface="Arial" charset="0"/>
              </a:rPr>
              <a:t>. 2013.</a:t>
            </a:r>
            <a:endParaRPr lang="pt-BR" sz="14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>
                <a:solidFill>
                  <a:schemeClr val="tx1"/>
                </a:solidFill>
              </a:rPr>
              <a:pPr/>
              <a:t>54</a:t>
            </a:fld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96" y="1113233"/>
            <a:ext cx="2422565" cy="197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2" y="3704653"/>
            <a:ext cx="3780097" cy="178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79" y="2071712"/>
            <a:ext cx="4316686" cy="32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/>
          <p:cNvSpPr/>
          <p:nvPr/>
        </p:nvSpPr>
        <p:spPr bwMode="auto">
          <a:xfrm>
            <a:off x="812485" y="2978246"/>
            <a:ext cx="2091257" cy="30880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r>
              <a:rPr lang="pt-BR" sz="1662" dirty="0">
                <a:solidFill>
                  <a:srgbClr val="000000"/>
                </a:solidFill>
                <a:latin typeface="Calibri" pitchFamily="34" charset="0"/>
                <a:ea typeface="ヒラギノ明朝 ProN W3" charset="-128"/>
                <a:cs typeface="ヒラギノ明朝 ProN W3" charset="-128"/>
                <a:sym typeface="Times New Roman" charset="0"/>
              </a:rPr>
              <a:t>Interstício tetraédrico</a:t>
            </a:r>
            <a:endParaRPr lang="en-US" sz="1662" dirty="0">
              <a:solidFill>
                <a:srgbClr val="000000"/>
              </a:solidFill>
              <a:latin typeface="Calibri" pitchFamily="34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581223" y="5330511"/>
            <a:ext cx="2411430" cy="3481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1662" dirty="0">
                <a:latin typeface="Calibri" pitchFamily="34" charset="0"/>
              </a:rPr>
              <a:t>Empilhamento: A,B,C,A,...</a:t>
            </a:r>
            <a:endParaRPr lang="en-US" sz="1662" dirty="0">
              <a:latin typeface="Calibri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813539" y="378192"/>
            <a:ext cx="5605153" cy="6038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62" b="1" dirty="0">
                <a:solidFill>
                  <a:srgbClr val="0000FF"/>
                </a:solidFill>
                <a:latin typeface="Calibri" pitchFamily="34" charset="0"/>
              </a:rPr>
              <a:t>Estrutura Compacta  </a:t>
            </a:r>
            <a:r>
              <a:rPr lang="pt-BR" sz="1662" i="1" dirty="0">
                <a:solidFill>
                  <a:srgbClr val="0000FF"/>
                </a:solidFill>
                <a:latin typeface="Calibri" pitchFamily="34" charset="0"/>
              </a:rPr>
              <a:t>(CFC)</a:t>
            </a:r>
          </a:p>
          <a:p>
            <a:pPr algn="ctr"/>
            <a:r>
              <a:rPr lang="pt-BR" sz="1662" dirty="0">
                <a:solidFill>
                  <a:srgbClr val="0000FF"/>
                </a:solidFill>
                <a:latin typeface="Calibri" pitchFamily="34" charset="0"/>
              </a:rPr>
              <a:t>Interstícios </a:t>
            </a:r>
            <a:r>
              <a:rPr lang="pt-BR" sz="1662" dirty="0" err="1">
                <a:solidFill>
                  <a:srgbClr val="0000FF"/>
                </a:solidFill>
                <a:latin typeface="Calibri" pitchFamily="34" charset="0"/>
              </a:rPr>
              <a:t>Octaédricos</a:t>
            </a:r>
            <a:r>
              <a:rPr lang="pt-BR" sz="1662" dirty="0">
                <a:solidFill>
                  <a:srgbClr val="0000FF"/>
                </a:solidFill>
                <a:latin typeface="Calibri" pitchFamily="34" charset="0"/>
              </a:rPr>
              <a:t> e Tetraédricos</a:t>
            </a:r>
            <a:endParaRPr lang="en-US" sz="1662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1" name="Retângulo 20"/>
          <p:cNvSpPr/>
          <p:nvPr/>
        </p:nvSpPr>
        <p:spPr bwMode="auto">
          <a:xfrm>
            <a:off x="1053242" y="5553876"/>
            <a:ext cx="2091257" cy="30880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r>
              <a:rPr lang="pt-BR" sz="1662" dirty="0">
                <a:solidFill>
                  <a:srgbClr val="000000"/>
                </a:solidFill>
                <a:latin typeface="Calibri" pitchFamily="34" charset="0"/>
                <a:ea typeface="ヒラギノ明朝 ProN W3" charset="-128"/>
                <a:cs typeface="ヒラギノ明朝 ProN W3" charset="-128"/>
                <a:sym typeface="Times New Roman" charset="0"/>
              </a:rPr>
              <a:t>Interstício </a:t>
            </a:r>
            <a:r>
              <a:rPr lang="pt-BR" sz="1662" dirty="0" err="1">
                <a:solidFill>
                  <a:srgbClr val="000000"/>
                </a:solidFill>
                <a:latin typeface="Calibri" pitchFamily="34" charset="0"/>
                <a:ea typeface="ヒラギノ明朝 ProN W3" charset="-128"/>
                <a:cs typeface="ヒラギノ明朝 ProN W3" charset="-128"/>
                <a:sym typeface="Times New Roman" charset="0"/>
              </a:rPr>
              <a:t>octaédrico</a:t>
            </a:r>
            <a:endParaRPr lang="en-US" sz="1662" dirty="0">
              <a:solidFill>
                <a:srgbClr val="000000"/>
              </a:solidFill>
              <a:latin typeface="Calibri" pitchFamily="34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pic>
        <p:nvPicPr>
          <p:cNvPr id="11" name="Imagem 10">
            <a:hlinkClick r:id="rId6"/>
            <a:extLst>
              <a:ext uri="{FF2B5EF4-FFF2-40B4-BE49-F238E27FC236}">
                <a16:creationId xmlns:a16="http://schemas.microsoft.com/office/drawing/2014/main" id="{0A2AA99B-6B9E-4B98-871A-E9329B9057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2846" y="780104"/>
            <a:ext cx="351692" cy="3516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799771D-E498-1929-A4B1-44922D9ED1EF}"/>
              </a:ext>
            </a:extLst>
          </p:cNvPr>
          <p:cNvSpPr txBox="1"/>
          <p:nvPr/>
        </p:nvSpPr>
        <p:spPr>
          <a:xfrm>
            <a:off x="459919" y="6222672"/>
            <a:ext cx="8071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 err="1">
                <a:solidFill>
                  <a:srgbClr val="0070C0"/>
                </a:solidFill>
              </a:rPr>
              <a:t>Fonte:https</a:t>
            </a:r>
            <a:r>
              <a:rPr lang="pt-BR" sz="1200" i="1" dirty="0">
                <a:solidFill>
                  <a:srgbClr val="0070C0"/>
                </a:solidFill>
              </a:rPr>
              <a:t>://chem.libretexts.org/Bookshelves/General_Chemistry/Book%3A_Chem1_(Lower)/07%3A_Solids_and_Liquids/7.08%3A_Cubic_Lattices_and_Close_Packing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6306CB-750C-E11A-8F74-69FC29B43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01052"/>
            <a:ext cx="7886700" cy="55252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800" dirty="0"/>
              <a:t>A estrutura do </a:t>
            </a:r>
            <a:r>
              <a:rPr lang="pt-BR" sz="1800" dirty="0" err="1"/>
              <a:t>corindon</a:t>
            </a:r>
            <a:r>
              <a:rPr lang="pt-BR" sz="1800" dirty="0"/>
              <a:t> é composta de um </a:t>
            </a:r>
            <a:r>
              <a:rPr lang="pt-BR" sz="1800" i="1" dirty="0">
                <a:solidFill>
                  <a:srgbClr val="0000FF"/>
                </a:solidFill>
              </a:rPr>
              <a:t>empacotamento compacto de ânions oxigênio</a:t>
            </a:r>
            <a:r>
              <a:rPr lang="pt-BR" sz="1800" dirty="0"/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800" dirty="0"/>
              <a:t>Os </a:t>
            </a:r>
            <a:r>
              <a:rPr lang="pt-BR" sz="1800" i="1" dirty="0">
                <a:solidFill>
                  <a:srgbClr val="0000FF"/>
                </a:solidFill>
              </a:rPr>
              <a:t>cátions</a:t>
            </a:r>
            <a:r>
              <a:rPr lang="pt-BR" sz="1800" dirty="0"/>
              <a:t>, tomando por base a estequiometria 2 : 3 [cátion : ânion], ocupam </a:t>
            </a:r>
            <a:r>
              <a:rPr lang="pt-BR" sz="18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⅔ das posições octaédricas existentes</a:t>
            </a: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 → isso ocorre de uma forma ordenada, de modo a proporcionar </a:t>
            </a:r>
            <a:r>
              <a:rPr lang="pt-BR" sz="18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uma separação máxima entre os cátions</a:t>
            </a: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18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8686543-0BAF-F64A-06E4-9C718CCB3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919" y="2131046"/>
            <a:ext cx="6272081" cy="419756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378DFB5-63C7-0E10-7F87-40EDE4522FF4}"/>
              </a:ext>
            </a:extLst>
          </p:cNvPr>
          <p:cNvSpPr txBox="1"/>
          <p:nvPr/>
        </p:nvSpPr>
        <p:spPr>
          <a:xfrm>
            <a:off x="2019474" y="6328609"/>
            <a:ext cx="5105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0" i="1" dirty="0">
                <a:solidFill>
                  <a:srgbClr val="0070C0"/>
                </a:solidFill>
              </a:rPr>
              <a:t>Fonte: </a:t>
            </a:r>
            <a:r>
              <a:rPr lang="en-US" sz="1200" b="0" i="1" dirty="0">
                <a:solidFill>
                  <a:srgbClr val="0070C0"/>
                </a:solidFill>
              </a:rPr>
              <a:t>Chiang, Y.M.; </a:t>
            </a:r>
            <a:r>
              <a:rPr lang="en-US" sz="1200" b="0" i="1" dirty="0" err="1">
                <a:solidFill>
                  <a:srgbClr val="0070C0"/>
                </a:solidFill>
              </a:rPr>
              <a:t>Birnie</a:t>
            </a:r>
            <a:r>
              <a:rPr lang="en-US" sz="1200" b="0" i="1" dirty="0">
                <a:solidFill>
                  <a:srgbClr val="0070C0"/>
                </a:solidFill>
              </a:rPr>
              <a:t> III, S.; Kingery, W.D. Physical Ceramics. 1997. Cap. 1. </a:t>
            </a:r>
            <a:endParaRPr lang="pt-BR" sz="1200" b="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97CEF4A-FA15-BCA4-C076-EF48521F8FB9}"/>
              </a:ext>
            </a:extLst>
          </p:cNvPr>
          <p:cNvSpPr txBox="1">
            <a:spLocks/>
          </p:cNvSpPr>
          <p:nvPr/>
        </p:nvSpPr>
        <p:spPr>
          <a:xfrm>
            <a:off x="103030" y="2506662"/>
            <a:ext cx="28719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1800" dirty="0"/>
              <a:t>Na figura a lado estão representados dois planos: um de O e outro de Al.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1800" dirty="0"/>
              <a:t>Os átomos de Al não estão no mesmo plano que os átomos de O </a:t>
            </a: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sz="1800" dirty="0"/>
              <a:t> estão em um plano superior, ocupando interstícios octaédricos do plano compacto de O.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8883266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6306CB-750C-E11A-8F74-69FC29B43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01052"/>
            <a:ext cx="7886700" cy="552524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1800" dirty="0"/>
              <a:t>O empacotamento dos O é do tipo ABAB... </a:t>
            </a: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sz="1800" dirty="0"/>
              <a:t> hexagonal compacto (HC).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800" dirty="0"/>
              <a:t>O plano seguinte de cátions Al (que vem depois de um plano B de oxigênios) tem a mesma configuração hexagonal (“</a:t>
            </a:r>
            <a:r>
              <a:rPr lang="pt-BR" sz="1800" dirty="0" err="1"/>
              <a:t>honeycomb</a:t>
            </a:r>
            <a:r>
              <a:rPr lang="pt-BR" sz="1800" dirty="0"/>
              <a:t>”), mas esse plano é deslocado de uma distância atômica ao longo da direção indicada por “1” na figura.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800" dirty="0"/>
              <a:t>Após um novo plano de oxigênios (agora um plano A), o plano seguinte de cátions Al sofre um novo deslocamento, agora segundo a direção indicada por “2” na figura.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18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8686543-0BAF-F64A-06E4-9C718CCB3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269" y="2660437"/>
            <a:ext cx="6272081" cy="4197563"/>
          </a:xfrm>
          <a:prstGeom prst="rect">
            <a:avLst/>
          </a:prstGeom>
        </p:spPr>
      </p:pic>
      <p:pic>
        <p:nvPicPr>
          <p:cNvPr id="4" name="Imagem 3" descr="Desenho de pessoa e texto branco&#10;&#10;Descrição gerada automaticamente com confiança baixa">
            <a:extLst>
              <a:ext uri="{FF2B5EF4-FFF2-40B4-BE49-F238E27FC236}">
                <a16:creationId xmlns:a16="http://schemas.microsoft.com/office/drawing/2014/main" id="{E672BFEF-688A-87F8-9212-8D4CCDBBC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970">
            <a:off x="8216920" y="91623"/>
            <a:ext cx="866775" cy="5200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331429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6306CB-750C-E11A-8F74-69FC29B43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63" y="658490"/>
            <a:ext cx="7886700" cy="532547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1800" dirty="0"/>
              <a:t>Observando o plano indicado pela linha pontilhada na figura à direita (um plano normal ao plano do papel (ou da tela...), o que se vê a figura da direita...</a:t>
            </a:r>
            <a:endParaRPr lang="pt-B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t-BR" sz="18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8686543-0BAF-F64A-06E4-9C718CCB3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68" y="2497393"/>
            <a:ext cx="3819821" cy="255639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3E08CC9-90AE-E1F9-3A69-AF689F61A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153" y="1412211"/>
            <a:ext cx="5300354" cy="532547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946F84F-416C-BAE5-AFF6-046E4B7F5173}"/>
              </a:ext>
            </a:extLst>
          </p:cNvPr>
          <p:cNvSpPr/>
          <p:nvPr/>
        </p:nvSpPr>
        <p:spPr>
          <a:xfrm>
            <a:off x="1235242" y="2497393"/>
            <a:ext cx="240632" cy="1962312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Curva para a Direita 5">
            <a:extLst>
              <a:ext uri="{FF2B5EF4-FFF2-40B4-BE49-F238E27FC236}">
                <a16:creationId xmlns:a16="http://schemas.microsoft.com/office/drawing/2014/main" id="{41475F2C-BF32-1557-EEFC-E6ECFD1EF2BD}"/>
              </a:ext>
            </a:extLst>
          </p:cNvPr>
          <p:cNvSpPr/>
          <p:nvPr/>
        </p:nvSpPr>
        <p:spPr>
          <a:xfrm rot="5400000" flipV="1">
            <a:off x="2388961" y="789693"/>
            <a:ext cx="555470" cy="2782696"/>
          </a:xfrm>
          <a:prstGeom prst="curved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1CC54D07-4382-EA6C-F33F-8806038B50B9}"/>
                  </a:ext>
                </a:extLst>
              </p:cNvPr>
              <p:cNvSpPr txBox="1"/>
              <p:nvPr/>
            </p:nvSpPr>
            <p:spPr>
              <a:xfrm>
                <a:off x="3801153" y="5637353"/>
                <a:ext cx="1677832" cy="369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𝑝𝑙𝑎𝑛𝑜𝑠</m:t>
                      </m:r>
                      <m:r>
                        <a:rPr lang="pt-BR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pt-BR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acc>
                            <m:accPr>
                              <m:chr m:val="̅"/>
                              <m:ctrlPr>
                                <a:rPr lang="pt-BR" b="0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acc>
                          <m:r>
                            <a:rPr lang="pt-BR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pt-BR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1CC54D07-4382-EA6C-F33F-8806038B5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153" y="5637353"/>
                <a:ext cx="1677832" cy="369909"/>
              </a:xfrm>
              <a:prstGeom prst="rect">
                <a:avLst/>
              </a:prstGeom>
              <a:blipFill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ixaDeTexto 7">
            <a:extLst>
              <a:ext uri="{FF2B5EF4-FFF2-40B4-BE49-F238E27FC236}">
                <a16:creationId xmlns:a16="http://schemas.microsoft.com/office/drawing/2014/main" id="{88BBEA89-1FDF-7280-9902-E5BED2B47E3C}"/>
              </a:ext>
            </a:extLst>
          </p:cNvPr>
          <p:cNvSpPr txBox="1"/>
          <p:nvPr/>
        </p:nvSpPr>
        <p:spPr>
          <a:xfrm>
            <a:off x="197748" y="6097857"/>
            <a:ext cx="3386988" cy="52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0" i="1" dirty="0">
                <a:solidFill>
                  <a:srgbClr val="0070C0"/>
                </a:solidFill>
              </a:rPr>
              <a:t>Fonte: </a:t>
            </a:r>
            <a:r>
              <a:rPr lang="en-US" sz="1400" b="0" i="1" dirty="0">
                <a:solidFill>
                  <a:srgbClr val="0070C0"/>
                </a:solidFill>
              </a:rPr>
              <a:t>Chiang, Y.M.; </a:t>
            </a:r>
            <a:r>
              <a:rPr lang="en-US" sz="1400" b="0" i="1" dirty="0" err="1">
                <a:solidFill>
                  <a:srgbClr val="0070C0"/>
                </a:solidFill>
              </a:rPr>
              <a:t>Birnie</a:t>
            </a:r>
            <a:r>
              <a:rPr lang="en-US" sz="1400" b="0" i="1" dirty="0">
                <a:solidFill>
                  <a:srgbClr val="0070C0"/>
                </a:solidFill>
              </a:rPr>
              <a:t> III, S.; Kingery, W.D. Physical Ceramics. 1997. Cap. 1. </a:t>
            </a:r>
            <a:endParaRPr lang="pt-BR" sz="1400" b="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 descr="Desenho de pessoa e texto branco&#10;&#10;Descrição gerada automaticamente com confiança baixa">
            <a:extLst>
              <a:ext uri="{FF2B5EF4-FFF2-40B4-BE49-F238E27FC236}">
                <a16:creationId xmlns:a16="http://schemas.microsoft.com/office/drawing/2014/main" id="{BA54F20C-0D63-E199-28B0-C1EFE19DC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970">
            <a:off x="8216920" y="91623"/>
            <a:ext cx="866775" cy="5200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1444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A6327A-BDA8-5437-1671-741AEE129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8674" y="362007"/>
            <a:ext cx="3922035" cy="491584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BR" sz="1800" dirty="0"/>
              <a:t>A figura ao lado mostra apenas as posições catiônicas da estrutura do coríndon.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BR" sz="1800" dirty="0"/>
              <a:t>Levando em conta o espaçamento periódico dos planos de O e Al, a estrutura reproduz a si mesma depois de seis “repetições” </a:t>
            </a: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sz="1800" dirty="0"/>
              <a:t> o parâmetro de rede c</a:t>
            </a:r>
            <a:r>
              <a:rPr lang="pt-BR" sz="1800" baseline="-25000" dirty="0"/>
              <a:t>0</a:t>
            </a:r>
            <a:r>
              <a:rPr lang="pt-BR" sz="1800" dirty="0"/>
              <a:t> é igual a 12,99 Å.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BR" sz="1800" b="1" i="1" dirty="0">
                <a:solidFill>
                  <a:srgbClr val="0000FF"/>
                </a:solidFill>
              </a:rPr>
              <a:t>ALUMINAS DE TRANSIÇÃO </a:t>
            </a: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sz="1800" dirty="0"/>
              <a:t> nas aluminas de transição </a:t>
            </a:r>
            <a:r>
              <a:rPr lang="pt-BR" sz="1800" i="1" dirty="0"/>
              <a:t>(que podem ser considerados polimorfos da alumina-</a:t>
            </a:r>
            <a:r>
              <a:rPr lang="pt-BR" sz="1800" i="1" dirty="0">
                <a:latin typeface="Symbol" panose="05050102010706020507" pitchFamily="18" charset="2"/>
              </a:rPr>
              <a:t>a</a:t>
            </a:r>
            <a:r>
              <a:rPr lang="pt-BR" sz="1800" i="1" dirty="0"/>
              <a:t>)</a:t>
            </a:r>
            <a:r>
              <a:rPr lang="pt-BR" sz="1800" dirty="0"/>
              <a:t>, não são somente sítios octaédricos que são ocupados pelos cátions Al</a:t>
            </a:r>
            <a:r>
              <a:rPr lang="pt-BR" sz="1800" baseline="30000" dirty="0"/>
              <a:t>3+</a:t>
            </a:r>
            <a:r>
              <a:rPr lang="pt-BR" sz="1800" dirty="0"/>
              <a:t> </a:t>
            </a: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sz="1800" dirty="0"/>
              <a:t> </a:t>
            </a:r>
            <a:r>
              <a:rPr lang="pt-BR" sz="1800" i="1" dirty="0">
                <a:solidFill>
                  <a:srgbClr val="0000FF"/>
                </a:solidFill>
              </a:rPr>
              <a:t>sítios tetraédricos </a:t>
            </a:r>
            <a:r>
              <a:rPr lang="pt-BR" sz="1800" dirty="0"/>
              <a:t>também são ocupados.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F9DC5E1-EB73-6547-FB7F-FE8E6541F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9" y="753"/>
            <a:ext cx="4592179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3247C34-A940-BFDA-693A-3DD141175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500" y="4989132"/>
            <a:ext cx="4619625" cy="60007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E82A7C3-5C2B-E423-D744-BA6DD3DFAE3D}"/>
              </a:ext>
            </a:extLst>
          </p:cNvPr>
          <p:cNvSpPr txBox="1"/>
          <p:nvPr/>
        </p:nvSpPr>
        <p:spPr>
          <a:xfrm>
            <a:off x="4572000" y="6100024"/>
            <a:ext cx="405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0" i="1" dirty="0">
                <a:solidFill>
                  <a:srgbClr val="0070C0"/>
                </a:solidFill>
              </a:rPr>
              <a:t>Fonte: </a:t>
            </a:r>
            <a:r>
              <a:rPr lang="en-US" sz="1200" b="0" i="1" dirty="0">
                <a:solidFill>
                  <a:srgbClr val="0070C0"/>
                </a:solidFill>
              </a:rPr>
              <a:t>Chiang, Y.M.; </a:t>
            </a:r>
            <a:r>
              <a:rPr lang="en-US" sz="1200" b="0" i="1" dirty="0" err="1">
                <a:solidFill>
                  <a:srgbClr val="0070C0"/>
                </a:solidFill>
              </a:rPr>
              <a:t>Birnie</a:t>
            </a:r>
            <a:r>
              <a:rPr lang="en-US" sz="1200" b="0" i="1" dirty="0">
                <a:solidFill>
                  <a:srgbClr val="0070C0"/>
                </a:solidFill>
              </a:rPr>
              <a:t> III, S.; Kingery, W.D. Physical Ceramics. 1997. Cap. 1. </a:t>
            </a:r>
            <a:endParaRPr lang="pt-BR" sz="1200" b="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1595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 com confiança baixa">
            <a:extLst>
              <a:ext uri="{FF2B5EF4-FFF2-40B4-BE49-F238E27FC236}">
                <a16:creationId xmlns:a16="http://schemas.microsoft.com/office/drawing/2014/main" id="{49B23EA9-B414-6982-E766-D150BBF7D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0" y="505510"/>
            <a:ext cx="6372250" cy="408655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0BAFEE0F-B6A3-3442-6E45-46ECA322BA41}"/>
              </a:ext>
            </a:extLst>
          </p:cNvPr>
          <p:cNvSpPr txBox="1">
            <a:spLocks/>
          </p:cNvSpPr>
          <p:nvPr/>
        </p:nvSpPr>
        <p:spPr>
          <a:xfrm>
            <a:off x="397518" y="1015295"/>
            <a:ext cx="2137135" cy="40132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/>
              <a:t>A proporção de sítios octaédricos e tetraédricos que são ocupados em cada polimorfo é o que define as estruturas das aluminas de transição e as suas respectivas propriedades.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/>
              <a:t>As aluminas de transição são designadas por letras gregas: </a:t>
            </a:r>
            <a:r>
              <a:rPr lang="pt-BR" sz="1800" dirty="0">
                <a:latin typeface="Symbol" panose="05050102010706020507" pitchFamily="18" charset="2"/>
              </a:rPr>
              <a:t>g</a:t>
            </a:r>
            <a:r>
              <a:rPr lang="pt-BR" sz="1800" dirty="0"/>
              <a:t>, </a:t>
            </a:r>
            <a:r>
              <a:rPr lang="pt-BR" sz="1800" dirty="0">
                <a:latin typeface="Symbol" panose="05050102010706020507" pitchFamily="18" charset="2"/>
              </a:rPr>
              <a:t>d</a:t>
            </a:r>
            <a:r>
              <a:rPr lang="pt-BR" sz="1800" dirty="0"/>
              <a:t>, </a:t>
            </a:r>
            <a:r>
              <a:rPr lang="pt-BR" sz="1800" dirty="0">
                <a:latin typeface="Symbol" panose="05050102010706020507" pitchFamily="18" charset="2"/>
              </a:rPr>
              <a:t>q</a:t>
            </a:r>
            <a:r>
              <a:rPr lang="pt-BR" sz="1800" dirty="0"/>
              <a:t>,</a:t>
            </a:r>
            <a:r>
              <a:rPr lang="pt-BR" sz="1600" dirty="0"/>
              <a:t> ...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D3CD8CE-63C7-D8D6-F59D-42D236483CB9}"/>
              </a:ext>
            </a:extLst>
          </p:cNvPr>
          <p:cNvSpPr txBox="1">
            <a:spLocks/>
          </p:cNvSpPr>
          <p:nvPr/>
        </p:nvSpPr>
        <p:spPr>
          <a:xfrm>
            <a:off x="398104" y="5053397"/>
            <a:ext cx="8296717" cy="12118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/>
              <a:t>Apesar de serem estudadas há décadas, as estruturas das aluminas de transição e suas faixas de estabilidade ainda não estão perfeitamente estabelecidas.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/>
              <a:t>As aluminas de transição são materiais extremamente importantes para as indústrias química e petroquímica 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pt-BR" sz="1600" dirty="0"/>
              <a:t>muito empregadas para a produção de catalisadores e adsorventes industriais.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E872E81-3ACF-DB73-FB2E-029A29E25DB9}"/>
              </a:ext>
            </a:extLst>
          </p:cNvPr>
          <p:cNvSpPr txBox="1"/>
          <p:nvPr/>
        </p:nvSpPr>
        <p:spPr>
          <a:xfrm>
            <a:off x="398104" y="274678"/>
            <a:ext cx="2963568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0000FF"/>
                </a:solidFill>
              </a:rPr>
              <a:t>Aluminas de Transição</a:t>
            </a:r>
            <a:endParaRPr lang="pt-BR" sz="24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A8EBBE-3258-529D-5FEC-62DE042E298D}"/>
              </a:ext>
            </a:extLst>
          </p:cNvPr>
          <p:cNvSpPr txBox="1"/>
          <p:nvPr/>
        </p:nvSpPr>
        <p:spPr>
          <a:xfrm>
            <a:off x="2552614" y="6352489"/>
            <a:ext cx="3987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i="1" dirty="0">
                <a:solidFill>
                  <a:srgbClr val="0070C0"/>
                </a:solidFill>
              </a:rPr>
              <a:t>Fonte: </a:t>
            </a:r>
            <a:r>
              <a:rPr lang="pt-BR" sz="1200" i="1" dirty="0" err="1">
                <a:solidFill>
                  <a:srgbClr val="0070C0"/>
                </a:solidFill>
              </a:rPr>
              <a:t>Kovarik</a:t>
            </a:r>
            <a:r>
              <a:rPr lang="pt-BR" sz="1200" i="1" dirty="0">
                <a:solidFill>
                  <a:srgbClr val="0070C0"/>
                </a:solidFill>
              </a:rPr>
              <a:t>, et al., </a:t>
            </a:r>
            <a:r>
              <a:rPr lang="pt-BR" sz="1200" i="1" dirty="0" err="1">
                <a:solidFill>
                  <a:srgbClr val="0070C0"/>
                </a:solidFill>
              </a:rPr>
              <a:t>Journal</a:t>
            </a:r>
            <a:r>
              <a:rPr lang="pt-BR" sz="1200" i="1" dirty="0">
                <a:solidFill>
                  <a:srgbClr val="0070C0"/>
                </a:solidFill>
              </a:rPr>
              <a:t> of </a:t>
            </a:r>
            <a:r>
              <a:rPr lang="pt-BR" sz="1200" i="1" dirty="0" err="1">
                <a:solidFill>
                  <a:srgbClr val="0070C0"/>
                </a:solidFill>
              </a:rPr>
              <a:t>Catalysis</a:t>
            </a:r>
            <a:r>
              <a:rPr lang="pt-BR" sz="1200" i="1" dirty="0">
                <a:solidFill>
                  <a:srgbClr val="0070C0"/>
                </a:solidFill>
              </a:rPr>
              <a:t> 393 (2021) 357-368</a:t>
            </a:r>
          </a:p>
        </p:txBody>
      </p:sp>
      <p:pic>
        <p:nvPicPr>
          <p:cNvPr id="2" name="Imagem 1" descr="Desenho de pessoa e texto branco&#10;&#10;Descrição gerada automaticamente com confiança baixa">
            <a:extLst>
              <a:ext uri="{FF2B5EF4-FFF2-40B4-BE49-F238E27FC236}">
                <a16:creationId xmlns:a16="http://schemas.microsoft.com/office/drawing/2014/main" id="{0780D0CA-4538-267B-88BE-F9EC496BC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970">
            <a:off x="8216920" y="91623"/>
            <a:ext cx="866775" cy="5200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49266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B9D5CE-0784-F92A-8D78-C3272451A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94" y="192506"/>
            <a:ext cx="7046011" cy="624361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7F45AE0-3482-0EAB-5BCB-EB6F3F6443D7}"/>
              </a:ext>
            </a:extLst>
          </p:cNvPr>
          <p:cNvSpPr txBox="1"/>
          <p:nvPr/>
        </p:nvSpPr>
        <p:spPr>
          <a:xfrm>
            <a:off x="1492310" y="6388495"/>
            <a:ext cx="6159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i="1" dirty="0">
                <a:solidFill>
                  <a:srgbClr val="0070C0"/>
                </a:solidFill>
              </a:rPr>
              <a:t>Fonte: https://www.differencebetween.com/difference-between-lattice-site-and-interstitial-site/</a:t>
            </a:r>
          </a:p>
        </p:txBody>
      </p:sp>
    </p:spTree>
    <p:extLst>
      <p:ext uri="{BB962C8B-B14F-4D97-AF65-F5344CB8AC3E}">
        <p14:creationId xmlns:p14="http://schemas.microsoft.com/office/powerpoint/2010/main" val="3339734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7BB6B1-D8D3-840C-4F76-365275565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3" y="822015"/>
            <a:ext cx="8309810" cy="53068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1800" dirty="0"/>
              <a:t>O </a:t>
            </a:r>
            <a:r>
              <a:rPr lang="pt-BR" sz="1800" b="1" i="1" dirty="0" err="1">
                <a:solidFill>
                  <a:srgbClr val="0033CC"/>
                </a:solidFill>
              </a:rPr>
              <a:t>niobato</a:t>
            </a:r>
            <a:r>
              <a:rPr lang="pt-BR" sz="1800" b="1" i="1" dirty="0">
                <a:solidFill>
                  <a:srgbClr val="0033CC"/>
                </a:solidFill>
              </a:rPr>
              <a:t> de lítio </a:t>
            </a:r>
            <a:r>
              <a:rPr lang="pt-BR" sz="1800" dirty="0"/>
              <a:t>(LiNbO</a:t>
            </a:r>
            <a:r>
              <a:rPr lang="pt-BR" sz="1800" baseline="-25000" dirty="0"/>
              <a:t>3</a:t>
            </a:r>
            <a:r>
              <a:rPr lang="pt-BR" sz="1800" dirty="0"/>
              <a:t>) é um composto do tipo ABO</a:t>
            </a:r>
            <a:r>
              <a:rPr lang="pt-BR" sz="1800" baseline="-25000" dirty="0"/>
              <a:t>3</a:t>
            </a:r>
            <a:r>
              <a:rPr lang="pt-BR" sz="1800" dirty="0"/>
              <a:t>, cuja estrutura é derivada da estrutura do coríndon, com substituições ordenadas do cátion Al pelos cátions presentes (Li</a:t>
            </a:r>
            <a:r>
              <a:rPr lang="pt-BR" sz="1800" baseline="30000" dirty="0"/>
              <a:t>+</a:t>
            </a:r>
            <a:r>
              <a:rPr lang="pt-BR" sz="1800" dirty="0"/>
              <a:t> e Nb</a:t>
            </a:r>
            <a:r>
              <a:rPr lang="pt-BR" sz="1800" baseline="30000" dirty="0"/>
              <a:t>5+</a:t>
            </a:r>
            <a:r>
              <a:rPr lang="pt-BR" sz="1800" dirty="0"/>
              <a:t>) - em cada plano catiônico, metade dos Al</a:t>
            </a:r>
            <a:r>
              <a:rPr lang="pt-BR" sz="1800" baseline="30000" dirty="0"/>
              <a:t>3+</a:t>
            </a:r>
            <a:r>
              <a:rPr lang="pt-BR" sz="1800" dirty="0"/>
              <a:t> é substituída por Li</a:t>
            </a:r>
            <a:r>
              <a:rPr lang="pt-BR" sz="1800" baseline="30000" dirty="0"/>
              <a:t>+</a:t>
            </a:r>
            <a:r>
              <a:rPr lang="pt-BR" sz="1800" dirty="0"/>
              <a:t>, e a outra metade, por Nb</a:t>
            </a:r>
            <a:r>
              <a:rPr lang="pt-BR" sz="1800" baseline="30000" dirty="0"/>
              <a:t>5+</a:t>
            </a:r>
            <a:r>
              <a:rPr lang="pt-BR" sz="1800" dirty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1800" dirty="0"/>
              <a:t>Li e </a:t>
            </a:r>
            <a:r>
              <a:rPr lang="pt-BR" sz="1800" dirty="0" err="1"/>
              <a:t>Nb</a:t>
            </a:r>
            <a:r>
              <a:rPr lang="pt-BR" sz="1800" dirty="0"/>
              <a:t> se alternam no plano de modo a que íons iguais não ocupem posições imediatamente adjacentes.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E640068-2A06-3C74-9850-C68B87889ED9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34721"/>
            <a:ext cx="7772400" cy="561049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t-BR" altLang="pt-BR" sz="2800" kern="0" dirty="0" err="1">
                <a:solidFill>
                  <a:srgbClr val="0000FF"/>
                </a:solidFill>
                <a:latin typeface="Calibri" pitchFamily="34" charset="0"/>
                <a:cs typeface="+mj-cs"/>
              </a:rPr>
              <a:t>Niobato</a:t>
            </a: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 de Lítio</a:t>
            </a:r>
            <a:endParaRPr lang="pt-BR" altLang="pt-BR" sz="2000" i="1" kern="0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2A1F174-5929-E354-FB3A-C39EB781A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923" y="2502569"/>
            <a:ext cx="6812152" cy="397836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312DC66-B326-8CAD-07FC-C4D75585D7BD}"/>
              </a:ext>
            </a:extLst>
          </p:cNvPr>
          <p:cNvSpPr txBox="1"/>
          <p:nvPr/>
        </p:nvSpPr>
        <p:spPr>
          <a:xfrm>
            <a:off x="2456341" y="6480929"/>
            <a:ext cx="639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0" i="1" dirty="0">
                <a:solidFill>
                  <a:srgbClr val="0070C0"/>
                </a:solidFill>
              </a:rPr>
              <a:t>Fonte: </a:t>
            </a:r>
            <a:r>
              <a:rPr lang="en-US" sz="1400" b="0" i="1" dirty="0">
                <a:solidFill>
                  <a:srgbClr val="0070C0"/>
                </a:solidFill>
              </a:rPr>
              <a:t>Chiang, Y.M.; </a:t>
            </a:r>
            <a:r>
              <a:rPr lang="en-US" sz="1400" b="0" i="1" dirty="0" err="1">
                <a:solidFill>
                  <a:srgbClr val="0070C0"/>
                </a:solidFill>
              </a:rPr>
              <a:t>Birnie</a:t>
            </a:r>
            <a:r>
              <a:rPr lang="en-US" sz="1400" b="0" i="1" dirty="0">
                <a:solidFill>
                  <a:srgbClr val="0070C0"/>
                </a:solidFill>
              </a:rPr>
              <a:t> III, S.; Kingery, W.D. Physical Ceramics. 1997. Cap. 1. </a:t>
            </a:r>
            <a:endParaRPr lang="pt-BR" sz="1400" b="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7226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7BB6B1-D8D3-840C-4F76-365275565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389054"/>
            <a:ext cx="3641558" cy="547111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BR" sz="1800" dirty="0"/>
              <a:t>A figura ao lado apresenta o arranjo vertical dos cátions no </a:t>
            </a:r>
            <a:r>
              <a:rPr lang="pt-BR" sz="1800" dirty="0" err="1"/>
              <a:t>niobato</a:t>
            </a:r>
            <a:r>
              <a:rPr lang="pt-BR" sz="1800" dirty="0"/>
              <a:t> de lítio.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BR" sz="1800" dirty="0"/>
              <a:t>Os pares Li-</a:t>
            </a:r>
            <a:r>
              <a:rPr lang="pt-BR" sz="1800" dirty="0" err="1"/>
              <a:t>Nb</a:t>
            </a:r>
            <a:r>
              <a:rPr lang="pt-BR" sz="1800" dirty="0"/>
              <a:t> estão orientados na mesma direção. Devido à distribuição de cargas no par Li-</a:t>
            </a:r>
            <a:r>
              <a:rPr lang="pt-BR" sz="1800" dirty="0" err="1"/>
              <a:t>Nb</a:t>
            </a:r>
            <a:r>
              <a:rPr lang="pt-BR" sz="1800" dirty="0"/>
              <a:t>, um dipolo elétrico permanente existe em cada par nessa estrutura </a:t>
            </a: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sz="1800" dirty="0"/>
              <a:t> o cristal tem </a:t>
            </a:r>
            <a:r>
              <a:rPr lang="pt-BR" sz="1800" i="1" dirty="0">
                <a:solidFill>
                  <a:srgbClr val="0033CC"/>
                </a:solidFill>
              </a:rPr>
              <a:t>propriedades ferroelétricas</a:t>
            </a:r>
            <a:r>
              <a:rPr lang="pt-BR" sz="1800" dirty="0"/>
              <a:t>, com uma polarização permanente.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BR" sz="1800" dirty="0"/>
              <a:t>A </a:t>
            </a:r>
            <a:r>
              <a:rPr lang="pt-BR" sz="1800" i="1" dirty="0">
                <a:solidFill>
                  <a:srgbClr val="0033CC"/>
                </a:solidFill>
              </a:rPr>
              <a:t>anisotropia</a:t>
            </a:r>
            <a:r>
              <a:rPr lang="pt-BR" sz="1800" dirty="0"/>
              <a:t> da estrutura também é responsável pela elevada anisotropia no índice de refração (</a:t>
            </a:r>
            <a:r>
              <a:rPr lang="pt-BR" sz="1800" i="1" dirty="0">
                <a:solidFill>
                  <a:srgbClr val="0033CC"/>
                </a:solidFill>
              </a:rPr>
              <a:t>birrefringência</a:t>
            </a:r>
            <a:r>
              <a:rPr lang="pt-BR" sz="1800" dirty="0"/>
              <a:t>), que responde (ou seja, pode ser alterada...) por campo elétrico externo </a:t>
            </a: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sz="1800" dirty="0"/>
              <a:t> o </a:t>
            </a:r>
            <a:r>
              <a:rPr lang="pt-BR" sz="1800" dirty="0" err="1"/>
              <a:t>niobato</a:t>
            </a:r>
            <a:r>
              <a:rPr lang="pt-BR" sz="1800" dirty="0"/>
              <a:t> de lítio é um candidato para produção de </a:t>
            </a:r>
            <a:r>
              <a:rPr lang="pt-BR" sz="1800" i="1" dirty="0">
                <a:solidFill>
                  <a:srgbClr val="0033CC"/>
                </a:solidFill>
              </a:rPr>
              <a:t>dispositivos eletro-ópticos</a:t>
            </a:r>
            <a:r>
              <a:rPr lang="pt-BR" sz="1800" dirty="0"/>
              <a:t>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312DC66-B326-8CAD-07FC-C4D75585D7BD}"/>
              </a:ext>
            </a:extLst>
          </p:cNvPr>
          <p:cNvSpPr txBox="1"/>
          <p:nvPr/>
        </p:nvSpPr>
        <p:spPr>
          <a:xfrm>
            <a:off x="352926" y="6041374"/>
            <a:ext cx="39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0" i="1" dirty="0">
                <a:solidFill>
                  <a:srgbClr val="0070C0"/>
                </a:solidFill>
              </a:rPr>
              <a:t>Fonte: </a:t>
            </a:r>
            <a:r>
              <a:rPr lang="en-US" sz="1400" b="0" i="1" dirty="0">
                <a:solidFill>
                  <a:srgbClr val="0070C0"/>
                </a:solidFill>
              </a:rPr>
              <a:t>Chiang, Y.M.; </a:t>
            </a:r>
            <a:r>
              <a:rPr lang="en-US" sz="1400" b="0" i="1" dirty="0" err="1">
                <a:solidFill>
                  <a:srgbClr val="0070C0"/>
                </a:solidFill>
              </a:rPr>
              <a:t>Birnie</a:t>
            </a:r>
            <a:r>
              <a:rPr lang="en-US" sz="1400" b="0" i="1" dirty="0">
                <a:solidFill>
                  <a:srgbClr val="0070C0"/>
                </a:solidFill>
              </a:rPr>
              <a:t> III, S.; Kingery, W.D. Physical Ceramics. 1997. Cap. 1. </a:t>
            </a:r>
            <a:endParaRPr lang="pt-BR" sz="1400" b="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496E327-02E9-8B9E-7293-9BD337681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824" y="207844"/>
            <a:ext cx="4556250" cy="639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734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6306CB-750C-E11A-8F74-69FC29B43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56602"/>
            <a:ext cx="7886700" cy="562742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000" dirty="0"/>
              <a:t>A estrutura do </a:t>
            </a:r>
            <a:r>
              <a:rPr lang="pt-BR" sz="2000" dirty="0" err="1"/>
              <a:t>espinélio</a:t>
            </a:r>
            <a:r>
              <a:rPr lang="pt-BR" sz="2000" dirty="0"/>
              <a:t> é representada pela fórmula </a:t>
            </a:r>
            <a:r>
              <a:rPr lang="pt-BR" sz="2000" b="1" dirty="0">
                <a:solidFill>
                  <a:srgbClr val="0000FF"/>
                </a:solidFill>
              </a:rPr>
              <a:t>AB</a:t>
            </a:r>
            <a:r>
              <a:rPr lang="pt-BR" sz="2000" b="1" baseline="-25000" dirty="0">
                <a:solidFill>
                  <a:srgbClr val="0000FF"/>
                </a:solidFill>
              </a:rPr>
              <a:t>2</a:t>
            </a:r>
            <a:r>
              <a:rPr lang="pt-BR" sz="2000" b="1" dirty="0">
                <a:solidFill>
                  <a:srgbClr val="0000FF"/>
                </a:solidFill>
              </a:rPr>
              <a:t>X</a:t>
            </a:r>
            <a:r>
              <a:rPr lang="pt-BR" sz="2000" b="1" baseline="-25000" dirty="0">
                <a:solidFill>
                  <a:srgbClr val="0000FF"/>
                </a:solidFill>
              </a:rPr>
              <a:t>4</a:t>
            </a:r>
            <a:r>
              <a:rPr lang="pt-BR" sz="2000" dirty="0"/>
              <a:t>, onde A e B são cátions em posições </a:t>
            </a:r>
            <a:r>
              <a:rPr lang="pt-BR" sz="2000" i="1" dirty="0">
                <a:solidFill>
                  <a:srgbClr val="0000FF"/>
                </a:solidFill>
              </a:rPr>
              <a:t>tetraédrica (A)</a:t>
            </a:r>
            <a:r>
              <a:rPr lang="pt-BR" sz="2000" dirty="0"/>
              <a:t> e </a:t>
            </a:r>
            <a:r>
              <a:rPr lang="pt-BR" sz="2000" i="1" dirty="0">
                <a:solidFill>
                  <a:srgbClr val="0000FF"/>
                </a:solidFill>
              </a:rPr>
              <a:t>octaédrica (B</a:t>
            </a:r>
            <a:r>
              <a:rPr lang="pt-BR" sz="2000" dirty="0"/>
              <a:t>), e </a:t>
            </a:r>
            <a:r>
              <a:rPr lang="pt-BR" sz="2000" i="1" dirty="0">
                <a:solidFill>
                  <a:srgbClr val="0000FF"/>
                </a:solidFill>
              </a:rPr>
              <a:t>X é um ânion </a:t>
            </a:r>
            <a:r>
              <a:rPr lang="pt-BR" sz="2000" dirty="0"/>
              <a:t>(normalmente O ou F). Esse grupo de estruturas recebe o seu nome a partir do mineral MgAl</a:t>
            </a:r>
            <a:r>
              <a:rPr lang="pt-BR" sz="2000" baseline="-25000" dirty="0"/>
              <a:t>2</a:t>
            </a:r>
            <a:r>
              <a:rPr lang="pt-BR" sz="2000" dirty="0"/>
              <a:t>O</a:t>
            </a:r>
            <a:r>
              <a:rPr lang="pt-BR" sz="2000" baseline="-25000" dirty="0"/>
              <a:t>4</a:t>
            </a:r>
            <a:r>
              <a:rPr lang="pt-BR" sz="2000" dirty="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000" dirty="0"/>
              <a:t>Na estrutura do </a:t>
            </a:r>
            <a:r>
              <a:rPr lang="pt-BR" sz="2000" b="1" i="1" dirty="0" err="1">
                <a:solidFill>
                  <a:srgbClr val="0033CC"/>
                </a:solidFill>
              </a:rPr>
              <a:t>espinélio</a:t>
            </a:r>
            <a:r>
              <a:rPr lang="pt-BR" sz="2000" b="1" i="1" dirty="0">
                <a:solidFill>
                  <a:srgbClr val="0033CC"/>
                </a:solidFill>
              </a:rPr>
              <a:t> normal </a:t>
            </a:r>
            <a:r>
              <a:rPr lang="pt-BR" sz="2000" dirty="0"/>
              <a:t>(“normal </a:t>
            </a:r>
            <a:r>
              <a:rPr lang="pt-BR" sz="2000" dirty="0" err="1"/>
              <a:t>spinel</a:t>
            </a:r>
            <a:r>
              <a:rPr lang="pt-BR" sz="2000" dirty="0"/>
              <a:t> </a:t>
            </a:r>
            <a:r>
              <a:rPr lang="pt-BR" sz="2000" dirty="0" err="1"/>
              <a:t>structure</a:t>
            </a:r>
            <a:r>
              <a:rPr lang="pt-BR" sz="2000" dirty="0"/>
              <a:t>”), os ânions estão organizados em arranjo compacto. </a:t>
            </a:r>
            <a:r>
              <a:rPr lang="pt-BR" sz="2000" b="1" i="1" dirty="0">
                <a:solidFill>
                  <a:srgbClr val="0033CC"/>
                </a:solidFill>
              </a:rPr>
              <a:t>Um em cada oito </a:t>
            </a:r>
            <a:r>
              <a:rPr lang="pt-BR" sz="2000" i="1" dirty="0">
                <a:solidFill>
                  <a:srgbClr val="0033CC"/>
                </a:solidFill>
              </a:rPr>
              <a:t>sítios catiônicos </a:t>
            </a:r>
            <a:r>
              <a:rPr lang="pt-BR" sz="2000" b="1" i="1" dirty="0">
                <a:solidFill>
                  <a:srgbClr val="0033CC"/>
                </a:solidFill>
              </a:rPr>
              <a:t>tetraédricos</a:t>
            </a:r>
            <a:r>
              <a:rPr lang="pt-BR" sz="2000" i="1" dirty="0">
                <a:solidFill>
                  <a:srgbClr val="0033CC"/>
                </a:solidFill>
              </a:rPr>
              <a:t> estão ocupados por cátions </a:t>
            </a:r>
            <a:r>
              <a:rPr lang="pt-BR" sz="2000" b="1" i="1" dirty="0">
                <a:solidFill>
                  <a:srgbClr val="0033CC"/>
                </a:solidFill>
              </a:rPr>
              <a:t>A</a:t>
            </a:r>
            <a:r>
              <a:rPr lang="pt-BR" sz="2000" i="1" dirty="0">
                <a:solidFill>
                  <a:srgbClr val="0033CC"/>
                </a:solidFill>
              </a:rPr>
              <a:t>, enquanto </a:t>
            </a:r>
            <a:r>
              <a:rPr lang="pt-BR" sz="2000" b="1" i="1" dirty="0">
                <a:solidFill>
                  <a:srgbClr val="0033CC"/>
                </a:solidFill>
              </a:rPr>
              <a:t>metade</a:t>
            </a:r>
            <a:r>
              <a:rPr lang="pt-BR" sz="2000" i="1" dirty="0">
                <a:solidFill>
                  <a:srgbClr val="0033CC"/>
                </a:solidFill>
              </a:rPr>
              <a:t> dos sítios </a:t>
            </a:r>
            <a:r>
              <a:rPr lang="pt-BR" sz="2000" b="1" i="1" dirty="0">
                <a:solidFill>
                  <a:srgbClr val="0033CC"/>
                </a:solidFill>
              </a:rPr>
              <a:t>octaédricos</a:t>
            </a:r>
            <a:r>
              <a:rPr lang="pt-BR" sz="2000" i="1" dirty="0">
                <a:solidFill>
                  <a:srgbClr val="0033CC"/>
                </a:solidFill>
              </a:rPr>
              <a:t> estão ocupados por cátions </a:t>
            </a:r>
            <a:r>
              <a:rPr lang="pt-BR" sz="2000" b="1" i="1" dirty="0">
                <a:solidFill>
                  <a:srgbClr val="0033CC"/>
                </a:solidFill>
              </a:rPr>
              <a:t>B</a:t>
            </a:r>
            <a:r>
              <a:rPr lang="pt-BR" sz="2000" i="1" dirty="0"/>
              <a:t>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000" dirty="0"/>
              <a:t>Uma representação esquemática, simplificada, da cela unitária do </a:t>
            </a:r>
            <a:r>
              <a:rPr lang="pt-BR" sz="2000" dirty="0" err="1"/>
              <a:t>espinélio</a:t>
            </a:r>
            <a:r>
              <a:rPr lang="pt-BR" sz="2000" dirty="0"/>
              <a:t> normal é mostrada a seguir 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sz="2000" dirty="0"/>
              <a:t> essa representação mostra apenas metade da cela unitária (a parte de trás da cela unitária não é representada para facilitar a visualização), e nela não é claro o empacotamento compacto dos ânions </a:t>
            </a:r>
            <a:r>
              <a:rPr lang="pt-BR" sz="1700" i="1" dirty="0"/>
              <a:t>(que é o que realmente ocorre – os cátions se localizam em sítios intersticiais tetraédricos e/ou octaédricos existentes no empacotamento compacto dos íons, como os que são mostrados na sequência da representação esquemática do </a:t>
            </a:r>
            <a:r>
              <a:rPr lang="pt-BR" sz="1700" i="1" dirty="0" err="1"/>
              <a:t>espinélio</a:t>
            </a:r>
            <a:r>
              <a:rPr lang="pt-BR" sz="1700" i="1" dirty="0"/>
              <a:t> normal)</a:t>
            </a:r>
            <a:r>
              <a:rPr lang="pt-BR" sz="2000" dirty="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000" dirty="0"/>
              <a:t>Cada cela unitária contém oito vezes a fórmula geral – sua composição, portanto, é A</a:t>
            </a:r>
            <a:r>
              <a:rPr lang="pt-BR" sz="2000" baseline="-25000" dirty="0"/>
              <a:t>8</a:t>
            </a:r>
            <a:r>
              <a:rPr lang="pt-BR" sz="2000" dirty="0"/>
              <a:t>B</a:t>
            </a:r>
            <a:r>
              <a:rPr lang="pt-BR" sz="2000" baseline="-25000" dirty="0"/>
              <a:t>16</a:t>
            </a:r>
            <a:r>
              <a:rPr lang="pt-BR" sz="2000" dirty="0"/>
              <a:t>O</a:t>
            </a:r>
            <a:r>
              <a:rPr lang="pt-BR" sz="2000" baseline="-25000" dirty="0"/>
              <a:t>32</a:t>
            </a:r>
            <a:r>
              <a:rPr lang="pt-BR" sz="2000" dirty="0"/>
              <a:t> 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pt-BR" sz="20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4EBAE61-7F9A-414B-9FF6-0E5B7E0A74F8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73974"/>
            <a:ext cx="7772400" cy="561049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Estrutura “do </a:t>
            </a:r>
            <a:r>
              <a:rPr lang="pt-BR" altLang="pt-BR" sz="2800" kern="0" dirty="0" err="1">
                <a:solidFill>
                  <a:srgbClr val="0000FF"/>
                </a:solidFill>
                <a:latin typeface="Calibri" pitchFamily="34" charset="0"/>
                <a:cs typeface="+mj-cs"/>
              </a:rPr>
              <a:t>Espinélio</a:t>
            </a:r>
            <a:r>
              <a:rPr lang="pt-BR" altLang="pt-BR" sz="2800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” </a:t>
            </a:r>
            <a:r>
              <a:rPr lang="pt-BR" altLang="pt-BR" sz="2800" i="1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(AB</a:t>
            </a:r>
            <a:r>
              <a:rPr lang="pt-BR" altLang="pt-BR" sz="2800" i="1" kern="0" baseline="-25000" dirty="0">
                <a:solidFill>
                  <a:srgbClr val="0000FF"/>
                </a:solidFill>
                <a:latin typeface="Calibri" pitchFamily="34" charset="0"/>
                <a:cs typeface="+mj-cs"/>
              </a:rPr>
              <a:t>2</a:t>
            </a:r>
            <a:r>
              <a:rPr lang="pt-BR" altLang="pt-BR" sz="2800" i="1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X</a:t>
            </a:r>
            <a:r>
              <a:rPr lang="pt-BR" altLang="pt-BR" sz="2800" i="1" kern="0" baseline="-25000" dirty="0">
                <a:solidFill>
                  <a:srgbClr val="0000FF"/>
                </a:solidFill>
                <a:latin typeface="Calibri" pitchFamily="34" charset="0"/>
                <a:cs typeface="+mj-cs"/>
              </a:rPr>
              <a:t>4</a:t>
            </a:r>
            <a:r>
              <a:rPr lang="pt-BR" altLang="pt-BR" sz="2800" i="1" kern="0" dirty="0">
                <a:solidFill>
                  <a:srgbClr val="0000FF"/>
                </a:solidFill>
                <a:latin typeface="Calibri" pitchFamily="34" charset="0"/>
                <a:cs typeface="+mj-cs"/>
              </a:rPr>
              <a:t>)</a:t>
            </a:r>
            <a:endParaRPr lang="pt-BR" altLang="pt-BR" sz="2000" i="1" kern="0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837231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833D690-B964-D40F-243E-608D5EA36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" y="771525"/>
            <a:ext cx="8829675" cy="531495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" name="Imagem 1" descr="Desenho de pessoa e texto branco&#10;&#10;Descrição gerada automaticamente com confiança baixa">
            <a:extLst>
              <a:ext uri="{FF2B5EF4-FFF2-40B4-BE49-F238E27FC236}">
                <a16:creationId xmlns:a16="http://schemas.microsoft.com/office/drawing/2014/main" id="{38A1014F-DBE7-C470-6145-4F5147DA9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970">
            <a:off x="8216920" y="91623"/>
            <a:ext cx="866775" cy="5200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949487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6306CB-750C-E11A-8F74-69FC29B43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61473"/>
            <a:ext cx="7886700" cy="59676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000" dirty="0"/>
              <a:t>Alguns </a:t>
            </a:r>
            <a:r>
              <a:rPr lang="pt-BR" sz="2000" dirty="0" err="1"/>
              <a:t>espinélios</a:t>
            </a:r>
            <a:r>
              <a:rPr lang="pt-BR" sz="2000" dirty="0"/>
              <a:t> apresentam uma outra estrutura, similar à do </a:t>
            </a:r>
            <a:r>
              <a:rPr lang="pt-BR" sz="2000" dirty="0" err="1"/>
              <a:t>espinélio</a:t>
            </a:r>
            <a:r>
              <a:rPr lang="pt-BR" sz="2000" dirty="0"/>
              <a:t> normal: a estrutura </a:t>
            </a:r>
            <a:r>
              <a:rPr lang="pt-BR" sz="2000" b="1" i="1" dirty="0">
                <a:solidFill>
                  <a:srgbClr val="0033CC"/>
                </a:solidFill>
              </a:rPr>
              <a:t>invertida</a:t>
            </a:r>
            <a:r>
              <a:rPr lang="pt-BR" sz="2000" dirty="0"/>
              <a:t> </a:t>
            </a:r>
            <a:r>
              <a:rPr lang="pt-BR" sz="2000" i="1" dirty="0"/>
              <a:t>(“</a:t>
            </a:r>
            <a:r>
              <a:rPr lang="pt-BR" sz="2000" i="1" dirty="0" err="1"/>
              <a:t>inverse</a:t>
            </a:r>
            <a:r>
              <a:rPr lang="pt-BR" sz="2000" i="1" dirty="0"/>
              <a:t> </a:t>
            </a:r>
            <a:r>
              <a:rPr lang="pt-BR" sz="2000" i="1" dirty="0" err="1"/>
              <a:t>spinel</a:t>
            </a:r>
            <a:r>
              <a:rPr lang="pt-BR" sz="2000" i="1" dirty="0"/>
              <a:t> </a:t>
            </a:r>
            <a:r>
              <a:rPr lang="pt-BR" sz="2000" i="1" dirty="0" err="1"/>
              <a:t>structure</a:t>
            </a:r>
            <a:r>
              <a:rPr lang="pt-BR" sz="2000" i="1" dirty="0"/>
              <a:t>”).</a:t>
            </a:r>
            <a:endParaRPr lang="pt-BR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000" dirty="0"/>
              <a:t>Nos </a:t>
            </a:r>
            <a:r>
              <a:rPr lang="pt-BR" sz="2000" b="1" i="1" dirty="0" err="1">
                <a:solidFill>
                  <a:srgbClr val="0033CC"/>
                </a:solidFill>
              </a:rPr>
              <a:t>espinélios</a:t>
            </a:r>
            <a:r>
              <a:rPr lang="pt-BR" sz="2000" b="1" i="1" dirty="0">
                <a:solidFill>
                  <a:srgbClr val="0033CC"/>
                </a:solidFill>
              </a:rPr>
              <a:t> inversos</a:t>
            </a:r>
            <a:r>
              <a:rPr lang="pt-BR" sz="2000" dirty="0"/>
              <a:t>, todos os cátions A e metade dos cátions B invertem suas posições – ou seja, </a:t>
            </a:r>
            <a:r>
              <a:rPr lang="pt-BR" sz="2000" i="1" dirty="0">
                <a:solidFill>
                  <a:srgbClr val="0000FF"/>
                </a:solidFill>
              </a:rPr>
              <a:t>os cátions </a:t>
            </a:r>
            <a:r>
              <a:rPr lang="pt-BR" sz="2000" b="1" i="1" dirty="0">
                <a:solidFill>
                  <a:srgbClr val="0000FF"/>
                </a:solidFill>
              </a:rPr>
              <a:t>A</a:t>
            </a:r>
            <a:r>
              <a:rPr lang="pt-BR" sz="2000" i="1" dirty="0">
                <a:solidFill>
                  <a:srgbClr val="0000FF"/>
                </a:solidFill>
              </a:rPr>
              <a:t> e metade dos </a:t>
            </a:r>
            <a:r>
              <a:rPr lang="pt-BR" sz="2000" b="1" i="1" dirty="0">
                <a:solidFill>
                  <a:srgbClr val="0000FF"/>
                </a:solidFill>
              </a:rPr>
              <a:t>B</a:t>
            </a:r>
            <a:r>
              <a:rPr lang="pt-BR" sz="2000" i="1" dirty="0">
                <a:solidFill>
                  <a:srgbClr val="0000FF"/>
                </a:solidFill>
              </a:rPr>
              <a:t> ocupam a </a:t>
            </a:r>
            <a:r>
              <a:rPr lang="pt-BR" sz="2000" b="1" i="1" dirty="0">
                <a:solidFill>
                  <a:srgbClr val="0000FF"/>
                </a:solidFill>
              </a:rPr>
              <a:t>metade</a:t>
            </a:r>
            <a:r>
              <a:rPr lang="pt-BR" sz="2000" i="1" dirty="0">
                <a:solidFill>
                  <a:srgbClr val="0000FF"/>
                </a:solidFill>
              </a:rPr>
              <a:t> dos sítios </a:t>
            </a:r>
            <a:r>
              <a:rPr lang="pt-BR" sz="2000" b="1" i="1" dirty="0">
                <a:solidFill>
                  <a:srgbClr val="0000FF"/>
                </a:solidFill>
              </a:rPr>
              <a:t>octaédricos</a:t>
            </a:r>
            <a:r>
              <a:rPr lang="pt-BR" sz="2000" i="1" dirty="0">
                <a:solidFill>
                  <a:srgbClr val="0000FF"/>
                </a:solidFill>
              </a:rPr>
              <a:t>, enquanto a </a:t>
            </a:r>
            <a:r>
              <a:rPr lang="pt-BR" sz="2000" b="1" i="1" dirty="0">
                <a:solidFill>
                  <a:srgbClr val="0000FF"/>
                </a:solidFill>
              </a:rPr>
              <a:t>metade restante dos cátions B</a:t>
            </a:r>
            <a:r>
              <a:rPr lang="pt-BR" sz="2000" i="1" dirty="0">
                <a:solidFill>
                  <a:srgbClr val="0000FF"/>
                </a:solidFill>
              </a:rPr>
              <a:t> ocupam </a:t>
            </a:r>
            <a:r>
              <a:rPr lang="pt-BR" sz="2000" b="1" i="1" dirty="0">
                <a:solidFill>
                  <a:srgbClr val="0000FF"/>
                </a:solidFill>
              </a:rPr>
              <a:t>1/8 dos sítios tetraédricos</a:t>
            </a:r>
            <a:r>
              <a:rPr lang="pt-BR" sz="2000" dirty="0"/>
              <a:t>, e essa estrutura é representada da forma </a:t>
            </a:r>
            <a:r>
              <a:rPr lang="pt-BR" sz="2000" b="1" dirty="0">
                <a:solidFill>
                  <a:srgbClr val="0000FF"/>
                </a:solidFill>
              </a:rPr>
              <a:t>B(AB)X</a:t>
            </a:r>
            <a:r>
              <a:rPr lang="pt-BR" sz="2000" b="1" baseline="-25000" dirty="0">
                <a:solidFill>
                  <a:srgbClr val="0000FF"/>
                </a:solidFill>
              </a:rPr>
              <a:t>4  </a:t>
            </a:r>
            <a:r>
              <a:rPr lang="pt-BR" sz="20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000" dirty="0"/>
              <a:t>Também existem </a:t>
            </a:r>
            <a:r>
              <a:rPr lang="pt-BR" sz="2000" b="1" i="1" dirty="0" err="1">
                <a:solidFill>
                  <a:srgbClr val="0000FF"/>
                </a:solidFill>
              </a:rPr>
              <a:t>espinélios</a:t>
            </a:r>
            <a:r>
              <a:rPr lang="pt-BR" sz="2000" b="1" i="1" dirty="0">
                <a:solidFill>
                  <a:srgbClr val="0000FF"/>
                </a:solidFill>
              </a:rPr>
              <a:t> mistos</a:t>
            </a:r>
            <a:r>
              <a:rPr lang="pt-BR" sz="2000" dirty="0"/>
              <a:t>, que apresentam estruturas intermediárias entre as estruturas dos </a:t>
            </a:r>
            <a:r>
              <a:rPr lang="pt-BR" sz="2000" dirty="0" err="1"/>
              <a:t>espinélios</a:t>
            </a:r>
            <a:r>
              <a:rPr lang="pt-BR" sz="2000" dirty="0"/>
              <a:t> normal e invertido.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000" dirty="0"/>
              <a:t>Muitos materiais com aplicações elétricas e magnéticas cristalizam na estrutura de </a:t>
            </a:r>
            <a:r>
              <a:rPr lang="pt-BR" sz="2000" dirty="0" err="1"/>
              <a:t>espinélios</a:t>
            </a:r>
            <a:r>
              <a:rPr lang="pt-BR" sz="2000" dirty="0"/>
              <a:t> , tanto normais, quanto invertidos.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000" dirty="0"/>
              <a:t>A </a:t>
            </a:r>
            <a:r>
              <a:rPr lang="pt-BR" sz="2000" b="1" i="1" dirty="0">
                <a:solidFill>
                  <a:srgbClr val="0033CC"/>
                </a:solidFill>
              </a:rPr>
              <a:t>magnetita</a:t>
            </a:r>
            <a:r>
              <a:rPr lang="pt-BR" sz="2000" dirty="0"/>
              <a:t> Fe</a:t>
            </a:r>
            <a:r>
              <a:rPr lang="pt-BR" sz="2000" baseline="-25000" dirty="0"/>
              <a:t>3</a:t>
            </a:r>
            <a:r>
              <a:rPr lang="pt-BR" sz="2000" dirty="0"/>
              <a:t>O</a:t>
            </a:r>
            <a:r>
              <a:rPr lang="pt-BR" sz="2000" baseline="-25000" dirty="0"/>
              <a:t>4</a:t>
            </a:r>
            <a:r>
              <a:rPr lang="pt-BR" sz="2000" dirty="0"/>
              <a:t>, mineral naturalmente magnético, cristaliza na estrutura do </a:t>
            </a:r>
            <a:r>
              <a:rPr lang="pt-BR" sz="2000" dirty="0" err="1"/>
              <a:t>espinélio</a:t>
            </a:r>
            <a:r>
              <a:rPr lang="pt-BR" sz="2000" dirty="0"/>
              <a:t> invertido.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000" dirty="0"/>
              <a:t>As </a:t>
            </a:r>
            <a:r>
              <a:rPr lang="pt-BR" sz="2000" i="1" dirty="0">
                <a:solidFill>
                  <a:srgbClr val="0033CC"/>
                </a:solidFill>
              </a:rPr>
              <a:t>ferritas</a:t>
            </a:r>
            <a:r>
              <a:rPr lang="pt-BR" sz="2000" dirty="0"/>
              <a:t>, compostos de fórmula geral M</a:t>
            </a:r>
            <a:r>
              <a:rPr lang="pt-BR" sz="2000" baseline="30000" dirty="0"/>
              <a:t>II</a:t>
            </a:r>
            <a:r>
              <a:rPr lang="pt-BR" sz="2000" dirty="0"/>
              <a:t>Fe</a:t>
            </a:r>
            <a:r>
              <a:rPr lang="pt-BR" sz="2000" baseline="-25000" dirty="0"/>
              <a:t>2</a:t>
            </a:r>
            <a:r>
              <a:rPr lang="pt-BR" sz="2000" dirty="0"/>
              <a:t>O</a:t>
            </a:r>
            <a:r>
              <a:rPr lang="pt-BR" sz="2000" baseline="-25000" dirty="0"/>
              <a:t>4</a:t>
            </a:r>
            <a:r>
              <a:rPr lang="pt-BR" sz="2000" dirty="0"/>
              <a:t> (onde M</a:t>
            </a:r>
            <a:r>
              <a:rPr lang="pt-BR" sz="2000" baseline="30000" dirty="0"/>
              <a:t>II</a:t>
            </a:r>
            <a:r>
              <a:rPr lang="pt-BR" sz="2000" dirty="0"/>
              <a:t> é um metal divalente, p.ex.: Mn, CO, NI, Zn; a magnetita é uma ferrita, com M</a:t>
            </a:r>
            <a:r>
              <a:rPr lang="pt-BR" sz="2000" baseline="30000" dirty="0"/>
              <a:t>II </a:t>
            </a:r>
            <a:r>
              <a:rPr lang="pt-BR" sz="2000" dirty="0"/>
              <a:t>= Fe</a:t>
            </a:r>
            <a:r>
              <a:rPr lang="pt-BR" sz="2000" baseline="30000" dirty="0"/>
              <a:t>2+</a:t>
            </a:r>
            <a:r>
              <a:rPr lang="pt-BR" sz="2000" dirty="0"/>
              <a:t>), podem ser </a:t>
            </a:r>
            <a:r>
              <a:rPr lang="pt-BR" sz="2000" dirty="0" err="1"/>
              <a:t>espinélios</a:t>
            </a:r>
            <a:r>
              <a:rPr lang="pt-BR" sz="2000" dirty="0"/>
              <a:t> normais ou invertidos 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sz="2000" dirty="0"/>
              <a:t> a maioria tem propriedades elétricas e magnéticas interessantes, que variam de acordo com a sua composição e estrutura (normal ou inversa), e podem ser sintetizadas de forma relativamente simples 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t-BR" sz="2000" dirty="0"/>
              <a:t> usos: aplicações magnéticas</a:t>
            </a:r>
            <a:r>
              <a:rPr lang="pt-BR" sz="1900" i="1" dirty="0"/>
              <a:t> (nas quais o fato de serem não-metálicos os torna interessantes...)</a:t>
            </a:r>
          </a:p>
        </p:txBody>
      </p:sp>
      <p:pic>
        <p:nvPicPr>
          <p:cNvPr id="2" name="Imagem 1" descr="Desenho de pessoa e texto branco&#10;&#10;Descrição gerada automaticamente com confiança baixa">
            <a:extLst>
              <a:ext uri="{FF2B5EF4-FFF2-40B4-BE49-F238E27FC236}">
                <a16:creationId xmlns:a16="http://schemas.microsoft.com/office/drawing/2014/main" id="{718F9F93-8E26-E567-672F-05214CFEE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970">
            <a:off x="8216920" y="91623"/>
            <a:ext cx="866775" cy="5200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698181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2EE0216-310E-F67A-31C7-28DB14E7256E}"/>
              </a:ext>
            </a:extLst>
          </p:cNvPr>
          <p:cNvSpPr txBox="1"/>
          <p:nvPr/>
        </p:nvSpPr>
        <p:spPr>
          <a:xfrm>
            <a:off x="4411580" y="4714727"/>
            <a:ext cx="3769608" cy="954107"/>
          </a:xfrm>
          <a:prstGeom prst="rect">
            <a:avLst/>
          </a:prstGeom>
          <a:solidFill>
            <a:srgbClr val="66FFFF"/>
          </a:solidFill>
          <a:ln w="9525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marL="11113" indent="-11113" algn="ctr">
              <a:lnSpc>
                <a:spcPct val="100000"/>
              </a:lnSpc>
              <a:spcBef>
                <a:spcPts val="0"/>
              </a:spcBef>
            </a:pPr>
            <a:r>
              <a:rPr lang="pt-BR" sz="2800" b="1" dirty="0">
                <a:solidFill>
                  <a:srgbClr val="0033CC"/>
                </a:solidFill>
                <a:latin typeface="Comic Sans MS" charset="0"/>
                <a:sym typeface="Comic Sans MS" charset="0"/>
              </a:rPr>
              <a:t>Sólidos Lamelares (argilas, LDHs...)</a:t>
            </a:r>
          </a:p>
        </p:txBody>
      </p:sp>
    </p:spTree>
    <p:extLst>
      <p:ext uri="{BB962C8B-B14F-4D97-AF65-F5344CB8AC3E}">
        <p14:creationId xmlns:p14="http://schemas.microsoft.com/office/powerpoint/2010/main" val="25999929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09DB54-4635-672F-1AAD-A408EF88E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52927"/>
            <a:ext cx="2836445" cy="57751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t-BR" sz="3600" b="1" dirty="0"/>
              <a:t>Silicatos</a:t>
            </a:r>
            <a:endParaRPr lang="pt-BR" sz="2400" i="1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6134505-DE6F-EFFC-05C1-AFBCC3837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1460530"/>
            <a:ext cx="7886700" cy="43540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3651C48-D739-2127-912E-0103B69ACFB5}"/>
              </a:ext>
            </a:extLst>
          </p:cNvPr>
          <p:cNvSpPr txBox="1"/>
          <p:nvPr/>
        </p:nvSpPr>
        <p:spPr>
          <a:xfrm>
            <a:off x="1481120" y="6197296"/>
            <a:ext cx="618175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i="1" dirty="0"/>
              <a:t>Fonte: https://www.britannica.com/science/mineral-chemical-compound/Silicates</a:t>
            </a:r>
          </a:p>
        </p:txBody>
      </p:sp>
    </p:spTree>
    <p:extLst>
      <p:ext uri="{BB962C8B-B14F-4D97-AF65-F5344CB8AC3E}">
        <p14:creationId xmlns:p14="http://schemas.microsoft.com/office/powerpoint/2010/main" val="23730597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09DB54-4635-672F-1AAD-A408EF88E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27" y="258858"/>
            <a:ext cx="2836445" cy="57751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t-BR" sz="3600" b="1" dirty="0"/>
              <a:t>Silicatos</a:t>
            </a:r>
            <a:endParaRPr lang="pt-BR" sz="2400" i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3651C48-D739-2127-912E-0103B69ACFB5}"/>
              </a:ext>
            </a:extLst>
          </p:cNvPr>
          <p:cNvSpPr txBox="1"/>
          <p:nvPr/>
        </p:nvSpPr>
        <p:spPr>
          <a:xfrm>
            <a:off x="1481120" y="6396737"/>
            <a:ext cx="618175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i="1" dirty="0"/>
              <a:t>Fonte: https://www.britannica.com/science/mineral-chemical-compound/Silicates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7A7FF4-F644-F8FD-448C-72CAB05E6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27" y="1044920"/>
            <a:ext cx="7209145" cy="51210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09569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09DB54-4635-672F-1AAD-A408EF88E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20" y="258857"/>
            <a:ext cx="2836445" cy="57751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t-BR" sz="3600" b="1" dirty="0"/>
              <a:t>Silicatos</a:t>
            </a:r>
            <a:endParaRPr lang="pt-BR" sz="2400" i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3651C48-D739-2127-912E-0103B69ACFB5}"/>
              </a:ext>
            </a:extLst>
          </p:cNvPr>
          <p:cNvSpPr txBox="1"/>
          <p:nvPr/>
        </p:nvSpPr>
        <p:spPr>
          <a:xfrm>
            <a:off x="1481121" y="6353706"/>
            <a:ext cx="618175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i="1" dirty="0"/>
              <a:t>Fonte: https://www.britannica.com/science/mineral-chemical-compound/Silicates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A38FA7-2CDB-8321-D186-28C58C950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20" y="1062730"/>
            <a:ext cx="7740160" cy="50620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13073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09DB54-4635-672F-1AAD-A408EF88E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20" y="258857"/>
            <a:ext cx="2836445" cy="57751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t-BR" sz="3600" b="1" dirty="0"/>
              <a:t>Argilominerais</a:t>
            </a:r>
            <a:endParaRPr lang="pt-BR" sz="2400" i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3651C48-D739-2127-912E-0103B69ACFB5}"/>
              </a:ext>
            </a:extLst>
          </p:cNvPr>
          <p:cNvSpPr txBox="1"/>
          <p:nvPr/>
        </p:nvSpPr>
        <p:spPr>
          <a:xfrm>
            <a:off x="2024668" y="6351184"/>
            <a:ext cx="509466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i="1" dirty="0"/>
              <a:t>Fonte: https://www.le-comptoir-geologique.com/clay-glossary.html</a:t>
            </a:r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DCF125B7-8825-1B2E-9317-BE52D7C21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906"/>
            <a:ext cx="9144000" cy="48177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5076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F9FFA-0554-1777-F47B-D0B8FD28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3912"/>
            <a:ext cx="7886700" cy="534086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rgbClr val="0000FF"/>
                </a:solidFill>
              </a:rPr>
              <a:t>Tipos de Sítios Intersticiais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513A356-A2A2-195F-C485-19DD9FC13F86}"/>
              </a:ext>
            </a:extLst>
          </p:cNvPr>
          <p:cNvSpPr txBox="1"/>
          <p:nvPr/>
        </p:nvSpPr>
        <p:spPr>
          <a:xfrm>
            <a:off x="1934611" y="6287467"/>
            <a:ext cx="5274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i="1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https://msestudent.com/interstitial-sites-size-types-applications-and-calculations/</a:t>
            </a:r>
            <a:endParaRPr lang="pt-BR" sz="1200" i="1" dirty="0">
              <a:solidFill>
                <a:srgbClr val="0070C0"/>
              </a:solidFill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FF51C5B-3CA2-364A-761C-0352E9FE3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543" y="1294038"/>
            <a:ext cx="8294914" cy="46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20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43651C48-D739-2127-912E-0103B69ACFB5}"/>
              </a:ext>
            </a:extLst>
          </p:cNvPr>
          <p:cNvSpPr txBox="1"/>
          <p:nvPr/>
        </p:nvSpPr>
        <p:spPr>
          <a:xfrm>
            <a:off x="2136877" y="6469845"/>
            <a:ext cx="487024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i="1" dirty="0"/>
              <a:t>Fonte: https://som.web.cmu.edu/structures/S096-kaolinite.html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1B00038-4270-EE30-5FE6-EFB4390CC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845" y="635318"/>
            <a:ext cx="6884309" cy="56882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8DDCE8E-AF80-07D0-630E-CE0B719DA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173" y="234266"/>
            <a:ext cx="1912943" cy="57751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t-BR" sz="3600" b="1" dirty="0"/>
              <a:t>Caulinita</a:t>
            </a:r>
            <a:endParaRPr lang="pt-BR" sz="2400" i="1" dirty="0"/>
          </a:p>
        </p:txBody>
      </p:sp>
      <p:pic>
        <p:nvPicPr>
          <p:cNvPr id="2" name="Imagem 1" descr="Desenho de pessoa e texto branco&#10;&#10;Descrição gerada automaticamente com confiança baixa">
            <a:extLst>
              <a:ext uri="{FF2B5EF4-FFF2-40B4-BE49-F238E27FC236}">
                <a16:creationId xmlns:a16="http://schemas.microsoft.com/office/drawing/2014/main" id="{C4E37BCC-8D83-CEF3-5B3F-170C89E6D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970">
            <a:off x="8216920" y="91623"/>
            <a:ext cx="866775" cy="5200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412667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43651C48-D739-2127-912E-0103B69ACFB5}"/>
              </a:ext>
            </a:extLst>
          </p:cNvPr>
          <p:cNvSpPr txBox="1"/>
          <p:nvPr/>
        </p:nvSpPr>
        <p:spPr>
          <a:xfrm>
            <a:off x="4314835" y="6437929"/>
            <a:ext cx="39992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i="1" dirty="0"/>
              <a:t>Fonte: https://www.mdpi.com/2073-4352/11/3/244</a:t>
            </a:r>
          </a:p>
        </p:txBody>
      </p:sp>
      <p:pic>
        <p:nvPicPr>
          <p:cNvPr id="2054" name="Picture 6" descr="Crystals | Free Full-Text | Structural Analysis of Interstratified Illite- Smectite by the Rietveld Method">
            <a:extLst>
              <a:ext uri="{FF2B5EF4-FFF2-40B4-BE49-F238E27FC236}">
                <a16:creationId xmlns:a16="http://schemas.microsoft.com/office/drawing/2014/main" id="{25F418BC-E385-6829-FEF5-D97F61DBA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28" y="494042"/>
            <a:ext cx="7484143" cy="58699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AD3A1F0-B2EA-4FFC-B33D-E52A54A61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3255" y="2430379"/>
            <a:ext cx="1912943" cy="99862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t-BR" sz="3600" b="1" dirty="0"/>
              <a:t>Esmectita / </a:t>
            </a:r>
            <a:r>
              <a:rPr lang="pt-BR" sz="3600" b="1" dirty="0" err="1"/>
              <a:t>Ilita</a:t>
            </a:r>
            <a:endParaRPr lang="pt-BR" sz="2400" i="1" dirty="0"/>
          </a:p>
        </p:txBody>
      </p:sp>
      <p:pic>
        <p:nvPicPr>
          <p:cNvPr id="3" name="Imagem 2" descr="Desenho de pessoa e texto branco&#10;&#10;Descrição gerada automaticamente com confiança baixa">
            <a:extLst>
              <a:ext uri="{FF2B5EF4-FFF2-40B4-BE49-F238E27FC236}">
                <a16:creationId xmlns:a16="http://schemas.microsoft.com/office/drawing/2014/main" id="{4DCA6790-817F-6B6E-27BD-89BC539A2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970">
            <a:off x="8216920" y="91623"/>
            <a:ext cx="866775" cy="5200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849448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402F20F-69ED-32C1-28C7-F3D293156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5" y="1004887"/>
            <a:ext cx="6648450" cy="4848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39FF55F-B478-150D-1C34-1E06D06A93F7}"/>
              </a:ext>
            </a:extLst>
          </p:cNvPr>
          <p:cNvSpPr txBox="1">
            <a:spLocks/>
          </p:cNvSpPr>
          <p:nvPr/>
        </p:nvSpPr>
        <p:spPr>
          <a:xfrm>
            <a:off x="2070935" y="175840"/>
            <a:ext cx="5002129" cy="597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/>
              <a:t>LDH</a:t>
            </a:r>
            <a:r>
              <a:rPr lang="pt-BR" sz="3200" dirty="0"/>
              <a:t> </a:t>
            </a:r>
            <a:r>
              <a:rPr lang="pt-BR" sz="2400" i="1" dirty="0"/>
              <a:t>(layered double hydroxides)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812E96F-48A2-3B7B-2233-606182947E3D}"/>
              </a:ext>
            </a:extLst>
          </p:cNvPr>
          <p:cNvSpPr txBox="1">
            <a:spLocks/>
          </p:cNvSpPr>
          <p:nvPr/>
        </p:nvSpPr>
        <p:spPr>
          <a:xfrm>
            <a:off x="628649" y="6020592"/>
            <a:ext cx="7886700" cy="7578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i="1" dirty="0"/>
              <a:t>...múltiplas aplicações potenciais: ambientais, biomédicas, materiais de construção, energia, ...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66D8789-1489-E864-69F9-2C652FFDA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930" y="6445038"/>
            <a:ext cx="2495550" cy="333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03958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617A1C-146B-DC25-3E8E-46E4F1C9957A}"/>
              </a:ext>
            </a:extLst>
          </p:cNvPr>
          <p:cNvSpPr txBox="1">
            <a:spLocks/>
          </p:cNvSpPr>
          <p:nvPr/>
        </p:nvSpPr>
        <p:spPr>
          <a:xfrm>
            <a:off x="204395" y="260648"/>
            <a:ext cx="8659905" cy="444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9688" marR="0" lvl="0" indent="-396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charset="0"/>
              </a:rPr>
              <a:t>...finalizando   :   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charset="0"/>
              </a:rPr>
              <a:t>...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charset="0"/>
              </a:rPr>
              <a:t>mais </a:t>
            </a:r>
            <a:r>
              <a:rPr lang="pt-BR" sz="2800" b="1" kern="0" dirty="0">
                <a:latin typeface="+mj-lt"/>
                <a:ea typeface="+mj-ea"/>
                <a:cs typeface="+mj-cs"/>
                <a:sym typeface="Arial" charset="0"/>
              </a:rPr>
              <a:t>e</a:t>
            </a: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charset="0"/>
              </a:rPr>
              <a:t>struturas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charset="0"/>
              </a:rPr>
              <a:t> </a:t>
            </a:r>
            <a:r>
              <a:rPr lang="pt-BR" sz="2800" b="1" kern="0" dirty="0">
                <a:latin typeface="+mj-lt"/>
                <a:ea typeface="+mj-ea"/>
                <a:cs typeface="+mj-cs"/>
                <a:sym typeface="Arial" charset="0"/>
              </a:rPr>
              <a:t>c</a:t>
            </a: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charset="0"/>
              </a:rPr>
              <a:t>ristalinas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Arial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2707A0-6D99-C187-F72C-954EECBF996B}"/>
              </a:ext>
            </a:extLst>
          </p:cNvPr>
          <p:cNvSpPr txBox="1">
            <a:spLocks/>
          </p:cNvSpPr>
          <p:nvPr/>
        </p:nvSpPr>
        <p:spPr>
          <a:xfrm>
            <a:off x="685800" y="946860"/>
            <a:ext cx="7772400" cy="5415442"/>
          </a:xfrm>
          <a:prstGeom prst="rect">
            <a:avLst/>
          </a:prstGeom>
        </p:spPr>
        <p:txBody>
          <a:bodyPr/>
          <a:lstStyle/>
          <a:p>
            <a:pPr marL="382588" marR="0" lvl="0" indent="-342900" algn="l" defTabSz="914400" rtl="0" eaLnBrk="0" fontAlgn="base" latinLnBrk="0" hangingPunct="0">
              <a:spcAft>
                <a:spcPts val="60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Ao final do estudo dos conteúdos desta Unidade você deve ser capaz de:</a:t>
            </a:r>
          </a:p>
          <a:p>
            <a:pPr marL="731838" marR="0" lvl="1" indent="-285750" algn="l" defTabSz="914400" rtl="0" eaLnBrk="0" fontAlgn="base" latinLnBrk="0" hangingPunct="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pt-BR" sz="1400" kern="0" dirty="0">
                <a:solidFill>
                  <a:schemeClr val="tx1"/>
                </a:solidFill>
                <a:latin typeface="+mn-lt"/>
                <a:sym typeface="Arial" charset="0"/>
              </a:rPr>
              <a:t>Diferenciar um sítio do reticulado de um sítio intersticial;</a:t>
            </a:r>
          </a:p>
          <a:p>
            <a:pPr marL="731838" lvl="1" indent="-285750" defTabSz="914400" eaLnBrk="0" fontAlgn="base" hangingPunct="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400" kern="0" dirty="0">
                <a:sym typeface="Arial" charset="0"/>
              </a:rPr>
              <a:t>Avaliar qual tipo de sítio intersticial deve ser ocupado por um íon menor em um reticulado de um íon maior, de acordo com o critério geométrico;</a:t>
            </a:r>
          </a:p>
          <a:p>
            <a:pPr marL="731838" lvl="1" indent="-285750" defTabSz="914400" eaLnBrk="0" fontAlgn="base" hangingPunct="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400" kern="0" dirty="0">
                <a:sym typeface="Arial" charset="0"/>
              </a:rPr>
              <a:t>Calcular as dimensões de sítios intersticiais em reticulados cúbicos (CS, CCC e CFC);</a:t>
            </a:r>
          </a:p>
          <a:p>
            <a:pPr marL="731838" lvl="1" indent="-285750" defTabSz="914400" eaLnBrk="0" fontAlgn="base" hangingPunct="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400" kern="0" dirty="0">
                <a:sym typeface="Arial" charset="0"/>
              </a:rPr>
              <a:t>Descrever algumas das estruturas comuns em materiais cerâmicos: </a:t>
            </a:r>
            <a:r>
              <a:rPr lang="pt-BR" sz="1400" kern="0" dirty="0" err="1">
                <a:sym typeface="Arial" charset="0"/>
              </a:rPr>
              <a:t>CsCl</a:t>
            </a:r>
            <a:r>
              <a:rPr lang="pt-BR" sz="1400" kern="0" dirty="0">
                <a:sym typeface="Arial" charset="0"/>
              </a:rPr>
              <a:t>, </a:t>
            </a:r>
            <a:r>
              <a:rPr lang="pt-BR" sz="1400" kern="0" dirty="0" err="1">
                <a:sym typeface="Arial" charset="0"/>
              </a:rPr>
              <a:t>NaCl</a:t>
            </a:r>
            <a:r>
              <a:rPr lang="pt-BR" sz="1400" kern="0" dirty="0">
                <a:sym typeface="Arial" charset="0"/>
              </a:rPr>
              <a:t>, </a:t>
            </a:r>
            <a:r>
              <a:rPr lang="pt-BR" sz="1400" kern="0" dirty="0" err="1">
                <a:sym typeface="Arial" charset="0"/>
              </a:rPr>
              <a:t>esfalerita</a:t>
            </a:r>
            <a:r>
              <a:rPr lang="pt-BR" sz="1400" kern="0" dirty="0">
                <a:sym typeface="Arial" charset="0"/>
              </a:rPr>
              <a:t>, fluorita e visualizar a ocupação atômica de planos cristalinos nessas estruturas; </a:t>
            </a:r>
          </a:p>
          <a:p>
            <a:pPr marL="731838" lvl="1" indent="-285750" defTabSz="914400" eaLnBrk="0" fontAlgn="base" hangingPunct="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400" kern="0" dirty="0">
                <a:sym typeface="Arial" charset="0"/>
              </a:rPr>
              <a:t>Identificar posições intersticiais tetraédricas e octaédricas em empacotamentos compactos de íons (HC e CFC);</a:t>
            </a:r>
          </a:p>
          <a:p>
            <a:pPr marL="731838" lvl="1" indent="-285750" defTabSz="914400" eaLnBrk="0" fontAlgn="base" hangingPunct="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400" kern="0" dirty="0">
                <a:sym typeface="Arial" charset="0"/>
              </a:rPr>
              <a:t>Descrever, de forma simplificada, algumas estruturas mais complexas (tais como a das </a:t>
            </a:r>
            <a:r>
              <a:rPr lang="pt-BR" sz="1400" kern="0" dirty="0" err="1">
                <a:sym typeface="Arial" charset="0"/>
              </a:rPr>
              <a:t>perovsquitas</a:t>
            </a:r>
            <a:r>
              <a:rPr lang="pt-BR" sz="1400" kern="0" dirty="0">
                <a:sym typeface="Arial" charset="0"/>
              </a:rPr>
              <a:t>, do coríndon, dos silicatos e de cristais lamelares).</a:t>
            </a:r>
          </a:p>
          <a:p>
            <a:pPr marL="731838" lvl="1" indent="-285750" defTabSz="914400" eaLnBrk="0" fontAlgn="base" hangingPunct="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endParaRPr lang="pt-BR" sz="1400" kern="0" dirty="0">
              <a:sym typeface="Arial" charset="0"/>
            </a:endParaRPr>
          </a:p>
          <a:p>
            <a:pPr marL="731838" marR="0" lvl="1" indent="-285750" algn="l" defTabSz="914400" rtl="0" eaLnBrk="0" fontAlgn="base" latinLnBrk="0" hangingPunct="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pt-BR" sz="1400" kern="0" dirty="0">
              <a:sym typeface="Arial" charset="0"/>
            </a:endParaRPr>
          </a:p>
          <a:p>
            <a:pPr marL="731838" marR="0" lvl="1" indent="-285750" algn="l" defTabSz="914400" rtl="0" eaLnBrk="0" fontAlgn="base" latinLnBrk="0" hangingPunct="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pt-BR" sz="1400" kern="0" dirty="0">
              <a:sym typeface="Arial" charset="0"/>
            </a:endParaRPr>
          </a:p>
          <a:p>
            <a:pPr marL="731838" marR="0" lvl="1" indent="-285750" algn="l" defTabSz="914400" rtl="0" eaLnBrk="0" fontAlgn="base" latinLnBrk="0" hangingPunct="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pt-BR" sz="1400" kern="0" dirty="0">
              <a:solidFill>
                <a:schemeClr val="tx1"/>
              </a:solidFill>
              <a:sym typeface="Arial" charset="0"/>
            </a:endParaRPr>
          </a:p>
          <a:p>
            <a:pPr marL="731838" lvl="1" defTabSz="914400" eaLnBrk="0" hangingPunct="0">
              <a:spcAft>
                <a:spcPts val="600"/>
              </a:spcAft>
              <a:buClrTx/>
              <a:buFont typeface="Arial" charset="0"/>
              <a:buChar char="–"/>
              <a:defRPr/>
            </a:pPr>
            <a:endParaRPr lang="pt-BR" sz="1600" kern="0" dirty="0">
              <a:solidFill>
                <a:schemeClr val="tx1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707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385310-5401-D278-2F67-74FA381A493B}"/>
              </a:ext>
            </a:extLst>
          </p:cNvPr>
          <p:cNvSpPr txBox="1">
            <a:spLocks/>
          </p:cNvSpPr>
          <p:nvPr/>
        </p:nvSpPr>
        <p:spPr>
          <a:xfrm>
            <a:off x="685800" y="270169"/>
            <a:ext cx="7772400" cy="520700"/>
          </a:xfrm>
          <a:prstGeom prst="rect">
            <a:avLst/>
          </a:prstGeom>
          <a:solidFill>
            <a:srgbClr val="CB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marL="39688" marR="0" lvl="0" indent="-396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charset="0"/>
              </a:rPr>
              <a:t>Referências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6E3872-1CA3-B0F0-8701-19D6D9CAA006}"/>
              </a:ext>
            </a:extLst>
          </p:cNvPr>
          <p:cNvSpPr txBox="1">
            <a:spLocks/>
          </p:cNvSpPr>
          <p:nvPr/>
        </p:nvSpPr>
        <p:spPr>
          <a:xfrm>
            <a:off x="685800" y="1065007"/>
            <a:ext cx="7772400" cy="5346551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b="1" dirty="0"/>
              <a:t>Chiang, Y.M.; </a:t>
            </a:r>
            <a:r>
              <a:rPr lang="en-US" sz="1600" b="1" dirty="0" err="1"/>
              <a:t>Birnie</a:t>
            </a:r>
            <a:r>
              <a:rPr lang="en-US" sz="1600" b="1" dirty="0"/>
              <a:t> III, S.; Kingery, W.D. </a:t>
            </a:r>
            <a:r>
              <a:rPr lang="en-US" sz="1600" dirty="0"/>
              <a:t>Physical Ceramics, Principles for Ceramic Science and Engineering. Wiley. Singapore. 1997. Cap. 1.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Klein, C.; Dutrow, B.</a:t>
            </a: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Manual de Ciência dos Minerais. 23</a:t>
            </a:r>
            <a:r>
              <a:rPr lang="fr-FR" sz="1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Ed. Bookman. Porto Alegre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2012. Cap. 4.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Perkins, D. et al. </a:t>
            </a:r>
            <a:r>
              <a:rPr lang="pt-B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Geology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Free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Textbook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pt-B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1600" b="0" i="0" u="none" strike="noStrike" baseline="0" dirty="0">
                <a:solidFill>
                  <a:srgbClr val="000000"/>
                </a:solidFill>
                <a:hlinkClick r:id="rId3"/>
              </a:rPr>
              <a:t>https://opengeology.org/historicalgeology/earth-materials/</a:t>
            </a:r>
            <a:r>
              <a:rPr lang="pt-BR" sz="1600" b="0" i="0" u="none" strike="noStrike" baseline="0" dirty="0">
                <a:solidFill>
                  <a:srgbClr val="000000"/>
                </a:solidFill>
              </a:rPr>
              <a:t>  </a:t>
            </a:r>
            <a:r>
              <a:rPr lang="pt-BR" sz="1400" b="0" i="0" u="none" strike="noStrike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(consultado em Janeiro/2023)</a:t>
            </a:r>
            <a:r>
              <a:rPr lang="pt-BR" sz="1600" b="0" i="0" u="none" strike="noStrike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muito interessante, contém muita informação útil a respeito de aspectos básicos de cristalografia : </a:t>
            </a:r>
            <a:r>
              <a:rPr lang="pt-BR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https://msestudent.com/</a:t>
            </a:r>
            <a:r>
              <a:rPr lang="pt-BR" sz="16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(consultado em janeiro/2023)</a:t>
            </a:r>
            <a:r>
              <a:rPr lang="pt-BR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B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BR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2588" lvl="0" indent="-342900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endParaRPr lang="pt-BR" sz="1600" kern="0" dirty="0">
              <a:solidFill>
                <a:schemeClr val="tx1"/>
              </a:solidFill>
              <a:latin typeface="+mn-lt"/>
              <a:sym typeface="Arial" charset="0"/>
            </a:endParaRPr>
          </a:p>
          <a:p>
            <a:pPr marL="382588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charset="0"/>
              <a:buChar char="•"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charset="0"/>
            </a:endParaRPr>
          </a:p>
          <a:p>
            <a:pPr marL="382588" indent="-342900" eaLnBrk="0" fontAlgn="base" hangingPunct="0"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endParaRPr lang="pt-BR" sz="1600" dirty="0">
              <a:solidFill>
                <a:schemeClr val="tx1"/>
              </a:solidFill>
            </a:endParaRPr>
          </a:p>
          <a:p>
            <a:pPr marL="382588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charset="0"/>
              <a:buChar char="•"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charset="0"/>
            </a:endParaRPr>
          </a:p>
          <a:p>
            <a:pPr marL="382588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charset="0"/>
              <a:buNone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charset="0"/>
            </a:endParaRPr>
          </a:p>
          <a:p>
            <a:pPr marL="382588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charset="0"/>
              <a:buNone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charset="0"/>
            </a:endParaRPr>
          </a:p>
          <a:p>
            <a:pPr marL="382588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charset="0"/>
              <a:buChar char="•"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123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/>
              <a:pPr/>
              <a:t>8</a:t>
            </a:fld>
            <a:endParaRPr lang="pt-BR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10243" y="5563464"/>
            <a:ext cx="8523514" cy="1131250"/>
          </a:xfrm>
          <a:prstGeom prst="rect">
            <a:avLst/>
          </a:prstGeom>
        </p:spPr>
        <p:txBody>
          <a:bodyPr/>
          <a:lstStyle/>
          <a:p>
            <a:pPr marL="0" lvl="1" algn="just" defTabSz="844083" eaLnBrk="0" fontAlgn="base" hangingPunct="0">
              <a:spcAft>
                <a:spcPts val="1108"/>
              </a:spcAft>
              <a:defRPr/>
            </a:pPr>
            <a:r>
              <a:rPr lang="pt-BR" altLang="pt-BR" sz="1600" kern="0" dirty="0">
                <a:latin typeface="Calibri" pitchFamily="34" charset="0"/>
              </a:rPr>
              <a:t>Critério geométrico (tamanho relativo dos íons) para estabelecimento de estruturas cristalinas com mais de um elemento (por exemplo, em sólidos iônicos). Em </a:t>
            </a:r>
            <a:r>
              <a:rPr lang="pt-BR" altLang="pt-BR" sz="1600" kern="0" dirty="0">
                <a:solidFill>
                  <a:srgbClr val="0000FF"/>
                </a:solidFill>
                <a:latin typeface="Calibri" pitchFamily="34" charset="0"/>
              </a:rPr>
              <a:t>azul</a:t>
            </a:r>
            <a:r>
              <a:rPr lang="pt-BR" altLang="pt-BR" sz="1600" kern="0" dirty="0">
                <a:latin typeface="Calibri" pitchFamily="34" charset="0"/>
              </a:rPr>
              <a:t> são representados os íons menores (em geral, os cátions), e em </a:t>
            </a:r>
            <a:r>
              <a:rPr lang="pt-BR" altLang="pt-BR" sz="1600" kern="0" dirty="0">
                <a:solidFill>
                  <a:srgbClr val="FF0000"/>
                </a:solidFill>
                <a:latin typeface="Calibri" pitchFamily="34" charset="0"/>
              </a:rPr>
              <a:t>vermelho</a:t>
            </a:r>
            <a:r>
              <a:rPr lang="pt-BR" altLang="pt-BR" sz="1600" kern="0" dirty="0">
                <a:latin typeface="Calibri" pitchFamily="34" charset="0"/>
              </a:rPr>
              <a:t> os íons maiores (em geral, os ânions). </a:t>
            </a:r>
          </a:p>
        </p:txBody>
      </p:sp>
      <p:pic>
        <p:nvPicPr>
          <p:cNvPr id="83970" name="Picture 2" descr="C:\Users\Toninho\Desktop\NunerosCoordenaca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66" y="1184568"/>
            <a:ext cx="9002918" cy="4231269"/>
          </a:xfrm>
          <a:prstGeom prst="rect">
            <a:avLst/>
          </a:prstGeom>
          <a:noFill/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6338362-A3A6-28EB-363F-DC60FBDE09BF}"/>
              </a:ext>
            </a:extLst>
          </p:cNvPr>
          <p:cNvSpPr txBox="1">
            <a:spLocks/>
          </p:cNvSpPr>
          <p:nvPr/>
        </p:nvSpPr>
        <p:spPr>
          <a:xfrm>
            <a:off x="628650" y="365425"/>
            <a:ext cx="7886700" cy="5340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rgbClr val="0000FF"/>
                </a:solidFill>
              </a:rPr>
              <a:t>Sítios Intersticiais – Critério Geométrico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9748C8-0B5C-44BC-B45C-876C9B267C92}" type="slidenum">
              <a:rPr lang="pt-BR" smtClean="0"/>
              <a:pPr/>
              <a:t>9</a:t>
            </a:fld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330EF9B-1845-8EF1-3A72-644EB8326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62" y="300037"/>
            <a:ext cx="6772275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6602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3578</TotalTime>
  <Words>4819</Words>
  <Application>Microsoft Office PowerPoint</Application>
  <PresentationFormat>Apresentação na tela (4:3)</PresentationFormat>
  <Paragraphs>395</Paragraphs>
  <Slides>74</Slides>
  <Notes>48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74</vt:i4>
      </vt:variant>
    </vt:vector>
  </HeadingPairs>
  <TitlesOfParts>
    <vt:vector size="84" baseType="lpstr">
      <vt:lpstr>Arial</vt:lpstr>
      <vt:lpstr>Calibri</vt:lpstr>
      <vt:lpstr>Calibri Light</vt:lpstr>
      <vt:lpstr>Cambria Math</vt:lpstr>
      <vt:lpstr>Chiller</vt:lpstr>
      <vt:lpstr>Comic Sans MS</vt:lpstr>
      <vt:lpstr>Symbol</vt:lpstr>
      <vt:lpstr>Times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Sítios Intersticiais</vt:lpstr>
      <vt:lpstr>Apresentação do PowerPoint</vt:lpstr>
      <vt:lpstr>Tipos de Sítios Intersticiais</vt:lpstr>
      <vt:lpstr>Apresentação do PowerPoint</vt:lpstr>
      <vt:lpstr>Apresentação do PowerPoint</vt:lpstr>
      <vt:lpstr>Sítio Intersticial Triangular</vt:lpstr>
      <vt:lpstr>Sítio Intersticial Triangular</vt:lpstr>
      <vt:lpstr>Apresentação do PowerPoint</vt:lpstr>
      <vt:lpstr>Sítios Intersticiais  Cúbicos</vt:lpstr>
      <vt:lpstr>Exercício</vt:lpstr>
      <vt:lpstr>Apresentação do PowerPoint</vt:lpstr>
      <vt:lpstr>Exercício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Exercício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Silicatos</vt:lpstr>
      <vt:lpstr>Silicatos</vt:lpstr>
      <vt:lpstr>Silicatos</vt:lpstr>
      <vt:lpstr>Argilominerais</vt:lpstr>
      <vt:lpstr>Caulinita</vt:lpstr>
      <vt:lpstr>Esmectita / Ilita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Carlos Vieira Coelho</dc:creator>
  <cp:lastModifiedBy>Antonio Carlos Vieira Coelho</cp:lastModifiedBy>
  <cp:revision>104</cp:revision>
  <cp:lastPrinted>2023-01-17T14:41:08Z</cp:lastPrinted>
  <dcterms:created xsi:type="dcterms:W3CDTF">2022-11-22T13:24:50Z</dcterms:created>
  <dcterms:modified xsi:type="dcterms:W3CDTF">2023-04-19T12:32:31Z</dcterms:modified>
</cp:coreProperties>
</file>