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6CED2-0EC1-4361-9831-359DBC636478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9FDDB-F847-4AA1-84FB-871CF36CE8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76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FDDB-F847-4AA1-84FB-871CF36CE88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69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B605-2D2E-4553-9F1B-F697B843BB05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8C04-BAFB-4DFB-88DB-CB3F32C4A8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65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B605-2D2E-4553-9F1B-F697B843BB05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8C04-BAFB-4DFB-88DB-CB3F32C4A8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20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B605-2D2E-4553-9F1B-F697B843BB05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8C04-BAFB-4DFB-88DB-CB3F32C4A8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42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B605-2D2E-4553-9F1B-F697B843BB05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8C04-BAFB-4DFB-88DB-CB3F32C4A8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41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B605-2D2E-4553-9F1B-F697B843BB05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8C04-BAFB-4DFB-88DB-CB3F32C4A8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8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B605-2D2E-4553-9F1B-F697B843BB05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8C04-BAFB-4DFB-88DB-CB3F32C4A8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4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B605-2D2E-4553-9F1B-F697B843BB05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8C04-BAFB-4DFB-88DB-CB3F32C4A8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54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B605-2D2E-4553-9F1B-F697B843BB05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8C04-BAFB-4DFB-88DB-CB3F32C4A8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B605-2D2E-4553-9F1B-F697B843BB05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8C04-BAFB-4DFB-88DB-CB3F32C4A8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99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B605-2D2E-4553-9F1B-F697B843BB05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8C04-BAFB-4DFB-88DB-CB3F32C4A8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B605-2D2E-4553-9F1B-F697B843BB05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A8C04-BAFB-4DFB-88DB-CB3F32C4A8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7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B605-2D2E-4553-9F1B-F697B843BB05}" type="datetimeFigureOut">
              <a:rPr lang="pt-BR" smtClean="0"/>
              <a:t>25/11/2019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8C04-BAFB-4DFB-88DB-CB3F32C4A8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49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Oduvaldo Vianna Filho (Vianinha)</a:t>
            </a:r>
            <a:br>
              <a:rPr lang="pt-BR" sz="3600" b="1" dirty="0" smtClean="0"/>
            </a:br>
            <a:r>
              <a:rPr lang="pt-BR" sz="3600" b="1" dirty="0" smtClean="0"/>
              <a:t>1936-1974, dramaturgo</a:t>
            </a:r>
            <a:endParaRPr lang="pt-BR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00200"/>
            <a:ext cx="3600400" cy="4997152"/>
          </a:xfrm>
        </p:spPr>
      </p:pic>
    </p:spTree>
    <p:extLst>
      <p:ext uri="{BB962C8B-B14F-4D97-AF65-F5344CB8AC3E}">
        <p14:creationId xmlns:p14="http://schemas.microsoft.com/office/powerpoint/2010/main" val="39025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Música popular no CPC: disco “O povo canta CPC”</a:t>
            </a:r>
            <a:endParaRPr lang="pt-B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50" y="1600200"/>
            <a:ext cx="4541100" cy="4525963"/>
          </a:xfrm>
        </p:spPr>
      </p:pic>
    </p:spTree>
    <p:extLst>
      <p:ext uri="{BB962C8B-B14F-4D97-AF65-F5344CB8AC3E}">
        <p14:creationId xmlns:p14="http://schemas.microsoft.com/office/powerpoint/2010/main" val="40753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1867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“Bumba meu boi”, espetáculo musical de José Carlos Capinam no CPC</a:t>
            </a:r>
            <a:endParaRPr lang="pt-B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4680520" cy="5328592"/>
          </a:xfrm>
        </p:spPr>
      </p:pic>
    </p:spTree>
    <p:extLst>
      <p:ext uri="{BB962C8B-B14F-4D97-AF65-F5344CB8AC3E}">
        <p14:creationId xmlns:p14="http://schemas.microsoft.com/office/powerpoint/2010/main" val="156901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Entre o final da década de 1950 e o período pré-golpe, Vianna criou trabalhos que avançaram </a:t>
            </a:r>
            <a:r>
              <a:rPr lang="pt-BR" sz="2400" dirty="0" smtClean="0"/>
              <a:t>significativamente ...</a:t>
            </a:r>
            <a:endParaRPr lang="pt-BR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‘Chapetuba Futebol Clube”, 1959, dir. Augusto Boal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19" y="2245519"/>
            <a:ext cx="2266950" cy="38100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“A mais valia vai acabar, seu Edgar”, 1960, dir. Chico de Assis</a:t>
            </a:r>
            <a:endParaRPr lang="pt-B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88" y="2492896"/>
            <a:ext cx="4459636" cy="3600399"/>
          </a:xfrm>
        </p:spPr>
      </p:pic>
    </p:spTree>
    <p:extLst>
      <p:ext uri="{BB962C8B-B14F-4D97-AF65-F5344CB8AC3E}">
        <p14:creationId xmlns:p14="http://schemas.microsoft.com/office/powerpoint/2010/main" val="209959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... no sentido de tratar da representação das questões políticas do país e da classe trabalhadora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“Brasil versão brasileira”, 1962, dir. Armando Costa</a:t>
            </a:r>
            <a:endParaRPr lang="pt-B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0222"/>
            <a:ext cx="4040188" cy="274059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“Os Azeredos mais os Benevides”, 1963-64. foto da montagem dir. por João das Neves em 2014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80928"/>
            <a:ext cx="4041775" cy="2316882"/>
          </a:xfrm>
        </p:spPr>
      </p:pic>
    </p:spTree>
    <p:extLst>
      <p:ext uri="{BB962C8B-B14F-4D97-AF65-F5344CB8AC3E}">
        <p14:creationId xmlns:p14="http://schemas.microsoft.com/office/powerpoint/2010/main" val="17890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/>
              <a:t>Mesmo enfrentando </a:t>
            </a:r>
            <a:r>
              <a:rPr lang="pt-BR" sz="2400" dirty="0" smtClean="0"/>
              <a:t> a destruição do projeto do CPC  pela ditadura e os </a:t>
            </a:r>
            <a:r>
              <a:rPr lang="pt-BR" sz="2400" dirty="0"/>
              <a:t>constantes vetos impostos pela Censura a seus </a:t>
            </a:r>
            <a:r>
              <a:rPr lang="pt-BR" sz="2400" dirty="0" smtClean="0"/>
              <a:t>trabalhos...</a:t>
            </a:r>
            <a:endParaRPr lang="pt-BR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196879" cy="309159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528399" cy="4248472"/>
          </a:xfrm>
        </p:spPr>
      </p:pic>
    </p:spTree>
    <p:extLst>
      <p:ext uri="{BB962C8B-B14F-4D97-AF65-F5344CB8AC3E}">
        <p14:creationId xmlns:p14="http://schemas.microsoft.com/office/powerpoint/2010/main" val="32309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Vianna foi o autor de alguns dos mais importantes textos teatrais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brasileiros </a:t>
            </a:r>
            <a:r>
              <a:rPr lang="pt-BR" sz="2400" dirty="0"/>
              <a:t>do século </a:t>
            </a:r>
            <a:r>
              <a:rPr lang="pt-BR" sz="2400" dirty="0" smtClean="0"/>
              <a:t>XX ...</a:t>
            </a:r>
            <a:endParaRPr lang="pt-BR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618083"/>
          </a:xfrm>
        </p:spPr>
        <p:txBody>
          <a:bodyPr>
            <a:noAutofit/>
          </a:bodyPr>
          <a:lstStyle/>
          <a:p>
            <a:r>
              <a:rPr lang="pt-BR" sz="1800" dirty="0" smtClean="0"/>
              <a:t>“Se correr o Bicho pega, se ficar o Bicho come”, 1965, dir. </a:t>
            </a:r>
            <a:r>
              <a:rPr lang="pt-BR" sz="1800" dirty="0"/>
              <a:t>G</a:t>
            </a:r>
            <a:r>
              <a:rPr lang="pt-BR" sz="1800" dirty="0" smtClean="0"/>
              <a:t>ianni </a:t>
            </a:r>
            <a:r>
              <a:rPr lang="pt-BR" sz="1800" dirty="0" err="1" smtClean="0"/>
              <a:t>Ratto</a:t>
            </a:r>
            <a:endParaRPr lang="pt-BR" sz="18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24" y="2564904"/>
            <a:ext cx="2705100" cy="3511351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>
            <a:normAutofit fontScale="32500" lnSpcReduction="20000"/>
          </a:bodyPr>
          <a:lstStyle/>
          <a:p>
            <a:r>
              <a:rPr lang="pt-BR" sz="4900" dirty="0" smtClean="0"/>
              <a:t>“Moço em Estado de Sítio”, 1965, estreia em 1981, dir. Aderbal Freire-Filho. Foto à direita: montagem do TAPA, dir. Eduardo Tolentino</a:t>
            </a:r>
          </a:p>
          <a:p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2686050" cy="170497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77072"/>
            <a:ext cx="1743075" cy="2619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1009"/>
            <a:ext cx="177165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... </a:t>
            </a:r>
            <a:r>
              <a:rPr lang="pt-BR" sz="2400" dirty="0"/>
              <a:t>e</a:t>
            </a:r>
            <a:r>
              <a:rPr lang="pt-BR" sz="2400" dirty="0" smtClean="0"/>
              <a:t> lidou sempre com o desafio de tratar a pesquisa artística e a reflexão política como elementos inseparáveis de seu teatro.</a:t>
            </a:r>
            <a:endParaRPr lang="pt-B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>
            <a:noAutofit/>
          </a:bodyPr>
          <a:lstStyle/>
          <a:p>
            <a:endParaRPr lang="pt-BR" sz="1800" dirty="0" smtClean="0"/>
          </a:p>
          <a:p>
            <a:endParaRPr lang="pt-BR" sz="1800" dirty="0"/>
          </a:p>
          <a:p>
            <a:endParaRPr lang="pt-BR" sz="1800" dirty="0" smtClean="0"/>
          </a:p>
          <a:p>
            <a:endParaRPr lang="pt-BR" sz="1800" dirty="0"/>
          </a:p>
          <a:p>
            <a:r>
              <a:rPr lang="pt-BR" sz="1600" dirty="0" smtClean="0"/>
              <a:t>“Mão na Luva”, 1966</a:t>
            </a:r>
            <a:r>
              <a:rPr lang="pt-BR" sz="1600" smtClean="0"/>
              <a:t>, estreia </a:t>
            </a:r>
            <a:r>
              <a:rPr lang="pt-BR" sz="1600" dirty="0" smtClean="0"/>
              <a:t>em 1984, dir. Aderbal Freire Filho. Foto : montagem do TAPA, dir. Eduardo </a:t>
            </a:r>
            <a:r>
              <a:rPr lang="pt-BR" sz="1600" dirty="0"/>
              <a:t>T</a:t>
            </a:r>
            <a:r>
              <a:rPr lang="pt-BR" sz="1600" dirty="0" smtClean="0"/>
              <a:t>olentino, 2011</a:t>
            </a:r>
            <a:endParaRPr lang="pt-BR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44" y="2245519"/>
            <a:ext cx="2552700" cy="38100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“Dura lex sed lex, no cabelo só Gumex”, 1967, dir. </a:t>
            </a:r>
            <a:r>
              <a:rPr lang="pt-BR" dirty="0"/>
              <a:t>G</a:t>
            </a:r>
            <a:r>
              <a:rPr lang="pt-BR" dirty="0" smtClean="0"/>
              <a:t>ianni </a:t>
            </a:r>
            <a:r>
              <a:rPr lang="pt-BR" dirty="0" err="1" smtClean="0"/>
              <a:t>Ratto</a:t>
            </a:r>
            <a:endParaRPr lang="pt-B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34" y="2666267"/>
            <a:ext cx="4661137" cy="3211005"/>
          </a:xfrm>
        </p:spPr>
      </p:pic>
    </p:spTree>
    <p:extLst>
      <p:ext uri="{BB962C8B-B14F-4D97-AF65-F5344CB8AC3E}">
        <p14:creationId xmlns:p14="http://schemas.microsoft.com/office/powerpoint/2010/main" val="32573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Vianna nunca chegou a ver em cena vários dos trabalhos desta fase devido aos vetos da censura.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“Papa Highirte”, 1968, dir. Nélson Xavier</a:t>
            </a:r>
            <a:endParaRPr lang="pt-B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2" y="2460655"/>
            <a:ext cx="4037716" cy="377665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“Corpo a Corpo”, 1971, dir. Antunes Filho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52474"/>
            <a:ext cx="2520280" cy="3719116"/>
          </a:xfrm>
        </p:spPr>
      </p:pic>
    </p:spTree>
    <p:extLst>
      <p:ext uri="{BB962C8B-B14F-4D97-AF65-F5344CB8AC3E}">
        <p14:creationId xmlns:p14="http://schemas.microsoft.com/office/powerpoint/2010/main" val="19760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“Nossa Vida em família”, de 1970-71, foi um trabalho que conseguiu burlar os vetos da censura.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Estréia sob a direção de Antunes Filho e é publicada no mesmo ano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8" y="2780928"/>
            <a:ext cx="3941510" cy="295232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É  remontada em 2018 com este título sob a direção de Aderbal Freire Filho</a:t>
            </a:r>
            <a:endParaRPr lang="pt-B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48" y="2425222"/>
            <a:ext cx="3797800" cy="3380042"/>
          </a:xfrm>
        </p:spPr>
      </p:pic>
    </p:spTree>
    <p:extLst>
      <p:ext uri="{BB962C8B-B14F-4D97-AF65-F5344CB8AC3E}">
        <p14:creationId xmlns:p14="http://schemas.microsoft.com/office/powerpoint/2010/main" val="14781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2400" dirty="0" smtClean="0"/>
              <a:t>Os desafios eram constantes e crescentes diante da necessidade de lidar de forma crítica com as difíceis circunstâncias  históricas do país.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79208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“A longa noite de Cristal”, 1970, dir. Celso Nunes</a:t>
            </a:r>
            <a:endParaRPr lang="pt-B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096344" cy="428400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79208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“Allegro Desbum”, 1973, dir. José Renato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384376" cy="4437676"/>
          </a:xfrm>
        </p:spPr>
      </p:pic>
    </p:spTree>
    <p:extLst>
      <p:ext uri="{BB962C8B-B14F-4D97-AF65-F5344CB8AC3E}">
        <p14:creationId xmlns:p14="http://schemas.microsoft.com/office/powerpoint/2010/main" val="18013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368152"/>
          </a:xfrm>
        </p:spPr>
        <p:txBody>
          <a:bodyPr>
            <a:noAutofit/>
          </a:bodyPr>
          <a:lstStyle/>
          <a:p>
            <a:r>
              <a:rPr lang="pt-BR" sz="2400" dirty="0"/>
              <a:t>Oduvaldo Vianna Filho </a:t>
            </a:r>
            <a:r>
              <a:rPr lang="pt-BR" sz="2400" dirty="0" smtClean="0"/>
              <a:t>participou </a:t>
            </a:r>
            <a:r>
              <a:rPr lang="pt-BR" sz="2400" dirty="0"/>
              <a:t>ativamente das transformações </a:t>
            </a:r>
            <a:r>
              <a:rPr lang="pt-BR" sz="2400" dirty="0" smtClean="0"/>
              <a:t>por que o teatro passou dentro </a:t>
            </a:r>
            <a:r>
              <a:rPr lang="pt-BR" sz="2400" dirty="0"/>
              <a:t>do processo de modernização e industrialização do país nas décadas de 1950 e 1960.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482056"/>
            <a:ext cx="3810000" cy="2762250"/>
          </a:xfrm>
        </p:spPr>
      </p:pic>
    </p:spTree>
    <p:extLst>
      <p:ext uri="{BB962C8B-B14F-4D97-AF65-F5344CB8AC3E}">
        <p14:creationId xmlns:p14="http://schemas.microsoft.com/office/powerpoint/2010/main" val="26986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 smtClean="0"/>
              <a:t>”Rasga Coração” recebeu o 1º.prêmio no Concurso de Dramaturgia do Serviço Nacional de Teatro e logo a seguir proibida pela Censura. 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“Rasga Coração”, de 1974, liberada em 1979, dir. José Renato </a:t>
            </a:r>
            <a:endParaRPr lang="pt-B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2952328" cy="324035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Sua última peça, concluída às vésperas de sua prematura morte.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75" y="2174875"/>
            <a:ext cx="2858074" cy="3951288"/>
          </a:xfrm>
        </p:spPr>
      </p:pic>
    </p:spTree>
    <p:extLst>
      <p:ext uri="{BB962C8B-B14F-4D97-AF65-F5344CB8AC3E}">
        <p14:creationId xmlns:p14="http://schemas.microsoft.com/office/powerpoint/2010/main" val="42262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Escrever “Rasga Coração” envolveu longa e detalhada pesquisa sobre as lutas políticas do país ao longo do século XX.</a:t>
            </a:r>
            <a:endParaRPr lang="pt-BR" sz="24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Edição de 1979, 1ª após a liberação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t-BR" sz="1800" dirty="0" smtClean="0"/>
              <a:t>Edição incluída em antologia com “Papa Highirte” e “Mão na Luva” em 1984</a:t>
            </a:r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3528392" cy="3816423"/>
          </a:xfrm>
        </p:spPr>
      </p:pic>
      <p:pic>
        <p:nvPicPr>
          <p:cNvPr id="29" name="Content Placeholder 2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2174875"/>
            <a:ext cx="2686875" cy="3951288"/>
          </a:xfrm>
        </p:spPr>
      </p:pic>
    </p:spTree>
    <p:extLst>
      <p:ext uri="{BB962C8B-B14F-4D97-AF65-F5344CB8AC3E}">
        <p14:creationId xmlns:p14="http://schemas.microsoft.com/office/powerpoint/2010/main" val="41551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“Rasga Coração”, edição lançada em 2018, trinta e quatro anos após a anterior.</a:t>
            </a:r>
            <a:endParaRPr lang="pt-BR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488832" cy="4536504"/>
          </a:xfrm>
        </p:spPr>
      </p:pic>
    </p:spTree>
    <p:extLst>
      <p:ext uri="{BB962C8B-B14F-4D97-AF65-F5344CB8AC3E}">
        <p14:creationId xmlns:p14="http://schemas.microsoft.com/office/powerpoint/2010/main" val="12785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“Rasga Coração” foi liberada apenas cinco anos após a morte de Vianna</a:t>
            </a:r>
            <a:endParaRPr lang="pt-BR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Montagem de estréia dirigida por José Renato</a:t>
            </a:r>
            <a:endParaRPr lang="pt-B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06" y="2193131"/>
            <a:ext cx="2771775" cy="391477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Liberada e montada em 1979</a:t>
            </a:r>
            <a:endParaRPr lang="pt-B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84" y="2836623"/>
            <a:ext cx="4379964" cy="2968642"/>
          </a:xfrm>
        </p:spPr>
      </p:pic>
    </p:spTree>
    <p:extLst>
      <p:ext uri="{BB962C8B-B14F-4D97-AF65-F5344CB8AC3E}">
        <p14:creationId xmlns:p14="http://schemas.microsoft.com/office/powerpoint/2010/main" val="13789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700" dirty="0" smtClean="0"/>
              <a:t>Em 2007 foi montada novamente  com direção de Dudu Sandroni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235450" cy="287972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075112" cy="2735263"/>
          </a:xfrm>
        </p:spPr>
      </p:pic>
    </p:spTree>
    <p:extLst>
      <p:ext uri="{BB962C8B-B14F-4D97-AF65-F5344CB8AC3E}">
        <p14:creationId xmlns:p14="http://schemas.microsoft.com/office/powerpoint/2010/main" val="11279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Vianna escreveu também textos </a:t>
            </a:r>
            <a:r>
              <a:rPr lang="pt-BR" sz="2400" dirty="0" smtClean="0"/>
              <a:t>teledramatúrgicos... </a:t>
            </a:r>
            <a:endParaRPr lang="pt-BR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576064"/>
          </a:xfrm>
        </p:spPr>
        <p:txBody>
          <a:bodyPr/>
          <a:lstStyle/>
          <a:p>
            <a:r>
              <a:rPr lang="pt-BR" dirty="0"/>
              <a:t>como </a:t>
            </a:r>
            <a:r>
              <a:rPr lang="pt-BR" dirty="0" smtClean="0"/>
              <a:t>“Medéia”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3" y="2276872"/>
            <a:ext cx="3565862" cy="388843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05013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em que foi inspirada a </a:t>
            </a:r>
            <a:r>
              <a:rPr lang="pt-BR" i="1" dirty="0"/>
              <a:t>peça </a:t>
            </a:r>
            <a:r>
              <a:rPr lang="pt-BR" i="1" dirty="0" smtClean="0"/>
              <a:t>“</a:t>
            </a:r>
            <a:r>
              <a:rPr lang="pt-BR" dirty="0" smtClean="0"/>
              <a:t>Gota d´Água”, </a:t>
            </a:r>
            <a:r>
              <a:rPr lang="pt-BR" dirty="0"/>
              <a:t>de Paulo Pontes e Chico Buarque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10343"/>
            <a:ext cx="3312368" cy="4265929"/>
          </a:xfrm>
        </p:spPr>
      </p:pic>
    </p:spTree>
    <p:extLst>
      <p:ext uri="{BB962C8B-B14F-4D97-AF65-F5344CB8AC3E}">
        <p14:creationId xmlns:p14="http://schemas.microsoft.com/office/powerpoint/2010/main" val="24844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700" dirty="0"/>
              <a:t>e foi responsável, juntamente com Armando Costa,  pelos roteiros que consagraram o seriado </a:t>
            </a:r>
            <a:r>
              <a:rPr lang="pt-BR" sz="2700" i="1" dirty="0"/>
              <a:t>A Grande Família.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1ª versão</a:t>
            </a:r>
            <a:endParaRPr lang="pt-B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068960"/>
            <a:ext cx="3960440" cy="280831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2aversão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65" y="3068961"/>
            <a:ext cx="4176464" cy="2088232"/>
          </a:xfrm>
        </p:spPr>
      </p:pic>
    </p:spTree>
    <p:extLst>
      <p:ext uri="{BB962C8B-B14F-4D97-AF65-F5344CB8AC3E}">
        <p14:creationId xmlns:p14="http://schemas.microsoft.com/office/powerpoint/2010/main" val="157345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pt-BR" sz="2400" dirty="0"/>
              <a:t>Ligado à militância política comunista através de seus pais</a:t>
            </a:r>
            <a:r>
              <a:rPr lang="pt-BR" sz="2400" dirty="0" smtClean="0"/>
              <a:t>, Oduvaldo e Deocélia,  </a:t>
            </a:r>
            <a:r>
              <a:rPr lang="pt-BR" sz="2400" dirty="0"/>
              <a:t>cresceu em contato com </a:t>
            </a:r>
            <a:r>
              <a:rPr lang="pt-BR" sz="2400" b="1" dirty="0"/>
              <a:t>quadros históricos do </a:t>
            </a:r>
            <a:r>
              <a:rPr lang="pt-BR" sz="2400" b="1" dirty="0" smtClean="0"/>
              <a:t>PCB.</a:t>
            </a:r>
            <a:endParaRPr lang="pt-BR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6" y="1340769"/>
            <a:ext cx="3240360" cy="864096"/>
          </a:xfrm>
        </p:spPr>
        <p:txBody>
          <a:bodyPr>
            <a:noAutofit/>
          </a:bodyPr>
          <a:lstStyle/>
          <a:p>
            <a:endParaRPr lang="pt-BR" sz="1800" dirty="0" smtClean="0"/>
          </a:p>
          <a:p>
            <a:endParaRPr lang="pt-BR" sz="1800" dirty="0"/>
          </a:p>
          <a:p>
            <a:r>
              <a:rPr lang="pt-BR" sz="1800" dirty="0" smtClean="0"/>
              <a:t>Aos 14 anos de idade entre Oduvaldo Vianna, seu pai, e Deocélia Vianna, sua mãe.</a:t>
            </a:r>
            <a:endParaRPr lang="pt-BR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068960"/>
            <a:ext cx="2592288" cy="244827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491881" y="1412776"/>
            <a:ext cx="5194920" cy="762099"/>
          </a:xfrm>
        </p:spPr>
        <p:txBody>
          <a:bodyPr>
            <a:noAutofit/>
          </a:bodyPr>
          <a:lstStyle/>
          <a:p>
            <a:endParaRPr lang="pt-BR" sz="1800" dirty="0" smtClean="0"/>
          </a:p>
          <a:p>
            <a:endParaRPr lang="pt-BR" sz="1800" dirty="0"/>
          </a:p>
          <a:p>
            <a:endParaRPr lang="pt-BR" sz="1800" dirty="0" smtClean="0"/>
          </a:p>
          <a:p>
            <a:endParaRPr lang="pt-BR" sz="1800" dirty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/>
          </a:p>
          <a:p>
            <a:r>
              <a:rPr lang="pt-BR" sz="1400" dirty="0" smtClean="0"/>
              <a:t>À direita na foto , Joaquim Câmara Ferreira (Toledo), seu padrinho de casamento com a atriz Vera </a:t>
            </a:r>
            <a:r>
              <a:rPr lang="pt-BR" sz="1400" dirty="0" err="1" smtClean="0"/>
              <a:t>Gertel</a:t>
            </a:r>
            <a:r>
              <a:rPr lang="pt-BR" sz="1400" dirty="0" smtClean="0"/>
              <a:t>. Também na foto: Gianfrancesco Guarnieri e </a:t>
            </a:r>
            <a:r>
              <a:rPr lang="pt-BR" sz="1400" dirty="0" err="1" smtClean="0"/>
              <a:t>Mariusa</a:t>
            </a:r>
            <a:r>
              <a:rPr lang="pt-BR" sz="1400" dirty="0" smtClean="0"/>
              <a:t> Vianna.</a:t>
            </a:r>
            <a:endParaRPr lang="pt-BR" sz="1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92896"/>
            <a:ext cx="4248472" cy="3960440"/>
          </a:xfrm>
        </p:spPr>
      </p:pic>
    </p:spTree>
    <p:extLst>
      <p:ext uri="{BB962C8B-B14F-4D97-AF65-F5344CB8AC3E}">
        <p14:creationId xmlns:p14="http://schemas.microsoft.com/office/powerpoint/2010/main" val="5600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/>
              <a:t>Participou de iniciativas fundamentais para a renovação do teatro como veículo de reflexões estéticas e políticas e enfrentou, juntamente </a:t>
            </a:r>
            <a:r>
              <a:rPr lang="pt-BR" sz="2400" dirty="0" smtClean="0"/>
              <a:t>com </a:t>
            </a:r>
            <a:r>
              <a:rPr lang="pt-BR" sz="2400" dirty="0"/>
              <a:t>companheiros do </a:t>
            </a:r>
            <a:r>
              <a:rPr lang="pt-BR" sz="2400" b="1" dirty="0" smtClean="0"/>
              <a:t>Arena...</a:t>
            </a:r>
            <a:endParaRPr lang="pt-BR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Teatro de Arena de SP, Rua Teodoro Baima 94, Consolação</a:t>
            </a:r>
            <a:endParaRPr lang="pt-BR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" y="2564904"/>
            <a:ext cx="3684455" cy="378441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Vianinha e Guarnieri</a:t>
            </a:r>
            <a:endParaRPr lang="pt-BR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2952328" cy="3836527"/>
          </a:xfrm>
        </p:spPr>
      </p:pic>
    </p:spTree>
    <p:extLst>
      <p:ext uri="{BB962C8B-B14F-4D97-AF65-F5344CB8AC3E}">
        <p14:creationId xmlns:p14="http://schemas.microsoft.com/office/powerpoint/2010/main" val="19850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do </a:t>
            </a:r>
            <a:r>
              <a:rPr lang="pt-BR" sz="2400" b="1" dirty="0"/>
              <a:t>CPC da UNE </a:t>
            </a:r>
            <a:r>
              <a:rPr lang="pt-BR" sz="2400" dirty="0"/>
              <a:t>e do grupo </a:t>
            </a:r>
            <a:r>
              <a:rPr lang="pt-BR" sz="2400" b="1" dirty="0"/>
              <a:t>Opinião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Vianinha no “Auto dos 99%” ou “Como a Universidade capricha no subdesenvolvimento”, 1962.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3528392" cy="288032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Grupo Opinião: “Liberdade Liberdade” e “Se correr o Bicho pega, se ficar o Bicho come”, 1965</a:t>
            </a:r>
            <a:endParaRPr lang="pt-B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71" y="2276872"/>
            <a:ext cx="2816313" cy="158417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60" y="4199315"/>
            <a:ext cx="1657350" cy="2524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27243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Enfrentou o </a:t>
            </a:r>
            <a:r>
              <a:rPr lang="pt-BR" sz="2400" dirty="0"/>
              <a:t>desafio de redefinir o papel do teatro dentro da vida social e política do </a:t>
            </a:r>
            <a:r>
              <a:rPr lang="pt-BR" sz="2400" dirty="0" smtClean="0"/>
              <a:t>país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“Pátria o muerte”, auto  de rua do CPC, 1961</a:t>
            </a:r>
            <a:endParaRPr lang="pt-B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4" y="2996953"/>
            <a:ext cx="3291840" cy="208823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Evento  do CPC em 24-03-1962: apresentação  de artistas do CPC seguida por palestra de Luís Carlos Prestes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6952"/>
            <a:ext cx="4464496" cy="2376264"/>
          </a:xfrm>
        </p:spPr>
      </p:pic>
    </p:spTree>
    <p:extLst>
      <p:ext uri="{BB962C8B-B14F-4D97-AF65-F5344CB8AC3E}">
        <p14:creationId xmlns:p14="http://schemas.microsoft.com/office/powerpoint/2010/main" val="2407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 smtClean="0"/>
              <a:t>... procurando quebrar com os limites de classe que pesavam sobre a produção cultural e separavam o intelectual e o artista da classe trabalhadora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“Livro de Leitura para adultos”: cartilha de alfabetização do CPC</a:t>
            </a:r>
            <a:endParaRPr lang="pt-B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391694" cy="398924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Cordel editado pelo CPC</a:t>
            </a:r>
            <a:endParaRPr lang="pt-B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3456384" cy="3744415"/>
          </a:xfrm>
        </p:spPr>
      </p:pic>
    </p:spTree>
    <p:extLst>
      <p:ext uri="{BB962C8B-B14F-4D97-AF65-F5344CB8AC3E}">
        <p14:creationId xmlns:p14="http://schemas.microsoft.com/office/powerpoint/2010/main" val="26303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Autos, poesia,  alfabetização de adultos no CPC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Programa de “Auto dos 99%”</a:t>
            </a:r>
            <a:endParaRPr lang="pt-B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3600400" cy="417646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Capa de “João Boa Morte”, de Ferreira Gullar</a:t>
            </a:r>
            <a:endParaRPr lang="pt-B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3031678" cy="3951288"/>
          </a:xfrm>
        </p:spPr>
      </p:pic>
    </p:spTree>
    <p:extLst>
      <p:ext uri="{BB962C8B-B14F-4D97-AF65-F5344CB8AC3E}">
        <p14:creationId xmlns:p14="http://schemas.microsoft.com/office/powerpoint/2010/main" val="29492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Cartilha do CPC:  “Uma família Operária”</a:t>
            </a:r>
            <a:endParaRPr lang="pt-BR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04856" cy="4905877"/>
          </a:xfrm>
        </p:spPr>
      </p:pic>
    </p:spTree>
    <p:extLst>
      <p:ext uri="{BB962C8B-B14F-4D97-AF65-F5344CB8AC3E}">
        <p14:creationId xmlns:p14="http://schemas.microsoft.com/office/powerpoint/2010/main" val="4793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917</Words>
  <Application>Microsoft Office PowerPoint</Application>
  <PresentationFormat>On-screen Show (4:3)</PresentationFormat>
  <Paragraphs>76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Oduvaldo Vianna Filho (Vianinha) 1936-1974, dramaturgo</vt:lpstr>
      <vt:lpstr>Oduvaldo Vianna Filho participou ativamente das transformações por que o teatro passou dentro do processo de modernização e industrialização do país nas décadas de 1950 e 1960. </vt:lpstr>
      <vt:lpstr>Ligado à militância política comunista através de seus pais, Oduvaldo e Deocélia,  cresceu em contato com quadros históricos do PCB.</vt:lpstr>
      <vt:lpstr>Participou de iniciativas fundamentais para a renovação do teatro como veículo de reflexões estéticas e políticas e enfrentou, juntamente com companheiros do Arena...</vt:lpstr>
      <vt:lpstr>do CPC da UNE e do grupo Opinião</vt:lpstr>
      <vt:lpstr>Enfrentou o desafio de redefinir o papel do teatro dentro da vida social e política do país</vt:lpstr>
      <vt:lpstr>... procurando quebrar com os limites de classe que pesavam sobre a produção cultural e separavam o intelectual e o artista da classe trabalhadora</vt:lpstr>
      <vt:lpstr>Autos, poesia,  alfabetização de adultos no CPC</vt:lpstr>
      <vt:lpstr>Cartilha do CPC:  “Uma família Operária”</vt:lpstr>
      <vt:lpstr>Música popular no CPC: disco “O povo canta CPC”</vt:lpstr>
      <vt:lpstr>“Bumba meu boi”, espetáculo musical de José Carlos Capinam no CPC</vt:lpstr>
      <vt:lpstr>Entre o final da década de 1950 e o período pré-golpe, Vianna criou trabalhos que avançaram significativamente ...</vt:lpstr>
      <vt:lpstr>... no sentido de tratar da representação das questões políticas do país e da classe trabalhadora</vt:lpstr>
      <vt:lpstr>Mesmo enfrentando  a destruição do projeto do CPC  pela ditadura e os constantes vetos impostos pela Censura a seus trabalhos...</vt:lpstr>
      <vt:lpstr>Vianna foi o autor de alguns dos mais importantes textos teatrais  brasileiros do século XX ...</vt:lpstr>
      <vt:lpstr>... e lidou sempre com o desafio de tratar a pesquisa artística e a reflexão política como elementos inseparáveis de seu teatro.</vt:lpstr>
      <vt:lpstr>Vianna nunca chegou a ver em cena vários dos trabalhos desta fase devido aos vetos da censura.</vt:lpstr>
      <vt:lpstr>“Nossa Vida em família”, de 1970-71, foi um trabalho que conseguiu burlar os vetos da censura.</vt:lpstr>
      <vt:lpstr>Os desafios eram constantes e crescentes diante da necessidade de lidar de forma crítica com as difíceis circunstâncias  históricas do país.</vt:lpstr>
      <vt:lpstr>”Rasga Coração” recebeu o 1º.prêmio no Concurso de Dramaturgia do Serviço Nacional de Teatro e logo a seguir proibida pela Censura. </vt:lpstr>
      <vt:lpstr>Escrever “Rasga Coração” envolveu longa e detalhada pesquisa sobre as lutas políticas do país ao longo do século XX.</vt:lpstr>
      <vt:lpstr>“Rasga Coração”, edição lançada em 2018, trinta e quatro anos após a anterior.</vt:lpstr>
      <vt:lpstr>“Rasga Coração” foi liberada apenas cinco anos após a morte de Vianna</vt:lpstr>
      <vt:lpstr>Em 2007 foi montada novamente  com direção de Dudu Sandroni </vt:lpstr>
      <vt:lpstr>Vianna escreveu também textos teledramatúrgicos... </vt:lpstr>
      <vt:lpstr>e foi responsável, juntamente com Armando Costa,  pelos roteiros que consagraram o seriado A Grande Família.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Oduvaldo Vianna Filho 1936-1974</dc:title>
  <dc:creator>Marris</dc:creator>
  <cp:lastModifiedBy>Marris</cp:lastModifiedBy>
  <cp:revision>35</cp:revision>
  <dcterms:created xsi:type="dcterms:W3CDTF">2019-04-30T16:41:52Z</dcterms:created>
  <dcterms:modified xsi:type="dcterms:W3CDTF">2019-11-25T14:03:01Z</dcterms:modified>
</cp:coreProperties>
</file>