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68" r:id="rId2"/>
    <p:sldId id="369" r:id="rId3"/>
    <p:sldId id="370" r:id="rId4"/>
    <p:sldId id="371" r:id="rId5"/>
    <p:sldId id="383" r:id="rId6"/>
    <p:sldId id="299" r:id="rId7"/>
    <p:sldId id="384" r:id="rId8"/>
    <p:sldId id="385" r:id="rId9"/>
    <p:sldId id="386" r:id="rId10"/>
    <p:sldId id="387" r:id="rId11"/>
    <p:sldId id="317" r:id="rId12"/>
    <p:sldId id="308" r:id="rId13"/>
    <p:sldId id="289" r:id="rId14"/>
    <p:sldId id="364" r:id="rId15"/>
    <p:sldId id="367" r:id="rId16"/>
    <p:sldId id="290" r:id="rId17"/>
    <p:sldId id="309" r:id="rId18"/>
    <p:sldId id="287" r:id="rId19"/>
    <p:sldId id="286" r:id="rId20"/>
    <p:sldId id="285" r:id="rId21"/>
    <p:sldId id="284" r:id="rId22"/>
    <p:sldId id="283" r:id="rId23"/>
    <p:sldId id="269" r:id="rId24"/>
    <p:sldId id="270" r:id="rId25"/>
    <p:sldId id="323" r:id="rId26"/>
    <p:sldId id="306" r:id="rId27"/>
    <p:sldId id="282" r:id="rId28"/>
    <p:sldId id="259" r:id="rId29"/>
    <p:sldId id="603" r:id="rId30"/>
    <p:sldId id="320" r:id="rId31"/>
    <p:sldId id="307" r:id="rId32"/>
    <p:sldId id="313" r:id="rId33"/>
    <p:sldId id="321" r:id="rId34"/>
    <p:sldId id="322" r:id="rId35"/>
    <p:sldId id="302" r:id="rId36"/>
    <p:sldId id="303" r:id="rId37"/>
    <p:sldId id="304" r:id="rId38"/>
    <p:sldId id="262" r:id="rId39"/>
    <p:sldId id="346" r:id="rId40"/>
    <p:sldId id="330" r:id="rId41"/>
    <p:sldId id="452" r:id="rId42"/>
    <p:sldId id="332" r:id="rId43"/>
    <p:sldId id="337" r:id="rId44"/>
    <p:sldId id="338" r:id="rId45"/>
    <p:sldId id="604" r:id="rId46"/>
    <p:sldId id="445" r:id="rId47"/>
    <p:sldId id="333" r:id="rId48"/>
    <p:sldId id="272" r:id="rId49"/>
    <p:sldId id="274" r:id="rId50"/>
    <p:sldId id="334" r:id="rId51"/>
    <p:sldId id="278" r:id="rId52"/>
    <p:sldId id="279" r:id="rId53"/>
    <p:sldId id="280" r:id="rId5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6" autoAdjust="0"/>
    <p:restoredTop sz="94660"/>
  </p:normalViewPr>
  <p:slideViewPr>
    <p:cSldViewPr>
      <p:cViewPr varScale="1">
        <p:scale>
          <a:sx n="63" d="100"/>
          <a:sy n="63" d="100"/>
        </p:scale>
        <p:origin x="13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350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350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28BC1-4E44-43A3-96DA-5814380861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7A90-DB8B-4E84-A853-B9E4B54A60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72BA-6D01-4697-A86B-BFD09F395F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96DD-87BC-43E6-9512-D97327344E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FC3DA-0F16-4563-9EAA-C2B7CBDBD0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3A681-60FB-4280-8AAA-3E8B322A81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EB4D2-0C11-4566-9D81-BA4D2230FC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E3EBC-6E67-4359-BDAE-21B073A29B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F5281-70D9-4776-86CB-50AAF5280A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9B086-A325-43F1-A2CF-024156B183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F037C-0F25-4839-846C-A177B99725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E85D-4581-4D21-AFBF-7F1A5948B9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D30C0-B04B-4BD6-8E0A-92B63BA3D9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9706A8E0-E647-4E39-A071-6B7E6F7644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246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247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247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6247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6247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247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6247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247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247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741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741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248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sz="4000" dirty="0"/>
            </a:br>
            <a:r>
              <a:rPr lang="en-US" sz="4000" dirty="0" err="1"/>
              <a:t>Transformação</a:t>
            </a:r>
            <a:r>
              <a:rPr lang="en-US" sz="4000" dirty="0"/>
              <a:t> de </a:t>
            </a:r>
            <a:r>
              <a:rPr lang="en-US" sz="4000" dirty="0" err="1"/>
              <a:t>fase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metais</a:t>
            </a:r>
            <a:endParaRPr lang="pt-BR" sz="4000" dirty="0"/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700213"/>
            <a:ext cx="46434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395288" y="257175"/>
            <a:ext cx="84359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/>
              <a:t>TRANSFORMAÇÕES ISOTÉRMICAS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07950" y="1196975"/>
            <a:ext cx="388778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2000" dirty="0"/>
              <a:t>A </a:t>
            </a:r>
            <a:r>
              <a:rPr lang="en-US" sz="2000" dirty="0" err="1"/>
              <a:t>baixas</a:t>
            </a:r>
            <a:r>
              <a:rPr lang="en-US" sz="2000" dirty="0"/>
              <a:t> </a:t>
            </a:r>
            <a:r>
              <a:rPr lang="en-US" sz="2000" dirty="0" err="1"/>
              <a:t>temperaturas</a:t>
            </a:r>
            <a:r>
              <a:rPr lang="en-US" sz="2000" dirty="0"/>
              <a:t> a </a:t>
            </a:r>
            <a:r>
              <a:rPr lang="en-US" sz="2000" dirty="0" err="1"/>
              <a:t>transformação</a:t>
            </a:r>
            <a:r>
              <a:rPr lang="en-US" sz="2000" dirty="0"/>
              <a:t> </a:t>
            </a:r>
            <a:r>
              <a:rPr lang="en-US" sz="2000" dirty="0" err="1"/>
              <a:t>ocorre</a:t>
            </a:r>
            <a:r>
              <a:rPr lang="en-US" sz="2000" dirty="0"/>
              <a:t> </a:t>
            </a:r>
            <a:r>
              <a:rPr lang="en-US" sz="2000" dirty="0" err="1"/>
              <a:t>mais</a:t>
            </a:r>
            <a:r>
              <a:rPr lang="en-US" sz="2000" dirty="0"/>
              <a:t> </a:t>
            </a:r>
            <a:r>
              <a:rPr lang="en-US" sz="2000" dirty="0" err="1"/>
              <a:t>cedo</a:t>
            </a:r>
            <a:r>
              <a:rPr lang="en-US" sz="2000" dirty="0"/>
              <a:t> (é </a:t>
            </a:r>
            <a:r>
              <a:rPr lang="en-US" sz="2000" dirty="0" err="1"/>
              <a:t>controlada</a:t>
            </a:r>
            <a:r>
              <a:rPr lang="en-US" sz="2000" dirty="0"/>
              <a:t> </a:t>
            </a:r>
            <a:r>
              <a:rPr lang="en-US" sz="2000" dirty="0" err="1"/>
              <a:t>pela</a:t>
            </a:r>
            <a:r>
              <a:rPr lang="en-US" sz="2000" dirty="0"/>
              <a:t> </a:t>
            </a:r>
            <a:r>
              <a:rPr lang="en-US" sz="2000" dirty="0" err="1"/>
              <a:t>taxa</a:t>
            </a:r>
            <a:r>
              <a:rPr lang="en-US" sz="2000" dirty="0"/>
              <a:t> de </a:t>
            </a:r>
            <a:r>
              <a:rPr lang="en-US" sz="2000" dirty="0" err="1"/>
              <a:t>nucleação</a:t>
            </a:r>
            <a:r>
              <a:rPr lang="en-US" sz="2000" dirty="0"/>
              <a:t>) e o </a:t>
            </a:r>
            <a:r>
              <a:rPr lang="en-US" sz="2000" dirty="0" err="1"/>
              <a:t>crescimento</a:t>
            </a:r>
            <a:r>
              <a:rPr lang="en-US" sz="2000" dirty="0"/>
              <a:t> de </a:t>
            </a:r>
            <a:r>
              <a:rPr lang="en-US" sz="2000" dirty="0" err="1"/>
              <a:t>grão</a:t>
            </a:r>
            <a:r>
              <a:rPr lang="en-US" sz="2000" dirty="0"/>
              <a:t> (</a:t>
            </a:r>
            <a:r>
              <a:rPr lang="en-US" sz="2000" dirty="0" err="1"/>
              <a:t>que</a:t>
            </a:r>
            <a:r>
              <a:rPr lang="en-US" sz="2000" dirty="0"/>
              <a:t> é </a:t>
            </a:r>
            <a:r>
              <a:rPr lang="en-US" sz="2000" dirty="0" err="1"/>
              <a:t>controlado</a:t>
            </a:r>
            <a:r>
              <a:rPr lang="en-US" sz="2000" dirty="0"/>
              <a:t> </a:t>
            </a:r>
            <a:r>
              <a:rPr lang="en-US" sz="2000" dirty="0" err="1"/>
              <a:t>pela</a:t>
            </a:r>
            <a:r>
              <a:rPr lang="en-US" sz="2000" dirty="0"/>
              <a:t> </a:t>
            </a:r>
            <a:r>
              <a:rPr lang="en-US" sz="2000" dirty="0" err="1"/>
              <a:t>difusão</a:t>
            </a:r>
            <a:r>
              <a:rPr lang="en-US" sz="2000" dirty="0"/>
              <a:t>) é </a:t>
            </a:r>
            <a:r>
              <a:rPr lang="en-US" sz="2000" dirty="0" err="1"/>
              <a:t>reduzido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Difusão</a:t>
            </a:r>
            <a:r>
              <a:rPr lang="en-US" sz="2000" dirty="0"/>
              <a:t> </a:t>
            </a:r>
            <a:r>
              <a:rPr lang="en-US" sz="2000" dirty="0" err="1"/>
              <a:t>lenta</a:t>
            </a:r>
            <a:r>
              <a:rPr lang="en-US" sz="2000" dirty="0"/>
              <a:t> a </a:t>
            </a:r>
            <a:r>
              <a:rPr lang="en-US" sz="2000" dirty="0" err="1"/>
              <a:t>baixas</a:t>
            </a:r>
            <a:r>
              <a:rPr lang="en-US" sz="2000" dirty="0"/>
              <a:t> </a:t>
            </a:r>
            <a:r>
              <a:rPr lang="en-US" sz="2000" dirty="0" err="1"/>
              <a:t>temperaturas</a:t>
            </a:r>
            <a:r>
              <a:rPr lang="en-US" sz="2000" dirty="0"/>
              <a:t> </a:t>
            </a:r>
            <a:r>
              <a:rPr lang="en-US" sz="2000" dirty="0" err="1"/>
              <a:t>leva</a:t>
            </a:r>
            <a:r>
              <a:rPr lang="en-US" sz="2000" dirty="0"/>
              <a:t> a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estrutura</a:t>
            </a:r>
            <a:r>
              <a:rPr lang="en-US" sz="2000" dirty="0"/>
              <a:t> </a:t>
            </a:r>
            <a:r>
              <a:rPr lang="en-US" sz="2000" dirty="0" err="1"/>
              <a:t>mais</a:t>
            </a:r>
            <a:r>
              <a:rPr lang="en-US" sz="2000" dirty="0"/>
              <a:t> </a:t>
            </a:r>
            <a:r>
              <a:rPr lang="en-US" sz="2000" dirty="0" err="1"/>
              <a:t>fina</a:t>
            </a:r>
            <a:r>
              <a:rPr lang="en-US" sz="2000" dirty="0"/>
              <a:t> com </a:t>
            </a:r>
            <a:r>
              <a:rPr lang="en-US" sz="2000" dirty="0" err="1"/>
              <a:t>espaçamento</a:t>
            </a:r>
            <a:r>
              <a:rPr lang="en-US" sz="2000" dirty="0"/>
              <a:t> </a:t>
            </a:r>
            <a:r>
              <a:rPr lang="en-US" sz="2000" dirty="0" err="1"/>
              <a:t>lamelar</a:t>
            </a:r>
            <a:r>
              <a:rPr lang="en-US" sz="2000" dirty="0"/>
              <a:t> </a:t>
            </a:r>
            <a:r>
              <a:rPr lang="en-US" sz="2000" dirty="0" err="1"/>
              <a:t>menor</a:t>
            </a:r>
            <a:r>
              <a:rPr lang="en-US" sz="2000" dirty="0"/>
              <a:t> – </a:t>
            </a:r>
            <a:r>
              <a:rPr lang="en-US" sz="2000" dirty="0" err="1"/>
              <a:t>perlita</a:t>
            </a:r>
            <a:r>
              <a:rPr lang="en-US" sz="2000" dirty="0"/>
              <a:t> </a:t>
            </a:r>
            <a:r>
              <a:rPr lang="en-US" sz="2000" dirty="0" err="1"/>
              <a:t>fina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 </a:t>
            </a:r>
          </a:p>
          <a:p>
            <a:pPr algn="just"/>
            <a:r>
              <a:rPr lang="en-US" sz="2000" dirty="0"/>
              <a:t>A </a:t>
            </a:r>
            <a:r>
              <a:rPr lang="en-US" sz="2000" dirty="0" err="1"/>
              <a:t>altas</a:t>
            </a:r>
            <a:r>
              <a:rPr lang="en-US" sz="2000" dirty="0"/>
              <a:t> </a:t>
            </a:r>
            <a:r>
              <a:rPr lang="en-US" sz="2000" dirty="0" err="1"/>
              <a:t>temperaturas</a:t>
            </a:r>
            <a:r>
              <a:rPr lang="en-US" sz="2000" dirty="0"/>
              <a:t>, </a:t>
            </a:r>
            <a:r>
              <a:rPr lang="en-US" sz="2000" dirty="0" err="1"/>
              <a:t>altas</a:t>
            </a:r>
            <a:r>
              <a:rPr lang="en-US" sz="2000" dirty="0"/>
              <a:t> </a:t>
            </a:r>
            <a:r>
              <a:rPr lang="en-US" sz="2000" dirty="0" err="1"/>
              <a:t>taxas</a:t>
            </a:r>
            <a:r>
              <a:rPr lang="en-US" sz="2000" dirty="0"/>
              <a:t> de </a:t>
            </a:r>
            <a:r>
              <a:rPr lang="en-US" sz="2000" dirty="0" err="1"/>
              <a:t>difusão</a:t>
            </a:r>
            <a:r>
              <a:rPr lang="en-US" sz="2000" dirty="0"/>
              <a:t> </a:t>
            </a:r>
            <a:r>
              <a:rPr lang="en-US" sz="2000" dirty="0" err="1"/>
              <a:t>permitem</a:t>
            </a:r>
            <a:r>
              <a:rPr lang="en-US" sz="2000" dirty="0"/>
              <a:t> um </a:t>
            </a:r>
            <a:r>
              <a:rPr lang="en-US" sz="2000" dirty="0" err="1"/>
              <a:t>maior</a:t>
            </a:r>
            <a:r>
              <a:rPr lang="en-US" sz="2000" dirty="0"/>
              <a:t> </a:t>
            </a:r>
            <a:r>
              <a:rPr lang="en-US" sz="2000" dirty="0" err="1"/>
              <a:t>crescimento</a:t>
            </a:r>
            <a:r>
              <a:rPr lang="en-US" sz="2000" dirty="0"/>
              <a:t> de </a:t>
            </a:r>
            <a:r>
              <a:rPr lang="en-US" sz="2000" dirty="0" err="1"/>
              <a:t>grão</a:t>
            </a:r>
            <a:r>
              <a:rPr lang="en-US" sz="2000" dirty="0"/>
              <a:t> e </a:t>
            </a:r>
            <a:r>
              <a:rPr lang="en-US" sz="2000" dirty="0" err="1"/>
              <a:t>maior</a:t>
            </a:r>
            <a:r>
              <a:rPr lang="en-US" sz="2000" dirty="0"/>
              <a:t> </a:t>
            </a:r>
            <a:r>
              <a:rPr lang="en-US" sz="2000" dirty="0" err="1"/>
              <a:t>espaçamento</a:t>
            </a:r>
            <a:r>
              <a:rPr lang="en-US" sz="2000" dirty="0"/>
              <a:t> </a:t>
            </a:r>
            <a:r>
              <a:rPr lang="en-US" sz="2000" dirty="0" err="1"/>
              <a:t>lamelar</a:t>
            </a:r>
            <a:r>
              <a:rPr lang="en-US" sz="2000" dirty="0"/>
              <a:t> – </a:t>
            </a:r>
            <a:r>
              <a:rPr lang="en-US" sz="2000" dirty="0" err="1"/>
              <a:t>perlita</a:t>
            </a:r>
            <a:r>
              <a:rPr lang="en-US" sz="2400" dirty="0"/>
              <a:t> </a:t>
            </a:r>
            <a:r>
              <a:rPr lang="en-US" sz="2000" dirty="0" err="1"/>
              <a:t>grossa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 eaLnBrk="1" hangingPunct="1"/>
            <a:r>
              <a:rPr lang="en-US" sz="3600"/>
              <a:t>Transformação de fase em metais</a:t>
            </a:r>
            <a:endParaRPr lang="pt-BR" sz="360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9788" y="2060575"/>
            <a:ext cx="4494212" cy="3525838"/>
          </a:xfrm>
          <a:noFill/>
        </p:spPr>
      </p:pic>
      <p:sp>
        <p:nvSpPr>
          <p:cNvPr id="23556" name="CaixaDeTexto 4"/>
          <p:cNvSpPr txBox="1">
            <a:spLocks noChangeArrowheads="1"/>
          </p:cNvSpPr>
          <p:nvPr/>
        </p:nvSpPr>
        <p:spPr bwMode="auto">
          <a:xfrm>
            <a:off x="250825" y="1557338"/>
            <a:ext cx="4176713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O processo de tranformação de fase envolve:</a:t>
            </a:r>
          </a:p>
          <a:p>
            <a:endParaRPr lang="en-US" sz="2400"/>
          </a:p>
          <a:p>
            <a:r>
              <a:rPr lang="en-US" sz="2400" b="1"/>
              <a:t>Nucleação de uma nova fase: </a:t>
            </a:r>
            <a:r>
              <a:rPr lang="en-US" sz="2400" i="1"/>
              <a:t>formação de pequenas partículas (núcleos) da nova fase. Esses núcleos são formados em contornos de grão e em outros defeitos.</a:t>
            </a:r>
          </a:p>
          <a:p>
            <a:endParaRPr lang="en-US" sz="2400"/>
          </a:p>
          <a:p>
            <a:r>
              <a:rPr lang="pt-BR" sz="2400" b="1"/>
              <a:t>Crescimento de uma nova fase às expensas da original.</a:t>
            </a:r>
          </a:p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549275"/>
            <a:ext cx="91598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196975"/>
            <a:ext cx="460851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395288" y="257175"/>
            <a:ext cx="84359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600"/>
              <a:t>TRANSFORMAÇÕES ISOTÉRMICAS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50825" y="1268413"/>
            <a:ext cx="44656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2000"/>
              <a:t>Diagrama de Transformação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pt-BR" sz="2000"/>
              <a:t>isotérmica para uma liga Fe-C de composição Eutetóide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000"/>
              <a:t>A transformação de austenita em perlita ocorre apenas se a liga for super resfriada até abaixo da temperatura do eutetóide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000"/>
              <a:t>À esquerda da curva do início de transformação apenas austenita estará presente, enquanto que a direita da curva do término de transformação apenas existirá perlita.Entre as duas curvas ambos estão presentes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00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pt-BR" sz="200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59"/>
            <a:ext cx="7200800" cy="485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1314450"/>
            <a:ext cx="55054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700213"/>
            <a:ext cx="46434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395288" y="257175"/>
            <a:ext cx="84359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/>
              <a:t>TRANSFORMAÇÕES ISOTÉRMICAS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07950" y="1196975"/>
            <a:ext cx="388778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2000"/>
              <a:t>A baixas temperaturas a transformação ocorre mais cedo (é controlada pela taxa de nucleação) e o crescimento de grão (que é controlado pela difusão) é reduzido.</a:t>
            </a:r>
          </a:p>
          <a:p>
            <a:pPr algn="just"/>
            <a:endParaRPr lang="en-US" sz="2000"/>
          </a:p>
          <a:p>
            <a:pPr algn="just"/>
            <a:r>
              <a:rPr lang="en-US" sz="2000"/>
              <a:t>Difusão lenta a baixas temperaturas leva a uma estrutura mais fina com espaçamento lamelar menor – perlita fina.</a:t>
            </a:r>
          </a:p>
          <a:p>
            <a:pPr algn="just"/>
            <a:r>
              <a:rPr lang="en-US" sz="2000"/>
              <a:t> </a:t>
            </a:r>
          </a:p>
          <a:p>
            <a:pPr algn="just"/>
            <a:r>
              <a:rPr lang="en-US" sz="2000"/>
              <a:t>A altas temperaturas, altas taxas de difusão permitem um maior crescimento de grão e maior espaçamento lamelar – perlita</a:t>
            </a:r>
            <a:r>
              <a:rPr lang="en-US" sz="2400"/>
              <a:t> </a:t>
            </a:r>
            <a:r>
              <a:rPr lang="en-US" sz="2000"/>
              <a:t>grossa.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633413"/>
            <a:ext cx="83883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258888" y="1822450"/>
          <a:ext cx="655161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m de bitmap" r:id="rId3" imgW="6552381" imgH="4342857" progId="Paint.Picture">
                  <p:embed/>
                </p:oleObj>
              </mc:Choice>
              <mc:Fallback>
                <p:oleObj name="Imagem de bitmap" r:id="rId3" imgW="6552381" imgH="434285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822450"/>
                        <a:ext cx="655161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457200" y="328613"/>
            <a:ext cx="8362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400"/>
              <a:t>TRANSFORMAÇÃO ISOTÉRMICA DE LIGA FE-C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187450" y="1989138"/>
          <a:ext cx="6564313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m de bitmap" r:id="rId3" imgW="6563641" imgH="4323810" progId="Paint.Picture">
                  <p:embed/>
                </p:oleObj>
              </mc:Choice>
              <mc:Fallback>
                <p:oleObj name="Imagem de bitmap" r:id="rId3" imgW="6563641" imgH="432381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989138"/>
                        <a:ext cx="6564313" cy="432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457200" y="328613"/>
            <a:ext cx="8362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400"/>
              <a:t>TRANSFORMAÇÃO ISOTÉRMICA DE LIGA FE-C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0766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258888" y="1965325"/>
          <a:ext cx="65833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Imagem de bitmap" r:id="rId3" imgW="6582694" imgH="4342857" progId="Paint.Picture">
                  <p:embed/>
                </p:oleObj>
              </mc:Choice>
              <mc:Fallback>
                <p:oleObj name="Imagem de bitmap" r:id="rId3" imgW="6582694" imgH="434285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965325"/>
                        <a:ext cx="65833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57200" y="328613"/>
            <a:ext cx="8362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400"/>
              <a:t>TRANSFORMAÇÃO ISOTÉRMICA DE LIGA FE-C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403350" y="1773238"/>
          <a:ext cx="6542088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Imagem de bitmap" r:id="rId3" imgW="6542857" imgH="4458322" progId="Paint.Picture">
                  <p:embed/>
                </p:oleObj>
              </mc:Choice>
              <mc:Fallback>
                <p:oleObj name="Imagem de bitmap" r:id="rId3" imgW="6542857" imgH="445832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73238"/>
                        <a:ext cx="6542088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57200" y="328613"/>
            <a:ext cx="8362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400"/>
              <a:t>TRANSFORMAÇÃO ISOTÉRMICA DE LIGA FE-C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281113" y="1990725"/>
          <a:ext cx="6583362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m de bitmap" r:id="rId3" imgW="6582694" imgH="4390476" progId="Paint.Picture">
                  <p:embed/>
                </p:oleObj>
              </mc:Choice>
              <mc:Fallback>
                <p:oleObj name="Imagem de bitmap" r:id="rId3" imgW="6582694" imgH="439047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113" y="1990725"/>
                        <a:ext cx="6583362" cy="439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457200" y="328613"/>
            <a:ext cx="8362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400"/>
              <a:t>TRANSFORMAÇÃO ISOTÉRMICA DE LIGA FE-C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BAINITA</a:t>
            </a:r>
          </a:p>
        </p:txBody>
      </p:sp>
      <p:pic>
        <p:nvPicPr>
          <p:cNvPr id="36867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6600" y="1339850"/>
            <a:ext cx="4489450" cy="4537075"/>
          </a:xfrm>
          <a:noFill/>
        </p:spPr>
      </p:pic>
      <p:sp>
        <p:nvSpPr>
          <p:cNvPr id="33796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038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400"/>
              <a:t>À medida que a temperatura de transformação é reduzida após a formação de perlita fina, um novo microconstituinte é formado: a bainita</a:t>
            </a:r>
          </a:p>
          <a:p>
            <a:pPr eaLnBrk="1" hangingPunct="1">
              <a:lnSpc>
                <a:spcPct val="80000"/>
              </a:lnSpc>
            </a:pPr>
            <a:r>
              <a:rPr lang="pt-BR" sz="2400"/>
              <a:t>Como ocorre na perlita a microestrutura da bainita consiste nas fases ferrita e cementita, mas os arranjos são diferentes</a:t>
            </a:r>
          </a:p>
          <a:p>
            <a:pPr eaLnBrk="1" hangingPunct="1">
              <a:lnSpc>
                <a:spcPct val="80000"/>
              </a:lnSpc>
            </a:pPr>
            <a:r>
              <a:rPr lang="pt-BR" sz="2400"/>
              <a:t>No diagrama de transformação isotérmica a bainita se forma abaixo do “joelho” enquanto a perlita se forma acima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611188" y="-26988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pt-BR" sz="4400"/>
              <a:t>BAINITA</a:t>
            </a:r>
            <a:endParaRPr lang="pt-BR" sz="4000"/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34925" y="1341438"/>
            <a:ext cx="46085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800"/>
              <a:t>Para temperaturas entre 300oC e 540oC a bainita se forma como uma série de agulhas de ferrita separadas por partículas alongadas de cementita(</a:t>
            </a:r>
            <a:r>
              <a:rPr lang="pt-BR" sz="2800" b="1"/>
              <a:t>bainita</a:t>
            </a:r>
            <a:r>
              <a:rPr lang="pt-BR" sz="2800"/>
              <a:t> </a:t>
            </a:r>
            <a:r>
              <a:rPr lang="pt-BR" sz="2800" b="1"/>
              <a:t>superior</a:t>
            </a:r>
            <a:r>
              <a:rPr lang="pt-BR" sz="2800"/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2100"/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981075"/>
            <a:ext cx="393223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81075"/>
            <a:ext cx="430053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CaixaDeTexto 2"/>
          <p:cNvSpPr txBox="1">
            <a:spLocks noChangeArrowheads="1"/>
          </p:cNvSpPr>
          <p:nvPr/>
        </p:nvSpPr>
        <p:spPr bwMode="auto">
          <a:xfrm>
            <a:off x="395288" y="1628775"/>
            <a:ext cx="40322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/>
              <a:t>Para temperaturas entre 200C e 300C a ferrita encontra-se em placas e partículas finas de cementita se formam no interior dessas placas (</a:t>
            </a:r>
            <a:r>
              <a:rPr lang="pt-BR" sz="2800" b="1"/>
              <a:t>bainita inferior</a:t>
            </a:r>
            <a:r>
              <a:rPr lang="pt-BR" sz="2800"/>
              <a:t>)</a:t>
            </a:r>
          </a:p>
          <a:p>
            <a:endParaRPr lang="pt-BR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620713"/>
            <a:ext cx="6192838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1309688" y="1885950"/>
          <a:ext cx="6646862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Imagem de bitmap" r:id="rId3" imgW="6647619" imgH="4495238" progId="Paint.Picture">
                  <p:embed/>
                </p:oleObj>
              </mc:Choice>
              <mc:Fallback>
                <p:oleObj name="Imagem de bitmap" r:id="rId3" imgW="6647619" imgH="449523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885950"/>
                        <a:ext cx="6646862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57200" y="328613"/>
            <a:ext cx="8362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400"/>
              <a:t>TRANSFORMAÇÃO ISOTÉRMICA DE LIGA FE-C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684213" y="-17463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pt-BR" sz="3600"/>
              <a:t>CURVA TTT</a:t>
            </a:r>
            <a:r>
              <a:rPr lang="pt-BR" sz="2800"/>
              <a:t> </a:t>
            </a:r>
            <a:r>
              <a:rPr lang="pt-BR" sz="3200"/>
              <a:t>PARA AÇO EUTETÓIDE</a:t>
            </a:r>
            <a:endParaRPr lang="pt-BR" sz="2800"/>
          </a:p>
        </p:txBody>
      </p:sp>
      <p:pic>
        <p:nvPicPr>
          <p:cNvPr id="44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0363" y="1196975"/>
            <a:ext cx="4938712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12"/>
          <p:cNvSpPr>
            <a:spLocks noChangeArrowheads="1"/>
          </p:cNvSpPr>
          <p:nvPr/>
        </p:nvSpPr>
        <p:spPr bwMode="auto">
          <a:xfrm>
            <a:off x="0" y="1052513"/>
            <a:ext cx="42116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/>
              <a:t>O início da transformação martensítica está representado por uma linha horizontal designada por M(start).Duas outras linhas horizontais e tracejadas representadas por M(50%) e M(90%) indicam os percentuais da transformação de austenita em martensita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2200"/>
              <a:t>As temperaturas nas quais estão localizadas variam de acordo com o material, mas são relativamente baixas, pois a difusão de carbono deve ser inexistente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EDB6283-CD43-4472-9BAC-D5944BD6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" y="44624"/>
            <a:ext cx="390525" cy="4000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E94513-8A6F-4D78-858F-0D7CC9D42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272581"/>
            <a:ext cx="3255044" cy="33613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22336B1-D92F-4A9A-8E43-A34DB5FCE343}"/>
              </a:ext>
            </a:extLst>
          </p:cNvPr>
          <p:cNvSpPr txBox="1"/>
          <p:nvPr/>
        </p:nvSpPr>
        <p:spPr>
          <a:xfrm>
            <a:off x="1763688" y="5301208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Jesus, vou ter que aprender isso????</a:t>
            </a:r>
          </a:p>
        </p:txBody>
      </p:sp>
    </p:spTree>
    <p:extLst>
      <p:ext uri="{BB962C8B-B14F-4D97-AF65-F5344CB8AC3E}">
        <p14:creationId xmlns:p14="http://schemas.microsoft.com/office/powerpoint/2010/main" val="70636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71600"/>
          </a:xfrm>
        </p:spPr>
        <p:txBody>
          <a:bodyPr/>
          <a:lstStyle/>
          <a:p>
            <a:pPr algn="ctr" eaLnBrk="1" hangingPunct="1"/>
            <a:r>
              <a:rPr lang="en-US" sz="3600" dirty="0" err="1"/>
              <a:t>Transformação</a:t>
            </a:r>
            <a:r>
              <a:rPr lang="en-US" sz="3600" dirty="0"/>
              <a:t> de </a:t>
            </a:r>
            <a:r>
              <a:rPr lang="en-US" sz="3600" dirty="0" err="1"/>
              <a:t>fase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metais</a:t>
            </a:r>
            <a:endParaRPr lang="pt-BR" sz="3600" dirty="0"/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310608"/>
          </a:xfrm>
        </p:spPr>
        <p:txBody>
          <a:bodyPr/>
          <a:lstStyle/>
          <a:p>
            <a:pPr algn="just" eaLnBrk="1" hangingPunct="1"/>
            <a:r>
              <a:rPr lang="en-US" sz="2400" b="1" dirty="0" err="1"/>
              <a:t>Dependente</a:t>
            </a:r>
            <a:r>
              <a:rPr lang="en-US" sz="2400" b="1" dirty="0"/>
              <a:t> </a:t>
            </a:r>
            <a:r>
              <a:rPr lang="en-US" sz="2400" b="1" dirty="0" err="1"/>
              <a:t>da</a:t>
            </a:r>
            <a:r>
              <a:rPr lang="en-US" sz="2400" b="1" dirty="0"/>
              <a:t> </a:t>
            </a:r>
            <a:r>
              <a:rPr lang="en-US" sz="2400" b="1" dirty="0" err="1"/>
              <a:t>difusão</a:t>
            </a:r>
            <a:r>
              <a:rPr lang="en-US" sz="2400" b="1" dirty="0"/>
              <a:t> , </a:t>
            </a:r>
            <a:r>
              <a:rPr lang="en-US" sz="2400" b="1" dirty="0" err="1"/>
              <a:t>sem</a:t>
            </a:r>
            <a:r>
              <a:rPr lang="en-US" sz="2400" b="1" dirty="0"/>
              <a:t> </a:t>
            </a:r>
            <a:r>
              <a:rPr lang="en-US" sz="2400" b="1" dirty="0" err="1"/>
              <a:t>modificações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composição</a:t>
            </a:r>
            <a:r>
              <a:rPr lang="en-US" sz="2400" b="1" dirty="0"/>
              <a:t> de </a:t>
            </a:r>
            <a:r>
              <a:rPr lang="en-US" sz="2400" b="1" dirty="0" err="1"/>
              <a:t>fase</a:t>
            </a:r>
            <a:r>
              <a:rPr lang="en-US" sz="2400" b="1" dirty="0"/>
              <a:t> </a:t>
            </a:r>
            <a:r>
              <a:rPr lang="en-US" sz="2400" b="1" dirty="0" err="1"/>
              <a:t>ou</a:t>
            </a:r>
            <a:r>
              <a:rPr lang="en-US" sz="2400" b="1" dirty="0"/>
              <a:t> </a:t>
            </a:r>
            <a:r>
              <a:rPr lang="en-US" sz="2400" b="1" dirty="0" err="1"/>
              <a:t>números</a:t>
            </a:r>
            <a:r>
              <a:rPr lang="en-US" sz="2400" b="1" dirty="0"/>
              <a:t> de </a:t>
            </a:r>
            <a:r>
              <a:rPr lang="en-US" sz="2400" b="1" dirty="0" err="1"/>
              <a:t>fase</a:t>
            </a:r>
            <a:r>
              <a:rPr lang="en-US" sz="2400" b="1" dirty="0"/>
              <a:t> </a:t>
            </a:r>
            <a:r>
              <a:rPr lang="en-US" sz="2400" b="1" dirty="0" err="1"/>
              <a:t>presentes</a:t>
            </a:r>
            <a:r>
              <a:rPr lang="en-US" sz="2400" b="1" dirty="0"/>
              <a:t>: </a:t>
            </a:r>
            <a:r>
              <a:rPr lang="en-US" sz="2400" i="1" dirty="0" err="1"/>
              <a:t>solidificação</a:t>
            </a:r>
            <a:r>
              <a:rPr lang="en-US" sz="2400" i="1" dirty="0"/>
              <a:t> de metal </a:t>
            </a:r>
            <a:r>
              <a:rPr lang="en-US" sz="2400" i="1" dirty="0" err="1"/>
              <a:t>puro</a:t>
            </a:r>
            <a:r>
              <a:rPr lang="en-US" sz="2400" i="1" dirty="0"/>
              <a:t>, </a:t>
            </a:r>
            <a:r>
              <a:rPr lang="en-US" sz="2400" i="1" dirty="0" err="1"/>
              <a:t>transformações</a:t>
            </a:r>
            <a:r>
              <a:rPr lang="en-US" sz="2400" i="1" dirty="0"/>
              <a:t> </a:t>
            </a:r>
            <a:r>
              <a:rPr lang="en-US" sz="2400" i="1" dirty="0" err="1"/>
              <a:t>alotrópicas</a:t>
            </a:r>
            <a:r>
              <a:rPr lang="en-US" sz="2400" i="1" dirty="0"/>
              <a:t>, </a:t>
            </a:r>
            <a:r>
              <a:rPr lang="en-US" sz="2400" i="1" dirty="0" err="1"/>
              <a:t>recristalização</a:t>
            </a:r>
            <a:r>
              <a:rPr lang="en-US" sz="2400" i="1" dirty="0"/>
              <a:t>, etc.</a:t>
            </a:r>
          </a:p>
          <a:p>
            <a:pPr algn="just" eaLnBrk="1" hangingPunct="1"/>
            <a:r>
              <a:rPr lang="en-US" sz="2400" b="1" dirty="0" err="1"/>
              <a:t>Dependente</a:t>
            </a:r>
            <a:r>
              <a:rPr lang="en-US" sz="2400" b="1" dirty="0"/>
              <a:t> </a:t>
            </a:r>
            <a:r>
              <a:rPr lang="en-US" sz="2400" b="1" dirty="0" err="1"/>
              <a:t>da</a:t>
            </a:r>
            <a:r>
              <a:rPr lang="en-US" sz="2400" b="1" dirty="0"/>
              <a:t> </a:t>
            </a:r>
            <a:r>
              <a:rPr lang="en-US" sz="2400" b="1" dirty="0" err="1"/>
              <a:t>difusão</a:t>
            </a:r>
            <a:r>
              <a:rPr lang="en-US" sz="2400" b="1" dirty="0"/>
              <a:t>, </a:t>
            </a:r>
            <a:r>
              <a:rPr lang="en-US" sz="2400" b="1" dirty="0" err="1"/>
              <a:t>composição</a:t>
            </a:r>
            <a:r>
              <a:rPr lang="en-US" sz="2400" b="1" dirty="0"/>
              <a:t> e/</a:t>
            </a:r>
            <a:r>
              <a:rPr lang="en-US" sz="2400" b="1" dirty="0" err="1"/>
              <a:t>ou</a:t>
            </a:r>
            <a:r>
              <a:rPr lang="en-US" sz="2400" b="1" dirty="0"/>
              <a:t> </a:t>
            </a:r>
            <a:r>
              <a:rPr lang="en-US" sz="2400" b="1" dirty="0" err="1"/>
              <a:t>número</a:t>
            </a:r>
            <a:r>
              <a:rPr lang="en-US" sz="2400" b="1" dirty="0"/>
              <a:t> de </a:t>
            </a:r>
            <a:r>
              <a:rPr lang="en-US" sz="2400" b="1" dirty="0" err="1"/>
              <a:t>fases</a:t>
            </a:r>
            <a:r>
              <a:rPr lang="en-US" sz="2400" b="1" dirty="0"/>
              <a:t>: </a:t>
            </a:r>
            <a:r>
              <a:rPr lang="en-US" sz="2400" i="1" dirty="0" err="1"/>
              <a:t>transformações</a:t>
            </a:r>
            <a:r>
              <a:rPr lang="en-US" sz="2400" i="1" dirty="0"/>
              <a:t> </a:t>
            </a:r>
            <a:r>
              <a:rPr lang="en-US" sz="2400" i="1" dirty="0" err="1"/>
              <a:t>eutetóides</a:t>
            </a:r>
            <a:endParaRPr lang="en-US" sz="2400" i="1" dirty="0"/>
          </a:p>
          <a:p>
            <a:pPr algn="just" eaLnBrk="1" hangingPunct="1"/>
            <a:endParaRPr lang="en-US" sz="2400" i="1" dirty="0"/>
          </a:p>
          <a:p>
            <a:pPr algn="just" eaLnBrk="1" hangingPunct="1"/>
            <a:r>
              <a:rPr lang="en-US" sz="2400" b="1" dirty="0" err="1"/>
              <a:t>Sem</a:t>
            </a:r>
            <a:r>
              <a:rPr lang="en-US" sz="2400" b="1" dirty="0"/>
              <a:t> </a:t>
            </a:r>
            <a:r>
              <a:rPr lang="en-US" sz="2400" b="1" dirty="0" err="1"/>
              <a:t>difusão</a:t>
            </a:r>
            <a:r>
              <a:rPr lang="en-US" sz="2400" b="1" dirty="0"/>
              <a:t>: </a:t>
            </a:r>
            <a:r>
              <a:rPr lang="en-US" sz="2400" i="1" dirty="0" err="1"/>
              <a:t>produz</a:t>
            </a:r>
            <a:r>
              <a:rPr lang="en-US" sz="2400" i="1" dirty="0"/>
              <a:t> </a:t>
            </a:r>
            <a:r>
              <a:rPr lang="en-US" sz="2400" i="1" dirty="0" err="1"/>
              <a:t>uma</a:t>
            </a:r>
            <a:r>
              <a:rPr lang="en-US" sz="2400" i="1" dirty="0"/>
              <a:t> </a:t>
            </a:r>
            <a:r>
              <a:rPr lang="en-US" sz="2400" i="1" dirty="0" err="1"/>
              <a:t>fase</a:t>
            </a:r>
            <a:r>
              <a:rPr lang="en-US" sz="2400" i="1" dirty="0"/>
              <a:t> </a:t>
            </a:r>
            <a:r>
              <a:rPr lang="en-US" sz="2400" i="1" dirty="0" err="1"/>
              <a:t>metaestável</a:t>
            </a:r>
            <a:r>
              <a:rPr lang="en-US" sz="2400" i="1" dirty="0"/>
              <a:t> </a:t>
            </a:r>
            <a:r>
              <a:rPr lang="en-US" sz="2400" i="1" dirty="0" err="1"/>
              <a:t>por</a:t>
            </a:r>
            <a:r>
              <a:rPr lang="en-US" sz="2400" i="1" dirty="0"/>
              <a:t> </a:t>
            </a:r>
            <a:r>
              <a:rPr lang="en-US" sz="2400" i="1" dirty="0" err="1"/>
              <a:t>movimentos</a:t>
            </a:r>
            <a:r>
              <a:rPr lang="en-US" sz="2400" i="1" dirty="0"/>
              <a:t> </a:t>
            </a:r>
            <a:r>
              <a:rPr lang="en-US" sz="2400" i="1" dirty="0" err="1"/>
              <a:t>cooperativos</a:t>
            </a:r>
            <a:r>
              <a:rPr lang="en-US" sz="2400" i="1" dirty="0"/>
              <a:t> de </a:t>
            </a:r>
            <a:r>
              <a:rPr lang="en-US" sz="2400" i="1" dirty="0" err="1"/>
              <a:t>átomos</a:t>
            </a:r>
            <a:r>
              <a:rPr lang="en-US" sz="2400" i="1" dirty="0"/>
              <a:t> </a:t>
            </a:r>
            <a:r>
              <a:rPr lang="en-US" sz="2400" i="1" dirty="0" err="1"/>
              <a:t>na</a:t>
            </a:r>
            <a:r>
              <a:rPr lang="en-US" sz="2400" i="1" dirty="0"/>
              <a:t> </a:t>
            </a:r>
            <a:r>
              <a:rPr lang="en-US" sz="2400" i="1" dirty="0" err="1"/>
              <a:t>estrutura</a:t>
            </a:r>
            <a:r>
              <a:rPr lang="en-US" sz="2400" i="1" dirty="0"/>
              <a:t>. (</a:t>
            </a:r>
            <a:r>
              <a:rPr lang="en-US" sz="2400" i="1" dirty="0" err="1"/>
              <a:t>transformação</a:t>
            </a:r>
            <a:r>
              <a:rPr lang="en-US" sz="2400" i="1" dirty="0"/>
              <a:t> </a:t>
            </a:r>
            <a:r>
              <a:rPr lang="en-US" sz="2400" i="1" dirty="0" err="1"/>
              <a:t>martensítica</a:t>
            </a:r>
            <a:r>
              <a:rPr lang="en-US" sz="2400" i="1" dirty="0"/>
              <a:t>).</a:t>
            </a:r>
            <a:endParaRPr lang="en-US" sz="2400" b="1" dirty="0"/>
          </a:p>
          <a:p>
            <a:pPr algn="just" eaLnBrk="1" hangingPunct="1"/>
            <a:endParaRPr lang="en-US" sz="2400" i="1" dirty="0"/>
          </a:p>
          <a:p>
            <a:pPr algn="just" eaLnBrk="1" hangingPunct="1"/>
            <a:endParaRPr lang="en-US" sz="2400" i="1" dirty="0"/>
          </a:p>
          <a:p>
            <a:pPr algn="just" eaLnBrk="1" hangingPunct="1">
              <a:buFont typeface="Wingdings" pitchFamily="2" charset="2"/>
              <a:buNone/>
            </a:pPr>
            <a:endParaRPr lang="pt-B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429000"/>
            <a:ext cx="53054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aixaDeTexto 3"/>
          <p:cNvSpPr txBox="1">
            <a:spLocks noChangeArrowheads="1"/>
          </p:cNvSpPr>
          <p:nvPr/>
        </p:nvSpPr>
        <p:spPr bwMode="auto">
          <a:xfrm>
            <a:off x="827088" y="549275"/>
            <a:ext cx="70580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/>
              <a:t>CURVA TTT</a:t>
            </a:r>
          </a:p>
          <a:p>
            <a:pPr algn="ctr"/>
            <a:r>
              <a:rPr lang="pt-BR" sz="2800"/>
              <a:t>para outros aços</a:t>
            </a:r>
          </a:p>
          <a:p>
            <a:pPr algn="ctr"/>
            <a:endParaRPr lang="pt-BR" sz="2800"/>
          </a:p>
        </p:txBody>
      </p:sp>
      <p:sp>
        <p:nvSpPr>
          <p:cNvPr id="59395" name="CaixaDeTexto 4"/>
          <p:cNvSpPr txBox="1">
            <a:spLocks noChangeArrowheads="1"/>
          </p:cNvSpPr>
          <p:nvPr/>
        </p:nvSpPr>
        <p:spPr bwMode="auto">
          <a:xfrm>
            <a:off x="250825" y="1628775"/>
            <a:ext cx="80660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/>
              <a:t>Para outras composições que não a eutetóide, fases pró eutetódes coexistem com a perlita. </a:t>
            </a:r>
          </a:p>
          <a:p>
            <a:endParaRPr lang="pt-BR" sz="2400"/>
          </a:p>
          <a:p>
            <a:r>
              <a:rPr lang="pt-BR" sz="2400"/>
              <a:t>Para os aços hipoeutetóides há a ferrita.</a:t>
            </a:r>
          </a:p>
          <a:p>
            <a:endParaRPr lang="pt-BR" sz="2400"/>
          </a:p>
          <a:p>
            <a:r>
              <a:rPr lang="pt-BR" sz="2400"/>
              <a:t>Para os aços  hipereutetóides há a cementita.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976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557338"/>
            <a:ext cx="54721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628775"/>
            <a:ext cx="54864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4500563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36838"/>
            <a:ext cx="44767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713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RESFRIAMENTO CONTÍNUO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363" y="1700213"/>
            <a:ext cx="46101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000"/>
              <a:t>A maioria dos tratamentos térmicos para os aços envolve o resfriamento contínuo de uma amostra até a temperatura ambiente</a:t>
            </a:r>
          </a:p>
          <a:p>
            <a:pPr eaLnBrk="1" hangingPunct="1">
              <a:lnSpc>
                <a:spcPct val="90000"/>
              </a:lnSpc>
            </a:pPr>
            <a:r>
              <a:rPr lang="pt-BR" sz="2000"/>
              <a:t>Um diagrama de transformação isotérmica só é válido para temperatura constante e tal diagrama deve ser modificado para transformaçõs com mudanças constantes de temperaturas</a:t>
            </a:r>
          </a:p>
          <a:p>
            <a:pPr eaLnBrk="1" hangingPunct="1">
              <a:lnSpc>
                <a:spcPct val="90000"/>
              </a:lnSpc>
            </a:pPr>
            <a:r>
              <a:rPr lang="pt-BR" sz="2000"/>
              <a:t>No resfriamento contínuo o tempo exigido para que uma reação tenha seu início e o seu término é retardado e as curvas são deslocadas para tempos mais longos e temperaturas menores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751388" y="1773238"/>
          <a:ext cx="4141787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Imagem de bitmap" r:id="rId3" imgW="5990476" imgH="6876190" progId="Paint.Picture">
                  <p:embed/>
                </p:oleObj>
              </mc:Choice>
              <mc:Fallback>
                <p:oleObj name="Imagem de bitmap" r:id="rId3" imgW="5990476" imgH="687619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388" y="1773238"/>
                        <a:ext cx="4141787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RESFRIAMENTO CONTÍNUO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728788"/>
            <a:ext cx="4679950" cy="5445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000"/>
              <a:t>A transformação tem início após um período de tempo que corresponde à intersecção da curva de resfriamento com a curva de início da reação, e termina com o cruzamento da curva com o término da transformação</a:t>
            </a:r>
          </a:p>
          <a:p>
            <a:pPr eaLnBrk="1" hangingPunct="1">
              <a:lnSpc>
                <a:spcPct val="90000"/>
              </a:lnSpc>
            </a:pPr>
            <a:endParaRPr lang="pt-BR" sz="2000"/>
          </a:p>
          <a:p>
            <a:pPr eaLnBrk="1" hangingPunct="1">
              <a:lnSpc>
                <a:spcPct val="90000"/>
              </a:lnSpc>
            </a:pPr>
            <a:r>
              <a:rPr lang="pt-BR" sz="2000"/>
              <a:t>Para qualquer curva de resfriamento que passe por AB a austenita não reagida transforma-se em martensita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0" y="1628775"/>
          <a:ext cx="4471988" cy="50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Imagem de bitmap" r:id="rId3" imgW="6342857" imgH="7152381" progId="Paint.Picture">
                  <p:embed/>
                </p:oleObj>
              </mc:Choice>
              <mc:Fallback>
                <p:oleObj name="Imagem de bitmap" r:id="rId3" imgW="6342857" imgH="715238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28775"/>
                        <a:ext cx="4471988" cy="504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2713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RESFRIAMENTO CONTÍNUO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628775"/>
            <a:ext cx="4495800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200"/>
              <a:t>Para o resfriamento contínuo de uma liga de aço existe uma taxa de têmpera crítica que representa a taxa mínima de têmpera para se produzir uma estrutura totalmente martensítica</a:t>
            </a:r>
          </a:p>
          <a:p>
            <a:pPr eaLnBrk="1" hangingPunct="1">
              <a:lnSpc>
                <a:spcPct val="80000"/>
              </a:lnSpc>
            </a:pPr>
            <a:endParaRPr lang="pt-BR" sz="2200"/>
          </a:p>
          <a:p>
            <a:pPr eaLnBrk="1" hangingPunct="1">
              <a:lnSpc>
                <a:spcPct val="80000"/>
              </a:lnSpc>
            </a:pPr>
            <a:r>
              <a:rPr lang="pt-BR" sz="2200"/>
              <a:t>Para taxas de resfriamento superiores à crítica existirá apenas martensita. Além disso existirá uma faixa de taxas em que perlita e martensita são produzidos e finalmente uma estrutura totalmente perlítica se desenvolve para baixas taxas de resfriamento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02163" y="1700213"/>
          <a:ext cx="4291012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Imagem de bitmap" r:id="rId3" imgW="5609524" imgH="6400000" progId="Paint.Picture">
                  <p:embed/>
                </p:oleObj>
              </mc:Choice>
              <mc:Fallback>
                <p:oleObj name="Imagem de bitmap" r:id="rId3" imgW="5609524" imgH="640000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163" y="1700213"/>
                        <a:ext cx="4291012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44450"/>
            <a:ext cx="8229600" cy="1371600"/>
          </a:xfrm>
        </p:spPr>
        <p:txBody>
          <a:bodyPr/>
          <a:lstStyle/>
          <a:p>
            <a:pPr eaLnBrk="1" hangingPunct="1"/>
            <a:r>
              <a:rPr lang="pt-BR"/>
              <a:t>RESFRIAMENTO CONTÍNUO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4875" y="2279650"/>
            <a:ext cx="4033838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sz="2400"/>
              <a:t>A (</a:t>
            </a:r>
            <a:r>
              <a:rPr lang="pt-BR" sz="2400">
                <a:solidFill>
                  <a:srgbClr val="FF9999"/>
                </a:solidFill>
              </a:rPr>
              <a:t>FORNO</a:t>
            </a:r>
            <a:r>
              <a:rPr lang="pt-BR" sz="2400"/>
              <a:t>)= Perlita grossa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sz="2400"/>
              <a:t>B (</a:t>
            </a:r>
            <a:r>
              <a:rPr lang="pt-BR" sz="2400">
                <a:solidFill>
                  <a:srgbClr val="FF9999"/>
                </a:solidFill>
              </a:rPr>
              <a:t>AR</a:t>
            </a:r>
            <a:r>
              <a:rPr lang="pt-BR" sz="2400"/>
              <a:t>)= Perlita + fina (+ dura que a anterior)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sz="2400"/>
              <a:t>C(</a:t>
            </a:r>
            <a:r>
              <a:rPr lang="pt-BR" sz="2400">
                <a:solidFill>
                  <a:srgbClr val="FF9999"/>
                </a:solidFill>
              </a:rPr>
              <a:t>AR SOPRADO</a:t>
            </a:r>
            <a:r>
              <a:rPr lang="pt-BR" sz="2400"/>
              <a:t>)= Perlita + fina que a anterior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sz="2400"/>
              <a:t>D (</a:t>
            </a:r>
            <a:r>
              <a:rPr lang="pt-BR" sz="2400">
                <a:solidFill>
                  <a:srgbClr val="FF9999"/>
                </a:solidFill>
              </a:rPr>
              <a:t>ÓLEO</a:t>
            </a:r>
            <a:r>
              <a:rPr lang="pt-BR" sz="2400"/>
              <a:t>)= Perlita + martensita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sz="2400"/>
              <a:t>E (</a:t>
            </a:r>
            <a:r>
              <a:rPr lang="pt-BR" sz="2400">
                <a:solidFill>
                  <a:srgbClr val="FF9999"/>
                </a:solidFill>
              </a:rPr>
              <a:t>ÁGUA</a:t>
            </a:r>
            <a:r>
              <a:rPr lang="pt-BR" sz="2400"/>
              <a:t>)= Martensita</a:t>
            </a:r>
          </a:p>
        </p:txBody>
      </p:sp>
      <p:graphicFrame>
        <p:nvGraphicFramePr>
          <p:cNvPr id="12290" name="Object 5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250825" y="2525713"/>
          <a:ext cx="4191000" cy="335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Imagem de Bitmap" r:id="rId3" imgW="13908003" imgH="11134416" progId="Paint.Picture">
                  <p:embed/>
                </p:oleObj>
              </mc:Choice>
              <mc:Fallback>
                <p:oleObj name="Imagem de Bitmap" r:id="rId3" imgW="13908003" imgH="1113441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25713"/>
                        <a:ext cx="4191000" cy="335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F1C3E8FF-A5D6-4A91-95FC-2A7F1ED06559}" type="slidenum">
              <a:rPr lang="pt-BR" smtClean="0">
                <a:latin typeface="Arial" charset="0"/>
              </a:rPr>
              <a:pPr algn="l"/>
              <a:t>39</a:t>
            </a:fld>
            <a:endParaRPr lang="pt-BR">
              <a:latin typeface="Arial" charset="0"/>
            </a:endParaRPr>
          </a:p>
        </p:txBody>
      </p:sp>
      <p:pic>
        <p:nvPicPr>
          <p:cNvPr id="277506" name="Picture 2" descr="dilataç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6985000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755650" y="620713"/>
            <a:ext cx="5040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CA0202"/>
                </a:solidFill>
              </a:rPr>
              <a:t>Estudo da dilatação de um aço no aquecimento e resfriamento</a:t>
            </a:r>
            <a:r>
              <a:rPr lang="pt-BR" sz="2000"/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4724400"/>
            <a:ext cx="1981200" cy="1433513"/>
            <a:chOff x="144" y="2976"/>
            <a:chExt cx="1248" cy="903"/>
          </a:xfrm>
        </p:grpSpPr>
        <p:pic>
          <p:nvPicPr>
            <p:cNvPr id="64527" name="Picture 5" descr="CA59GX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2976"/>
              <a:ext cx="816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8" name="Line 6"/>
            <p:cNvSpPr>
              <a:spLocks noChangeShapeType="1"/>
            </p:cNvSpPr>
            <p:nvPr/>
          </p:nvSpPr>
          <p:spPr bwMode="auto">
            <a:xfrm>
              <a:off x="864" y="3312"/>
              <a:ext cx="52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64529" name="Text Box 7"/>
            <p:cNvSpPr txBox="1">
              <a:spLocks noChangeArrowheads="1"/>
            </p:cNvSpPr>
            <p:nvPr/>
          </p:nvSpPr>
          <p:spPr bwMode="auto">
            <a:xfrm>
              <a:off x="144" y="3648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/>
                <a:t>Recozido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858000" y="2514600"/>
            <a:ext cx="2057400" cy="1341438"/>
            <a:chOff x="4320" y="1584"/>
            <a:chExt cx="1296" cy="845"/>
          </a:xfrm>
        </p:grpSpPr>
        <p:sp>
          <p:nvSpPr>
            <p:cNvPr id="64523" name="Line 9"/>
            <p:cNvSpPr>
              <a:spLocks noChangeShapeType="1"/>
            </p:cNvSpPr>
            <p:nvPr/>
          </p:nvSpPr>
          <p:spPr bwMode="auto">
            <a:xfrm>
              <a:off x="4320" y="1584"/>
              <a:ext cx="480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64524" name="Group 10"/>
            <p:cNvGrpSpPr>
              <a:grpSpLocks/>
            </p:cNvGrpSpPr>
            <p:nvPr/>
          </p:nvGrpSpPr>
          <p:grpSpPr bwMode="auto">
            <a:xfrm>
              <a:off x="4800" y="1632"/>
              <a:ext cx="816" cy="797"/>
              <a:chOff x="4800" y="1632"/>
              <a:chExt cx="816" cy="797"/>
            </a:xfrm>
          </p:grpSpPr>
          <p:pic>
            <p:nvPicPr>
              <p:cNvPr id="64525" name="Picture 11" descr="CAOP2J8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00" y="1632"/>
                <a:ext cx="816" cy="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526" name="Text Box 12"/>
              <p:cNvSpPr txBox="1">
                <a:spLocks noChangeArrowheads="1"/>
              </p:cNvSpPr>
              <p:nvPr/>
            </p:nvSpPr>
            <p:spPr bwMode="auto">
              <a:xfrm>
                <a:off x="4800" y="2256"/>
                <a:ext cx="8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200" b="1"/>
                  <a:t>Austenitizado</a:t>
                </a:r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219200" y="1676400"/>
            <a:ext cx="1295400" cy="3505200"/>
            <a:chOff x="768" y="1056"/>
            <a:chExt cx="816" cy="2208"/>
          </a:xfrm>
        </p:grpSpPr>
        <p:sp>
          <p:nvSpPr>
            <p:cNvPr id="64520" name="Line 14"/>
            <p:cNvSpPr>
              <a:spLocks noChangeShapeType="1"/>
            </p:cNvSpPr>
            <p:nvPr/>
          </p:nvSpPr>
          <p:spPr bwMode="auto">
            <a:xfrm flipV="1">
              <a:off x="1296" y="1872"/>
              <a:ext cx="96" cy="1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64521" name="Picture 15" descr="CAE3WL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8" y="1248"/>
              <a:ext cx="816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2" name="Text Box 16"/>
            <p:cNvSpPr txBox="1">
              <a:spLocks noChangeArrowheads="1"/>
            </p:cNvSpPr>
            <p:nvPr/>
          </p:nvSpPr>
          <p:spPr bwMode="auto">
            <a:xfrm>
              <a:off x="768" y="1056"/>
              <a:ext cx="816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400" b="1"/>
                <a:t>Temperado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eaLnBrk="1" hangingPunct="1"/>
            <a:r>
              <a:rPr lang="en-US" sz="4000"/>
              <a:t>Transformação de fase em metais</a:t>
            </a:r>
            <a:endParaRPr lang="pt-BR" sz="4000"/>
          </a:p>
        </p:txBody>
      </p:sp>
      <p:sp>
        <p:nvSpPr>
          <p:cNvPr id="22531" name="CaixaDeTexto 10"/>
          <p:cNvSpPr txBox="1">
            <a:spLocks noChangeArrowheads="1"/>
          </p:cNvSpPr>
          <p:nvPr/>
        </p:nvSpPr>
        <p:spPr bwMode="auto">
          <a:xfrm>
            <a:off x="323850" y="1412875"/>
            <a:ext cx="7561263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/>
              <a:t>As transformações de fase dependentes da difusão não ocorrem instantaneamente. </a:t>
            </a:r>
          </a:p>
          <a:p>
            <a:pPr algn="just"/>
            <a:endParaRPr lang="en-US" sz="2400"/>
          </a:p>
          <a:p>
            <a:pPr algn="just"/>
            <a:endParaRPr lang="en-US" sz="2400"/>
          </a:p>
          <a:p>
            <a:pPr algn="just"/>
            <a:r>
              <a:rPr lang="en-US" sz="2400"/>
              <a:t>A microestrutura final depende da taxa de aquecimento e resfriamento.</a:t>
            </a:r>
          </a:p>
          <a:p>
            <a:pPr algn="just"/>
            <a:endParaRPr lang="en-US" sz="2400"/>
          </a:p>
          <a:p>
            <a:pPr algn="just"/>
            <a:endParaRPr lang="en-US" sz="2400"/>
          </a:p>
          <a:p>
            <a:r>
              <a:rPr lang="en-US" sz="2400"/>
              <a:t>Muitas transformações de fase envolvem mudança em composição, assim é necessária uma redistribuição de átomos via difusão.</a:t>
            </a:r>
          </a:p>
          <a:p>
            <a:endParaRPr lang="en-US" sz="2000"/>
          </a:p>
          <a:p>
            <a:r>
              <a:rPr lang="en-US" sz="2000"/>
              <a:t> </a:t>
            </a:r>
            <a:endParaRPr lang="pt-BR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/>
            <a:r>
              <a:rPr lang="pt-BR"/>
              <a:t>Curva CCT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052513"/>
            <a:ext cx="68103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CaixaDeTexto 3"/>
          <p:cNvSpPr txBox="1">
            <a:spLocks noChangeArrowheads="1"/>
          </p:cNvSpPr>
          <p:nvPr/>
        </p:nvSpPr>
        <p:spPr bwMode="auto">
          <a:xfrm>
            <a:off x="6588125" y="981075"/>
            <a:ext cx="2160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AISI 3140</a:t>
            </a:r>
            <a:endParaRPr 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36712"/>
            <a:ext cx="591874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7"/>
            <a:ext cx="390525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25538"/>
          </a:xfrm>
        </p:spPr>
        <p:txBody>
          <a:bodyPr/>
          <a:lstStyle/>
          <a:p>
            <a:pPr algn="ctr"/>
            <a:r>
              <a:rPr lang="pt-BR"/>
              <a:t>TTTxCCT</a:t>
            </a:r>
          </a:p>
        </p:txBody>
      </p:sp>
      <p:pic>
        <p:nvPicPr>
          <p:cNvPr id="67587" name="Picture 2" descr="fig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000125"/>
            <a:ext cx="6553200" cy="58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CaixaDeTexto 3"/>
          <p:cNvSpPr txBox="1">
            <a:spLocks noChangeArrowheads="1"/>
          </p:cNvSpPr>
          <p:nvPr/>
        </p:nvSpPr>
        <p:spPr bwMode="auto">
          <a:xfrm>
            <a:off x="323850" y="5229225"/>
            <a:ext cx="230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DIN 42CrMo4 </a:t>
            </a:r>
            <a:endParaRPr lang="pt-BR"/>
          </a:p>
        </p:txBody>
      </p:sp>
      <p:sp>
        <p:nvSpPr>
          <p:cNvPr id="67589" name="CaixaDeTexto 4"/>
          <p:cNvSpPr txBox="1">
            <a:spLocks noChangeArrowheads="1"/>
          </p:cNvSpPr>
          <p:nvPr/>
        </p:nvSpPr>
        <p:spPr bwMode="auto">
          <a:xfrm>
            <a:off x="755650" y="5661025"/>
            <a:ext cx="1187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SAE4140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/>
              <a:t>ITXCCT SAE 1080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060575"/>
            <a:ext cx="6192838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/>
              <a:t> CCT SAE 4340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989138"/>
            <a:ext cx="64087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7524D-4FD8-406C-BFFB-758A0A3D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6B8BEB-9839-4D04-A824-CFE1754AF8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8757B2-0670-43EC-9DE5-E55190D4D6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5BA442-13F6-463D-886A-4B9ABA895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490537"/>
            <a:ext cx="82772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70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61950"/>
            <a:ext cx="63531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925"/>
            <a:ext cx="390525" cy="4000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450850"/>
          </a:xfrm>
        </p:spPr>
        <p:txBody>
          <a:bodyPr/>
          <a:lstStyle/>
          <a:p>
            <a:pPr algn="ctr"/>
            <a:r>
              <a:rPr lang="pt-BR" sz="3600"/>
              <a:t>Outro tipo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71AD34B-7890-4F2F-BD0E-C30D14F79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28415"/>
            <a:ext cx="7250385" cy="582958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8B0090-2479-49D2-B066-DD3CD93C326B}"/>
              </a:ext>
            </a:extLst>
          </p:cNvPr>
          <p:cNvSpPr txBox="1"/>
          <p:nvPr/>
        </p:nvSpPr>
        <p:spPr>
          <a:xfrm>
            <a:off x="6732240" y="63976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4142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/>
              <a:t>FATORES QUE AFETAM A POSIÇÃO DAS CURVAS TTT NOS AÇOS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51088"/>
            <a:ext cx="8229600" cy="3886200"/>
          </a:xfrm>
        </p:spPr>
        <p:txBody>
          <a:bodyPr/>
          <a:lstStyle/>
          <a:p>
            <a:pPr eaLnBrk="1" hangingPunct="1"/>
            <a:r>
              <a:rPr lang="pt-BR" sz="3600"/>
              <a:t>Teor de carbono</a:t>
            </a:r>
          </a:p>
          <a:p>
            <a:pPr eaLnBrk="1" hangingPunct="1"/>
            <a:endParaRPr lang="pt-BR" sz="3600"/>
          </a:p>
          <a:p>
            <a:pPr eaLnBrk="1" hangingPunct="1"/>
            <a:r>
              <a:rPr lang="pt-BR" sz="3600"/>
              <a:t>Tamanho do grão da austenita</a:t>
            </a:r>
          </a:p>
          <a:p>
            <a:pPr eaLnBrk="1" hangingPunct="1"/>
            <a:endParaRPr lang="pt-BR" sz="3600"/>
          </a:p>
          <a:p>
            <a:pPr eaLnBrk="1" hangingPunct="1"/>
            <a:r>
              <a:rPr lang="pt-BR" sz="3600"/>
              <a:t>Composição química (elementos de liga)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title"/>
          </p:nvPr>
        </p:nvSpPr>
        <p:spPr>
          <a:xfrm>
            <a:off x="322263" y="44450"/>
            <a:ext cx="8642350" cy="1371600"/>
          </a:xfrm>
        </p:spPr>
        <p:txBody>
          <a:bodyPr/>
          <a:lstStyle/>
          <a:p>
            <a:pPr eaLnBrk="1" hangingPunct="1"/>
            <a:r>
              <a:rPr lang="pt-BR" sz="3600"/>
              <a:t>ELEMENTOS DE LIGA</a:t>
            </a:r>
          </a:p>
        </p:txBody>
      </p:sp>
      <p:sp>
        <p:nvSpPr>
          <p:cNvPr id="747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1268413"/>
            <a:ext cx="82296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sz="2800"/>
              <a:t>Quanto maior o teor e o número dos elementos de liga, mais numerosas e complexas são as reações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</a:t>
            </a:r>
            <a:endParaRPr lang="pt-BR" sz="2800"/>
          </a:p>
          <a:p>
            <a:pPr eaLnBrk="1" hangingPunct="1">
              <a:buFont typeface="Wingdings" pitchFamily="2" charset="2"/>
              <a:buNone/>
            </a:pPr>
            <a:r>
              <a:rPr lang="pt-BR" sz="2800"/>
              <a:t>Todos os elementos de liga </a:t>
            </a:r>
            <a:r>
              <a:rPr lang="pt-BR" sz="2800">
                <a:solidFill>
                  <a:srgbClr val="FF6699"/>
                </a:solidFill>
              </a:rPr>
              <a:t>(exceto o Cobalto)</a:t>
            </a:r>
            <a:r>
              <a:rPr lang="pt-BR" sz="2800"/>
              <a:t> deslocam as curvas para a direita, retardando as transformações e promovem a formação de um joelho separado para a bainita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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olidFill>
                  <a:srgbClr val="FF6699"/>
                </a:solidFill>
                <a:sym typeface="Wingdings" pitchFamily="2" charset="2"/>
              </a:rPr>
              <a:t>Facilitam a formação da martensita</a:t>
            </a:r>
            <a:endParaRPr lang="pt-BR" sz="2800">
              <a:sym typeface="Wingdings" pitchFamily="2" charset="2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pt-BR" sz="1800" i="1">
                <a:solidFill>
                  <a:srgbClr val="00B050"/>
                </a:solidFill>
                <a:sym typeface="Wingdings" pitchFamily="2" charset="2"/>
              </a:rPr>
              <a:t>*** Conseqüência: em determinados aços pode-se obter martensita mesmo com resfriamento lento</a:t>
            </a:r>
            <a:endParaRPr lang="pt-BR" sz="3600">
              <a:solidFill>
                <a:srgbClr val="00B050"/>
              </a:solidFill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 eaLnBrk="1" hangingPunct="1"/>
            <a:r>
              <a:rPr lang="en-US" sz="3200"/>
              <a:t>Transformação de fase em metais</a:t>
            </a:r>
            <a:endParaRPr lang="pt-BR" sz="3200"/>
          </a:p>
        </p:txBody>
      </p:sp>
      <p:sp>
        <p:nvSpPr>
          <p:cNvPr id="23555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3886200"/>
          </a:xfrm>
        </p:spPr>
        <p:txBody>
          <a:bodyPr/>
          <a:lstStyle/>
          <a:p>
            <a:pPr eaLnBrk="1" hangingPunct="1"/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metaestáveis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formadas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resultado</a:t>
            </a:r>
            <a:r>
              <a:rPr lang="en-US" dirty="0"/>
              <a:t> de </a:t>
            </a:r>
            <a:r>
              <a:rPr lang="en-US" dirty="0" err="1"/>
              <a:t>mudanças</a:t>
            </a:r>
            <a:r>
              <a:rPr lang="en-US" dirty="0"/>
              <a:t> </a:t>
            </a:r>
            <a:r>
              <a:rPr lang="en-US" dirty="0" err="1"/>
              <a:t>muitos</a:t>
            </a:r>
            <a:r>
              <a:rPr lang="en-US" dirty="0"/>
              <a:t> </a:t>
            </a:r>
            <a:r>
              <a:rPr lang="en-US" dirty="0" err="1"/>
              <a:t>rápidas</a:t>
            </a:r>
            <a:r>
              <a:rPr lang="en-US" dirty="0"/>
              <a:t> de </a:t>
            </a:r>
            <a:r>
              <a:rPr lang="en-US" dirty="0" err="1"/>
              <a:t>temperatura</a:t>
            </a:r>
            <a:r>
              <a:rPr lang="en-US" dirty="0"/>
              <a:t>. A </a:t>
            </a:r>
            <a:r>
              <a:rPr lang="en-US" dirty="0" err="1"/>
              <a:t>microestrutura</a:t>
            </a:r>
            <a:r>
              <a:rPr lang="en-US" dirty="0"/>
              <a:t> é </a:t>
            </a:r>
            <a:r>
              <a:rPr lang="en-US" dirty="0" err="1"/>
              <a:t>fortemente</a:t>
            </a:r>
            <a:r>
              <a:rPr lang="en-US" dirty="0"/>
              <a:t> </a:t>
            </a:r>
            <a:r>
              <a:rPr lang="en-US" dirty="0" err="1"/>
              <a:t>afetada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taxa</a:t>
            </a:r>
            <a:r>
              <a:rPr lang="en-US" dirty="0"/>
              <a:t> de </a:t>
            </a:r>
            <a:r>
              <a:rPr lang="en-US" dirty="0" err="1"/>
              <a:t>resfriamento</a:t>
            </a:r>
            <a:r>
              <a:rPr lang="en-US" dirty="0"/>
              <a:t>.</a:t>
            </a:r>
            <a:endParaRPr lang="pt-B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igure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765175"/>
            <a:ext cx="6840537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xfrm>
            <a:off x="446088" y="185738"/>
            <a:ext cx="8229600" cy="1371600"/>
          </a:xfrm>
        </p:spPr>
        <p:txBody>
          <a:bodyPr/>
          <a:lstStyle/>
          <a:p>
            <a:pPr eaLnBrk="1" hangingPunct="1"/>
            <a:r>
              <a:rPr lang="pt-BR" sz="3600"/>
              <a:t>TAMANHO DE GRÃO DA AUSTENITA</a:t>
            </a: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7388" y="1928813"/>
            <a:ext cx="7772400" cy="4813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sz="2800"/>
              <a:t>Quanto maior o tamanho de grão mais para a direita deslocam-se as curvas TTT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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Tamanho de grão grande dificulta a formação da  perlita, já que a mesma inicia-se no contorno de grão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</a:t>
            </a:r>
            <a:endParaRPr lang="pt-BR" sz="2800"/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olidFill>
                  <a:schemeClr val="bg2"/>
                </a:solidFill>
                <a:sym typeface="Wingdings" pitchFamily="2" charset="2"/>
              </a:rPr>
              <a:t>Então, tamanho de grão grande favorece a formação da martensita</a:t>
            </a:r>
          </a:p>
          <a:p>
            <a:pPr algn="ctr" eaLnBrk="1" hangingPunct="1">
              <a:buFont typeface="Wingdings" pitchFamily="2" charset="2"/>
              <a:buNone/>
            </a:pPr>
            <a:endParaRPr lang="pt-BR" sz="280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188913"/>
            <a:ext cx="8229600" cy="1371600"/>
          </a:xfrm>
        </p:spPr>
        <p:txBody>
          <a:bodyPr/>
          <a:lstStyle/>
          <a:p>
            <a:pPr eaLnBrk="1" hangingPunct="1"/>
            <a:r>
              <a:rPr lang="pt-BR" sz="3600"/>
              <a:t>TAMANHO DE GRÃO DA AUSTENITA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044700"/>
            <a:ext cx="7772400" cy="4813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sz="2800"/>
              <a:t>No entanto deve-se evitar tamanho de grão da austenita muito grande porque:</a:t>
            </a:r>
          </a:p>
          <a:p>
            <a:pPr eaLnBrk="1" hangingPunct="1">
              <a:buFont typeface="Wingdings" pitchFamily="2" charset="2"/>
              <a:buNone/>
            </a:pPr>
            <a:endParaRPr lang="pt-BR" sz="2800"/>
          </a:p>
          <a:p>
            <a:pPr eaLnBrk="1" hangingPunct="1"/>
            <a:r>
              <a:rPr lang="pt-BR" sz="2800">
                <a:sym typeface="Wingdings" pitchFamily="2" charset="2"/>
              </a:rPr>
              <a:t>Diminui a tenacidade</a:t>
            </a:r>
          </a:p>
          <a:p>
            <a:pPr eaLnBrk="1" hangingPunct="1"/>
            <a:r>
              <a:rPr lang="pt-BR" sz="2800">
                <a:sym typeface="Wingdings" pitchFamily="2" charset="2"/>
              </a:rPr>
              <a:t>Gera tensões residuais</a:t>
            </a:r>
          </a:p>
          <a:p>
            <a:pPr eaLnBrk="1" hangingPunct="1"/>
            <a:r>
              <a:rPr lang="pt-BR" sz="2800">
                <a:sym typeface="Wingdings" pitchFamily="2" charset="2"/>
              </a:rPr>
              <a:t>É mais fácil de empenar</a:t>
            </a:r>
          </a:p>
          <a:p>
            <a:pPr eaLnBrk="1" hangingPunct="1"/>
            <a:r>
              <a:rPr lang="pt-BR" sz="2800">
                <a:sym typeface="Wingdings" pitchFamily="2" charset="2"/>
              </a:rPr>
              <a:t>É mais fácil de ocorrer fissuras</a:t>
            </a:r>
          </a:p>
          <a:p>
            <a:pPr algn="ctr" eaLnBrk="1" hangingPunct="1">
              <a:buFont typeface="Wingdings" pitchFamily="2" charset="2"/>
              <a:buNone/>
            </a:pPr>
            <a:endParaRPr lang="pt-BR" sz="280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/>
              <a:t>HOMOGENEIDADE DA AUSTENITA</a:t>
            </a:r>
          </a:p>
        </p:txBody>
      </p:sp>
      <p:sp>
        <p:nvSpPr>
          <p:cNvPr id="7885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00113" y="1412875"/>
            <a:ext cx="7772400" cy="48133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pt-BR" sz="2800"/>
              <a:t>Quanto homogênea a austenita mais para a direita deslocam-se as curvas TTT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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Os carbonetos residuais ou regiões ricas em C atuam como núcleos para a formação da perlita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</a:t>
            </a:r>
            <a:endParaRPr lang="pt-BR" sz="2800"/>
          </a:p>
          <a:p>
            <a:pPr algn="ctr" eaLnBrk="1" hangingPunct="1">
              <a:buFont typeface="Wingdings" pitchFamily="2" charset="2"/>
              <a:buNone/>
            </a:pPr>
            <a:r>
              <a:rPr lang="pt-BR" sz="2800">
                <a:sym typeface="Wingdings" pitchFamily="2" charset="2"/>
              </a:rPr>
              <a:t>Então, uma maior homogeneidade favorece a formação da martensita</a:t>
            </a:r>
          </a:p>
          <a:p>
            <a:pPr eaLnBrk="1" hangingPunct="1">
              <a:buFont typeface="Wingdings" pitchFamily="2" charset="2"/>
              <a:buNone/>
            </a:pPr>
            <a:endParaRPr lang="pt-BR" sz="280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371600"/>
          </a:xfrm>
        </p:spPr>
        <p:txBody>
          <a:bodyPr/>
          <a:lstStyle/>
          <a:p>
            <a:pPr algn="ctr" eaLnBrk="1" hangingPunct="1"/>
            <a:r>
              <a:rPr lang="en-US" sz="3600"/>
              <a:t>Transformação de fase em metais</a:t>
            </a:r>
            <a:endParaRPr lang="pt-BR" sz="3600"/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sz="2800" dirty="0"/>
              <a:t>As condições de equilíbrio caracterizadas pelo diagrama de fases ocorrem apenas quando o resfriamento é dado em taxas extremamente lentas, o que para fins práticos é inviável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371600"/>
          </a:xfrm>
        </p:spPr>
        <p:txBody>
          <a:bodyPr/>
          <a:lstStyle/>
          <a:p>
            <a:pPr algn="ctr" eaLnBrk="1" hangingPunct="1"/>
            <a:r>
              <a:rPr lang="en-US" sz="3600"/>
              <a:t>Transformação de fase em metais</a:t>
            </a:r>
            <a:endParaRPr lang="pt-BR" sz="3600"/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sz="2800" dirty="0"/>
              <a:t>Um resfriamento fora do equilíbrio pode ocasionar: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dirty="0"/>
              <a:t>Ocorrências de fases ou transformações em temperaturas diferentes daquela prevista no diagrama</a:t>
            </a:r>
          </a:p>
          <a:p>
            <a:pPr eaLnBrk="1" hangingPunct="1">
              <a:lnSpc>
                <a:spcPct val="90000"/>
              </a:lnSpc>
            </a:pPr>
            <a:endParaRPr lang="pt-BR" sz="2800" dirty="0"/>
          </a:p>
          <a:p>
            <a:pPr eaLnBrk="1" hangingPunct="1">
              <a:lnSpc>
                <a:spcPct val="90000"/>
              </a:lnSpc>
            </a:pPr>
            <a:r>
              <a:rPr lang="pt-BR" sz="2800" dirty="0"/>
              <a:t>Existência a temperatura ambiente de fases que não aparecem no diagrama (fases metaestáveis)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42988" y="4191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3600"/>
              <a:t>CURVAS TTT</a:t>
            </a:r>
            <a:r>
              <a:rPr lang="pt-BR" sz="2800"/>
              <a:t> </a:t>
            </a:r>
            <a:br>
              <a:rPr lang="pt-BR" sz="2800"/>
            </a:br>
            <a:endParaRPr lang="pt-BR" sz="240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11188" y="176212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3200"/>
              <a:t>As curvas TTT estabelecem relações entre a temperatura em que ocorre a transformação da austenita e a estrutura e propriedades das fases produzidas com o tempo.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pt-BR" sz="320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3200"/>
              <a:t>As transformações se processam à temperatura constante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32484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1125</TotalTime>
  <Words>1293</Words>
  <Application>Microsoft Office PowerPoint</Application>
  <PresentationFormat>Apresentação na tela (4:3)</PresentationFormat>
  <Paragraphs>143</Paragraphs>
  <Slides>53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53</vt:i4>
      </vt:variant>
    </vt:vector>
  </HeadingPairs>
  <TitlesOfParts>
    <vt:vector size="60" baseType="lpstr">
      <vt:lpstr>Arial</vt:lpstr>
      <vt:lpstr>Arial Black</vt:lpstr>
      <vt:lpstr>Times New Roman</vt:lpstr>
      <vt:lpstr>Wingdings</vt:lpstr>
      <vt:lpstr>Pixel</vt:lpstr>
      <vt:lpstr>Imagem de bitmap</vt:lpstr>
      <vt:lpstr>Imagem de Bitmap</vt:lpstr>
      <vt:lpstr> Transformação de fase em metais</vt:lpstr>
      <vt:lpstr>Apresentação do PowerPoint</vt:lpstr>
      <vt:lpstr>Transformação de fase em metais</vt:lpstr>
      <vt:lpstr>Transformação de fase em metais</vt:lpstr>
      <vt:lpstr>Transformação de fase em metais</vt:lpstr>
      <vt:lpstr>Transformação de fase em metais</vt:lpstr>
      <vt:lpstr>Transformação de fase em metais</vt:lpstr>
      <vt:lpstr>Apresentação do PowerPoint</vt:lpstr>
      <vt:lpstr>Apresentação do PowerPoint</vt:lpstr>
      <vt:lpstr>Apresentação do PowerPoint</vt:lpstr>
      <vt:lpstr>Transformação de fase em metais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BAINITA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RESFRIAMENTO CONTÍNUO</vt:lpstr>
      <vt:lpstr>RESFRIAMENTO CONTÍNUO</vt:lpstr>
      <vt:lpstr>RESFRIAMENTO CONTÍNUO</vt:lpstr>
      <vt:lpstr>RESFRIAMENTO CONTÍNUO</vt:lpstr>
      <vt:lpstr>Apresentação do PowerPoint</vt:lpstr>
      <vt:lpstr>Curva CCT</vt:lpstr>
      <vt:lpstr>Apresentação do PowerPoint</vt:lpstr>
      <vt:lpstr>TTTxCCT</vt:lpstr>
      <vt:lpstr>ITXCCT SAE 1080</vt:lpstr>
      <vt:lpstr> CCT SAE 4340</vt:lpstr>
      <vt:lpstr>Apresentação do PowerPoint</vt:lpstr>
      <vt:lpstr>Apresentação do PowerPoint</vt:lpstr>
      <vt:lpstr>Outro tipo</vt:lpstr>
      <vt:lpstr>FATORES QUE AFETAM A POSIÇÃO DAS CURVAS TTT NOS AÇOS</vt:lpstr>
      <vt:lpstr>ELEMENTOS DE LIGA</vt:lpstr>
      <vt:lpstr>Apresentação do PowerPoint</vt:lpstr>
      <vt:lpstr>TAMANHO DE GRÃO DA AUSTENITA</vt:lpstr>
      <vt:lpstr>TAMANHO DE GRÃO DA AUSTENITA</vt:lpstr>
      <vt:lpstr>HOMOGENEIDADE DA AUSTENITA</vt:lpstr>
    </vt:vector>
  </TitlesOfParts>
  <Company>EESC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Fausto Enokibara</dc:creator>
  <cp:lastModifiedBy>Antonio Carlos Canale</cp:lastModifiedBy>
  <cp:revision>126</cp:revision>
  <dcterms:created xsi:type="dcterms:W3CDTF">2006-05-08T13:09:03Z</dcterms:created>
  <dcterms:modified xsi:type="dcterms:W3CDTF">2019-08-25T19:42:44Z</dcterms:modified>
</cp:coreProperties>
</file>